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3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4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6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7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8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90" r:id="rId2"/>
    <p:sldMasterId id="2147483708" r:id="rId3"/>
    <p:sldMasterId id="2147483726" r:id="rId4"/>
    <p:sldMasterId id="2147483756" r:id="rId5"/>
    <p:sldMasterId id="2147483774" r:id="rId6"/>
    <p:sldMasterId id="2147483792" r:id="rId7"/>
    <p:sldMasterId id="2147483810" r:id="rId8"/>
    <p:sldMasterId id="2147483906" r:id="rId9"/>
  </p:sldMasterIdLst>
  <p:notesMasterIdLst>
    <p:notesMasterId r:id="rId69"/>
  </p:notesMasterIdLst>
  <p:sldIdLst>
    <p:sldId id="256" r:id="rId10"/>
    <p:sldId id="351" r:id="rId11"/>
    <p:sldId id="276" r:id="rId12"/>
    <p:sldId id="366" r:id="rId13"/>
    <p:sldId id="323" r:id="rId14"/>
    <p:sldId id="321" r:id="rId15"/>
    <p:sldId id="322" r:id="rId16"/>
    <p:sldId id="326" r:id="rId17"/>
    <p:sldId id="282" r:id="rId18"/>
    <p:sldId id="379" r:id="rId19"/>
    <p:sldId id="343" r:id="rId20"/>
    <p:sldId id="344" r:id="rId21"/>
    <p:sldId id="345" r:id="rId22"/>
    <p:sldId id="380" r:id="rId23"/>
    <p:sldId id="265" r:id="rId24"/>
    <p:sldId id="266" r:id="rId25"/>
    <p:sldId id="338" r:id="rId26"/>
    <p:sldId id="335" r:id="rId27"/>
    <p:sldId id="337" r:id="rId28"/>
    <p:sldId id="336" r:id="rId29"/>
    <p:sldId id="310" r:id="rId30"/>
    <p:sldId id="381" r:id="rId31"/>
    <p:sldId id="287" r:id="rId32"/>
    <p:sldId id="339" r:id="rId33"/>
    <p:sldId id="269" r:id="rId34"/>
    <p:sldId id="315" r:id="rId35"/>
    <p:sldId id="311" r:id="rId36"/>
    <p:sldId id="382" r:id="rId37"/>
    <p:sldId id="340" r:id="rId38"/>
    <p:sldId id="277" r:id="rId39"/>
    <p:sldId id="367" r:id="rId40"/>
    <p:sldId id="263" r:id="rId41"/>
    <p:sldId id="365" r:id="rId42"/>
    <p:sldId id="316" r:id="rId43"/>
    <p:sldId id="264" r:id="rId44"/>
    <p:sldId id="383" r:id="rId45"/>
    <p:sldId id="347" r:id="rId46"/>
    <p:sldId id="348" r:id="rId47"/>
    <p:sldId id="386" r:id="rId48"/>
    <p:sldId id="313" r:id="rId49"/>
    <p:sldId id="274" r:id="rId50"/>
    <p:sldId id="312" r:id="rId51"/>
    <p:sldId id="368" r:id="rId52"/>
    <p:sldId id="369" r:id="rId53"/>
    <p:sldId id="370" r:id="rId54"/>
    <p:sldId id="371" r:id="rId55"/>
    <p:sldId id="372" r:id="rId56"/>
    <p:sldId id="373" r:id="rId57"/>
    <p:sldId id="374" r:id="rId58"/>
    <p:sldId id="375" r:id="rId59"/>
    <p:sldId id="376" r:id="rId60"/>
    <p:sldId id="377" r:id="rId61"/>
    <p:sldId id="378" r:id="rId62"/>
    <p:sldId id="349" r:id="rId63"/>
    <p:sldId id="388" r:id="rId64"/>
    <p:sldId id="363" r:id="rId65"/>
    <p:sldId id="387" r:id="rId66"/>
    <p:sldId id="275" r:id="rId67"/>
    <p:sldId id="271" r:id="rId6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4BEE4"/>
    <a:srgbClr val="FFFFFF"/>
    <a:srgbClr val="44EC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30" autoAdjust="0"/>
    <p:restoredTop sz="55117" autoAdjust="0"/>
  </p:normalViewPr>
  <p:slideViewPr>
    <p:cSldViewPr>
      <p:cViewPr varScale="1">
        <p:scale>
          <a:sx n="41" d="100"/>
          <a:sy n="41" d="100"/>
        </p:scale>
        <p:origin x="2154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slide" Target="slides/slide46.xml"/><Relationship Id="rId63" Type="http://schemas.openxmlformats.org/officeDocument/2006/relationships/slide" Target="slides/slide54.xml"/><Relationship Id="rId68" Type="http://schemas.openxmlformats.org/officeDocument/2006/relationships/slide" Target="slides/slide59.xml"/><Relationship Id="rId7" Type="http://schemas.openxmlformats.org/officeDocument/2006/relationships/slideMaster" Target="slideMasters/slideMaster7.xml"/><Relationship Id="rId71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9" Type="http://schemas.openxmlformats.org/officeDocument/2006/relationships/slide" Target="slides/slide20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slide" Target="slides/slide49.xml"/><Relationship Id="rId66" Type="http://schemas.openxmlformats.org/officeDocument/2006/relationships/slide" Target="slides/slide57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slide" Target="slides/slide48.xml"/><Relationship Id="rId61" Type="http://schemas.openxmlformats.org/officeDocument/2006/relationships/slide" Target="slides/slide52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slide" Target="slides/slide51.xml"/><Relationship Id="rId65" Type="http://schemas.openxmlformats.org/officeDocument/2006/relationships/slide" Target="slides/slide56.xml"/><Relationship Id="rId73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slide" Target="slides/slide47.xml"/><Relationship Id="rId64" Type="http://schemas.openxmlformats.org/officeDocument/2006/relationships/slide" Target="slides/slide55.xml"/><Relationship Id="rId69" Type="http://schemas.openxmlformats.org/officeDocument/2006/relationships/notesMaster" Target="notesMasters/notesMaster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72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slide" Target="slides/slide50.xml"/><Relationship Id="rId67" Type="http://schemas.openxmlformats.org/officeDocument/2006/relationships/slide" Target="slides/slide58.xml"/><Relationship Id="rId20" Type="http://schemas.openxmlformats.org/officeDocument/2006/relationships/slide" Target="slides/slide11.xml"/><Relationship Id="rId41" Type="http://schemas.openxmlformats.org/officeDocument/2006/relationships/slide" Target="slides/slide32.xml"/><Relationship Id="rId54" Type="http://schemas.openxmlformats.org/officeDocument/2006/relationships/slide" Target="slides/slide45.xml"/><Relationship Id="rId62" Type="http://schemas.openxmlformats.org/officeDocument/2006/relationships/slide" Target="slides/slide53.xml"/><Relationship Id="rId7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9DB830-5576-4E78-8C06-28D987EB2789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382B95-A255-477C-87F3-826D7666FC12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55365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75396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59452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CA" sz="12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3046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2502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+mj-lt"/>
              <a:buNone/>
            </a:pP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96759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44425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01543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881600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39231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636002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1058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L’optimisation combinatoire occupe une place très importante en recherche opérationnelle 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Son importance se justifie par: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La grande difficulté des problèmes d’optimisation (les problème de </a:t>
            </a:r>
            <a:r>
              <a:rPr lang="fr-FR" sz="1200" dirty="0" err="1" smtClean="0">
                <a:latin typeface="Times New Roman" pitchFamily="18" charset="0"/>
                <a:cs typeface="Times New Roman" pitchFamily="18" charset="0"/>
              </a:rPr>
              <a:t>poc</a:t>
            </a: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 son classifier a la classe NP-difficiles)</a:t>
            </a:r>
          </a:p>
          <a:p>
            <a:pPr marL="514350" indent="-514350">
              <a:buFont typeface="Wingdings" pitchFamily="2" charset="2"/>
              <a:buChar char="ü"/>
            </a:pPr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De nombreuse applications pratiques pouvant être formulées sous la forme d’un problèmes d’optimisation combinatoire </a:t>
            </a:r>
          </a:p>
          <a:p>
            <a:pPr marL="514350" indent="-514350">
              <a:buFont typeface="Wingdings" pitchFamily="2" charset="2"/>
              <a:buNone/>
            </a:pPr>
            <a:endParaRPr lang="fr-FR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None/>
            </a:pPr>
            <a:endParaRPr lang="fr-FR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None/>
            </a:pPr>
            <a:endParaRPr lang="fr-FR" sz="12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824629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58253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3200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216984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74693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11951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583916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493776" indent="-457200">
              <a:buFont typeface="+mj-lt"/>
              <a:buAutoNum type="arabicPeriod"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352083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sz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33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187167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fr-CA" sz="1200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696922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905256" lvl="1" indent="-457200">
              <a:buNone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1399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01632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err="1" smtClean="0"/>
              <a:t>Imene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093127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220795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baseline="0" dirty="0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642453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7948616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Pour l ’instant la meilleur solution c 12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995294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Espace réservé des commentair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pl-PL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1200" dirty="0"/>
                  <a:t> = 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1200" dirty="0"/>
                  <a:t> = 0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2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2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fr-FR" sz="1200" dirty="0"/>
                  <a:t> = 1</a:t>
                </a:r>
                <a:r>
                  <a:rPr lang="fr-FR" sz="1200" dirty="0" smtClean="0"/>
                  <a:t> La </a:t>
                </a:r>
                <a:r>
                  <a:rPr lang="fr-FR" sz="1200" dirty="0"/>
                  <a:t>solution correspondante devient la nouvelle </a:t>
                </a:r>
                <a:r>
                  <a:rPr lang="fr-FR" sz="1200" dirty="0" smtClean="0"/>
                  <a:t>meilleure solution </a:t>
                </a:r>
                <a:r>
                  <a:rPr lang="fr-FR" sz="1200" dirty="0"/>
                  <a:t>courante </a:t>
                </a:r>
                <a:r>
                  <a:rPr lang="fr-FR" sz="1200" dirty="0" smtClean="0"/>
                  <a:t>2 </a:t>
                </a:r>
                <a14:m>
                  <m:oMath xmlns:m="http://schemas.openxmlformats.org/officeDocument/2006/math">
                    <m:r>
                      <a:rPr lang="fr-FR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1200" dirty="0" smtClean="0"/>
                  <a:t> 4 + 6 =14  et </a:t>
                </a:r>
                <a:r>
                  <a:rPr lang="fr-FR" sz="1200" dirty="0"/>
                  <a:t>la meilleure valeur est égale à 14.</a:t>
                </a:r>
              </a:p>
              <a:p>
                <a:endParaRPr lang="fr-CA" dirty="0"/>
              </a:p>
            </p:txBody>
          </p:sp>
        </mc:Choice>
        <mc:Fallback xmlns="">
          <p:sp>
            <p:nvSpPr>
              <p:cNvPr id="3" name="Espace réservé des commentaires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200" i="0">
                    <a:latin typeface="Cambria Math" panose="02040503050406030204" pitchFamily="18" charset="0"/>
                  </a:rPr>
                  <a:t>𝑥</a:t>
                </a:r>
                <a:r>
                  <a:rPr lang="pl-PL" sz="1200" i="0" smtClean="0">
                    <a:latin typeface="Cambria Math" panose="02040503050406030204" pitchFamily="18" charset="0"/>
                  </a:rPr>
                  <a:t>_</a:t>
                </a:r>
                <a:r>
                  <a:rPr lang="fr-FR" sz="1200" i="0">
                    <a:latin typeface="Cambria Math" panose="02040503050406030204" pitchFamily="18" charset="0"/>
                  </a:rPr>
                  <a:t>1</a:t>
                </a:r>
                <a:r>
                  <a:rPr lang="fr-FR" sz="1200" dirty="0"/>
                  <a:t> = 2, </a:t>
                </a:r>
                <a:r>
                  <a:rPr lang="fr-FR" sz="1200" i="0">
                    <a:latin typeface="Cambria Math" panose="02040503050406030204" pitchFamily="18" charset="0"/>
                  </a:rPr>
                  <a:t>𝑥</a:t>
                </a:r>
                <a:r>
                  <a:rPr lang="pl-PL" sz="1200" i="0">
                    <a:latin typeface="Cambria Math" panose="02040503050406030204" pitchFamily="18" charset="0"/>
                  </a:rPr>
                  <a:t>_</a:t>
                </a:r>
                <a:r>
                  <a:rPr lang="fr-FR" sz="1200" i="0">
                    <a:latin typeface="Cambria Math" panose="02040503050406030204" pitchFamily="18" charset="0"/>
                  </a:rPr>
                  <a:t>2</a:t>
                </a:r>
                <a:r>
                  <a:rPr lang="fr-FR" sz="1200" dirty="0"/>
                  <a:t> = 0 , </a:t>
                </a:r>
                <a:r>
                  <a:rPr lang="fr-FR" sz="1200" i="0">
                    <a:latin typeface="Cambria Math" panose="02040503050406030204" pitchFamily="18" charset="0"/>
                  </a:rPr>
                  <a:t>𝑥</a:t>
                </a:r>
                <a:r>
                  <a:rPr lang="pl-PL" sz="1200" i="0">
                    <a:latin typeface="Cambria Math" panose="02040503050406030204" pitchFamily="18" charset="0"/>
                  </a:rPr>
                  <a:t>_</a:t>
                </a:r>
                <a:r>
                  <a:rPr lang="fr-FR" sz="1200" b="0" i="0" smtClean="0">
                    <a:latin typeface="Cambria Math" panose="02040503050406030204" pitchFamily="18" charset="0"/>
                  </a:rPr>
                  <a:t>3</a:t>
                </a:r>
                <a:r>
                  <a:rPr lang="fr-FR" sz="1200" dirty="0"/>
                  <a:t> = 1</a:t>
                </a:r>
                <a:r>
                  <a:rPr lang="fr-FR" sz="1200" dirty="0" smtClean="0"/>
                  <a:t> La </a:t>
                </a:r>
                <a:r>
                  <a:rPr lang="fr-FR" sz="1200" dirty="0"/>
                  <a:t>solution correspondante devient la nouvelle </a:t>
                </a:r>
                <a:r>
                  <a:rPr lang="fr-FR" sz="1200" dirty="0" smtClean="0"/>
                  <a:t>meilleure solution </a:t>
                </a:r>
                <a:r>
                  <a:rPr lang="fr-FR" sz="1200" dirty="0"/>
                  <a:t>courante </a:t>
                </a:r>
                <a:r>
                  <a:rPr lang="fr-FR" sz="1200" dirty="0" smtClean="0"/>
                  <a:t>2 </a:t>
                </a:r>
                <a:r>
                  <a:rPr lang="fr-FR" sz="1200" i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×</a:t>
                </a:r>
                <a:r>
                  <a:rPr lang="fr-FR" sz="1200" dirty="0" smtClean="0"/>
                  <a:t> 4 + 6 =14  et </a:t>
                </a:r>
                <a:r>
                  <a:rPr lang="fr-FR" sz="1200" dirty="0"/>
                  <a:t>la meilleure valeur est égale à 14.</a:t>
                </a:r>
              </a:p>
              <a:p>
                <a:endParaRPr lang="fr-CA" dirty="0"/>
              </a:p>
            </p:txBody>
          </p:sp>
        </mc:Fallback>
      </mc:AlternateContent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194432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56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804252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58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2781876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1245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 smtClean="0"/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2917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61439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06761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buFont typeface="Wingdings" pitchFamily="2" charset="2"/>
              <a:buChar char="v"/>
            </a:pPr>
            <a:r>
              <a:rPr lang="fr-FR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L’inconvénient</a:t>
            </a:r>
            <a:r>
              <a:rPr lang="fr-FR" sz="1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7225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endParaRPr lang="fr-FR" sz="1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3504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382B95-A255-477C-87F3-826D7666FC12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03435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8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510241" y="2733709"/>
            <a:ext cx="6108101" cy="1373070"/>
          </a:xfrm>
        </p:spPr>
        <p:txBody>
          <a:bodyPr anchor="b">
            <a:noAutofit/>
          </a:bodyPr>
          <a:lstStyle>
            <a:lvl1pPr algn="r" latinLnBrk="0">
              <a:defRPr lang="fr-FR" sz="5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/>
            </a:lvl1pPr>
            <a:lvl2pPr marL="457200" indent="0" algn="ctr" latinLnBrk="0">
              <a:buNone/>
              <a:defRPr lang="fr-FR" sz="2000"/>
            </a:lvl2pPr>
            <a:lvl3pPr marL="914400" indent="0" algn="ctr" latinLnBrk="0">
              <a:buNone/>
              <a:defRPr lang="fr-FR" sz="1800"/>
            </a:lvl3pPr>
            <a:lvl4pPr marL="1371600" indent="0" algn="ctr" latinLnBrk="0">
              <a:buNone/>
              <a:defRPr lang="fr-FR" sz="1600"/>
            </a:lvl4pPr>
            <a:lvl5pPr marL="1828800" indent="0" algn="ctr" latinLnBrk="0">
              <a:buNone/>
              <a:defRPr lang="fr-FR" sz="1600"/>
            </a:lvl5pPr>
            <a:lvl6pPr marL="2286000" indent="0" algn="ctr" latinLnBrk="0">
              <a:buNone/>
              <a:defRPr lang="fr-FR" sz="1600"/>
            </a:lvl6pPr>
            <a:lvl7pPr marL="2743200" indent="0" algn="ctr" latinLnBrk="0">
              <a:buNone/>
              <a:defRPr lang="fr-FR" sz="1600"/>
            </a:lvl7pPr>
            <a:lvl8pPr marL="3200400" indent="0" algn="ctr" latinLnBrk="0">
              <a:buNone/>
              <a:defRPr lang="fr-FR" sz="1600"/>
            </a:lvl8pPr>
            <a:lvl9pPr marL="3657600" indent="0" algn="ctr" latinLnBrk="0">
              <a:buNone/>
              <a:defRPr lang="fr-FR" sz="1600"/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3784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4711617"/>
            <a:ext cx="7210394" cy="453051"/>
          </a:xfrm>
        </p:spPr>
        <p:txBody>
          <a:bodyPr anchor="b">
            <a:normAutofit/>
          </a:bodyPr>
          <a:lstStyle>
            <a:lvl1pPr latinLnBrk="0">
              <a:defRPr lang="fr-FR" sz="2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510242" y="609598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39" y="5169584"/>
            <a:ext cx="7210397" cy="622971"/>
          </a:xfrm>
        </p:spPr>
        <p:txBody>
          <a:bodyPr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2" y="4711310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6423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30" name="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9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97503"/>
            <a:ext cx="228727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Espace réservé d’image 2"/>
          <p:cNvSpPr>
            <a:spLocks noGrp="1" noChangeAspect="1"/>
          </p:cNvSpPr>
          <p:nvPr>
            <p:ph type="pic" idx="15"/>
          </p:nvPr>
        </p:nvSpPr>
        <p:spPr>
          <a:xfrm>
            <a:off x="510241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1" name="Espace réservé du texte 3"/>
          <p:cNvSpPr>
            <a:spLocks noGrp="1"/>
          </p:cNvSpPr>
          <p:nvPr>
            <p:ph type="body" sz="half" idx="18"/>
          </p:nvPr>
        </p:nvSpPr>
        <p:spPr>
          <a:xfrm>
            <a:off x="510241" y="4873765"/>
            <a:ext cx="2287279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Espace réservé d’image 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du texte 3"/>
          <p:cNvSpPr>
            <a:spLocks noGrp="1"/>
          </p:cNvSpPr>
          <p:nvPr>
            <p:ph type="body" sz="half" idx="19"/>
          </p:nvPr>
        </p:nvSpPr>
        <p:spPr>
          <a:xfrm>
            <a:off x="2958090" y="4873764"/>
            <a:ext cx="2300473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23011" y="4297503"/>
            <a:ext cx="229762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Espace réservé d’image 2"/>
          <p:cNvSpPr>
            <a:spLocks noGrp="1" noChangeAspect="1"/>
          </p:cNvSpPr>
          <p:nvPr>
            <p:ph type="pic" idx="22"/>
          </p:nvPr>
        </p:nvSpPr>
        <p:spPr>
          <a:xfrm>
            <a:off x="5423010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7" name="Espace réservé du texte 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0" name="Rectangle 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latinLnBrk="0">
              <a:defRPr lang="fr-FR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8" name="Rectangle 7"/>
          <p:cNvSpPr/>
          <p:nvPr/>
        </p:nvSpPr>
        <p:spPr>
          <a:xfrm rot="5400000">
            <a:off x="7200779" y="5543432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7596925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510241" y="609599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>
          <a:xfrm>
            <a:off x="5105344" y="5936192"/>
            <a:ext cx="2057400" cy="365125"/>
          </a:xfrm>
        </p:spPr>
        <p:txBody>
          <a:bodyPr/>
          <a:lstStyle/>
          <a:p>
            <a:fld id="{6178E61D-D431-422C-9764-11DAFE33AB63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>
          <a:xfrm>
            <a:off x="510241" y="5936193"/>
            <a:ext cx="4595104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7573165" y="5398638"/>
            <a:ext cx="865613" cy="1090789"/>
          </a:xfrm>
        </p:spPr>
        <p:txBody>
          <a:bodyPr anchor="t"/>
          <a:lstStyle>
            <a:lvl1pPr algn="ctr" latinLnBrk="0">
              <a:defRPr lang="fr-FR"/>
            </a:lvl1pPr>
          </a:lstStyle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9" y="4243845"/>
            <a:ext cx="2307831" cy="27694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510243" y="2733709"/>
            <a:ext cx="6108101" cy="1373070"/>
          </a:xfrm>
        </p:spPr>
        <p:txBody>
          <a:bodyPr anchor="b">
            <a:noAutofit/>
          </a:bodyPr>
          <a:lstStyle>
            <a:lvl1pPr algn="r" latinLnBrk="0">
              <a:defRPr lang="fr-FR" sz="5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510243" y="4394046"/>
            <a:ext cx="6108101" cy="111768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/>
            </a:lvl1pPr>
            <a:lvl2pPr marL="457200" indent="0" algn="ctr" latinLnBrk="0">
              <a:buNone/>
              <a:defRPr lang="fr-FR" sz="2000"/>
            </a:lvl2pPr>
            <a:lvl3pPr marL="914400" indent="0" algn="ctr" latinLnBrk="0">
              <a:buNone/>
              <a:defRPr lang="fr-FR" sz="1800"/>
            </a:lvl3pPr>
            <a:lvl4pPr marL="1371600" indent="0" algn="ctr" latinLnBrk="0">
              <a:buNone/>
              <a:defRPr lang="fr-FR" sz="1600"/>
            </a:lvl4pPr>
            <a:lvl5pPr marL="1828800" indent="0" algn="ctr" latinLnBrk="0">
              <a:buNone/>
              <a:defRPr lang="fr-FR" sz="1600"/>
            </a:lvl5pPr>
            <a:lvl6pPr marL="2286000" indent="0" algn="ctr" latinLnBrk="0">
              <a:buNone/>
              <a:defRPr lang="fr-FR" sz="1600"/>
            </a:lvl6pPr>
            <a:lvl7pPr marL="2743200" indent="0" algn="ctr" latinLnBrk="0">
              <a:buNone/>
              <a:defRPr lang="fr-FR" sz="1600"/>
            </a:lvl7pPr>
            <a:lvl8pPr marL="3200400" indent="0" algn="ctr" latinLnBrk="0">
              <a:buNone/>
              <a:defRPr lang="fr-FR" sz="1600"/>
            </a:lvl8pPr>
            <a:lvl9pPr marL="3657600" indent="0" algn="ctr" latinLnBrk="0">
              <a:buNone/>
              <a:defRPr lang="fr-FR" sz="1600"/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68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6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 anchor="ctr">
            <a:normAutofit/>
          </a:bodyPr>
          <a:lstStyle>
            <a:lvl1pPr algn="r"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32178"/>
            <a:ext cx="7210395" cy="170401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8047095" y="2869902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43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mplacement réservé de contenu 2"/>
          <p:cNvSpPr>
            <a:spLocks noGrp="1"/>
          </p:cNvSpPr>
          <p:nvPr>
            <p:ph sz="half" idx="1"/>
          </p:nvPr>
        </p:nvSpPr>
        <p:spPr>
          <a:xfrm>
            <a:off x="510243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4195594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50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 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1" name="Image 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2" name="Rectangle 11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 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753232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679766" y="2336880"/>
            <a:ext cx="3354245" cy="693135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510244" y="3030011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mplacement réservé de contenu 5"/>
          <p:cNvSpPr>
            <a:spLocks noGrp="1"/>
          </p:cNvSpPr>
          <p:nvPr>
            <p:ph sz="quarter" idx="4"/>
          </p:nvPr>
        </p:nvSpPr>
        <p:spPr>
          <a:xfrm>
            <a:off x="4195594" y="3030011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35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 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7" name="Image 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8" name="Rectangle 7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 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05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 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6" name="Rectangle 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13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2" y="4711616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3836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>
          <a:xfrm>
            <a:off x="3514385" y="2336880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3" y="2336878"/>
            <a:ext cx="2842559" cy="3599317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32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3651253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2336879"/>
            <a:ext cx="2907192" cy="3599315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1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4711623"/>
            <a:ext cx="7210394" cy="453051"/>
          </a:xfrm>
        </p:spPr>
        <p:txBody>
          <a:bodyPr anchor="b">
            <a:normAutofit/>
          </a:bodyPr>
          <a:lstStyle>
            <a:lvl1pPr latinLnBrk="0">
              <a:defRPr lang="fr-FR" sz="2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510242" y="609600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169590"/>
            <a:ext cx="7210397" cy="622971"/>
          </a:xfrm>
        </p:spPr>
        <p:txBody>
          <a:bodyPr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5" y="4711316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16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2"/>
            <a:ext cx="7210394" cy="1090789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5" y="4711622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11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 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3" name="Image 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4" name="Rectangle 13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 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2"/>
            <a:ext cx="7210394" cy="1090789"/>
          </a:xfrm>
        </p:spPr>
        <p:txBody>
          <a:bodyPr anchor="ctr">
            <a:normAutofit/>
          </a:bodyPr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5" y="4709932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  <p:sp>
        <p:nvSpPr>
          <p:cNvPr id="16" name="Zone de texte 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7" name="Zone de texte 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37342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 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0" name="Image 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1" name="Rectangle 10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 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4711622"/>
            <a:ext cx="7210397" cy="588535"/>
          </a:xfrm>
        </p:spPr>
        <p:txBody>
          <a:bodyPr anchor="b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300156"/>
            <a:ext cx="7210397" cy="502255"/>
          </a:xfrm>
        </p:spPr>
        <p:txBody>
          <a:bodyPr anchor="t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5" y="4709932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86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 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4" name="Image 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6" name="Rectangle 15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 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re 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texte 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texte 3"/>
          <p:cNvSpPr>
            <a:spLocks noGrp="1"/>
          </p:cNvSpPr>
          <p:nvPr>
            <p:ph type="body" sz="half" idx="15"/>
          </p:nvPr>
        </p:nvSpPr>
        <p:spPr>
          <a:xfrm>
            <a:off x="510244" y="3022674"/>
            <a:ext cx="2287277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Espace réservé du texte 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18120" y="2336873"/>
            <a:ext cx="230251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7"/>
          </p:nvPr>
        </p:nvSpPr>
        <p:spPr>
          <a:xfrm>
            <a:off x="5418120" y="3022674"/>
            <a:ext cx="2302519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9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2" y="4297503"/>
            <a:ext cx="228727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Espace réservé d’image 2"/>
          <p:cNvSpPr>
            <a:spLocks noGrp="1" noChangeAspect="1"/>
          </p:cNvSpPr>
          <p:nvPr>
            <p:ph type="pic" idx="15"/>
          </p:nvPr>
        </p:nvSpPr>
        <p:spPr>
          <a:xfrm>
            <a:off x="510242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1" name="Espace réservé du texte 3"/>
          <p:cNvSpPr>
            <a:spLocks noGrp="1"/>
          </p:cNvSpPr>
          <p:nvPr>
            <p:ph type="body" sz="half" idx="18"/>
          </p:nvPr>
        </p:nvSpPr>
        <p:spPr>
          <a:xfrm>
            <a:off x="510242" y="4873765"/>
            <a:ext cx="2287279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Espace réservé d’image 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du texte 3"/>
          <p:cNvSpPr>
            <a:spLocks noGrp="1"/>
          </p:cNvSpPr>
          <p:nvPr>
            <p:ph type="body" sz="half" idx="19"/>
          </p:nvPr>
        </p:nvSpPr>
        <p:spPr>
          <a:xfrm>
            <a:off x="2958091" y="4873764"/>
            <a:ext cx="2300473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23012" y="4297503"/>
            <a:ext cx="229762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Espace réservé d’image 2"/>
          <p:cNvSpPr>
            <a:spLocks noGrp="1" noChangeAspect="1"/>
          </p:cNvSpPr>
          <p:nvPr>
            <p:ph type="pic" idx="22"/>
          </p:nvPr>
        </p:nvSpPr>
        <p:spPr>
          <a:xfrm>
            <a:off x="5423011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7" name="Espace réservé du texte 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62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latinLnBrk="0">
              <a:defRPr lang="fr-FR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59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 7"/>
          <p:cNvSpPr/>
          <p:nvPr/>
        </p:nvSpPr>
        <p:spPr>
          <a:xfrm rot="5400000">
            <a:off x="7200780" y="5543434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7596925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510241" y="609599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>
          <a:xfrm>
            <a:off x="5105344" y="5936194"/>
            <a:ext cx="2057400" cy="365125"/>
          </a:xfrm>
        </p:spPr>
        <p:txBody>
          <a:bodyPr/>
          <a:lstStyle/>
          <a:p>
            <a:fld id="{6178E61D-D431-422C-9764-11DAFE33AB63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>
          <a:xfrm>
            <a:off x="510241" y="5936195"/>
            <a:ext cx="459510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7573166" y="5398640"/>
            <a:ext cx="865613" cy="1090789"/>
          </a:xfrm>
        </p:spPr>
        <p:txBody>
          <a:bodyPr anchor="t"/>
          <a:lstStyle>
            <a:lvl1pPr algn="ctr" latinLnBrk="0">
              <a:defRPr lang="fr-FR"/>
            </a:lvl1pPr>
          </a:lstStyle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88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 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3" name="Image 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4" name="Rectangle 13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 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>
            <a:normAutofit/>
          </a:bodyPr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sp>
        <p:nvSpPr>
          <p:cNvPr id="16" name="Zone de texte 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7" name="Zone de texte 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345995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9" y="4243845"/>
            <a:ext cx="2307831" cy="27694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510243" y="2733709"/>
            <a:ext cx="6108101" cy="1373070"/>
          </a:xfrm>
        </p:spPr>
        <p:txBody>
          <a:bodyPr anchor="b">
            <a:noAutofit/>
          </a:bodyPr>
          <a:lstStyle>
            <a:lvl1pPr algn="r" latinLnBrk="0">
              <a:defRPr lang="fr-FR" sz="5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510243" y="4394048"/>
            <a:ext cx="6108101" cy="111768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/>
            </a:lvl1pPr>
            <a:lvl2pPr marL="457200" indent="0" algn="ctr" latinLnBrk="0">
              <a:buNone/>
              <a:defRPr lang="fr-FR" sz="2000"/>
            </a:lvl2pPr>
            <a:lvl3pPr marL="914400" indent="0" algn="ctr" latinLnBrk="0">
              <a:buNone/>
              <a:defRPr lang="fr-FR" sz="1800"/>
            </a:lvl3pPr>
            <a:lvl4pPr marL="1371600" indent="0" algn="ctr" latinLnBrk="0">
              <a:buNone/>
              <a:defRPr lang="fr-FR" sz="1600"/>
            </a:lvl4pPr>
            <a:lvl5pPr marL="1828800" indent="0" algn="ctr" latinLnBrk="0">
              <a:buNone/>
              <a:defRPr lang="fr-FR" sz="1600"/>
            </a:lvl5pPr>
            <a:lvl6pPr marL="2286000" indent="0" algn="ctr" latinLnBrk="0">
              <a:buNone/>
              <a:defRPr lang="fr-FR" sz="1600"/>
            </a:lvl6pPr>
            <a:lvl7pPr marL="2743200" indent="0" algn="ctr" latinLnBrk="0">
              <a:buNone/>
              <a:defRPr lang="fr-FR" sz="1600"/>
            </a:lvl7pPr>
            <a:lvl8pPr marL="3200400" indent="0" algn="ctr" latinLnBrk="0">
              <a:buNone/>
              <a:defRPr lang="fr-FR" sz="1600"/>
            </a:lvl8pPr>
            <a:lvl9pPr marL="3657600" indent="0" algn="ctr" latinLnBrk="0">
              <a:buNone/>
              <a:defRPr lang="fr-FR" sz="1600"/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42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99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 anchor="ctr">
            <a:normAutofit/>
          </a:bodyPr>
          <a:lstStyle>
            <a:lvl1pPr algn="r"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32180"/>
            <a:ext cx="7210395" cy="170401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8047096" y="2869904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8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sz="half" idx="1"/>
          </p:nvPr>
        </p:nvSpPr>
        <p:spPr>
          <a:xfrm>
            <a:off x="510243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4195594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39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 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1" name="Image 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2" name="Rectangle 11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 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753232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679767" y="2336882"/>
            <a:ext cx="3354245" cy="693135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510244" y="3030011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mplacement réservé de contenu 5"/>
          <p:cNvSpPr>
            <a:spLocks noGrp="1"/>
          </p:cNvSpPr>
          <p:nvPr>
            <p:ph sz="quarter" idx="4"/>
          </p:nvPr>
        </p:nvSpPr>
        <p:spPr>
          <a:xfrm>
            <a:off x="4195594" y="3030011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2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 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7" name="Image 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8" name="Rectangle 7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 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46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 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6" name="Rectangle 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7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>
          <a:xfrm>
            <a:off x="3514385" y="2336880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3" y="2336878"/>
            <a:ext cx="2842559" cy="3599317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33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3651254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2336879"/>
            <a:ext cx="2907192" cy="3599315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06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4711625"/>
            <a:ext cx="7210394" cy="453051"/>
          </a:xfrm>
        </p:spPr>
        <p:txBody>
          <a:bodyPr anchor="b">
            <a:normAutofit/>
          </a:bodyPr>
          <a:lstStyle>
            <a:lvl1pPr latinLnBrk="0">
              <a:defRPr lang="fr-FR" sz="2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510242" y="609600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169592"/>
            <a:ext cx="7210397" cy="622971"/>
          </a:xfrm>
        </p:spPr>
        <p:txBody>
          <a:bodyPr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6" y="4711318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060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 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0" name="Image 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1" name="Rectangle 10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 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39" y="4711616"/>
            <a:ext cx="7210397" cy="588535"/>
          </a:xfrm>
        </p:spPr>
        <p:txBody>
          <a:bodyPr anchor="b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300150"/>
            <a:ext cx="7210397" cy="502255"/>
          </a:xfrm>
        </p:spPr>
        <p:txBody>
          <a:bodyPr anchor="t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8730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4"/>
            <a:ext cx="7210394" cy="1090789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6" y="4711624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5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 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3" name="Image 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4" name="Rectangle 13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 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4"/>
            <a:ext cx="7210394" cy="1090789"/>
          </a:xfrm>
        </p:spPr>
        <p:txBody>
          <a:bodyPr anchor="ctr">
            <a:normAutofit/>
          </a:bodyPr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6" y="4709934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  <p:sp>
        <p:nvSpPr>
          <p:cNvPr id="16" name="Zone de texte 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7" name="Zone de texte 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89702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 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0" name="Image 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1" name="Rectangle 10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 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4711624"/>
            <a:ext cx="7210397" cy="588535"/>
          </a:xfrm>
        </p:spPr>
        <p:txBody>
          <a:bodyPr anchor="b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300158"/>
            <a:ext cx="7210397" cy="502255"/>
          </a:xfrm>
        </p:spPr>
        <p:txBody>
          <a:bodyPr anchor="t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6" y="4709934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864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 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4" name="Image 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6" name="Rectangle 15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 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re 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texte 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texte 3"/>
          <p:cNvSpPr>
            <a:spLocks noGrp="1"/>
          </p:cNvSpPr>
          <p:nvPr>
            <p:ph type="body" sz="half" idx="15"/>
          </p:nvPr>
        </p:nvSpPr>
        <p:spPr>
          <a:xfrm>
            <a:off x="510245" y="3022674"/>
            <a:ext cx="2287277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Espace réservé du texte 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18121" y="2336873"/>
            <a:ext cx="230251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7"/>
          </p:nvPr>
        </p:nvSpPr>
        <p:spPr>
          <a:xfrm>
            <a:off x="5418121" y="3022674"/>
            <a:ext cx="2302519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1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9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3" y="4297503"/>
            <a:ext cx="228727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Espace réservé d’image 2"/>
          <p:cNvSpPr>
            <a:spLocks noGrp="1" noChangeAspect="1"/>
          </p:cNvSpPr>
          <p:nvPr>
            <p:ph type="pic" idx="15"/>
          </p:nvPr>
        </p:nvSpPr>
        <p:spPr>
          <a:xfrm>
            <a:off x="510243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1" name="Espace réservé du texte 3"/>
          <p:cNvSpPr>
            <a:spLocks noGrp="1"/>
          </p:cNvSpPr>
          <p:nvPr>
            <p:ph type="body" sz="half" idx="18"/>
          </p:nvPr>
        </p:nvSpPr>
        <p:spPr>
          <a:xfrm>
            <a:off x="510243" y="4873765"/>
            <a:ext cx="2287279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Espace réservé d’image 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du texte 3"/>
          <p:cNvSpPr>
            <a:spLocks noGrp="1"/>
          </p:cNvSpPr>
          <p:nvPr>
            <p:ph type="body" sz="half" idx="19"/>
          </p:nvPr>
        </p:nvSpPr>
        <p:spPr>
          <a:xfrm>
            <a:off x="2958092" y="4873764"/>
            <a:ext cx="2300473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23013" y="4297503"/>
            <a:ext cx="229762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Espace réservé d’image 2"/>
          <p:cNvSpPr>
            <a:spLocks noGrp="1" noChangeAspect="1"/>
          </p:cNvSpPr>
          <p:nvPr>
            <p:ph type="pic" idx="22"/>
          </p:nvPr>
        </p:nvSpPr>
        <p:spPr>
          <a:xfrm>
            <a:off x="5423012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7" name="Espace réservé du texte 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172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latinLnBrk="0">
              <a:defRPr lang="fr-FR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990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 7"/>
          <p:cNvSpPr/>
          <p:nvPr/>
        </p:nvSpPr>
        <p:spPr>
          <a:xfrm rot="5400000">
            <a:off x="7200781" y="5543436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7596925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510241" y="609599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>
          <a:xfrm>
            <a:off x="5105344" y="5936196"/>
            <a:ext cx="2057400" cy="365125"/>
          </a:xfrm>
        </p:spPr>
        <p:txBody>
          <a:bodyPr/>
          <a:lstStyle/>
          <a:p>
            <a:fld id="{6178E61D-D431-422C-9764-11DAFE33AB63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>
          <a:xfrm>
            <a:off x="510241" y="5936197"/>
            <a:ext cx="459510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7573167" y="5398642"/>
            <a:ext cx="865613" cy="1090789"/>
          </a:xfrm>
        </p:spPr>
        <p:txBody>
          <a:bodyPr anchor="t"/>
          <a:lstStyle>
            <a:lvl1pPr algn="ctr" latinLnBrk="0">
              <a:defRPr lang="fr-FR"/>
            </a:lvl1pPr>
          </a:lstStyle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5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7299476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257803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06418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 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4" name="Image 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6" name="Rectangle 15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 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re 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texte 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texte 3"/>
          <p:cNvSpPr>
            <a:spLocks noGrp="1"/>
          </p:cNvSpPr>
          <p:nvPr>
            <p:ph type="body" sz="half" idx="15"/>
          </p:nvPr>
        </p:nvSpPr>
        <p:spPr>
          <a:xfrm>
            <a:off x="510241" y="3022674"/>
            <a:ext cx="2287277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Espace réservé du texte 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18117" y="2336873"/>
            <a:ext cx="230251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7"/>
          </p:nvPr>
        </p:nvSpPr>
        <p:spPr>
          <a:xfrm>
            <a:off x="5418117" y="3022674"/>
            <a:ext cx="2302519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2336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983702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56190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305725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1057836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012041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0532470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0608658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6E9DEC-419B-4CC5-A080-3B06BD5A8291}" type="datetimeFigureOut">
              <a:rPr lang="fr-FR" smtClean="0"/>
              <a:pPr/>
              <a:t>03/07/2018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968099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9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39" y="4297503"/>
            <a:ext cx="228727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Espace réservé d’image 2"/>
          <p:cNvSpPr>
            <a:spLocks noGrp="1" noChangeAspect="1"/>
          </p:cNvSpPr>
          <p:nvPr>
            <p:ph type="pic" idx="15"/>
          </p:nvPr>
        </p:nvSpPr>
        <p:spPr>
          <a:xfrm>
            <a:off x="510239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1" name="Espace réservé du texte 3"/>
          <p:cNvSpPr>
            <a:spLocks noGrp="1"/>
          </p:cNvSpPr>
          <p:nvPr>
            <p:ph type="body" sz="half" idx="18"/>
          </p:nvPr>
        </p:nvSpPr>
        <p:spPr>
          <a:xfrm>
            <a:off x="510239" y="4873765"/>
            <a:ext cx="2287279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Espace réservé d’image 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du texte 3"/>
          <p:cNvSpPr>
            <a:spLocks noGrp="1"/>
          </p:cNvSpPr>
          <p:nvPr>
            <p:ph type="body" sz="half" idx="19"/>
          </p:nvPr>
        </p:nvSpPr>
        <p:spPr>
          <a:xfrm>
            <a:off x="2958088" y="4873764"/>
            <a:ext cx="2300473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23009" y="4297503"/>
            <a:ext cx="229762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Espace réservé d’image 2"/>
          <p:cNvSpPr>
            <a:spLocks noGrp="1" noChangeAspect="1"/>
          </p:cNvSpPr>
          <p:nvPr>
            <p:ph type="pic" idx="22"/>
          </p:nvPr>
        </p:nvSpPr>
        <p:spPr>
          <a:xfrm>
            <a:off x="5423008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7" name="Espace réservé du texte 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608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latinLnBrk="0">
              <a:defRPr lang="fr-FR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0984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 7"/>
          <p:cNvSpPr/>
          <p:nvPr/>
        </p:nvSpPr>
        <p:spPr>
          <a:xfrm rot="5400000">
            <a:off x="7200777" y="5543428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7596923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>
          <a:xfrm>
            <a:off x="5105344" y="5936188"/>
            <a:ext cx="2057400" cy="365125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95104" cy="365125"/>
          </a:xfr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7573163" y="5398634"/>
            <a:ext cx="865613" cy="1090789"/>
          </a:xfrm>
        </p:spPr>
        <p:txBody>
          <a:bodyPr anchor="t"/>
          <a:lstStyle>
            <a:lvl1pPr algn="ctr" latinLnBrk="0">
              <a:defRPr lang="fr-FR"/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7995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9" y="4243845"/>
            <a:ext cx="2307831" cy="27694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0" name="Rectangle 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510243" y="2733709"/>
            <a:ext cx="6108101" cy="1373070"/>
          </a:xfrm>
        </p:spPr>
        <p:txBody>
          <a:bodyPr anchor="b">
            <a:noAutofit/>
          </a:bodyPr>
          <a:lstStyle>
            <a:lvl1pPr algn="r" latinLnBrk="0">
              <a:defRPr lang="fr-FR" sz="5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510243" y="4394044"/>
            <a:ext cx="6108101" cy="111768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/>
            </a:lvl1pPr>
            <a:lvl2pPr marL="457200" indent="0" algn="ctr" latinLnBrk="0">
              <a:buNone/>
              <a:defRPr lang="fr-FR" sz="2000"/>
            </a:lvl2pPr>
            <a:lvl3pPr marL="914400" indent="0" algn="ctr" latinLnBrk="0">
              <a:buNone/>
              <a:defRPr lang="fr-FR" sz="1800"/>
            </a:lvl3pPr>
            <a:lvl4pPr marL="1371600" indent="0" algn="ctr" latinLnBrk="0">
              <a:buNone/>
              <a:defRPr lang="fr-FR" sz="1600"/>
            </a:lvl4pPr>
            <a:lvl5pPr marL="1828800" indent="0" algn="ctr" latinLnBrk="0">
              <a:buNone/>
              <a:defRPr lang="fr-FR" sz="1600"/>
            </a:lvl5pPr>
            <a:lvl6pPr marL="2286000" indent="0" algn="ctr" latinLnBrk="0">
              <a:buNone/>
              <a:defRPr lang="fr-FR" sz="1600"/>
            </a:lvl6pPr>
            <a:lvl7pPr marL="2743200" indent="0" algn="ctr" latinLnBrk="0">
              <a:buNone/>
              <a:defRPr lang="fr-FR" sz="1600"/>
            </a:lvl7pPr>
            <a:lvl8pPr marL="3200400" indent="0" algn="ctr" latinLnBrk="0">
              <a:buNone/>
              <a:defRPr lang="fr-FR" sz="1600"/>
            </a:lvl8pPr>
            <a:lvl9pPr marL="3657600" indent="0" algn="ctr" latinLnBrk="0">
              <a:buNone/>
              <a:defRPr lang="fr-FR" sz="1600"/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latinLnBrk="0">
              <a:defRPr lang="fr-FR" sz="2400"/>
            </a:lvl1pPr>
            <a:lvl2pPr latinLnBrk="0">
              <a:defRPr lang="fr-FR" sz="2000"/>
            </a:lvl2pPr>
            <a:lvl3pPr latinLnBrk="0">
              <a:defRPr lang="fr-FR" sz="1800"/>
            </a:lvl3pPr>
            <a:lvl4pPr latinLnBrk="0">
              <a:defRPr lang="fr-FR" sz="1600"/>
            </a:lvl4pPr>
            <a:lvl5pPr latinLnBrk="0">
              <a:defRPr lang="fr-FR"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4739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0" name="Rectangle 9"/>
          <p:cNvSpPr/>
          <p:nvPr/>
        </p:nvSpPr>
        <p:spPr>
          <a:xfrm>
            <a:off x="7939371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 anchor="ctr">
            <a:normAutofit/>
          </a:bodyPr>
          <a:lstStyle>
            <a:lvl1pPr algn="r"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32176"/>
            <a:ext cx="7210395" cy="170401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8047094" y="2869900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sz="half" idx="1"/>
          </p:nvPr>
        </p:nvSpPr>
        <p:spPr>
          <a:xfrm>
            <a:off x="510242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4195594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 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1" name="Image 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2" name="Rectangle 11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3" name="Rectangle 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753232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679765" y="2336878"/>
            <a:ext cx="3354245" cy="693135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510244" y="3030011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mplacement réservé de contenu 5"/>
          <p:cNvSpPr>
            <a:spLocks noGrp="1"/>
          </p:cNvSpPr>
          <p:nvPr>
            <p:ph sz="quarter" idx="4"/>
          </p:nvPr>
        </p:nvSpPr>
        <p:spPr>
          <a:xfrm>
            <a:off x="4195594" y="3030011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 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7" name="Image 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8" name="Rectangle 7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9" name="Rectangle 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 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6" name="Rectangle 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>
          <a:xfrm>
            <a:off x="3514385" y="2336878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3" y="2336877"/>
            <a:ext cx="2842559" cy="3599317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3651252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2336878"/>
            <a:ext cx="2907192" cy="3599315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4711621"/>
            <a:ext cx="7210394" cy="453051"/>
          </a:xfrm>
        </p:spPr>
        <p:txBody>
          <a:bodyPr anchor="b">
            <a:normAutofit/>
          </a:bodyPr>
          <a:lstStyle>
            <a:lvl1pPr latinLnBrk="0">
              <a:defRPr lang="fr-FR" sz="2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510242" y="609600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169588"/>
            <a:ext cx="7210397" cy="622971"/>
          </a:xfrm>
        </p:spPr>
        <p:txBody>
          <a:bodyPr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4" y="4711314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0"/>
            <a:ext cx="7210394" cy="1090789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4" y="4711620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 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3" name="Image 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4" name="Rectangle 13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5" name="Rectangle 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0"/>
            <a:ext cx="7210394" cy="1090789"/>
          </a:xfrm>
        </p:spPr>
        <p:txBody>
          <a:bodyPr anchor="ctr">
            <a:normAutofit/>
          </a:bodyPr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4" y="4709930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6" name="Zone de texte 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7200" dirty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7" name="Zone de texte 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fr-FR" sz="7200" dirty="0">
                <a:solidFill>
                  <a:schemeClr val="tx1"/>
                </a:solidFill>
                <a:effectLst/>
              </a:rPr>
              <a:t>"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69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 anchor="ctr">
            <a:normAutofit/>
          </a:bodyPr>
          <a:lstStyle>
            <a:lvl1pPr algn="r"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32172"/>
            <a:ext cx="7210395" cy="170401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8047092" y="2869896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391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 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0" name="Image 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1" name="Rectangle 10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2" name="Rectangle 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4711620"/>
            <a:ext cx="7210397" cy="588535"/>
          </a:xfrm>
        </p:spPr>
        <p:txBody>
          <a:bodyPr anchor="b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300154"/>
            <a:ext cx="7210397" cy="502255"/>
          </a:xfrm>
        </p:spPr>
        <p:txBody>
          <a:bodyPr anchor="t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4" y="4709930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 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4" name="Image 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6" name="Rectangle 15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7" name="Rectangle 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5" name="Titre 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texte 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texte 3"/>
          <p:cNvSpPr>
            <a:spLocks noGrp="1"/>
          </p:cNvSpPr>
          <p:nvPr>
            <p:ph type="body" sz="half" idx="15"/>
          </p:nvPr>
        </p:nvSpPr>
        <p:spPr>
          <a:xfrm>
            <a:off x="510243" y="3022674"/>
            <a:ext cx="2287277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Espace réservé du texte 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18119" y="2336873"/>
            <a:ext cx="230251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7"/>
          </p:nvPr>
        </p:nvSpPr>
        <p:spPr>
          <a:xfrm>
            <a:off x="5418119" y="3022674"/>
            <a:ext cx="2302519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30" name="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9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97503"/>
            <a:ext cx="228727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Espace réservé d’image 2"/>
          <p:cNvSpPr>
            <a:spLocks noGrp="1" noChangeAspect="1"/>
          </p:cNvSpPr>
          <p:nvPr>
            <p:ph type="pic" idx="15"/>
          </p:nvPr>
        </p:nvSpPr>
        <p:spPr>
          <a:xfrm>
            <a:off x="510241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1" name="Espace réservé du texte 3"/>
          <p:cNvSpPr>
            <a:spLocks noGrp="1"/>
          </p:cNvSpPr>
          <p:nvPr>
            <p:ph type="body" sz="half" idx="18"/>
          </p:nvPr>
        </p:nvSpPr>
        <p:spPr>
          <a:xfrm>
            <a:off x="510241" y="4873765"/>
            <a:ext cx="2287279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Espace réservé d’image 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du texte 3"/>
          <p:cNvSpPr>
            <a:spLocks noGrp="1"/>
          </p:cNvSpPr>
          <p:nvPr>
            <p:ph type="body" sz="half" idx="19"/>
          </p:nvPr>
        </p:nvSpPr>
        <p:spPr>
          <a:xfrm>
            <a:off x="2958090" y="4873764"/>
            <a:ext cx="2300473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23011" y="4297503"/>
            <a:ext cx="229762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Espace réservé d’image 2"/>
          <p:cNvSpPr>
            <a:spLocks noGrp="1" noChangeAspect="1"/>
          </p:cNvSpPr>
          <p:nvPr>
            <p:ph type="pic" idx="22"/>
          </p:nvPr>
        </p:nvSpPr>
        <p:spPr>
          <a:xfrm>
            <a:off x="5423010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7" name="Espace réservé du texte 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0" name="Rectangle 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latinLnBrk="0">
              <a:defRPr lang="fr-FR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8" name="Rectangle 7"/>
          <p:cNvSpPr/>
          <p:nvPr/>
        </p:nvSpPr>
        <p:spPr>
          <a:xfrm rot="5400000">
            <a:off x="7200779" y="5543432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7596925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510241" y="609599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>
          <a:xfrm>
            <a:off x="5105344" y="5936192"/>
            <a:ext cx="2057400" cy="365125"/>
          </a:xfrm>
        </p:spPr>
        <p:txBody>
          <a:bodyPr/>
          <a:lstStyle/>
          <a:p>
            <a:fld id="{6178E61D-D431-422C-9764-11DAFE33AB63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>
          <a:xfrm>
            <a:off x="510241" y="5936193"/>
            <a:ext cx="4595104" cy="365125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7573165" y="5398638"/>
            <a:ext cx="865613" cy="1090789"/>
          </a:xfrm>
        </p:spPr>
        <p:txBody>
          <a:bodyPr anchor="t"/>
          <a:lstStyle>
            <a:lvl1pPr algn="ctr" latinLnBrk="0">
              <a:defRPr lang="fr-FR"/>
            </a:lvl1pPr>
          </a:lstStyle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9" y="4243845"/>
            <a:ext cx="2307831" cy="27694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510243" y="2733709"/>
            <a:ext cx="6108101" cy="1373070"/>
          </a:xfrm>
        </p:spPr>
        <p:txBody>
          <a:bodyPr anchor="b">
            <a:noAutofit/>
          </a:bodyPr>
          <a:lstStyle>
            <a:lvl1pPr algn="r" latinLnBrk="0">
              <a:defRPr lang="fr-FR" sz="5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510243" y="4394046"/>
            <a:ext cx="6108101" cy="111768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/>
            </a:lvl1pPr>
            <a:lvl2pPr marL="457200" indent="0" algn="ctr" latinLnBrk="0">
              <a:buNone/>
              <a:defRPr lang="fr-FR" sz="2000"/>
            </a:lvl2pPr>
            <a:lvl3pPr marL="914400" indent="0" algn="ctr" latinLnBrk="0">
              <a:buNone/>
              <a:defRPr lang="fr-FR" sz="1800"/>
            </a:lvl3pPr>
            <a:lvl4pPr marL="1371600" indent="0" algn="ctr" latinLnBrk="0">
              <a:buNone/>
              <a:defRPr lang="fr-FR" sz="1600"/>
            </a:lvl4pPr>
            <a:lvl5pPr marL="1828800" indent="0" algn="ctr" latinLnBrk="0">
              <a:buNone/>
              <a:defRPr lang="fr-FR" sz="1600"/>
            </a:lvl5pPr>
            <a:lvl6pPr marL="2286000" indent="0" algn="ctr" latinLnBrk="0">
              <a:buNone/>
              <a:defRPr lang="fr-FR" sz="1600"/>
            </a:lvl6pPr>
            <a:lvl7pPr marL="2743200" indent="0" algn="ctr" latinLnBrk="0">
              <a:buNone/>
              <a:defRPr lang="fr-FR" sz="1600"/>
            </a:lvl7pPr>
            <a:lvl8pPr marL="3200400" indent="0" algn="ctr" latinLnBrk="0">
              <a:buNone/>
              <a:defRPr lang="fr-FR" sz="1600"/>
            </a:lvl8pPr>
            <a:lvl9pPr marL="3657600" indent="0" algn="ctr" latinLnBrk="0">
              <a:buNone/>
              <a:defRPr lang="fr-FR" sz="1600"/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68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7468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 anchor="ctr">
            <a:normAutofit/>
          </a:bodyPr>
          <a:lstStyle>
            <a:lvl1pPr algn="r"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32178"/>
            <a:ext cx="7210395" cy="170401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8047095" y="2869902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7432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mplacement réservé de contenu 2"/>
          <p:cNvSpPr>
            <a:spLocks noGrp="1"/>
          </p:cNvSpPr>
          <p:nvPr>
            <p:ph sz="half" idx="1"/>
          </p:nvPr>
        </p:nvSpPr>
        <p:spPr>
          <a:xfrm>
            <a:off x="510243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4195594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0507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 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1" name="Image 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2" name="Rectangle 11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 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753232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679766" y="2336880"/>
            <a:ext cx="3354245" cy="693135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510244" y="3030011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mplacement réservé de contenu 5"/>
          <p:cNvSpPr>
            <a:spLocks noGrp="1"/>
          </p:cNvSpPr>
          <p:nvPr>
            <p:ph sz="quarter" idx="4"/>
          </p:nvPr>
        </p:nvSpPr>
        <p:spPr>
          <a:xfrm>
            <a:off x="4195594" y="3030011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358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sz="half" idx="1"/>
          </p:nvPr>
        </p:nvSpPr>
        <p:spPr>
          <a:xfrm>
            <a:off x="510240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4195592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22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 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7" name="Image 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8" name="Rectangle 7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 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7058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 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6" name="Rectangle 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131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>
          <a:xfrm>
            <a:off x="3514385" y="2336880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3" y="2336878"/>
            <a:ext cx="2842559" cy="3599317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63245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3651253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2336879"/>
            <a:ext cx="2907192" cy="3599315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21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4711623"/>
            <a:ext cx="7210394" cy="453051"/>
          </a:xfrm>
        </p:spPr>
        <p:txBody>
          <a:bodyPr anchor="b">
            <a:normAutofit/>
          </a:bodyPr>
          <a:lstStyle>
            <a:lvl1pPr latinLnBrk="0">
              <a:defRPr lang="fr-FR" sz="2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510242" y="609600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169590"/>
            <a:ext cx="7210397" cy="622971"/>
          </a:xfrm>
        </p:spPr>
        <p:txBody>
          <a:bodyPr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5" y="4711316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0165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2"/>
            <a:ext cx="7210394" cy="1090789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5" y="4711622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111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 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3" name="Image 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4" name="Rectangle 13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 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2"/>
            <a:ext cx="7210394" cy="1090789"/>
          </a:xfrm>
        </p:spPr>
        <p:txBody>
          <a:bodyPr anchor="ctr">
            <a:normAutofit/>
          </a:bodyPr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5" y="4709932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  <p:sp>
        <p:nvSpPr>
          <p:cNvPr id="16" name="Zone de texte 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7" name="Zone de texte 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37342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 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0" name="Image 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1" name="Rectangle 10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 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4711622"/>
            <a:ext cx="7210397" cy="588535"/>
          </a:xfrm>
        </p:spPr>
        <p:txBody>
          <a:bodyPr anchor="b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300156"/>
            <a:ext cx="7210397" cy="502255"/>
          </a:xfrm>
        </p:spPr>
        <p:txBody>
          <a:bodyPr anchor="t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5" y="4709932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8869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 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4" name="Image 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6" name="Rectangle 15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 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re 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texte 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texte 3"/>
          <p:cNvSpPr>
            <a:spLocks noGrp="1"/>
          </p:cNvSpPr>
          <p:nvPr>
            <p:ph type="body" sz="half" idx="15"/>
          </p:nvPr>
        </p:nvSpPr>
        <p:spPr>
          <a:xfrm>
            <a:off x="510244" y="3022674"/>
            <a:ext cx="2287277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Espace réservé du texte 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18120" y="2336873"/>
            <a:ext cx="230251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7"/>
          </p:nvPr>
        </p:nvSpPr>
        <p:spPr>
          <a:xfrm>
            <a:off x="5418120" y="3022674"/>
            <a:ext cx="2302519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208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9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2" y="4297503"/>
            <a:ext cx="228727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Espace réservé d’image 2"/>
          <p:cNvSpPr>
            <a:spLocks noGrp="1" noChangeAspect="1"/>
          </p:cNvSpPr>
          <p:nvPr>
            <p:ph type="pic" idx="15"/>
          </p:nvPr>
        </p:nvSpPr>
        <p:spPr>
          <a:xfrm>
            <a:off x="510242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1" name="Espace réservé du texte 3"/>
          <p:cNvSpPr>
            <a:spLocks noGrp="1"/>
          </p:cNvSpPr>
          <p:nvPr>
            <p:ph type="body" sz="half" idx="18"/>
          </p:nvPr>
        </p:nvSpPr>
        <p:spPr>
          <a:xfrm>
            <a:off x="510242" y="4873765"/>
            <a:ext cx="2287279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Espace réservé d’image 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du texte 3"/>
          <p:cNvSpPr>
            <a:spLocks noGrp="1"/>
          </p:cNvSpPr>
          <p:nvPr>
            <p:ph type="body" sz="half" idx="19"/>
          </p:nvPr>
        </p:nvSpPr>
        <p:spPr>
          <a:xfrm>
            <a:off x="2958091" y="4873764"/>
            <a:ext cx="2300473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23012" y="4297503"/>
            <a:ext cx="229762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Espace réservé d’image 2"/>
          <p:cNvSpPr>
            <a:spLocks noGrp="1" noChangeAspect="1"/>
          </p:cNvSpPr>
          <p:nvPr>
            <p:ph type="pic" idx="22"/>
          </p:nvPr>
        </p:nvSpPr>
        <p:spPr>
          <a:xfrm>
            <a:off x="5423011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7" name="Espace réservé du texte 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4628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 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1" name="Image 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2" name="Rectangle 11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 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753230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679763" y="2336874"/>
            <a:ext cx="3354245" cy="693135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510242" y="3030009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mplacement réservé de contenu 5"/>
          <p:cNvSpPr>
            <a:spLocks noGrp="1"/>
          </p:cNvSpPr>
          <p:nvPr>
            <p:ph sz="quarter" idx="4"/>
          </p:nvPr>
        </p:nvSpPr>
        <p:spPr>
          <a:xfrm>
            <a:off x="4195593" y="3030009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7223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latinLnBrk="0">
              <a:defRPr lang="fr-FR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159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 7"/>
          <p:cNvSpPr/>
          <p:nvPr/>
        </p:nvSpPr>
        <p:spPr>
          <a:xfrm rot="5400000">
            <a:off x="7200780" y="5543434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7596925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510241" y="609599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>
          <a:xfrm>
            <a:off x="5105344" y="5936194"/>
            <a:ext cx="2057400" cy="365125"/>
          </a:xfrm>
        </p:spPr>
        <p:txBody>
          <a:bodyPr/>
          <a:lstStyle/>
          <a:p>
            <a:fld id="{6178E61D-D431-422C-9764-11DAFE33AB63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>
          <a:xfrm>
            <a:off x="510241" y="5936195"/>
            <a:ext cx="459510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7573166" y="5398640"/>
            <a:ext cx="865613" cy="1090789"/>
          </a:xfrm>
        </p:spPr>
        <p:txBody>
          <a:bodyPr anchor="t"/>
          <a:lstStyle>
            <a:lvl1pPr algn="ctr" latinLnBrk="0">
              <a:defRPr lang="fr-FR"/>
            </a:lvl1pPr>
          </a:lstStyle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88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9" y="4243845"/>
            <a:ext cx="2307831" cy="27694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510243" y="2733709"/>
            <a:ext cx="6108101" cy="1373070"/>
          </a:xfrm>
        </p:spPr>
        <p:txBody>
          <a:bodyPr anchor="b">
            <a:noAutofit/>
          </a:bodyPr>
          <a:lstStyle>
            <a:lvl1pPr algn="r" latinLnBrk="0">
              <a:defRPr lang="fr-FR" sz="5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510243" y="4394048"/>
            <a:ext cx="6108101" cy="111768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/>
            </a:lvl1pPr>
            <a:lvl2pPr marL="457200" indent="0" algn="ctr" latinLnBrk="0">
              <a:buNone/>
              <a:defRPr lang="fr-FR" sz="2000"/>
            </a:lvl2pPr>
            <a:lvl3pPr marL="914400" indent="0" algn="ctr" latinLnBrk="0">
              <a:buNone/>
              <a:defRPr lang="fr-FR" sz="1800"/>
            </a:lvl3pPr>
            <a:lvl4pPr marL="1371600" indent="0" algn="ctr" latinLnBrk="0">
              <a:buNone/>
              <a:defRPr lang="fr-FR" sz="1600"/>
            </a:lvl4pPr>
            <a:lvl5pPr marL="1828800" indent="0" algn="ctr" latinLnBrk="0">
              <a:buNone/>
              <a:defRPr lang="fr-FR" sz="1600"/>
            </a:lvl5pPr>
            <a:lvl6pPr marL="2286000" indent="0" algn="ctr" latinLnBrk="0">
              <a:buNone/>
              <a:defRPr lang="fr-FR" sz="1600"/>
            </a:lvl6pPr>
            <a:lvl7pPr marL="2743200" indent="0" algn="ctr" latinLnBrk="0">
              <a:buNone/>
              <a:defRPr lang="fr-FR" sz="1600"/>
            </a:lvl7pPr>
            <a:lvl8pPr marL="3200400" indent="0" algn="ctr" latinLnBrk="0">
              <a:buNone/>
              <a:defRPr lang="fr-FR" sz="1600"/>
            </a:lvl8pPr>
            <a:lvl9pPr marL="3657600" indent="0" algn="ctr" latinLnBrk="0">
              <a:buNone/>
              <a:defRPr lang="fr-FR" sz="1600"/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423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999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 anchor="ctr">
            <a:normAutofit/>
          </a:bodyPr>
          <a:lstStyle>
            <a:lvl1pPr algn="r"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32180"/>
            <a:ext cx="7210395" cy="170401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8047096" y="2869904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986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sz="half" idx="1"/>
          </p:nvPr>
        </p:nvSpPr>
        <p:spPr>
          <a:xfrm>
            <a:off x="510243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4195594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39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 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1" name="Image 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2" name="Rectangle 11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 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753232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679767" y="2336882"/>
            <a:ext cx="3354245" cy="693135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510244" y="3030011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mplacement réservé de contenu 5"/>
          <p:cNvSpPr>
            <a:spLocks noGrp="1"/>
          </p:cNvSpPr>
          <p:nvPr>
            <p:ph sz="quarter" idx="4"/>
          </p:nvPr>
        </p:nvSpPr>
        <p:spPr>
          <a:xfrm>
            <a:off x="4195594" y="3030011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92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 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7" name="Image 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8" name="Rectangle 7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 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1469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 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6" name="Rectangle 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5378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>
          <a:xfrm>
            <a:off x="3514385" y="2336880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3" y="2336878"/>
            <a:ext cx="2842559" cy="3599317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333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 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7" name="Image 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8" name="Rectangle 7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 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619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3651254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2336879"/>
            <a:ext cx="2907192" cy="3599315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2067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4711625"/>
            <a:ext cx="7210394" cy="453051"/>
          </a:xfrm>
        </p:spPr>
        <p:txBody>
          <a:bodyPr anchor="b">
            <a:normAutofit/>
          </a:bodyPr>
          <a:lstStyle>
            <a:lvl1pPr latinLnBrk="0">
              <a:defRPr lang="fr-FR" sz="2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510242" y="609600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169592"/>
            <a:ext cx="7210397" cy="622971"/>
          </a:xfrm>
        </p:spPr>
        <p:txBody>
          <a:bodyPr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6" y="4711318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0607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4"/>
            <a:ext cx="7210394" cy="1090789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6" y="4711624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452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 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3" name="Image 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4" name="Rectangle 13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 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4"/>
            <a:ext cx="7210394" cy="1090789"/>
          </a:xfrm>
        </p:spPr>
        <p:txBody>
          <a:bodyPr anchor="ctr">
            <a:normAutofit/>
          </a:bodyPr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6" y="4709934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  <p:sp>
        <p:nvSpPr>
          <p:cNvPr id="16" name="Zone de texte 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7" name="Zone de texte 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1897023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 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0" name="Image 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1" name="Rectangle 10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 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4711624"/>
            <a:ext cx="7210397" cy="588535"/>
          </a:xfrm>
        </p:spPr>
        <p:txBody>
          <a:bodyPr anchor="b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300158"/>
            <a:ext cx="7210397" cy="502255"/>
          </a:xfrm>
        </p:spPr>
        <p:txBody>
          <a:bodyPr anchor="t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6" y="4709934"/>
            <a:ext cx="865613" cy="1090789"/>
          </a:xfrm>
        </p:spPr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8646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 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4" name="Image 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6" name="Rectangle 15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 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re 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texte 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texte 3"/>
          <p:cNvSpPr>
            <a:spLocks noGrp="1"/>
          </p:cNvSpPr>
          <p:nvPr>
            <p:ph type="body" sz="half" idx="15"/>
          </p:nvPr>
        </p:nvSpPr>
        <p:spPr>
          <a:xfrm>
            <a:off x="510245" y="3022674"/>
            <a:ext cx="2287277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Espace réservé du texte 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18121" y="2336873"/>
            <a:ext cx="230251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7"/>
          </p:nvPr>
        </p:nvSpPr>
        <p:spPr>
          <a:xfrm>
            <a:off x="5418121" y="3022674"/>
            <a:ext cx="2302519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51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19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3" y="4297503"/>
            <a:ext cx="228727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Espace réservé d’image 2"/>
          <p:cNvSpPr>
            <a:spLocks noGrp="1" noChangeAspect="1"/>
          </p:cNvSpPr>
          <p:nvPr>
            <p:ph type="pic" idx="15"/>
          </p:nvPr>
        </p:nvSpPr>
        <p:spPr>
          <a:xfrm>
            <a:off x="510243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/>
          </a:p>
        </p:txBody>
      </p:sp>
      <p:sp>
        <p:nvSpPr>
          <p:cNvPr id="21" name="Espace réservé du texte 3"/>
          <p:cNvSpPr>
            <a:spLocks noGrp="1"/>
          </p:cNvSpPr>
          <p:nvPr>
            <p:ph type="body" sz="half" idx="18"/>
          </p:nvPr>
        </p:nvSpPr>
        <p:spPr>
          <a:xfrm>
            <a:off x="510243" y="4873765"/>
            <a:ext cx="2287279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Espace réservé d’image 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du texte 3"/>
          <p:cNvSpPr>
            <a:spLocks noGrp="1"/>
          </p:cNvSpPr>
          <p:nvPr>
            <p:ph type="body" sz="half" idx="19"/>
          </p:nvPr>
        </p:nvSpPr>
        <p:spPr>
          <a:xfrm>
            <a:off x="2958092" y="4873764"/>
            <a:ext cx="2300473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23013" y="4297503"/>
            <a:ext cx="229762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Espace réservé d’image 2"/>
          <p:cNvSpPr>
            <a:spLocks noGrp="1" noChangeAspect="1"/>
          </p:cNvSpPr>
          <p:nvPr>
            <p:ph type="pic" idx="22"/>
          </p:nvPr>
        </p:nvSpPr>
        <p:spPr>
          <a:xfrm>
            <a:off x="5423012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7" name="Espace réservé du texte 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172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latinLnBrk="0">
              <a:defRPr lang="fr-FR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990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 7"/>
          <p:cNvSpPr/>
          <p:nvPr/>
        </p:nvSpPr>
        <p:spPr>
          <a:xfrm rot="5400000">
            <a:off x="7200781" y="5543436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7596925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510241" y="609599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>
          <a:xfrm>
            <a:off x="5105344" y="5936196"/>
            <a:ext cx="2057400" cy="365125"/>
          </a:xfrm>
        </p:spPr>
        <p:txBody>
          <a:bodyPr/>
          <a:lstStyle/>
          <a:p>
            <a:fld id="{6178E61D-D431-422C-9764-11DAFE33AB63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>
          <a:xfrm>
            <a:off x="510241" y="5936197"/>
            <a:ext cx="4595104" cy="365125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7573167" y="5398642"/>
            <a:ext cx="865613" cy="1090789"/>
          </a:xfrm>
        </p:spPr>
        <p:txBody>
          <a:bodyPr anchor="t"/>
          <a:lstStyle>
            <a:lvl1pPr algn="ctr" latinLnBrk="0">
              <a:defRPr lang="fr-FR"/>
            </a:lvl1pPr>
          </a:lstStyle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454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7" y="4243845"/>
            <a:ext cx="2307831" cy="27694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510241" y="2733709"/>
            <a:ext cx="6108101" cy="1373070"/>
          </a:xfrm>
        </p:spPr>
        <p:txBody>
          <a:bodyPr anchor="b">
            <a:noAutofit/>
          </a:bodyPr>
          <a:lstStyle>
            <a:lvl1pPr algn="r" latinLnBrk="0">
              <a:defRPr lang="fr-FR" sz="5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510241" y="4394040"/>
            <a:ext cx="6108101" cy="111768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/>
            </a:lvl1pPr>
            <a:lvl2pPr marL="457200" indent="0" algn="ctr" latinLnBrk="0">
              <a:buNone/>
              <a:defRPr lang="fr-FR" sz="2000"/>
            </a:lvl2pPr>
            <a:lvl3pPr marL="914400" indent="0" algn="ctr" latinLnBrk="0">
              <a:buNone/>
              <a:defRPr lang="fr-FR" sz="1800"/>
            </a:lvl3pPr>
            <a:lvl4pPr marL="1371600" indent="0" algn="ctr" latinLnBrk="0">
              <a:buNone/>
              <a:defRPr lang="fr-FR" sz="1600"/>
            </a:lvl4pPr>
            <a:lvl5pPr marL="1828800" indent="0" algn="ctr" latinLnBrk="0">
              <a:buNone/>
              <a:defRPr lang="fr-FR" sz="1600"/>
            </a:lvl5pPr>
            <a:lvl6pPr marL="2286000" indent="0" algn="ctr" latinLnBrk="0">
              <a:buNone/>
              <a:defRPr lang="fr-FR" sz="1600"/>
            </a:lvl6pPr>
            <a:lvl7pPr marL="2743200" indent="0" algn="ctr" latinLnBrk="0">
              <a:buNone/>
              <a:defRPr lang="fr-FR" sz="1600"/>
            </a:lvl7pPr>
            <a:lvl8pPr marL="3200400" indent="0" algn="ctr" latinLnBrk="0">
              <a:buNone/>
              <a:defRPr lang="fr-FR" sz="1600"/>
            </a:lvl8pPr>
            <a:lvl9pPr marL="3657600" indent="0" algn="ctr" latinLnBrk="0">
              <a:buNone/>
              <a:defRPr lang="fr-FR" sz="1600"/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33784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 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6" name="Rectangle 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5431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 latinLnBrk="0">
              <a:defRPr lang="fr-FR" sz="2400"/>
            </a:lvl1pPr>
            <a:lvl2pPr latinLnBrk="0">
              <a:defRPr lang="fr-FR" sz="2000"/>
            </a:lvl2pPr>
            <a:lvl3pPr latinLnBrk="0">
              <a:defRPr lang="fr-FR" sz="1800"/>
            </a:lvl3pPr>
            <a:lvl4pPr latinLnBrk="0">
              <a:defRPr lang="fr-FR" sz="1600"/>
            </a:lvl4pPr>
            <a:lvl5pPr latinLnBrk="0">
              <a:defRPr lang="fr-FR"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147399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69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 anchor="ctr">
            <a:normAutofit/>
          </a:bodyPr>
          <a:lstStyle>
            <a:lvl1pPr algn="r"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32172"/>
            <a:ext cx="7210395" cy="170401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8047092" y="2869896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3910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sz="half" idx="1"/>
          </p:nvPr>
        </p:nvSpPr>
        <p:spPr>
          <a:xfrm>
            <a:off x="510240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4195592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55227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 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1" name="Image 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2" name="Rectangle 11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 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753230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679763" y="2336874"/>
            <a:ext cx="3354245" cy="693135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510242" y="3030009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mplacement réservé de contenu 5"/>
          <p:cNvSpPr>
            <a:spLocks noGrp="1"/>
          </p:cNvSpPr>
          <p:nvPr>
            <p:ph sz="quarter" idx="4"/>
          </p:nvPr>
        </p:nvSpPr>
        <p:spPr>
          <a:xfrm>
            <a:off x="4195593" y="3030009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57223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 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7" name="Image 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8" name="Rectangle 7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 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461956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 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6" name="Rectangle 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54314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>
          <a:xfrm>
            <a:off x="3514385" y="2336874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1" y="2336873"/>
            <a:ext cx="2842559" cy="3599317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4184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3651250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2336874"/>
            <a:ext cx="2907192" cy="3599315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570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4711617"/>
            <a:ext cx="7210394" cy="453051"/>
          </a:xfrm>
        </p:spPr>
        <p:txBody>
          <a:bodyPr anchor="b">
            <a:normAutofit/>
          </a:bodyPr>
          <a:lstStyle>
            <a:lvl1pPr latinLnBrk="0">
              <a:defRPr lang="fr-FR" sz="2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510242" y="609598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39" y="5169584"/>
            <a:ext cx="7210397" cy="622971"/>
          </a:xfrm>
        </p:spPr>
        <p:txBody>
          <a:bodyPr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2" y="4711310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06423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2" y="4711616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53836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>
          <a:xfrm>
            <a:off x="3514385" y="2336874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1" y="2336873"/>
            <a:ext cx="2842559" cy="3599317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14184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 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3" name="Image 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4" name="Rectangle 13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 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16"/>
            <a:ext cx="7210394" cy="1090789"/>
          </a:xfrm>
        </p:spPr>
        <p:txBody>
          <a:bodyPr anchor="ctr">
            <a:normAutofit/>
          </a:bodyPr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  <p:sp>
        <p:nvSpPr>
          <p:cNvPr id="16" name="Zone de texte 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7" name="Zone de texte 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fr-FR" sz="7200">
                <a:solidFill>
                  <a:schemeClr val="tx1"/>
                </a:solidFill>
                <a:effectLst/>
              </a:rPr>
              <a:t>"</a:t>
            </a:r>
          </a:p>
        </p:txBody>
      </p:sp>
    </p:spTree>
    <p:extLst>
      <p:ext uri="{BB962C8B-B14F-4D97-AF65-F5344CB8AC3E}">
        <p14:creationId xmlns:p14="http://schemas.microsoft.com/office/powerpoint/2010/main" val="3459956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 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7828359" cy="321164"/>
          </a:xfrm>
          <a:prstGeom prst="rect">
            <a:avLst/>
          </a:prstGeom>
        </p:spPr>
      </p:pic>
      <p:pic>
        <p:nvPicPr>
          <p:cNvPr id="10" name="Image 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5929622"/>
            <a:ext cx="1202248" cy="144270"/>
          </a:xfrm>
          <a:prstGeom prst="rect">
            <a:avLst/>
          </a:prstGeom>
        </p:spPr>
      </p:pic>
      <p:sp>
        <p:nvSpPr>
          <p:cNvPr id="11" name="Rectangle 10"/>
          <p:cNvSpPr/>
          <p:nvPr/>
        </p:nvSpPr>
        <p:spPr>
          <a:xfrm>
            <a:off x="0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 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39" y="4711616"/>
            <a:ext cx="7210397" cy="588535"/>
          </a:xfrm>
        </p:spPr>
        <p:txBody>
          <a:bodyPr anchor="b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300150"/>
            <a:ext cx="7210397" cy="502255"/>
          </a:xfrm>
        </p:spPr>
        <p:txBody>
          <a:bodyPr anchor="t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2" y="4709926"/>
            <a:ext cx="865613" cy="1090789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428730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 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4" name="Image 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6" name="Rectangle 15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 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re 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texte 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texte 3"/>
          <p:cNvSpPr>
            <a:spLocks noGrp="1"/>
          </p:cNvSpPr>
          <p:nvPr>
            <p:ph type="body" sz="half" idx="15"/>
          </p:nvPr>
        </p:nvSpPr>
        <p:spPr>
          <a:xfrm>
            <a:off x="510241" y="3022674"/>
            <a:ext cx="2287277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Espace réservé du texte 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18117" y="2336873"/>
            <a:ext cx="230251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7"/>
          </p:nvPr>
        </p:nvSpPr>
        <p:spPr>
          <a:xfrm>
            <a:off x="5418117" y="3022674"/>
            <a:ext cx="2302519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623368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 d’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5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9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39" y="4297503"/>
            <a:ext cx="228727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Espace réservé d’image 2"/>
          <p:cNvSpPr>
            <a:spLocks noGrp="1" noChangeAspect="1"/>
          </p:cNvSpPr>
          <p:nvPr>
            <p:ph type="pic" idx="15"/>
          </p:nvPr>
        </p:nvSpPr>
        <p:spPr>
          <a:xfrm>
            <a:off x="510239" y="2336873"/>
            <a:ext cx="228727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1" name="Espace réservé du texte 3"/>
          <p:cNvSpPr>
            <a:spLocks noGrp="1"/>
          </p:cNvSpPr>
          <p:nvPr>
            <p:ph type="body" sz="half" idx="18"/>
          </p:nvPr>
        </p:nvSpPr>
        <p:spPr>
          <a:xfrm>
            <a:off x="510239" y="4873765"/>
            <a:ext cx="2287279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59103" y="429750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Espace réservé d’image 2"/>
          <p:cNvSpPr>
            <a:spLocks noGrp="1" noChangeAspect="1"/>
          </p:cNvSpPr>
          <p:nvPr>
            <p:ph type="pic" idx="21"/>
          </p:nvPr>
        </p:nvSpPr>
        <p:spPr>
          <a:xfrm>
            <a:off x="2959103" y="2336873"/>
            <a:ext cx="229743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4" name="Espace réservé du texte 3"/>
          <p:cNvSpPr>
            <a:spLocks noGrp="1"/>
          </p:cNvSpPr>
          <p:nvPr>
            <p:ph type="body" sz="half" idx="19"/>
          </p:nvPr>
        </p:nvSpPr>
        <p:spPr>
          <a:xfrm>
            <a:off x="2958088" y="4873764"/>
            <a:ext cx="2300473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23009" y="4297503"/>
            <a:ext cx="229762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Espace réservé d’image 2"/>
          <p:cNvSpPr>
            <a:spLocks noGrp="1" noChangeAspect="1"/>
          </p:cNvSpPr>
          <p:nvPr>
            <p:ph type="pic" idx="22"/>
          </p:nvPr>
        </p:nvSpPr>
        <p:spPr>
          <a:xfrm>
            <a:off x="5423008" y="2336873"/>
            <a:ext cx="2297629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 latinLnBrk="0">
              <a:buNone/>
              <a:defRPr lang="fr-FR" sz="1600"/>
            </a:lvl1pPr>
            <a:lvl2pPr marL="457200" indent="0" latinLnBrk="0">
              <a:buNone/>
              <a:defRPr lang="fr-FR" sz="1600"/>
            </a:lvl2pPr>
            <a:lvl3pPr marL="914400" indent="0" latinLnBrk="0">
              <a:buNone/>
              <a:defRPr lang="fr-FR" sz="1600"/>
            </a:lvl3pPr>
            <a:lvl4pPr marL="1371600" indent="0" latinLnBrk="0">
              <a:buNone/>
              <a:defRPr lang="fr-FR" sz="1600"/>
            </a:lvl4pPr>
            <a:lvl5pPr marL="1828800" indent="0" latinLnBrk="0">
              <a:buNone/>
              <a:defRPr lang="fr-FR" sz="1600"/>
            </a:lvl5pPr>
            <a:lvl6pPr marL="2286000" indent="0" latinLnBrk="0">
              <a:buNone/>
              <a:defRPr lang="fr-FR" sz="1600"/>
            </a:lvl6pPr>
            <a:lvl7pPr marL="2743200" indent="0" latinLnBrk="0">
              <a:buNone/>
              <a:defRPr lang="fr-FR" sz="1600"/>
            </a:lvl7pPr>
            <a:lvl8pPr marL="3200400" indent="0" latinLnBrk="0">
              <a:buNone/>
              <a:defRPr lang="fr-FR" sz="1600"/>
            </a:lvl8pPr>
            <a:lvl9pPr marL="3657600" indent="0" latinLnBrk="0">
              <a:buNone/>
              <a:defRPr lang="fr-FR" sz="16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27" name="Espace réservé du texte 3"/>
          <p:cNvSpPr>
            <a:spLocks noGrp="1"/>
          </p:cNvSpPr>
          <p:nvPr>
            <p:ph type="body" sz="half" idx="20"/>
          </p:nvPr>
        </p:nvSpPr>
        <p:spPr>
          <a:xfrm>
            <a:off x="5422915" y="4873762"/>
            <a:ext cx="2300672" cy="1062422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9608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 9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 latinLnBrk="0">
              <a:defRPr lang="fr-FR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709847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 6"/>
          <p:cNvSpPr/>
          <p:nvPr/>
        </p:nvSpPr>
        <p:spPr>
          <a:xfrm rot="5400000">
            <a:off x="5448782" y="2040420"/>
            <a:ext cx="5106988" cy="1026149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 7"/>
          <p:cNvSpPr/>
          <p:nvPr/>
        </p:nvSpPr>
        <p:spPr>
          <a:xfrm rot="5400000">
            <a:off x="7200777" y="5543428"/>
            <a:ext cx="1602997" cy="10261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 vertical 1"/>
          <p:cNvSpPr>
            <a:spLocks noGrp="1"/>
          </p:cNvSpPr>
          <p:nvPr>
            <p:ph type="title" orient="vert"/>
          </p:nvPr>
        </p:nvSpPr>
        <p:spPr>
          <a:xfrm>
            <a:off x="7596923" y="609597"/>
            <a:ext cx="80535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 vertical 2"/>
          <p:cNvSpPr>
            <a:spLocks noGrp="1"/>
          </p:cNvSpPr>
          <p:nvPr>
            <p:ph type="body" orient="vert" idx="1"/>
          </p:nvPr>
        </p:nvSpPr>
        <p:spPr>
          <a:xfrm>
            <a:off x="510241" y="609598"/>
            <a:ext cx="6652503" cy="532658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>
          <a:xfrm>
            <a:off x="5105344" y="5936188"/>
            <a:ext cx="2057400" cy="365125"/>
          </a:xfrm>
        </p:spPr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>
          <a:xfrm>
            <a:off x="510241" y="5936189"/>
            <a:ext cx="4595104" cy="365125"/>
          </a:xfrm>
        </p:spPr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7573163" y="5398634"/>
            <a:ext cx="865613" cy="1090789"/>
          </a:xfrm>
        </p:spPr>
        <p:txBody>
          <a:bodyPr anchor="t"/>
          <a:lstStyle>
            <a:lvl1pPr algn="ctr" latinLnBrk="0">
              <a:defRPr lang="fr-FR"/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277995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6726063" cy="275942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3789" y="4243845"/>
            <a:ext cx="2307831" cy="27694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0" y="2590078"/>
            <a:ext cx="6726064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0" name="Rectangle 9"/>
          <p:cNvSpPr/>
          <p:nvPr/>
        </p:nvSpPr>
        <p:spPr>
          <a:xfrm>
            <a:off x="6833787" y="2590078"/>
            <a:ext cx="2307832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ctrTitle"/>
          </p:nvPr>
        </p:nvSpPr>
        <p:spPr>
          <a:xfrm>
            <a:off x="510243" y="2733709"/>
            <a:ext cx="6108101" cy="1373070"/>
          </a:xfrm>
        </p:spPr>
        <p:txBody>
          <a:bodyPr anchor="b">
            <a:noAutofit/>
          </a:bodyPr>
          <a:lstStyle>
            <a:lvl1pPr algn="r" latinLnBrk="0">
              <a:defRPr lang="fr-FR" sz="5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Sous-titre 2"/>
          <p:cNvSpPr>
            <a:spLocks noGrp="1"/>
          </p:cNvSpPr>
          <p:nvPr>
            <p:ph type="subTitle" idx="1"/>
          </p:nvPr>
        </p:nvSpPr>
        <p:spPr>
          <a:xfrm>
            <a:off x="510243" y="4394044"/>
            <a:ext cx="6108101" cy="111768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/>
            </a:lvl1pPr>
            <a:lvl2pPr marL="457200" indent="0" algn="ctr" latinLnBrk="0">
              <a:buNone/>
              <a:defRPr lang="fr-FR" sz="2000"/>
            </a:lvl2pPr>
            <a:lvl3pPr marL="914400" indent="0" algn="ctr" latinLnBrk="0">
              <a:buNone/>
              <a:defRPr lang="fr-FR" sz="1800"/>
            </a:lvl3pPr>
            <a:lvl4pPr marL="1371600" indent="0" algn="ctr" latinLnBrk="0">
              <a:buNone/>
              <a:defRPr lang="fr-FR" sz="1600"/>
            </a:lvl4pPr>
            <a:lvl5pPr marL="1828800" indent="0" algn="ctr" latinLnBrk="0">
              <a:buNone/>
              <a:defRPr lang="fr-FR" sz="1600"/>
            </a:lvl5pPr>
            <a:lvl6pPr marL="2286000" indent="0" algn="ctr" latinLnBrk="0">
              <a:buNone/>
              <a:defRPr lang="fr-FR" sz="1600"/>
            </a:lvl6pPr>
            <a:lvl7pPr marL="2743200" indent="0" algn="ctr" latinLnBrk="0">
              <a:buNone/>
              <a:defRPr lang="fr-FR" sz="1600"/>
            </a:lvl7pPr>
            <a:lvl8pPr marL="3200400" indent="0" algn="ctr" latinLnBrk="0">
              <a:buNone/>
              <a:defRPr lang="fr-FR" sz="1600"/>
            </a:lvl8pPr>
            <a:lvl9pPr marL="3657600" indent="0" algn="ctr" latinLnBrk="0">
              <a:buNone/>
              <a:defRPr lang="fr-FR" sz="1600"/>
            </a:lvl9pPr>
          </a:lstStyle>
          <a:p>
            <a:r>
              <a:rPr lang="en-US" smtClean="0"/>
              <a:t>Click to edit Master subtitle style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6941510" y="2750337"/>
            <a:ext cx="878916" cy="1356442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 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6" name="Image 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7" name="Rectangle 16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8" name="Rectangle 17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7828359" cy="321164"/>
          </a:xfrm>
          <a:prstGeom prst="rect">
            <a:avLst/>
          </a:prstGeom>
        </p:spPr>
      </p:pic>
      <p:pic>
        <p:nvPicPr>
          <p:cNvPr id="8" name="Image 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68" y="4087901"/>
            <a:ext cx="1202248" cy="144270"/>
          </a:xfrm>
          <a:prstGeom prst="rect">
            <a:avLst/>
          </a:prstGeom>
        </p:spPr>
      </p:pic>
      <p:sp>
        <p:nvSpPr>
          <p:cNvPr id="9" name="Rectangle 8"/>
          <p:cNvSpPr/>
          <p:nvPr/>
        </p:nvSpPr>
        <p:spPr>
          <a:xfrm>
            <a:off x="-2" y="2726267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0" name="Rectangle 9"/>
          <p:cNvSpPr/>
          <p:nvPr/>
        </p:nvSpPr>
        <p:spPr>
          <a:xfrm>
            <a:off x="7939371" y="2726267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2869895"/>
            <a:ext cx="7210395" cy="1090788"/>
          </a:xfrm>
        </p:spPr>
        <p:txBody>
          <a:bodyPr anchor="ctr">
            <a:normAutofit/>
          </a:bodyPr>
          <a:lstStyle>
            <a:lvl1pPr algn="r"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4232176"/>
            <a:ext cx="7210395" cy="1704017"/>
          </a:xfrm>
        </p:spPr>
        <p:txBody>
          <a:bodyPr>
            <a:normAutofit/>
          </a:bodyPr>
          <a:lstStyle>
            <a:lvl1pPr marL="0" indent="0" algn="r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latinLnBrk="0">
              <a:buNone/>
              <a:defRPr lang="fr-FR"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latinLnBrk="0">
              <a:buNone/>
              <a:defRPr lang="fr-FR"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latinLnBrk="0">
              <a:buNone/>
              <a:defRPr lang="fr-FR"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12"/>
          </p:nvPr>
        </p:nvSpPr>
        <p:spPr>
          <a:xfrm>
            <a:off x="8047094" y="2869900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sz="half" idx="1"/>
          </p:nvPr>
        </p:nvSpPr>
        <p:spPr>
          <a:xfrm>
            <a:off x="510242" y="2336873"/>
            <a:ext cx="3523769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4195594" y="2336873"/>
            <a:ext cx="3525044" cy="359931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0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0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3651250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2336874"/>
            <a:ext cx="2907192" cy="3599315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3295701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 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1" name="Image 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2" name="Rectangle 11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3" name="Rectangle 12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753232"/>
            <a:ext cx="7210397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679765" y="2336878"/>
            <a:ext cx="3354245" cy="693135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mplacement réservé de contenu 3"/>
          <p:cNvSpPr>
            <a:spLocks noGrp="1"/>
          </p:cNvSpPr>
          <p:nvPr>
            <p:ph sz="half" idx="2"/>
          </p:nvPr>
        </p:nvSpPr>
        <p:spPr>
          <a:xfrm>
            <a:off x="510244" y="3030011"/>
            <a:ext cx="3523766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5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4365116" y="2336873"/>
            <a:ext cx="3355521" cy="692076"/>
          </a:xfrm>
        </p:spPr>
        <p:txBody>
          <a:bodyPr anchor="b"/>
          <a:lstStyle>
            <a:lvl1pPr marL="0" indent="0" latinLnBrk="0">
              <a:buNone/>
              <a:defRPr lang="fr-FR" sz="2400" b="1"/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Emplacement réservé de contenu 5"/>
          <p:cNvSpPr>
            <a:spLocks noGrp="1"/>
          </p:cNvSpPr>
          <p:nvPr>
            <p:ph sz="quarter" idx="4"/>
          </p:nvPr>
        </p:nvSpPr>
        <p:spPr>
          <a:xfrm>
            <a:off x="4195594" y="3030011"/>
            <a:ext cx="3525044" cy="290617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7" name="Espace réservé de la date 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8" name="Espace réservé du pied de page 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numéro de diapositive 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 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7" name="Image 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8" name="Rectangle 7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9" name="Rectangle 8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 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6" name="Rectangle 5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Espace réservé de la date 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3" name="Espace réservé du pied de page 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 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753227"/>
            <a:ext cx="7210394" cy="1080940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mplacement réservé de contenu 2"/>
          <p:cNvSpPr>
            <a:spLocks noGrp="1"/>
          </p:cNvSpPr>
          <p:nvPr>
            <p:ph idx="1"/>
          </p:nvPr>
        </p:nvSpPr>
        <p:spPr>
          <a:xfrm>
            <a:off x="3514385" y="2336878"/>
            <a:ext cx="4206252" cy="35993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3" y="2336877"/>
            <a:ext cx="2842559" cy="3599317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753228"/>
            <a:ext cx="7210393" cy="1080938"/>
          </a:xfrm>
        </p:spPr>
        <p:txBody>
          <a:bodyPr anchor="ctr">
            <a:normAutofit/>
          </a:bodyPr>
          <a:lstStyle>
            <a:lvl1pPr latinLnBrk="0">
              <a:defRPr lang="fr-FR" sz="36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3651252" y="2336874"/>
            <a:ext cx="4069387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2336878"/>
            <a:ext cx="2907192" cy="3599315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panoramiqu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2" y="4711621"/>
            <a:ext cx="7210394" cy="453051"/>
          </a:xfrm>
        </p:spPr>
        <p:txBody>
          <a:bodyPr anchor="b">
            <a:normAutofit/>
          </a:bodyPr>
          <a:lstStyle>
            <a:lvl1pPr latinLnBrk="0">
              <a:defRPr lang="fr-FR" sz="24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’image 2"/>
          <p:cNvSpPr>
            <a:spLocks noGrp="1" noChangeAspect="1"/>
          </p:cNvSpPr>
          <p:nvPr>
            <p:ph type="pic" idx="1"/>
          </p:nvPr>
        </p:nvSpPr>
        <p:spPr>
          <a:xfrm>
            <a:off x="510242" y="609600"/>
            <a:ext cx="7210394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 latinLnBrk="0">
              <a:buNone/>
              <a:defRPr lang="fr-FR" sz="3200"/>
            </a:lvl1pPr>
            <a:lvl2pPr marL="457200" indent="0" latinLnBrk="0">
              <a:buNone/>
              <a:defRPr lang="fr-FR" sz="2800"/>
            </a:lvl2pPr>
            <a:lvl3pPr marL="914400" indent="0" latinLnBrk="0">
              <a:buNone/>
              <a:defRPr lang="fr-FR" sz="2400"/>
            </a:lvl3pPr>
            <a:lvl4pPr marL="1371600" indent="0" latinLnBrk="0">
              <a:buNone/>
              <a:defRPr lang="fr-FR" sz="2000"/>
            </a:lvl4pPr>
            <a:lvl5pPr marL="1828800" indent="0" latinLnBrk="0">
              <a:buNone/>
              <a:defRPr lang="fr-FR" sz="2000"/>
            </a:lvl5pPr>
            <a:lvl6pPr marL="2286000" indent="0" latinLnBrk="0">
              <a:buNone/>
              <a:defRPr lang="fr-FR" sz="2000"/>
            </a:lvl6pPr>
            <a:lvl7pPr marL="2743200" indent="0" latinLnBrk="0">
              <a:buNone/>
              <a:defRPr lang="fr-FR" sz="2000"/>
            </a:lvl7pPr>
            <a:lvl8pPr marL="3200400" indent="0" latinLnBrk="0">
              <a:buNone/>
              <a:defRPr lang="fr-FR" sz="2000"/>
            </a:lvl8pPr>
            <a:lvl9pPr marL="3657600" indent="0" latinLnBrk="0">
              <a:buNone/>
              <a:defRPr lang="fr-FR" sz="2000"/>
            </a:lvl9pPr>
          </a:lstStyle>
          <a:p>
            <a:r>
              <a:rPr lang="en-US" smtClean="0"/>
              <a:t>Click icon to add picture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169588"/>
            <a:ext cx="7210397" cy="622971"/>
          </a:xfrm>
        </p:spPr>
        <p:txBody>
          <a:bodyPr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4" y="4711314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 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9" name="Image 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0" name="Rectangle 9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1" name="Rectangle 10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1" y="609597"/>
            <a:ext cx="7210394" cy="3592750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0"/>
            <a:ext cx="7210394" cy="1090789"/>
          </a:xfrm>
        </p:spPr>
        <p:txBody>
          <a:bodyPr anchor="ctr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4" y="4711620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ion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 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3" name="Image 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4" name="Rectangle 13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5" name="Rectangle 14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845892" y="609598"/>
            <a:ext cx="6539158" cy="3036061"/>
          </a:xfrm>
        </p:spPr>
        <p:txBody>
          <a:bodyPr anchor="ctr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3"/>
          </p:nvPr>
        </p:nvSpPr>
        <p:spPr>
          <a:xfrm>
            <a:off x="1051717" y="3653379"/>
            <a:ext cx="6117434" cy="548968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2" y="4711620"/>
            <a:ext cx="7210394" cy="1090789"/>
          </a:xfrm>
        </p:spPr>
        <p:txBody>
          <a:bodyPr anchor="ctr">
            <a:normAutofit/>
          </a:bodyPr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4" y="4709930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6" name="Zone de texte 15"/>
          <p:cNvSpPr txBox="1"/>
          <p:nvPr/>
        </p:nvSpPr>
        <p:spPr>
          <a:xfrm>
            <a:off x="437679" y="74811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/>
            <a:r>
              <a:rPr lang="fr-FR" sz="7200" dirty="0">
                <a:solidFill>
                  <a:schemeClr val="tx1"/>
                </a:solidFill>
                <a:effectLst/>
              </a:rPr>
              <a:t>"</a:t>
            </a:r>
          </a:p>
        </p:txBody>
      </p:sp>
      <p:sp>
        <p:nvSpPr>
          <p:cNvPr id="17" name="Zone de texte 16"/>
          <p:cNvSpPr txBox="1"/>
          <p:nvPr/>
        </p:nvSpPr>
        <p:spPr>
          <a:xfrm>
            <a:off x="7247107" y="3033524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latinLnBrk="0">
              <a:spcBef>
                <a:spcPct val="0"/>
              </a:spcBef>
              <a:buNone/>
              <a:defRPr lang="fr-FR"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 latinLnBrk="0">
              <a:defRPr lang="fr-FR">
                <a:solidFill>
                  <a:schemeClr val="tx2"/>
                </a:solidFill>
              </a:defRPr>
            </a:lvl2pPr>
            <a:lvl3pPr latinLnBrk="0">
              <a:defRPr lang="fr-FR">
                <a:solidFill>
                  <a:schemeClr val="tx2"/>
                </a:solidFill>
              </a:defRPr>
            </a:lvl3pPr>
            <a:lvl4pPr latinLnBrk="0">
              <a:defRPr lang="fr-FR">
                <a:solidFill>
                  <a:schemeClr val="tx2"/>
                </a:solidFill>
              </a:defRPr>
            </a:lvl4pPr>
            <a:lvl5pPr latinLnBrk="0">
              <a:defRPr lang="fr-FR">
                <a:solidFill>
                  <a:schemeClr val="tx2"/>
                </a:solidFill>
              </a:defRPr>
            </a:lvl5pPr>
            <a:lvl6pPr latinLnBrk="0">
              <a:defRPr lang="fr-FR">
                <a:solidFill>
                  <a:schemeClr val="tx2"/>
                </a:solidFill>
              </a:defRPr>
            </a:lvl6pPr>
            <a:lvl7pPr latinLnBrk="0">
              <a:defRPr lang="fr-FR">
                <a:solidFill>
                  <a:schemeClr val="tx2"/>
                </a:solidFill>
              </a:defRPr>
            </a:lvl7pPr>
            <a:lvl8pPr latinLnBrk="0">
              <a:defRPr lang="fr-FR">
                <a:solidFill>
                  <a:schemeClr val="tx2"/>
                </a:solidFill>
              </a:defRPr>
            </a:lvl8pPr>
            <a:lvl9pPr latinLnBrk="0">
              <a:defRPr lang="fr-FR"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fr-FR" sz="7200" dirty="0">
                <a:solidFill>
                  <a:schemeClr val="tx1"/>
                </a:solidFill>
                <a:effectLst/>
              </a:rPr>
              <a:t>"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n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 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5928628"/>
            <a:ext cx="7828359" cy="321164"/>
          </a:xfrm>
          <a:prstGeom prst="rect">
            <a:avLst/>
          </a:prstGeom>
        </p:spPr>
      </p:pic>
      <p:pic>
        <p:nvPicPr>
          <p:cNvPr id="10" name="Image 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5929622"/>
            <a:ext cx="1202248" cy="144270"/>
          </a:xfrm>
          <a:prstGeom prst="rect">
            <a:avLst/>
          </a:prstGeom>
        </p:spPr>
      </p:pic>
      <p:sp>
        <p:nvSpPr>
          <p:cNvPr id="11" name="Rectangle 10"/>
          <p:cNvSpPr/>
          <p:nvPr/>
        </p:nvSpPr>
        <p:spPr>
          <a:xfrm>
            <a:off x="2" y="4567988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2" name="Rectangle 11"/>
          <p:cNvSpPr/>
          <p:nvPr/>
        </p:nvSpPr>
        <p:spPr>
          <a:xfrm>
            <a:off x="7939371" y="4567988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2" name="Titre 1"/>
          <p:cNvSpPr>
            <a:spLocks noGrp="1"/>
          </p:cNvSpPr>
          <p:nvPr>
            <p:ph type="title"/>
          </p:nvPr>
        </p:nvSpPr>
        <p:spPr>
          <a:xfrm>
            <a:off x="510240" y="4711620"/>
            <a:ext cx="7210397" cy="588535"/>
          </a:xfrm>
        </p:spPr>
        <p:txBody>
          <a:bodyPr anchor="b"/>
          <a:lstStyle>
            <a:lvl1pPr latinLnBrk="0">
              <a:defRPr lang="fr-FR" sz="3200"/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4" name="Espace réservé du texte 3"/>
          <p:cNvSpPr>
            <a:spLocks noGrp="1"/>
          </p:cNvSpPr>
          <p:nvPr>
            <p:ph type="body" sz="half" idx="2"/>
          </p:nvPr>
        </p:nvSpPr>
        <p:spPr>
          <a:xfrm>
            <a:off x="510240" y="5300154"/>
            <a:ext cx="7210397" cy="502255"/>
          </a:xfrm>
        </p:spPr>
        <p:txBody>
          <a:bodyPr anchor="t"/>
          <a:lstStyle>
            <a:lvl1pPr marL="0" indent="0" latinLnBrk="0">
              <a:buNone/>
              <a:defRPr lang="fr-FR" sz="1600"/>
            </a:lvl1pPr>
            <a:lvl2pPr marL="457200" indent="0" latinLnBrk="0">
              <a:buNone/>
              <a:defRPr lang="fr-FR" sz="1400"/>
            </a:lvl2pPr>
            <a:lvl3pPr marL="914400" indent="0" latinLnBrk="0">
              <a:buNone/>
              <a:defRPr lang="fr-FR" sz="1200"/>
            </a:lvl3pPr>
            <a:lvl4pPr marL="1371600" indent="0" latinLnBrk="0">
              <a:buNone/>
              <a:defRPr lang="fr-FR" sz="1000"/>
            </a:lvl4pPr>
            <a:lvl5pPr marL="1828800" indent="0" latinLnBrk="0">
              <a:buNone/>
              <a:defRPr lang="fr-FR" sz="1000"/>
            </a:lvl5pPr>
            <a:lvl6pPr marL="2286000" indent="0" latinLnBrk="0">
              <a:buNone/>
              <a:defRPr lang="fr-FR" sz="1000"/>
            </a:lvl6pPr>
            <a:lvl7pPr marL="2743200" indent="0" latinLnBrk="0">
              <a:buNone/>
              <a:defRPr lang="fr-FR" sz="1000"/>
            </a:lvl7pPr>
            <a:lvl8pPr marL="3200400" indent="0" latinLnBrk="0">
              <a:buNone/>
              <a:defRPr lang="fr-FR" sz="1000"/>
            </a:lvl8pPr>
            <a:lvl9pPr marL="3657600" indent="0" latinLnBrk="0">
              <a:buNone/>
              <a:defRPr lang="fr-FR"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Espace réservé de la date 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6" name="Espace réservé du pied de page 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7" name="Espace réservé du numéro de diapositive 6"/>
          <p:cNvSpPr>
            <a:spLocks noGrp="1"/>
          </p:cNvSpPr>
          <p:nvPr>
            <p:ph type="sldNum" sz="quarter" idx="12"/>
          </p:nvPr>
        </p:nvSpPr>
        <p:spPr>
          <a:xfrm>
            <a:off x="8047094" y="4709930"/>
            <a:ext cx="865613" cy="1090789"/>
          </a:xfrm>
        </p:spPr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 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 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1970240"/>
            <a:ext cx="7828359" cy="321164"/>
          </a:xfrm>
          <a:prstGeom prst="rect">
            <a:avLst/>
          </a:prstGeom>
        </p:spPr>
      </p:pic>
      <p:pic>
        <p:nvPicPr>
          <p:cNvPr id="14" name="Image 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371" y="1971234"/>
            <a:ext cx="1202248" cy="144270"/>
          </a:xfrm>
          <a:prstGeom prst="rect">
            <a:avLst/>
          </a:prstGeom>
        </p:spPr>
      </p:pic>
      <p:sp>
        <p:nvSpPr>
          <p:cNvPr id="16" name="Rectangle 15"/>
          <p:cNvSpPr/>
          <p:nvPr/>
        </p:nvSpPr>
        <p:spPr>
          <a:xfrm>
            <a:off x="2" y="609600"/>
            <a:ext cx="7828359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7" name="Rectangle 16"/>
          <p:cNvSpPr/>
          <p:nvPr/>
        </p:nvSpPr>
        <p:spPr>
          <a:xfrm>
            <a:off x="7939371" y="609600"/>
            <a:ext cx="1202248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fr-FR" dirty="0"/>
          </a:p>
        </p:txBody>
      </p:sp>
      <p:sp>
        <p:nvSpPr>
          <p:cNvPr id="15" name="Titre 1"/>
          <p:cNvSpPr>
            <a:spLocks noGrp="1"/>
          </p:cNvSpPr>
          <p:nvPr>
            <p:ph type="title"/>
          </p:nvPr>
        </p:nvSpPr>
        <p:spPr>
          <a:xfrm>
            <a:off x="501916" y="753228"/>
            <a:ext cx="721872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7" name="Espace réservé du texte 2"/>
          <p:cNvSpPr>
            <a:spLocks noGrp="1"/>
          </p:cNvSpPr>
          <p:nvPr>
            <p:ph type="body" idx="1"/>
          </p:nvPr>
        </p:nvSpPr>
        <p:spPr>
          <a:xfrm>
            <a:off x="495709" y="2336873"/>
            <a:ext cx="2302526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Espace réservé du texte 3"/>
          <p:cNvSpPr>
            <a:spLocks noGrp="1"/>
          </p:cNvSpPr>
          <p:nvPr>
            <p:ph type="body" sz="half" idx="15"/>
          </p:nvPr>
        </p:nvSpPr>
        <p:spPr>
          <a:xfrm>
            <a:off x="510243" y="3022674"/>
            <a:ext cx="2287277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Espace réservé du texte 4"/>
          <p:cNvSpPr>
            <a:spLocks noGrp="1"/>
          </p:cNvSpPr>
          <p:nvPr>
            <p:ph type="body" sz="quarter" idx="3"/>
          </p:nvPr>
        </p:nvSpPr>
        <p:spPr>
          <a:xfrm>
            <a:off x="2967019" y="2336873"/>
            <a:ext cx="2297430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Espace réservé du texte 3"/>
          <p:cNvSpPr>
            <a:spLocks noGrp="1"/>
          </p:cNvSpPr>
          <p:nvPr>
            <p:ph type="body" sz="half" idx="16"/>
          </p:nvPr>
        </p:nvSpPr>
        <p:spPr>
          <a:xfrm>
            <a:off x="2959103" y="3022674"/>
            <a:ext cx="2297430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Espace réservé du texte 4"/>
          <p:cNvSpPr>
            <a:spLocks noGrp="1"/>
          </p:cNvSpPr>
          <p:nvPr>
            <p:ph type="body" sz="quarter" idx="13"/>
          </p:nvPr>
        </p:nvSpPr>
        <p:spPr>
          <a:xfrm>
            <a:off x="5418119" y="2336873"/>
            <a:ext cx="2302519" cy="576262"/>
          </a:xfrm>
        </p:spPr>
        <p:txBody>
          <a:bodyPr anchor="b">
            <a:noAutofit/>
          </a:bodyPr>
          <a:lstStyle>
            <a:lvl1pPr marL="0" indent="0" latinLnBrk="0">
              <a:buNone/>
              <a:defRPr lang="fr-FR" sz="2400" b="0">
                <a:solidFill>
                  <a:schemeClr val="tx1"/>
                </a:solidFill>
              </a:defRPr>
            </a:lvl1pPr>
            <a:lvl2pPr marL="457200" indent="0" latinLnBrk="0">
              <a:buNone/>
              <a:defRPr lang="fr-FR" sz="2000" b="1"/>
            </a:lvl2pPr>
            <a:lvl3pPr marL="914400" indent="0" latinLnBrk="0">
              <a:buNone/>
              <a:defRPr lang="fr-FR" sz="1800" b="1"/>
            </a:lvl3pPr>
            <a:lvl4pPr marL="1371600" indent="0" latinLnBrk="0">
              <a:buNone/>
              <a:defRPr lang="fr-FR" sz="1600" b="1"/>
            </a:lvl4pPr>
            <a:lvl5pPr marL="1828800" indent="0" latinLnBrk="0">
              <a:buNone/>
              <a:defRPr lang="fr-FR" sz="1600" b="1"/>
            </a:lvl5pPr>
            <a:lvl6pPr marL="2286000" indent="0" latinLnBrk="0">
              <a:buNone/>
              <a:defRPr lang="fr-FR" sz="1600" b="1"/>
            </a:lvl6pPr>
            <a:lvl7pPr marL="2743200" indent="0" latinLnBrk="0">
              <a:buNone/>
              <a:defRPr lang="fr-FR" sz="1600" b="1"/>
            </a:lvl7pPr>
            <a:lvl8pPr marL="3200400" indent="0" latinLnBrk="0">
              <a:buNone/>
              <a:defRPr lang="fr-FR" sz="1600" b="1"/>
            </a:lvl8pPr>
            <a:lvl9pPr marL="3657600" indent="0" latinLnBrk="0">
              <a:buNone/>
              <a:defRPr lang="fr-FR"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Espace réservé du texte 3"/>
          <p:cNvSpPr>
            <a:spLocks noGrp="1"/>
          </p:cNvSpPr>
          <p:nvPr>
            <p:ph type="body" sz="half" idx="17"/>
          </p:nvPr>
        </p:nvSpPr>
        <p:spPr>
          <a:xfrm>
            <a:off x="5418119" y="3022674"/>
            <a:ext cx="2302519" cy="2913513"/>
          </a:xfrm>
        </p:spPr>
        <p:txBody>
          <a:bodyPr anchor="t">
            <a:normAutofit/>
          </a:bodyPr>
          <a:lstStyle>
            <a:lvl1pPr marL="0" indent="0" latinLnBrk="0">
              <a:buNone/>
              <a:defRPr lang="fr-FR" sz="1400"/>
            </a:lvl1pPr>
            <a:lvl2pPr marL="457200" indent="0" latinLnBrk="0">
              <a:buNone/>
              <a:defRPr lang="fr-FR" sz="1200"/>
            </a:lvl2pPr>
            <a:lvl3pPr marL="914400" indent="0" latinLnBrk="0">
              <a:buNone/>
              <a:defRPr lang="fr-FR" sz="1000"/>
            </a:lvl3pPr>
            <a:lvl4pPr marL="1371600" indent="0" latinLnBrk="0">
              <a:buNone/>
              <a:defRPr lang="fr-FR" sz="900"/>
            </a:lvl4pPr>
            <a:lvl5pPr marL="1828800" indent="0" latinLnBrk="0">
              <a:buNone/>
              <a:defRPr lang="fr-FR" sz="900"/>
            </a:lvl5pPr>
            <a:lvl6pPr marL="2286000" indent="0" latinLnBrk="0">
              <a:buNone/>
              <a:defRPr lang="fr-FR" sz="900"/>
            </a:lvl6pPr>
            <a:lvl7pPr marL="2743200" indent="0" latinLnBrk="0">
              <a:buNone/>
              <a:defRPr lang="fr-FR" sz="900"/>
            </a:lvl7pPr>
            <a:lvl8pPr marL="3200400" indent="0" latinLnBrk="0">
              <a:buNone/>
              <a:defRPr lang="fr-FR" sz="900"/>
            </a:lvl8pPr>
            <a:lvl9pPr marL="3657600" indent="0" latinLnBrk="0">
              <a:buNone/>
              <a:defRPr lang="fr-FR"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Espace réservé de la date 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4" name="Espace réservé du pied de page 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numéro de diapositive 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1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19.xml"/><Relationship Id="rId16" Type="http://schemas.openxmlformats.org/officeDocument/2006/relationships/slideLayout" Target="../slideLayouts/slideLayout33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27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slideLayout" Target="../slideLayouts/slideLayout47.xml"/><Relationship Id="rId18" Type="http://schemas.openxmlformats.org/officeDocument/2006/relationships/theme" Target="../theme/theme3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17" Type="http://schemas.openxmlformats.org/officeDocument/2006/relationships/slideLayout" Target="../slideLayouts/slideLayout51.xml"/><Relationship Id="rId2" Type="http://schemas.openxmlformats.org/officeDocument/2006/relationships/slideLayout" Target="../slideLayouts/slideLayout36.xml"/><Relationship Id="rId16" Type="http://schemas.openxmlformats.org/officeDocument/2006/relationships/slideLayout" Target="../slideLayouts/slideLayout50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4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slideLayout" Target="../slideLayouts/slideLayout4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4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8.xml"/><Relationship Id="rId2" Type="http://schemas.openxmlformats.org/officeDocument/2006/relationships/slideLayout" Target="../slideLayouts/slideLayout53.xml"/><Relationship Id="rId16" Type="http://schemas.openxmlformats.org/officeDocument/2006/relationships/slideLayout" Target="../slideLayouts/slideLayout67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61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13" Type="http://schemas.openxmlformats.org/officeDocument/2006/relationships/slideLayout" Target="../slideLayouts/slideLayout8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slideLayout" Target="../slideLayouts/slideLayout80.xml"/><Relationship Id="rId1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84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5" Type="http://schemas.openxmlformats.org/officeDocument/2006/relationships/slideLayout" Target="../slideLayouts/slideLayout83.xml"/><Relationship Id="rId10" Type="http://schemas.openxmlformats.org/officeDocument/2006/relationships/slideLayout" Target="../slideLayouts/slideLayout78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Relationship Id="rId14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3.xml"/><Relationship Id="rId13" Type="http://schemas.openxmlformats.org/officeDocument/2006/relationships/slideLayout" Target="../slideLayouts/slideLayout98.xml"/><Relationship Id="rId18" Type="http://schemas.openxmlformats.org/officeDocument/2006/relationships/theme" Target="../theme/theme6.xml"/><Relationship Id="rId3" Type="http://schemas.openxmlformats.org/officeDocument/2006/relationships/slideLayout" Target="../slideLayouts/slideLayout88.xml"/><Relationship Id="rId7" Type="http://schemas.openxmlformats.org/officeDocument/2006/relationships/slideLayout" Target="../slideLayouts/slideLayout92.xml"/><Relationship Id="rId12" Type="http://schemas.openxmlformats.org/officeDocument/2006/relationships/slideLayout" Target="../slideLayouts/slideLayout97.xml"/><Relationship Id="rId17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87.xml"/><Relationship Id="rId16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6.xml"/><Relationship Id="rId6" Type="http://schemas.openxmlformats.org/officeDocument/2006/relationships/slideLayout" Target="../slideLayouts/slideLayout91.xml"/><Relationship Id="rId11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0.xml"/><Relationship Id="rId15" Type="http://schemas.openxmlformats.org/officeDocument/2006/relationships/slideLayout" Target="../slideLayouts/slideLayout100.xml"/><Relationship Id="rId10" Type="http://schemas.openxmlformats.org/officeDocument/2006/relationships/slideLayout" Target="../slideLayouts/slideLayout95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4.xml"/><Relationship Id="rId14" Type="http://schemas.openxmlformats.org/officeDocument/2006/relationships/slideLayout" Target="../slideLayouts/slideLayout99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18" Type="http://schemas.openxmlformats.org/officeDocument/2006/relationships/theme" Target="../theme/theme7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1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04.xml"/><Relationship Id="rId16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2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slideLayout" Target="../slideLayouts/slideLayout11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7.xml"/><Relationship Id="rId13" Type="http://schemas.openxmlformats.org/officeDocument/2006/relationships/slideLayout" Target="../slideLayouts/slideLayout132.xml"/><Relationship Id="rId18" Type="http://schemas.openxmlformats.org/officeDocument/2006/relationships/theme" Target="../theme/theme8.xml"/><Relationship Id="rId3" Type="http://schemas.openxmlformats.org/officeDocument/2006/relationships/slideLayout" Target="../slideLayouts/slideLayout122.xml"/><Relationship Id="rId7" Type="http://schemas.openxmlformats.org/officeDocument/2006/relationships/slideLayout" Target="../slideLayouts/slideLayout126.xml"/><Relationship Id="rId12" Type="http://schemas.openxmlformats.org/officeDocument/2006/relationships/slideLayout" Target="../slideLayouts/slideLayout131.xml"/><Relationship Id="rId17" Type="http://schemas.openxmlformats.org/officeDocument/2006/relationships/slideLayout" Target="../slideLayouts/slideLayout136.xml"/><Relationship Id="rId2" Type="http://schemas.openxmlformats.org/officeDocument/2006/relationships/slideLayout" Target="../slideLayouts/slideLayout121.xml"/><Relationship Id="rId16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20.xml"/><Relationship Id="rId6" Type="http://schemas.openxmlformats.org/officeDocument/2006/relationships/slideLayout" Target="../slideLayouts/slideLayout125.xml"/><Relationship Id="rId11" Type="http://schemas.openxmlformats.org/officeDocument/2006/relationships/slideLayout" Target="../slideLayouts/slideLayout130.xml"/><Relationship Id="rId5" Type="http://schemas.openxmlformats.org/officeDocument/2006/relationships/slideLayout" Target="../slideLayouts/slideLayout124.xml"/><Relationship Id="rId15" Type="http://schemas.openxmlformats.org/officeDocument/2006/relationships/slideLayout" Target="../slideLayouts/slideLayout134.xml"/><Relationship Id="rId10" Type="http://schemas.openxmlformats.org/officeDocument/2006/relationships/slideLayout" Target="../slideLayouts/slideLayout129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123.xml"/><Relationship Id="rId9" Type="http://schemas.openxmlformats.org/officeDocument/2006/relationships/slideLayout" Target="../slideLayouts/slideLayout128.xml"/><Relationship Id="rId14" Type="http://schemas.openxmlformats.org/officeDocument/2006/relationships/slideLayout" Target="../slideLayouts/slideLayout133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slideLayout" Target="../slideLayouts/slideLayout147.xml"/><Relationship Id="rId5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46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5663236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510241" y="5936189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8047092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76286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fr-FR"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5663236" y="593619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510242" y="5936191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8047093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  <p:sldLayoutId id="2147483705" r:id="rId15"/>
    <p:sldLayoutId id="2147483706" r:id="rId16"/>
    <p:sldLayoutId id="214748370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fr-FR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5663236" y="593619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510242" y="5936193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8047094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8266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  <p:sldLayoutId id="2147483725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fr-FR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5663236" y="593619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510242" y="5936195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8047095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8976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  <p:sldLayoutId id="2147483739" r:id="rId13"/>
    <p:sldLayoutId id="2147483740" r:id="rId14"/>
    <p:sldLayoutId id="2147483741" r:id="rId15"/>
    <p:sldLayoutId id="2147483742" r:id="rId16"/>
    <p:sldLayoutId id="2147483743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fr-FR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5663236" y="5936188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510241" y="5936189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8047092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376286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  <p:sldLayoutId id="2147483769" r:id="rId13"/>
    <p:sldLayoutId id="2147483770" r:id="rId14"/>
    <p:sldLayoutId id="2147483771" r:id="rId15"/>
    <p:sldLayoutId id="2147483772" r:id="rId16"/>
    <p:sldLayoutId id="2147483773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fr-FR" sz="20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8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effectLst>
            <a:outerShdw blurRad="228600" algn="ctr" rotWithShape="0">
              <a:prstClr val="black">
                <a:alpha val="53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5663236" y="593619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fr-FR"/>
              <a:pPr/>
              <a:t>03/07/2018</a:t>
            </a:fld>
            <a:endParaRPr lang="fr-FR" dirty="0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510242" y="5936191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8047093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5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786" r:id="rId12"/>
    <p:sldLayoutId id="2147483787" r:id="rId13"/>
    <p:sldLayoutId id="2147483788" r:id="rId14"/>
    <p:sldLayoutId id="2147483789" r:id="rId15"/>
    <p:sldLayoutId id="2147483790" r:id="rId16"/>
    <p:sldLayoutId id="2147483791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fr-FR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5663236" y="5936192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510242" y="5936193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8047094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82661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  <p:sldLayoutId id="2147483805" r:id="rId13"/>
    <p:sldLayoutId id="2147483806" r:id="rId14"/>
    <p:sldLayoutId id="2147483807" r:id="rId15"/>
    <p:sldLayoutId id="2147483808" r:id="rId16"/>
    <p:sldLayoutId id="214748380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fr-FR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 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Espace réservé du titre 1"/>
          <p:cNvSpPr>
            <a:spLocks noGrp="1"/>
          </p:cNvSpPr>
          <p:nvPr>
            <p:ph type="title"/>
          </p:nvPr>
        </p:nvSpPr>
        <p:spPr>
          <a:xfrm>
            <a:off x="510241" y="753228"/>
            <a:ext cx="7210396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 2"/>
          <p:cNvSpPr>
            <a:spLocks noGrp="1"/>
          </p:cNvSpPr>
          <p:nvPr>
            <p:ph type="body" idx="1"/>
          </p:nvPr>
        </p:nvSpPr>
        <p:spPr>
          <a:xfrm>
            <a:off x="510241" y="2336873"/>
            <a:ext cx="7210396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 3"/>
          <p:cNvSpPr>
            <a:spLocks noGrp="1"/>
          </p:cNvSpPr>
          <p:nvPr>
            <p:ph type="dt" sz="half" idx="2"/>
          </p:nvPr>
        </p:nvSpPr>
        <p:spPr>
          <a:xfrm>
            <a:off x="5663236" y="5936194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fr-FR"/>
              <a:pPr/>
              <a:t>03/07/2018</a:t>
            </a:fld>
            <a:endParaRPr lang="fr-FR"/>
          </a:p>
        </p:txBody>
      </p:sp>
      <p:sp>
        <p:nvSpPr>
          <p:cNvPr id="5" name="Espace réservé du pied de page 4"/>
          <p:cNvSpPr>
            <a:spLocks noGrp="1"/>
          </p:cNvSpPr>
          <p:nvPr>
            <p:ph type="ftr" sz="quarter" idx="3"/>
          </p:nvPr>
        </p:nvSpPr>
        <p:spPr>
          <a:xfrm>
            <a:off x="510242" y="5936195"/>
            <a:ext cx="51529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8047095" y="753228"/>
            <a:ext cx="865613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latinLnBrk="0">
              <a:defRPr lang="fr-FR"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2689765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  <p:sldLayoutId id="2147483822" r:id="rId12"/>
    <p:sldLayoutId id="2147483823" r:id="rId13"/>
    <p:sldLayoutId id="2147483824" r:id="rId14"/>
    <p:sldLayoutId id="2147483825" r:id="rId15"/>
    <p:sldLayoutId id="2147483826" r:id="rId16"/>
    <p:sldLayoutId id="214748382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fr-FR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fr-FR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lang="fr-FR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fr-FR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03/07/2018</a:t>
            </a:fld>
            <a:endParaRPr lang="fr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106847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38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wmf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8.xml"/><Relationship Id="rId6" Type="http://schemas.openxmlformats.org/officeDocument/2006/relationships/image" Target="../media/image5.wmf"/><Relationship Id="rId5" Type="http://schemas.openxmlformats.org/officeDocument/2006/relationships/image" Target="../media/image150.png"/><Relationship Id="rId4" Type="http://schemas.openxmlformats.org/officeDocument/2006/relationships/image" Target="../media/image1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8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.wmf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3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3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3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14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8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3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38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26" Type="http://schemas.openxmlformats.org/officeDocument/2006/relationships/image" Target="../media/image46.png"/><Relationship Id="rId39" Type="http://schemas.openxmlformats.org/officeDocument/2006/relationships/image" Target="../media/image59.png"/><Relationship Id="rId3" Type="http://schemas.openxmlformats.org/officeDocument/2006/relationships/image" Target="../media/image23.png"/><Relationship Id="rId21" Type="http://schemas.openxmlformats.org/officeDocument/2006/relationships/image" Target="../media/image41.png"/><Relationship Id="rId34" Type="http://schemas.openxmlformats.org/officeDocument/2006/relationships/image" Target="../media/image5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5" Type="http://schemas.openxmlformats.org/officeDocument/2006/relationships/image" Target="../media/image45.png"/><Relationship Id="rId33" Type="http://schemas.openxmlformats.org/officeDocument/2006/relationships/image" Target="../media/image53.png"/><Relationship Id="rId38" Type="http://schemas.openxmlformats.org/officeDocument/2006/relationships/image" Target="../media/image58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29" Type="http://schemas.openxmlformats.org/officeDocument/2006/relationships/image" Target="../media/image49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32" Type="http://schemas.openxmlformats.org/officeDocument/2006/relationships/image" Target="../media/image52.png"/><Relationship Id="rId37" Type="http://schemas.openxmlformats.org/officeDocument/2006/relationships/image" Target="../media/image57.png"/><Relationship Id="rId40" Type="http://schemas.openxmlformats.org/officeDocument/2006/relationships/image" Target="../media/image60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28" Type="http://schemas.openxmlformats.org/officeDocument/2006/relationships/image" Target="../media/image48.png"/><Relationship Id="rId36" Type="http://schemas.openxmlformats.org/officeDocument/2006/relationships/image" Target="../media/image56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31" Type="http://schemas.openxmlformats.org/officeDocument/2006/relationships/image" Target="../media/image51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Relationship Id="rId27" Type="http://schemas.openxmlformats.org/officeDocument/2006/relationships/image" Target="../media/image47.png"/><Relationship Id="rId30" Type="http://schemas.openxmlformats.org/officeDocument/2006/relationships/image" Target="../media/image50.png"/><Relationship Id="rId35" Type="http://schemas.openxmlformats.org/officeDocument/2006/relationships/image" Target="../media/image55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26" Type="http://schemas.openxmlformats.org/officeDocument/2006/relationships/image" Target="../media/image45.png"/><Relationship Id="rId39" Type="http://schemas.openxmlformats.org/officeDocument/2006/relationships/image" Target="../media/image58.png"/><Relationship Id="rId3" Type="http://schemas.openxmlformats.org/officeDocument/2006/relationships/image" Target="../media/image22.png"/><Relationship Id="rId21" Type="http://schemas.openxmlformats.org/officeDocument/2006/relationships/image" Target="../media/image40.png"/><Relationship Id="rId34" Type="http://schemas.openxmlformats.org/officeDocument/2006/relationships/image" Target="../media/image53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33" Type="http://schemas.openxmlformats.org/officeDocument/2006/relationships/image" Target="../media/image52.png"/><Relationship Id="rId38" Type="http://schemas.openxmlformats.org/officeDocument/2006/relationships/image" Target="../media/image57.png"/><Relationship Id="rId2" Type="http://schemas.openxmlformats.org/officeDocument/2006/relationships/notesSlide" Target="../notesSlides/notesSlide34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29" Type="http://schemas.openxmlformats.org/officeDocument/2006/relationships/image" Target="../media/image48.png"/><Relationship Id="rId41" Type="http://schemas.openxmlformats.org/officeDocument/2006/relationships/image" Target="../media/image61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24" Type="http://schemas.openxmlformats.org/officeDocument/2006/relationships/image" Target="../media/image43.png"/><Relationship Id="rId32" Type="http://schemas.openxmlformats.org/officeDocument/2006/relationships/image" Target="../media/image51.png"/><Relationship Id="rId37" Type="http://schemas.openxmlformats.org/officeDocument/2006/relationships/image" Target="../media/image56.png"/><Relationship Id="rId40" Type="http://schemas.openxmlformats.org/officeDocument/2006/relationships/image" Target="../media/image59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28" Type="http://schemas.openxmlformats.org/officeDocument/2006/relationships/image" Target="../media/image47.png"/><Relationship Id="rId36" Type="http://schemas.openxmlformats.org/officeDocument/2006/relationships/image" Target="../media/image55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31" Type="http://schemas.openxmlformats.org/officeDocument/2006/relationships/image" Target="../media/image50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Relationship Id="rId27" Type="http://schemas.openxmlformats.org/officeDocument/2006/relationships/image" Target="../media/image46.png"/><Relationship Id="rId30" Type="http://schemas.openxmlformats.org/officeDocument/2006/relationships/image" Target="../media/image49.png"/><Relationship Id="rId35" Type="http://schemas.openxmlformats.org/officeDocument/2006/relationships/image" Target="../media/image54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26" Type="http://schemas.openxmlformats.org/officeDocument/2006/relationships/image" Target="../media/image46.png"/><Relationship Id="rId39" Type="http://schemas.openxmlformats.org/officeDocument/2006/relationships/image" Target="../media/image59.png"/><Relationship Id="rId3" Type="http://schemas.openxmlformats.org/officeDocument/2006/relationships/image" Target="../media/image23.png"/><Relationship Id="rId21" Type="http://schemas.openxmlformats.org/officeDocument/2006/relationships/image" Target="../media/image41.png"/><Relationship Id="rId34" Type="http://schemas.openxmlformats.org/officeDocument/2006/relationships/image" Target="../media/image5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5" Type="http://schemas.openxmlformats.org/officeDocument/2006/relationships/image" Target="../media/image45.png"/><Relationship Id="rId33" Type="http://schemas.openxmlformats.org/officeDocument/2006/relationships/image" Target="../media/image53.png"/><Relationship Id="rId38" Type="http://schemas.openxmlformats.org/officeDocument/2006/relationships/image" Target="../media/image58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29" Type="http://schemas.openxmlformats.org/officeDocument/2006/relationships/image" Target="../media/image49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32" Type="http://schemas.openxmlformats.org/officeDocument/2006/relationships/image" Target="../media/image52.png"/><Relationship Id="rId37" Type="http://schemas.openxmlformats.org/officeDocument/2006/relationships/image" Target="../media/image57.png"/><Relationship Id="rId40" Type="http://schemas.openxmlformats.org/officeDocument/2006/relationships/image" Target="../media/image62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28" Type="http://schemas.openxmlformats.org/officeDocument/2006/relationships/image" Target="../media/image48.png"/><Relationship Id="rId36" Type="http://schemas.openxmlformats.org/officeDocument/2006/relationships/image" Target="../media/image56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31" Type="http://schemas.openxmlformats.org/officeDocument/2006/relationships/image" Target="../media/image51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Relationship Id="rId27" Type="http://schemas.openxmlformats.org/officeDocument/2006/relationships/image" Target="../media/image47.png"/><Relationship Id="rId30" Type="http://schemas.openxmlformats.org/officeDocument/2006/relationships/image" Target="../media/image50.png"/><Relationship Id="rId35" Type="http://schemas.openxmlformats.org/officeDocument/2006/relationships/image" Target="../media/image55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26" Type="http://schemas.openxmlformats.org/officeDocument/2006/relationships/image" Target="../media/image46.png"/><Relationship Id="rId39" Type="http://schemas.openxmlformats.org/officeDocument/2006/relationships/image" Target="../media/image59.png"/><Relationship Id="rId3" Type="http://schemas.openxmlformats.org/officeDocument/2006/relationships/image" Target="../media/image23.png"/><Relationship Id="rId21" Type="http://schemas.openxmlformats.org/officeDocument/2006/relationships/image" Target="../media/image41.png"/><Relationship Id="rId34" Type="http://schemas.openxmlformats.org/officeDocument/2006/relationships/image" Target="../media/image5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5" Type="http://schemas.openxmlformats.org/officeDocument/2006/relationships/image" Target="../media/image45.png"/><Relationship Id="rId33" Type="http://schemas.openxmlformats.org/officeDocument/2006/relationships/image" Target="../media/image53.png"/><Relationship Id="rId38" Type="http://schemas.openxmlformats.org/officeDocument/2006/relationships/image" Target="../media/image58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29" Type="http://schemas.openxmlformats.org/officeDocument/2006/relationships/image" Target="../media/image49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32" Type="http://schemas.openxmlformats.org/officeDocument/2006/relationships/image" Target="../media/image52.png"/><Relationship Id="rId37" Type="http://schemas.openxmlformats.org/officeDocument/2006/relationships/image" Target="../media/image57.png"/><Relationship Id="rId40" Type="http://schemas.openxmlformats.org/officeDocument/2006/relationships/image" Target="../media/image63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28" Type="http://schemas.openxmlformats.org/officeDocument/2006/relationships/image" Target="../media/image48.png"/><Relationship Id="rId36" Type="http://schemas.openxmlformats.org/officeDocument/2006/relationships/image" Target="../media/image56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31" Type="http://schemas.openxmlformats.org/officeDocument/2006/relationships/image" Target="../media/image51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Relationship Id="rId27" Type="http://schemas.openxmlformats.org/officeDocument/2006/relationships/image" Target="../media/image47.png"/><Relationship Id="rId30" Type="http://schemas.openxmlformats.org/officeDocument/2006/relationships/image" Target="../media/image50.png"/><Relationship Id="rId35" Type="http://schemas.openxmlformats.org/officeDocument/2006/relationships/image" Target="../media/image55.png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26" Type="http://schemas.openxmlformats.org/officeDocument/2006/relationships/image" Target="../media/image45.png"/><Relationship Id="rId39" Type="http://schemas.openxmlformats.org/officeDocument/2006/relationships/image" Target="../media/image58.png"/><Relationship Id="rId3" Type="http://schemas.openxmlformats.org/officeDocument/2006/relationships/image" Target="../media/image22.png"/><Relationship Id="rId21" Type="http://schemas.openxmlformats.org/officeDocument/2006/relationships/image" Target="../media/image40.png"/><Relationship Id="rId34" Type="http://schemas.openxmlformats.org/officeDocument/2006/relationships/image" Target="../media/image53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17" Type="http://schemas.openxmlformats.org/officeDocument/2006/relationships/image" Target="../media/image36.png"/><Relationship Id="rId25" Type="http://schemas.openxmlformats.org/officeDocument/2006/relationships/image" Target="../media/image44.png"/><Relationship Id="rId33" Type="http://schemas.openxmlformats.org/officeDocument/2006/relationships/image" Target="../media/image52.png"/><Relationship Id="rId38" Type="http://schemas.openxmlformats.org/officeDocument/2006/relationships/image" Target="../media/image57.png"/><Relationship Id="rId2" Type="http://schemas.openxmlformats.org/officeDocument/2006/relationships/notesSlide" Target="../notesSlides/notesSlide35.xml"/><Relationship Id="rId16" Type="http://schemas.openxmlformats.org/officeDocument/2006/relationships/image" Target="../media/image35.png"/><Relationship Id="rId20" Type="http://schemas.openxmlformats.org/officeDocument/2006/relationships/image" Target="../media/image39.png"/><Relationship Id="rId29" Type="http://schemas.openxmlformats.org/officeDocument/2006/relationships/image" Target="../media/image48.png"/><Relationship Id="rId41" Type="http://schemas.openxmlformats.org/officeDocument/2006/relationships/image" Target="../media/image64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24" Type="http://schemas.openxmlformats.org/officeDocument/2006/relationships/image" Target="../media/image43.png"/><Relationship Id="rId32" Type="http://schemas.openxmlformats.org/officeDocument/2006/relationships/image" Target="../media/image51.png"/><Relationship Id="rId37" Type="http://schemas.openxmlformats.org/officeDocument/2006/relationships/image" Target="../media/image56.png"/><Relationship Id="rId40" Type="http://schemas.openxmlformats.org/officeDocument/2006/relationships/image" Target="../media/image59.pn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23" Type="http://schemas.openxmlformats.org/officeDocument/2006/relationships/image" Target="../media/image42.png"/><Relationship Id="rId28" Type="http://schemas.openxmlformats.org/officeDocument/2006/relationships/image" Target="../media/image47.png"/><Relationship Id="rId36" Type="http://schemas.openxmlformats.org/officeDocument/2006/relationships/image" Target="../media/image55.png"/><Relationship Id="rId10" Type="http://schemas.openxmlformats.org/officeDocument/2006/relationships/image" Target="../media/image29.png"/><Relationship Id="rId19" Type="http://schemas.openxmlformats.org/officeDocument/2006/relationships/image" Target="../media/image38.png"/><Relationship Id="rId31" Type="http://schemas.openxmlformats.org/officeDocument/2006/relationships/image" Target="../media/image50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Relationship Id="rId22" Type="http://schemas.openxmlformats.org/officeDocument/2006/relationships/image" Target="../media/image41.png"/><Relationship Id="rId27" Type="http://schemas.openxmlformats.org/officeDocument/2006/relationships/image" Target="../media/image46.png"/><Relationship Id="rId30" Type="http://schemas.openxmlformats.org/officeDocument/2006/relationships/image" Target="../media/image49.png"/><Relationship Id="rId35" Type="http://schemas.openxmlformats.org/officeDocument/2006/relationships/image" Target="../media/image54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26" Type="http://schemas.openxmlformats.org/officeDocument/2006/relationships/image" Target="../media/image46.png"/><Relationship Id="rId39" Type="http://schemas.openxmlformats.org/officeDocument/2006/relationships/image" Target="../media/image59.png"/><Relationship Id="rId3" Type="http://schemas.openxmlformats.org/officeDocument/2006/relationships/image" Target="../media/image23.png"/><Relationship Id="rId21" Type="http://schemas.openxmlformats.org/officeDocument/2006/relationships/image" Target="../media/image41.png"/><Relationship Id="rId34" Type="http://schemas.openxmlformats.org/officeDocument/2006/relationships/image" Target="../media/image5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5" Type="http://schemas.openxmlformats.org/officeDocument/2006/relationships/image" Target="../media/image45.png"/><Relationship Id="rId33" Type="http://schemas.openxmlformats.org/officeDocument/2006/relationships/image" Target="../media/image53.png"/><Relationship Id="rId38" Type="http://schemas.openxmlformats.org/officeDocument/2006/relationships/image" Target="../media/image58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29" Type="http://schemas.openxmlformats.org/officeDocument/2006/relationships/image" Target="../media/image49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32" Type="http://schemas.openxmlformats.org/officeDocument/2006/relationships/image" Target="../media/image52.png"/><Relationship Id="rId37" Type="http://schemas.openxmlformats.org/officeDocument/2006/relationships/image" Target="../media/image57.png"/><Relationship Id="rId40" Type="http://schemas.openxmlformats.org/officeDocument/2006/relationships/image" Target="../media/image65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28" Type="http://schemas.openxmlformats.org/officeDocument/2006/relationships/image" Target="../media/image48.png"/><Relationship Id="rId36" Type="http://schemas.openxmlformats.org/officeDocument/2006/relationships/image" Target="../media/image56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31" Type="http://schemas.openxmlformats.org/officeDocument/2006/relationships/image" Target="../media/image51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Relationship Id="rId27" Type="http://schemas.openxmlformats.org/officeDocument/2006/relationships/image" Target="../media/image47.png"/><Relationship Id="rId30" Type="http://schemas.openxmlformats.org/officeDocument/2006/relationships/image" Target="../media/image50.png"/><Relationship Id="rId35" Type="http://schemas.openxmlformats.org/officeDocument/2006/relationships/image" Target="../media/image55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png"/><Relationship Id="rId18" Type="http://schemas.openxmlformats.org/officeDocument/2006/relationships/image" Target="../media/image38.png"/><Relationship Id="rId26" Type="http://schemas.openxmlformats.org/officeDocument/2006/relationships/image" Target="../media/image46.png"/><Relationship Id="rId39" Type="http://schemas.openxmlformats.org/officeDocument/2006/relationships/image" Target="../media/image59.png"/><Relationship Id="rId3" Type="http://schemas.openxmlformats.org/officeDocument/2006/relationships/image" Target="../media/image23.png"/><Relationship Id="rId21" Type="http://schemas.openxmlformats.org/officeDocument/2006/relationships/image" Target="../media/image41.png"/><Relationship Id="rId34" Type="http://schemas.openxmlformats.org/officeDocument/2006/relationships/image" Target="../media/image5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17" Type="http://schemas.openxmlformats.org/officeDocument/2006/relationships/image" Target="../media/image37.png"/><Relationship Id="rId25" Type="http://schemas.openxmlformats.org/officeDocument/2006/relationships/image" Target="../media/image45.png"/><Relationship Id="rId33" Type="http://schemas.openxmlformats.org/officeDocument/2006/relationships/image" Target="../media/image53.png"/><Relationship Id="rId38" Type="http://schemas.openxmlformats.org/officeDocument/2006/relationships/image" Target="../media/image58.png"/><Relationship Id="rId2" Type="http://schemas.openxmlformats.org/officeDocument/2006/relationships/image" Target="../media/image22.png"/><Relationship Id="rId16" Type="http://schemas.openxmlformats.org/officeDocument/2006/relationships/image" Target="../media/image36.png"/><Relationship Id="rId20" Type="http://schemas.openxmlformats.org/officeDocument/2006/relationships/image" Target="../media/image40.png"/><Relationship Id="rId29" Type="http://schemas.openxmlformats.org/officeDocument/2006/relationships/image" Target="../media/image49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6.png"/><Relationship Id="rId11" Type="http://schemas.openxmlformats.org/officeDocument/2006/relationships/image" Target="../media/image31.png"/><Relationship Id="rId24" Type="http://schemas.openxmlformats.org/officeDocument/2006/relationships/image" Target="../media/image44.png"/><Relationship Id="rId32" Type="http://schemas.openxmlformats.org/officeDocument/2006/relationships/image" Target="../media/image52.png"/><Relationship Id="rId37" Type="http://schemas.openxmlformats.org/officeDocument/2006/relationships/image" Target="../media/image57.png"/><Relationship Id="rId5" Type="http://schemas.openxmlformats.org/officeDocument/2006/relationships/image" Target="../media/image25.png"/><Relationship Id="rId15" Type="http://schemas.openxmlformats.org/officeDocument/2006/relationships/image" Target="../media/image35.png"/><Relationship Id="rId23" Type="http://schemas.openxmlformats.org/officeDocument/2006/relationships/image" Target="../media/image43.png"/><Relationship Id="rId28" Type="http://schemas.openxmlformats.org/officeDocument/2006/relationships/image" Target="../media/image48.png"/><Relationship Id="rId36" Type="http://schemas.openxmlformats.org/officeDocument/2006/relationships/image" Target="../media/image56.png"/><Relationship Id="rId10" Type="http://schemas.openxmlformats.org/officeDocument/2006/relationships/image" Target="../media/image30.png"/><Relationship Id="rId19" Type="http://schemas.openxmlformats.org/officeDocument/2006/relationships/image" Target="../media/image39.png"/><Relationship Id="rId31" Type="http://schemas.openxmlformats.org/officeDocument/2006/relationships/image" Target="../media/image51.png"/><Relationship Id="rId4" Type="http://schemas.openxmlformats.org/officeDocument/2006/relationships/image" Target="../media/image24.png"/><Relationship Id="rId9" Type="http://schemas.openxmlformats.org/officeDocument/2006/relationships/image" Target="../media/image29.png"/><Relationship Id="rId14" Type="http://schemas.openxmlformats.org/officeDocument/2006/relationships/image" Target="../media/image34.png"/><Relationship Id="rId22" Type="http://schemas.openxmlformats.org/officeDocument/2006/relationships/image" Target="../media/image42.png"/><Relationship Id="rId27" Type="http://schemas.openxmlformats.org/officeDocument/2006/relationships/image" Target="../media/image47.png"/><Relationship Id="rId30" Type="http://schemas.openxmlformats.org/officeDocument/2006/relationships/image" Target="../media/image50.png"/><Relationship Id="rId35" Type="http://schemas.openxmlformats.org/officeDocument/2006/relationships/image" Target="../media/image5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3.xml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7.png"/><Relationship Id="rId18" Type="http://schemas.openxmlformats.org/officeDocument/2006/relationships/image" Target="../media/image48.png"/><Relationship Id="rId26" Type="http://schemas.openxmlformats.org/officeDocument/2006/relationships/image" Target="../media/image56.png"/><Relationship Id="rId3" Type="http://schemas.openxmlformats.org/officeDocument/2006/relationships/image" Target="../media/image23.png"/><Relationship Id="rId21" Type="http://schemas.openxmlformats.org/officeDocument/2006/relationships/image" Target="../media/image51.png"/><Relationship Id="rId7" Type="http://schemas.openxmlformats.org/officeDocument/2006/relationships/image" Target="../media/image27.png"/><Relationship Id="rId12" Type="http://schemas.openxmlformats.org/officeDocument/2006/relationships/image" Target="../media/image36.png"/><Relationship Id="rId17" Type="http://schemas.openxmlformats.org/officeDocument/2006/relationships/image" Target="../media/image43.png"/><Relationship Id="rId25" Type="http://schemas.openxmlformats.org/officeDocument/2006/relationships/image" Target="../media/image55.png"/><Relationship Id="rId2" Type="http://schemas.openxmlformats.org/officeDocument/2006/relationships/image" Target="../media/image22.png"/><Relationship Id="rId16" Type="http://schemas.openxmlformats.org/officeDocument/2006/relationships/image" Target="../media/image42.png"/><Relationship Id="rId20" Type="http://schemas.openxmlformats.org/officeDocument/2006/relationships/image" Target="../media/image50.png"/><Relationship Id="rId29" Type="http://schemas.openxmlformats.org/officeDocument/2006/relationships/image" Target="../media/image59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6.png"/><Relationship Id="rId11" Type="http://schemas.openxmlformats.org/officeDocument/2006/relationships/image" Target="../media/image34.png"/><Relationship Id="rId24" Type="http://schemas.openxmlformats.org/officeDocument/2006/relationships/image" Target="../media/image54.png"/><Relationship Id="rId5" Type="http://schemas.openxmlformats.org/officeDocument/2006/relationships/image" Target="../media/image25.png"/><Relationship Id="rId15" Type="http://schemas.openxmlformats.org/officeDocument/2006/relationships/image" Target="../media/image41.png"/><Relationship Id="rId23" Type="http://schemas.openxmlformats.org/officeDocument/2006/relationships/image" Target="../media/image53.png"/><Relationship Id="rId28" Type="http://schemas.openxmlformats.org/officeDocument/2006/relationships/image" Target="../media/image58.png"/><Relationship Id="rId10" Type="http://schemas.openxmlformats.org/officeDocument/2006/relationships/image" Target="../media/image33.png"/><Relationship Id="rId19" Type="http://schemas.openxmlformats.org/officeDocument/2006/relationships/image" Target="../media/image49.png"/><Relationship Id="rId4" Type="http://schemas.openxmlformats.org/officeDocument/2006/relationships/image" Target="../media/image24.png"/><Relationship Id="rId9" Type="http://schemas.openxmlformats.org/officeDocument/2006/relationships/image" Target="../media/image31.png"/><Relationship Id="rId14" Type="http://schemas.openxmlformats.org/officeDocument/2006/relationships/image" Target="../media/image38.png"/><Relationship Id="rId22" Type="http://schemas.openxmlformats.org/officeDocument/2006/relationships/image" Target="../media/image52.png"/><Relationship Id="rId27" Type="http://schemas.openxmlformats.org/officeDocument/2006/relationships/image" Target="../media/image57.png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7.png"/><Relationship Id="rId18" Type="http://schemas.openxmlformats.org/officeDocument/2006/relationships/image" Target="../media/image48.png"/><Relationship Id="rId26" Type="http://schemas.openxmlformats.org/officeDocument/2006/relationships/image" Target="../media/image56.png"/><Relationship Id="rId3" Type="http://schemas.openxmlformats.org/officeDocument/2006/relationships/image" Target="../media/image23.png"/><Relationship Id="rId21" Type="http://schemas.openxmlformats.org/officeDocument/2006/relationships/image" Target="../media/image51.png"/><Relationship Id="rId7" Type="http://schemas.openxmlformats.org/officeDocument/2006/relationships/image" Target="../media/image27.png"/><Relationship Id="rId12" Type="http://schemas.openxmlformats.org/officeDocument/2006/relationships/image" Target="../media/image36.png"/><Relationship Id="rId17" Type="http://schemas.openxmlformats.org/officeDocument/2006/relationships/image" Target="../media/image43.png"/><Relationship Id="rId25" Type="http://schemas.openxmlformats.org/officeDocument/2006/relationships/image" Target="../media/image55.png"/><Relationship Id="rId2" Type="http://schemas.openxmlformats.org/officeDocument/2006/relationships/image" Target="../media/image22.png"/><Relationship Id="rId16" Type="http://schemas.openxmlformats.org/officeDocument/2006/relationships/image" Target="../media/image42.png"/><Relationship Id="rId20" Type="http://schemas.openxmlformats.org/officeDocument/2006/relationships/image" Target="../media/image50.png"/><Relationship Id="rId29" Type="http://schemas.openxmlformats.org/officeDocument/2006/relationships/image" Target="../media/image59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6.png"/><Relationship Id="rId11" Type="http://schemas.openxmlformats.org/officeDocument/2006/relationships/image" Target="../media/image34.png"/><Relationship Id="rId24" Type="http://schemas.openxmlformats.org/officeDocument/2006/relationships/image" Target="../media/image54.png"/><Relationship Id="rId5" Type="http://schemas.openxmlformats.org/officeDocument/2006/relationships/image" Target="../media/image25.png"/><Relationship Id="rId15" Type="http://schemas.openxmlformats.org/officeDocument/2006/relationships/image" Target="../media/image41.png"/><Relationship Id="rId23" Type="http://schemas.openxmlformats.org/officeDocument/2006/relationships/image" Target="../media/image53.png"/><Relationship Id="rId28" Type="http://schemas.openxmlformats.org/officeDocument/2006/relationships/image" Target="../media/image58.png"/><Relationship Id="rId10" Type="http://schemas.openxmlformats.org/officeDocument/2006/relationships/image" Target="../media/image33.png"/><Relationship Id="rId19" Type="http://schemas.openxmlformats.org/officeDocument/2006/relationships/image" Target="../media/image49.png"/><Relationship Id="rId4" Type="http://schemas.openxmlformats.org/officeDocument/2006/relationships/image" Target="../media/image24.png"/><Relationship Id="rId9" Type="http://schemas.openxmlformats.org/officeDocument/2006/relationships/image" Target="../media/image31.png"/><Relationship Id="rId14" Type="http://schemas.openxmlformats.org/officeDocument/2006/relationships/image" Target="../media/image38.png"/><Relationship Id="rId22" Type="http://schemas.openxmlformats.org/officeDocument/2006/relationships/image" Target="../media/image52.png"/><Relationship Id="rId27" Type="http://schemas.openxmlformats.org/officeDocument/2006/relationships/image" Target="../media/image57.png"/><Relationship Id="rId30" Type="http://schemas.openxmlformats.org/officeDocument/2006/relationships/image" Target="../media/image66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7.png"/><Relationship Id="rId18" Type="http://schemas.openxmlformats.org/officeDocument/2006/relationships/image" Target="../media/image48.png"/><Relationship Id="rId26" Type="http://schemas.openxmlformats.org/officeDocument/2006/relationships/image" Target="../media/image56.png"/><Relationship Id="rId3" Type="http://schemas.openxmlformats.org/officeDocument/2006/relationships/image" Target="../media/image23.png"/><Relationship Id="rId21" Type="http://schemas.openxmlformats.org/officeDocument/2006/relationships/image" Target="../media/image51.png"/><Relationship Id="rId7" Type="http://schemas.openxmlformats.org/officeDocument/2006/relationships/image" Target="../media/image27.png"/><Relationship Id="rId12" Type="http://schemas.openxmlformats.org/officeDocument/2006/relationships/image" Target="../media/image36.png"/><Relationship Id="rId17" Type="http://schemas.openxmlformats.org/officeDocument/2006/relationships/image" Target="../media/image43.png"/><Relationship Id="rId25" Type="http://schemas.openxmlformats.org/officeDocument/2006/relationships/image" Target="../media/image55.png"/><Relationship Id="rId2" Type="http://schemas.openxmlformats.org/officeDocument/2006/relationships/image" Target="../media/image22.png"/><Relationship Id="rId16" Type="http://schemas.openxmlformats.org/officeDocument/2006/relationships/image" Target="../media/image42.png"/><Relationship Id="rId20" Type="http://schemas.openxmlformats.org/officeDocument/2006/relationships/image" Target="../media/image50.png"/><Relationship Id="rId29" Type="http://schemas.openxmlformats.org/officeDocument/2006/relationships/image" Target="../media/image59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6.png"/><Relationship Id="rId11" Type="http://schemas.openxmlformats.org/officeDocument/2006/relationships/image" Target="../media/image34.png"/><Relationship Id="rId24" Type="http://schemas.openxmlformats.org/officeDocument/2006/relationships/image" Target="../media/image54.png"/><Relationship Id="rId5" Type="http://schemas.openxmlformats.org/officeDocument/2006/relationships/image" Target="../media/image25.png"/><Relationship Id="rId15" Type="http://schemas.openxmlformats.org/officeDocument/2006/relationships/image" Target="../media/image41.png"/><Relationship Id="rId23" Type="http://schemas.openxmlformats.org/officeDocument/2006/relationships/image" Target="../media/image53.png"/><Relationship Id="rId28" Type="http://schemas.openxmlformats.org/officeDocument/2006/relationships/image" Target="../media/image58.png"/><Relationship Id="rId10" Type="http://schemas.openxmlformats.org/officeDocument/2006/relationships/image" Target="../media/image33.png"/><Relationship Id="rId19" Type="http://schemas.openxmlformats.org/officeDocument/2006/relationships/image" Target="../media/image49.png"/><Relationship Id="rId4" Type="http://schemas.openxmlformats.org/officeDocument/2006/relationships/image" Target="../media/image24.png"/><Relationship Id="rId9" Type="http://schemas.openxmlformats.org/officeDocument/2006/relationships/image" Target="../media/image31.png"/><Relationship Id="rId14" Type="http://schemas.openxmlformats.org/officeDocument/2006/relationships/image" Target="../media/image38.png"/><Relationship Id="rId22" Type="http://schemas.openxmlformats.org/officeDocument/2006/relationships/image" Target="../media/image52.png"/><Relationship Id="rId27" Type="http://schemas.openxmlformats.org/officeDocument/2006/relationships/image" Target="../media/image57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42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12" Type="http://schemas.openxmlformats.org/officeDocument/2006/relationships/image" Target="../media/image4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3.xml"/><Relationship Id="rId6" Type="http://schemas.openxmlformats.org/officeDocument/2006/relationships/image" Target="../media/image26.png"/><Relationship Id="rId11" Type="http://schemas.openxmlformats.org/officeDocument/2006/relationships/image" Target="../media/image38.png"/><Relationship Id="rId5" Type="http://schemas.openxmlformats.org/officeDocument/2006/relationships/image" Target="../media/image25.png"/><Relationship Id="rId10" Type="http://schemas.openxmlformats.org/officeDocument/2006/relationships/image" Target="../media/image37.png"/><Relationship Id="rId4" Type="http://schemas.openxmlformats.org/officeDocument/2006/relationships/image" Target="../media/image24.png"/><Relationship Id="rId9" Type="http://schemas.openxmlformats.org/officeDocument/2006/relationships/image" Target="../media/image36.png"/><Relationship Id="rId14" Type="http://schemas.openxmlformats.org/officeDocument/2006/relationships/image" Target="../media/image43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38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38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39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République Algérienne Démocratique et Populaire</a:t>
            </a:r>
            <a:endParaRPr kumimoji="0" lang="fr-FR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Ministère de l’Enseignement Supérieur et de la Recherche Scientifique</a:t>
            </a:r>
            <a:endParaRPr kumimoji="0" lang="fr-FR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29" name="Image 0" descr="Logo_UDBK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4290"/>
            <a:ext cx="868363" cy="819150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45720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  <a:t/>
            </a:r>
            <a:br>
              <a:rPr kumimoji="0" lang="fr-FR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Arial" pitchFamily="34" charset="0"/>
              </a:rPr>
            </a:br>
            <a:r>
              <a:rPr kumimoji="0" lang="fr-FR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Universit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fr-FR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de Djilali BOUNAAMA Khemis Miliana</a:t>
            </a:r>
            <a:endParaRPr kumimoji="0" lang="fr-FR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Image 0" descr="Logo_UDBKM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01024" y="357166"/>
            <a:ext cx="868363" cy="81915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214282" y="5372226"/>
            <a:ext cx="32147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Réaliser par :</a:t>
            </a:r>
          </a:p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Larachiche Imene </a:t>
            </a:r>
          </a:p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Remadelia Amina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57224" y="1451831"/>
            <a:ext cx="738718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Mémoire Présenté</a:t>
            </a:r>
            <a:endParaRPr lang="fr-FR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Pour l’obtention de diplôme de </a:t>
            </a:r>
            <a:endParaRPr lang="fr-FR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Master en Informatique</a:t>
            </a:r>
            <a:endParaRPr lang="fr-FR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Option </a:t>
            </a:r>
            <a:r>
              <a:rPr lang="fr-FR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 Ingénierie de logiciels </a:t>
            </a:r>
            <a:endParaRPr lang="fr-FR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Titre :</a:t>
            </a:r>
            <a:endParaRPr lang="fr-FR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506496" y="5372226"/>
            <a:ext cx="266407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latin typeface="Times New Roman" pitchFamily="18" charset="0"/>
                <a:cs typeface="Times New Roman" pitchFamily="18" charset="0"/>
              </a:rPr>
              <a:t>Encadrer par :</a:t>
            </a:r>
          </a:p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Mr M. Boukedroun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35719" y="3457660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Algorithme de Branch and Bound Appliqu</a:t>
            </a:r>
            <a:r>
              <a:rPr lang="fr-FR" sz="3200" b="1" dirty="0" smtClean="0">
                <a:ea typeface="Calibri" pitchFamily="34" charset="0"/>
                <a:cs typeface="Times New Roman" pitchFamily="18" charset="0"/>
              </a:rPr>
              <a:t>é</a:t>
            </a:r>
            <a:r>
              <a:rPr lang="fr-FR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Au Probl</a:t>
            </a:r>
            <a:r>
              <a:rPr lang="fr-FR" sz="3200" b="1" dirty="0" smtClean="0">
                <a:ea typeface="Calibri" pitchFamily="34" charset="0"/>
                <a:cs typeface="Times New Roman" pitchFamily="18" charset="0"/>
              </a:rPr>
              <a:t>è</a:t>
            </a:r>
            <a:r>
              <a:rPr lang="fr-FR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 De Sac </a:t>
            </a:r>
            <a:r>
              <a:rPr lang="fr-FR" sz="3200" b="1" dirty="0" smtClean="0">
                <a:ea typeface="Calibri" pitchFamily="34" charset="0"/>
                <a:cs typeface="Times New Roman" pitchFamily="18" charset="0"/>
              </a:rPr>
              <a:t>à</a:t>
            </a:r>
            <a:r>
              <a:rPr lang="fr-FR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Dos</a:t>
            </a:r>
            <a:endParaRPr lang="fr-FR" sz="32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93" y="-42676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 plan</a:t>
            </a:r>
            <a:endParaRPr lang="fr-FR" sz="54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9" y="885318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9397" y="11397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32671" y="2494002"/>
            <a:ext cx="207946" cy="216024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47334" y="316463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47334" y="38161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47334" y="446775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7334" y="5112915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7334" y="5758072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47334" y="638132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33332" y="1497768"/>
            <a:ext cx="18002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71517" y="2862488"/>
            <a:ext cx="8464979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63546" y="3524630"/>
            <a:ext cx="448451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25543" y="4221088"/>
            <a:ext cx="47825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25543" y="4797152"/>
            <a:ext cx="57906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2499" y="5445224"/>
            <a:ext cx="16792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4037" y="6597352"/>
            <a:ext cx="12472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1517" y="993009"/>
            <a:ext cx="2936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Introduction</a:t>
            </a:r>
          </a:p>
          <a:p>
            <a:endParaRPr lang="fr-FR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01607" y="2312672"/>
            <a:ext cx="7328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Classification et méthodes de résolution  d’un POC </a:t>
            </a:r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7433" y="3027446"/>
            <a:ext cx="49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Un état de l’art sur le problème de sac a dos</a:t>
            </a:r>
            <a:endParaRPr lang="fr-FR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01607" y="3710925"/>
            <a:ext cx="5760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P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roblème de sac a dos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multidimensionnelle </a:t>
            </a:r>
          </a:p>
          <a:p>
            <a:endParaRPr lang="fr-FR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93636" y="4377088"/>
            <a:ext cx="6191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 de séparation et évaluation (Branch and bound)</a:t>
            </a:r>
          </a:p>
          <a:p>
            <a:endParaRPr lang="fr-FR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63422" y="5027369"/>
            <a:ext cx="3727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Exemple d’étude</a:t>
            </a:r>
          </a:p>
          <a:p>
            <a:endParaRPr lang="fr-FR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63422" y="6150675"/>
            <a:ext cx="1581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Conclusion</a:t>
            </a:r>
          </a:p>
          <a:p>
            <a:endParaRPr lang="fr-FR" sz="2800" dirty="0"/>
          </a:p>
        </p:txBody>
      </p:sp>
      <p:sp>
        <p:nvSpPr>
          <p:cNvPr id="36" name="Chevron 35"/>
          <p:cNvSpPr/>
          <p:nvPr/>
        </p:nvSpPr>
        <p:spPr>
          <a:xfrm>
            <a:off x="209221" y="1839241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53156" y="2182034"/>
            <a:ext cx="6971172" cy="1517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4967" y="1676722"/>
            <a:ext cx="4974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Généralité sur les problèmes du POC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44037" y="6093620"/>
            <a:ext cx="426001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33332" y="5515725"/>
            <a:ext cx="47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Algorithme , implémentation et validation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895369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8"/>
          <p:cNvSpPr/>
          <p:nvPr/>
        </p:nvSpPr>
        <p:spPr>
          <a:xfrm>
            <a:off x="3038588" y="1241656"/>
            <a:ext cx="3425604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6" name="Groupe 9"/>
          <p:cNvGrpSpPr/>
          <p:nvPr/>
        </p:nvGrpSpPr>
        <p:grpSpPr>
          <a:xfrm>
            <a:off x="3111580" y="1484784"/>
            <a:ext cx="3595694" cy="995146"/>
            <a:chOff x="2830338" y="166208"/>
            <a:chExt cx="1567160" cy="995146"/>
          </a:xfrm>
        </p:grpSpPr>
        <p:sp>
          <p:nvSpPr>
            <p:cNvPr id="7" name="Rectangle à coins arrondis 18"/>
            <p:cNvSpPr/>
            <p:nvPr/>
          </p:nvSpPr>
          <p:spPr>
            <a:xfrm>
              <a:off x="2830338" y="166208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2859485" y="195355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9" name="Rectangle à coins arrondis 10"/>
          <p:cNvSpPr/>
          <p:nvPr/>
        </p:nvSpPr>
        <p:spPr>
          <a:xfrm>
            <a:off x="709487" y="3323157"/>
            <a:ext cx="3214710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Rectangle à coins arrondis 12"/>
          <p:cNvSpPr/>
          <p:nvPr/>
        </p:nvSpPr>
        <p:spPr>
          <a:xfrm>
            <a:off x="5721965" y="3299390"/>
            <a:ext cx="3254008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Groupe 13"/>
          <p:cNvGrpSpPr/>
          <p:nvPr/>
        </p:nvGrpSpPr>
        <p:grpSpPr>
          <a:xfrm>
            <a:off x="862967" y="3431189"/>
            <a:ext cx="3214710" cy="995146"/>
            <a:chOff x="4266902" y="1617137"/>
            <a:chExt cx="1567160" cy="995146"/>
          </a:xfrm>
        </p:grpSpPr>
        <p:sp>
          <p:nvSpPr>
            <p:cNvPr id="12" name="Rectangle à coins arrondis 14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grpSp>
        <p:nvGrpSpPr>
          <p:cNvPr id="14" name="Groupe 22"/>
          <p:cNvGrpSpPr/>
          <p:nvPr/>
        </p:nvGrpSpPr>
        <p:grpSpPr>
          <a:xfrm>
            <a:off x="5837782" y="3408208"/>
            <a:ext cx="3214710" cy="995146"/>
            <a:chOff x="4266902" y="1617137"/>
            <a:chExt cx="1567160" cy="995146"/>
          </a:xfrm>
        </p:grpSpPr>
        <p:sp>
          <p:nvSpPr>
            <p:cNvPr id="15" name="Rectangle à coins arrondis 23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19" name="ZoneTexte 46"/>
          <p:cNvSpPr txBox="1"/>
          <p:nvPr/>
        </p:nvSpPr>
        <p:spPr>
          <a:xfrm>
            <a:off x="2795507" y="1673046"/>
            <a:ext cx="4032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Problèmes d’optimisation combinatoire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ZoneTexte 47"/>
          <p:cNvSpPr txBox="1"/>
          <p:nvPr/>
        </p:nvSpPr>
        <p:spPr>
          <a:xfrm>
            <a:off x="907890" y="3762236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Méthodes exactes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ZoneTexte 48"/>
          <p:cNvSpPr txBox="1"/>
          <p:nvPr/>
        </p:nvSpPr>
        <p:spPr>
          <a:xfrm>
            <a:off x="5897571" y="3603510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Méthodes approchées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32" name="Straight Connector 31"/>
          <p:cNvCxnSpPr>
            <a:stCxn id="19" idx="2"/>
          </p:cNvCxnSpPr>
          <p:nvPr/>
        </p:nvCxnSpPr>
        <p:spPr>
          <a:xfrm flipH="1">
            <a:off x="4811920" y="2504043"/>
            <a:ext cx="1" cy="42620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316842" y="2930249"/>
            <a:ext cx="2495079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9" idx="0"/>
          </p:cNvCxnSpPr>
          <p:nvPr/>
        </p:nvCxnSpPr>
        <p:spPr>
          <a:xfrm>
            <a:off x="2312523" y="2921763"/>
            <a:ext cx="4319" cy="4013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10" idx="0"/>
          </p:cNvCxnSpPr>
          <p:nvPr/>
        </p:nvCxnSpPr>
        <p:spPr>
          <a:xfrm>
            <a:off x="7348969" y="2921763"/>
            <a:ext cx="0" cy="37762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44" name="Rectangle à coins arrondis 22"/>
          <p:cNvSpPr/>
          <p:nvPr/>
        </p:nvSpPr>
        <p:spPr>
          <a:xfrm>
            <a:off x="46532" y="5522537"/>
            <a:ext cx="1660661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5" name="Groupe 23"/>
          <p:cNvGrpSpPr/>
          <p:nvPr/>
        </p:nvGrpSpPr>
        <p:grpSpPr>
          <a:xfrm>
            <a:off x="103553" y="5736851"/>
            <a:ext cx="1746516" cy="995146"/>
            <a:chOff x="436066" y="3068066"/>
            <a:chExt cx="1567160" cy="995146"/>
          </a:xfrm>
        </p:grpSpPr>
        <p:sp>
          <p:nvSpPr>
            <p:cNvPr id="46" name="Rectangle à coins arrondis 24"/>
            <p:cNvSpPr/>
            <p:nvPr/>
          </p:nvSpPr>
          <p:spPr>
            <a:xfrm>
              <a:off x="436066" y="3068066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47" name="Rectangle 46"/>
            <p:cNvSpPr/>
            <p:nvPr/>
          </p:nvSpPr>
          <p:spPr>
            <a:xfrm>
              <a:off x="465213" y="3097213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48" name="Rectangle à coins arrondis 26"/>
          <p:cNvSpPr/>
          <p:nvPr/>
        </p:nvSpPr>
        <p:spPr>
          <a:xfrm>
            <a:off x="1925983" y="5522537"/>
            <a:ext cx="1567160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49" name="Groupe 27"/>
          <p:cNvGrpSpPr/>
          <p:nvPr/>
        </p:nvGrpSpPr>
        <p:grpSpPr>
          <a:xfrm>
            <a:off x="2068859" y="5736851"/>
            <a:ext cx="1567160" cy="995146"/>
            <a:chOff x="436066" y="3068066"/>
            <a:chExt cx="1567160" cy="995146"/>
          </a:xfrm>
        </p:grpSpPr>
        <p:sp>
          <p:nvSpPr>
            <p:cNvPr id="50" name="Rectangle à coins arrondis 28"/>
            <p:cNvSpPr/>
            <p:nvPr/>
          </p:nvSpPr>
          <p:spPr>
            <a:xfrm>
              <a:off x="436066" y="3068066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1" name="Rectangle 50"/>
            <p:cNvSpPr/>
            <p:nvPr/>
          </p:nvSpPr>
          <p:spPr>
            <a:xfrm>
              <a:off x="465213" y="3097213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53" name="Rectangle à coins arrondis 38"/>
          <p:cNvSpPr/>
          <p:nvPr/>
        </p:nvSpPr>
        <p:spPr>
          <a:xfrm>
            <a:off x="5788570" y="5522537"/>
            <a:ext cx="1929319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4" name="Groupe 39"/>
          <p:cNvGrpSpPr/>
          <p:nvPr/>
        </p:nvGrpSpPr>
        <p:grpSpPr>
          <a:xfrm>
            <a:off x="5931447" y="5736851"/>
            <a:ext cx="1924382" cy="995146"/>
            <a:chOff x="436066" y="3068066"/>
            <a:chExt cx="1567160" cy="995146"/>
          </a:xfrm>
        </p:grpSpPr>
        <p:sp>
          <p:nvSpPr>
            <p:cNvPr id="55" name="Rectangle à coins arrondis 40"/>
            <p:cNvSpPr/>
            <p:nvPr/>
          </p:nvSpPr>
          <p:spPr>
            <a:xfrm>
              <a:off x="436066" y="3068066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56" name="Rectangle 55"/>
            <p:cNvSpPr/>
            <p:nvPr/>
          </p:nvSpPr>
          <p:spPr>
            <a:xfrm>
              <a:off x="465213" y="3097213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b="1" kern="120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57" name="ZoneTexte 68"/>
          <p:cNvSpPr txBox="1"/>
          <p:nvPr/>
        </p:nvSpPr>
        <p:spPr>
          <a:xfrm>
            <a:off x="136037" y="5808289"/>
            <a:ext cx="1710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Programmation dynamique</a:t>
            </a:r>
            <a:endParaRPr lang="fr-FR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8" name="ZoneTexte 69"/>
          <p:cNvSpPr txBox="1"/>
          <p:nvPr/>
        </p:nvSpPr>
        <p:spPr>
          <a:xfrm>
            <a:off x="2211735" y="5951165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Simplexe</a:t>
            </a:r>
            <a:endParaRPr lang="fr-FR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3" name="ZoneTexte 71"/>
          <p:cNvSpPr txBox="1"/>
          <p:nvPr/>
        </p:nvSpPr>
        <p:spPr>
          <a:xfrm>
            <a:off x="5998441" y="5966212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Programmation linéaire </a:t>
            </a:r>
            <a:endParaRPr lang="fr-FR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4" name="Rectangle à coins arrondis 38"/>
          <p:cNvSpPr/>
          <p:nvPr/>
        </p:nvSpPr>
        <p:spPr>
          <a:xfrm>
            <a:off x="3758667" y="5522537"/>
            <a:ext cx="1712947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65" name="Groupe 39"/>
          <p:cNvGrpSpPr/>
          <p:nvPr/>
        </p:nvGrpSpPr>
        <p:grpSpPr>
          <a:xfrm>
            <a:off x="3901543" y="5736851"/>
            <a:ext cx="1744151" cy="995146"/>
            <a:chOff x="436066" y="3068066"/>
            <a:chExt cx="1567160" cy="995146"/>
          </a:xfrm>
        </p:grpSpPr>
        <p:sp>
          <p:nvSpPr>
            <p:cNvPr id="66" name="Rectangle à coins arrondis 40"/>
            <p:cNvSpPr/>
            <p:nvPr/>
          </p:nvSpPr>
          <p:spPr>
            <a:xfrm>
              <a:off x="436066" y="3068066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7" name="Rectangle 66"/>
            <p:cNvSpPr/>
            <p:nvPr/>
          </p:nvSpPr>
          <p:spPr>
            <a:xfrm>
              <a:off x="465213" y="3097213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b="1" kern="120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68" name="ZoneTexte 71"/>
          <p:cNvSpPr txBox="1"/>
          <p:nvPr/>
        </p:nvSpPr>
        <p:spPr>
          <a:xfrm>
            <a:off x="3966141" y="5997331"/>
            <a:ext cx="18573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Séparation et évaluation</a:t>
            </a:r>
            <a:endParaRPr lang="fr-FR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2404144" y="4403354"/>
            <a:ext cx="0" cy="4262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862967" y="4821857"/>
            <a:ext cx="5890262" cy="351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862967" y="4851004"/>
            <a:ext cx="1" cy="6871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>
            <a:off x="6750747" y="4821857"/>
            <a:ext cx="0" cy="7006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>
            <a:endCxn id="48" idx="0"/>
          </p:cNvCxnSpPr>
          <p:nvPr/>
        </p:nvCxnSpPr>
        <p:spPr>
          <a:xfrm>
            <a:off x="2709563" y="4851004"/>
            <a:ext cx="0" cy="671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Arrow Connector 110"/>
          <p:cNvCxnSpPr>
            <a:endCxn id="64" idx="0"/>
          </p:cNvCxnSpPr>
          <p:nvPr/>
        </p:nvCxnSpPr>
        <p:spPr>
          <a:xfrm>
            <a:off x="4606211" y="4851004"/>
            <a:ext cx="8930" cy="6715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itle 17"/>
          <p:cNvSpPr txBox="1">
            <a:spLocks/>
          </p:cNvSpPr>
          <p:nvPr/>
        </p:nvSpPr>
        <p:spPr>
          <a:xfrm>
            <a:off x="0" y="0"/>
            <a:ext cx="9144000" cy="79355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endParaRPr lang="fr-FR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547" y="124180"/>
            <a:ext cx="9166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Classification des méthodes de résolution </a:t>
            </a:r>
            <a:endParaRPr lang="fr-FR" sz="3200" dirty="0"/>
          </a:p>
        </p:txBody>
      </p:sp>
      <p:cxnSp>
        <p:nvCxnSpPr>
          <p:cNvPr id="18" name="Connecteur droit 17"/>
          <p:cNvCxnSpPr/>
          <p:nvPr/>
        </p:nvCxnSpPr>
        <p:spPr>
          <a:xfrm flipV="1">
            <a:off x="4811921" y="2919663"/>
            <a:ext cx="2535363" cy="21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65970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4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0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2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4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0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57" grpId="0"/>
      <p:bldP spid="58" grpId="0"/>
      <p:bldP spid="63" grpId="0"/>
      <p:bldP spid="6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8"/>
          <p:cNvSpPr/>
          <p:nvPr/>
        </p:nvSpPr>
        <p:spPr>
          <a:xfrm>
            <a:off x="2678073" y="977356"/>
            <a:ext cx="3425604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6" name="Groupe 9"/>
          <p:cNvGrpSpPr/>
          <p:nvPr/>
        </p:nvGrpSpPr>
        <p:grpSpPr>
          <a:xfrm>
            <a:off x="2766592" y="1190369"/>
            <a:ext cx="3595694" cy="995146"/>
            <a:chOff x="2830338" y="166208"/>
            <a:chExt cx="1567160" cy="995146"/>
          </a:xfrm>
        </p:grpSpPr>
        <p:sp>
          <p:nvSpPr>
            <p:cNvPr id="7" name="Rectangle à coins arrondis 18"/>
            <p:cNvSpPr/>
            <p:nvPr/>
          </p:nvSpPr>
          <p:spPr>
            <a:xfrm>
              <a:off x="2830338" y="166208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2859485" y="195355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9" name="Rectangle à coins arrondis 10"/>
          <p:cNvSpPr/>
          <p:nvPr/>
        </p:nvSpPr>
        <p:spPr>
          <a:xfrm>
            <a:off x="613246" y="2778393"/>
            <a:ext cx="3214710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Rectangle à coins arrondis 12"/>
          <p:cNvSpPr/>
          <p:nvPr/>
        </p:nvSpPr>
        <p:spPr>
          <a:xfrm>
            <a:off x="5125503" y="2621122"/>
            <a:ext cx="3254008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Groupe 13"/>
          <p:cNvGrpSpPr/>
          <p:nvPr/>
        </p:nvGrpSpPr>
        <p:grpSpPr>
          <a:xfrm>
            <a:off x="673035" y="3008937"/>
            <a:ext cx="3214710" cy="995146"/>
            <a:chOff x="4266902" y="1617137"/>
            <a:chExt cx="1567160" cy="995146"/>
          </a:xfrm>
        </p:grpSpPr>
        <p:sp>
          <p:nvSpPr>
            <p:cNvPr id="12" name="Rectangle à coins arrondis 14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grpSp>
        <p:nvGrpSpPr>
          <p:cNvPr id="14" name="Groupe 22"/>
          <p:cNvGrpSpPr/>
          <p:nvPr/>
        </p:nvGrpSpPr>
        <p:grpSpPr>
          <a:xfrm>
            <a:off x="5065714" y="2783671"/>
            <a:ext cx="3214710" cy="995146"/>
            <a:chOff x="4266902" y="1617137"/>
            <a:chExt cx="1567160" cy="995146"/>
          </a:xfrm>
        </p:grpSpPr>
        <p:sp>
          <p:nvSpPr>
            <p:cNvPr id="15" name="Rectangle à coins arrondis 23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19" name="ZoneTexte 46"/>
          <p:cNvSpPr txBox="1"/>
          <p:nvPr/>
        </p:nvSpPr>
        <p:spPr>
          <a:xfrm>
            <a:off x="2393008" y="1380059"/>
            <a:ext cx="4032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Problèmes d’optimisation combinatoire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ZoneTexte 47"/>
          <p:cNvSpPr txBox="1"/>
          <p:nvPr/>
        </p:nvSpPr>
        <p:spPr>
          <a:xfrm>
            <a:off x="780361" y="3293549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Méthodes exactes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ZoneTexte 48"/>
          <p:cNvSpPr txBox="1"/>
          <p:nvPr/>
        </p:nvSpPr>
        <p:spPr>
          <a:xfrm>
            <a:off x="5164801" y="3026230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Méthodes approchées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2" name="Rectangle à coins arrondis 5"/>
          <p:cNvSpPr/>
          <p:nvPr/>
        </p:nvSpPr>
        <p:spPr>
          <a:xfrm>
            <a:off x="3468836" y="4227733"/>
            <a:ext cx="2520956" cy="95561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9" name="Groupe 6"/>
          <p:cNvGrpSpPr/>
          <p:nvPr/>
        </p:nvGrpSpPr>
        <p:grpSpPr>
          <a:xfrm>
            <a:off x="3636447" y="4208028"/>
            <a:ext cx="2440410" cy="955616"/>
            <a:chOff x="1393775" y="1617137"/>
            <a:chExt cx="1567160" cy="995146"/>
          </a:xfrm>
        </p:grpSpPr>
        <p:sp>
          <p:nvSpPr>
            <p:cNvPr id="60" name="Rectangle à coins arrondis 11"/>
            <p:cNvSpPr/>
            <p:nvPr/>
          </p:nvSpPr>
          <p:spPr>
            <a:xfrm>
              <a:off x="1393775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1" name="Rectangle 60"/>
            <p:cNvSpPr/>
            <p:nvPr/>
          </p:nvSpPr>
          <p:spPr>
            <a:xfrm>
              <a:off x="1422922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62" name="Rectangle à coins arrondis 7"/>
          <p:cNvSpPr/>
          <p:nvPr/>
        </p:nvSpPr>
        <p:spPr>
          <a:xfrm>
            <a:off x="6455413" y="4142519"/>
            <a:ext cx="2340344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3" name="Groupe 8"/>
          <p:cNvGrpSpPr/>
          <p:nvPr/>
        </p:nvGrpSpPr>
        <p:grpSpPr>
          <a:xfrm>
            <a:off x="6629542" y="4215174"/>
            <a:ext cx="2340344" cy="954344"/>
            <a:chOff x="4266902" y="1617137"/>
            <a:chExt cx="1567160" cy="995146"/>
          </a:xfrm>
        </p:grpSpPr>
        <p:sp>
          <p:nvSpPr>
            <p:cNvPr id="74" name="Rectangle à coins arrondis 9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5" name="Rectangle 74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76" name="Rectangle 75"/>
          <p:cNvSpPr/>
          <p:nvPr/>
        </p:nvSpPr>
        <p:spPr>
          <a:xfrm>
            <a:off x="3637289" y="4404299"/>
            <a:ext cx="2496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2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Méta-heuristique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6362286" y="3816529"/>
            <a:ext cx="0" cy="880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4721573" y="3889188"/>
            <a:ext cx="2904012" cy="69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endCxn id="52" idx="0"/>
          </p:cNvCxnSpPr>
          <p:nvPr/>
        </p:nvCxnSpPr>
        <p:spPr>
          <a:xfrm>
            <a:off x="4729314" y="3906258"/>
            <a:ext cx="0" cy="321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endCxn id="62" idx="0"/>
          </p:cNvCxnSpPr>
          <p:nvPr/>
        </p:nvCxnSpPr>
        <p:spPr>
          <a:xfrm>
            <a:off x="7625585" y="3889188"/>
            <a:ext cx="0" cy="2533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6963716" y="4197162"/>
            <a:ext cx="16719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Heuristique</a:t>
            </a:r>
          </a:p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2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spécifié</a:t>
            </a:r>
          </a:p>
        </p:txBody>
      </p:sp>
      <p:sp>
        <p:nvSpPr>
          <p:cNvPr id="93" name="Rectangle à coins arrondis 5"/>
          <p:cNvSpPr/>
          <p:nvPr/>
        </p:nvSpPr>
        <p:spPr>
          <a:xfrm>
            <a:off x="963804" y="5604442"/>
            <a:ext cx="2656008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4" name="Groupe 6"/>
          <p:cNvGrpSpPr/>
          <p:nvPr/>
        </p:nvGrpSpPr>
        <p:grpSpPr>
          <a:xfrm>
            <a:off x="1137933" y="5769864"/>
            <a:ext cx="2554956" cy="995146"/>
            <a:chOff x="1393775" y="1617137"/>
            <a:chExt cx="1567160" cy="995146"/>
          </a:xfrm>
        </p:grpSpPr>
        <p:sp>
          <p:nvSpPr>
            <p:cNvPr id="95" name="Rectangle à coins arrondis 7"/>
            <p:cNvSpPr/>
            <p:nvPr/>
          </p:nvSpPr>
          <p:spPr>
            <a:xfrm>
              <a:off x="1393775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ectangle 95"/>
            <p:cNvSpPr/>
            <p:nvPr/>
          </p:nvSpPr>
          <p:spPr>
            <a:xfrm>
              <a:off x="1422922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97" name="Rectangle à coins arrondis 9"/>
          <p:cNvSpPr/>
          <p:nvPr/>
        </p:nvSpPr>
        <p:spPr>
          <a:xfrm>
            <a:off x="5582686" y="5579254"/>
            <a:ext cx="2929968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8" name="Groupe 10"/>
          <p:cNvGrpSpPr/>
          <p:nvPr/>
        </p:nvGrpSpPr>
        <p:grpSpPr>
          <a:xfrm>
            <a:off x="5711604" y="5769864"/>
            <a:ext cx="2922286" cy="995146"/>
            <a:chOff x="4266902" y="1617137"/>
            <a:chExt cx="1567160" cy="995146"/>
          </a:xfrm>
        </p:grpSpPr>
        <p:sp>
          <p:nvSpPr>
            <p:cNvPr id="99" name="Rectangle à coins arrondis 11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0" name="Rectangle 99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1178117" y="5890194"/>
            <a:ext cx="2441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solution unique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893025" y="5890194"/>
            <a:ext cx="26196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solution multiple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7" name="Title 17"/>
          <p:cNvSpPr txBox="1">
            <a:spLocks/>
          </p:cNvSpPr>
          <p:nvPr/>
        </p:nvSpPr>
        <p:spPr>
          <a:xfrm>
            <a:off x="-26839" y="-10211"/>
            <a:ext cx="9144000" cy="79355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endParaRPr lang="fr-FR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-22292" y="113969"/>
            <a:ext cx="9166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Classification des méthodes de résolution </a:t>
            </a:r>
            <a:endParaRPr lang="fr-FR" sz="3200" dirty="0"/>
          </a:p>
        </p:txBody>
      </p:sp>
      <p:cxnSp>
        <p:nvCxnSpPr>
          <p:cNvPr id="3" name="Elbow Connector 2"/>
          <p:cNvCxnSpPr>
            <a:stCxn id="19" idx="2"/>
            <a:endCxn id="9" idx="0"/>
          </p:cNvCxnSpPr>
          <p:nvPr/>
        </p:nvCxnSpPr>
        <p:spPr>
          <a:xfrm rot="5400000">
            <a:off x="3031344" y="1400314"/>
            <a:ext cx="567337" cy="2188821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>
            <a:stCxn id="19" idx="2"/>
            <a:endCxn id="10" idx="0"/>
          </p:cNvCxnSpPr>
          <p:nvPr/>
        </p:nvCxnSpPr>
        <p:spPr>
          <a:xfrm rot="16200000" flipH="1">
            <a:off x="5375931" y="1244546"/>
            <a:ext cx="410066" cy="2343085"/>
          </a:xfrm>
          <a:prstGeom prst="bentConnector3">
            <a:avLst>
              <a:gd name="adj1" fmla="val 69967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Elbow Connector 29"/>
          <p:cNvCxnSpPr>
            <a:stCxn id="60" idx="2"/>
            <a:endCxn id="93" idx="0"/>
          </p:cNvCxnSpPr>
          <p:nvPr/>
        </p:nvCxnSpPr>
        <p:spPr>
          <a:xfrm rot="5400000">
            <a:off x="3353831" y="4101621"/>
            <a:ext cx="440798" cy="256484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lbow Connector 32"/>
          <p:cNvCxnSpPr>
            <a:stCxn id="60" idx="2"/>
            <a:endCxn id="97" idx="0"/>
          </p:cNvCxnSpPr>
          <p:nvPr/>
        </p:nvCxnSpPr>
        <p:spPr>
          <a:xfrm rot="16200000" flipH="1">
            <a:off x="5744356" y="4275940"/>
            <a:ext cx="415610" cy="2191018"/>
          </a:xfrm>
          <a:prstGeom prst="bentConnector3">
            <a:avLst>
              <a:gd name="adj1" fmla="val 53284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24922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90" grpId="0"/>
      <p:bldP spid="101" grpId="0"/>
      <p:bldP spid="10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à coins arrondis 8"/>
          <p:cNvSpPr/>
          <p:nvPr/>
        </p:nvSpPr>
        <p:spPr>
          <a:xfrm>
            <a:off x="3059832" y="12215"/>
            <a:ext cx="3425604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6" name="Groupe 9"/>
          <p:cNvGrpSpPr/>
          <p:nvPr/>
        </p:nvGrpSpPr>
        <p:grpSpPr>
          <a:xfrm>
            <a:off x="3132824" y="255343"/>
            <a:ext cx="3595694" cy="995146"/>
            <a:chOff x="2830338" y="166208"/>
            <a:chExt cx="1567160" cy="995146"/>
          </a:xfrm>
        </p:grpSpPr>
        <p:sp>
          <p:nvSpPr>
            <p:cNvPr id="7" name="Rectangle à coins arrondis 18"/>
            <p:cNvSpPr/>
            <p:nvPr/>
          </p:nvSpPr>
          <p:spPr>
            <a:xfrm>
              <a:off x="2830338" y="166208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2859485" y="195355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9" name="Rectangle à coins arrondis 10"/>
          <p:cNvSpPr/>
          <p:nvPr/>
        </p:nvSpPr>
        <p:spPr>
          <a:xfrm>
            <a:off x="730731" y="2093716"/>
            <a:ext cx="3214710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10" name="Rectangle à coins arrondis 12"/>
          <p:cNvSpPr/>
          <p:nvPr/>
        </p:nvSpPr>
        <p:spPr>
          <a:xfrm>
            <a:off x="5743209" y="2069949"/>
            <a:ext cx="3254008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Groupe 13"/>
          <p:cNvGrpSpPr/>
          <p:nvPr/>
        </p:nvGrpSpPr>
        <p:grpSpPr>
          <a:xfrm>
            <a:off x="884211" y="2201748"/>
            <a:ext cx="3214710" cy="995146"/>
            <a:chOff x="4266902" y="1617137"/>
            <a:chExt cx="1567160" cy="995146"/>
          </a:xfrm>
        </p:grpSpPr>
        <p:sp>
          <p:nvSpPr>
            <p:cNvPr id="12" name="Rectangle à coins arrondis 14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grpSp>
        <p:nvGrpSpPr>
          <p:cNvPr id="14" name="Groupe 22"/>
          <p:cNvGrpSpPr/>
          <p:nvPr/>
        </p:nvGrpSpPr>
        <p:grpSpPr>
          <a:xfrm>
            <a:off x="5859026" y="2178767"/>
            <a:ext cx="3214710" cy="995146"/>
            <a:chOff x="4266902" y="1617137"/>
            <a:chExt cx="1567160" cy="995146"/>
          </a:xfrm>
        </p:grpSpPr>
        <p:sp>
          <p:nvSpPr>
            <p:cNvPr id="15" name="Rectangle à coins arrondis 23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19" name="ZoneTexte 46"/>
          <p:cNvSpPr txBox="1"/>
          <p:nvPr/>
        </p:nvSpPr>
        <p:spPr>
          <a:xfrm>
            <a:off x="2816751" y="443605"/>
            <a:ext cx="40328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Problèmes d’optimisation combinatoire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0" name="ZoneTexte 47"/>
          <p:cNvSpPr txBox="1"/>
          <p:nvPr/>
        </p:nvSpPr>
        <p:spPr>
          <a:xfrm>
            <a:off x="929134" y="2532795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Méthodes exactes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ZoneTexte 48"/>
          <p:cNvSpPr txBox="1"/>
          <p:nvPr/>
        </p:nvSpPr>
        <p:spPr>
          <a:xfrm>
            <a:off x="5918815" y="2374069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Méthodes approchées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32" name="Straight Connector 31"/>
          <p:cNvCxnSpPr>
            <a:stCxn id="19" idx="2"/>
          </p:cNvCxnSpPr>
          <p:nvPr/>
        </p:nvCxnSpPr>
        <p:spPr>
          <a:xfrm flipH="1">
            <a:off x="4833164" y="1274602"/>
            <a:ext cx="1" cy="426206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338086" y="1700808"/>
            <a:ext cx="5032127" cy="18871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endCxn id="9" idx="0"/>
          </p:cNvCxnSpPr>
          <p:nvPr/>
        </p:nvCxnSpPr>
        <p:spPr>
          <a:xfrm>
            <a:off x="2338086" y="1719679"/>
            <a:ext cx="0" cy="3740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10" idx="0"/>
          </p:cNvCxnSpPr>
          <p:nvPr/>
        </p:nvCxnSpPr>
        <p:spPr>
          <a:xfrm>
            <a:off x="7370213" y="1729956"/>
            <a:ext cx="0" cy="339993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2" name="Rectangle à coins arrondis 5"/>
          <p:cNvSpPr/>
          <p:nvPr/>
        </p:nvSpPr>
        <p:spPr>
          <a:xfrm>
            <a:off x="3643826" y="3606459"/>
            <a:ext cx="2520956" cy="95561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59" name="Groupe 6"/>
          <p:cNvGrpSpPr/>
          <p:nvPr/>
        </p:nvGrpSpPr>
        <p:grpSpPr>
          <a:xfrm>
            <a:off x="3797449" y="3731079"/>
            <a:ext cx="2440410" cy="955616"/>
            <a:chOff x="1393775" y="1617137"/>
            <a:chExt cx="1567160" cy="995146"/>
          </a:xfrm>
        </p:grpSpPr>
        <p:sp>
          <p:nvSpPr>
            <p:cNvPr id="60" name="Rectangle à coins arrondis 11"/>
            <p:cNvSpPr/>
            <p:nvPr/>
          </p:nvSpPr>
          <p:spPr>
            <a:xfrm>
              <a:off x="1393775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1" name="Rectangle 60"/>
            <p:cNvSpPr/>
            <p:nvPr/>
          </p:nvSpPr>
          <p:spPr>
            <a:xfrm>
              <a:off x="1422922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62" name="Rectangle à coins arrondis 7"/>
          <p:cNvSpPr/>
          <p:nvPr/>
        </p:nvSpPr>
        <p:spPr>
          <a:xfrm>
            <a:off x="6559263" y="3566929"/>
            <a:ext cx="2340344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3" name="Groupe 8"/>
          <p:cNvGrpSpPr/>
          <p:nvPr/>
        </p:nvGrpSpPr>
        <p:grpSpPr>
          <a:xfrm>
            <a:off x="6733392" y="3732351"/>
            <a:ext cx="2340344" cy="954344"/>
            <a:chOff x="4266902" y="1617137"/>
            <a:chExt cx="1567160" cy="995146"/>
          </a:xfrm>
        </p:grpSpPr>
        <p:sp>
          <p:nvSpPr>
            <p:cNvPr id="74" name="Rectangle à coins arrondis 9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5" name="Rectangle 74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76" name="Rectangle 75"/>
          <p:cNvSpPr/>
          <p:nvPr/>
        </p:nvSpPr>
        <p:spPr>
          <a:xfrm>
            <a:off x="3810767" y="3922940"/>
            <a:ext cx="24968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fr-FR" sz="2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Méta-heuristique</a:t>
            </a:r>
          </a:p>
        </p:txBody>
      </p:sp>
      <p:cxnSp>
        <p:nvCxnSpPr>
          <p:cNvPr id="40" name="Straight Connector 39"/>
          <p:cNvCxnSpPr/>
          <p:nvPr/>
        </p:nvCxnSpPr>
        <p:spPr>
          <a:xfrm flipV="1">
            <a:off x="7466381" y="3196894"/>
            <a:ext cx="0" cy="880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 flipV="1">
            <a:off x="4904304" y="3284984"/>
            <a:ext cx="2825131" cy="49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>
            <a:endCxn id="52" idx="0"/>
          </p:cNvCxnSpPr>
          <p:nvPr/>
        </p:nvCxnSpPr>
        <p:spPr>
          <a:xfrm>
            <a:off x="4904304" y="3284984"/>
            <a:ext cx="0" cy="3214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endCxn id="62" idx="0"/>
          </p:cNvCxnSpPr>
          <p:nvPr/>
        </p:nvCxnSpPr>
        <p:spPr>
          <a:xfrm>
            <a:off x="7729435" y="3284984"/>
            <a:ext cx="0" cy="2819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/>
          <p:cNvSpPr/>
          <p:nvPr/>
        </p:nvSpPr>
        <p:spPr>
          <a:xfrm>
            <a:off x="7067566" y="3869674"/>
            <a:ext cx="167199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Heuristique</a:t>
            </a:r>
          </a:p>
          <a:p>
            <a:pPr algn="ctr"/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fr-FR" sz="24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spécifié</a:t>
            </a:r>
          </a:p>
        </p:txBody>
      </p:sp>
      <p:sp>
        <p:nvSpPr>
          <p:cNvPr id="93" name="Rectangle à coins arrondis 5"/>
          <p:cNvSpPr/>
          <p:nvPr/>
        </p:nvSpPr>
        <p:spPr>
          <a:xfrm>
            <a:off x="1067654" y="5276954"/>
            <a:ext cx="2656008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4" name="Groupe 6"/>
          <p:cNvGrpSpPr/>
          <p:nvPr/>
        </p:nvGrpSpPr>
        <p:grpSpPr>
          <a:xfrm>
            <a:off x="1241783" y="5442376"/>
            <a:ext cx="2554956" cy="995146"/>
            <a:chOff x="1393775" y="1617137"/>
            <a:chExt cx="1567160" cy="995146"/>
          </a:xfrm>
        </p:grpSpPr>
        <p:sp>
          <p:nvSpPr>
            <p:cNvPr id="95" name="Rectangle à coins arrondis 7"/>
            <p:cNvSpPr/>
            <p:nvPr/>
          </p:nvSpPr>
          <p:spPr>
            <a:xfrm>
              <a:off x="1393775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6" name="Rectangle 95"/>
            <p:cNvSpPr/>
            <p:nvPr/>
          </p:nvSpPr>
          <p:spPr>
            <a:xfrm>
              <a:off x="1422922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97" name="Rectangle à coins arrondis 9"/>
          <p:cNvSpPr/>
          <p:nvPr/>
        </p:nvSpPr>
        <p:spPr>
          <a:xfrm>
            <a:off x="5686536" y="5251766"/>
            <a:ext cx="2929968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98" name="Groupe 10"/>
          <p:cNvGrpSpPr/>
          <p:nvPr/>
        </p:nvGrpSpPr>
        <p:grpSpPr>
          <a:xfrm>
            <a:off x="5815454" y="5442376"/>
            <a:ext cx="2922286" cy="995146"/>
            <a:chOff x="4266902" y="1617137"/>
            <a:chExt cx="1567160" cy="995146"/>
          </a:xfrm>
        </p:grpSpPr>
        <p:sp>
          <p:nvSpPr>
            <p:cNvPr id="99" name="Rectangle à coins arrondis 11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0" name="Rectangle 99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101" name="Rectangle 100"/>
          <p:cNvSpPr/>
          <p:nvPr/>
        </p:nvSpPr>
        <p:spPr>
          <a:xfrm>
            <a:off x="1281967" y="5562706"/>
            <a:ext cx="24416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solution unique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5996875" y="5562706"/>
            <a:ext cx="26196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 solution multiple</a:t>
            </a:r>
            <a:endParaRPr lang="fr-FR" sz="24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cxnSp>
        <p:nvCxnSpPr>
          <p:cNvPr id="106" name="Straight Connector 105"/>
          <p:cNvCxnSpPr>
            <a:stCxn id="60" idx="2"/>
          </p:cNvCxnSpPr>
          <p:nvPr/>
        </p:nvCxnSpPr>
        <p:spPr>
          <a:xfrm>
            <a:off x="5017654" y="4686695"/>
            <a:ext cx="18370" cy="294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flipV="1">
            <a:off x="2395658" y="4956248"/>
            <a:ext cx="4755862" cy="543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endCxn id="93" idx="0"/>
          </p:cNvCxnSpPr>
          <p:nvPr/>
        </p:nvCxnSpPr>
        <p:spPr>
          <a:xfrm>
            <a:off x="2395658" y="5010580"/>
            <a:ext cx="0" cy="266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endCxn id="97" idx="0"/>
          </p:cNvCxnSpPr>
          <p:nvPr/>
        </p:nvCxnSpPr>
        <p:spPr>
          <a:xfrm>
            <a:off x="7151520" y="4956248"/>
            <a:ext cx="0" cy="2955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129"/>
          <p:cNvSpPr/>
          <p:nvPr/>
        </p:nvSpPr>
        <p:spPr>
          <a:xfrm>
            <a:off x="694755" y="6437522"/>
            <a:ext cx="36490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/>
              <a:t>Tendance a l’exploitation (voisinage)</a:t>
            </a:r>
          </a:p>
        </p:txBody>
      </p:sp>
      <p:sp>
        <p:nvSpPr>
          <p:cNvPr id="131" name="Rectangle 130"/>
          <p:cNvSpPr/>
          <p:nvPr/>
        </p:nvSpPr>
        <p:spPr>
          <a:xfrm>
            <a:off x="6033096" y="6437522"/>
            <a:ext cx="25543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b="1" dirty="0"/>
              <a:t>Tendance a l’exploration </a:t>
            </a:r>
          </a:p>
        </p:txBody>
      </p:sp>
      <p:sp>
        <p:nvSpPr>
          <p:cNvPr id="132" name="Rectangle à coins arrondis 12"/>
          <p:cNvSpPr/>
          <p:nvPr/>
        </p:nvSpPr>
        <p:spPr>
          <a:xfrm>
            <a:off x="3945441" y="5714701"/>
            <a:ext cx="1697715" cy="61933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Les méthodes hybrides </a:t>
            </a:r>
            <a:endParaRPr lang="fr-FR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Cloud Callout 1"/>
          <p:cNvSpPr/>
          <p:nvPr/>
        </p:nvSpPr>
        <p:spPr>
          <a:xfrm>
            <a:off x="3411860" y="4590027"/>
            <a:ext cx="3911958" cy="96321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Faire </a:t>
            </a:r>
            <a:r>
              <a:rPr lang="fr-F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collaborer des </a:t>
            </a:r>
            <a:r>
              <a:rPr lang="fr-FR" sz="1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comportements </a:t>
            </a:r>
            <a:r>
              <a:rPr lang="fr-FR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opposes (exploration/l’exploitation)</a:t>
            </a:r>
          </a:p>
        </p:txBody>
      </p:sp>
      <p:cxnSp>
        <p:nvCxnSpPr>
          <p:cNvPr id="4" name="Connecteur droit avec flèche 3"/>
          <p:cNvCxnSpPr>
            <a:stCxn id="130" idx="3"/>
          </p:cNvCxnSpPr>
          <p:nvPr/>
        </p:nvCxnSpPr>
        <p:spPr>
          <a:xfrm flipV="1">
            <a:off x="4343766" y="6408376"/>
            <a:ext cx="428868" cy="213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H="1" flipV="1">
            <a:off x="5059192" y="6437522"/>
            <a:ext cx="627344" cy="1846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4993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" grpId="0"/>
      <p:bldP spid="132" grpId="0" animBg="1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93" y="-42676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 plan</a:t>
            </a:r>
            <a:endParaRPr lang="fr-FR" sz="54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9" y="885318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9397" y="11397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47334" y="3298334"/>
            <a:ext cx="207946" cy="216024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47334" y="2588684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47334" y="38161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47334" y="446775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7334" y="5112915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7334" y="5758072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47334" y="638132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33332" y="1497768"/>
            <a:ext cx="18002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stCxn id="15" idx="1"/>
          </p:cNvCxnSpPr>
          <p:nvPr/>
        </p:nvCxnSpPr>
        <p:spPr>
          <a:xfrm flipV="1">
            <a:off x="625202" y="3640482"/>
            <a:ext cx="6064613" cy="21621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33332" y="2852936"/>
            <a:ext cx="448451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25543" y="4221088"/>
            <a:ext cx="47825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25543" y="4797152"/>
            <a:ext cx="57906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2499" y="5445224"/>
            <a:ext cx="16792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4037" y="6597352"/>
            <a:ext cx="12472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1517" y="993009"/>
            <a:ext cx="2936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Introduction</a:t>
            </a:r>
          </a:p>
          <a:p>
            <a:endParaRPr lang="fr-FR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25202" y="3061938"/>
            <a:ext cx="7328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Un état de l’art sur le problème de sac a dos</a:t>
            </a:r>
          </a:p>
          <a:p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1607" y="3710925"/>
            <a:ext cx="5760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P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roblème de sac a dos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multidimensionnelle </a:t>
            </a:r>
          </a:p>
          <a:p>
            <a:endParaRPr lang="fr-FR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93636" y="4377088"/>
            <a:ext cx="6191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 de séparation et évaluation (Branch and bound)</a:t>
            </a:r>
          </a:p>
          <a:p>
            <a:endParaRPr lang="fr-FR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63422" y="5027369"/>
            <a:ext cx="3727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Exemple d’étude</a:t>
            </a:r>
          </a:p>
          <a:p>
            <a:endParaRPr lang="fr-FR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63422" y="6150675"/>
            <a:ext cx="1581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Conclusion</a:t>
            </a:r>
          </a:p>
          <a:p>
            <a:endParaRPr lang="fr-FR" sz="2800" dirty="0"/>
          </a:p>
        </p:txBody>
      </p:sp>
      <p:sp>
        <p:nvSpPr>
          <p:cNvPr id="36" name="Chevron 35"/>
          <p:cNvSpPr/>
          <p:nvPr/>
        </p:nvSpPr>
        <p:spPr>
          <a:xfrm>
            <a:off x="209221" y="1839241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53156" y="2182034"/>
            <a:ext cx="6971172" cy="1517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4967" y="1676722"/>
            <a:ext cx="4974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Généralité sur les problèmes du POC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40" name="TextBox 39"/>
          <p:cNvSpPr txBox="1"/>
          <p:nvPr/>
        </p:nvSpPr>
        <p:spPr>
          <a:xfrm>
            <a:off x="575570" y="2317431"/>
            <a:ext cx="52205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Classification et méthode de résolution d’un POC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cxnSp>
        <p:nvCxnSpPr>
          <p:cNvPr id="44" name="Straight Connector 43"/>
          <p:cNvCxnSpPr/>
          <p:nvPr/>
        </p:nvCxnSpPr>
        <p:spPr>
          <a:xfrm>
            <a:off x="744037" y="6093620"/>
            <a:ext cx="426001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633332" y="5515725"/>
            <a:ext cx="47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Algorithme , implémentation et validation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5564294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250px-Knapsac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872" y="1484784"/>
            <a:ext cx="2667002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itle 17"/>
          <p:cNvSpPr txBox="1">
            <a:spLocks/>
          </p:cNvSpPr>
          <p:nvPr/>
        </p:nvSpPr>
        <p:spPr>
          <a:xfrm>
            <a:off x="0" y="-29289"/>
            <a:ext cx="9144000" cy="1226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ct val="50000"/>
              </a:spcBef>
              <a:buSzPct val="110000"/>
              <a:buNone/>
            </a:pPr>
            <a:endParaRPr lang="fr-FR" sz="4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Straight Arrow Connector 5"/>
          <p:cNvCxnSpPr>
            <a:stCxn id="31" idx="0"/>
            <a:endCxn id="8" idx="1"/>
          </p:cNvCxnSpPr>
          <p:nvPr/>
        </p:nvCxnSpPr>
        <p:spPr>
          <a:xfrm flipV="1">
            <a:off x="1331640" y="2770668"/>
            <a:ext cx="2088232" cy="87435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32" idx="0"/>
            <a:endCxn id="8" idx="2"/>
          </p:cNvCxnSpPr>
          <p:nvPr/>
        </p:nvCxnSpPr>
        <p:spPr>
          <a:xfrm flipV="1">
            <a:off x="4753373" y="4056552"/>
            <a:ext cx="0" cy="59658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33" idx="0"/>
            <a:endCxn id="8" idx="3"/>
          </p:cNvCxnSpPr>
          <p:nvPr/>
        </p:nvCxnSpPr>
        <p:spPr>
          <a:xfrm flipH="1" flipV="1">
            <a:off x="6086874" y="2770668"/>
            <a:ext cx="1775500" cy="874356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287524" y="3645024"/>
            <a:ext cx="2088232" cy="2016224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On optimiser la </a:t>
            </a:r>
            <a:r>
              <a:rPr lang="fr-FR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valeur</a:t>
            </a:r>
            <a:endParaRPr lang="fr-FR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3709257" y="4653136"/>
            <a:ext cx="2088232" cy="2016224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Capacité est limité </a:t>
            </a:r>
          </a:p>
        </p:txBody>
      </p:sp>
      <p:sp>
        <p:nvSpPr>
          <p:cNvPr id="33" name="Oval 32"/>
          <p:cNvSpPr/>
          <p:nvPr/>
        </p:nvSpPr>
        <p:spPr>
          <a:xfrm>
            <a:off x="6818258" y="3645024"/>
            <a:ext cx="2088232" cy="2016224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/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defRPr/>
            </a:pPr>
            <a:r>
              <a:rPr lang="fr-FR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Chaque objet possède un poids et une valeur </a:t>
            </a:r>
          </a:p>
        </p:txBody>
      </p:sp>
      <p:sp>
        <p:nvSpPr>
          <p:cNvPr id="2" name="Rectangle 1"/>
          <p:cNvSpPr/>
          <p:nvPr/>
        </p:nvSpPr>
        <p:spPr>
          <a:xfrm>
            <a:off x="-459432" y="-74400"/>
            <a:ext cx="93659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50000"/>
              </a:spcBef>
              <a:buSzPct val="110000"/>
              <a:buNone/>
            </a:pPr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Définition d’un problème de sac a dos </a:t>
            </a:r>
            <a:endParaRPr lang="fr-FR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3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3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9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Grp="1" noChangeAspect="1"/>
          </p:cNvGraphicFramePr>
          <p:nvPr/>
        </p:nvGraphicFramePr>
        <p:xfrm>
          <a:off x="785786" y="4943271"/>
          <a:ext cx="1428728" cy="191472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3" name="Clip" r:id="rId4" imgW="3025440" imgH="3252600" progId="">
                  <p:embed/>
                </p:oleObj>
              </mc:Choice>
              <mc:Fallback>
                <p:oleObj name="Clip" r:id="rId4" imgW="3025440" imgH="3252600" progId="">
                  <p:embed/>
                  <p:pic>
                    <p:nvPicPr>
                      <p:cNvPr id="0" name="Picture 2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4943271"/>
                        <a:ext cx="1428728" cy="191472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loud Callout 6"/>
          <p:cNvSpPr/>
          <p:nvPr/>
        </p:nvSpPr>
        <p:spPr>
          <a:xfrm>
            <a:off x="805554" y="1500052"/>
            <a:ext cx="7858180" cy="3000396"/>
          </a:xfrm>
          <a:prstGeom prst="cloudCallout">
            <a:avLst/>
          </a:prstGeom>
          <a:solidFill>
            <a:srgbClr val="00B0F0"/>
          </a:solidFill>
          <a:ln>
            <a:solidFill>
              <a:schemeClr val="tx1"/>
            </a:solidFill>
          </a:ln>
          <a:effectLst>
            <a:outerShdw blurRad="107950" dist="12700" dir="5400000" algn="ctr">
              <a:srgbClr val="000000"/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i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11577" y="2147199"/>
            <a:ext cx="6357982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Problématique?</a:t>
            </a:r>
          </a:p>
          <a:p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Quels sont les objets que l’on doit prendre pour maximiser les couts transporter tout en respectant la contraintes de poids de sac a dos ?</a:t>
            </a:r>
            <a:endParaRPr lang="fr-CA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fr-FR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dirty="0"/>
          </a:p>
        </p:txBody>
      </p:sp>
      <p:sp>
        <p:nvSpPr>
          <p:cNvPr id="10" name="Title 17"/>
          <p:cNvSpPr txBox="1">
            <a:spLocks/>
          </p:cNvSpPr>
          <p:nvPr/>
        </p:nvSpPr>
        <p:spPr>
          <a:xfrm>
            <a:off x="0" y="-29289"/>
            <a:ext cx="9144000" cy="122604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ct val="50000"/>
              </a:spcBef>
              <a:buSzPct val="110000"/>
              <a:buNone/>
            </a:pPr>
            <a:endParaRPr lang="fr-FR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459432" y="-74400"/>
            <a:ext cx="93659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Bef>
                <a:spcPct val="50000"/>
              </a:spcBef>
              <a:buSzPct val="110000"/>
              <a:buNone/>
            </a:pPr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Définition d’un problème de sac a dos </a:t>
            </a:r>
            <a:endParaRPr lang="fr-FR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80" y="1182056"/>
            <a:ext cx="9129119" cy="5229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 1897  Il est intensivement étudié dans un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article de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George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Bellard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Mathews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Identifiés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 Richard Karp en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1972 dans un Article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Reducibility Among Combinatorial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 1976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présenté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 Martin Hellman, Raph Merkle  et Whitfield Diffie à l’université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Stanford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est considéré comme le premier véritable algorithme de chiffrement asymétrique juste avant RSA  publié l'année suivante.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416" y="4797152"/>
            <a:ext cx="560388" cy="1357313"/>
          </a:xfrm>
          <a:prstGeom prst="rect">
            <a:avLst/>
          </a:prstGeom>
          <a:noFill/>
        </p:spPr>
      </p:pic>
      <p:sp>
        <p:nvSpPr>
          <p:cNvPr id="5" name="Title 17"/>
          <p:cNvSpPr txBox="1">
            <a:spLocks/>
          </p:cNvSpPr>
          <p:nvPr/>
        </p:nvSpPr>
        <p:spPr>
          <a:xfrm>
            <a:off x="0" y="0"/>
            <a:ext cx="9144000" cy="7935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ct val="50000"/>
              </a:spcBef>
              <a:buSzPct val="110000"/>
              <a:buNone/>
            </a:pPr>
            <a:endParaRPr lang="fr-FR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5427"/>
            <a:ext cx="7886700" cy="1325563"/>
          </a:xfrm>
        </p:spPr>
        <p:txBody>
          <a:bodyPr/>
          <a:lstStyle/>
          <a:p>
            <a:pPr lvl="1" algn="l" defTabSz="685800" rtl="0">
              <a:lnSpc>
                <a:spcPct val="90000"/>
              </a:lnSpc>
              <a:spcBef>
                <a:spcPct val="0"/>
              </a:spcBef>
            </a:pPr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L’évolution</a:t>
            </a:r>
            <a:r>
              <a:rPr lang="fr-FR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737853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06993" y="3716079"/>
            <a:ext cx="125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(KP)</a:t>
            </a:r>
            <a:endParaRPr lang="fr-CA" sz="3600" dirty="0"/>
          </a:p>
        </p:txBody>
      </p:sp>
      <p:sp>
        <p:nvSpPr>
          <p:cNvPr id="5" name="Accolade ouvrante 4"/>
          <p:cNvSpPr/>
          <p:nvPr/>
        </p:nvSpPr>
        <p:spPr>
          <a:xfrm>
            <a:off x="1415594" y="1297240"/>
            <a:ext cx="496470" cy="5421231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925198" y="1721601"/>
                <a:ext cx="5664673" cy="524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 smtClean="0"/>
                  <a:t>Maximiser    Z(x) 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sz="28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fr-FR" sz="2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2800" b="0" i="1" smtClean="0">
                            <a:latin typeface="Cambria Math"/>
                          </a:rPr>
                          <m:t> </m:t>
                        </m:r>
                      </m:sup>
                      <m:e>
                        <m:sSub>
                          <m:sSubPr>
                            <m:ctrlPr>
                              <a:rPr lang="fr-FR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fr-FR" sz="2800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fr-FR" sz="2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sz="28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fr-CA" sz="28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5198" y="1721601"/>
                <a:ext cx="5664673" cy="524631"/>
              </a:xfrm>
              <a:prstGeom prst="rect">
                <a:avLst/>
              </a:prstGeom>
              <a:blipFill rotWithShape="0">
                <a:blip r:embed="rId3"/>
                <a:stretch>
                  <a:fillRect l="-2260" t="-10465" b="-325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1893691" y="3239464"/>
            <a:ext cx="847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S.c</a:t>
            </a:r>
            <a:endParaRPr lang="fr-C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980354" y="3352830"/>
                <a:ext cx="4896544" cy="4629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fr-CA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sz="24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fr-FR" sz="2400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fr-CA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400" b="0" i="1" smtClean="0">
                            <a:latin typeface="Cambria Math"/>
                          </a:rPr>
                          <m:t>  </m:t>
                        </m:r>
                      </m:e>
                    </m:nary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CA" sz="2400" dirty="0" smtClean="0"/>
                  <a:t>  ≤   C</a:t>
                </a:r>
                <a:endParaRPr lang="fr-CA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354" y="3352830"/>
                <a:ext cx="4896544" cy="462947"/>
              </a:xfrm>
              <a:prstGeom prst="rect">
                <a:avLst/>
              </a:prstGeom>
              <a:blipFill rotWithShape="0">
                <a:blip r:embed="rId4"/>
                <a:stretch>
                  <a:fillRect l="-9714" t="-130263" b="-1947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042703" y="5459401"/>
                <a:ext cx="3724669" cy="472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A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fr-FR" sz="2400" b="0" i="0" smtClean="0">
                        <a:latin typeface="Cambria Math"/>
                      </a:rPr>
                      <m:t> </m:t>
                    </m:r>
                    <m:r>
                      <a:rPr lang="fr-FR" sz="2400" b="0" i="0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fr-FR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FR" sz="2400" b="0" i="0" smtClean="0">
                            <a:latin typeface="Cambria Math"/>
                            <a:ea typeface="Cambria Math"/>
                          </a:rPr>
                          <m:t>0,1</m:t>
                        </m:r>
                      </m:e>
                    </m:d>
                  </m:oMath>
                </a14:m>
                <a:r>
                  <a:rPr lang="fr-CA" sz="2400" dirty="0" smtClean="0"/>
                  <a:t>  et  i </a:t>
                </a:r>
                <a14:m>
                  <m:oMath xmlns:m="http://schemas.openxmlformats.org/officeDocument/2006/math">
                    <m:r>
                      <a:rPr lang="fr-FR" sz="2400" b="0" i="0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fr-FR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FR" sz="2400" b="0" i="0" smtClean="0">
                            <a:latin typeface="Cambria Math"/>
                            <a:ea typeface="Cambria Math"/>
                          </a:rPr>
                          <m:t>1,..,</m:t>
                        </m:r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/>
                            <a:ea typeface="Cambria Math"/>
                          </a:rPr>
                          <m:t>n</m:t>
                        </m:r>
                      </m:e>
                    </m:d>
                  </m:oMath>
                </a14:m>
                <a:endParaRPr lang="fr-CA" sz="2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2703" y="5459401"/>
                <a:ext cx="3724669" cy="472436"/>
              </a:xfrm>
              <a:prstGeom prst="rect">
                <a:avLst/>
              </a:prstGeom>
              <a:blipFill rotWithShape="0">
                <a:blip r:embed="rId5"/>
                <a:stretch>
                  <a:fillRect t="-10390" b="-272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87624" y="6256806"/>
                <a:ext cx="50133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N</m:t>
                      </m:r>
                    </m:oMath>
                  </m:oMathPara>
                </a14:m>
                <a:endParaRPr lang="fr-CA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6256806"/>
                <a:ext cx="5013316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897175" y="4477121"/>
                <a:ext cx="4015723" cy="12003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endParaRPr lang="fr-CA" sz="2400" i="1" dirty="0" smtClean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i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i="0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  <m:r>
                            <a:rPr lang="fr-FR" sz="2400" b="0" i="0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Pour</m:t>
                      </m:r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 panose="02040503050406030204" pitchFamily="18" charset="0"/>
                          <a:ea typeface="Cambria Math"/>
                        </a:rPr>
                        <m:t>i</m:t>
                      </m:r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=1 ,..,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n</m:t>
                      </m:r>
                    </m:oMath>
                  </m:oMathPara>
                </a14:m>
                <a:endParaRPr lang="fr-CA" sz="2400" dirty="0"/>
              </a:p>
              <a:p>
                <a:endParaRPr lang="fr-CA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7175" y="4477121"/>
                <a:ext cx="4015723" cy="1200329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loud Callout 7"/>
          <p:cNvSpPr/>
          <p:nvPr/>
        </p:nvSpPr>
        <p:spPr>
          <a:xfrm>
            <a:off x="3347864" y="883879"/>
            <a:ext cx="1944216" cy="826721"/>
          </a:xfrm>
          <a:prstGeom prst="cloudCallou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fonction Objectif </a:t>
            </a:r>
            <a:endParaRPr lang="fr-FR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itle 17"/>
          <p:cNvSpPr txBox="1">
            <a:spLocks/>
          </p:cNvSpPr>
          <p:nvPr/>
        </p:nvSpPr>
        <p:spPr>
          <a:xfrm>
            <a:off x="0" y="-15036"/>
            <a:ext cx="9144000" cy="7935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ct val="50000"/>
              </a:spcBef>
              <a:buSzPct val="110000"/>
              <a:buNone/>
            </a:pPr>
            <a:endParaRPr lang="fr-FR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Cloud Callout 15"/>
          <p:cNvSpPr/>
          <p:nvPr/>
        </p:nvSpPr>
        <p:spPr>
          <a:xfrm>
            <a:off x="6048056" y="3744951"/>
            <a:ext cx="1729684" cy="972398"/>
          </a:xfrm>
          <a:prstGeom prst="cloudCallou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dirty="0" err="1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itimes</a:t>
            </a:r>
            <a:r>
              <a:rPr lang="fr-FR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(objets)</a:t>
            </a:r>
          </a:p>
        </p:txBody>
      </p:sp>
      <p:sp>
        <p:nvSpPr>
          <p:cNvPr id="10" name="Cloud Callout 9"/>
          <p:cNvSpPr/>
          <p:nvPr/>
        </p:nvSpPr>
        <p:spPr>
          <a:xfrm>
            <a:off x="5292080" y="885161"/>
            <a:ext cx="1665512" cy="825439"/>
          </a:xfrm>
          <a:prstGeom prst="cloudCallou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 valeur (profit)</a:t>
            </a:r>
          </a:p>
        </p:txBody>
      </p:sp>
      <p:sp>
        <p:nvSpPr>
          <p:cNvPr id="12" name="Cloud Callout 11"/>
          <p:cNvSpPr/>
          <p:nvPr/>
        </p:nvSpPr>
        <p:spPr>
          <a:xfrm>
            <a:off x="4769359" y="2368992"/>
            <a:ext cx="1494390" cy="959130"/>
          </a:xfrm>
          <a:prstGeom prst="cloudCallou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poids de sac  </a:t>
            </a:r>
          </a:p>
        </p:txBody>
      </p:sp>
      <p:sp>
        <p:nvSpPr>
          <p:cNvPr id="17" name="Cloud Callout 16"/>
          <p:cNvSpPr/>
          <p:nvPr/>
        </p:nvSpPr>
        <p:spPr>
          <a:xfrm flipH="1">
            <a:off x="2241356" y="2332838"/>
            <a:ext cx="1955230" cy="986412"/>
          </a:xfrm>
          <a:prstGeom prst="cloudCallou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 poids de chaque objet  </a:t>
            </a:r>
            <a:endParaRPr lang="fr-FR" dirty="0">
              <a:solidFill>
                <a:sysClr val="windowText" lastClr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Cloud Callout 17"/>
          <p:cNvSpPr/>
          <p:nvPr/>
        </p:nvSpPr>
        <p:spPr>
          <a:xfrm flipH="1">
            <a:off x="2706799" y="3908613"/>
            <a:ext cx="1592601" cy="948463"/>
          </a:xfrm>
          <a:prstGeom prst="cloudCallout">
            <a:avLst/>
          </a:prstGeom>
          <a:solidFill>
            <a:schemeClr val="bg1"/>
          </a:solidFill>
          <a:ln w="2857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ysClr val="windowText" lastClr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L’objets sélectionnée </a:t>
            </a:r>
          </a:p>
        </p:txBody>
      </p:sp>
      <p:sp>
        <p:nvSpPr>
          <p:cNvPr id="2" name="Rectangle 1"/>
          <p:cNvSpPr/>
          <p:nvPr/>
        </p:nvSpPr>
        <p:spPr>
          <a:xfrm>
            <a:off x="-48979" y="74611"/>
            <a:ext cx="37369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Modélisation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41258555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/>
      <p:bldP spid="11" grpId="0"/>
      <p:bldP spid="13" grpId="0"/>
      <p:bldP spid="3" grpId="0"/>
      <p:bldP spid="9" grpId="0"/>
      <p:bldP spid="8" grpId="0" animBg="1"/>
      <p:bldP spid="16" grpId="0" animBg="1"/>
      <p:bldP spid="10" grpId="0" animBg="1"/>
      <p:bldP spid="12" grpId="0" animBg="1"/>
      <p:bldP spid="17" grpId="0" animBg="1"/>
      <p:bldP spid="1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4953" y="3824239"/>
            <a:ext cx="125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(KP)</a:t>
            </a:r>
            <a:endParaRPr lang="fr-CA" sz="3600" dirty="0"/>
          </a:p>
        </p:txBody>
      </p:sp>
      <p:sp>
        <p:nvSpPr>
          <p:cNvPr id="5" name="Accolade ouvrante 4"/>
          <p:cNvSpPr/>
          <p:nvPr/>
        </p:nvSpPr>
        <p:spPr>
          <a:xfrm>
            <a:off x="1415594" y="1297240"/>
            <a:ext cx="496470" cy="5421231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925198" y="1721601"/>
                <a:ext cx="5664673" cy="524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 smtClean="0"/>
                  <a:t>Maximiser    Z(x) 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sz="28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fr-FR" sz="2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2800" b="0" i="1" smtClean="0">
                            <a:latin typeface="Cambria Math"/>
                          </a:rPr>
                          <m:t> </m:t>
                        </m:r>
                      </m:sup>
                      <m:e>
                        <m:sSub>
                          <m:sSubPr>
                            <m:ctrlPr>
                              <a:rPr lang="fr-FR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fr-FR" sz="2800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fr-FR" sz="2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sz="28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fr-CA" sz="28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5198" y="1721601"/>
                <a:ext cx="5664673" cy="524631"/>
              </a:xfrm>
              <a:prstGeom prst="rect">
                <a:avLst/>
              </a:prstGeom>
              <a:blipFill rotWithShape="0">
                <a:blip r:embed="rId3"/>
                <a:stretch>
                  <a:fillRect l="-2260" t="-10465" b="-325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1893691" y="3239464"/>
            <a:ext cx="847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S.c</a:t>
            </a:r>
            <a:endParaRPr lang="fr-C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980354" y="3352830"/>
                <a:ext cx="4896544" cy="4629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fr-CA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sz="24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fr-FR" sz="2400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fr-CA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400" b="0" i="1" smtClean="0">
                            <a:latin typeface="Cambria Math"/>
                          </a:rPr>
                          <m:t>  </m:t>
                        </m:r>
                      </m:e>
                    </m:nary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CA" sz="2400" dirty="0" smtClean="0"/>
                  <a:t>  ≤   C</a:t>
                </a:r>
                <a:endParaRPr lang="fr-CA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354" y="3352830"/>
                <a:ext cx="4896544" cy="462947"/>
              </a:xfrm>
              <a:prstGeom prst="rect">
                <a:avLst/>
              </a:prstGeom>
              <a:blipFill rotWithShape="0">
                <a:blip r:embed="rId4"/>
                <a:stretch>
                  <a:fillRect l="-9714" t="-130263" b="-1947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042703" y="5459401"/>
                <a:ext cx="3724669" cy="472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A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fr-FR" sz="2400" b="0" i="0" smtClean="0">
                        <a:latin typeface="Cambria Math"/>
                      </a:rPr>
                      <m:t> </m:t>
                    </m:r>
                    <m:r>
                      <a:rPr lang="fr-FR" sz="2400" b="0" i="0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fr-FR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FR" sz="2400" b="0" i="0" smtClean="0">
                            <a:latin typeface="Cambria Math"/>
                            <a:ea typeface="Cambria Math"/>
                          </a:rPr>
                          <m:t>0,1</m:t>
                        </m:r>
                      </m:e>
                    </m:d>
                  </m:oMath>
                </a14:m>
                <a:r>
                  <a:rPr lang="fr-CA" sz="2400" dirty="0" smtClean="0"/>
                  <a:t>  et  i </a:t>
                </a:r>
                <a14:m>
                  <m:oMath xmlns:m="http://schemas.openxmlformats.org/officeDocument/2006/math">
                    <m:r>
                      <a:rPr lang="fr-FR" sz="2400" b="0" i="0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fr-FR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FR" sz="2400" b="0" i="0" smtClean="0">
                            <a:latin typeface="Cambria Math"/>
                            <a:ea typeface="Cambria Math"/>
                          </a:rPr>
                          <m:t>1,..,</m:t>
                        </m:r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/>
                            <a:ea typeface="Cambria Math"/>
                          </a:rPr>
                          <m:t>n</m:t>
                        </m:r>
                      </m:e>
                    </m:d>
                  </m:oMath>
                </a14:m>
                <a:endParaRPr lang="fr-CA" sz="2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2703" y="5459401"/>
                <a:ext cx="3724669" cy="472436"/>
              </a:xfrm>
              <a:prstGeom prst="rect">
                <a:avLst/>
              </a:prstGeom>
              <a:blipFill rotWithShape="0">
                <a:blip r:embed="rId5"/>
                <a:stretch>
                  <a:fillRect t="-10390" b="-272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87624" y="6256806"/>
                <a:ext cx="50133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N</m:t>
                      </m:r>
                    </m:oMath>
                  </m:oMathPara>
                </a14:m>
                <a:endParaRPr lang="fr-CA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6256806"/>
                <a:ext cx="5013316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897175" y="4477121"/>
                <a:ext cx="401572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i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i="0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b="0" i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Pour</m:t>
                      </m:r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 panose="02040503050406030204" pitchFamily="18" charset="0"/>
                          <a:ea typeface="Cambria Math"/>
                        </a:rPr>
                        <m:t>i</m:t>
                      </m:r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=1 ,..,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n</m:t>
                      </m:r>
                    </m:oMath>
                  </m:oMathPara>
                </a14:m>
                <a:endParaRPr lang="fr-CA" sz="2400" dirty="0"/>
              </a:p>
              <a:p>
                <a:endParaRPr lang="fr-CA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7175" y="4477121"/>
                <a:ext cx="4015723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17"/>
          <p:cNvSpPr txBox="1">
            <a:spLocks/>
          </p:cNvSpPr>
          <p:nvPr/>
        </p:nvSpPr>
        <p:spPr>
          <a:xfrm>
            <a:off x="0" y="-15036"/>
            <a:ext cx="9144000" cy="7935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3200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3114376" y="3631010"/>
            <a:ext cx="3121566" cy="9785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200939" y="3009412"/>
            <a:ext cx="2428307" cy="12116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6270946" y="3320624"/>
            <a:ext cx="23583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Nombre de fois de sélectionne d’un objets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48979" y="74611"/>
            <a:ext cx="37369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Modélisation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664365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93" y="-42676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 plan</a:t>
            </a:r>
            <a:endParaRPr lang="fr-FR" sz="54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9" y="885318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Introduction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Généralité sur les problèmes d’un POC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Classification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et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Méthodes de Résolution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d’un POC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Un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état de l’art sur le problème de sac a dos </a:t>
            </a: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Le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problème de sac a dos multidimensionnelle </a:t>
            </a: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Méthode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 séparation et évaluation (Branch and bound)</a:t>
            </a: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Exemple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d’étude</a:t>
            </a: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Algorithme , implémentation et validation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Conclusion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47334" y="1241897"/>
            <a:ext cx="207946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47334" y="1826326"/>
            <a:ext cx="207946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47334" y="2526516"/>
            <a:ext cx="207946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47334" y="3164638"/>
            <a:ext cx="207946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47334" y="3816198"/>
            <a:ext cx="207946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47334" y="4467758"/>
            <a:ext cx="207946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7334" y="5112915"/>
            <a:ext cx="207946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7334" y="5758072"/>
            <a:ext cx="207946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47334" y="6381328"/>
            <a:ext cx="207946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467544" y="1628800"/>
            <a:ext cx="1800200" cy="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71517" y="2276872"/>
            <a:ext cx="4792571" cy="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71517" y="2924944"/>
            <a:ext cx="8464979" cy="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63546" y="3573016"/>
            <a:ext cx="4484518" cy="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25543" y="4221088"/>
            <a:ext cx="4782561" cy="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25543" y="4797152"/>
            <a:ext cx="5790673" cy="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2499" y="5445224"/>
            <a:ext cx="1679261" cy="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32499" y="6093296"/>
            <a:ext cx="1247213" cy="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4037" y="6597352"/>
            <a:ext cx="1247213" cy="0"/>
          </a:xfrm>
          <a:prstGeom prst="line">
            <a:avLst/>
          </a:prstGeom>
          <a:effectLst>
            <a:glow rad="139700">
              <a:schemeClr val="accent5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9324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84953" y="3824239"/>
            <a:ext cx="1257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(KP)</a:t>
            </a:r>
            <a:endParaRPr lang="fr-CA" sz="3600" dirty="0"/>
          </a:p>
        </p:txBody>
      </p:sp>
      <p:sp>
        <p:nvSpPr>
          <p:cNvPr id="5" name="Accolade ouvrante 4"/>
          <p:cNvSpPr/>
          <p:nvPr/>
        </p:nvSpPr>
        <p:spPr>
          <a:xfrm>
            <a:off x="1415594" y="1297240"/>
            <a:ext cx="496470" cy="5421231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925198" y="1721601"/>
                <a:ext cx="5664673" cy="5246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 smtClean="0"/>
                  <a:t>Maximiser    Z(x) 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sz="28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fr-FR" sz="2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2800" b="0" i="1" smtClean="0">
                            <a:latin typeface="Cambria Math"/>
                          </a:rPr>
                          <m:t> </m:t>
                        </m:r>
                      </m:sup>
                      <m:e>
                        <m:sSub>
                          <m:sSubPr>
                            <m:ctrlPr>
                              <a:rPr lang="fr-FR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fr-FR" sz="2800" b="0" i="1" smtClean="0">
                                <a:latin typeface="Cambria Math"/>
                              </a:rPr>
                              <m:t>𝑣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nary>
                    <m:r>
                      <a:rPr lang="fr-FR" sz="2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sz="28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endParaRPr lang="fr-CA" sz="28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5198" y="1721601"/>
                <a:ext cx="5664673" cy="524631"/>
              </a:xfrm>
              <a:prstGeom prst="rect">
                <a:avLst/>
              </a:prstGeom>
              <a:blipFill rotWithShape="0">
                <a:blip r:embed="rId3"/>
                <a:stretch>
                  <a:fillRect l="-2260" t="-10465" b="-32558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1893691" y="3239464"/>
            <a:ext cx="847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S.c</a:t>
            </a:r>
            <a:endParaRPr lang="fr-C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980354" y="3352830"/>
                <a:ext cx="4896544" cy="46294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fr-CA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fr-FR" sz="24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fr-FR" sz="2400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fr-CA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fr-FR" sz="2400" b="0" i="1" smtClean="0">
                            <a:latin typeface="Cambria Math"/>
                          </a:rPr>
                          <m:t>  </m:t>
                        </m:r>
                      </m:e>
                    </m:nary>
                    <m:sSub>
                      <m:sSubPr>
                        <m:ctrlPr>
                          <a:rPr lang="fr-F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CA" sz="2400" dirty="0" smtClean="0"/>
                  <a:t>  ≤   C</a:t>
                </a:r>
                <a:endParaRPr lang="fr-CA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80354" y="3352830"/>
                <a:ext cx="4896544" cy="462947"/>
              </a:xfrm>
              <a:prstGeom prst="rect">
                <a:avLst/>
              </a:prstGeom>
              <a:blipFill rotWithShape="0">
                <a:blip r:embed="rId4"/>
                <a:stretch>
                  <a:fillRect l="-9714" t="-130263" b="-194737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3042703" y="5459401"/>
                <a:ext cx="3724669" cy="4724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CA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/>
                          </a:rPr>
                          <m:t>x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  <m:r>
                      <a:rPr lang="fr-FR" sz="2400" b="0" i="0" smtClean="0">
                        <a:latin typeface="Cambria Math"/>
                      </a:rPr>
                      <m:t> </m:t>
                    </m:r>
                    <m:r>
                      <a:rPr lang="fr-FR" sz="2400" b="0" i="0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fr-FR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FR" sz="2400" b="0" i="0" smtClean="0">
                            <a:latin typeface="Cambria Math"/>
                            <a:ea typeface="Cambria Math"/>
                          </a:rPr>
                          <m:t>0,1</m:t>
                        </m:r>
                      </m:e>
                    </m:d>
                  </m:oMath>
                </a14:m>
                <a:r>
                  <a:rPr lang="fr-CA" sz="2400" dirty="0" smtClean="0"/>
                  <a:t>  et  i </a:t>
                </a:r>
                <a14:m>
                  <m:oMath xmlns:m="http://schemas.openxmlformats.org/officeDocument/2006/math">
                    <m:r>
                      <a:rPr lang="fr-FR" sz="2400" b="0" i="0" smtClean="0">
                        <a:latin typeface="Cambria Math"/>
                        <a:ea typeface="Cambria Math"/>
                      </a:rPr>
                      <m:t>∈</m:t>
                    </m:r>
                    <m:d>
                      <m:dPr>
                        <m:begChr m:val="{"/>
                        <m:endChr m:val="}"/>
                        <m:ctrlPr>
                          <a:rPr lang="fr-FR" sz="24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fr-FR" sz="2400" b="0" i="0" smtClean="0">
                            <a:latin typeface="Cambria Math"/>
                            <a:ea typeface="Cambria Math"/>
                          </a:rPr>
                          <m:t>1,..,</m:t>
                        </m:r>
                        <m:r>
                          <m:rPr>
                            <m:sty m:val="p"/>
                          </m:rPr>
                          <a:rPr lang="fr-FR" sz="2400" b="0" i="0" smtClean="0">
                            <a:latin typeface="Cambria Math"/>
                            <a:ea typeface="Cambria Math"/>
                          </a:rPr>
                          <m:t>n</m:t>
                        </m:r>
                      </m:e>
                    </m:d>
                  </m:oMath>
                </a14:m>
                <a:endParaRPr lang="fr-CA" sz="2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2703" y="5459401"/>
                <a:ext cx="3724669" cy="472436"/>
              </a:xfrm>
              <a:prstGeom prst="rect">
                <a:avLst/>
              </a:prstGeom>
              <a:blipFill rotWithShape="0">
                <a:blip r:embed="rId5"/>
                <a:stretch>
                  <a:fillRect t="-10390" b="-27273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1187624" y="6256806"/>
                <a:ext cx="501331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∈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N</m:t>
                      </m:r>
                    </m:oMath>
                  </m:oMathPara>
                </a14:m>
                <a:endParaRPr lang="fr-CA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6256806"/>
                <a:ext cx="5013316" cy="461665"/>
              </a:xfrm>
              <a:prstGeom prst="rect">
                <a:avLst/>
              </a:prstGeom>
              <a:blipFill rotWithShape="0">
                <a:blip r:embed="rId6"/>
                <a:stretch>
                  <a:fillRect b="-2632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897175" y="4477121"/>
                <a:ext cx="4015723" cy="83099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p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i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i="0" smtClean="0">
                          <a:latin typeface="Cambria Math"/>
                        </a:rPr>
                        <m:t>≤</m:t>
                      </m:r>
                      <m:sSub>
                        <m:sSubPr>
                          <m:ctrlPr>
                            <a:rPr lang="fr-F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q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i</m:t>
                          </m:r>
                        </m:sub>
                      </m:sSub>
                      <m:r>
                        <a:rPr lang="fr-FR" sz="2400" b="0" i="0" smtClean="0">
                          <a:latin typeface="Cambria Math" panose="02040503050406030204" pitchFamily="18" charset="0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Pour</m:t>
                      </m:r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 panose="02040503050406030204" pitchFamily="18" charset="0"/>
                          <a:ea typeface="Cambria Math"/>
                        </a:rPr>
                        <m:t>i</m:t>
                      </m:r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=1 ,..,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n</m:t>
                      </m:r>
                    </m:oMath>
                  </m:oMathPara>
                </a14:m>
                <a:endParaRPr lang="fr-CA" sz="2400" dirty="0"/>
              </a:p>
              <a:p>
                <a:endParaRPr lang="fr-CA" sz="24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7175" y="4477121"/>
                <a:ext cx="4015723" cy="830997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17"/>
          <p:cNvSpPr txBox="1">
            <a:spLocks/>
          </p:cNvSpPr>
          <p:nvPr/>
        </p:nvSpPr>
        <p:spPr>
          <a:xfrm>
            <a:off x="0" y="-15036"/>
            <a:ext cx="9144000" cy="79355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3200" dirty="0"/>
          </a:p>
        </p:txBody>
      </p:sp>
      <p:cxnSp>
        <p:nvCxnSpPr>
          <p:cNvPr id="14" name="Straight Arrow Connector 13"/>
          <p:cNvCxnSpPr>
            <a:endCxn id="19" idx="2"/>
          </p:cNvCxnSpPr>
          <p:nvPr/>
        </p:nvCxnSpPr>
        <p:spPr>
          <a:xfrm flipV="1">
            <a:off x="4499992" y="3529864"/>
            <a:ext cx="1618349" cy="10512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6118341" y="2907576"/>
            <a:ext cx="2943060" cy="12445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dirty="0"/>
          </a:p>
        </p:txBody>
      </p:sp>
      <p:sp>
        <p:nvSpPr>
          <p:cNvPr id="23" name="Rectangle 22"/>
          <p:cNvSpPr/>
          <p:nvPr/>
        </p:nvSpPr>
        <p:spPr>
          <a:xfrm>
            <a:off x="6109583" y="3169446"/>
            <a:ext cx="30003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Nombre de fois maximale de sélectionne d’un objets </a:t>
            </a:r>
          </a:p>
        </p:txBody>
      </p:sp>
      <p:sp>
        <p:nvSpPr>
          <p:cNvPr id="16" name="Rectangle 15"/>
          <p:cNvSpPr/>
          <p:nvPr/>
        </p:nvSpPr>
        <p:spPr>
          <a:xfrm>
            <a:off x="-48979" y="74611"/>
            <a:ext cx="373692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Modélisation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4151198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9512" y="3215066"/>
            <a:ext cx="2214578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La famille de problème de sac a dos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3929057" y="1205309"/>
            <a:ext cx="47149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sac à dos classique (KP)</a:t>
            </a:r>
            <a:endParaRPr lang="fr-FR" sz="2200" dirty="0"/>
          </a:p>
        </p:txBody>
      </p:sp>
      <p:sp>
        <p:nvSpPr>
          <p:cNvPr id="7" name="Rectangle 6"/>
          <p:cNvSpPr/>
          <p:nvPr/>
        </p:nvSpPr>
        <p:spPr>
          <a:xfrm>
            <a:off x="3927863" y="4696419"/>
            <a:ext cx="333559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sac à dos multiple (MKP)</a:t>
            </a:r>
            <a:endParaRPr lang="fr-FR" sz="2200" dirty="0"/>
          </a:p>
        </p:txBody>
      </p:sp>
      <p:sp>
        <p:nvSpPr>
          <p:cNvPr id="8" name="Rectangle 7"/>
          <p:cNvSpPr/>
          <p:nvPr/>
        </p:nvSpPr>
        <p:spPr>
          <a:xfrm>
            <a:off x="3927863" y="1910575"/>
            <a:ext cx="460690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sac à dos multidimensionnel (MKP)</a:t>
            </a:r>
            <a:endParaRPr lang="fr-FR" sz="2200" dirty="0"/>
          </a:p>
        </p:txBody>
      </p:sp>
      <p:sp>
        <p:nvSpPr>
          <p:cNvPr id="9" name="Rectangle 8"/>
          <p:cNvSpPr/>
          <p:nvPr/>
        </p:nvSpPr>
        <p:spPr>
          <a:xfrm>
            <a:off x="3927863" y="3313489"/>
            <a:ext cx="3359873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sac à dos à choix multiple</a:t>
            </a:r>
            <a:endParaRPr lang="fr-FR" sz="2200" dirty="0"/>
          </a:p>
        </p:txBody>
      </p:sp>
      <p:sp>
        <p:nvSpPr>
          <p:cNvPr id="10" name="Rectangle 9"/>
          <p:cNvSpPr/>
          <p:nvPr/>
        </p:nvSpPr>
        <p:spPr>
          <a:xfrm>
            <a:off x="3927863" y="5401561"/>
            <a:ext cx="28170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sac à dos quadratique</a:t>
            </a:r>
            <a:endParaRPr lang="fr-FR" sz="2200" dirty="0"/>
          </a:p>
        </p:txBody>
      </p:sp>
      <p:sp>
        <p:nvSpPr>
          <p:cNvPr id="11" name="Rectangle 10"/>
          <p:cNvSpPr/>
          <p:nvPr/>
        </p:nvSpPr>
        <p:spPr>
          <a:xfrm>
            <a:off x="3927863" y="6072580"/>
            <a:ext cx="5182725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sac à dos quadratique multidimensionnel</a:t>
            </a:r>
            <a:endParaRPr lang="fr-FR" sz="2200" dirty="0"/>
          </a:p>
        </p:txBody>
      </p:sp>
      <p:sp>
        <p:nvSpPr>
          <p:cNvPr id="12" name="Rectangle 11"/>
          <p:cNvSpPr/>
          <p:nvPr/>
        </p:nvSpPr>
        <p:spPr>
          <a:xfrm>
            <a:off x="3927863" y="4025401"/>
            <a:ext cx="305635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sac à dos multi-objectif</a:t>
            </a:r>
            <a:endParaRPr lang="fr-FR" sz="2200" dirty="0"/>
          </a:p>
        </p:txBody>
      </p:sp>
      <p:sp>
        <p:nvSpPr>
          <p:cNvPr id="13" name="Rectangle 12"/>
          <p:cNvSpPr/>
          <p:nvPr/>
        </p:nvSpPr>
        <p:spPr>
          <a:xfrm>
            <a:off x="3927863" y="2612032"/>
            <a:ext cx="562673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200" dirty="0" smtClean="0">
                <a:latin typeface="Times New Roman" pitchFamily="18" charset="0"/>
                <a:cs typeface="Times New Roman" pitchFamily="18" charset="0"/>
              </a:rPr>
              <a:t>sac-à-dos multi-objectif multidimensionnel .</a:t>
            </a:r>
            <a:endParaRPr lang="fr-FR" sz="2200" dirty="0"/>
          </a:p>
        </p:txBody>
      </p:sp>
      <p:cxnSp>
        <p:nvCxnSpPr>
          <p:cNvPr id="15" name="Straight Arrow Connector 14"/>
          <p:cNvCxnSpPr>
            <a:stCxn id="5" idx="3"/>
            <a:endCxn id="6" idx="1"/>
          </p:cNvCxnSpPr>
          <p:nvPr/>
        </p:nvCxnSpPr>
        <p:spPr>
          <a:xfrm flipV="1">
            <a:off x="2394090" y="1420753"/>
            <a:ext cx="1534967" cy="25637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5" idx="3"/>
            <a:endCxn id="8" idx="1"/>
          </p:cNvCxnSpPr>
          <p:nvPr/>
        </p:nvCxnSpPr>
        <p:spPr>
          <a:xfrm flipV="1">
            <a:off x="2394090" y="2126019"/>
            <a:ext cx="1533773" cy="185848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3"/>
            <a:endCxn id="13" idx="1"/>
          </p:cNvCxnSpPr>
          <p:nvPr/>
        </p:nvCxnSpPr>
        <p:spPr>
          <a:xfrm flipV="1">
            <a:off x="2394090" y="2827476"/>
            <a:ext cx="1533773" cy="1157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5" idx="3"/>
            <a:endCxn id="9" idx="1"/>
          </p:cNvCxnSpPr>
          <p:nvPr/>
        </p:nvCxnSpPr>
        <p:spPr>
          <a:xfrm flipV="1">
            <a:off x="2394090" y="3528933"/>
            <a:ext cx="1533773" cy="4555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5" idx="3"/>
            <a:endCxn id="12" idx="1"/>
          </p:cNvCxnSpPr>
          <p:nvPr/>
        </p:nvCxnSpPr>
        <p:spPr>
          <a:xfrm>
            <a:off x="2394090" y="3984508"/>
            <a:ext cx="1533773" cy="2563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5" idx="3"/>
            <a:endCxn id="11" idx="1"/>
          </p:cNvCxnSpPr>
          <p:nvPr/>
        </p:nvCxnSpPr>
        <p:spPr>
          <a:xfrm>
            <a:off x="2394090" y="3984508"/>
            <a:ext cx="1533773" cy="23035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5" idx="3"/>
            <a:endCxn id="10" idx="1"/>
          </p:cNvCxnSpPr>
          <p:nvPr/>
        </p:nvCxnSpPr>
        <p:spPr>
          <a:xfrm>
            <a:off x="2394090" y="3984508"/>
            <a:ext cx="1533773" cy="16324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5" idx="3"/>
            <a:endCxn id="7" idx="1"/>
          </p:cNvCxnSpPr>
          <p:nvPr/>
        </p:nvCxnSpPr>
        <p:spPr>
          <a:xfrm>
            <a:off x="2394090" y="3984508"/>
            <a:ext cx="1533773" cy="92735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itle 17"/>
          <p:cNvSpPr txBox="1">
            <a:spLocks/>
          </p:cNvSpPr>
          <p:nvPr/>
        </p:nvSpPr>
        <p:spPr>
          <a:xfrm>
            <a:off x="0" y="-27384"/>
            <a:ext cx="9144000" cy="7935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3200" dirty="0"/>
          </a:p>
        </p:txBody>
      </p:sp>
      <p:sp>
        <p:nvSpPr>
          <p:cNvPr id="24" name="Title 23"/>
          <p:cNvSpPr>
            <a:spLocks noGrp="1"/>
          </p:cNvSpPr>
          <p:nvPr>
            <p:ph type="title"/>
          </p:nvPr>
        </p:nvSpPr>
        <p:spPr>
          <a:xfrm>
            <a:off x="-23148" y="-22216"/>
            <a:ext cx="9147175" cy="9255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Modélisation</a:t>
            </a:r>
            <a:endParaRPr lang="fr-FR" sz="40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93" y="-42676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 plan</a:t>
            </a:r>
            <a:endParaRPr lang="fr-FR" sz="54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9" y="885318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9397" y="11397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38274" y="3894260"/>
            <a:ext cx="207946" cy="216024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47334" y="316463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44455" y="258058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47334" y="446775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7334" y="5112915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7334" y="5758072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47334" y="638132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33332" y="1497768"/>
            <a:ext cx="18002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69728" y="4213167"/>
            <a:ext cx="6215046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63546" y="3524630"/>
            <a:ext cx="448451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32" idx="3"/>
          </p:cNvCxnSpPr>
          <p:nvPr/>
        </p:nvCxnSpPr>
        <p:spPr>
          <a:xfrm>
            <a:off x="786504" y="2871721"/>
            <a:ext cx="502261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25543" y="4797152"/>
            <a:ext cx="57906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2499" y="5445224"/>
            <a:ext cx="16792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4037" y="6597352"/>
            <a:ext cx="12472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1517" y="993009"/>
            <a:ext cx="2936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Introduction</a:t>
            </a:r>
          </a:p>
          <a:p>
            <a:endParaRPr lang="fr-FR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05997" y="3613003"/>
            <a:ext cx="7328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Problème de sac a dos multidimensionnelle</a:t>
            </a:r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7433" y="3027446"/>
            <a:ext cx="49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Un état de l’art sur le problème de sac a dos</a:t>
            </a:r>
            <a:endParaRPr lang="fr-FR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93636" y="4377088"/>
            <a:ext cx="6191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 de séparation et évaluation (Branch and bound)</a:t>
            </a:r>
          </a:p>
          <a:p>
            <a:endParaRPr lang="fr-FR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63422" y="5027369"/>
            <a:ext cx="3727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Exemple d’étude</a:t>
            </a:r>
          </a:p>
          <a:p>
            <a:endParaRPr lang="fr-FR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63422" y="6150675"/>
            <a:ext cx="1581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Conclusion</a:t>
            </a:r>
          </a:p>
          <a:p>
            <a:endParaRPr lang="fr-FR" sz="2800" dirty="0"/>
          </a:p>
        </p:txBody>
      </p:sp>
      <p:sp>
        <p:nvSpPr>
          <p:cNvPr id="36" name="Chevron 35"/>
          <p:cNvSpPr/>
          <p:nvPr/>
        </p:nvSpPr>
        <p:spPr>
          <a:xfrm>
            <a:off x="209221" y="1839241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53156" y="2182034"/>
            <a:ext cx="6971172" cy="1517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4967" y="1676722"/>
            <a:ext cx="4974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Généralité sur les problèmes du POC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588553" y="2394668"/>
            <a:ext cx="52205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Classification et méthode de résolution d’un POC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744037" y="6093620"/>
            <a:ext cx="426001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33332" y="5515725"/>
            <a:ext cx="47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Algorithme , implémentation et validation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570121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2109516"/>
            <a:ext cx="8188076" cy="43438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lnSpc>
                <a:spcPct val="160000"/>
              </a:lnSpc>
              <a:buNone/>
            </a:pPr>
            <a:r>
              <a:rPr sz="2800" b="1" i="1" dirty="0" smtClean="0">
                <a:latin typeface="Times New Roman" pitchFamily="18" charset="0"/>
                <a:cs typeface="Times New Roman" pitchFamily="18" charset="0"/>
              </a:rPr>
              <a:t>Definition</a:t>
            </a:r>
            <a:r>
              <a:rPr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60000"/>
              </a:lnSpc>
              <a:buNone/>
            </a:pP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   Le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problème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du sac à dos multidimensional (Multidimensional Knapsack Problem : MKP) </a:t>
            </a:r>
            <a:r>
              <a:rPr sz="2800" dirty="0" err="1" smtClean="0">
                <a:latin typeface="Times New Roman" pitchFamily="18" charset="0"/>
                <a:cs typeface="Times New Roman" pitchFamily="18" charset="0"/>
              </a:rPr>
              <a:t>est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un problem </a:t>
            </a:r>
            <a:r>
              <a:rPr sz="2800" dirty="0" err="1" smtClean="0">
                <a:latin typeface="Times New Roman" pitchFamily="18" charset="0"/>
                <a:cs typeface="Times New Roman" pitchFamily="18" charset="0"/>
              </a:rPr>
              <a:t>d’optimisation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 err="1" smtClean="0">
                <a:latin typeface="Times New Roman" pitchFamily="18" charset="0"/>
                <a:cs typeface="Times New Roman" pitchFamily="18" charset="0"/>
              </a:rPr>
              <a:t>combinatoire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sous </a:t>
            </a:r>
            <a:r>
              <a:rPr lang="fr-FR" sz="2800" noProof="1" smtClean="0">
                <a:latin typeface="Times New Roman" pitchFamily="18" charset="0"/>
                <a:cs typeface="Times New Roman" pitchFamily="18" charset="0"/>
              </a:rPr>
              <a:t>contraintes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est classé comme problème 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NP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sz="2800" dirty="0" err="1" smtClean="0">
                <a:latin typeface="Times New Roman" pitchFamily="18" charset="0"/>
                <a:cs typeface="Times New Roman" pitchFamily="18" charset="0"/>
              </a:rPr>
              <a:t>difficile</a:t>
            </a:r>
            <a:r>
              <a:rPr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3612" y="5373216"/>
            <a:ext cx="560388" cy="1357313"/>
          </a:xfrm>
          <a:prstGeom prst="rect">
            <a:avLst/>
          </a:prstGeom>
          <a:noFill/>
        </p:spPr>
      </p:pic>
      <p:sp>
        <p:nvSpPr>
          <p:cNvPr id="5" name="Title 17"/>
          <p:cNvSpPr txBox="1">
            <a:spLocks/>
          </p:cNvSpPr>
          <p:nvPr/>
        </p:nvSpPr>
        <p:spPr>
          <a:xfrm>
            <a:off x="0" y="-15036"/>
            <a:ext cx="9144000" cy="135580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Introduction sur le problème de sac a dos multidimensionnel </a:t>
            </a:r>
            <a:endParaRPr lang="fr-FR" sz="32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1556792"/>
            <a:ext cx="9020820" cy="4539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On l'utilise le problème de sac a dos multidimensionnelle pour modéliser plusieurs  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situations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nous citons :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dans des systèmes d'aide à la gestion de portefeuille.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 pour équilibrer sélectivité et diversification dans le but de trouver le meilleur rapport entre rendement et risque pour un capital placé sur plusieurs actifs financiers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dans le chargement de bateau ou d’ avion.</a:t>
            </a:r>
          </a:p>
        </p:txBody>
      </p:sp>
      <p:pic>
        <p:nvPicPr>
          <p:cNvPr id="5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60432" y="5237754"/>
            <a:ext cx="560388" cy="1357313"/>
          </a:xfrm>
          <a:prstGeom prst="rect">
            <a:avLst/>
          </a:prstGeom>
          <a:noFill/>
        </p:spPr>
      </p:pic>
      <p:sp>
        <p:nvSpPr>
          <p:cNvPr id="6" name="Title 17"/>
          <p:cNvSpPr txBox="1">
            <a:spLocks/>
          </p:cNvSpPr>
          <p:nvPr/>
        </p:nvSpPr>
        <p:spPr>
          <a:xfrm>
            <a:off x="3809" y="0"/>
            <a:ext cx="9144000" cy="79355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3200" dirty="0"/>
          </a:p>
        </p:txBody>
      </p:sp>
      <p:sp>
        <p:nvSpPr>
          <p:cNvPr id="3" name="Rectangle 2"/>
          <p:cNvSpPr/>
          <p:nvPr/>
        </p:nvSpPr>
        <p:spPr>
          <a:xfrm>
            <a:off x="0" y="73613"/>
            <a:ext cx="602600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Domaines d’application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166046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571472" y="2143116"/>
            <a:ext cx="5500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Présentation de problème </a:t>
            </a:r>
            <a:endParaRPr lang="fr-FR" sz="32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147039" y="2430545"/>
            <a:ext cx="84296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Soit un ensembles d’ items (ou objets) a chacun d’entre eux sont associes des valeurs de profit ainsi que le poids . On veut limité le poids total des objet emporté  et ne pas dépasser.</a:t>
            </a:r>
          </a:p>
          <a:p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6723" y="5402470"/>
            <a:ext cx="560388" cy="135731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0" y="-42533"/>
            <a:ext cx="9144000" cy="141928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32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816" y="53312"/>
            <a:ext cx="911829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Présentation de problème du sac a dos  multidimensionnelle</a:t>
            </a:r>
            <a:endParaRPr lang="fr-FR" sz="40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33872" y="4042761"/>
            <a:ext cx="15476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(</a:t>
            </a:r>
            <a:r>
              <a:rPr lang="fr-FR" sz="3600" dirty="0" smtClean="0"/>
              <a:t>MKP</a:t>
            </a:r>
            <a:r>
              <a:rPr lang="fr-FR" b="1" dirty="0" smtClean="0"/>
              <a:t>)</a:t>
            </a:r>
            <a:endParaRPr lang="fr-CA" b="1" dirty="0"/>
          </a:p>
        </p:txBody>
      </p:sp>
      <p:sp>
        <p:nvSpPr>
          <p:cNvPr id="5" name="Accolade ouvrante 4"/>
          <p:cNvSpPr/>
          <p:nvPr/>
        </p:nvSpPr>
        <p:spPr>
          <a:xfrm>
            <a:off x="1250872" y="2352601"/>
            <a:ext cx="432048" cy="424475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/>
              <p:cNvSpPr txBox="1"/>
              <p:nvPr/>
            </p:nvSpPr>
            <p:spPr>
              <a:xfrm>
                <a:off x="1547664" y="2266190"/>
                <a:ext cx="6768752" cy="5734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 smtClean="0"/>
                  <a:t>Maximiser       Z(x) =  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800" b="0" i="1" smtClean="0">
                            <a:latin typeface="Cambria Math"/>
                          </a:rPr>
                          <m:t>𝑗</m:t>
                        </m:r>
                        <m:r>
                          <a:rPr lang="fr-FR" sz="2800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fr-FR" sz="2800" b="0" i="1" smtClean="0">
                            <a:latin typeface="Cambria Math"/>
                          </a:rPr>
                          <m:t>𝑛</m:t>
                        </m:r>
                        <m:r>
                          <a:rPr lang="fr-FR" sz="2800" b="0" i="1" smtClean="0">
                            <a:latin typeface="Cambria Math"/>
                          </a:rPr>
                          <m:t> </m:t>
                        </m:r>
                      </m:sup>
                      <m:e>
                        <m:sSub>
                          <m:sSubPr>
                            <m:ctrlPr>
                              <a:rPr lang="fr-FR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800" b="0" i="1" smtClean="0">
                                <a:latin typeface="Cambria Math" panose="02040503050406030204" pitchFamily="18" charset="0"/>
                              </a:rPr>
                              <m:t>  </m:t>
                            </m:r>
                            <m:r>
                              <a:rPr lang="fr-FR" sz="2800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fr-FR" sz="2800" b="0" i="1" smtClean="0">
                                <a:latin typeface="Cambria Math"/>
                              </a:rPr>
                              <m:t>𝑝</m:t>
                            </m:r>
                          </m:e>
                          <m:sub>
                            <m:r>
                              <a:rPr lang="fr-FR" sz="28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nary>
                    <m:r>
                      <a:rPr lang="fr-FR" sz="28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fr-FR" sz="2800" b="0" i="1" smtClean="0">
                        <a:latin typeface="Cambria Math"/>
                      </a:rPr>
                      <m:t> </m:t>
                    </m:r>
                    <m:sSub>
                      <m:sSubPr>
                        <m:ctrlPr>
                          <a:rPr lang="fr-FR" sz="2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fr-FR" sz="2800" b="0" i="1" smtClean="0">
                            <a:latin typeface="Cambria Math"/>
                          </a:rPr>
                          <m:t>𝑗</m:t>
                        </m:r>
                      </m:sub>
                    </m:sSub>
                  </m:oMath>
                </a14:m>
                <a:endParaRPr lang="fr-CA" sz="2800" dirty="0"/>
              </a:p>
            </p:txBody>
          </p:sp>
        </mc:Choice>
        <mc:Fallback xmlns="">
          <p:sp>
            <p:nvSpPr>
              <p:cNvPr id="6" name="ZoneText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266190"/>
                <a:ext cx="6768752" cy="573427"/>
              </a:xfrm>
              <a:prstGeom prst="rect">
                <a:avLst/>
              </a:prstGeom>
              <a:blipFill rotWithShape="1">
                <a:blip r:embed="rId3"/>
                <a:stretch>
                  <a:fillRect l="-1892" t="-9574" b="-21277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1598332" y="4133709"/>
            <a:ext cx="8471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S.c</a:t>
            </a:r>
            <a:endParaRPr lang="fr-CA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2569061" y="4185189"/>
                <a:ext cx="4896544" cy="5047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nary>
                      <m:naryPr>
                        <m:chr m:val="∑"/>
                        <m:ctrlPr>
                          <a:rPr lang="fr-CA" sz="24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fr-FR" sz="2400" b="0" i="1" smtClean="0">
                            <a:latin typeface="Cambria Math"/>
                          </a:rPr>
                          <m:t>𝑗</m:t>
                        </m:r>
                        <m:r>
                          <a:rPr lang="fr-FR" sz="2400" b="0" i="1" smtClean="0">
                            <a:latin typeface="Cambria Math"/>
                          </a:rPr>
                          <m:t>=1</m:t>
                        </m:r>
                        <m:r>
                          <a:rPr lang="fr-FR" sz="2400" b="0" i="1" smtClean="0">
                            <a:latin typeface="Cambria Math" panose="02040503050406030204" pitchFamily="18" charset="0"/>
                          </a:rPr>
                          <m:t>     </m:t>
                        </m:r>
                      </m:sub>
                      <m:sup>
                        <m:r>
                          <a:rPr lang="fr-FR" sz="2400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sSub>
                          <m:sSubPr>
                            <m:ctrlPr>
                              <a:rPr lang="fr-CA" sz="24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/>
                              </a:rPr>
                              <m:t>𝑤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/>
                              </a:rPr>
                              <m:t>𝑖𝑗</m:t>
                            </m:r>
                          </m:sub>
                        </m:sSub>
                        <m:r>
                          <a:rPr lang="fr-FR" sz="2400" b="0" i="1" smtClean="0">
                            <a:latin typeface="Cambria Math"/>
                          </a:rPr>
                          <m:t>  </m:t>
                        </m:r>
                        <m:sSub>
                          <m:sSubPr>
                            <m:ctrlPr>
                              <a:rPr lang="fr-F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fr-FR" sz="2400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fr-FR" sz="2400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</m:e>
                    </m:nary>
                  </m:oMath>
                </a14:m>
                <a:r>
                  <a:rPr lang="fr-CA" sz="2400" dirty="0" smtClean="0"/>
                  <a:t>  ≤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CA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400" b="0" i="1" smtClean="0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fr-FR" sz="24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fr-CA" sz="2400" dirty="0" smtClean="0"/>
                  <a:t>  Pour  i = 1,..,m</a:t>
                </a:r>
                <a:endParaRPr lang="fr-CA" sz="2400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9061" y="4185189"/>
                <a:ext cx="4896544" cy="504754"/>
              </a:xfrm>
              <a:prstGeom prst="rect">
                <a:avLst/>
              </a:prstGeom>
              <a:blipFill rotWithShape="1">
                <a:blip r:embed="rId4"/>
                <a:stretch>
                  <a:fillRect l="-9577" t="-119512" b="-174390"/>
                </a:stretch>
              </a:blipFill>
            </p:spPr>
            <p:txBody>
              <a:bodyPr/>
              <a:lstStyle/>
              <a:p>
                <a:r>
                  <a:rPr lang="fr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ZoneTexte 12"/>
              <p:cNvSpPr txBox="1"/>
              <p:nvPr/>
            </p:nvSpPr>
            <p:spPr>
              <a:xfrm>
                <a:off x="2445515" y="5766867"/>
                <a:ext cx="4032448" cy="4914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CA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x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fr-FR" sz="2400" b="0" i="0" smtClean="0">
                              <a:latin typeface="Cambria Math"/>
                            </a:rPr>
                            <m:t>j</m:t>
                          </m:r>
                        </m:sub>
                      </m:sSub>
                      <m:r>
                        <a:rPr lang="fr-FR" sz="2400" b="0" i="0" smtClean="0">
                          <a:latin typeface="Cambria Math"/>
                        </a:rPr>
                        <m:t> </m:t>
                      </m:r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∈</m:t>
                      </m:r>
                      <m:d>
                        <m:dPr>
                          <m:begChr m:val="{"/>
                          <m:endChr m:val="}"/>
                          <m:ctrlPr>
                            <a:rPr lang="fr-FR" sz="2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fr-FR" sz="2400" b="0" i="0" smtClean="0">
                              <a:latin typeface="Cambria Math"/>
                              <a:ea typeface="Cambria Math"/>
                            </a:rPr>
                            <m:t>0,1</m:t>
                          </m:r>
                        </m:e>
                      </m:d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   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Pour</m:t>
                      </m:r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j</m:t>
                      </m:r>
                      <m:r>
                        <a:rPr lang="fr-FR" sz="2400" b="0" i="0" smtClean="0">
                          <a:latin typeface="Cambria Math"/>
                          <a:ea typeface="Cambria Math"/>
                        </a:rPr>
                        <m:t>=1 ,..,</m:t>
                      </m:r>
                      <m:r>
                        <m:rPr>
                          <m:sty m:val="p"/>
                        </m:rPr>
                        <a:rPr lang="fr-FR" sz="2400" b="0" i="0" smtClean="0">
                          <a:latin typeface="Cambria Math"/>
                          <a:ea typeface="Cambria Math"/>
                        </a:rPr>
                        <m:t>n</m:t>
                      </m:r>
                    </m:oMath>
                  </m:oMathPara>
                </a14:m>
                <a:endParaRPr lang="fr-CA" sz="2400" dirty="0"/>
              </a:p>
            </p:txBody>
          </p:sp>
        </mc:Choice>
        <mc:Fallback xmlns="">
          <p:sp>
            <p:nvSpPr>
              <p:cNvPr id="13" name="ZoneTexte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45515" y="5766867"/>
                <a:ext cx="4032448" cy="491417"/>
              </a:xfrm>
              <a:prstGeom prst="rect">
                <a:avLst/>
              </a:prstGeom>
              <a:blipFill rotWithShape="0">
                <a:blip r:embed="rId5"/>
                <a:stretch>
                  <a:fillRect b="-12346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1130" descr="j00787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9913" y="5347518"/>
            <a:ext cx="560388" cy="1357313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0" y="-52375"/>
            <a:ext cx="9144000" cy="1141934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Cloud Callout 19"/>
          <p:cNvSpPr/>
          <p:nvPr/>
        </p:nvSpPr>
        <p:spPr>
          <a:xfrm rot="20744485" flipH="1">
            <a:off x="4228665" y="1165108"/>
            <a:ext cx="2069198" cy="1150699"/>
          </a:xfrm>
          <a:prstGeom prst="cloud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/>
          <p:cNvSpPr/>
          <p:nvPr/>
        </p:nvSpPr>
        <p:spPr>
          <a:xfrm>
            <a:off x="4572000" y="1542074"/>
            <a:ext cx="159231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profit apporté par l’objet j</a:t>
            </a:r>
          </a:p>
        </p:txBody>
      </p:sp>
      <p:sp>
        <p:nvSpPr>
          <p:cNvPr id="23" name="Cloud Callout 22"/>
          <p:cNvSpPr/>
          <p:nvPr/>
        </p:nvSpPr>
        <p:spPr>
          <a:xfrm>
            <a:off x="6300567" y="1141427"/>
            <a:ext cx="1594992" cy="1150699"/>
          </a:xfrm>
          <a:prstGeom prst="cloud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b="1" dirty="0"/>
              <a:t>variable de décision</a:t>
            </a:r>
          </a:p>
        </p:txBody>
      </p:sp>
      <p:sp>
        <p:nvSpPr>
          <p:cNvPr id="25" name="Cloud Callout 24"/>
          <p:cNvSpPr/>
          <p:nvPr/>
        </p:nvSpPr>
        <p:spPr>
          <a:xfrm rot="20744485" flipH="1">
            <a:off x="1575316" y="2982168"/>
            <a:ext cx="2623609" cy="1208545"/>
          </a:xfrm>
          <a:prstGeom prst="cloud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6" name="Rectangle 25"/>
          <p:cNvSpPr/>
          <p:nvPr/>
        </p:nvSpPr>
        <p:spPr>
          <a:xfrm>
            <a:off x="1855000" y="3119431"/>
            <a:ext cx="272865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/>
              <a:t>consommation de la ressource i par</a:t>
            </a:r>
          </a:p>
          <a:p>
            <a:r>
              <a:rPr lang="fr-FR" b="1" dirty="0"/>
              <a:t>l’objet j.</a:t>
            </a:r>
          </a:p>
        </p:txBody>
      </p:sp>
      <p:sp>
        <p:nvSpPr>
          <p:cNvPr id="27" name="Cloud Callout 26"/>
          <p:cNvSpPr/>
          <p:nvPr/>
        </p:nvSpPr>
        <p:spPr>
          <a:xfrm rot="21420514">
            <a:off x="4404690" y="3011091"/>
            <a:ext cx="2422641" cy="1150699"/>
          </a:xfrm>
          <a:prstGeom prst="cloud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>
                <a:solidFill>
                  <a:schemeClr val="tx1"/>
                </a:solidFill>
              </a:rPr>
              <a:t>quantité totale disponible de la ressource i.</a:t>
            </a:r>
            <a:endParaRPr lang="fr-FR" dirty="0"/>
          </a:p>
        </p:txBody>
      </p:sp>
      <p:sp>
        <p:nvSpPr>
          <p:cNvPr id="28" name="Cloud Callout 27"/>
          <p:cNvSpPr/>
          <p:nvPr/>
        </p:nvSpPr>
        <p:spPr>
          <a:xfrm rot="436537">
            <a:off x="7035846" y="3390318"/>
            <a:ext cx="1470271" cy="880839"/>
          </a:xfrm>
          <a:prstGeom prst="cloud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30" name="Rectangle 29"/>
          <p:cNvSpPr/>
          <p:nvPr/>
        </p:nvSpPr>
        <p:spPr>
          <a:xfrm>
            <a:off x="7098063" y="3420658"/>
            <a:ext cx="14887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nombre </a:t>
            </a:r>
            <a:r>
              <a:rPr lang="fr-FR" dirty="0"/>
              <a:t>de ressources</a:t>
            </a:r>
          </a:p>
        </p:txBody>
      </p:sp>
      <p:sp>
        <p:nvSpPr>
          <p:cNvPr id="31" name="Cloud Callout 30"/>
          <p:cNvSpPr/>
          <p:nvPr/>
        </p:nvSpPr>
        <p:spPr>
          <a:xfrm>
            <a:off x="5708687" y="4752656"/>
            <a:ext cx="2607729" cy="1039225"/>
          </a:xfrm>
          <a:prstGeom prst="cloudCallou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dirty="0">
                <a:solidFill>
                  <a:schemeClr val="tx1"/>
                </a:solidFill>
              </a:rPr>
              <a:t>nombre d’objets sélectionnables.</a:t>
            </a:r>
          </a:p>
        </p:txBody>
      </p:sp>
      <p:sp>
        <p:nvSpPr>
          <p:cNvPr id="3" name="Rectangle 2"/>
          <p:cNvSpPr/>
          <p:nvPr/>
        </p:nvSpPr>
        <p:spPr>
          <a:xfrm>
            <a:off x="32179" y="22704"/>
            <a:ext cx="894786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Modélisation de sac </a:t>
            </a:r>
            <a:r>
              <a:rPr lang="fr-FR" sz="32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a dos  multidimensionnelle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3083097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/>
      <p:bldP spid="23" grpId="0" animBg="1"/>
      <p:bldP spid="25" grpId="0" animBg="1"/>
      <p:bldP spid="26" grpId="0"/>
      <p:bldP spid="27" grpId="0" animBg="1"/>
      <p:bldP spid="28" grpId="0" animBg="1"/>
      <p:bldP spid="30" grpId="0"/>
      <p:bldP spid="31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143116"/>
            <a:ext cx="81439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6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5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60432" y="5500687"/>
            <a:ext cx="560388" cy="1357313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0" y="1124744"/>
            <a:ext cx="91440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Le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MKP a deux spécificités par rapport aux autres problèmes de la famille du sac à- dos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D’une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part, la matrice associée au MKP est en général intensif et d’autre part, l’obtention d’une solution réalisable .</a:t>
            </a:r>
          </a:p>
          <a:p>
            <a:pPr>
              <a:lnSpc>
                <a:spcPct val="150000"/>
              </a:lnSpc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Cependant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leur résolution reste assez difficile pour les logiciels d’optimisation. A titre d’exemple, des instances qui comportent 10 contraintes et 500 variables ne sont pas résolues de manière optimale en un temps raisonnable, par les logiciels d’optimisation.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-42533"/>
            <a:ext cx="9144000" cy="87924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/>
          <p:cNvSpPr/>
          <p:nvPr/>
        </p:nvSpPr>
        <p:spPr>
          <a:xfrm>
            <a:off x="0" y="73924"/>
            <a:ext cx="27799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Résolution</a:t>
            </a:r>
            <a:endParaRPr lang="fr-FR" sz="36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93" y="-42676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 plan</a:t>
            </a:r>
            <a:endParaRPr lang="fr-FR" sz="54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9" y="885318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9397" y="11397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52849" y="4555428"/>
            <a:ext cx="207946" cy="216024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47334" y="316463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44455" y="258058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09221" y="3909789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7334" y="5112915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7334" y="5758072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47334" y="638132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33332" y="1497768"/>
            <a:ext cx="18002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86504" y="5027369"/>
            <a:ext cx="6215046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63546" y="3524630"/>
            <a:ext cx="448451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32" idx="3"/>
          </p:cNvCxnSpPr>
          <p:nvPr/>
        </p:nvCxnSpPr>
        <p:spPr>
          <a:xfrm>
            <a:off x="786504" y="2871721"/>
            <a:ext cx="502261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4037" y="4228340"/>
            <a:ext cx="57906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2499" y="5445224"/>
            <a:ext cx="16792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4037" y="6597352"/>
            <a:ext cx="12472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1517" y="993009"/>
            <a:ext cx="2936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Introduction</a:t>
            </a:r>
          </a:p>
          <a:p>
            <a:endParaRPr lang="fr-FR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33332" y="4389796"/>
            <a:ext cx="8214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 de séparation et évaluation (branch and bound)</a:t>
            </a:r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7433" y="3027446"/>
            <a:ext cx="49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Un état de l’art sur le problème de sac a dos</a:t>
            </a:r>
            <a:endParaRPr lang="fr-FR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63422" y="5027369"/>
            <a:ext cx="3727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Exemple d’étude</a:t>
            </a:r>
          </a:p>
          <a:p>
            <a:endParaRPr lang="fr-FR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63422" y="6150675"/>
            <a:ext cx="1581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Conclusion</a:t>
            </a:r>
          </a:p>
          <a:p>
            <a:endParaRPr lang="fr-FR" sz="2800" dirty="0"/>
          </a:p>
        </p:txBody>
      </p:sp>
      <p:sp>
        <p:nvSpPr>
          <p:cNvPr id="36" name="Chevron 35"/>
          <p:cNvSpPr/>
          <p:nvPr/>
        </p:nvSpPr>
        <p:spPr>
          <a:xfrm>
            <a:off x="209221" y="1839241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53156" y="2182034"/>
            <a:ext cx="6971172" cy="1517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4967" y="1676722"/>
            <a:ext cx="4974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Généralité sur les problèmes du POC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588553" y="2394668"/>
            <a:ext cx="52205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Classification et méthode de résolution d’un POC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633332" y="3732709"/>
            <a:ext cx="55740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Le problème de sac a dos multidimensionnelle </a:t>
            </a:r>
          </a:p>
          <a:p>
            <a:endParaRPr lang="fr-FR" sz="28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744037" y="6093620"/>
            <a:ext cx="426001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33332" y="5515725"/>
            <a:ext cx="47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Algorithme , implémentation et validation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925924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1259" y="997653"/>
            <a:ext cx="7886700" cy="1325563"/>
          </a:xfrm>
        </p:spPr>
        <p:txBody>
          <a:bodyPr>
            <a:norm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fr-FR" sz="4400" b="1" i="1" dirty="0" smtClean="0">
                <a:latin typeface="Times New Roman" pitchFamily="18" charset="0"/>
                <a:cs typeface="Times New Roman" pitchFamily="18" charset="0"/>
              </a:rPr>
              <a:t>Définition </a:t>
            </a:r>
            <a:r>
              <a:rPr lang="fr-FR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fr-FR" sz="4400" dirty="0">
                <a:latin typeface="Times New Roman" pitchFamily="18" charset="0"/>
                <a:cs typeface="Times New Roman" pitchFamily="18" charset="0"/>
              </a:rPr>
            </a:br>
            <a:endParaRPr lang="fr-FR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888" y="2508212"/>
            <a:ext cx="8238223" cy="387311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L’algorithme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séparation et évaluation, plus connu sous son appellation anglaise Branch and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Bound 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algorithm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(B&amp;B), repose sur une méthode arborescente de recherche d’une solution optimale par séparations et évaluations, en représentant les états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 solutions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 un arbre d’états, avec des nœuds, et des feuilles.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-13067"/>
            <a:ext cx="9144000" cy="9217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6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58707" y="5528071"/>
            <a:ext cx="560388" cy="1357313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-262" y="166325"/>
            <a:ext cx="93843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Méthodes de séparation e évaluation 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3026524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idx="1"/>
          </p:nvPr>
        </p:nvSpPr>
        <p:spPr>
          <a:xfrm>
            <a:off x="0" y="2143116"/>
            <a:ext cx="9144000" cy="4143404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       L’optimisation combinatoire est un outil obligatoire qui englobe un large domaine étude en informatique et en mathématique , appliqué sur différents techniques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( bioinformatique, science de gestion , génie industriel…) et est considérer comme un objet de recherche 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intensive.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8424" y="5229200"/>
            <a:ext cx="560388" cy="135731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-12668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-221089"/>
            <a:ext cx="7886700" cy="1325563"/>
          </a:xfrm>
        </p:spPr>
        <p:txBody>
          <a:bodyPr>
            <a:normAutofit/>
          </a:bodyPr>
          <a:lstStyle/>
          <a:p>
            <a:r>
              <a:rPr lang="fr-FR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Introduction</a:t>
            </a:r>
            <a:endParaRPr lang="fr-FR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Lucida Calligraphy" pitchFamily="66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87029" y="5257532"/>
            <a:ext cx="560388" cy="135731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0" y="0"/>
            <a:ext cx="9144000" cy="9217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540568" y="-29519"/>
            <a:ext cx="7720637" cy="1080938"/>
          </a:xfrm>
        </p:spPr>
        <p:txBody>
          <a:bodyPr>
            <a:normAutofit/>
          </a:bodyPr>
          <a:lstStyle/>
          <a:p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	Historique </a:t>
            </a:r>
            <a:endParaRPr lang="fr-FR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55000" endA="300" endPos="45500" dir="5400000" sy="-100000" algn="bl" rotWithShape="0"/>
              </a:effectLst>
              <a:latin typeface="Lucida Calligraphy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79512" y="2136339"/>
            <a:ext cx="8964488" cy="38928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méthode B&amp;B a été proposée pour la première fois par Ailas. H. Land and Alison. G. Doig en 1960 pour la programmation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discrète.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 2002 G.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Gutin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A.P.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Punnen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publiaient un livre   “The Traveling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Salesman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Problem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fr-FR" sz="2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Its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Variations TSP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488" y="1210981"/>
            <a:ext cx="3429024" cy="10715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Méthode séparation et évaluation </a:t>
            </a:r>
          </a:p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(branch and bound)</a:t>
            </a:r>
            <a:endParaRPr lang="fr-FR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928662" y="3282682"/>
            <a:ext cx="1928826" cy="10001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séparation</a:t>
            </a:r>
          </a:p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branch »</a:t>
            </a:r>
            <a:endParaRPr lang="fr-FR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rganigramme : Document 6"/>
          <p:cNvSpPr/>
          <p:nvPr/>
        </p:nvSpPr>
        <p:spPr>
          <a:xfrm>
            <a:off x="428596" y="5214948"/>
            <a:ext cx="2928958" cy="1428760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Diviser l’ensemble des solutions en sous-ensembles  (Nœuds</a:t>
            </a:r>
            <a:r>
              <a:rPr lang="fr-FR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fr-FR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2" name="Connecteur droit avec flèche 11"/>
          <p:cNvCxnSpPr>
            <a:stCxn id="4" idx="2"/>
            <a:endCxn id="5" idx="0"/>
          </p:cNvCxnSpPr>
          <p:nvPr/>
        </p:nvCxnSpPr>
        <p:spPr>
          <a:xfrm flipH="1">
            <a:off x="1893075" y="2282551"/>
            <a:ext cx="2678925" cy="1000131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5" idx="2"/>
            <a:endCxn id="7" idx="0"/>
          </p:cNvCxnSpPr>
          <p:nvPr/>
        </p:nvCxnSpPr>
        <p:spPr>
          <a:xfrm>
            <a:off x="1893075" y="4282814"/>
            <a:ext cx="0" cy="932134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headEnd type="arrow"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0"/>
            <a:ext cx="9144000" cy="9217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6055" y="74467"/>
            <a:ext cx="2688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Principe 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1655430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lowchart: Process 26"/>
          <p:cNvSpPr/>
          <p:nvPr/>
        </p:nvSpPr>
        <p:spPr>
          <a:xfrm>
            <a:off x="179512" y="1516111"/>
            <a:ext cx="1872208" cy="646331"/>
          </a:xfrm>
          <a:prstGeom prst="flowChartProcess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40685" y="5371698"/>
            <a:ext cx="560388" cy="1357313"/>
          </a:xfrm>
          <a:prstGeom prst="rect">
            <a:avLst/>
          </a:prstGeom>
          <a:noFill/>
        </p:spPr>
      </p:pic>
      <p:sp>
        <p:nvSpPr>
          <p:cNvPr id="7" name="Oval 6"/>
          <p:cNvSpPr/>
          <p:nvPr/>
        </p:nvSpPr>
        <p:spPr>
          <a:xfrm>
            <a:off x="4160434" y="1658046"/>
            <a:ext cx="1008112" cy="88201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val 9"/>
          <p:cNvSpPr/>
          <p:nvPr/>
        </p:nvSpPr>
        <p:spPr>
          <a:xfrm>
            <a:off x="6125777" y="3094133"/>
            <a:ext cx="1008112" cy="88201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val 10"/>
          <p:cNvSpPr/>
          <p:nvPr/>
        </p:nvSpPr>
        <p:spPr>
          <a:xfrm>
            <a:off x="2441286" y="3079308"/>
            <a:ext cx="1008112" cy="88201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Oval 11"/>
          <p:cNvSpPr/>
          <p:nvPr/>
        </p:nvSpPr>
        <p:spPr>
          <a:xfrm>
            <a:off x="3669498" y="5221589"/>
            <a:ext cx="1008112" cy="88201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Oval 12"/>
          <p:cNvSpPr/>
          <p:nvPr/>
        </p:nvSpPr>
        <p:spPr>
          <a:xfrm>
            <a:off x="1043608" y="5139272"/>
            <a:ext cx="1008112" cy="882016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tx1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5" name="Straight Arrow Connector 14"/>
          <p:cNvCxnSpPr>
            <a:stCxn id="7" idx="4"/>
            <a:endCxn id="11" idx="0"/>
          </p:cNvCxnSpPr>
          <p:nvPr/>
        </p:nvCxnSpPr>
        <p:spPr>
          <a:xfrm flipH="1">
            <a:off x="2945342" y="2540062"/>
            <a:ext cx="1719148" cy="539246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7" idx="4"/>
            <a:endCxn id="10" idx="0"/>
          </p:cNvCxnSpPr>
          <p:nvPr/>
        </p:nvCxnSpPr>
        <p:spPr>
          <a:xfrm>
            <a:off x="4664490" y="2540062"/>
            <a:ext cx="1965343" cy="554071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4"/>
            <a:endCxn id="13" idx="0"/>
          </p:cNvCxnSpPr>
          <p:nvPr/>
        </p:nvCxnSpPr>
        <p:spPr>
          <a:xfrm flipH="1">
            <a:off x="1547664" y="3961324"/>
            <a:ext cx="1397678" cy="117794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1" idx="4"/>
            <a:endCxn id="12" idx="0"/>
          </p:cNvCxnSpPr>
          <p:nvPr/>
        </p:nvCxnSpPr>
        <p:spPr>
          <a:xfrm>
            <a:off x="2945342" y="3961324"/>
            <a:ext cx="1228212" cy="1260265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4426891" y="1715395"/>
            <a:ext cx="285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dirty="0" smtClean="0"/>
              <a:t>P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/>
              <p:cNvSpPr txBox="1"/>
              <p:nvPr/>
            </p:nvSpPr>
            <p:spPr>
              <a:xfrm>
                <a:off x="1111736" y="5154227"/>
                <a:ext cx="107157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37" name="TextBox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1736" y="5154227"/>
                <a:ext cx="1071570" cy="584775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ectangle 20"/>
          <p:cNvSpPr/>
          <p:nvPr/>
        </p:nvSpPr>
        <p:spPr>
          <a:xfrm>
            <a:off x="-18657" y="669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10584" y="188364"/>
            <a:ext cx="5704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Phase de séparation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38513" y="1409614"/>
            <a:ext cx="14067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Racine</a:t>
            </a:r>
            <a:endParaRPr lang="fr-FR" sz="3200" dirty="0"/>
          </a:p>
        </p:txBody>
      </p:sp>
      <p:cxnSp>
        <p:nvCxnSpPr>
          <p:cNvPr id="29" name="Straight Arrow Connector 28"/>
          <p:cNvCxnSpPr>
            <a:endCxn id="7" idx="6"/>
          </p:cNvCxnSpPr>
          <p:nvPr/>
        </p:nvCxnSpPr>
        <p:spPr>
          <a:xfrm flipH="1">
            <a:off x="5168546" y="1745957"/>
            <a:ext cx="1779719" cy="35309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86946" y="2429088"/>
            <a:ext cx="1446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On sépare</a:t>
            </a:r>
            <a:endParaRPr lang="fr-FR" sz="2400" dirty="0"/>
          </a:p>
        </p:txBody>
      </p:sp>
      <p:cxnSp>
        <p:nvCxnSpPr>
          <p:cNvPr id="33" name="Straight Arrow Connector 32"/>
          <p:cNvCxnSpPr>
            <a:endCxn id="10" idx="2"/>
          </p:cNvCxnSpPr>
          <p:nvPr/>
        </p:nvCxnSpPr>
        <p:spPr>
          <a:xfrm flipV="1">
            <a:off x="5647161" y="3535141"/>
            <a:ext cx="478616" cy="133845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endCxn id="11" idx="6"/>
          </p:cNvCxnSpPr>
          <p:nvPr/>
        </p:nvCxnSpPr>
        <p:spPr>
          <a:xfrm flipH="1" flipV="1">
            <a:off x="3449398" y="3520316"/>
            <a:ext cx="2197763" cy="13230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648280" y="4636541"/>
            <a:ext cx="1612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Nœuds</a:t>
            </a:r>
            <a:endParaRPr lang="fr-FR" sz="3200" dirty="0"/>
          </a:p>
        </p:txBody>
      </p:sp>
      <p:cxnSp>
        <p:nvCxnSpPr>
          <p:cNvPr id="51" name="Straight Arrow Connector 50"/>
          <p:cNvCxnSpPr>
            <a:endCxn id="12" idx="6"/>
          </p:cNvCxnSpPr>
          <p:nvPr/>
        </p:nvCxnSpPr>
        <p:spPr>
          <a:xfrm flipH="1" flipV="1">
            <a:off x="4677610" y="5662597"/>
            <a:ext cx="1732807" cy="66011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endCxn id="13" idx="4"/>
          </p:cNvCxnSpPr>
          <p:nvPr/>
        </p:nvCxnSpPr>
        <p:spPr>
          <a:xfrm rot="10800000">
            <a:off x="1547665" y="6021289"/>
            <a:ext cx="4862753" cy="294537"/>
          </a:xfrm>
          <a:prstGeom prst="bentConnector2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/>
          <p:cNvSpPr txBox="1"/>
          <p:nvPr/>
        </p:nvSpPr>
        <p:spPr>
          <a:xfrm>
            <a:off x="6395732" y="5919930"/>
            <a:ext cx="16122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feuilles</a:t>
            </a:r>
            <a:endParaRPr lang="fr-FR" sz="3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ZoneTexte 1"/>
              <p:cNvSpPr txBox="1"/>
              <p:nvPr/>
            </p:nvSpPr>
            <p:spPr>
              <a:xfrm>
                <a:off x="409560" y="1489069"/>
                <a:ext cx="208823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dirty="0" smtClean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 smtClean="0"/>
                  <a:t> sous problème de p</a:t>
                </a:r>
                <a:endParaRPr lang="fr-CA" dirty="0"/>
              </a:p>
            </p:txBody>
          </p:sp>
        </mc:Choice>
        <mc:Fallback xmlns="">
          <p:sp>
            <p:nvSpPr>
              <p:cNvPr id="2" name="ZoneTexte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9560" y="1489069"/>
                <a:ext cx="2088232" cy="646331"/>
              </a:xfrm>
              <a:prstGeom prst="rect">
                <a:avLst/>
              </a:prstGeom>
              <a:blipFill rotWithShape="0">
                <a:blip r:embed="rId5"/>
                <a:stretch>
                  <a:fillRect l="-2332" t="-4717" b="-1415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ZoneTexte 2"/>
              <p:cNvSpPr txBox="1"/>
              <p:nvPr/>
            </p:nvSpPr>
            <p:spPr>
              <a:xfrm>
                <a:off x="89679" y="3610924"/>
                <a:ext cx="2074396" cy="646331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11</m:t>
                        </m:r>
                      </m:sub>
                    </m:sSub>
                  </m:oMath>
                </a14:m>
                <a:r>
                  <a:rPr lang="fr-FR" dirty="0" smtClean="0"/>
                  <a:t> et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</m:oMath>
                </a14:m>
                <a:r>
                  <a:rPr lang="fr-FR" dirty="0" smtClean="0"/>
                  <a:t> sous problème de  de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fr-CA" dirty="0"/>
              </a:p>
            </p:txBody>
          </p:sp>
        </mc:Choice>
        <mc:Fallback xmlns="">
          <p:sp>
            <p:nvSpPr>
              <p:cNvPr id="3" name="ZoneTexte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679" y="3610924"/>
                <a:ext cx="2074396" cy="64633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2642691" y="3275682"/>
                <a:ext cx="669158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42691" y="3275682"/>
                <a:ext cx="669158" cy="584775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6335258" y="3258090"/>
                <a:ext cx="678647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5258" y="3258090"/>
                <a:ext cx="678647" cy="584775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3878980" y="5347810"/>
                <a:ext cx="842282" cy="58477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fr-FR" sz="32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sz="32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fr-FR" sz="32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sub>
                      </m:sSub>
                    </m:oMath>
                  </m:oMathPara>
                </a14:m>
                <a:endParaRPr lang="fr-FR" sz="3200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78980" y="5347810"/>
                <a:ext cx="842282" cy="584775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7" grpId="0" animBg="1"/>
      <p:bldP spid="10" grpId="0" animBg="1"/>
      <p:bldP spid="11" grpId="0" animBg="1"/>
      <p:bldP spid="12" grpId="0" animBg="1"/>
      <p:bldP spid="13" grpId="0" animBg="1"/>
      <p:bldP spid="34" grpId="0"/>
      <p:bldP spid="37" grpId="0"/>
      <p:bldP spid="20" grpId="0"/>
      <p:bldP spid="25" grpId="0"/>
      <p:bldP spid="48" grpId="0"/>
      <p:bldP spid="60" grpId="0"/>
      <p:bldP spid="2" grpId="0"/>
      <p:bldP spid="3" grpId="0" animBg="1"/>
      <p:bldP spid="5" grpId="0"/>
      <p:bldP spid="6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à coins arrondis 3"/>
          <p:cNvSpPr/>
          <p:nvPr/>
        </p:nvSpPr>
        <p:spPr>
          <a:xfrm>
            <a:off x="2857488" y="1210981"/>
            <a:ext cx="3429024" cy="1071570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Méthode séparation et évaluation </a:t>
            </a:r>
          </a:p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(branch and bound)</a:t>
            </a:r>
            <a:endParaRPr lang="fr-FR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928662" y="3282682"/>
            <a:ext cx="1928826" cy="10001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séparation</a:t>
            </a:r>
          </a:p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branch »</a:t>
            </a:r>
            <a:endParaRPr lang="fr-FR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6588224" y="3282683"/>
            <a:ext cx="2000264" cy="1000132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évaluation </a:t>
            </a:r>
          </a:p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 bound »</a:t>
            </a:r>
            <a:endParaRPr lang="fr-FR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rganigramme : Document 6"/>
          <p:cNvSpPr/>
          <p:nvPr/>
        </p:nvSpPr>
        <p:spPr>
          <a:xfrm>
            <a:off x="428596" y="5214948"/>
            <a:ext cx="2928958" cy="1428760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Diviser l’ensemble des solutions en sous-ensembles  (Nœuds</a:t>
            </a:r>
            <a:r>
              <a:rPr lang="fr-FR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endParaRPr lang="fr-FR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rganigramme : Document 7"/>
          <p:cNvSpPr/>
          <p:nvPr/>
        </p:nvSpPr>
        <p:spPr>
          <a:xfrm>
            <a:off x="6000760" y="5143512"/>
            <a:ext cx="2786082" cy="1500198"/>
          </a:xfrm>
          <a:prstGeom prst="flowChartDocumen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Borner les solutions et éliminer les Nœuds inutile</a:t>
            </a:r>
            <a:endParaRPr lang="fr-FR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Connecteur droit avec flèche 9"/>
          <p:cNvCxnSpPr>
            <a:stCxn id="4" idx="2"/>
            <a:endCxn id="6" idx="0"/>
          </p:cNvCxnSpPr>
          <p:nvPr/>
        </p:nvCxnSpPr>
        <p:spPr>
          <a:xfrm>
            <a:off x="4572000" y="2282551"/>
            <a:ext cx="3016356" cy="1000132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>
            <a:stCxn id="4" idx="2"/>
            <a:endCxn id="5" idx="0"/>
          </p:cNvCxnSpPr>
          <p:nvPr/>
        </p:nvCxnSpPr>
        <p:spPr>
          <a:xfrm flipH="1">
            <a:off x="1893075" y="2282551"/>
            <a:ext cx="2678925" cy="1000131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6" idx="2"/>
          </p:cNvCxnSpPr>
          <p:nvPr/>
        </p:nvCxnSpPr>
        <p:spPr>
          <a:xfrm flipH="1">
            <a:off x="7588354" y="4282815"/>
            <a:ext cx="2" cy="86069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headEnd type="arrow"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7" idx="3"/>
            <a:endCxn id="6" idx="1"/>
          </p:cNvCxnSpPr>
          <p:nvPr/>
        </p:nvCxnSpPr>
        <p:spPr>
          <a:xfrm flipV="1">
            <a:off x="3357554" y="3782749"/>
            <a:ext cx="3230670" cy="2146579"/>
          </a:xfrm>
          <a:prstGeom prst="straightConnector1">
            <a:avLst/>
          </a:prstGeom>
          <a:ln w="2857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5" idx="2"/>
            <a:endCxn id="7" idx="0"/>
          </p:cNvCxnSpPr>
          <p:nvPr/>
        </p:nvCxnSpPr>
        <p:spPr>
          <a:xfrm>
            <a:off x="1893075" y="4282814"/>
            <a:ext cx="0" cy="932134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headEnd type="arrow"/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0" y="0"/>
            <a:ext cx="9144000" cy="92178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6055" y="74467"/>
            <a:ext cx="2688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Principe 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40257125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92083" y="5220722"/>
            <a:ext cx="560388" cy="1357313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172102" y="3014273"/>
            <a:ext cx="692955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1249054" y="2912802"/>
            <a:ext cx="856462" cy="79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3535070" y="2912008"/>
            <a:ext cx="857256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>
            <a:off x="6312710" y="3102350"/>
            <a:ext cx="785818" cy="158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1356211" y="3590669"/>
            <a:ext cx="642942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rot="5400000">
            <a:off x="3642227" y="3662107"/>
            <a:ext cx="642942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6071119" y="3590669"/>
            <a:ext cx="642942" cy="1588"/>
          </a:xfrm>
          <a:prstGeom prst="straightConnector1">
            <a:avLst/>
          </a:prstGeom>
          <a:ln>
            <a:solidFill>
              <a:schemeClr val="tx2">
                <a:lumMod val="50000"/>
              </a:schemeClr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891202" y="3412868"/>
            <a:ext cx="1631962" cy="490542"/>
          </a:xfrm>
          <a:prstGeom prst="straightConnector1">
            <a:avLst/>
          </a:prstGeom>
          <a:ln>
            <a:solidFill>
              <a:srgbClr val="002060"/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rot="10800000" flipV="1">
            <a:off x="4462970" y="3484306"/>
            <a:ext cx="1643074" cy="428628"/>
          </a:xfrm>
          <a:prstGeom prst="straightConnector1">
            <a:avLst/>
          </a:prstGeom>
          <a:ln>
            <a:solidFill>
              <a:srgbClr val="002060"/>
            </a:solidFill>
            <a:prstDash val="lgDashDot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248128" y="1275892"/>
            <a:ext cx="25594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La bonne inferieure </a:t>
            </a:r>
            <a:endParaRPr lang="fr-FR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195341" y="1308165"/>
            <a:ext cx="216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Solution optimal</a:t>
            </a:r>
            <a:endParaRPr lang="fr-FR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913082" y="1275892"/>
            <a:ext cx="2479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La borne supérieure</a:t>
            </a:r>
            <a:endParaRPr lang="fr-FR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370931" y="1769327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V(p)</a:t>
            </a:r>
            <a:endParaRPr lang="fr-FR" sz="3600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656947" y="1769327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V(p)</a:t>
            </a:r>
            <a:endParaRPr lang="fr-FR" sz="3600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28715" y="1769327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solidFill>
                  <a:srgbClr val="FF0000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V(p)</a:t>
            </a:r>
            <a:endParaRPr lang="fr-FR" sz="3600" dirty="0">
              <a:solidFill>
                <a:srgbClr val="FF0000"/>
              </a:solidFill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55" name="Freeform 54"/>
          <p:cNvSpPr/>
          <p:nvPr/>
        </p:nvSpPr>
        <p:spPr>
          <a:xfrm>
            <a:off x="4717545" y="2329753"/>
            <a:ext cx="1537855" cy="327891"/>
          </a:xfrm>
          <a:custGeom>
            <a:avLst/>
            <a:gdLst>
              <a:gd name="connsiteX0" fmla="*/ 1537855 w 1537855"/>
              <a:gd name="connsiteY0" fmla="*/ 281709 h 327891"/>
              <a:gd name="connsiteX1" fmla="*/ 1136073 w 1537855"/>
              <a:gd name="connsiteY1" fmla="*/ 4618 h 327891"/>
              <a:gd name="connsiteX2" fmla="*/ 886691 w 1537855"/>
              <a:gd name="connsiteY2" fmla="*/ 309418 h 327891"/>
              <a:gd name="connsiteX3" fmla="*/ 387928 w 1537855"/>
              <a:gd name="connsiteY3" fmla="*/ 115454 h 327891"/>
              <a:gd name="connsiteX4" fmla="*/ 55418 w 1537855"/>
              <a:gd name="connsiteY4" fmla="*/ 198581 h 327891"/>
              <a:gd name="connsiteX5" fmla="*/ 55418 w 1537855"/>
              <a:gd name="connsiteY5" fmla="*/ 184727 h 327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7855" h="327891">
                <a:moveTo>
                  <a:pt x="1537855" y="281709"/>
                </a:moveTo>
                <a:cubicBezTo>
                  <a:pt x="1391227" y="140854"/>
                  <a:pt x="1244600" y="0"/>
                  <a:pt x="1136073" y="4618"/>
                </a:cubicBezTo>
                <a:cubicBezTo>
                  <a:pt x="1027546" y="9236"/>
                  <a:pt x="1011382" y="290945"/>
                  <a:pt x="886691" y="309418"/>
                </a:cubicBezTo>
                <a:cubicBezTo>
                  <a:pt x="762000" y="327891"/>
                  <a:pt x="526473" y="133927"/>
                  <a:pt x="387928" y="115454"/>
                </a:cubicBezTo>
                <a:cubicBezTo>
                  <a:pt x="249383" y="96981"/>
                  <a:pt x="110836" y="187036"/>
                  <a:pt x="55418" y="198581"/>
                </a:cubicBezTo>
                <a:cubicBezTo>
                  <a:pt x="0" y="210126"/>
                  <a:pt x="27709" y="197426"/>
                  <a:pt x="55418" y="184727"/>
                </a:cubicBezTo>
              </a:path>
            </a:pathLst>
          </a:cu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36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3" name="Freeform 62"/>
          <p:cNvSpPr/>
          <p:nvPr/>
        </p:nvSpPr>
        <p:spPr>
          <a:xfrm>
            <a:off x="2034078" y="2341298"/>
            <a:ext cx="1186298" cy="285752"/>
          </a:xfrm>
          <a:custGeom>
            <a:avLst/>
            <a:gdLst>
              <a:gd name="connsiteX0" fmla="*/ 0 w 900546"/>
              <a:gd name="connsiteY0" fmla="*/ 270163 h 270163"/>
              <a:gd name="connsiteX1" fmla="*/ 69273 w 900546"/>
              <a:gd name="connsiteY1" fmla="*/ 6927 h 270163"/>
              <a:gd name="connsiteX2" fmla="*/ 304800 w 900546"/>
              <a:gd name="connsiteY2" fmla="*/ 228600 h 270163"/>
              <a:gd name="connsiteX3" fmla="*/ 484909 w 900546"/>
              <a:gd name="connsiteY3" fmla="*/ 34636 h 270163"/>
              <a:gd name="connsiteX4" fmla="*/ 900546 w 900546"/>
              <a:gd name="connsiteY4" fmla="*/ 200890 h 270163"/>
              <a:gd name="connsiteX5" fmla="*/ 900546 w 900546"/>
              <a:gd name="connsiteY5" fmla="*/ 200890 h 270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0546" h="270163">
                <a:moveTo>
                  <a:pt x="0" y="270163"/>
                </a:moveTo>
                <a:cubicBezTo>
                  <a:pt x="9236" y="142008"/>
                  <a:pt x="18473" y="13854"/>
                  <a:pt x="69273" y="6927"/>
                </a:cubicBezTo>
                <a:cubicBezTo>
                  <a:pt x="120073" y="0"/>
                  <a:pt x="235527" y="223982"/>
                  <a:pt x="304800" y="228600"/>
                </a:cubicBezTo>
                <a:cubicBezTo>
                  <a:pt x="374073" y="233218"/>
                  <a:pt x="385618" y="39254"/>
                  <a:pt x="484909" y="34636"/>
                </a:cubicBezTo>
                <a:cubicBezTo>
                  <a:pt x="584200" y="30018"/>
                  <a:pt x="900546" y="200890"/>
                  <a:pt x="900546" y="200890"/>
                </a:cubicBezTo>
                <a:lnTo>
                  <a:pt x="900546" y="200890"/>
                </a:lnTo>
              </a:path>
            </a:pathLst>
          </a:custGeom>
          <a:ln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sz="360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3290295" y="2627050"/>
            <a:ext cx="214314" cy="7143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>
            <a:stCxn id="55" idx="4"/>
          </p:cNvCxnSpPr>
          <p:nvPr/>
        </p:nvCxnSpPr>
        <p:spPr>
          <a:xfrm flipH="1">
            <a:off x="4462970" y="2528334"/>
            <a:ext cx="309993" cy="9871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6292210" y="4198126"/>
            <a:ext cx="14287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Relaxation et dualité</a:t>
            </a:r>
            <a:endParaRPr lang="fr-FR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934756" y="4269564"/>
            <a:ext cx="135732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 exacte</a:t>
            </a:r>
            <a:endParaRPr lang="fr-FR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09839" y="4126175"/>
            <a:ext cx="28105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Heuristique et méta-heuristique</a:t>
            </a:r>
            <a:endParaRPr lang="fr-FR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cxnSp>
        <p:nvCxnSpPr>
          <p:cNvPr id="73" name="Straight Arrow Connector 72"/>
          <p:cNvCxnSpPr>
            <a:stCxn id="71" idx="2"/>
            <a:endCxn id="82" idx="0"/>
          </p:cNvCxnSpPr>
          <p:nvPr/>
        </p:nvCxnSpPr>
        <p:spPr>
          <a:xfrm flipH="1">
            <a:off x="1815107" y="5203393"/>
            <a:ext cx="1" cy="525539"/>
          </a:xfrm>
          <a:prstGeom prst="straightConnector1">
            <a:avLst/>
          </a:prstGeom>
          <a:ln w="2857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898158" y="5728932"/>
            <a:ext cx="1833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Grande taille</a:t>
            </a:r>
            <a:endParaRPr lang="fr-FR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934756" y="5695750"/>
            <a:ext cx="13573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Petit taille</a:t>
            </a:r>
            <a:endParaRPr lang="fr-FR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cxnSp>
        <p:nvCxnSpPr>
          <p:cNvPr id="85" name="Straight Arrow Connector 84"/>
          <p:cNvCxnSpPr>
            <a:stCxn id="70" idx="2"/>
            <a:endCxn id="84" idx="0"/>
          </p:cNvCxnSpPr>
          <p:nvPr/>
        </p:nvCxnSpPr>
        <p:spPr>
          <a:xfrm>
            <a:off x="4613417" y="5346782"/>
            <a:ext cx="0" cy="348968"/>
          </a:xfrm>
          <a:prstGeom prst="straightConnector1">
            <a:avLst/>
          </a:prstGeom>
          <a:ln w="2857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>
            <a:stCxn id="69" idx="2"/>
          </p:cNvCxnSpPr>
          <p:nvPr/>
        </p:nvCxnSpPr>
        <p:spPr>
          <a:xfrm>
            <a:off x="7006590" y="5275344"/>
            <a:ext cx="0" cy="384442"/>
          </a:xfrm>
          <a:prstGeom prst="straightConnector1">
            <a:avLst/>
          </a:prstGeom>
          <a:ln w="28575">
            <a:tailEnd type="arrow"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7213435" y="2829607"/>
            <a:ext cx="1890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ln>
                  <a:solidFill>
                    <a:sysClr val="windowText" lastClr="000000"/>
                  </a:solidFill>
                </a:ln>
                <a:solidFill>
                  <a:sysClr val="windowText" lastClr="000000"/>
                </a:solidFill>
              </a:rPr>
              <a:t>Maximisation</a:t>
            </a:r>
            <a:endParaRPr lang="fr-FR" dirty="0">
              <a:ln>
                <a:solidFill>
                  <a:sysClr val="windowText" lastClr="000000"/>
                </a:solidFill>
              </a:ln>
              <a:solidFill>
                <a:sysClr val="windowText" lastClr="000000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234285" y="5665618"/>
            <a:ext cx="1833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Grande taille</a:t>
            </a:r>
            <a:endParaRPr lang="fr-FR" sz="32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-18657" y="669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/>
          <p:cNvSpPr/>
          <p:nvPr/>
        </p:nvSpPr>
        <p:spPr>
          <a:xfrm>
            <a:off x="10584" y="188364"/>
            <a:ext cx="57044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Phase d’’évaluation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612576" y="1410740"/>
            <a:ext cx="81439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05256" lvl="1" indent="-457200"/>
            <a:r>
              <a:rPr lang="fr-FR" sz="4000" b="1" dirty="0" smtClean="0">
                <a:solidFill>
                  <a:schemeClr val="tx2">
                    <a:lumMod val="50000"/>
                  </a:schemeClr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La stratégie de parcours </a:t>
            </a:r>
            <a:r>
              <a:rPr lang="fr-FR" sz="4000" b="1" dirty="0" smtClean="0">
                <a:solidFill>
                  <a:schemeClr val="bg1"/>
                </a:solidFill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r>
              <a:rPr lang="fr-FR" sz="40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Il existe trois parcours possible </a:t>
            </a:r>
            <a:r>
              <a:rPr lang="fr-FR" sz="40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:</a:t>
            </a:r>
            <a:endParaRPr lang="fr-FR" sz="40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763688" y="2867158"/>
            <a:ext cx="821537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>
              <a:lnSpc>
                <a:spcPct val="150000"/>
              </a:lnSpc>
            </a:pP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Largeur d’abord</a:t>
            </a: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">
              <a:lnSpc>
                <a:spcPct val="150000"/>
              </a:lnSpc>
            </a:pPr>
            <a:r>
              <a:rPr lang="fr-FR" sz="2800" b="1" i="1" dirty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rofondeur d’abord</a:t>
            </a:r>
            <a:endParaRPr lang="fr-FR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36576">
              <a:lnSpc>
                <a:spcPct val="150000"/>
              </a:lnSpc>
            </a:pPr>
            <a:r>
              <a:rPr lang="fr-FR" sz="2800" b="1" i="1" dirty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fr-FR" sz="2800" b="1" i="1" dirty="0" smtClean="0">
                <a:latin typeface="Times New Roman" pitchFamily="18" charset="0"/>
                <a:cs typeface="Times New Roman" pitchFamily="18" charset="0"/>
              </a:rPr>
              <a:t>eilleur d’abord</a:t>
            </a:r>
            <a:endParaRPr lang="fr-FR" sz="2800" dirty="0" smtClean="0"/>
          </a:p>
        </p:txBody>
      </p:sp>
      <p:sp>
        <p:nvSpPr>
          <p:cNvPr id="8" name="Rectangle 7"/>
          <p:cNvSpPr/>
          <p:nvPr/>
        </p:nvSpPr>
        <p:spPr>
          <a:xfrm>
            <a:off x="-18657" y="669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10584" y="188364"/>
            <a:ext cx="8953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Phase de stratégie de parcours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557877" y="3161608"/>
            <a:ext cx="216024" cy="21602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1529523" y="3805062"/>
            <a:ext cx="216024" cy="21602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1547664" y="4461960"/>
            <a:ext cx="216024" cy="216024"/>
          </a:xfrm>
          <a:prstGeom prst="chevron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93" y="-42676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 plan</a:t>
            </a:r>
            <a:endParaRPr lang="fr-FR" sz="54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9" y="885318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9397" y="11397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89397" y="5163080"/>
            <a:ext cx="207946" cy="216024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47334" y="316463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44455" y="258058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09221" y="3909789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4455" y="4568089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7334" y="5758072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47334" y="638132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33332" y="1497768"/>
            <a:ext cx="18002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88361" y="5487098"/>
            <a:ext cx="2819666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63546" y="3524630"/>
            <a:ext cx="448451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32" idx="3"/>
          </p:cNvCxnSpPr>
          <p:nvPr/>
        </p:nvCxnSpPr>
        <p:spPr>
          <a:xfrm>
            <a:off x="786504" y="2871721"/>
            <a:ext cx="502261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4037" y="4228340"/>
            <a:ext cx="57906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86504" y="4784113"/>
            <a:ext cx="574820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4037" y="6597352"/>
            <a:ext cx="12472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1517" y="993009"/>
            <a:ext cx="2936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Introduction</a:t>
            </a:r>
          </a:p>
          <a:p>
            <a:endParaRPr lang="fr-FR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44726" y="4886614"/>
            <a:ext cx="8214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Exemple d’ étude</a:t>
            </a:r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7433" y="3027446"/>
            <a:ext cx="49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Un état de l’art sur le problème de sac a dos</a:t>
            </a:r>
            <a:endParaRPr lang="fr-FR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63546" y="6140443"/>
            <a:ext cx="1581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Conclusion</a:t>
            </a:r>
          </a:p>
          <a:p>
            <a:endParaRPr lang="fr-FR" sz="2800" dirty="0"/>
          </a:p>
        </p:txBody>
      </p:sp>
      <p:sp>
        <p:nvSpPr>
          <p:cNvPr id="36" name="Chevron 35"/>
          <p:cNvSpPr/>
          <p:nvPr/>
        </p:nvSpPr>
        <p:spPr>
          <a:xfrm>
            <a:off x="209221" y="1839241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53156" y="2182034"/>
            <a:ext cx="6971172" cy="1517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4967" y="1676722"/>
            <a:ext cx="4974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Généralité sur les problèmes du POC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588553" y="2394668"/>
            <a:ext cx="52205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Classification et méthode de résolution d’un POC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619744" y="3700306"/>
            <a:ext cx="55740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Le problème de sac a dos multidimensionnelle </a:t>
            </a:r>
          </a:p>
          <a:p>
            <a:endParaRPr lang="fr-FR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690179" y="4295903"/>
            <a:ext cx="6191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 de séparation et évaluation (Branch and bound)</a:t>
            </a:r>
          </a:p>
          <a:p>
            <a:endParaRPr lang="fr-FR" sz="2800" dirty="0"/>
          </a:p>
        </p:txBody>
      </p:sp>
      <p:cxnSp>
        <p:nvCxnSpPr>
          <p:cNvPr id="40" name="Straight Connector 39"/>
          <p:cNvCxnSpPr/>
          <p:nvPr/>
        </p:nvCxnSpPr>
        <p:spPr>
          <a:xfrm>
            <a:off x="744037" y="6093620"/>
            <a:ext cx="426001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33332" y="5515725"/>
            <a:ext cx="47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Algorithme , implémentation et validation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3652983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3164" y="1037120"/>
            <a:ext cx="9177164" cy="5488224"/>
          </a:xfrm>
        </p:spPr>
        <p:txBody>
          <a:bodyPr>
            <a:normAutofit/>
          </a:bodyPr>
          <a:lstStyle/>
          <a:p>
            <a:endParaRPr lang="fr-FR" dirty="0"/>
          </a:p>
          <a:p>
            <a:pPr marL="0" indent="0">
              <a:lnSpc>
                <a:spcPct val="150000"/>
              </a:lnSpc>
              <a:buNone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Dans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cadre de l’étude du chargement d’un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voiture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livraison le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problème est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défini comme suivants 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voiture possède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une capacité maximale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130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kg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objets sont des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tuples (poids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valeur,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quantité de chaque objets)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présentés sous forme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d’une liste.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26926" y="194688"/>
            <a:ext cx="8953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Exemple d’’étude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92257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568900"/>
              </p:ext>
            </p:extLst>
          </p:nvPr>
        </p:nvGraphicFramePr>
        <p:xfrm>
          <a:off x="455614" y="1186759"/>
          <a:ext cx="7584702" cy="260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1723"/>
                <a:gridCol w="1274542"/>
                <a:gridCol w="1194388"/>
                <a:gridCol w="1476884"/>
                <a:gridCol w="1677165"/>
              </a:tblGrid>
              <a:tr h="864096">
                <a:tc>
                  <a:txBody>
                    <a:bodyPr/>
                    <a:lstStyle/>
                    <a:p>
                      <a:pPr algn="l"/>
                      <a:r>
                        <a:rPr lang="fr-FR" sz="2000" dirty="0" smtClean="0"/>
                        <a:t>  </a:t>
                      </a:r>
                      <a:endParaRPr lang="fr-FR" sz="2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1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2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3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0008">
                <a:tc>
                  <a:txBody>
                    <a:bodyPr/>
                    <a:lstStyle/>
                    <a:p>
                      <a:pPr algn="l"/>
                      <a:r>
                        <a:rPr lang="fr-FR" sz="2000" dirty="0" smtClean="0"/>
                        <a:t>Poids </a:t>
                      </a:r>
                      <a:endParaRPr lang="fr-FR" sz="2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33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49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60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32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0008">
                <a:tc>
                  <a:txBody>
                    <a:bodyPr/>
                    <a:lstStyle/>
                    <a:p>
                      <a:pPr algn="l"/>
                      <a:r>
                        <a:rPr lang="fr-FR" sz="2000" dirty="0" smtClean="0"/>
                        <a:t>Valeur</a:t>
                      </a:r>
                      <a:endParaRPr lang="fr-FR" sz="2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4</a:t>
                      </a:r>
                      <a:endParaRPr lang="fr-FR" sz="2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5</a:t>
                      </a:r>
                      <a:endParaRPr lang="fr-FR" sz="2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6</a:t>
                      </a:r>
                      <a:endParaRPr lang="fr-FR" sz="2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800" dirty="0" smtClean="0"/>
                        <a:t>2</a:t>
                      </a:r>
                      <a:endParaRPr lang="fr-FR" sz="28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580008">
                <a:tc>
                  <a:txBody>
                    <a:bodyPr/>
                    <a:lstStyle/>
                    <a:p>
                      <a:pPr algn="l"/>
                      <a:r>
                        <a:rPr lang="fr-FR" sz="2000" dirty="0" smtClean="0"/>
                        <a:t>Quantité</a:t>
                      </a:r>
                      <a:r>
                        <a:rPr lang="fr-FR" sz="2000" baseline="0" dirty="0" smtClean="0"/>
                        <a:t> </a:t>
                      </a:r>
                      <a:endParaRPr lang="fr-FR" sz="20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3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2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2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/>
                        <a:t>4</a:t>
                      </a:r>
                      <a:endParaRPr lang="fr-FR" sz="2400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26926" y="194688"/>
            <a:ext cx="8953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Exemple d’’étude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23528" y="3861048"/>
                <a:ext cx="8496944" cy="3539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2800" dirty="0" smtClean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Poids maximal : M = 130 kg</a:t>
                </a:r>
              </a:p>
              <a:p>
                <a:r>
                  <a:rPr lang="fr-FR" sz="2800" dirty="0" smtClean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Nombre d’objet maximal : N = 4</a:t>
                </a:r>
              </a:p>
              <a:p>
                <a:r>
                  <a:rPr lang="fr-FR" sz="2800" dirty="0" smtClean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       On veut maximiser : </a:t>
                </a:r>
              </a:p>
              <a:p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r>
                  <a:rPr lang="fr-FR" sz="2800" dirty="0" smtClean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                      </a:t>
                </a:r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Max Z</a:t>
                </a:r>
                <a:r>
                  <a:rPr lang="pl-PL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= 4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pl-PL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+</a:t>
                </a:r>
                <a:r>
                  <a:rPr lang="pl-PL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5</a:t>
                </a:r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fr-FR" sz="2800">
                        <a:latin typeface="Cambria Math" panose="02040503050406030204" pitchFamily="18" charset="0"/>
                      </a:rPr>
                      <m:t>+</m:t>
                    </m:r>
                  </m:oMath>
                </a14:m>
                <a:r>
                  <a:rPr lang="pl-PL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6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fr-FR" sz="2800" i="1">
                        <a:latin typeface="Cambria Math" panose="02040503050406030204" pitchFamily="18" charset="0"/>
                      </a:rPr>
                      <m:t>+2</m:t>
                    </m:r>
                    <m:sSub>
                      <m:sSubPr>
                        <m:ctrlPr>
                          <a:rPr lang="pl-PL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8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  <m:r>
                      <a:rPr lang="fr-FR" sz="2800" b="0" i="1"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r>
                  <a:rPr lang="pl-PL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</a:p>
              <a:p>
                <a:r>
                  <a:rPr lang="fr-FR" sz="2800" dirty="0" smtClean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        Sous la contrainte :</a:t>
                </a:r>
              </a:p>
              <a:p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r>
                  <a:rPr lang="fr-FR" sz="2800" dirty="0" smtClean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                      </a:t>
                </a:r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33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+ 49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fr-FR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+ 60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+ 32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800" i="1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 </a:t>
                </a:r>
                <a14:m>
                  <m:oMath xmlns:m="http://schemas.openxmlformats.org/officeDocument/2006/math">
                    <m:r>
                      <a:rPr lang="fr-FR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 130</a:t>
                </a:r>
              </a:p>
              <a:p>
                <a:endParaRPr lang="fr-FR" sz="2800" dirty="0" smtClean="0"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  <a:p>
                <a:r>
                  <a:rPr lang="fr-FR" sz="2800" dirty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</a:t>
                </a:r>
                <a:r>
                  <a:rPr lang="fr-FR" sz="2800" dirty="0" smtClean="0">
                    <a:latin typeface="Arabic Typesetting" panose="03020402040406030203" pitchFamily="66" charset="-78"/>
                    <a:cs typeface="Arabic Typesetting" panose="03020402040406030203" pitchFamily="66" charset="-78"/>
                  </a:rPr>
                  <a:t>             </a:t>
                </a:r>
                <a:endParaRPr lang="fr-FR" sz="2800" dirty="0">
                  <a:latin typeface="Arabic Typesetting" panose="03020402040406030203" pitchFamily="66" charset="-78"/>
                  <a:cs typeface="Arabic Typesetting" panose="03020402040406030203" pitchFamily="66" charset="-78"/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3861048"/>
                <a:ext cx="8496944" cy="3539430"/>
              </a:xfrm>
              <a:prstGeom prst="rect">
                <a:avLst/>
              </a:prstGeom>
              <a:blipFill rotWithShape="0">
                <a:blip r:embed="rId2"/>
                <a:stretch>
                  <a:fillRect l="-1435" t="-172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ZoneTexte 3"/>
          <p:cNvSpPr txBox="1"/>
          <p:nvPr/>
        </p:nvSpPr>
        <p:spPr>
          <a:xfrm>
            <a:off x="1619672" y="120373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Objet </a:t>
            </a:r>
          </a:p>
        </p:txBody>
      </p:sp>
      <p:cxnSp>
        <p:nvCxnSpPr>
          <p:cNvPr id="6" name="Straight Connector 5"/>
          <p:cNvCxnSpPr/>
          <p:nvPr/>
        </p:nvCxnSpPr>
        <p:spPr>
          <a:xfrm flipH="1" flipV="1">
            <a:off x="455613" y="1168094"/>
            <a:ext cx="1956147" cy="85798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40805" y="1675615"/>
            <a:ext cx="15739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smtClean="0"/>
              <a:t>caractéristique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3413161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93" y="-42676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 plan</a:t>
            </a:r>
            <a:endParaRPr lang="fr-FR" sz="54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9" y="885318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9397" y="11397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50728" y="5747121"/>
            <a:ext cx="207946" cy="216024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47334" y="316463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44455" y="258058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09221" y="3909789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7334" y="5112915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3802" y="4651136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47334" y="638132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33332" y="1497768"/>
            <a:ext cx="18002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86504" y="6177600"/>
            <a:ext cx="6215046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63546" y="3524630"/>
            <a:ext cx="448451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32" idx="3"/>
          </p:cNvCxnSpPr>
          <p:nvPr/>
        </p:nvCxnSpPr>
        <p:spPr>
          <a:xfrm>
            <a:off x="786504" y="2871721"/>
            <a:ext cx="502261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4037" y="4228340"/>
            <a:ext cx="57906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2499" y="5445224"/>
            <a:ext cx="16792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44037" y="4867160"/>
            <a:ext cx="12472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4037" y="6597352"/>
            <a:ext cx="12472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1517" y="993009"/>
            <a:ext cx="2936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Introduction</a:t>
            </a:r>
          </a:p>
          <a:p>
            <a:endParaRPr lang="fr-FR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21672" y="5577436"/>
            <a:ext cx="8214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Algorithme ,implémentation et validation</a:t>
            </a:r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7433" y="3027446"/>
            <a:ext cx="49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Un état de l’art sur le problème de sac a dos</a:t>
            </a:r>
            <a:endParaRPr lang="fr-FR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63422" y="5027369"/>
            <a:ext cx="3727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Exemple d’étude</a:t>
            </a:r>
          </a:p>
          <a:p>
            <a:endParaRPr lang="fr-FR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63422" y="6150675"/>
            <a:ext cx="1581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Conclusion</a:t>
            </a:r>
          </a:p>
          <a:p>
            <a:endParaRPr lang="fr-FR" sz="2800" dirty="0"/>
          </a:p>
        </p:txBody>
      </p:sp>
      <p:sp>
        <p:nvSpPr>
          <p:cNvPr id="36" name="Chevron 35"/>
          <p:cNvSpPr/>
          <p:nvPr/>
        </p:nvSpPr>
        <p:spPr>
          <a:xfrm>
            <a:off x="209221" y="1839241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53156" y="2182034"/>
            <a:ext cx="6971172" cy="1517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4967" y="1676722"/>
            <a:ext cx="4974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Généralité sur les problèmes du POC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588553" y="2394668"/>
            <a:ext cx="52205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Classification et méthode de résolution d’un POC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633332" y="3732709"/>
            <a:ext cx="55740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Le problème de sac a dos multidimensionnelle </a:t>
            </a:r>
          </a:p>
          <a:p>
            <a:endParaRPr lang="fr-FR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693636" y="4377088"/>
            <a:ext cx="6191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 de séparation et évaluation (Branch and bound)</a:t>
            </a:r>
          </a:p>
          <a:p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9387412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93" y="-42676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 plan</a:t>
            </a:r>
            <a:endParaRPr lang="fr-FR" sz="54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9" y="885318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9397" y="11397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7" name="Chevron 6"/>
          <p:cNvSpPr/>
          <p:nvPr/>
        </p:nvSpPr>
        <p:spPr>
          <a:xfrm>
            <a:off x="224588" y="1877325"/>
            <a:ext cx="254592" cy="2160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endParaRPr lang="fr-FR" sz="40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32671" y="2494002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47334" y="316463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47334" y="38161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47334" y="446775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7334" y="5112915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7334" y="5758072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47334" y="638132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33332" y="1497768"/>
            <a:ext cx="18002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33332" y="2228787"/>
            <a:ext cx="5950654" cy="16897"/>
          </a:xfrm>
          <a:prstGeom prst="line">
            <a:avLst/>
          </a:prstGeom>
          <a:ln>
            <a:solidFill>
              <a:schemeClr val="accent1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71517" y="2862488"/>
            <a:ext cx="846497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63546" y="3524630"/>
            <a:ext cx="448451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725543" y="4221088"/>
            <a:ext cx="47825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25543" y="4797152"/>
            <a:ext cx="57906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2499" y="5445224"/>
            <a:ext cx="16792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44037" y="6093620"/>
            <a:ext cx="426001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744037" y="6597352"/>
            <a:ext cx="12472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89343" y="982224"/>
            <a:ext cx="2936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Introduction</a:t>
            </a:r>
          </a:p>
          <a:p>
            <a:endParaRPr lang="fr-FR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575283" y="1687570"/>
            <a:ext cx="73287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Généralité sur les problèmes du POC </a:t>
            </a:r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07066" y="2382380"/>
            <a:ext cx="9374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Classification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et Méthodes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 Résolution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d’un POC</a:t>
            </a:r>
            <a:endParaRPr lang="fr-FR" sz="2800" dirty="0"/>
          </a:p>
        </p:txBody>
      </p:sp>
      <p:sp>
        <p:nvSpPr>
          <p:cNvPr id="19" name="TextBox 18"/>
          <p:cNvSpPr txBox="1"/>
          <p:nvPr/>
        </p:nvSpPr>
        <p:spPr>
          <a:xfrm>
            <a:off x="527433" y="3027446"/>
            <a:ext cx="49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Un état de l’art sur le problème de sac a dos</a:t>
            </a:r>
            <a:endParaRPr lang="fr-FR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601607" y="3710925"/>
            <a:ext cx="57600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P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roblème 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de sac a dos multidimensionnelle </a:t>
            </a:r>
          </a:p>
          <a:p>
            <a:endParaRPr lang="fr-FR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693636" y="4377088"/>
            <a:ext cx="6191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 de séparation et évaluation (Branch and bound)</a:t>
            </a:r>
          </a:p>
          <a:p>
            <a:endParaRPr lang="fr-FR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63422" y="5027369"/>
            <a:ext cx="3727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Exemple d’étude</a:t>
            </a:r>
          </a:p>
          <a:p>
            <a:endParaRPr lang="fr-FR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663422" y="6150675"/>
            <a:ext cx="15811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Conclusion</a:t>
            </a:r>
          </a:p>
          <a:p>
            <a:endParaRPr lang="fr-FR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633332" y="5515725"/>
            <a:ext cx="47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Algorithme , implémentation et validation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1359600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à coins arrondis 5"/>
          <p:cNvSpPr/>
          <p:nvPr/>
        </p:nvSpPr>
        <p:spPr>
          <a:xfrm>
            <a:off x="2071670" y="2500306"/>
            <a:ext cx="4897949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7" name="Groupe 6"/>
          <p:cNvGrpSpPr/>
          <p:nvPr/>
        </p:nvGrpSpPr>
        <p:grpSpPr>
          <a:xfrm>
            <a:off x="2143108" y="2714620"/>
            <a:ext cx="4857764" cy="995146"/>
            <a:chOff x="4266902" y="1617137"/>
            <a:chExt cx="1567160" cy="995146"/>
          </a:xfrm>
        </p:grpSpPr>
        <p:sp>
          <p:nvSpPr>
            <p:cNvPr id="8" name="Rectangle à coins arrondis 7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10" name="Rectangle à coins arrondis 9"/>
          <p:cNvSpPr/>
          <p:nvPr/>
        </p:nvSpPr>
        <p:spPr>
          <a:xfrm>
            <a:off x="203535" y="5357826"/>
            <a:ext cx="3929089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1" name="Groupe 10"/>
          <p:cNvGrpSpPr/>
          <p:nvPr/>
        </p:nvGrpSpPr>
        <p:grpSpPr>
          <a:xfrm>
            <a:off x="377664" y="5523248"/>
            <a:ext cx="3929089" cy="995146"/>
            <a:chOff x="1393775" y="1617137"/>
            <a:chExt cx="1567160" cy="995146"/>
          </a:xfrm>
        </p:grpSpPr>
        <p:sp>
          <p:nvSpPr>
            <p:cNvPr id="12" name="Rectangle à coins arrondis 11"/>
            <p:cNvSpPr/>
            <p:nvPr/>
          </p:nvSpPr>
          <p:spPr>
            <a:xfrm>
              <a:off x="1393775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422922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sp>
        <p:nvSpPr>
          <p:cNvPr id="14" name="Rectangle à coins arrondis 13"/>
          <p:cNvSpPr/>
          <p:nvPr/>
        </p:nvSpPr>
        <p:spPr>
          <a:xfrm>
            <a:off x="4878258" y="5357826"/>
            <a:ext cx="3929089" cy="995146"/>
          </a:xfrm>
          <a:prstGeom prst="roundRect">
            <a:avLst>
              <a:gd name="adj" fmla="val 10000"/>
            </a:avLst>
          </a:prstGeom>
        </p:spPr>
        <p:style>
          <a:lnRef idx="2">
            <a:schemeClr val="lt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15" name="Groupe 14"/>
          <p:cNvGrpSpPr/>
          <p:nvPr/>
        </p:nvGrpSpPr>
        <p:grpSpPr>
          <a:xfrm>
            <a:off x="5052387" y="5523248"/>
            <a:ext cx="3929089" cy="995146"/>
            <a:chOff x="4266902" y="1617137"/>
            <a:chExt cx="1567160" cy="995146"/>
          </a:xfrm>
        </p:grpSpPr>
        <p:sp>
          <p:nvSpPr>
            <p:cNvPr id="16" name="Rectangle à coins arrondis 15"/>
            <p:cNvSpPr/>
            <p:nvPr/>
          </p:nvSpPr>
          <p:spPr>
            <a:xfrm>
              <a:off x="4266902" y="1617137"/>
              <a:ext cx="156716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Rectangle 16"/>
            <p:cNvSpPr/>
            <p:nvPr/>
          </p:nvSpPr>
          <p:spPr>
            <a:xfrm>
              <a:off x="4296049" y="1646284"/>
              <a:ext cx="1508866" cy="9368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lvl="0" algn="ctr" defTabSz="1555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fr-FR" sz="3500" kern="1200"/>
            </a:p>
          </p:txBody>
        </p:sp>
      </p:grpSp>
      <p:cxnSp>
        <p:nvCxnSpPr>
          <p:cNvPr id="18" name="Connecteur en angle 17"/>
          <p:cNvCxnSpPr>
            <a:stCxn id="8" idx="2"/>
            <a:endCxn id="10" idx="0"/>
          </p:cNvCxnSpPr>
          <p:nvPr/>
        </p:nvCxnSpPr>
        <p:spPr>
          <a:xfrm rot="5400000">
            <a:off x="2546005" y="3331841"/>
            <a:ext cx="1648060" cy="2403910"/>
          </a:xfrm>
          <a:prstGeom prst="bentConnector3">
            <a:avLst>
              <a:gd name="adj1" fmla="val 50000"/>
            </a:avLst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2214546" y="2714620"/>
            <a:ext cx="492922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3600" b="1" dirty="0" smtClean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Branch and bound</a:t>
            </a:r>
            <a:endParaRPr lang="fr-FR" sz="36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85720" y="5715016"/>
            <a:ext cx="42148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chemeClr val="accent1">
                    <a:lumMod val="50000"/>
                  </a:schemeClr>
                </a:solidFill>
              </a:rPr>
              <a:t>procédure BBNoeuds</a:t>
            </a:r>
            <a:endParaRPr lang="fr-FR" sz="32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072066" y="5643578"/>
            <a:ext cx="382188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 smtClean="0">
                <a:solidFill>
                  <a:schemeClr val="accent1">
                    <a:lumMod val="50000"/>
                  </a:schemeClr>
                </a:solidFill>
              </a:rPr>
              <a:t>procédure BBSac</a:t>
            </a:r>
            <a:endParaRPr lang="fr-FR" sz="3600" b="1" dirty="0">
              <a:ln w="1905"/>
              <a:solidFill>
                <a:schemeClr val="accent1">
                  <a:lumMod val="50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0" y="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Rectangle 23"/>
          <p:cNvSpPr/>
          <p:nvPr/>
        </p:nvSpPr>
        <p:spPr>
          <a:xfrm>
            <a:off x="26926" y="194688"/>
            <a:ext cx="8953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Algorithme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5" name="Connecteur en angle 24"/>
          <p:cNvCxnSpPr>
            <a:endCxn id="14" idx="0"/>
          </p:cNvCxnSpPr>
          <p:nvPr/>
        </p:nvCxnSpPr>
        <p:spPr>
          <a:xfrm>
            <a:off x="4534710" y="4533795"/>
            <a:ext cx="2308093" cy="824031"/>
          </a:xfrm>
          <a:prstGeom prst="bentConnector2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16416" y="5157192"/>
            <a:ext cx="560388" cy="135731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323528" y="1484784"/>
            <a:ext cx="764386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procédure BBNoeuds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Début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Lire (M )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Lire (N)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pour (i :=1 a N) Faire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  Lire size[i] ;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  Lire val[i] ;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  Lire Max-item[i] ;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Fin pour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Cur_item := tableau de [N+1] des entiers ;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Max_val :=0 ;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Pour (i :=1 a N) Faire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   Si (size[i] &lt;= M) Alors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               BBSac (i,0,0)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       Fin Si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        Fin pour</a:t>
            </a:r>
          </a:p>
          <a:p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   Fin</a:t>
            </a:r>
            <a:endParaRPr lang="fr-FR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6926" y="194688"/>
            <a:ext cx="8953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Algorithme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20442" y="5209161"/>
            <a:ext cx="560388" cy="1357313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251520" y="1337562"/>
            <a:ext cx="764386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procédure BBSac (entier LVL , entier Som , entier Vl)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Début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Cur_item[LVL] + +;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Som i := Som + size[LVL];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Vl := Vl + val[LVL];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Si (Vl &gt; Max_val) Alors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         Max_val = Vl;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         pour (i :=LVL a N) Faire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                    Si (Som &lt;= M) et (Cur_item[i] &lt; Max_item[i]) Alors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BBSac(i, Som, Vl)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                     Fin Si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         Fin pour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Fin Si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  Afficher (Max_val);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       Afficher (Cur_item);</a:t>
            </a:r>
          </a:p>
          <a:p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  Fin</a:t>
            </a:r>
            <a:endParaRPr lang="fr-FR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6926" y="194688"/>
            <a:ext cx="8953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Algorithme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Oval 98"/>
          <p:cNvSpPr/>
          <p:nvPr/>
        </p:nvSpPr>
        <p:spPr>
          <a:xfrm>
            <a:off x="85266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0" name="Oval 99"/>
          <p:cNvSpPr/>
          <p:nvPr/>
        </p:nvSpPr>
        <p:spPr>
          <a:xfrm>
            <a:off x="71374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1" name="Oval 100"/>
          <p:cNvSpPr/>
          <p:nvPr/>
        </p:nvSpPr>
        <p:spPr>
          <a:xfrm>
            <a:off x="4381297" y="221923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2" name="Straight Connector 101"/>
          <p:cNvCxnSpPr>
            <a:stCxn id="100" idx="2"/>
            <a:endCxn id="101" idx="6"/>
          </p:cNvCxnSpPr>
          <p:nvPr/>
        </p:nvCxnSpPr>
        <p:spPr>
          <a:xfrm flipH="1" flipV="1">
            <a:off x="4597321" y="2327250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6"/>
            <a:endCxn id="99" idx="2"/>
          </p:cNvCxnSpPr>
          <p:nvPr/>
        </p:nvCxnSpPr>
        <p:spPr>
          <a:xfrm>
            <a:off x="7353434" y="2340795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381297" y="295610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5" name="Oval 104"/>
          <p:cNvSpPr/>
          <p:nvPr/>
        </p:nvSpPr>
        <p:spPr>
          <a:xfrm>
            <a:off x="5748211" y="27875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6" name="Oval 105"/>
          <p:cNvSpPr/>
          <p:nvPr/>
        </p:nvSpPr>
        <p:spPr>
          <a:xfrm>
            <a:off x="8519007" y="280771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8" name="Straight Connector 107"/>
          <p:cNvCxnSpPr>
            <a:stCxn id="105" idx="6"/>
            <a:endCxn id="106" idx="2"/>
          </p:cNvCxnSpPr>
          <p:nvPr/>
        </p:nvCxnSpPr>
        <p:spPr>
          <a:xfrm>
            <a:off x="5964235" y="2895549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07" idx="2"/>
          </p:cNvCxnSpPr>
          <p:nvPr/>
        </p:nvCxnSpPr>
        <p:spPr>
          <a:xfrm>
            <a:off x="5966271" y="3491210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endCxn id="101" idx="2"/>
          </p:cNvCxnSpPr>
          <p:nvPr/>
        </p:nvCxnSpPr>
        <p:spPr>
          <a:xfrm flipV="1">
            <a:off x="3079888" y="2327250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endCxn id="104" idx="2"/>
          </p:cNvCxnSpPr>
          <p:nvPr/>
        </p:nvCxnSpPr>
        <p:spPr>
          <a:xfrm>
            <a:off x="3079888" y="2742700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104" idx="6"/>
          </p:cNvCxnSpPr>
          <p:nvPr/>
        </p:nvCxnSpPr>
        <p:spPr>
          <a:xfrm flipV="1">
            <a:off x="4597321" y="2850712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04" idx="6"/>
          </p:cNvCxnSpPr>
          <p:nvPr/>
        </p:nvCxnSpPr>
        <p:spPr>
          <a:xfrm>
            <a:off x="4597321" y="3064116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2863864" y="259513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18" name="Straight Connector 117"/>
          <p:cNvCxnSpPr>
            <a:stCxn id="5" idx="6"/>
            <a:endCxn id="116" idx="2"/>
          </p:cNvCxnSpPr>
          <p:nvPr/>
        </p:nvCxnSpPr>
        <p:spPr>
          <a:xfrm flipV="1">
            <a:off x="467544" y="2703147"/>
            <a:ext cx="2396320" cy="617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5734831" y="340284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/>
              <p:cNvSpPr/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ectangle 136"/>
              <p:cNvSpPr/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7" name="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Rectangle 140"/>
              <p:cNvSpPr/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1" name="Rectangle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Rectangle 141"/>
              <p:cNvSpPr/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2" name="Rectangle 1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ectangle 145"/>
              <p:cNvSpPr/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6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tangle 146"/>
              <p:cNvSpPr/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7" name="Rectangle 1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Rectangle 147"/>
              <p:cNvSpPr/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8" name="Rectangle 1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ectangle 148"/>
              <p:cNvSpPr/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9" name="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5" name="Teardrop 15"/>
              <p:cNvSpPr/>
              <p:nvPr/>
            </p:nvSpPr>
            <p:spPr>
              <a:xfrm>
                <a:off x="276789" y="970700"/>
                <a:ext cx="2281266" cy="2350288"/>
              </a:xfrm>
              <a:prstGeom prst="teardrop">
                <a:avLst>
                  <a:gd name="adj" fmla="val 145044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fr-FR" sz="1600" i="1">
                        <a:latin typeface="Cambria Math" panose="02040503050406030204" pitchFamily="18" charset="0"/>
                      </a:rPr>
                      <m:t>=3</m:t>
                    </m:r>
                  </m:oMath>
                </a14:m>
                <a:r>
                  <a:rPr lang="fr-FR" sz="1600" dirty="0">
                    <a:latin typeface="Times New Roman" pitchFamily="18" charset="0"/>
                    <a:cs typeface="Times New Roman" pitchFamily="18" charset="0"/>
                  </a:rPr>
                  <a:t> : on ne peut plus rien mettre dans le sac , on a donc une meilleur solution a 12 ,  </a:t>
                </a:r>
              </a:p>
              <a:p>
                <a:r>
                  <a:rPr lang="fr-FR" sz="1600" dirty="0" smtClean="0">
                    <a:latin typeface="Times New Roman" pitchFamily="18" charset="0"/>
                    <a:cs typeface="Times New Roman" pitchFamily="18" charset="0"/>
                  </a:rPr>
                  <a:t>3 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1600" dirty="0">
                    <a:latin typeface="Times New Roman" pitchFamily="18" charset="0"/>
                    <a:cs typeface="Times New Roman" pitchFamily="18" charset="0"/>
                  </a:rPr>
                  <a:t>  4 = 12</a:t>
                </a:r>
              </a:p>
            </p:txBody>
          </p:sp>
        </mc:Choice>
        <mc:Fallback xmlns="">
          <p:sp>
            <p:nvSpPr>
              <p:cNvPr id="165" name="Teardrop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789" y="970700"/>
                <a:ext cx="2281266" cy="2350288"/>
              </a:xfrm>
              <a:prstGeom prst="teardrop">
                <a:avLst>
                  <a:gd name="adj" fmla="val 145044"/>
                </a:avLst>
              </a:prstGeom>
              <a:blipFill rotWithShape="0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ZoneTexte 1"/>
          <p:cNvSpPr txBox="1"/>
          <p:nvPr/>
        </p:nvSpPr>
        <p:spPr>
          <a:xfrm>
            <a:off x="8646729" y="212768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314526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Oval 98"/>
          <p:cNvSpPr/>
          <p:nvPr/>
        </p:nvSpPr>
        <p:spPr>
          <a:xfrm>
            <a:off x="85266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0" name="Oval 99"/>
          <p:cNvSpPr/>
          <p:nvPr/>
        </p:nvSpPr>
        <p:spPr>
          <a:xfrm>
            <a:off x="71374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1" name="Oval 100"/>
          <p:cNvSpPr/>
          <p:nvPr/>
        </p:nvSpPr>
        <p:spPr>
          <a:xfrm>
            <a:off x="4381297" y="221923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2" name="Straight Connector 101"/>
          <p:cNvCxnSpPr>
            <a:stCxn id="100" idx="2"/>
            <a:endCxn id="101" idx="6"/>
          </p:cNvCxnSpPr>
          <p:nvPr/>
        </p:nvCxnSpPr>
        <p:spPr>
          <a:xfrm flipH="1" flipV="1">
            <a:off x="4597321" y="2327250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6"/>
            <a:endCxn id="99" idx="2"/>
          </p:cNvCxnSpPr>
          <p:nvPr/>
        </p:nvCxnSpPr>
        <p:spPr>
          <a:xfrm>
            <a:off x="7353434" y="2340795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381297" y="295610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5" name="Oval 104"/>
          <p:cNvSpPr/>
          <p:nvPr/>
        </p:nvSpPr>
        <p:spPr>
          <a:xfrm>
            <a:off x="5748211" y="27875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6" name="Oval 105"/>
          <p:cNvSpPr/>
          <p:nvPr/>
        </p:nvSpPr>
        <p:spPr>
          <a:xfrm>
            <a:off x="8519007" y="280771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8" name="Straight Connector 107"/>
          <p:cNvCxnSpPr>
            <a:stCxn id="105" idx="6"/>
            <a:endCxn id="106" idx="2"/>
          </p:cNvCxnSpPr>
          <p:nvPr/>
        </p:nvCxnSpPr>
        <p:spPr>
          <a:xfrm>
            <a:off x="5964235" y="2895549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07" idx="2"/>
          </p:cNvCxnSpPr>
          <p:nvPr/>
        </p:nvCxnSpPr>
        <p:spPr>
          <a:xfrm>
            <a:off x="5966271" y="3491210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endCxn id="101" idx="2"/>
          </p:cNvCxnSpPr>
          <p:nvPr/>
        </p:nvCxnSpPr>
        <p:spPr>
          <a:xfrm flipV="1">
            <a:off x="3079888" y="2327250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endCxn id="104" idx="2"/>
          </p:cNvCxnSpPr>
          <p:nvPr/>
        </p:nvCxnSpPr>
        <p:spPr>
          <a:xfrm>
            <a:off x="3079888" y="2742700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104" idx="6"/>
          </p:cNvCxnSpPr>
          <p:nvPr/>
        </p:nvCxnSpPr>
        <p:spPr>
          <a:xfrm flipV="1">
            <a:off x="4597321" y="2850712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04" idx="6"/>
          </p:cNvCxnSpPr>
          <p:nvPr/>
        </p:nvCxnSpPr>
        <p:spPr>
          <a:xfrm>
            <a:off x="4597321" y="3064116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2863864" y="259513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18" name="Straight Connector 117"/>
          <p:cNvCxnSpPr>
            <a:stCxn id="5" idx="6"/>
            <a:endCxn id="116" idx="2"/>
          </p:cNvCxnSpPr>
          <p:nvPr/>
        </p:nvCxnSpPr>
        <p:spPr>
          <a:xfrm flipV="1">
            <a:off x="467544" y="2703147"/>
            <a:ext cx="2396320" cy="617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5734831" y="340284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/>
              <p:cNvSpPr/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ectangle 136"/>
              <p:cNvSpPr/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7" name="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Rectangle 140"/>
              <p:cNvSpPr/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1" name="Rectangle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Rectangle 141"/>
              <p:cNvSpPr/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2" name="Rectangle 1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ectangle 145"/>
              <p:cNvSpPr/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6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tangle 146"/>
              <p:cNvSpPr/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7" name="Rectangle 1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Rectangle 147"/>
              <p:cNvSpPr/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8" name="Rectangle 1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ectangle 148"/>
              <p:cNvSpPr/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9" name="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Teardrop 15"/>
          <p:cNvSpPr/>
          <p:nvPr/>
        </p:nvSpPr>
        <p:spPr>
          <a:xfrm>
            <a:off x="-447117" y="2122354"/>
            <a:ext cx="3172113" cy="4059345"/>
          </a:xfrm>
          <a:prstGeom prst="teardrop">
            <a:avLst>
              <a:gd name="adj" fmla="val 14504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fr-FR" sz="1600" dirty="0">
              <a:latin typeface="Times New Roman" pitchFamily="18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6" name="Rectangle 165"/>
              <p:cNvSpPr/>
              <p:nvPr/>
            </p:nvSpPr>
            <p:spPr>
              <a:xfrm>
                <a:off x="101239" y="2327250"/>
                <a:ext cx="2612343" cy="34778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2000" dirty="0" smtClean="0"/>
                  <a:t> </a:t>
                </a:r>
                <a:r>
                  <a:rPr lang="fr-FR" sz="2000" dirty="0"/>
                  <a:t>= 2, On fixe l’article qui donne le meilleur </a:t>
                </a:r>
                <a:r>
                  <a:rPr lang="fr-FR" sz="2000" dirty="0" smtClean="0"/>
                  <a:t>rapport cout/poids</a:t>
                </a:r>
                <a:r>
                  <a:rPr lang="fr-FR" sz="2000" dirty="0"/>
                  <a:t>, cela est vérifié pour l’article 2. L’évaluation du </a:t>
                </a:r>
                <a:r>
                  <a:rPr lang="fr-FR" sz="2000" dirty="0" smtClean="0"/>
                  <a:t>nœud est donc </a:t>
                </a:r>
                <a:r>
                  <a:rPr lang="fr-FR" sz="2000" dirty="0"/>
                  <a:t>calculée par : </a:t>
                </a:r>
                <a:r>
                  <a:rPr lang="fr-FR" sz="2000" dirty="0" smtClean="0"/>
                  <a:t>2</a:t>
                </a:r>
                <a:r>
                  <a:rPr lang="fr-FR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</m:oMath>
                </a14:m>
                <a:r>
                  <a:rPr lang="fr-FR" sz="2000" dirty="0" smtClean="0"/>
                  <a:t> 4 + </a:t>
                </a:r>
                <a:r>
                  <a:rPr lang="fr-FR" sz="2000" dirty="0"/>
                  <a:t>(5 </a:t>
                </a:r>
                <a:r>
                  <a:rPr lang="fr-FR" sz="2000" dirty="0" smtClean="0"/>
                  <a:t>/49</a:t>
                </a:r>
                <a:r>
                  <a:rPr lang="fr-FR" sz="2000" dirty="0"/>
                  <a:t>)</a:t>
                </a:r>
                <a:r>
                  <a:rPr lang="fr-FR" sz="20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2000" dirty="0" smtClean="0"/>
                  <a:t> (130- 2 </a:t>
                </a:r>
                <a14:m>
                  <m:oMath xmlns:m="http://schemas.openxmlformats.org/officeDocument/2006/math">
                    <m:r>
                      <a:rPr lang="fr-F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2000" dirty="0" smtClean="0"/>
                  <a:t> 33 ) </a:t>
                </a:r>
                <a:r>
                  <a:rPr lang="fr-FR" sz="2000" dirty="0"/>
                  <a:t>= 14, 53. Puisque </a:t>
                </a:r>
                <a:endParaRPr lang="fr-FR" sz="2000" dirty="0" smtClean="0"/>
              </a:p>
              <a:p>
                <a:r>
                  <a:rPr lang="fr-FR" sz="2000" dirty="0" smtClean="0"/>
                  <a:t>14</a:t>
                </a:r>
                <a:r>
                  <a:rPr lang="fr-FR" sz="2000" dirty="0"/>
                  <a:t>, 53 &gt; 12, </a:t>
                </a:r>
                <a:r>
                  <a:rPr lang="fr-FR" sz="2000" dirty="0" smtClean="0"/>
                  <a:t>on divise </a:t>
                </a:r>
                <a:r>
                  <a:rPr lang="fr-FR" sz="2000" dirty="0"/>
                  <a:t>ce </a:t>
                </a:r>
                <a:r>
                  <a:rPr lang="fr-FR" sz="2000" dirty="0" smtClean="0"/>
                  <a:t>nœud.</a:t>
                </a:r>
                <a:endParaRPr lang="fr-FR" sz="2000" dirty="0"/>
              </a:p>
            </p:txBody>
          </p:sp>
        </mc:Choice>
        <mc:Fallback xmlns="">
          <p:sp>
            <p:nvSpPr>
              <p:cNvPr id="166" name="Rectangle 1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239" y="2327250"/>
                <a:ext cx="2612343" cy="3477875"/>
              </a:xfrm>
              <a:prstGeom prst="rect">
                <a:avLst/>
              </a:prstGeom>
              <a:blipFill rotWithShape="0">
                <a:blip r:embed="rId41"/>
                <a:stretch>
                  <a:fillRect l="-2570" t="-1053" r="-3972" b="-2281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8" name="ZoneTexte 167"/>
          <p:cNvSpPr txBox="1"/>
          <p:nvPr/>
        </p:nvSpPr>
        <p:spPr>
          <a:xfrm>
            <a:off x="8772130" y="658131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9" name="ZoneTexte 168"/>
          <p:cNvSpPr txBox="1"/>
          <p:nvPr/>
        </p:nvSpPr>
        <p:spPr>
          <a:xfrm>
            <a:off x="8750760" y="225750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332167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5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Oval 98"/>
          <p:cNvSpPr/>
          <p:nvPr/>
        </p:nvSpPr>
        <p:spPr>
          <a:xfrm>
            <a:off x="85266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0" name="Oval 99"/>
          <p:cNvSpPr/>
          <p:nvPr/>
        </p:nvSpPr>
        <p:spPr>
          <a:xfrm>
            <a:off x="71374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1" name="Oval 100"/>
          <p:cNvSpPr/>
          <p:nvPr/>
        </p:nvSpPr>
        <p:spPr>
          <a:xfrm>
            <a:off x="4381297" y="2219238"/>
            <a:ext cx="216024" cy="216024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2" name="Straight Connector 101"/>
          <p:cNvCxnSpPr>
            <a:stCxn id="100" idx="2"/>
            <a:endCxn id="101" idx="6"/>
          </p:cNvCxnSpPr>
          <p:nvPr/>
        </p:nvCxnSpPr>
        <p:spPr>
          <a:xfrm flipH="1" flipV="1">
            <a:off x="4597321" y="2327250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6"/>
            <a:endCxn id="99" idx="2"/>
          </p:cNvCxnSpPr>
          <p:nvPr/>
        </p:nvCxnSpPr>
        <p:spPr>
          <a:xfrm>
            <a:off x="7353434" y="2340795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381297" y="2956104"/>
            <a:ext cx="216024" cy="216024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5" name="Oval 104"/>
          <p:cNvSpPr/>
          <p:nvPr/>
        </p:nvSpPr>
        <p:spPr>
          <a:xfrm>
            <a:off x="5748211" y="27875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6" name="Oval 105"/>
          <p:cNvSpPr/>
          <p:nvPr/>
        </p:nvSpPr>
        <p:spPr>
          <a:xfrm>
            <a:off x="8519007" y="280771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8" name="Straight Connector 107"/>
          <p:cNvCxnSpPr>
            <a:stCxn id="105" idx="6"/>
            <a:endCxn id="106" idx="2"/>
          </p:cNvCxnSpPr>
          <p:nvPr/>
        </p:nvCxnSpPr>
        <p:spPr>
          <a:xfrm>
            <a:off x="5964235" y="2895549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07" idx="2"/>
          </p:cNvCxnSpPr>
          <p:nvPr/>
        </p:nvCxnSpPr>
        <p:spPr>
          <a:xfrm>
            <a:off x="5966271" y="3491210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endCxn id="101" idx="2"/>
          </p:cNvCxnSpPr>
          <p:nvPr/>
        </p:nvCxnSpPr>
        <p:spPr>
          <a:xfrm flipV="1">
            <a:off x="3079888" y="2327250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endCxn id="104" idx="2"/>
          </p:cNvCxnSpPr>
          <p:nvPr/>
        </p:nvCxnSpPr>
        <p:spPr>
          <a:xfrm>
            <a:off x="3079888" y="2742700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104" idx="6"/>
          </p:cNvCxnSpPr>
          <p:nvPr/>
        </p:nvCxnSpPr>
        <p:spPr>
          <a:xfrm flipV="1">
            <a:off x="4597321" y="2850712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04" idx="6"/>
          </p:cNvCxnSpPr>
          <p:nvPr/>
        </p:nvCxnSpPr>
        <p:spPr>
          <a:xfrm>
            <a:off x="4597321" y="3064116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2863864" y="2595135"/>
            <a:ext cx="216024" cy="216024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18" name="Straight Connector 117"/>
          <p:cNvCxnSpPr>
            <a:stCxn id="5" idx="6"/>
            <a:endCxn id="116" idx="2"/>
          </p:cNvCxnSpPr>
          <p:nvPr/>
        </p:nvCxnSpPr>
        <p:spPr>
          <a:xfrm flipV="1">
            <a:off x="467544" y="2703147"/>
            <a:ext cx="2396320" cy="617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5734831" y="340284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/>
              <p:cNvSpPr/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ectangle 136"/>
              <p:cNvSpPr/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7" name="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Rectangle 140"/>
              <p:cNvSpPr/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1" name="Rectangle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Rectangle 141"/>
              <p:cNvSpPr/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2" name="Rectangle 1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ectangle 145"/>
              <p:cNvSpPr/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6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tangle 146"/>
              <p:cNvSpPr/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7" name="Rectangle 1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Rectangle 147"/>
              <p:cNvSpPr/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8" name="Rectangle 1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ectangle 148"/>
              <p:cNvSpPr/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9" name="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ZoneTexte 164"/>
          <p:cNvSpPr txBox="1"/>
          <p:nvPr/>
        </p:nvSpPr>
        <p:spPr>
          <a:xfrm>
            <a:off x="8646729" y="212768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6" name="ZoneTexte 165"/>
          <p:cNvSpPr txBox="1"/>
          <p:nvPr/>
        </p:nvSpPr>
        <p:spPr>
          <a:xfrm>
            <a:off x="8667438" y="615267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fr-CA" dirty="0"/>
          </a:p>
        </p:txBody>
      </p:sp>
      <p:sp>
        <p:nvSpPr>
          <p:cNvPr id="167" name="ZoneTexte 166"/>
          <p:cNvSpPr txBox="1"/>
          <p:nvPr/>
        </p:nvSpPr>
        <p:spPr>
          <a:xfrm>
            <a:off x="1923026" y="2381861"/>
            <a:ext cx="790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14,53</a:t>
            </a:r>
            <a:endParaRPr lang="fr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8" name="ZoneTexte 167"/>
          <p:cNvSpPr txBox="1"/>
          <p:nvPr/>
        </p:nvSpPr>
        <p:spPr>
          <a:xfrm>
            <a:off x="4417546" y="406135"/>
            <a:ext cx="75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13</a:t>
            </a:r>
            <a:endParaRPr lang="fr-CA" dirty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Teardrop 15"/>
              <p:cNvSpPr/>
              <p:nvPr/>
            </p:nvSpPr>
            <p:spPr>
              <a:xfrm>
                <a:off x="585009" y="1633191"/>
                <a:ext cx="3093006" cy="3299219"/>
              </a:xfrm>
              <a:prstGeom prst="teardrop">
                <a:avLst>
                  <a:gd name="adj" fmla="val 15438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1600" dirty="0">
                    <a:latin typeface="Times New Roman" pitchFamily="18" charset="0"/>
                    <a:cs typeface="Times New Roman" pitchFamily="18" charset="0"/>
                  </a:rPr>
                  <a:t> = 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1600" dirty="0">
                    <a:latin typeface="Times New Roman" pitchFamily="18" charset="0"/>
                    <a:cs typeface="Times New Roman" pitchFamily="18" charset="0"/>
                  </a:rPr>
                  <a:t> = 1, pour le nœud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1600" dirty="0">
                    <a:latin typeface="Times New Roman" pitchFamily="18" charset="0"/>
                    <a:cs typeface="Times New Roman" pitchFamily="18" charset="0"/>
                  </a:rPr>
                  <a:t>= 3, on obtient une évaluation exacte égale à 13. La solution correspondante devient la nouvelle meilleure solution courante et la meilleure valeur est égale à 1</a:t>
                </a:r>
                <a:r>
                  <a:rPr lang="fr-FR" sz="1600" dirty="0"/>
                  <a:t>3.</a:t>
                </a:r>
              </a:p>
            </p:txBody>
          </p:sp>
        </mc:Choice>
        <mc:Fallback xmlns="">
          <p:sp>
            <p:nvSpPr>
              <p:cNvPr id="169" name="Teardrop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009" y="1633191"/>
                <a:ext cx="3093006" cy="3299219"/>
              </a:xfrm>
              <a:prstGeom prst="teardrop">
                <a:avLst>
                  <a:gd name="adj" fmla="val 154380"/>
                </a:avLst>
              </a:prstGeom>
              <a:blipFill rotWithShape="0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45151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Oval 98"/>
          <p:cNvSpPr/>
          <p:nvPr/>
        </p:nvSpPr>
        <p:spPr>
          <a:xfrm>
            <a:off x="85266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0" name="Oval 99"/>
          <p:cNvSpPr/>
          <p:nvPr/>
        </p:nvSpPr>
        <p:spPr>
          <a:xfrm>
            <a:off x="71374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1" name="Oval 100"/>
          <p:cNvSpPr/>
          <p:nvPr/>
        </p:nvSpPr>
        <p:spPr>
          <a:xfrm>
            <a:off x="4381297" y="221923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2" name="Straight Connector 101"/>
          <p:cNvCxnSpPr>
            <a:stCxn id="100" idx="2"/>
            <a:endCxn id="101" idx="6"/>
          </p:cNvCxnSpPr>
          <p:nvPr/>
        </p:nvCxnSpPr>
        <p:spPr>
          <a:xfrm flipH="1" flipV="1">
            <a:off x="4597321" y="2327250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6"/>
            <a:endCxn id="99" idx="2"/>
          </p:cNvCxnSpPr>
          <p:nvPr/>
        </p:nvCxnSpPr>
        <p:spPr>
          <a:xfrm>
            <a:off x="7353434" y="2340795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381297" y="2956104"/>
            <a:ext cx="216024" cy="216024"/>
          </a:xfrm>
          <a:prstGeom prst="ellips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5" name="Oval 104"/>
          <p:cNvSpPr/>
          <p:nvPr/>
        </p:nvSpPr>
        <p:spPr>
          <a:xfrm>
            <a:off x="5748211" y="27875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6" name="Oval 105"/>
          <p:cNvSpPr/>
          <p:nvPr/>
        </p:nvSpPr>
        <p:spPr>
          <a:xfrm>
            <a:off x="8519007" y="280771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8" name="Straight Connector 107"/>
          <p:cNvCxnSpPr>
            <a:stCxn id="105" idx="6"/>
            <a:endCxn id="106" idx="2"/>
          </p:cNvCxnSpPr>
          <p:nvPr/>
        </p:nvCxnSpPr>
        <p:spPr>
          <a:xfrm>
            <a:off x="5964235" y="2895549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07" idx="2"/>
          </p:cNvCxnSpPr>
          <p:nvPr/>
        </p:nvCxnSpPr>
        <p:spPr>
          <a:xfrm>
            <a:off x="5966271" y="3491210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endCxn id="101" idx="2"/>
          </p:cNvCxnSpPr>
          <p:nvPr/>
        </p:nvCxnSpPr>
        <p:spPr>
          <a:xfrm flipV="1">
            <a:off x="3079888" y="2327250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endCxn id="104" idx="2"/>
          </p:cNvCxnSpPr>
          <p:nvPr/>
        </p:nvCxnSpPr>
        <p:spPr>
          <a:xfrm>
            <a:off x="3079888" y="2742700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104" idx="6"/>
          </p:cNvCxnSpPr>
          <p:nvPr/>
        </p:nvCxnSpPr>
        <p:spPr>
          <a:xfrm flipV="1">
            <a:off x="4597321" y="2850712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04" idx="6"/>
          </p:cNvCxnSpPr>
          <p:nvPr/>
        </p:nvCxnSpPr>
        <p:spPr>
          <a:xfrm>
            <a:off x="4597321" y="3064116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2863864" y="2595135"/>
            <a:ext cx="216024" cy="216024"/>
          </a:xfrm>
          <a:prstGeom prst="ellipse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18" name="Straight Connector 117"/>
          <p:cNvCxnSpPr>
            <a:stCxn id="5" idx="6"/>
            <a:endCxn id="116" idx="2"/>
          </p:cNvCxnSpPr>
          <p:nvPr/>
        </p:nvCxnSpPr>
        <p:spPr>
          <a:xfrm flipV="1">
            <a:off x="467544" y="2703147"/>
            <a:ext cx="2396320" cy="617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5734831" y="340284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/>
              <p:cNvSpPr/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ectangle 136"/>
              <p:cNvSpPr/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7" name="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Rectangle 140"/>
              <p:cNvSpPr/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1" name="Rectangle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Rectangle 141"/>
              <p:cNvSpPr/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2" name="Rectangle 1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ectangle 145"/>
              <p:cNvSpPr/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6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tangle 146"/>
              <p:cNvSpPr/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7" name="Rectangle 1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Rectangle 147"/>
              <p:cNvSpPr/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8" name="Rectangle 1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ectangle 148"/>
              <p:cNvSpPr/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9" name="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ZoneTexte 164"/>
          <p:cNvSpPr txBox="1"/>
          <p:nvPr/>
        </p:nvSpPr>
        <p:spPr>
          <a:xfrm>
            <a:off x="8646729" y="212768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6" name="ZoneTexte 165"/>
          <p:cNvSpPr txBox="1"/>
          <p:nvPr/>
        </p:nvSpPr>
        <p:spPr>
          <a:xfrm>
            <a:off x="8667438" y="615267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fr-CA" dirty="0"/>
          </a:p>
        </p:txBody>
      </p:sp>
      <p:sp>
        <p:nvSpPr>
          <p:cNvPr id="167" name="ZoneTexte 166"/>
          <p:cNvSpPr txBox="1"/>
          <p:nvPr/>
        </p:nvSpPr>
        <p:spPr>
          <a:xfrm>
            <a:off x="1943708" y="1037543"/>
            <a:ext cx="790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14,53</a:t>
            </a:r>
            <a:endParaRPr lang="fr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8" name="ZoneTexte 167"/>
          <p:cNvSpPr txBox="1"/>
          <p:nvPr/>
        </p:nvSpPr>
        <p:spPr>
          <a:xfrm>
            <a:off x="4404464" y="1614148"/>
            <a:ext cx="75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14,4</a:t>
            </a:r>
            <a:endParaRPr lang="fr-CA" dirty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Teardrop 15"/>
              <p:cNvSpPr/>
              <p:nvPr/>
            </p:nvSpPr>
            <p:spPr>
              <a:xfrm>
                <a:off x="328682" y="2175464"/>
                <a:ext cx="3093006" cy="2211381"/>
              </a:xfrm>
              <a:prstGeom prst="teardrop">
                <a:avLst>
                  <a:gd name="adj" fmla="val 15438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1600" dirty="0"/>
                  <a:t> = 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1600" dirty="0"/>
                  <a:t> = 0 a comme évaluation 2 </a:t>
                </a:r>
                <a:r>
                  <a:rPr lang="fr-FR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1600" dirty="0"/>
                  <a:t>  4+ 0 + (6/60)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1600" dirty="0"/>
                  <a:t> (130 – 2</a:t>
                </a:r>
                <a:r>
                  <a:rPr lang="fr-FR" sz="16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1600" dirty="0"/>
                  <a:t> 33)  = 14, 4. Puisque 14, 4 &gt; 13, on divise ce nœud.</a:t>
                </a:r>
              </a:p>
            </p:txBody>
          </p:sp>
        </mc:Choice>
        <mc:Fallback xmlns="">
          <p:sp>
            <p:nvSpPr>
              <p:cNvPr id="169" name="Teardrop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8682" y="2175464"/>
                <a:ext cx="3093006" cy="2211381"/>
              </a:xfrm>
              <a:prstGeom prst="teardrop">
                <a:avLst>
                  <a:gd name="adj" fmla="val 154380"/>
                </a:avLst>
              </a:prstGeom>
              <a:blipFill rotWithShape="0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684257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Oval 98"/>
          <p:cNvSpPr/>
          <p:nvPr/>
        </p:nvSpPr>
        <p:spPr>
          <a:xfrm>
            <a:off x="85266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0" name="Oval 99"/>
          <p:cNvSpPr/>
          <p:nvPr/>
        </p:nvSpPr>
        <p:spPr>
          <a:xfrm>
            <a:off x="71374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1" name="Oval 100"/>
          <p:cNvSpPr/>
          <p:nvPr/>
        </p:nvSpPr>
        <p:spPr>
          <a:xfrm>
            <a:off x="4381297" y="221923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2" name="Straight Connector 101"/>
          <p:cNvCxnSpPr>
            <a:stCxn id="100" idx="2"/>
            <a:endCxn id="101" idx="6"/>
          </p:cNvCxnSpPr>
          <p:nvPr/>
        </p:nvCxnSpPr>
        <p:spPr>
          <a:xfrm flipH="1" flipV="1">
            <a:off x="4597321" y="2327250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6"/>
            <a:endCxn id="99" idx="2"/>
          </p:cNvCxnSpPr>
          <p:nvPr/>
        </p:nvCxnSpPr>
        <p:spPr>
          <a:xfrm>
            <a:off x="7353434" y="2340795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381297" y="295610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5" name="Oval 104"/>
          <p:cNvSpPr/>
          <p:nvPr/>
        </p:nvSpPr>
        <p:spPr>
          <a:xfrm>
            <a:off x="5748211" y="27875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6" name="Oval 105"/>
          <p:cNvSpPr/>
          <p:nvPr/>
        </p:nvSpPr>
        <p:spPr>
          <a:xfrm>
            <a:off x="8519007" y="280771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8" name="Straight Connector 107"/>
          <p:cNvCxnSpPr>
            <a:stCxn id="105" idx="6"/>
            <a:endCxn id="106" idx="2"/>
          </p:cNvCxnSpPr>
          <p:nvPr/>
        </p:nvCxnSpPr>
        <p:spPr>
          <a:xfrm>
            <a:off x="5964235" y="2895549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07" idx="2"/>
          </p:cNvCxnSpPr>
          <p:nvPr/>
        </p:nvCxnSpPr>
        <p:spPr>
          <a:xfrm>
            <a:off x="5966271" y="3491210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endCxn id="101" idx="2"/>
          </p:cNvCxnSpPr>
          <p:nvPr/>
        </p:nvCxnSpPr>
        <p:spPr>
          <a:xfrm flipV="1">
            <a:off x="3079888" y="2327250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endCxn id="104" idx="2"/>
          </p:cNvCxnSpPr>
          <p:nvPr/>
        </p:nvCxnSpPr>
        <p:spPr>
          <a:xfrm>
            <a:off x="3079888" y="2742700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104" idx="6"/>
          </p:cNvCxnSpPr>
          <p:nvPr/>
        </p:nvCxnSpPr>
        <p:spPr>
          <a:xfrm flipV="1">
            <a:off x="4597321" y="2850712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04" idx="6"/>
          </p:cNvCxnSpPr>
          <p:nvPr/>
        </p:nvCxnSpPr>
        <p:spPr>
          <a:xfrm>
            <a:off x="4597321" y="3064116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2863864" y="259513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18" name="Straight Connector 117"/>
          <p:cNvCxnSpPr>
            <a:stCxn id="5" idx="6"/>
            <a:endCxn id="116" idx="2"/>
          </p:cNvCxnSpPr>
          <p:nvPr/>
        </p:nvCxnSpPr>
        <p:spPr>
          <a:xfrm flipV="1">
            <a:off x="467544" y="2703147"/>
            <a:ext cx="2396320" cy="617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5734831" y="340284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/>
              <p:cNvSpPr/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ectangle 136"/>
              <p:cNvSpPr/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7" name="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Rectangle 140"/>
              <p:cNvSpPr/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1" name="Rectangle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Rectangle 141"/>
              <p:cNvSpPr/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2" name="Rectangle 1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ectangle 145"/>
              <p:cNvSpPr/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6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tangle 146"/>
              <p:cNvSpPr/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7" name="Rectangle 1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Rectangle 147"/>
              <p:cNvSpPr/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8" name="Rectangle 1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ectangle 148"/>
              <p:cNvSpPr/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9" name="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ZoneTexte 164"/>
          <p:cNvSpPr txBox="1"/>
          <p:nvPr/>
        </p:nvSpPr>
        <p:spPr>
          <a:xfrm>
            <a:off x="8626047" y="364718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6" name="ZoneTexte 165"/>
          <p:cNvSpPr txBox="1"/>
          <p:nvPr/>
        </p:nvSpPr>
        <p:spPr>
          <a:xfrm>
            <a:off x="8646756" y="767217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fr-CA" dirty="0"/>
          </a:p>
        </p:txBody>
      </p:sp>
      <p:sp>
        <p:nvSpPr>
          <p:cNvPr id="167" name="ZoneTexte 166"/>
          <p:cNvSpPr txBox="1"/>
          <p:nvPr/>
        </p:nvSpPr>
        <p:spPr>
          <a:xfrm>
            <a:off x="1923026" y="1037543"/>
            <a:ext cx="7905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14,53</a:t>
            </a:r>
            <a:endParaRPr lang="fr-CA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68" name="ZoneTexte 167"/>
          <p:cNvSpPr txBox="1"/>
          <p:nvPr/>
        </p:nvSpPr>
        <p:spPr>
          <a:xfrm>
            <a:off x="4401006" y="1498788"/>
            <a:ext cx="755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14,4</a:t>
            </a:r>
            <a:endParaRPr lang="fr-CA" dirty="0">
              <a:solidFill>
                <a:schemeClr val="accent1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9" name="Teardrop 15"/>
              <p:cNvSpPr/>
              <p:nvPr/>
            </p:nvSpPr>
            <p:spPr>
              <a:xfrm>
                <a:off x="1898921" y="2113737"/>
                <a:ext cx="3165955" cy="2508293"/>
              </a:xfrm>
              <a:prstGeom prst="teardrop">
                <a:avLst>
                  <a:gd name="adj" fmla="val 154380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sz="1600" dirty="0"/>
                  <a:t> = 2,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sz="1600" dirty="0"/>
                  <a:t> = 0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sz="1600" i="1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</m:oMath>
                </a14:m>
                <a:r>
                  <a:rPr lang="fr-FR" sz="1600" dirty="0"/>
                  <a:t> = 1 La solution correspondante devient la nouvelle meilleure solution courante 2 </a:t>
                </a:r>
                <a14:m>
                  <m:oMath xmlns:m="http://schemas.openxmlformats.org/officeDocument/2006/math">
                    <m:r>
                      <a:rPr lang="fr-FR" sz="16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fr-FR" sz="1600" dirty="0"/>
                  <a:t> 4 + 6 =14  et la meilleure valeur est égale à 14.</a:t>
                </a:r>
              </a:p>
              <a:p>
                <a:r>
                  <a:rPr lang="fr-FR" sz="1600" dirty="0"/>
                  <a:t>.</a:t>
                </a:r>
              </a:p>
            </p:txBody>
          </p:sp>
        </mc:Choice>
        <mc:Fallback xmlns="">
          <p:sp>
            <p:nvSpPr>
              <p:cNvPr id="169" name="Teardrop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8921" y="2113737"/>
                <a:ext cx="3165955" cy="2508293"/>
              </a:xfrm>
              <a:prstGeom prst="teardrop">
                <a:avLst>
                  <a:gd name="adj" fmla="val 154380"/>
                </a:avLst>
              </a:prstGeom>
              <a:blipFill rotWithShape="0">
                <a:blip r:embed="rId4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0" name="ZoneTexte 169"/>
          <p:cNvSpPr txBox="1"/>
          <p:nvPr/>
        </p:nvSpPr>
        <p:spPr>
          <a:xfrm>
            <a:off x="8700825" y="1195430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8423396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Oval 98"/>
          <p:cNvSpPr/>
          <p:nvPr/>
        </p:nvSpPr>
        <p:spPr>
          <a:xfrm>
            <a:off x="85266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0" name="Oval 99"/>
          <p:cNvSpPr/>
          <p:nvPr/>
        </p:nvSpPr>
        <p:spPr>
          <a:xfrm>
            <a:off x="71374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1" name="Oval 100"/>
          <p:cNvSpPr/>
          <p:nvPr/>
        </p:nvSpPr>
        <p:spPr>
          <a:xfrm>
            <a:off x="4381297" y="221923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2" name="Straight Connector 101"/>
          <p:cNvCxnSpPr>
            <a:stCxn id="100" idx="2"/>
            <a:endCxn id="101" idx="6"/>
          </p:cNvCxnSpPr>
          <p:nvPr/>
        </p:nvCxnSpPr>
        <p:spPr>
          <a:xfrm flipH="1" flipV="1">
            <a:off x="4597321" y="2327250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6"/>
            <a:endCxn id="99" idx="2"/>
          </p:cNvCxnSpPr>
          <p:nvPr/>
        </p:nvCxnSpPr>
        <p:spPr>
          <a:xfrm>
            <a:off x="7353434" y="2340795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381297" y="295610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5" name="Oval 104"/>
          <p:cNvSpPr/>
          <p:nvPr/>
        </p:nvSpPr>
        <p:spPr>
          <a:xfrm>
            <a:off x="5748211" y="27875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6" name="Oval 105"/>
          <p:cNvSpPr/>
          <p:nvPr/>
        </p:nvSpPr>
        <p:spPr>
          <a:xfrm>
            <a:off x="8519007" y="280771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8" name="Straight Connector 107"/>
          <p:cNvCxnSpPr>
            <a:stCxn id="105" idx="6"/>
            <a:endCxn id="106" idx="2"/>
          </p:cNvCxnSpPr>
          <p:nvPr/>
        </p:nvCxnSpPr>
        <p:spPr>
          <a:xfrm>
            <a:off x="5964235" y="2895549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07" idx="2"/>
          </p:cNvCxnSpPr>
          <p:nvPr/>
        </p:nvCxnSpPr>
        <p:spPr>
          <a:xfrm>
            <a:off x="5966271" y="3491210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endCxn id="101" idx="2"/>
          </p:cNvCxnSpPr>
          <p:nvPr/>
        </p:nvCxnSpPr>
        <p:spPr>
          <a:xfrm flipV="1">
            <a:off x="3079888" y="2327250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endCxn id="104" idx="2"/>
          </p:cNvCxnSpPr>
          <p:nvPr/>
        </p:nvCxnSpPr>
        <p:spPr>
          <a:xfrm>
            <a:off x="3079888" y="2742700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104" idx="6"/>
          </p:cNvCxnSpPr>
          <p:nvPr/>
        </p:nvCxnSpPr>
        <p:spPr>
          <a:xfrm flipV="1">
            <a:off x="4597321" y="2850712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04" idx="6"/>
          </p:cNvCxnSpPr>
          <p:nvPr/>
        </p:nvCxnSpPr>
        <p:spPr>
          <a:xfrm>
            <a:off x="4597321" y="3064116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2863864" y="2595135"/>
            <a:ext cx="216024" cy="216024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18" name="Straight Connector 117"/>
          <p:cNvCxnSpPr>
            <a:stCxn id="5" idx="6"/>
            <a:endCxn id="116" idx="2"/>
          </p:cNvCxnSpPr>
          <p:nvPr/>
        </p:nvCxnSpPr>
        <p:spPr>
          <a:xfrm flipV="1">
            <a:off x="467544" y="2703147"/>
            <a:ext cx="2396320" cy="617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5734831" y="340284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/>
              <p:cNvSpPr/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ectangle 136"/>
              <p:cNvSpPr/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7" name="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Rectangle 140"/>
              <p:cNvSpPr/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1" name="Rectangle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Rectangle 141"/>
              <p:cNvSpPr/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2" name="Rectangle 1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ectangle 145"/>
              <p:cNvSpPr/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6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tangle 146"/>
              <p:cNvSpPr/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7" name="Rectangle 1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Rectangle 147"/>
              <p:cNvSpPr/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8" name="Rectangle 1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ectangle 148"/>
              <p:cNvSpPr/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9" name="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ZoneTexte 164"/>
          <p:cNvSpPr txBox="1"/>
          <p:nvPr/>
        </p:nvSpPr>
        <p:spPr>
          <a:xfrm>
            <a:off x="8626047" y="364718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6" name="ZoneTexte 165"/>
          <p:cNvSpPr txBox="1"/>
          <p:nvPr/>
        </p:nvSpPr>
        <p:spPr>
          <a:xfrm>
            <a:off x="8646756" y="767217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fr-CA" dirty="0"/>
          </a:p>
        </p:txBody>
      </p:sp>
      <p:sp>
        <p:nvSpPr>
          <p:cNvPr id="167" name="ZoneTexte 166"/>
          <p:cNvSpPr txBox="1"/>
          <p:nvPr/>
        </p:nvSpPr>
        <p:spPr>
          <a:xfrm>
            <a:off x="8700825" y="1195430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</a:t>
            </a:r>
            <a:endParaRPr lang="fr-CA" dirty="0"/>
          </a:p>
        </p:txBody>
      </p:sp>
      <p:sp>
        <p:nvSpPr>
          <p:cNvPr id="168" name="ZoneTexte 167"/>
          <p:cNvSpPr txBox="1"/>
          <p:nvPr/>
        </p:nvSpPr>
        <p:spPr>
          <a:xfrm>
            <a:off x="2050828" y="2389029"/>
            <a:ext cx="723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13,89</a:t>
            </a:r>
            <a:endParaRPr lang="fr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ensées 1"/>
              <p:cNvSpPr/>
              <p:nvPr/>
            </p:nvSpPr>
            <p:spPr>
              <a:xfrm>
                <a:off x="1715413" y="549384"/>
                <a:ext cx="4235442" cy="1515602"/>
              </a:xfrm>
              <a:prstGeom prst="cloudCallo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Le nœud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dirty="0"/>
                  <a:t> = 1, a comme évaluation égale à 4 + (5  97/49) = 13, 89</a:t>
                </a:r>
                <a:endParaRPr lang="fr-CA" dirty="0"/>
              </a:p>
            </p:txBody>
          </p:sp>
        </mc:Choice>
        <mc:Fallback xmlns="">
          <p:sp>
            <p:nvSpPr>
              <p:cNvPr id="2" name="Pensées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5413" y="549384"/>
                <a:ext cx="4235442" cy="1515602"/>
              </a:xfrm>
              <a:prstGeom prst="cloudCallout">
                <a:avLst/>
              </a:prstGeom>
              <a:blipFill rotWithShape="0">
                <a:blip r:embed="rId4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97942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9" name="Oval 98"/>
          <p:cNvSpPr/>
          <p:nvPr/>
        </p:nvSpPr>
        <p:spPr>
          <a:xfrm>
            <a:off x="85266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0" name="Oval 99"/>
          <p:cNvSpPr/>
          <p:nvPr/>
        </p:nvSpPr>
        <p:spPr>
          <a:xfrm>
            <a:off x="7137410" y="22327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1" name="Oval 100"/>
          <p:cNvSpPr/>
          <p:nvPr/>
        </p:nvSpPr>
        <p:spPr>
          <a:xfrm>
            <a:off x="4381297" y="221923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2" name="Straight Connector 101"/>
          <p:cNvCxnSpPr>
            <a:stCxn id="100" idx="2"/>
            <a:endCxn id="101" idx="6"/>
          </p:cNvCxnSpPr>
          <p:nvPr/>
        </p:nvCxnSpPr>
        <p:spPr>
          <a:xfrm flipH="1" flipV="1">
            <a:off x="4597321" y="2327250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stCxn id="100" idx="6"/>
            <a:endCxn id="99" idx="2"/>
          </p:cNvCxnSpPr>
          <p:nvPr/>
        </p:nvCxnSpPr>
        <p:spPr>
          <a:xfrm>
            <a:off x="7353434" y="2340795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Oval 103"/>
          <p:cNvSpPr/>
          <p:nvPr/>
        </p:nvSpPr>
        <p:spPr>
          <a:xfrm>
            <a:off x="4381297" y="295610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5" name="Oval 104"/>
          <p:cNvSpPr/>
          <p:nvPr/>
        </p:nvSpPr>
        <p:spPr>
          <a:xfrm>
            <a:off x="5748211" y="27875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6" name="Oval 105"/>
          <p:cNvSpPr/>
          <p:nvPr/>
        </p:nvSpPr>
        <p:spPr>
          <a:xfrm>
            <a:off x="8519007" y="280771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08" name="Straight Connector 107"/>
          <p:cNvCxnSpPr>
            <a:stCxn id="105" idx="6"/>
            <a:endCxn id="106" idx="2"/>
          </p:cNvCxnSpPr>
          <p:nvPr/>
        </p:nvCxnSpPr>
        <p:spPr>
          <a:xfrm>
            <a:off x="5964235" y="2895549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endCxn id="107" idx="2"/>
          </p:cNvCxnSpPr>
          <p:nvPr/>
        </p:nvCxnSpPr>
        <p:spPr>
          <a:xfrm>
            <a:off x="5966271" y="3491210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Elbow Connector 109"/>
          <p:cNvCxnSpPr>
            <a:endCxn id="101" idx="2"/>
          </p:cNvCxnSpPr>
          <p:nvPr/>
        </p:nvCxnSpPr>
        <p:spPr>
          <a:xfrm flipV="1">
            <a:off x="3079888" y="2327250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Elbow Connector 110"/>
          <p:cNvCxnSpPr>
            <a:endCxn id="104" idx="2"/>
          </p:cNvCxnSpPr>
          <p:nvPr/>
        </p:nvCxnSpPr>
        <p:spPr>
          <a:xfrm>
            <a:off x="3079888" y="2742700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Elbow Connector 111"/>
          <p:cNvCxnSpPr>
            <a:stCxn id="104" idx="6"/>
          </p:cNvCxnSpPr>
          <p:nvPr/>
        </p:nvCxnSpPr>
        <p:spPr>
          <a:xfrm flipV="1">
            <a:off x="4597321" y="2850712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Elbow Connector 112"/>
          <p:cNvCxnSpPr>
            <a:stCxn id="104" idx="6"/>
          </p:cNvCxnSpPr>
          <p:nvPr/>
        </p:nvCxnSpPr>
        <p:spPr>
          <a:xfrm>
            <a:off x="4597321" y="3064116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/>
          <p:cNvSpPr/>
          <p:nvPr/>
        </p:nvSpPr>
        <p:spPr>
          <a:xfrm>
            <a:off x="2863864" y="259513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18" name="Straight Connector 117"/>
          <p:cNvCxnSpPr>
            <a:stCxn id="5" idx="6"/>
            <a:endCxn id="116" idx="2"/>
          </p:cNvCxnSpPr>
          <p:nvPr/>
        </p:nvCxnSpPr>
        <p:spPr>
          <a:xfrm flipV="1">
            <a:off x="467544" y="2703147"/>
            <a:ext cx="2396320" cy="61784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18"/>
          <p:cNvSpPr/>
          <p:nvPr/>
        </p:nvSpPr>
        <p:spPr>
          <a:xfrm>
            <a:off x="5734831" y="340284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8055" y="2188530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4" name="Rectangle 113"/>
              <p:cNvSpPr/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4" name="Rectangle 1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4146" y="1957918"/>
                <a:ext cx="8956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7" name="Rectangle 116"/>
              <p:cNvSpPr/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7" name="Rectangle 11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3450" y="3429892"/>
                <a:ext cx="89569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Rectangle 136"/>
              <p:cNvSpPr/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7" name="Rectangle 1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11235" y="2591787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1" name="Rectangle 140"/>
              <p:cNvSpPr/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1" name="Rectangle 14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2413142"/>
                <a:ext cx="895694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2" name="Rectangle 141"/>
              <p:cNvSpPr/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2" name="Rectangle 1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1778" y="1983117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Rectangle 145"/>
              <p:cNvSpPr/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6" name="Rectangle 14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472" y="3096489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Rectangle 146"/>
              <p:cNvSpPr/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7" name="Rectangle 14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6417" y="2012530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8" name="Rectangle 147"/>
              <p:cNvSpPr/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8" name="Rectangle 14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2525461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Rectangle 148"/>
              <p:cNvSpPr/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9" name="Rectangle 1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4570" y="3049069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3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3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3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3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3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3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3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3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3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ZoneTexte 164"/>
          <p:cNvSpPr txBox="1"/>
          <p:nvPr/>
        </p:nvSpPr>
        <p:spPr>
          <a:xfrm>
            <a:off x="8632247" y="316484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6" name="ZoneTexte 165"/>
          <p:cNvSpPr txBox="1"/>
          <p:nvPr/>
        </p:nvSpPr>
        <p:spPr>
          <a:xfrm>
            <a:off x="8652956" y="718983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fr-CA" dirty="0"/>
          </a:p>
        </p:txBody>
      </p:sp>
      <p:sp>
        <p:nvSpPr>
          <p:cNvPr id="167" name="ZoneTexte 166"/>
          <p:cNvSpPr txBox="1"/>
          <p:nvPr/>
        </p:nvSpPr>
        <p:spPr>
          <a:xfrm>
            <a:off x="8707025" y="1147196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</a:t>
            </a:r>
            <a:endParaRPr lang="fr-CA" dirty="0"/>
          </a:p>
        </p:txBody>
      </p:sp>
      <p:sp>
        <p:nvSpPr>
          <p:cNvPr id="168" name="ZoneTexte 167"/>
          <p:cNvSpPr txBox="1"/>
          <p:nvPr/>
        </p:nvSpPr>
        <p:spPr>
          <a:xfrm>
            <a:off x="2140674" y="4453463"/>
            <a:ext cx="723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13,26</a:t>
            </a:r>
            <a:endParaRPr lang="fr-CA" dirty="0"/>
          </a:p>
        </p:txBody>
      </p:sp>
      <p:sp>
        <p:nvSpPr>
          <p:cNvPr id="3" name="Multiply 2"/>
          <p:cNvSpPr/>
          <p:nvPr/>
        </p:nvSpPr>
        <p:spPr>
          <a:xfrm>
            <a:off x="1929525" y="2385386"/>
            <a:ext cx="643456" cy="11254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2016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Oval 5"/>
          <p:cNvSpPr/>
          <p:nvPr/>
        </p:nvSpPr>
        <p:spPr>
          <a:xfrm>
            <a:off x="385045" y="1087698"/>
            <a:ext cx="1944216" cy="10801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POC</a:t>
            </a:r>
            <a:endParaRPr lang="fr-FR" sz="4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122336" y="2893547"/>
            <a:ext cx="2988522" cy="161557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467052" y="2875126"/>
            <a:ext cx="2643806" cy="120032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S*</a:t>
            </a:r>
          </a:p>
          <a:p>
            <a:r>
              <a:rPr lang="fr-FR" dirty="0" smtClean="0"/>
              <a:t>  Solution optimale ( minimum ou maximum ) </a:t>
            </a:r>
            <a:endParaRPr lang="fr-FR" dirty="0"/>
          </a:p>
        </p:txBody>
      </p:sp>
      <p:cxnSp>
        <p:nvCxnSpPr>
          <p:cNvPr id="17" name="Elbow Connector 16"/>
          <p:cNvCxnSpPr>
            <a:stCxn id="6" idx="6"/>
            <a:endCxn id="9" idx="6"/>
          </p:cNvCxnSpPr>
          <p:nvPr/>
        </p:nvCxnSpPr>
        <p:spPr>
          <a:xfrm>
            <a:off x="2329261" y="1627758"/>
            <a:ext cx="781597" cy="2073576"/>
          </a:xfrm>
          <a:prstGeom prst="bentConnector3">
            <a:avLst>
              <a:gd name="adj1" fmla="val 129248"/>
            </a:avLst>
          </a:prstGeom>
          <a:ln w="28575">
            <a:solidFill>
              <a:srgbClr val="FF0000"/>
            </a:solidFill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>
            <a:off x="3107279" y="3555766"/>
            <a:ext cx="1512168" cy="374122"/>
          </a:xfrm>
          <a:prstGeom prst="rightArrow">
            <a:avLst/>
          </a:prstGeom>
          <a:solidFill>
            <a:schemeClr val="bg1">
              <a:lumMod val="95000"/>
            </a:schemeClr>
          </a:solidFill>
          <a:ln w="28575">
            <a:solidFill>
              <a:srgbClr val="FF000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Cloud 10"/>
          <p:cNvSpPr/>
          <p:nvPr/>
        </p:nvSpPr>
        <p:spPr>
          <a:xfrm>
            <a:off x="4619447" y="2832875"/>
            <a:ext cx="2880320" cy="1778010"/>
          </a:xfrm>
          <a:prstGeom prst="cloud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4968321" y="3101168"/>
            <a:ext cx="2484260" cy="1200329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fr-FR" dirty="0" smtClean="0"/>
              <a:t>Solution réalisable ou la fonction objective atteint la meilleure valeur</a:t>
            </a:r>
            <a:endParaRPr lang="fr-FR" dirty="0"/>
          </a:p>
        </p:txBody>
      </p:sp>
      <p:sp>
        <p:nvSpPr>
          <p:cNvPr id="2" name="Rectangle 1"/>
          <p:cNvSpPr/>
          <p:nvPr/>
        </p:nvSpPr>
        <p:spPr>
          <a:xfrm>
            <a:off x="1412" y="202089"/>
            <a:ext cx="903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Définition d’un problème d’optimisation combinatoire</a:t>
            </a:r>
            <a:endParaRPr lang="fr-FR" sz="2400" dirty="0"/>
          </a:p>
        </p:txBody>
      </p:sp>
      <p:pic>
        <p:nvPicPr>
          <p:cNvPr id="15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08148" y="5346801"/>
            <a:ext cx="560388" cy="1357313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417982" y="2392733"/>
            <a:ext cx="1637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Chercher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99314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/>
      <p:bldP spid="7" grpId="0" animBg="1"/>
      <p:bldP spid="11" grpId="0" animBg="1"/>
      <p:bldP spid="20" grpId="0"/>
      <p:bldP spid="1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ZoneTexte 164"/>
          <p:cNvSpPr txBox="1"/>
          <p:nvPr/>
        </p:nvSpPr>
        <p:spPr>
          <a:xfrm>
            <a:off x="8632247" y="316484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6" name="ZoneTexte 165"/>
          <p:cNvSpPr txBox="1"/>
          <p:nvPr/>
        </p:nvSpPr>
        <p:spPr>
          <a:xfrm>
            <a:off x="8652956" y="718983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fr-CA" dirty="0"/>
          </a:p>
        </p:txBody>
      </p:sp>
      <p:sp>
        <p:nvSpPr>
          <p:cNvPr id="167" name="ZoneTexte 166"/>
          <p:cNvSpPr txBox="1"/>
          <p:nvPr/>
        </p:nvSpPr>
        <p:spPr>
          <a:xfrm>
            <a:off x="8707025" y="1147196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</a:t>
            </a:r>
            <a:endParaRPr lang="fr-CA" dirty="0"/>
          </a:p>
        </p:txBody>
      </p:sp>
      <p:sp>
        <p:nvSpPr>
          <p:cNvPr id="168" name="ZoneTexte 167"/>
          <p:cNvSpPr txBox="1"/>
          <p:nvPr/>
        </p:nvSpPr>
        <p:spPr>
          <a:xfrm>
            <a:off x="2140674" y="4453463"/>
            <a:ext cx="723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13,26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725800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ZoneTexte 164"/>
          <p:cNvSpPr txBox="1"/>
          <p:nvPr/>
        </p:nvSpPr>
        <p:spPr>
          <a:xfrm>
            <a:off x="8632247" y="316484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6" name="ZoneTexte 165"/>
          <p:cNvSpPr txBox="1"/>
          <p:nvPr/>
        </p:nvSpPr>
        <p:spPr>
          <a:xfrm>
            <a:off x="8652956" y="718983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fr-CA" dirty="0"/>
          </a:p>
        </p:txBody>
      </p:sp>
      <p:sp>
        <p:nvSpPr>
          <p:cNvPr id="167" name="ZoneTexte 166"/>
          <p:cNvSpPr txBox="1"/>
          <p:nvPr/>
        </p:nvSpPr>
        <p:spPr>
          <a:xfrm>
            <a:off x="8707025" y="1147196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</a:t>
            </a:r>
            <a:endParaRPr lang="fr-CA" dirty="0"/>
          </a:p>
        </p:txBody>
      </p:sp>
      <p:sp>
        <p:nvSpPr>
          <p:cNvPr id="168" name="ZoneTexte 167"/>
          <p:cNvSpPr txBox="1"/>
          <p:nvPr/>
        </p:nvSpPr>
        <p:spPr>
          <a:xfrm>
            <a:off x="2140674" y="4453463"/>
            <a:ext cx="723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13,26</a:t>
            </a:r>
            <a:endParaRPr lang="fr-C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Pensées 1"/>
              <p:cNvSpPr/>
              <p:nvPr/>
            </p:nvSpPr>
            <p:spPr>
              <a:xfrm>
                <a:off x="2116611" y="1756067"/>
                <a:ext cx="3295080" cy="2188371"/>
              </a:xfrm>
              <a:prstGeom prst="cloudCallou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fr-FR" dirty="0"/>
                  <a:t>nœud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fr-FR" dirty="0"/>
                  <a:t> = 0, a comme évaluation égale à 5  130/49 = 13, 26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fr-FR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fr-FR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fr-FR" dirty="0"/>
                  <a:t> =</a:t>
                </a:r>
                <a:r>
                  <a:rPr lang="fr-FR" dirty="0" smtClean="0"/>
                  <a:t>130/49</a:t>
                </a:r>
                <a:r>
                  <a:rPr lang="fr-FR" dirty="0"/>
                  <a:t>).</a:t>
                </a:r>
              </a:p>
            </p:txBody>
          </p:sp>
        </mc:Choice>
        <mc:Fallback xmlns="">
          <p:sp>
            <p:nvSpPr>
              <p:cNvPr id="2" name="Pensées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16611" y="1756067"/>
                <a:ext cx="3295080" cy="2188371"/>
              </a:xfrm>
              <a:prstGeom prst="cloudCallout">
                <a:avLst/>
              </a:prstGeom>
              <a:blipFill rotWithShape="0">
                <a:blip r:embed="rId3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58077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251520" y="32129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841972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>
            <a:off x="2004081" y="410416"/>
            <a:ext cx="24747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435908" y="410416"/>
            <a:ext cx="1406064" cy="28341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467544" y="1177372"/>
            <a:ext cx="2416029" cy="21436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7" name="Oval 106"/>
          <p:cNvSpPr/>
          <p:nvPr/>
        </p:nvSpPr>
        <p:spPr>
          <a:xfrm>
            <a:off x="8542401" y="338319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0" name="Oval 119"/>
          <p:cNvSpPr/>
          <p:nvPr/>
        </p:nvSpPr>
        <p:spPr>
          <a:xfrm>
            <a:off x="4381297" y="388516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1" name="Straight Connector 120"/>
          <p:cNvCxnSpPr>
            <a:endCxn id="120" idx="6"/>
          </p:cNvCxnSpPr>
          <p:nvPr/>
        </p:nvCxnSpPr>
        <p:spPr>
          <a:xfrm flipH="1" flipV="1">
            <a:off x="4597321" y="3993176"/>
            <a:ext cx="2540090" cy="1354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Oval 121"/>
          <p:cNvSpPr/>
          <p:nvPr/>
        </p:nvSpPr>
        <p:spPr>
          <a:xfrm>
            <a:off x="4381297" y="462203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3" name="Oval 122"/>
          <p:cNvSpPr/>
          <p:nvPr/>
        </p:nvSpPr>
        <p:spPr>
          <a:xfrm>
            <a:off x="5748211" y="445346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4" name="Oval 123"/>
          <p:cNvSpPr/>
          <p:nvPr/>
        </p:nvSpPr>
        <p:spPr>
          <a:xfrm>
            <a:off x="8519007" y="4473637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25" name="Oval 124"/>
          <p:cNvSpPr/>
          <p:nvPr/>
        </p:nvSpPr>
        <p:spPr>
          <a:xfrm>
            <a:off x="8542401" y="504912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26" name="Straight Connector 125"/>
          <p:cNvCxnSpPr>
            <a:stCxn id="123" idx="6"/>
            <a:endCxn id="124" idx="2"/>
          </p:cNvCxnSpPr>
          <p:nvPr/>
        </p:nvCxnSpPr>
        <p:spPr>
          <a:xfrm>
            <a:off x="5964235" y="4561475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>
            <a:endCxn id="125" idx="2"/>
          </p:cNvCxnSpPr>
          <p:nvPr/>
        </p:nvCxnSpPr>
        <p:spPr>
          <a:xfrm>
            <a:off x="5966271" y="5157136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Elbow Connector 127"/>
          <p:cNvCxnSpPr>
            <a:endCxn id="120" idx="2"/>
          </p:cNvCxnSpPr>
          <p:nvPr/>
        </p:nvCxnSpPr>
        <p:spPr>
          <a:xfrm flipV="1">
            <a:off x="3079888" y="3993176"/>
            <a:ext cx="1301409" cy="41545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endCxn id="122" idx="2"/>
          </p:cNvCxnSpPr>
          <p:nvPr/>
        </p:nvCxnSpPr>
        <p:spPr>
          <a:xfrm>
            <a:off x="3079888" y="4408626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122" idx="6"/>
          </p:cNvCxnSpPr>
          <p:nvPr/>
        </p:nvCxnSpPr>
        <p:spPr>
          <a:xfrm flipV="1">
            <a:off x="4597321" y="4516638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130"/>
          <p:cNvCxnSpPr>
            <a:stCxn id="122" idx="6"/>
          </p:cNvCxnSpPr>
          <p:nvPr/>
        </p:nvCxnSpPr>
        <p:spPr>
          <a:xfrm>
            <a:off x="4597321" y="4730042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Oval 131"/>
          <p:cNvSpPr/>
          <p:nvPr/>
        </p:nvSpPr>
        <p:spPr>
          <a:xfrm>
            <a:off x="2863864" y="4261061"/>
            <a:ext cx="216024" cy="216024"/>
          </a:xfrm>
          <a:prstGeom prst="ellipse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33" name="Straight Connector 132"/>
          <p:cNvCxnSpPr>
            <a:endCxn id="132" idx="2"/>
          </p:cNvCxnSpPr>
          <p:nvPr/>
        </p:nvCxnSpPr>
        <p:spPr>
          <a:xfrm>
            <a:off x="467544" y="3381543"/>
            <a:ext cx="2396320" cy="9875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Oval 133"/>
          <p:cNvSpPr/>
          <p:nvPr/>
        </p:nvSpPr>
        <p:spPr>
          <a:xfrm>
            <a:off x="5734831" y="506877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1" name="Oval 150"/>
          <p:cNvSpPr/>
          <p:nvPr/>
        </p:nvSpPr>
        <p:spPr>
          <a:xfrm>
            <a:off x="85228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152" name="Oval 151"/>
          <p:cNvSpPr/>
          <p:nvPr/>
        </p:nvSpPr>
        <p:spPr>
          <a:xfrm>
            <a:off x="7133652" y="389815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153" name="Straight Connector 152"/>
          <p:cNvCxnSpPr>
            <a:stCxn id="152" idx="6"/>
            <a:endCxn id="151" idx="2"/>
          </p:cNvCxnSpPr>
          <p:nvPr/>
        </p:nvCxnSpPr>
        <p:spPr>
          <a:xfrm>
            <a:off x="7349676" y="4006162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Oval 74"/>
          <p:cNvSpPr/>
          <p:nvPr/>
        </p:nvSpPr>
        <p:spPr>
          <a:xfrm>
            <a:off x="5767920" y="5475691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6" name="Oval 75"/>
          <p:cNvSpPr/>
          <p:nvPr/>
        </p:nvSpPr>
        <p:spPr>
          <a:xfrm>
            <a:off x="8538716" y="549586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77" name="Straight Connector 76"/>
          <p:cNvCxnSpPr>
            <a:stCxn id="75" idx="6"/>
            <a:endCxn id="76" idx="2"/>
          </p:cNvCxnSpPr>
          <p:nvPr/>
        </p:nvCxnSpPr>
        <p:spPr>
          <a:xfrm>
            <a:off x="5983944" y="5583703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Elbow Connector 78"/>
          <p:cNvCxnSpPr>
            <a:stCxn id="85" idx="6"/>
          </p:cNvCxnSpPr>
          <p:nvPr/>
        </p:nvCxnSpPr>
        <p:spPr>
          <a:xfrm flipV="1">
            <a:off x="4640959" y="5538866"/>
            <a:ext cx="1126961" cy="620324"/>
          </a:xfrm>
          <a:prstGeom prst="bentConnector3">
            <a:avLst>
              <a:gd name="adj1" fmla="val 51375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Oval 84"/>
          <p:cNvSpPr/>
          <p:nvPr/>
        </p:nvSpPr>
        <p:spPr>
          <a:xfrm>
            <a:off x="4424935" y="605117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6" name="Oval 85"/>
          <p:cNvSpPr/>
          <p:nvPr/>
        </p:nvSpPr>
        <p:spPr>
          <a:xfrm>
            <a:off x="5791314" y="650919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7" name="Oval 86"/>
          <p:cNvSpPr/>
          <p:nvPr/>
        </p:nvSpPr>
        <p:spPr>
          <a:xfrm>
            <a:off x="8562110" y="652936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88" name="Straight Connector 87"/>
          <p:cNvCxnSpPr>
            <a:stCxn id="86" idx="6"/>
            <a:endCxn id="87" idx="2"/>
          </p:cNvCxnSpPr>
          <p:nvPr/>
        </p:nvCxnSpPr>
        <p:spPr>
          <a:xfrm>
            <a:off x="6007338" y="6617207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Elbow Connector 89"/>
          <p:cNvCxnSpPr>
            <a:stCxn id="85" idx="6"/>
            <a:endCxn id="86" idx="2"/>
          </p:cNvCxnSpPr>
          <p:nvPr/>
        </p:nvCxnSpPr>
        <p:spPr>
          <a:xfrm>
            <a:off x="4640959" y="6159190"/>
            <a:ext cx="1150355" cy="458017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Oval 91"/>
          <p:cNvSpPr/>
          <p:nvPr/>
        </p:nvSpPr>
        <p:spPr>
          <a:xfrm>
            <a:off x="5785310" y="6062454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3" name="Oval 92"/>
          <p:cNvSpPr/>
          <p:nvPr/>
        </p:nvSpPr>
        <p:spPr>
          <a:xfrm>
            <a:off x="8556106" y="6082628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94" name="Straight Connector 93"/>
          <p:cNvCxnSpPr>
            <a:stCxn id="92" idx="6"/>
            <a:endCxn id="93" idx="2"/>
          </p:cNvCxnSpPr>
          <p:nvPr/>
        </p:nvCxnSpPr>
        <p:spPr>
          <a:xfrm>
            <a:off x="6001334" y="6170466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>
            <a:stCxn id="92" idx="2"/>
            <a:endCxn id="85" idx="6"/>
          </p:cNvCxnSpPr>
          <p:nvPr/>
        </p:nvCxnSpPr>
        <p:spPr>
          <a:xfrm flipH="1" flipV="1">
            <a:off x="4640959" y="6159190"/>
            <a:ext cx="1144351" cy="112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lbow Connector 31"/>
          <p:cNvCxnSpPr>
            <a:stCxn id="132" idx="5"/>
            <a:endCxn id="85" idx="2"/>
          </p:cNvCxnSpPr>
          <p:nvPr/>
        </p:nvCxnSpPr>
        <p:spPr>
          <a:xfrm rot="16200000" flipH="1">
            <a:off x="2879723" y="4613977"/>
            <a:ext cx="1713741" cy="137668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Rectangle 37"/>
              <p:cNvSpPr/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38" name="Rectangle 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4811" y="3771689"/>
                <a:ext cx="890372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5" name="Rectangle 114"/>
              <p:cNvSpPr/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5" name="Rectangle 1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4294851"/>
                <a:ext cx="895694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5" name="Rectangle 134"/>
              <p:cNvSpPr/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5" name="Rectangle 1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1045" y="5632775"/>
                <a:ext cx="8956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0" name="Rectangle 149"/>
              <p:cNvSpPr/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0" name="Rectangle 14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3006" y="6247875"/>
                <a:ext cx="895694" cy="369332"/>
              </a:xfrm>
              <a:prstGeom prst="rect">
                <a:avLst/>
              </a:prstGeom>
              <a:blipFill rotWithShape="0"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4" name="Rectangle 153"/>
              <p:cNvSpPr/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4" name="Rectangle 15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22633" y="4752705"/>
                <a:ext cx="895694" cy="369332"/>
              </a:xfrm>
              <a:prstGeom prst="rect">
                <a:avLst/>
              </a:prstGeom>
              <a:blipFill rotWithShape="0">
                <a:blip r:embed="rId1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5" name="Rectangle 154"/>
              <p:cNvSpPr/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5" name="Rectangle 1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1908" y="3576331"/>
                <a:ext cx="895694" cy="369332"/>
              </a:xfrm>
              <a:prstGeom prst="rect">
                <a:avLst/>
              </a:prstGeom>
              <a:blipFill rotWithShape="0">
                <a:blip r:embed="rId2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6" name="Rectangle 155"/>
              <p:cNvSpPr/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6" name="Rectangle 15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69705" y="5209875"/>
                <a:ext cx="895694" cy="369332"/>
              </a:xfrm>
              <a:prstGeom prst="rect">
                <a:avLst/>
              </a:prstGeom>
              <a:blipFill rotWithShape="0">
                <a:blip r:embed="rId2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7" name="Rectangle 156"/>
              <p:cNvSpPr/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7" name="Rectangle 15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8365" y="5816436"/>
                <a:ext cx="895694" cy="369332"/>
              </a:xfrm>
              <a:prstGeom prst="rect">
                <a:avLst/>
              </a:prstGeom>
              <a:blipFill rotWithShape="0">
                <a:blip r:embed="rId2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8" name="Rectangle 157"/>
              <p:cNvSpPr/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8" name="Rectangle 15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47865" y="4140452"/>
                <a:ext cx="895694" cy="369332"/>
              </a:xfrm>
              <a:prstGeom prst="rect">
                <a:avLst/>
              </a:prstGeom>
              <a:blipFill rotWithShape="0">
                <a:blip r:embed="rId2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9" name="Rectangle 158"/>
              <p:cNvSpPr/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59" name="Rectangle 15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05567" y="3592208"/>
                <a:ext cx="895694" cy="369332"/>
              </a:xfrm>
              <a:prstGeom prst="rect">
                <a:avLst/>
              </a:prstGeom>
              <a:blipFill rotWithShape="0">
                <a:blip r:embed="rId2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0" name="Rectangle 159"/>
              <p:cNvSpPr/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0" name="Rectangle 15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130" y="4167695"/>
                <a:ext cx="895694" cy="369332"/>
              </a:xfrm>
              <a:prstGeom prst="rect">
                <a:avLst/>
              </a:prstGeom>
              <a:blipFill rotWithShape="0">
                <a:blip r:embed="rId2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1" name="Rectangle 160"/>
              <p:cNvSpPr/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1" name="Rectangle 16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5209157"/>
                <a:ext cx="895694" cy="369332"/>
              </a:xfrm>
              <a:prstGeom prst="rect">
                <a:avLst/>
              </a:prstGeom>
              <a:blipFill rotWithShape="0">
                <a:blip r:embed="rId2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Rectangle 161"/>
              <p:cNvSpPr/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2" name="Rectangle 1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3733" y="4696664"/>
                <a:ext cx="895694" cy="369332"/>
              </a:xfrm>
              <a:prstGeom prst="rect">
                <a:avLst/>
              </a:prstGeom>
              <a:blipFill rotWithShape="0">
                <a:blip r:embed="rId2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3" name="Rectangle 162"/>
              <p:cNvSpPr/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4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3" name="Rectangle 16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3757" y="6193869"/>
                <a:ext cx="895694" cy="369332"/>
              </a:xfrm>
              <a:prstGeom prst="rect">
                <a:avLst/>
              </a:prstGeom>
              <a:blipFill rotWithShape="0">
                <a:blip r:embed="rId2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4" name="Rectangle 163"/>
              <p:cNvSpPr/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64" name="Rectangle 1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30916" y="5732552"/>
                <a:ext cx="895694" cy="36933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ZoneTexte 164"/>
          <p:cNvSpPr txBox="1"/>
          <p:nvPr/>
        </p:nvSpPr>
        <p:spPr>
          <a:xfrm>
            <a:off x="8632247" y="316484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6" name="ZoneTexte 165"/>
          <p:cNvSpPr txBox="1"/>
          <p:nvPr/>
        </p:nvSpPr>
        <p:spPr>
          <a:xfrm>
            <a:off x="8652956" y="718983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fr-CA" dirty="0"/>
          </a:p>
        </p:txBody>
      </p:sp>
      <p:sp>
        <p:nvSpPr>
          <p:cNvPr id="167" name="ZoneTexte 166"/>
          <p:cNvSpPr txBox="1"/>
          <p:nvPr/>
        </p:nvSpPr>
        <p:spPr>
          <a:xfrm>
            <a:off x="8707025" y="1147196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</a:t>
            </a:r>
            <a:endParaRPr lang="fr-CA" dirty="0"/>
          </a:p>
        </p:txBody>
      </p:sp>
      <p:sp>
        <p:nvSpPr>
          <p:cNvPr id="168" name="ZoneTexte 167"/>
          <p:cNvSpPr txBox="1"/>
          <p:nvPr/>
        </p:nvSpPr>
        <p:spPr>
          <a:xfrm>
            <a:off x="2140674" y="4453463"/>
            <a:ext cx="723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13,26</a:t>
            </a:r>
            <a:endParaRPr lang="fr-CA" dirty="0"/>
          </a:p>
        </p:txBody>
      </p:sp>
      <p:sp>
        <p:nvSpPr>
          <p:cNvPr id="95" name="Multiply 94"/>
          <p:cNvSpPr/>
          <p:nvPr/>
        </p:nvSpPr>
        <p:spPr>
          <a:xfrm>
            <a:off x="1532210" y="3430440"/>
            <a:ext cx="643456" cy="1125471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4401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0" y="4077072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6" name="Oval 5"/>
          <p:cNvSpPr/>
          <p:nvPr/>
        </p:nvSpPr>
        <p:spPr>
          <a:xfrm>
            <a:off x="8538716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7" name="Oval 6"/>
          <p:cNvSpPr/>
          <p:nvPr/>
        </p:nvSpPr>
        <p:spPr>
          <a:xfrm>
            <a:off x="7026548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8" name="Oval 7"/>
          <p:cNvSpPr/>
          <p:nvPr/>
        </p:nvSpPr>
        <p:spPr>
          <a:xfrm>
            <a:off x="4478850" y="32390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9" name="Oval 8"/>
          <p:cNvSpPr/>
          <p:nvPr/>
        </p:nvSpPr>
        <p:spPr>
          <a:xfrm>
            <a:off x="1792620" y="338693"/>
            <a:ext cx="162109" cy="173025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9183" y="0"/>
                <a:ext cx="895694" cy="369332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22" y="-4362"/>
                <a:ext cx="890372" cy="369332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0437" y="-16141"/>
                <a:ext cx="895693" cy="369332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14035" y="407171"/>
                <a:ext cx="895694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Connector 15"/>
          <p:cNvCxnSpPr>
            <a:stCxn id="9" idx="6"/>
            <a:endCxn id="8" idx="2"/>
          </p:cNvCxnSpPr>
          <p:nvPr/>
        </p:nvCxnSpPr>
        <p:spPr>
          <a:xfrm flipV="1">
            <a:off x="1954729" y="410416"/>
            <a:ext cx="2524121" cy="1479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stCxn id="8" idx="6"/>
            <a:endCxn id="7" idx="2"/>
          </p:cNvCxnSpPr>
          <p:nvPr/>
        </p:nvCxnSpPr>
        <p:spPr>
          <a:xfrm>
            <a:off x="4640959" y="410416"/>
            <a:ext cx="238558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7" idx="6"/>
            <a:endCxn id="6" idx="2"/>
          </p:cNvCxnSpPr>
          <p:nvPr/>
        </p:nvCxnSpPr>
        <p:spPr>
          <a:xfrm>
            <a:off x="7188657" y="410416"/>
            <a:ext cx="13500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7"/>
            <a:endCxn id="9" idx="2"/>
          </p:cNvCxnSpPr>
          <p:nvPr/>
        </p:nvCxnSpPr>
        <p:spPr>
          <a:xfrm flipV="1">
            <a:off x="184388" y="425206"/>
            <a:ext cx="1608232" cy="368350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85463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7" name="Oval 26"/>
          <p:cNvSpPr/>
          <p:nvPr/>
        </p:nvSpPr>
        <p:spPr>
          <a:xfrm>
            <a:off x="7157119" y="667455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28" name="Oval 27"/>
          <p:cNvSpPr/>
          <p:nvPr/>
        </p:nvSpPr>
        <p:spPr>
          <a:xfrm>
            <a:off x="4401006" y="65391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33" name="Straight Connector 32"/>
          <p:cNvCxnSpPr>
            <a:stCxn id="27" idx="2"/>
            <a:endCxn id="28" idx="6"/>
          </p:cNvCxnSpPr>
          <p:nvPr/>
        </p:nvCxnSpPr>
        <p:spPr>
          <a:xfrm flipH="1" flipV="1">
            <a:off x="4617030" y="761922"/>
            <a:ext cx="2540089" cy="135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stCxn id="27" idx="6"/>
            <a:endCxn id="26" idx="2"/>
          </p:cNvCxnSpPr>
          <p:nvPr/>
        </p:nvCxnSpPr>
        <p:spPr>
          <a:xfrm>
            <a:off x="7373143" y="775467"/>
            <a:ext cx="117317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2" name="Rectangle 41"/>
              <p:cNvSpPr/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2" name="Rectangle 4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2122" y="410415"/>
                <a:ext cx="895694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Oval 42"/>
          <p:cNvSpPr/>
          <p:nvPr/>
        </p:nvSpPr>
        <p:spPr>
          <a:xfrm>
            <a:off x="2883573" y="106936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5" name="Oval 44"/>
          <p:cNvSpPr/>
          <p:nvPr/>
        </p:nvSpPr>
        <p:spPr>
          <a:xfrm>
            <a:off x="4401006" y="1390776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6" name="Oval 45"/>
          <p:cNvSpPr/>
          <p:nvPr/>
        </p:nvSpPr>
        <p:spPr>
          <a:xfrm>
            <a:off x="5767920" y="1222209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7" name="Oval 46"/>
          <p:cNvSpPr/>
          <p:nvPr/>
        </p:nvSpPr>
        <p:spPr>
          <a:xfrm>
            <a:off x="8538716" y="1242383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49" name="Oval 48"/>
          <p:cNvSpPr/>
          <p:nvPr/>
        </p:nvSpPr>
        <p:spPr>
          <a:xfrm>
            <a:off x="5769956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sp>
        <p:nvSpPr>
          <p:cNvPr id="50" name="Oval 49"/>
          <p:cNvSpPr/>
          <p:nvPr/>
        </p:nvSpPr>
        <p:spPr>
          <a:xfrm>
            <a:off x="8562110" y="1817870"/>
            <a:ext cx="216024" cy="216024"/>
          </a:xfrm>
          <a:prstGeom prst="ellipse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b="1" dirty="0"/>
          </a:p>
        </p:txBody>
      </p:sp>
      <p:cxnSp>
        <p:nvCxnSpPr>
          <p:cNvPr id="59" name="Straight Connector 58"/>
          <p:cNvCxnSpPr>
            <a:stCxn id="46" idx="6"/>
            <a:endCxn id="47" idx="2"/>
          </p:cNvCxnSpPr>
          <p:nvPr/>
        </p:nvCxnSpPr>
        <p:spPr>
          <a:xfrm>
            <a:off x="5983944" y="1330221"/>
            <a:ext cx="2554772" cy="20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49" idx="6"/>
            <a:endCxn id="50" idx="2"/>
          </p:cNvCxnSpPr>
          <p:nvPr/>
        </p:nvCxnSpPr>
        <p:spPr>
          <a:xfrm>
            <a:off x="5985980" y="1925882"/>
            <a:ext cx="257613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43" idx="6"/>
            <a:endCxn id="28" idx="2"/>
          </p:cNvCxnSpPr>
          <p:nvPr/>
        </p:nvCxnSpPr>
        <p:spPr>
          <a:xfrm flipV="1">
            <a:off x="3099597" y="761922"/>
            <a:ext cx="1301409" cy="415450"/>
          </a:xfrm>
          <a:prstGeom prst="bentConnector3">
            <a:avLst>
              <a:gd name="adj1" fmla="val -17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Elbow Connector 83"/>
          <p:cNvCxnSpPr>
            <a:stCxn id="43" idx="6"/>
            <a:endCxn id="45" idx="2"/>
          </p:cNvCxnSpPr>
          <p:nvPr/>
        </p:nvCxnSpPr>
        <p:spPr>
          <a:xfrm>
            <a:off x="3099597" y="1177372"/>
            <a:ext cx="1301409" cy="32141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stCxn id="45" idx="6"/>
          </p:cNvCxnSpPr>
          <p:nvPr/>
        </p:nvCxnSpPr>
        <p:spPr>
          <a:xfrm flipV="1">
            <a:off x="4617030" y="1285384"/>
            <a:ext cx="1150890" cy="21340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Elbow Connector 90"/>
          <p:cNvCxnSpPr>
            <a:stCxn id="45" idx="6"/>
          </p:cNvCxnSpPr>
          <p:nvPr/>
        </p:nvCxnSpPr>
        <p:spPr>
          <a:xfrm>
            <a:off x="4617030" y="1498788"/>
            <a:ext cx="1152926" cy="427094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>
            <a:stCxn id="5" idx="6"/>
            <a:endCxn id="43" idx="2"/>
          </p:cNvCxnSpPr>
          <p:nvPr/>
        </p:nvCxnSpPr>
        <p:spPr>
          <a:xfrm flipV="1">
            <a:off x="216024" y="1177372"/>
            <a:ext cx="2667549" cy="30077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Rectangle 97"/>
              <p:cNvSpPr/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98" name="Rectangle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8396" y="763239"/>
                <a:ext cx="89037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6" name="Rectangle 135"/>
              <p:cNvSpPr/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6" name="Rectangle 1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564" y="981430"/>
                <a:ext cx="895694" cy="369332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8" name="Rectangle 137"/>
              <p:cNvSpPr/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8" name="Rectangle 13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9652" y="430601"/>
                <a:ext cx="895693" cy="369332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9" name="Rectangle 138"/>
              <p:cNvSpPr/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1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39" name="Rectangle 13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03008" y="878464"/>
                <a:ext cx="895694" cy="369332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0" name="Rectangle 139"/>
              <p:cNvSpPr/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0" name="Rectangle 1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4794" y="1453522"/>
                <a:ext cx="895693" cy="3693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3" name="Rectangle 142"/>
              <p:cNvSpPr/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3" name="Rectangle 14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7639" y="2289"/>
                <a:ext cx="895694" cy="36933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4" name="Rectangle 143"/>
              <p:cNvSpPr/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4" name="Rectangle 1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0625" y="963480"/>
                <a:ext cx="895694" cy="36933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Rectangle 144"/>
              <p:cNvSpPr/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l-PL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fr-FR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fr-FR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fr-FR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fr-FR" b="0" i="1" smtClean="0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145" name="Rectangle 1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3313" y="1565509"/>
                <a:ext cx="895694" cy="369332"/>
              </a:xfrm>
              <a:prstGeom prst="rect">
                <a:avLst/>
              </a:prstGeom>
              <a:blipFill rotWithShape="0"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5" name="ZoneTexte 164"/>
          <p:cNvSpPr txBox="1"/>
          <p:nvPr/>
        </p:nvSpPr>
        <p:spPr>
          <a:xfrm>
            <a:off x="8632247" y="316484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12</a:t>
            </a:r>
            <a:endParaRPr lang="fr-CA" dirty="0"/>
          </a:p>
        </p:txBody>
      </p:sp>
      <p:sp>
        <p:nvSpPr>
          <p:cNvPr id="166" name="ZoneTexte 165"/>
          <p:cNvSpPr txBox="1"/>
          <p:nvPr/>
        </p:nvSpPr>
        <p:spPr>
          <a:xfrm>
            <a:off x="8652956" y="718983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13</a:t>
            </a:r>
            <a:endParaRPr lang="fr-CA" dirty="0"/>
          </a:p>
        </p:txBody>
      </p:sp>
      <p:sp>
        <p:nvSpPr>
          <p:cNvPr id="167" name="ZoneTexte 166"/>
          <p:cNvSpPr txBox="1"/>
          <p:nvPr/>
        </p:nvSpPr>
        <p:spPr>
          <a:xfrm>
            <a:off x="8707025" y="1147196"/>
            <a:ext cx="497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14</a:t>
            </a:r>
            <a:endParaRPr lang="fr-CA" dirty="0"/>
          </a:p>
        </p:txBody>
      </p:sp>
      <p:sp>
        <p:nvSpPr>
          <p:cNvPr id="2" name="TextBox 1"/>
          <p:cNvSpPr txBox="1"/>
          <p:nvPr/>
        </p:nvSpPr>
        <p:spPr>
          <a:xfrm>
            <a:off x="608731" y="4520153"/>
            <a:ext cx="780057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meilleur solution ( la solution optimale) </a:t>
            </a:r>
          </a:p>
          <a:p>
            <a:pPr algn="ctr"/>
            <a:r>
              <a:rPr lang="fr-FR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 ce problème est 14 </a:t>
            </a:r>
            <a:endParaRPr lang="fr-FR" sz="2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8220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26926" y="194688"/>
            <a:ext cx="8953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Résolution d’exemple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68" y="1556792"/>
            <a:ext cx="7621064" cy="472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5419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772816"/>
            <a:ext cx="90730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CPLEX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 est un outil informatique d'optimisation commercialisé par 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IBM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 depuis son acquisition de l'entreprise française ILOG en 2009. Son nom fait référence au 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langage C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 et à l'algorithme du simplexe. Il est composé d'un exécutable (CPLEX interactif) et d'une bibliothèque de fonctions pouvant s'interfacer avec différents 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langage de programmation:</a:t>
            </a: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 C, C++, C#, Java et Python.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26926" y="194688"/>
            <a:ext cx="895390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Résolution d’exemple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2912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95536" y="1844824"/>
            <a:ext cx="8496944" cy="4608512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Les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méthodes exactes donnent une garantie de trouver la solution optimale </a:t>
            </a: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pour une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instance de taille finie dans un temps limité et de prouver son optimalité, </a:t>
            </a: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mais si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problème est compliquées a résoudre le temps de calcule est long par contre </a:t>
            </a: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méthodes approchées consiste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trouver une solution pas forcement l’optimum </a:t>
            </a: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dans un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temps </a:t>
            </a:r>
            <a:r>
              <a:rPr lang="fr-FR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raisonnable.</a:t>
            </a:r>
            <a:endParaRPr lang="fr-C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11324" y="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/>
            <a:r>
              <a:rPr lang="fr-FR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Comparaison des solutions </a:t>
            </a:r>
            <a:endParaRPr lang="fr-FR" sz="4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91690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9293" y="-42676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perspectiveAbove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fr-FR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 plan</a:t>
            </a:r>
            <a:endParaRPr lang="fr-FR" sz="5400" b="1" dirty="0">
              <a:ln>
                <a:solidFill>
                  <a:sysClr val="windowText" lastClr="000000"/>
                </a:solidFill>
              </a:ln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529" y="885318"/>
            <a:ext cx="9145016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endParaRPr lang="fr-FR" sz="2800" dirty="0" smtClean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pPr>
              <a:lnSpc>
                <a:spcPct val="150000"/>
              </a:lnSpc>
            </a:pPr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</a:t>
            </a:r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      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</p:txBody>
      </p:sp>
      <p:sp>
        <p:nvSpPr>
          <p:cNvPr id="6" name="Chevron 5"/>
          <p:cNvSpPr/>
          <p:nvPr/>
        </p:nvSpPr>
        <p:spPr>
          <a:xfrm>
            <a:off x="289397" y="113979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8" name="Chevron 7"/>
          <p:cNvSpPr/>
          <p:nvPr/>
        </p:nvSpPr>
        <p:spPr>
          <a:xfrm>
            <a:off x="289397" y="6340188"/>
            <a:ext cx="207946" cy="216024"/>
          </a:xfrm>
          <a:prstGeom prst="chevron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9" name="Chevron 8"/>
          <p:cNvSpPr/>
          <p:nvPr/>
        </p:nvSpPr>
        <p:spPr>
          <a:xfrm>
            <a:off x="247334" y="316463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       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244455" y="258058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Chevron 10"/>
          <p:cNvSpPr/>
          <p:nvPr/>
        </p:nvSpPr>
        <p:spPr>
          <a:xfrm>
            <a:off x="209221" y="3909789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2" name="Chevron 11"/>
          <p:cNvSpPr/>
          <p:nvPr/>
        </p:nvSpPr>
        <p:spPr>
          <a:xfrm>
            <a:off x="247334" y="5112915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3" name="Chevron 12"/>
          <p:cNvSpPr/>
          <p:nvPr/>
        </p:nvSpPr>
        <p:spPr>
          <a:xfrm>
            <a:off x="243802" y="4651136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4" name="Chevron 13"/>
          <p:cNvSpPr/>
          <p:nvPr/>
        </p:nvSpPr>
        <p:spPr>
          <a:xfrm>
            <a:off x="247334" y="5758288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633332" y="1497768"/>
            <a:ext cx="18002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32499" y="6590386"/>
            <a:ext cx="1679261" cy="0"/>
          </a:xfrm>
          <a:prstGeom prst="line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63546" y="3524630"/>
            <a:ext cx="448451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32" idx="3"/>
          </p:cNvCxnSpPr>
          <p:nvPr/>
        </p:nvCxnSpPr>
        <p:spPr>
          <a:xfrm>
            <a:off x="786504" y="2871721"/>
            <a:ext cx="5022614" cy="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44037" y="4228340"/>
            <a:ext cx="579067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32499" y="5445224"/>
            <a:ext cx="167926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44037" y="4867160"/>
            <a:ext cx="124721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571517" y="993009"/>
            <a:ext cx="293651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Introduction</a:t>
            </a:r>
          </a:p>
          <a:p>
            <a:endParaRPr lang="fr-FR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05103" y="6065262"/>
            <a:ext cx="8214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>
                <a:ln w="0">
                  <a:solidFill>
                    <a:schemeClr val="tx2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abic Typesetting" panose="03020402040406030203" pitchFamily="66" charset="-78"/>
                <a:cs typeface="Arabic Typesetting" panose="03020402040406030203" pitchFamily="66" charset="-78"/>
              </a:rPr>
              <a:t>Conclusion</a:t>
            </a:r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3600" dirty="0">
              <a:ln w="0">
                <a:solidFill>
                  <a:schemeClr val="tx2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27433" y="3027446"/>
            <a:ext cx="49694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Un état de l’art sur le problème de sac a dos</a:t>
            </a:r>
            <a:endParaRPr lang="fr-FR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663422" y="5027369"/>
            <a:ext cx="37271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Exemple d’étude</a:t>
            </a:r>
          </a:p>
          <a:p>
            <a:endParaRPr lang="fr-FR" sz="2800" dirty="0"/>
          </a:p>
        </p:txBody>
      </p:sp>
      <p:sp>
        <p:nvSpPr>
          <p:cNvPr id="36" name="Chevron 35"/>
          <p:cNvSpPr/>
          <p:nvPr/>
        </p:nvSpPr>
        <p:spPr>
          <a:xfrm>
            <a:off x="209221" y="1839241"/>
            <a:ext cx="207946" cy="216024"/>
          </a:xfrm>
          <a:prstGeom prst="chevron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flipV="1">
            <a:off x="553156" y="2182034"/>
            <a:ext cx="6971172" cy="15177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4967" y="1676722"/>
            <a:ext cx="49740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Généralité sur les problèmes du POC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588553" y="2394668"/>
            <a:ext cx="52205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Classification et méthode de résolution d’un POC </a:t>
            </a:r>
            <a:endParaRPr lang="fr-FR" sz="2800" dirty="0">
              <a:latin typeface="Arabic Typesetting" panose="03020402040406030203" pitchFamily="66" charset="-78"/>
              <a:cs typeface="Arabic Typesetting" panose="03020402040406030203" pitchFamily="66" charset="-78"/>
            </a:endParaRPr>
          </a:p>
          <a:p>
            <a:endParaRPr lang="fr-FR" sz="2800" dirty="0"/>
          </a:p>
        </p:txBody>
      </p:sp>
      <p:sp>
        <p:nvSpPr>
          <p:cNvPr id="3" name="Rectangle 2"/>
          <p:cNvSpPr/>
          <p:nvPr/>
        </p:nvSpPr>
        <p:spPr>
          <a:xfrm>
            <a:off x="571517" y="3731274"/>
            <a:ext cx="55740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Le problème de sac a dos multidimensionnelle </a:t>
            </a:r>
          </a:p>
          <a:p>
            <a:endParaRPr lang="fr-FR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562809" y="4379322"/>
            <a:ext cx="61911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Méthode de séparation et évaluation (Branch and bound)</a:t>
            </a:r>
          </a:p>
          <a:p>
            <a:endParaRPr lang="fr-FR" sz="2800" dirty="0"/>
          </a:p>
        </p:txBody>
      </p:sp>
      <p:cxnSp>
        <p:nvCxnSpPr>
          <p:cNvPr id="41" name="Straight Connector 40"/>
          <p:cNvCxnSpPr/>
          <p:nvPr/>
        </p:nvCxnSpPr>
        <p:spPr>
          <a:xfrm>
            <a:off x="744037" y="6093620"/>
            <a:ext cx="4260011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633332" y="5515725"/>
            <a:ext cx="47006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Algorithme , implémentation et validation</a:t>
            </a:r>
            <a:endParaRPr lang="fr-FR" sz="2800" dirty="0"/>
          </a:p>
        </p:txBody>
      </p:sp>
    </p:spTree>
    <p:extLst>
      <p:ext uri="{BB962C8B-B14F-4D97-AF65-F5344CB8AC3E}">
        <p14:creationId xmlns:p14="http://schemas.microsoft.com/office/powerpoint/2010/main" val="2667488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3612" y="2924944"/>
            <a:ext cx="560388" cy="135731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464" y="1109335"/>
            <a:ext cx="9004031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D’ après notre étude de recherche dans littérature la méthode de séparation et évaluation est une méthodes exacte pour résoudre Le problème de sac </a:t>
            </a:r>
            <a:r>
              <a:rPr lang="fr-F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dos, Le principe de ce méthode ce donne une solution </a:t>
            </a:r>
            <a:r>
              <a:rPr lang="fr-F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exactes.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 applique ce algorithme sur un  variante de problème de sac a dos très connu (problème de sac a dos multidimensionnelle)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fr-FR" sz="3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problème de sac a dos multidimensionnelle est un problème d’optimisation combinatoire classé comme un problème NP-difficile  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fr-FR" sz="3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9144000" cy="10246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-9872" y="84660"/>
            <a:ext cx="33938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fr-FR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Conclusion</a:t>
            </a:r>
            <a:endParaRPr lang="fr-FR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0" y="500063"/>
            <a:ext cx="8229600" cy="5824537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fr-FR" sz="7200" dirty="0" smtClean="0">
              <a:latin typeface="Lucida Calligraphy" pitchFamily="66" charset="0"/>
            </a:endParaRPr>
          </a:p>
          <a:p>
            <a:pPr algn="ctr">
              <a:buNone/>
            </a:pPr>
            <a:r>
              <a:rPr lang="fr-FR" sz="7200" dirty="0" smtClean="0">
                <a:latin typeface="Lucida Calligraphy" pitchFamily="66" charset="0"/>
              </a:rPr>
              <a:t>Merci pour votre attention </a:t>
            </a:r>
            <a:endParaRPr lang="fr-FR" sz="7200" dirty="0">
              <a:latin typeface="Lucida Calligraphy" pitchFamily="66" charset="0"/>
            </a:endParaRPr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3000364" y="4214818"/>
            <a:ext cx="2928958" cy="1423982"/>
            <a:chOff x="2574" y="2115"/>
            <a:chExt cx="1213" cy="1437"/>
          </a:xfrm>
        </p:grpSpPr>
        <p:sp>
          <p:nvSpPr>
            <p:cNvPr id="5" name="AutoShape 38"/>
            <p:cNvSpPr>
              <a:spLocks noChangeArrowheads="1"/>
            </p:cNvSpPr>
            <p:nvPr/>
          </p:nvSpPr>
          <p:spPr bwMode="auto">
            <a:xfrm rot="21185667">
              <a:off x="2971" y="2115"/>
              <a:ext cx="816" cy="624"/>
            </a:xfrm>
            <a:prstGeom prst="cloudCallout">
              <a:avLst>
                <a:gd name="adj1" fmla="val -60296"/>
                <a:gd name="adj2" fmla="val 8237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r>
                <a:rPr lang="fr-FR" dirty="0">
                  <a:solidFill>
                    <a:srgbClr val="CC0000"/>
                  </a:solidFill>
                  <a:latin typeface="Times New Roman" pitchFamily="18" charset="0"/>
                </a:rPr>
                <a:t>  Questions ?</a:t>
              </a:r>
            </a:p>
          </p:txBody>
        </p:sp>
        <p:pic>
          <p:nvPicPr>
            <p:cNvPr id="6" name="Picture 39" descr="PEOPLE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574" y="2976"/>
              <a:ext cx="624" cy="576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/>
          <p:nvPr/>
        </p:nvSpPr>
        <p:spPr>
          <a:xfrm>
            <a:off x="385045" y="1087698"/>
            <a:ext cx="1944216" cy="108012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POC</a:t>
            </a:r>
            <a:endParaRPr lang="fr-FR" sz="4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7982" y="2392733"/>
            <a:ext cx="1637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Chercher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122336" y="2893547"/>
            <a:ext cx="2988522" cy="161557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052" y="2875126"/>
            <a:ext cx="26438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S*</a:t>
            </a:r>
          </a:p>
          <a:p>
            <a:r>
              <a:rPr lang="fr-FR" dirty="0" smtClean="0"/>
              <a:t>  Solution optimale ( minimum ou maximum ) </a:t>
            </a:r>
            <a:endParaRPr lang="fr-FR" dirty="0"/>
          </a:p>
        </p:txBody>
      </p:sp>
      <p:sp>
        <p:nvSpPr>
          <p:cNvPr id="2" name="Oval 1"/>
          <p:cNvSpPr/>
          <p:nvPr/>
        </p:nvSpPr>
        <p:spPr>
          <a:xfrm>
            <a:off x="2589891" y="5592363"/>
            <a:ext cx="2880320" cy="1134843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Fonction 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objectif   </a:t>
            </a:r>
          </a:p>
          <a:p>
            <a:pPr algn="ctr"/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fonction de cout ) 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loud Callout 2"/>
          <p:cNvSpPr/>
          <p:nvPr/>
        </p:nvSpPr>
        <p:spPr>
          <a:xfrm>
            <a:off x="4283968" y="3957908"/>
            <a:ext cx="4736998" cy="1790339"/>
          </a:xfrm>
          <a:prstGeom prst="cloudCallou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C’est une fonction de l’espace de recherche vers l’ensemble de Réels R (ordinal, Numérique…) qui représenter la qualité de toute les solutions  </a:t>
            </a:r>
          </a:p>
        </p:txBody>
      </p:sp>
      <p:cxnSp>
        <p:nvCxnSpPr>
          <p:cNvPr id="17" name="Elbow Connector 16"/>
          <p:cNvCxnSpPr>
            <a:stCxn id="6" idx="6"/>
            <a:endCxn id="9" idx="6"/>
          </p:cNvCxnSpPr>
          <p:nvPr/>
        </p:nvCxnSpPr>
        <p:spPr>
          <a:xfrm>
            <a:off x="2329261" y="1627758"/>
            <a:ext cx="781597" cy="2073576"/>
          </a:xfrm>
          <a:prstGeom prst="bentConnector3">
            <a:avLst>
              <a:gd name="adj1" fmla="val 129248"/>
            </a:avLst>
          </a:prstGeom>
          <a:ln w="28575">
            <a:solidFill>
              <a:srgbClr val="FF0000"/>
            </a:solidFill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9" idx="4"/>
            <a:endCxn id="2" idx="2"/>
          </p:cNvCxnSpPr>
          <p:nvPr/>
        </p:nvCxnSpPr>
        <p:spPr>
          <a:xfrm rot="16200000" flipH="1">
            <a:off x="1277912" y="4847805"/>
            <a:ext cx="1650665" cy="973294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5352"/>
            <a:ext cx="9144000" cy="9087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/>
          <p:cNvSpPr/>
          <p:nvPr/>
        </p:nvSpPr>
        <p:spPr>
          <a:xfrm>
            <a:off x="1412" y="202089"/>
            <a:ext cx="903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Définition d’un problème d’optimisation combinatoire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920543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908720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Oval 5"/>
          <p:cNvSpPr/>
          <p:nvPr/>
        </p:nvSpPr>
        <p:spPr>
          <a:xfrm>
            <a:off x="385045" y="1087698"/>
            <a:ext cx="1944216" cy="1080120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POC</a:t>
            </a:r>
            <a:endParaRPr lang="fr-FR" sz="4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Oval 8"/>
          <p:cNvSpPr/>
          <p:nvPr/>
        </p:nvSpPr>
        <p:spPr>
          <a:xfrm>
            <a:off x="122336" y="2893547"/>
            <a:ext cx="2988522" cy="1615573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052" y="2875126"/>
            <a:ext cx="26438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600" dirty="0" smtClean="0"/>
              <a:t>S*</a:t>
            </a:r>
          </a:p>
          <a:p>
            <a:r>
              <a:rPr lang="fr-FR" dirty="0" smtClean="0"/>
              <a:t>  Solution optimale ( minimum ou maximum ) </a:t>
            </a:r>
            <a:endParaRPr lang="fr-FR" dirty="0"/>
          </a:p>
        </p:txBody>
      </p:sp>
      <p:sp>
        <p:nvSpPr>
          <p:cNvPr id="2" name="Oval 1"/>
          <p:cNvSpPr/>
          <p:nvPr/>
        </p:nvSpPr>
        <p:spPr>
          <a:xfrm>
            <a:off x="2589891" y="5592363"/>
            <a:ext cx="2880320" cy="1134843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Fonction 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objectif    (fonction </a:t>
            </a:r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de cout ) </a:t>
            </a:r>
            <a:r>
              <a:rPr lang="fr-F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Elbow Connector 16"/>
          <p:cNvCxnSpPr>
            <a:stCxn id="6" idx="6"/>
            <a:endCxn id="9" idx="6"/>
          </p:cNvCxnSpPr>
          <p:nvPr/>
        </p:nvCxnSpPr>
        <p:spPr>
          <a:xfrm>
            <a:off x="2329261" y="1627758"/>
            <a:ext cx="781597" cy="2073576"/>
          </a:xfrm>
          <a:prstGeom prst="bentConnector3">
            <a:avLst>
              <a:gd name="adj1" fmla="val 129248"/>
            </a:avLst>
          </a:prstGeom>
          <a:ln w="28575">
            <a:solidFill>
              <a:srgbClr val="FF0000"/>
            </a:solidFill>
            <a:tailEnd type="triangle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9" idx="4"/>
            <a:endCxn id="2" idx="2"/>
          </p:cNvCxnSpPr>
          <p:nvPr/>
        </p:nvCxnSpPr>
        <p:spPr>
          <a:xfrm rot="16200000" flipH="1">
            <a:off x="1277912" y="4847805"/>
            <a:ext cx="1650665" cy="973294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5580112" y="4262085"/>
            <a:ext cx="1656184" cy="939227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849669" y="4410688"/>
            <a:ext cx="1224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Ensemble fini S</a:t>
            </a:r>
            <a:endParaRPr lang="fr-FR" b="1" dirty="0"/>
          </a:p>
        </p:txBody>
      </p:sp>
      <p:cxnSp>
        <p:nvCxnSpPr>
          <p:cNvPr id="15" name="Elbow Connector 14"/>
          <p:cNvCxnSpPr>
            <a:stCxn id="2" idx="6"/>
            <a:endCxn id="7" idx="4"/>
          </p:cNvCxnSpPr>
          <p:nvPr/>
        </p:nvCxnSpPr>
        <p:spPr>
          <a:xfrm flipV="1">
            <a:off x="5470211" y="5201312"/>
            <a:ext cx="937993" cy="958473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11119" y="5592363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22" name="Oval 21"/>
          <p:cNvSpPr/>
          <p:nvPr/>
        </p:nvSpPr>
        <p:spPr>
          <a:xfrm>
            <a:off x="7073805" y="3269426"/>
            <a:ext cx="1674660" cy="654809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90773" y="3377780"/>
            <a:ext cx="1457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Contraintes </a:t>
            </a:r>
            <a:endParaRPr lang="fr-FR" dirty="0"/>
          </a:p>
        </p:txBody>
      </p:sp>
      <p:cxnSp>
        <p:nvCxnSpPr>
          <p:cNvPr id="37" name="Elbow Connector 36"/>
          <p:cNvCxnSpPr>
            <a:stCxn id="7" idx="6"/>
            <a:endCxn id="22" idx="4"/>
          </p:cNvCxnSpPr>
          <p:nvPr/>
        </p:nvCxnSpPr>
        <p:spPr>
          <a:xfrm flipV="1">
            <a:off x="7236296" y="3924235"/>
            <a:ext cx="674839" cy="807464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/>
          <p:cNvSpPr/>
          <p:nvPr/>
        </p:nvSpPr>
        <p:spPr>
          <a:xfrm>
            <a:off x="7055804" y="1377204"/>
            <a:ext cx="1710662" cy="829134"/>
          </a:xfrm>
          <a:prstGeom prst="ellipse">
            <a:avLst/>
          </a:prstGeo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21861" y="1437324"/>
            <a:ext cx="1674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Ensemble d’opérations</a:t>
            </a:r>
            <a:endParaRPr lang="fr-FR" dirty="0"/>
          </a:p>
        </p:txBody>
      </p:sp>
      <p:sp>
        <p:nvSpPr>
          <p:cNvPr id="40" name="Cloud Callout 39"/>
          <p:cNvSpPr/>
          <p:nvPr/>
        </p:nvSpPr>
        <p:spPr>
          <a:xfrm flipH="1">
            <a:off x="3861563" y="3019140"/>
            <a:ext cx="2299046" cy="1155379"/>
          </a:xfrm>
          <a:prstGeom prst="cloudCallout">
            <a:avLst/>
          </a:prstGeom>
          <a:solidFill>
            <a:schemeClr val="bg1">
              <a:lumMod val="95000"/>
            </a:schemeClr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4068040" y="3345625"/>
                <a:ext cx="2092569" cy="4532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dirty="0" smtClean="0"/>
                  <a:t>F(s*) =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fr-FR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fr-FR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fr-FR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e>
                          <m:lim>
                            <m:r>
                              <a:rPr lang="fr-FR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∈</m:t>
                            </m:r>
                            <m:r>
                              <a:rPr lang="fr-FR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𝑆</m:t>
                            </m:r>
                          </m:lim>
                        </m:limLow>
                      </m:fName>
                      <m:e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fr-F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fr-FR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8040" y="3345625"/>
                <a:ext cx="2092569" cy="453266"/>
              </a:xfrm>
              <a:prstGeom prst="rect">
                <a:avLst/>
              </a:prstGeom>
              <a:blipFill rotWithShape="0">
                <a:blip r:embed="rId3"/>
                <a:stretch>
                  <a:fillRect l="-2326" t="-6757" b="-4054"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3" name="Straight Arrow Connector 42"/>
          <p:cNvCxnSpPr>
            <a:stCxn id="22" idx="0"/>
            <a:endCxn id="38" idx="4"/>
          </p:cNvCxnSpPr>
          <p:nvPr/>
        </p:nvCxnSpPr>
        <p:spPr>
          <a:xfrm flipV="1">
            <a:off x="7911135" y="2206338"/>
            <a:ext cx="0" cy="10630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3417982" y="2392733"/>
            <a:ext cx="1637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Chercher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542622" y="5675084"/>
            <a:ext cx="1637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Sur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885058" y="4139022"/>
            <a:ext cx="16370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Vérifiant</a:t>
            </a: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412" y="202089"/>
            <a:ext cx="90380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Définition d’un problème d’optimisation combinatoire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834838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/>
      <p:bldP spid="22" grpId="0" animBg="1"/>
      <p:bldP spid="23" grpId="0"/>
      <p:bldP spid="38" grpId="0" animBg="1"/>
      <p:bldP spid="39" grpId="0"/>
      <p:bldP spid="40" grpId="0" animBg="1"/>
      <p:bldP spid="41" grpId="0"/>
      <p:bldP spid="26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7"/>
          <p:cNvSpPr txBox="1">
            <a:spLocks/>
          </p:cNvSpPr>
          <p:nvPr/>
        </p:nvSpPr>
        <p:spPr>
          <a:xfrm>
            <a:off x="0" y="0"/>
            <a:ext cx="9144000" cy="793559"/>
          </a:xfrm>
          <a:prstGeom prst="rect">
            <a:avLst/>
          </a:prstGeom>
          <a:solidFill>
            <a:schemeClr val="bg1">
              <a:lumMod val="9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60000"/>
              </a:lnSpc>
            </a:pPr>
            <a:endParaRPr lang="fr-FR" sz="4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85548" y="5500687"/>
            <a:ext cx="560388" cy="1357313"/>
          </a:xfrm>
          <a:prstGeom prst="rect">
            <a:avLst/>
          </a:prstGeom>
          <a:noFill/>
        </p:spPr>
      </p:pic>
      <p:sp>
        <p:nvSpPr>
          <p:cNvPr id="6" name="Rectangle 5"/>
          <p:cNvSpPr/>
          <p:nvPr/>
        </p:nvSpPr>
        <p:spPr>
          <a:xfrm>
            <a:off x="2430838" y="1562043"/>
            <a:ext cx="5328592" cy="1224136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Oval 6"/>
          <p:cNvSpPr/>
          <p:nvPr/>
        </p:nvSpPr>
        <p:spPr>
          <a:xfrm>
            <a:off x="2574854" y="1670055"/>
            <a:ext cx="194421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2898890" y="1989445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NP-complet</a:t>
            </a:r>
            <a:endParaRPr lang="fr-FR" dirty="0"/>
          </a:p>
        </p:txBody>
      </p:sp>
      <p:sp>
        <p:nvSpPr>
          <p:cNvPr id="9" name="Oval 8"/>
          <p:cNvSpPr/>
          <p:nvPr/>
        </p:nvSpPr>
        <p:spPr>
          <a:xfrm>
            <a:off x="5671198" y="1680595"/>
            <a:ext cx="194421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6247262" y="1989445"/>
            <a:ext cx="702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P</a:t>
            </a:r>
            <a:endParaRPr lang="fr-FR" dirty="0"/>
          </a:p>
        </p:txBody>
      </p:sp>
      <p:cxnSp>
        <p:nvCxnSpPr>
          <p:cNvPr id="12" name="Straight Arrow Connector 11"/>
          <p:cNvCxnSpPr>
            <a:stCxn id="6" idx="3"/>
          </p:cNvCxnSpPr>
          <p:nvPr/>
        </p:nvCxnSpPr>
        <p:spPr>
          <a:xfrm flipV="1">
            <a:off x="7759430" y="1553916"/>
            <a:ext cx="394070" cy="620195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8101961" y="126612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NP</a:t>
            </a:r>
            <a:endParaRPr lang="fr-FR" dirty="0"/>
          </a:p>
        </p:txBody>
      </p:sp>
      <p:sp>
        <p:nvSpPr>
          <p:cNvPr id="16" name="Rectangle 15"/>
          <p:cNvSpPr/>
          <p:nvPr/>
        </p:nvSpPr>
        <p:spPr>
          <a:xfrm>
            <a:off x="3419872" y="3711139"/>
            <a:ext cx="5328592" cy="1224136"/>
          </a:xfrm>
          <a:prstGeom prst="rect">
            <a:avLst/>
          </a:prstGeom>
          <a:ln w="38100">
            <a:solidFill>
              <a:schemeClr val="tx1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Oval 16"/>
          <p:cNvSpPr/>
          <p:nvPr/>
        </p:nvSpPr>
        <p:spPr>
          <a:xfrm>
            <a:off x="3563888" y="3819151"/>
            <a:ext cx="194421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Oval 17"/>
          <p:cNvSpPr/>
          <p:nvPr/>
        </p:nvSpPr>
        <p:spPr>
          <a:xfrm>
            <a:off x="6660232" y="3829691"/>
            <a:ext cx="1944216" cy="1008112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38100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TextBox 18"/>
          <p:cNvSpPr txBox="1"/>
          <p:nvPr/>
        </p:nvSpPr>
        <p:spPr>
          <a:xfrm>
            <a:off x="3923928" y="4138541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NP- difficile</a:t>
            </a:r>
            <a:endParaRPr lang="fr-FR" dirty="0"/>
          </a:p>
        </p:txBody>
      </p:sp>
      <p:sp>
        <p:nvSpPr>
          <p:cNvPr id="20" name="TextBox 19"/>
          <p:cNvSpPr txBox="1"/>
          <p:nvPr/>
        </p:nvSpPr>
        <p:spPr>
          <a:xfrm>
            <a:off x="7249890" y="4149081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Facile</a:t>
            </a:r>
            <a:endParaRPr lang="fr-FR" dirty="0"/>
          </a:p>
        </p:txBody>
      </p:sp>
      <p:cxnSp>
        <p:nvCxnSpPr>
          <p:cNvPr id="22" name="Straight Arrow Connector 21"/>
          <p:cNvCxnSpPr>
            <a:stCxn id="7" idx="4"/>
            <a:endCxn id="17" idx="0"/>
          </p:cNvCxnSpPr>
          <p:nvPr/>
        </p:nvCxnSpPr>
        <p:spPr>
          <a:xfrm>
            <a:off x="3546962" y="2678167"/>
            <a:ext cx="989034" cy="1140984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eft Brace 23"/>
          <p:cNvSpPr/>
          <p:nvPr/>
        </p:nvSpPr>
        <p:spPr>
          <a:xfrm>
            <a:off x="1345448" y="1344754"/>
            <a:ext cx="864096" cy="4530349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TextBox 29"/>
          <p:cNvSpPr txBox="1"/>
          <p:nvPr/>
        </p:nvSpPr>
        <p:spPr>
          <a:xfrm>
            <a:off x="76023" y="3286762"/>
            <a:ext cx="1201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Problème de déscion</a:t>
            </a:r>
            <a:endParaRPr lang="fr-FR" dirty="0"/>
          </a:p>
        </p:txBody>
      </p:sp>
      <p:sp>
        <p:nvSpPr>
          <p:cNvPr id="31" name="TextBox 30"/>
          <p:cNvSpPr txBox="1"/>
          <p:nvPr/>
        </p:nvSpPr>
        <p:spPr>
          <a:xfrm>
            <a:off x="3431763" y="5904094"/>
            <a:ext cx="53173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Problème d’optimisation combinatoire</a:t>
            </a:r>
            <a:endParaRPr lang="fr-FR" dirty="0"/>
          </a:p>
        </p:txBody>
      </p:sp>
      <p:cxnSp>
        <p:nvCxnSpPr>
          <p:cNvPr id="33" name="Straight Arrow Connector 32"/>
          <p:cNvCxnSpPr>
            <a:stCxn id="16" idx="2"/>
            <a:endCxn id="31" idx="0"/>
          </p:cNvCxnSpPr>
          <p:nvPr/>
        </p:nvCxnSpPr>
        <p:spPr>
          <a:xfrm>
            <a:off x="6084168" y="4935275"/>
            <a:ext cx="6254" cy="968819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1412" y="202089"/>
            <a:ext cx="26164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  <a:latin typeface="Lucida Calligraphy" pitchFamily="66" charset="0"/>
              </a:rPr>
              <a:t>Complexité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10485235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 animBg="1"/>
      <p:bldP spid="10" grpId="0"/>
      <p:bldP spid="15" grpId="0"/>
      <p:bldP spid="16" grpId="0" animBg="1"/>
      <p:bldP spid="17" grpId="0" animBg="1"/>
      <p:bldP spid="18" grpId="0" animBg="1"/>
      <p:bldP spid="19" grpId="0"/>
      <p:bldP spid="20" grpId="0"/>
      <p:bldP spid="24" grpId="0" animBg="1"/>
      <p:bldP spid="30" grpId="0"/>
      <p:bldP spid="3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30" descr="j00787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87242" y="5257532"/>
            <a:ext cx="560388" cy="1357313"/>
          </a:xfrm>
          <a:prstGeom prst="rect">
            <a:avLst/>
          </a:prstGeom>
          <a:noFill/>
        </p:spPr>
      </p:pic>
      <p:sp>
        <p:nvSpPr>
          <p:cNvPr id="6" name="Chevron 5"/>
          <p:cNvSpPr/>
          <p:nvPr/>
        </p:nvSpPr>
        <p:spPr>
          <a:xfrm>
            <a:off x="179512" y="476672"/>
            <a:ext cx="504056" cy="432048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4800">
              <a:ln>
                <a:solidFill>
                  <a:schemeClr val="accent6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83568" y="280590"/>
            <a:ext cx="275472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4800" b="1" dirty="0">
                <a:ln>
                  <a:solidFill>
                    <a:schemeClr val="accent6"/>
                  </a:solidFill>
                </a:ln>
                <a:latin typeface="Times New Roman" pitchFamily="18" charset="0"/>
                <a:cs typeface="Times New Roman" pitchFamily="18" charset="0"/>
              </a:rPr>
              <a:t> Avantage</a:t>
            </a:r>
            <a:endParaRPr lang="fr-FR" sz="4800" dirty="0">
              <a:ln>
                <a:solidFill>
                  <a:schemeClr val="accent6"/>
                </a:solidFill>
              </a:ln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59632" y="1412776"/>
            <a:ext cx="804509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La solution optimale recherchés n’est plus un simple point, mais une collection de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bons </a:t>
            </a: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compromis satisfaisant toutes les contraintes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fr-FR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71600" y="3345576"/>
            <a:ext cx="274947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600" b="1" dirty="0">
                <a:ln>
                  <a:solidFill>
                    <a:srgbClr val="FF0000"/>
                  </a:solidFill>
                </a:ln>
                <a:latin typeface="Times New Roman" pitchFamily="18" charset="0"/>
                <a:cs typeface="Times New Roman" pitchFamily="18" charset="0"/>
              </a:rPr>
              <a:t>Inconvénient</a:t>
            </a:r>
            <a:endParaRPr lang="fr-FR" sz="3600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79512" y="3483495"/>
            <a:ext cx="504056" cy="432048"/>
          </a:xfrm>
          <a:prstGeom prst="chevron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59632" y="4293096"/>
            <a:ext cx="763284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fr-FR" sz="2800" dirty="0">
                <a:latin typeface="Times New Roman" pitchFamily="18" charset="0"/>
                <a:cs typeface="Times New Roman" pitchFamily="18" charset="0"/>
              </a:rPr>
              <a:t>Les problèmes d’optimisation combinatoire sont généralement facile a définir mais difficile a résoudre .</a:t>
            </a:r>
          </a:p>
          <a:p>
            <a:pPr>
              <a:lnSpc>
                <a:spcPct val="150000"/>
              </a:lnSpc>
              <a:buNone/>
            </a:pP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endParaRPr lang="fr-FR" sz="20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/>
      <p:bldP spid="10" grpId="0" animBg="1"/>
      <p:bldP spid="11" grpId="0"/>
    </p:bldLst>
  </p:timing>
</p:sld>
</file>

<file path=ppt/theme/theme1.xml><?xml version="1.0" encoding="utf-8"?>
<a:theme xmlns:a="http://schemas.openxmlformats.org/drawingml/2006/main" name="Theme2">
  <a:themeElements>
    <a:clrScheme name="Custom 3">
      <a:dk1>
        <a:sysClr val="windowText" lastClr="000000"/>
      </a:dk1>
      <a:lt1>
        <a:sysClr val="window" lastClr="FFFFFF"/>
      </a:lt1>
      <a:dk2>
        <a:srgbClr val="89B026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ppt/theme/theme10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3.xml><?xml version="1.0" encoding="utf-8"?>
<a:theme xmlns:a="http://schemas.openxmlformats.org/drawingml/2006/main" name="2_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4.xml><?xml version="1.0" encoding="utf-8"?>
<a:theme xmlns:a="http://schemas.openxmlformats.org/drawingml/2006/main" name="3_Berlin">
  <a:themeElements>
    <a:clrScheme name="Berlin">
      <a:dk1>
        <a:sysClr val="windowText" lastClr="000000"/>
      </a:dk1>
      <a:lt1>
        <a:sysClr val="window" lastClr="FFFFFF"/>
      </a:lt1>
      <a:dk2>
        <a:srgbClr val="8D4585"/>
      </a:dk2>
      <a:lt2>
        <a:srgbClr val="E7E6E6"/>
      </a:lt2>
      <a:accent1>
        <a:srgbClr val="F35AE6"/>
      </a:accent1>
      <a:accent2>
        <a:srgbClr val="FC5283"/>
      </a:accent2>
      <a:accent3>
        <a:srgbClr val="F67C64"/>
      </a:accent3>
      <a:accent4>
        <a:srgbClr val="F89F65"/>
      </a:accent4>
      <a:accent5>
        <a:srgbClr val="55C6BA"/>
      </a:accent5>
      <a:accent6>
        <a:srgbClr val="84A3FD"/>
      </a:accent6>
      <a:hlink>
        <a:srgbClr val="6ED4F6"/>
      </a:hlink>
      <a:folHlink>
        <a:srgbClr val="9FECFC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ppt/theme/theme5.xml><?xml version="1.0" encoding="utf-8"?>
<a:theme xmlns:a="http://schemas.openxmlformats.org/drawingml/2006/main" name="1_Theme2">
  <a:themeElements>
    <a:clrScheme name="Custom 3">
      <a:dk1>
        <a:sysClr val="windowText" lastClr="000000"/>
      </a:dk1>
      <a:lt1>
        <a:sysClr val="window" lastClr="FFFFFF"/>
      </a:lt1>
      <a:dk2>
        <a:srgbClr val="89B026"/>
      </a:dk2>
      <a:lt2>
        <a:srgbClr val="E7E6E6"/>
      </a:lt2>
      <a:accent1>
        <a:srgbClr val="A7D535"/>
      </a:accent1>
      <a:accent2>
        <a:srgbClr val="EACA4F"/>
      </a:accent2>
      <a:accent3>
        <a:srgbClr val="FD9850"/>
      </a:accent3>
      <a:accent4>
        <a:srgbClr val="F46442"/>
      </a:accent4>
      <a:accent5>
        <a:srgbClr val="54D289"/>
      </a:accent5>
      <a:accent6>
        <a:srgbClr val="6AD8CB"/>
      </a:accent6>
      <a:hlink>
        <a:srgbClr val="CAFB50"/>
      </a:hlink>
      <a:folHlink>
        <a:srgbClr val="DEFF8B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3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06000"/>
                <a:satMod val="120000"/>
                <a:lumMod val="7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B587E4A9-1405-4B4F-8BC3-512EE08D2EBF}"/>
    </a:ext>
  </a:extLst>
</a:theme>
</file>

<file path=ppt/theme/theme6.xml><?xml version="1.0" encoding="utf-8"?>
<a:theme xmlns:a="http://schemas.openxmlformats.org/drawingml/2006/main" name="1_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7.xml><?xml version="1.0" encoding="utf-8"?>
<a:theme xmlns:a="http://schemas.openxmlformats.org/drawingml/2006/main" name="4_Berlin">
  <a:themeElements>
    <a:clrScheme name="Berlin">
      <a:dk1>
        <a:sysClr val="windowText" lastClr="000000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7DC10E3-4FF5-456B-A359-A0F378C1E5FB}"/>
    </a:ext>
  </a:extLst>
</a:theme>
</file>

<file path=ppt/theme/theme8.xml><?xml version="1.0" encoding="utf-8"?>
<a:theme xmlns:a="http://schemas.openxmlformats.org/drawingml/2006/main" name="5_Berli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106000"/>
                <a:satMod val="220000"/>
                <a:lumMod val="140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69000"/>
                <a:hueMod val="88000"/>
                <a:satMod val="16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7D30EEFE-7128-4DE5-8A0D-8D4EF32CB0AF}"/>
    </a:ext>
  </a:ext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2232</TotalTime>
  <Words>2141</Words>
  <Application>Microsoft Office PowerPoint</Application>
  <PresentationFormat>On-screen Show (4:3)</PresentationFormat>
  <Paragraphs>943</Paragraphs>
  <Slides>59</Slides>
  <Notes>38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78" baseType="lpstr">
      <vt:lpstr>Arabic Typesetting</vt:lpstr>
      <vt:lpstr>Arial</vt:lpstr>
      <vt:lpstr>Calibri</vt:lpstr>
      <vt:lpstr>Calibri Light</vt:lpstr>
      <vt:lpstr>Cambria Math</vt:lpstr>
      <vt:lpstr>Lucida Calligraphy</vt:lpstr>
      <vt:lpstr>Times New Roman</vt:lpstr>
      <vt:lpstr>Trebuchet MS</vt:lpstr>
      <vt:lpstr>Wingdings</vt:lpstr>
      <vt:lpstr>Theme2</vt:lpstr>
      <vt:lpstr>Berlin</vt:lpstr>
      <vt:lpstr>2_Berlin</vt:lpstr>
      <vt:lpstr>3_Berlin</vt:lpstr>
      <vt:lpstr>1_Theme2</vt:lpstr>
      <vt:lpstr>1_Berlin</vt:lpstr>
      <vt:lpstr>4_Berlin</vt:lpstr>
      <vt:lpstr>5_Berlin</vt:lpstr>
      <vt:lpstr>Office Theme</vt:lpstr>
      <vt:lpstr>Clip</vt:lpstr>
      <vt:lpstr>PowerPoint Presentation</vt:lpstr>
      <vt:lpstr>PowerPoint Presentation</vt:lpstr>
      <vt:lpstr>Introduction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L’évolution  </vt:lpstr>
      <vt:lpstr>PowerPoint Presentation</vt:lpstr>
      <vt:lpstr>PowerPoint Presentation</vt:lpstr>
      <vt:lpstr>PowerPoint Presentation</vt:lpstr>
      <vt:lpstr>Modélisation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Définition  </vt:lpstr>
      <vt:lpstr> Historique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imene</dc:creator>
  <cp:lastModifiedBy>M</cp:lastModifiedBy>
  <cp:revision>269</cp:revision>
  <dcterms:created xsi:type="dcterms:W3CDTF">2018-06-13T02:09:20Z</dcterms:created>
  <dcterms:modified xsi:type="dcterms:W3CDTF">2018-07-03T18:18:45Z</dcterms:modified>
</cp:coreProperties>
</file>