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43"/>
  </p:notesMasterIdLst>
  <p:sldIdLst>
    <p:sldId id="305" r:id="rId2"/>
    <p:sldId id="306" r:id="rId3"/>
    <p:sldId id="258" r:id="rId4"/>
    <p:sldId id="259" r:id="rId5"/>
    <p:sldId id="296" r:id="rId6"/>
    <p:sldId id="295" r:id="rId7"/>
    <p:sldId id="297" r:id="rId8"/>
    <p:sldId id="261" r:id="rId9"/>
    <p:sldId id="262" r:id="rId10"/>
    <p:sldId id="260" r:id="rId11"/>
    <p:sldId id="263" r:id="rId12"/>
    <p:sldId id="264" r:id="rId13"/>
    <p:sldId id="265" r:id="rId14"/>
    <p:sldId id="266" r:id="rId15"/>
    <p:sldId id="267" r:id="rId16"/>
    <p:sldId id="269" r:id="rId17"/>
    <p:sldId id="268" r:id="rId18"/>
    <p:sldId id="270" r:id="rId19"/>
    <p:sldId id="271" r:id="rId20"/>
    <p:sldId id="273" r:id="rId21"/>
    <p:sldId id="274" r:id="rId22"/>
    <p:sldId id="275" r:id="rId23"/>
    <p:sldId id="276" r:id="rId24"/>
    <p:sldId id="302" r:id="rId25"/>
    <p:sldId id="279" r:id="rId26"/>
    <p:sldId id="281" r:id="rId27"/>
    <p:sldId id="282" r:id="rId28"/>
    <p:sldId id="283" r:id="rId29"/>
    <p:sldId id="284" r:id="rId30"/>
    <p:sldId id="285" r:id="rId31"/>
    <p:sldId id="286" r:id="rId32"/>
    <p:sldId id="287" r:id="rId33"/>
    <p:sldId id="288" r:id="rId34"/>
    <p:sldId id="289" r:id="rId35"/>
    <p:sldId id="290" r:id="rId36"/>
    <p:sldId id="292" r:id="rId37"/>
    <p:sldId id="293" r:id="rId38"/>
    <p:sldId id="294" r:id="rId39"/>
    <p:sldId id="298" r:id="rId40"/>
    <p:sldId id="303" r:id="rId41"/>
    <p:sldId id="299" r:id="rId4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69C7853C-536D-4A76-A0AE-DD22124D55A5}" styleName="Style à thème 1 - Accentuation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ED083AE6-46FA-4A59-8FB0-9F97EB10719F}" styleName="Style léger 3 - Accentuation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0502" autoAdjust="0"/>
  </p:normalViewPr>
  <p:slideViewPr>
    <p:cSldViewPr>
      <p:cViewPr>
        <p:scale>
          <a:sx n="71" d="100"/>
          <a:sy n="71" d="100"/>
        </p:scale>
        <p:origin x="-1356" y="18"/>
      </p:cViewPr>
      <p:guideLst>
        <p:guide orient="horz" pos="2160"/>
        <p:guide pos="2880"/>
      </p:guideLst>
    </p:cSldViewPr>
  </p:slideViewPr>
  <p:outlineViewPr>
    <p:cViewPr>
      <p:scale>
        <a:sx n="33" d="100"/>
        <a:sy n="33" d="100"/>
      </p:scale>
      <p:origin x="0" y="225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5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HELAL\Desktop\curcumine%20sb3\cur%20bs3.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chart>
    <c:view3D>
      <c:perspective val="30"/>
    </c:view3D>
    <c:plotArea>
      <c:layout>
        <c:manualLayout>
          <c:layoutTarget val="inner"/>
          <c:xMode val="edge"/>
          <c:yMode val="edge"/>
          <c:x val="0.10911016473135422"/>
          <c:y val="5.7518341703350073E-2"/>
          <c:w val="0.59644356955380562"/>
          <c:h val="0.79822506561679785"/>
        </c:manualLayout>
      </c:layout>
      <c:bar3DChart>
        <c:barDir val="col"/>
        <c:grouping val="clustered"/>
        <c:ser>
          <c:idx val="0"/>
          <c:order val="0"/>
          <c:tx>
            <c:strRef>
              <c:f>Feuil1!$C$5</c:f>
              <c:strCache>
                <c:ptCount val="1"/>
                <c:pt idx="0">
                  <c:v>Micro-onde</c:v>
                </c:pt>
              </c:strCache>
            </c:strRef>
          </c:tx>
          <c:val>
            <c:numRef>
              <c:f>Feuil1!$C$6</c:f>
              <c:numCache>
                <c:formatCode>General</c:formatCode>
                <c:ptCount val="1"/>
                <c:pt idx="0">
                  <c:v>6.5</c:v>
                </c:pt>
              </c:numCache>
            </c:numRef>
          </c:val>
        </c:ser>
        <c:ser>
          <c:idx val="1"/>
          <c:order val="1"/>
          <c:tx>
            <c:strRef>
              <c:f>Feuil1!$D$5</c:f>
              <c:strCache>
                <c:ptCount val="1"/>
                <c:pt idx="0">
                  <c:v>Macération (Ethanol)</c:v>
                </c:pt>
              </c:strCache>
            </c:strRef>
          </c:tx>
          <c:val>
            <c:numRef>
              <c:f>Feuil1!$D$6</c:f>
              <c:numCache>
                <c:formatCode>General</c:formatCode>
                <c:ptCount val="1"/>
                <c:pt idx="0">
                  <c:v>5</c:v>
                </c:pt>
              </c:numCache>
            </c:numRef>
          </c:val>
        </c:ser>
        <c:ser>
          <c:idx val="2"/>
          <c:order val="2"/>
          <c:tx>
            <c:strRef>
              <c:f>Feuil1!$E$5</c:f>
              <c:strCache>
                <c:ptCount val="1"/>
                <c:pt idx="0">
                  <c:v>Mcération (Acéton)</c:v>
                </c:pt>
              </c:strCache>
            </c:strRef>
          </c:tx>
          <c:spPr>
            <a:solidFill>
              <a:srgbClr val="92D050"/>
            </a:solidFill>
          </c:spPr>
          <c:val>
            <c:numRef>
              <c:f>Feuil1!$E$6</c:f>
              <c:numCache>
                <c:formatCode>General</c:formatCode>
                <c:ptCount val="1"/>
                <c:pt idx="0">
                  <c:v>2.5</c:v>
                </c:pt>
              </c:numCache>
            </c:numRef>
          </c:val>
        </c:ser>
        <c:shape val="box"/>
        <c:axId val="38944768"/>
        <c:axId val="38946304"/>
        <c:axId val="0"/>
      </c:bar3DChart>
      <c:catAx>
        <c:axId val="38944768"/>
        <c:scaling>
          <c:orientation val="minMax"/>
        </c:scaling>
        <c:axPos val="b"/>
        <c:tickLblPos val="nextTo"/>
        <c:crossAx val="38946304"/>
        <c:crosses val="autoZero"/>
        <c:auto val="1"/>
        <c:lblAlgn val="ctr"/>
        <c:lblOffset val="100"/>
      </c:catAx>
      <c:valAx>
        <c:axId val="38946304"/>
        <c:scaling>
          <c:orientation val="minMax"/>
        </c:scaling>
        <c:axPos val="l"/>
        <c:majorGridlines/>
        <c:title>
          <c:tx>
            <c:rich>
              <a:bodyPr rot="-5400000" vert="horz"/>
              <a:lstStyle/>
              <a:p>
                <a:pPr>
                  <a:defRPr/>
                </a:pPr>
                <a:r>
                  <a:rPr lang="fr-FR"/>
                  <a:t>Rendement%</a:t>
                </a:r>
              </a:p>
            </c:rich>
          </c:tx>
          <c:layout>
            <c:manualLayout>
              <c:xMode val="edge"/>
              <c:yMode val="edge"/>
              <c:x val="2.6089895013124201E-2"/>
              <c:y val="0.30780365995917702"/>
            </c:manualLayout>
          </c:layout>
        </c:title>
        <c:numFmt formatCode="General" sourceLinked="1"/>
        <c:tickLblPos val="nextTo"/>
        <c:crossAx val="38944768"/>
        <c:crosses val="autoZero"/>
        <c:crossBetween val="between"/>
      </c:valAx>
    </c:plotArea>
    <c:legend>
      <c:legendPos val="r"/>
      <c:layout/>
    </c:legend>
    <c:plotVisOnly val="1"/>
    <c:dispBlanksAs val="gap"/>
  </c:chart>
  <c:spPr>
    <a:solidFill>
      <a:schemeClr val="lt1"/>
    </a:solidFill>
    <a:ln w="25400" cap="flat" cmpd="sng" algn="ctr">
      <a:solidFill>
        <a:schemeClr val="accent4"/>
      </a:solidFill>
      <a:prstDash val="solid"/>
    </a:ln>
    <a:effectLst/>
  </c:spPr>
  <c:txPr>
    <a:bodyPr/>
    <a:lstStyle/>
    <a:p>
      <a:pPr>
        <a:defRPr>
          <a:solidFill>
            <a:schemeClr val="dk1"/>
          </a:solidFill>
          <a:latin typeface="+mn-lt"/>
          <a:ea typeface="+mn-ea"/>
          <a:cs typeface="+mn-cs"/>
        </a:defRPr>
      </a:pPr>
      <a:endParaRPr lang="fr-FR"/>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fr-FR"/>
  <c:style val="27"/>
  <c:chart>
    <c:title>
      <c:tx>
        <c:rich>
          <a:bodyPr/>
          <a:lstStyle/>
          <a:p>
            <a:pPr>
              <a:defRPr/>
            </a:pPr>
            <a:r>
              <a:rPr lang="en-US" dirty="0">
                <a:latin typeface="Times New Roman" pitchFamily="18" charset="0"/>
                <a:cs typeface="Times New Roman" pitchFamily="18" charset="0"/>
              </a:rPr>
              <a:t>IC50(µg/ml)</a:t>
            </a:r>
          </a:p>
        </c:rich>
      </c:tx>
      <c:layout>
        <c:manualLayout>
          <c:xMode val="edge"/>
          <c:yMode val="edge"/>
          <c:x val="0.3606111111111111"/>
          <c:y val="1.5209125475285209E-2"/>
        </c:manualLayout>
      </c:layout>
    </c:title>
    <c:plotArea>
      <c:layout/>
      <c:barChart>
        <c:barDir val="col"/>
        <c:grouping val="clustered"/>
        <c:ser>
          <c:idx val="0"/>
          <c:order val="0"/>
          <c:tx>
            <c:strRef>
              <c:f>Feuil8!$E$27</c:f>
              <c:strCache>
                <c:ptCount val="1"/>
                <c:pt idx="0">
                  <c:v>IC50(µg/ml)</c:v>
                </c:pt>
              </c:strCache>
            </c:strRef>
          </c:tx>
          <c:cat>
            <c:strRef>
              <c:f>Feuil8!$F$26:$G$26</c:f>
              <c:strCache>
                <c:ptCount val="2"/>
                <c:pt idx="0">
                  <c:v>cur.</c:v>
                </c:pt>
                <c:pt idx="1">
                  <c:v>AG</c:v>
                </c:pt>
              </c:strCache>
            </c:strRef>
          </c:cat>
          <c:val>
            <c:numRef>
              <c:f>Feuil8!$F$27:$G$27</c:f>
              <c:numCache>
                <c:formatCode>General</c:formatCode>
                <c:ptCount val="2"/>
                <c:pt idx="0">
                  <c:v>0.21757692041032456</c:v>
                </c:pt>
                <c:pt idx="1">
                  <c:v>0.59592224844209951</c:v>
                </c:pt>
              </c:numCache>
            </c:numRef>
          </c:val>
        </c:ser>
        <c:axId val="38966784"/>
        <c:axId val="38968320"/>
      </c:barChart>
      <c:catAx>
        <c:axId val="38966784"/>
        <c:scaling>
          <c:orientation val="minMax"/>
        </c:scaling>
        <c:axPos val="b"/>
        <c:tickLblPos val="nextTo"/>
        <c:crossAx val="38968320"/>
        <c:crosses val="autoZero"/>
        <c:auto val="1"/>
        <c:lblAlgn val="ctr"/>
        <c:lblOffset val="100"/>
      </c:catAx>
      <c:valAx>
        <c:axId val="38968320"/>
        <c:scaling>
          <c:orientation val="minMax"/>
        </c:scaling>
        <c:axPos val="l"/>
        <c:majorGridlines/>
        <c:numFmt formatCode="General" sourceLinked="1"/>
        <c:tickLblPos val="nextTo"/>
        <c:crossAx val="38966784"/>
        <c:crosses val="autoZero"/>
        <c:crossBetween val="between"/>
      </c:valAx>
    </c:plotArea>
    <c:legend>
      <c:legendPos val="r"/>
      <c:layout/>
    </c:legend>
    <c:plotVisOnly val="1"/>
    <c:dispBlanksAs val="gap"/>
  </c:chart>
  <c:txPr>
    <a:bodyPr/>
    <a:lstStyle/>
    <a:p>
      <a:pPr>
        <a:defRPr sz="1800"/>
      </a:pPr>
      <a:endParaRPr lang="fr-FR"/>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fr-FR"/>
  <c:chart>
    <c:autoTitleDeleted val="1"/>
    <c:view3D>
      <c:rAngAx val="1"/>
    </c:view3D>
    <c:plotArea>
      <c:layout/>
      <c:bar3DChart>
        <c:barDir val="col"/>
        <c:grouping val="clustered"/>
        <c:ser>
          <c:idx val="0"/>
          <c:order val="0"/>
          <c:tx>
            <c:strRef>
              <c:f>Feuil2!$B$8</c:f>
              <c:strCache>
                <c:ptCount val="1"/>
                <c:pt idx="0">
                  <c:v>Curcumine </c:v>
                </c:pt>
              </c:strCache>
            </c:strRef>
          </c:tx>
          <c:cat>
            <c:strRef>
              <c:f>Feuil2!$C$7:$G$7</c:f>
              <c:strCache>
                <c:ptCount val="5"/>
                <c:pt idx="0">
                  <c:v>30 min</c:v>
                </c:pt>
                <c:pt idx="1">
                  <c:v>60 min </c:v>
                </c:pt>
                <c:pt idx="2">
                  <c:v>90 min </c:v>
                </c:pt>
                <c:pt idx="3">
                  <c:v>120 min </c:v>
                </c:pt>
                <c:pt idx="4">
                  <c:v>180 min </c:v>
                </c:pt>
              </c:strCache>
            </c:strRef>
          </c:cat>
          <c:val>
            <c:numRef>
              <c:f>Feuil2!$C$8:$G$8</c:f>
              <c:numCache>
                <c:formatCode>0.00%</c:formatCode>
                <c:ptCount val="5"/>
                <c:pt idx="0">
                  <c:v>7.2700000000000514E-2</c:v>
                </c:pt>
                <c:pt idx="1">
                  <c:v>0.23069999999999999</c:v>
                </c:pt>
                <c:pt idx="2">
                  <c:v>0.125</c:v>
                </c:pt>
                <c:pt idx="3">
                  <c:v>0.41400000000000031</c:v>
                </c:pt>
                <c:pt idx="4">
                  <c:v>0.58399999999999996</c:v>
                </c:pt>
              </c:numCache>
            </c:numRef>
          </c:val>
        </c:ser>
        <c:ser>
          <c:idx val="1"/>
          <c:order val="1"/>
          <c:tx>
            <c:strRef>
              <c:f>Feuil2!$B$9</c:f>
              <c:strCache>
                <c:ptCount val="1"/>
                <c:pt idx="0">
                  <c:v>Diclofénac </c:v>
                </c:pt>
              </c:strCache>
            </c:strRef>
          </c:tx>
          <c:cat>
            <c:strRef>
              <c:f>Feuil2!$C$7:$G$7</c:f>
              <c:strCache>
                <c:ptCount val="5"/>
                <c:pt idx="0">
                  <c:v>30 min</c:v>
                </c:pt>
                <c:pt idx="1">
                  <c:v>60 min </c:v>
                </c:pt>
                <c:pt idx="2">
                  <c:v>90 min </c:v>
                </c:pt>
                <c:pt idx="3">
                  <c:v>120 min </c:v>
                </c:pt>
                <c:pt idx="4">
                  <c:v>180 min </c:v>
                </c:pt>
              </c:strCache>
            </c:strRef>
          </c:cat>
          <c:val>
            <c:numRef>
              <c:f>Feuil2!$C$9:$G$9</c:f>
              <c:numCache>
                <c:formatCode>0.00%</c:formatCode>
                <c:ptCount val="5"/>
                <c:pt idx="0">
                  <c:v>0.14540000000000139</c:v>
                </c:pt>
                <c:pt idx="1">
                  <c:v>0.35380000000000272</c:v>
                </c:pt>
                <c:pt idx="2" formatCode="0%">
                  <c:v>0.2</c:v>
                </c:pt>
                <c:pt idx="3">
                  <c:v>0.93600000000000005</c:v>
                </c:pt>
                <c:pt idx="4">
                  <c:v>0.5393</c:v>
                </c:pt>
              </c:numCache>
            </c:numRef>
          </c:val>
        </c:ser>
        <c:shape val="box"/>
        <c:axId val="53325824"/>
        <c:axId val="53327744"/>
        <c:axId val="0"/>
      </c:bar3DChart>
      <c:catAx>
        <c:axId val="53325824"/>
        <c:scaling>
          <c:orientation val="minMax"/>
        </c:scaling>
        <c:axPos val="b"/>
        <c:title>
          <c:tx>
            <c:rich>
              <a:bodyPr/>
              <a:lstStyle/>
              <a:p>
                <a:pPr>
                  <a:defRPr/>
                </a:pPr>
                <a:r>
                  <a:rPr lang="fr-FR"/>
                  <a:t>Temps (min)</a:t>
                </a:r>
              </a:p>
            </c:rich>
          </c:tx>
          <c:layout/>
        </c:title>
        <c:majorTickMark val="none"/>
        <c:tickLblPos val="nextTo"/>
        <c:crossAx val="53327744"/>
        <c:crosses val="autoZero"/>
        <c:auto val="1"/>
        <c:lblAlgn val="ctr"/>
        <c:lblOffset val="100"/>
      </c:catAx>
      <c:valAx>
        <c:axId val="53327744"/>
        <c:scaling>
          <c:orientation val="minMax"/>
        </c:scaling>
        <c:axPos val="l"/>
        <c:majorGridlines/>
        <c:title>
          <c:tx>
            <c:rich>
              <a:bodyPr/>
              <a:lstStyle/>
              <a:p>
                <a:pPr>
                  <a:defRPr/>
                </a:pPr>
                <a:r>
                  <a:rPr lang="fr-FR"/>
                  <a:t>% d'inhibition</a:t>
                </a:r>
              </a:p>
            </c:rich>
          </c:tx>
          <c:layout>
            <c:manualLayout>
              <c:xMode val="edge"/>
              <c:yMode val="edge"/>
              <c:x val="3.5485345581802934E-2"/>
              <c:y val="0.27012540099154281"/>
            </c:manualLayout>
          </c:layout>
        </c:title>
        <c:numFmt formatCode="0.00%" sourceLinked="1"/>
        <c:tickLblPos val="nextTo"/>
        <c:crossAx val="53325824"/>
        <c:crosses val="autoZero"/>
        <c:crossBetween val="between"/>
      </c:valAx>
    </c:plotArea>
    <c:legend>
      <c:legendPos val="r"/>
      <c:layout/>
    </c:legend>
    <c:plotVisOnly val="1"/>
    <c:dispBlanksAs val="gap"/>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fr-FR"/>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fr-FR"/>
  <c:chart>
    <c:autoTitleDeleted val="1"/>
    <c:plotArea>
      <c:layout>
        <c:manualLayout>
          <c:layoutTarget val="inner"/>
          <c:xMode val="edge"/>
          <c:yMode val="edge"/>
          <c:x val="0.20977237759073245"/>
          <c:y val="6.9820734882507868E-2"/>
          <c:w val="0.75861842700696891"/>
          <c:h val="0.81102187194217301"/>
        </c:manualLayout>
      </c:layout>
      <c:barChart>
        <c:barDir val="col"/>
        <c:grouping val="clustered"/>
        <c:ser>
          <c:idx val="0"/>
          <c:order val="0"/>
          <c:cat>
            <c:strRef>
              <c:f>Feuil3!$D$9:$E$9</c:f>
              <c:strCache>
                <c:ptCount val="2"/>
                <c:pt idx="0">
                  <c:v>curcumine</c:v>
                </c:pt>
                <c:pt idx="1">
                  <c:v>diclofénac</c:v>
                </c:pt>
              </c:strCache>
            </c:strRef>
          </c:cat>
          <c:val>
            <c:numRef>
              <c:f>Feuil3!$D$10:$E$10</c:f>
              <c:numCache>
                <c:formatCode>0.00%</c:formatCode>
                <c:ptCount val="2"/>
                <c:pt idx="0">
                  <c:v>0.28520000000000001</c:v>
                </c:pt>
                <c:pt idx="1">
                  <c:v>0.43490000000000295</c:v>
                </c:pt>
              </c:numCache>
            </c:numRef>
          </c:val>
        </c:ser>
        <c:axId val="52969472"/>
        <c:axId val="52971008"/>
      </c:barChart>
      <c:catAx>
        <c:axId val="52969472"/>
        <c:scaling>
          <c:orientation val="minMax"/>
        </c:scaling>
        <c:axPos val="b"/>
        <c:majorTickMark val="none"/>
        <c:tickLblPos val="nextTo"/>
        <c:crossAx val="52971008"/>
        <c:crosses val="autoZero"/>
        <c:auto val="1"/>
        <c:lblAlgn val="ctr"/>
        <c:lblOffset val="100"/>
      </c:catAx>
      <c:valAx>
        <c:axId val="52971008"/>
        <c:scaling>
          <c:orientation val="minMax"/>
        </c:scaling>
        <c:axPos val="l"/>
        <c:majorGridlines/>
        <c:title>
          <c:tx>
            <c:rich>
              <a:bodyPr/>
              <a:lstStyle/>
              <a:p>
                <a:pPr>
                  <a:defRPr/>
                </a:pPr>
                <a:r>
                  <a:rPr lang="fr-FR" sz="1200">
                    <a:latin typeface="Times New Roman" pitchFamily="18" charset="0"/>
                    <a:cs typeface="Times New Roman" pitchFamily="18" charset="0"/>
                  </a:rPr>
                  <a:t>% d'inhibition </a:t>
                </a:r>
              </a:p>
            </c:rich>
          </c:tx>
          <c:layout/>
        </c:title>
        <c:numFmt formatCode="0.00%" sourceLinked="1"/>
        <c:tickLblPos val="nextTo"/>
        <c:crossAx val="52969472"/>
        <c:crosses val="autoZero"/>
        <c:crossBetween val="between"/>
      </c:valAx>
    </c:plotArea>
    <c:plotVisOnly val="1"/>
    <c:dispBlanksAs val="gap"/>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fr-FR"/>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6785AB-ADCC-415E-9C5E-A358643493EB}"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fr-FR"/>
        </a:p>
      </dgm:t>
    </dgm:pt>
    <dgm:pt modelId="{D27B890C-CA5C-400B-9508-1DF1FFBC8CEC}">
      <dgm:prSet phldrT="[Texte]" custT="1"/>
      <dgm:spPr/>
      <dgm:t>
        <a:bodyPr/>
        <a:lstStyle/>
        <a:p>
          <a:r>
            <a:rPr lang="fr-FR" sz="2400" b="1" i="1" dirty="0" smtClean="0">
              <a:latin typeface="Times New Roman" pitchFamily="18" charset="0"/>
              <a:cs typeface="Times New Roman" pitchFamily="18" charset="0"/>
            </a:rPr>
            <a:t>Introduction générale </a:t>
          </a:r>
          <a:endParaRPr lang="fr-FR" sz="2400" b="1" i="1" dirty="0">
            <a:latin typeface="Times New Roman" pitchFamily="18" charset="0"/>
            <a:cs typeface="Times New Roman" pitchFamily="18" charset="0"/>
          </a:endParaRPr>
        </a:p>
      </dgm:t>
    </dgm:pt>
    <dgm:pt modelId="{9F824883-B400-4208-A8E2-2DE12FD28CF1}" type="parTrans" cxnId="{2C10D64E-D9B7-4C5D-8788-94D73375F758}">
      <dgm:prSet/>
      <dgm:spPr/>
      <dgm:t>
        <a:bodyPr/>
        <a:lstStyle/>
        <a:p>
          <a:endParaRPr lang="fr-FR"/>
        </a:p>
      </dgm:t>
    </dgm:pt>
    <dgm:pt modelId="{E96FDC1C-E563-4F60-B221-F8E879005250}" type="sibTrans" cxnId="{2C10D64E-D9B7-4C5D-8788-94D73375F758}">
      <dgm:prSet/>
      <dgm:spPr/>
      <dgm:t>
        <a:bodyPr/>
        <a:lstStyle/>
        <a:p>
          <a:endParaRPr lang="fr-FR"/>
        </a:p>
      </dgm:t>
    </dgm:pt>
    <dgm:pt modelId="{C04BC8E0-8904-4F41-A787-964A5F58FC55}">
      <dgm:prSet phldrT="[Texte]" custT="1"/>
      <dgm:spPr/>
      <dgm:t>
        <a:bodyPr/>
        <a:lstStyle/>
        <a:p>
          <a:r>
            <a:rPr lang="fr-FR" sz="2400" b="1" i="1" dirty="0" smtClean="0">
              <a:latin typeface="Times New Roman" pitchFamily="18" charset="0"/>
              <a:cs typeface="Times New Roman" pitchFamily="18" charset="0"/>
            </a:rPr>
            <a:t>Généralité sur les plantes médicinale et curcuma</a:t>
          </a:r>
          <a:endParaRPr lang="fr-FR" sz="2400" b="1" i="1" dirty="0">
            <a:latin typeface="Times New Roman" pitchFamily="18" charset="0"/>
            <a:cs typeface="Times New Roman" pitchFamily="18" charset="0"/>
          </a:endParaRPr>
        </a:p>
      </dgm:t>
    </dgm:pt>
    <dgm:pt modelId="{AAC19413-C32F-41CD-9263-146F291A4206}" type="parTrans" cxnId="{A16C681D-1E99-4FCE-BCB0-AAB486229E2E}">
      <dgm:prSet/>
      <dgm:spPr/>
      <dgm:t>
        <a:bodyPr/>
        <a:lstStyle/>
        <a:p>
          <a:endParaRPr lang="fr-FR"/>
        </a:p>
      </dgm:t>
    </dgm:pt>
    <dgm:pt modelId="{1A4277F3-E374-4AC5-BD0C-0D04F7807B01}" type="sibTrans" cxnId="{A16C681D-1E99-4FCE-BCB0-AAB486229E2E}">
      <dgm:prSet/>
      <dgm:spPr/>
      <dgm:t>
        <a:bodyPr/>
        <a:lstStyle/>
        <a:p>
          <a:endParaRPr lang="fr-FR"/>
        </a:p>
      </dgm:t>
    </dgm:pt>
    <dgm:pt modelId="{8AE324BE-7511-4008-9D56-3AEE2EAD42F7}">
      <dgm:prSet phldrT="[Texte]" custT="1"/>
      <dgm:spPr/>
      <dgm:t>
        <a:bodyPr/>
        <a:lstStyle/>
        <a:p>
          <a:r>
            <a:rPr lang="fr-FR" sz="2400" b="1" i="1" dirty="0" smtClean="0">
              <a:latin typeface="Times New Roman" pitchFamily="18" charset="0"/>
              <a:cs typeface="Times New Roman" pitchFamily="18" charset="0"/>
            </a:rPr>
            <a:t>Matériel et méthodes </a:t>
          </a:r>
          <a:endParaRPr lang="fr-FR" sz="2400" b="1" i="1" dirty="0">
            <a:latin typeface="Times New Roman" pitchFamily="18" charset="0"/>
            <a:cs typeface="Times New Roman" pitchFamily="18" charset="0"/>
          </a:endParaRPr>
        </a:p>
      </dgm:t>
    </dgm:pt>
    <dgm:pt modelId="{933EA453-E601-4A8B-904B-EA4954D51C73}" type="parTrans" cxnId="{B89662B5-2EEF-485E-8535-107A985CF9CC}">
      <dgm:prSet/>
      <dgm:spPr/>
      <dgm:t>
        <a:bodyPr/>
        <a:lstStyle/>
        <a:p>
          <a:endParaRPr lang="fr-FR"/>
        </a:p>
      </dgm:t>
    </dgm:pt>
    <dgm:pt modelId="{448165CB-3858-4F23-9E78-DD4DC1513177}" type="sibTrans" cxnId="{B89662B5-2EEF-485E-8535-107A985CF9CC}">
      <dgm:prSet/>
      <dgm:spPr/>
      <dgm:t>
        <a:bodyPr/>
        <a:lstStyle/>
        <a:p>
          <a:endParaRPr lang="fr-FR"/>
        </a:p>
      </dgm:t>
    </dgm:pt>
    <dgm:pt modelId="{EF8C3A0E-CF0A-4B8B-947A-15896F083CD5}">
      <dgm:prSet phldrT="[Texte]" custT="1"/>
      <dgm:spPr/>
      <dgm:t>
        <a:bodyPr/>
        <a:lstStyle/>
        <a:p>
          <a:r>
            <a:rPr lang="fr-FR" sz="2400" b="1" i="1" dirty="0" smtClean="0">
              <a:latin typeface="Times New Roman" pitchFamily="18" charset="0"/>
              <a:cs typeface="Times New Roman" pitchFamily="18" charset="0"/>
            </a:rPr>
            <a:t>Résultats et discussions</a:t>
          </a:r>
          <a:endParaRPr lang="fr-FR" sz="2400" b="1" i="1" dirty="0">
            <a:latin typeface="Times New Roman" pitchFamily="18" charset="0"/>
            <a:cs typeface="Times New Roman" pitchFamily="18" charset="0"/>
          </a:endParaRPr>
        </a:p>
      </dgm:t>
    </dgm:pt>
    <dgm:pt modelId="{0D8999EC-0A9B-4530-AD43-E0AFC8449BF1}" type="parTrans" cxnId="{1185B056-4B6B-405C-93C4-568D860F2C1E}">
      <dgm:prSet/>
      <dgm:spPr/>
      <dgm:t>
        <a:bodyPr/>
        <a:lstStyle/>
        <a:p>
          <a:endParaRPr lang="fr-FR"/>
        </a:p>
      </dgm:t>
    </dgm:pt>
    <dgm:pt modelId="{F0E51661-929C-4F0A-9FD3-59E22C790507}" type="sibTrans" cxnId="{1185B056-4B6B-405C-93C4-568D860F2C1E}">
      <dgm:prSet/>
      <dgm:spPr/>
      <dgm:t>
        <a:bodyPr/>
        <a:lstStyle/>
        <a:p>
          <a:endParaRPr lang="fr-FR"/>
        </a:p>
      </dgm:t>
    </dgm:pt>
    <dgm:pt modelId="{374C0B77-36CF-4F84-A28D-1DF95A049E98}">
      <dgm:prSet phldrT="[Texte]" custT="1"/>
      <dgm:spPr/>
      <dgm:t>
        <a:bodyPr/>
        <a:lstStyle/>
        <a:p>
          <a:r>
            <a:rPr lang="fr-FR" sz="2400" b="1" i="1" dirty="0" smtClean="0">
              <a:latin typeface="Times New Roman" pitchFamily="18" charset="0"/>
              <a:cs typeface="Times New Roman" pitchFamily="18" charset="0"/>
            </a:rPr>
            <a:t>Conclusion générale</a:t>
          </a:r>
          <a:endParaRPr lang="fr-FR" sz="2400" b="1" i="1" dirty="0">
            <a:latin typeface="Times New Roman" pitchFamily="18" charset="0"/>
            <a:cs typeface="Times New Roman" pitchFamily="18" charset="0"/>
          </a:endParaRPr>
        </a:p>
      </dgm:t>
    </dgm:pt>
    <dgm:pt modelId="{5143256E-38D4-4968-9D06-CD8B674873DD}" type="parTrans" cxnId="{657EC33F-86E9-4B45-9FEB-3E01A8BFF110}">
      <dgm:prSet/>
      <dgm:spPr/>
      <dgm:t>
        <a:bodyPr/>
        <a:lstStyle/>
        <a:p>
          <a:endParaRPr lang="fr-FR"/>
        </a:p>
      </dgm:t>
    </dgm:pt>
    <dgm:pt modelId="{F05D8E9B-A3CA-4984-8173-3F9E5ABB7040}" type="sibTrans" cxnId="{657EC33F-86E9-4B45-9FEB-3E01A8BFF110}">
      <dgm:prSet/>
      <dgm:spPr/>
      <dgm:t>
        <a:bodyPr/>
        <a:lstStyle/>
        <a:p>
          <a:endParaRPr lang="fr-FR"/>
        </a:p>
      </dgm:t>
    </dgm:pt>
    <dgm:pt modelId="{D97DBCAA-B570-49EC-87AE-9A7A35A13474}" type="pres">
      <dgm:prSet presAssocID="{986785AB-ADCC-415E-9C5E-A358643493EB}" presName="linear" presStyleCnt="0">
        <dgm:presLayoutVars>
          <dgm:dir/>
          <dgm:animLvl val="lvl"/>
          <dgm:resizeHandles val="exact"/>
        </dgm:presLayoutVars>
      </dgm:prSet>
      <dgm:spPr/>
    </dgm:pt>
    <dgm:pt modelId="{F9D0E121-B315-4BA8-9F26-76AABCD2E78A}" type="pres">
      <dgm:prSet presAssocID="{D27B890C-CA5C-400B-9508-1DF1FFBC8CEC}" presName="parentLin" presStyleCnt="0"/>
      <dgm:spPr/>
    </dgm:pt>
    <dgm:pt modelId="{F69753EE-0AB9-4333-85F3-58CF435EF446}" type="pres">
      <dgm:prSet presAssocID="{D27B890C-CA5C-400B-9508-1DF1FFBC8CEC}" presName="parentLeftMargin" presStyleLbl="node1" presStyleIdx="0" presStyleCnt="5"/>
      <dgm:spPr/>
    </dgm:pt>
    <dgm:pt modelId="{DBBD8080-53C4-4747-8018-1A30809ABC46}" type="pres">
      <dgm:prSet presAssocID="{D27B890C-CA5C-400B-9508-1DF1FFBC8CEC}" presName="parentText" presStyleLbl="node1" presStyleIdx="0" presStyleCnt="5" custScaleX="142857">
        <dgm:presLayoutVars>
          <dgm:chMax val="0"/>
          <dgm:bulletEnabled val="1"/>
        </dgm:presLayoutVars>
      </dgm:prSet>
      <dgm:spPr/>
      <dgm:t>
        <a:bodyPr/>
        <a:lstStyle/>
        <a:p>
          <a:endParaRPr lang="fr-FR"/>
        </a:p>
      </dgm:t>
    </dgm:pt>
    <dgm:pt modelId="{630BD02B-3B72-41C9-A076-79F984FB1463}" type="pres">
      <dgm:prSet presAssocID="{D27B890C-CA5C-400B-9508-1DF1FFBC8CEC}" presName="negativeSpace" presStyleCnt="0"/>
      <dgm:spPr/>
    </dgm:pt>
    <dgm:pt modelId="{F042FC2B-DAED-462B-AD16-A06D40488F77}" type="pres">
      <dgm:prSet presAssocID="{D27B890C-CA5C-400B-9508-1DF1FFBC8CEC}" presName="childText" presStyleLbl="conFgAcc1" presStyleIdx="0" presStyleCnt="5">
        <dgm:presLayoutVars>
          <dgm:bulletEnabled val="1"/>
        </dgm:presLayoutVars>
      </dgm:prSet>
      <dgm:spPr/>
    </dgm:pt>
    <dgm:pt modelId="{AB7D511E-8556-41A6-8E89-1505EA4A7883}" type="pres">
      <dgm:prSet presAssocID="{E96FDC1C-E563-4F60-B221-F8E879005250}" presName="spaceBetweenRectangles" presStyleCnt="0"/>
      <dgm:spPr/>
    </dgm:pt>
    <dgm:pt modelId="{86CD09B8-9868-4DF4-A34D-22D712A28D0A}" type="pres">
      <dgm:prSet presAssocID="{C04BC8E0-8904-4F41-A787-964A5F58FC55}" presName="parentLin" presStyleCnt="0"/>
      <dgm:spPr/>
    </dgm:pt>
    <dgm:pt modelId="{965D023B-55A6-4ECB-8E01-F452466CE178}" type="pres">
      <dgm:prSet presAssocID="{C04BC8E0-8904-4F41-A787-964A5F58FC55}" presName="parentLeftMargin" presStyleLbl="node1" presStyleIdx="0" presStyleCnt="5"/>
      <dgm:spPr/>
    </dgm:pt>
    <dgm:pt modelId="{F5A5D197-CCAD-4F2F-A7F3-FD84E4726B87}" type="pres">
      <dgm:prSet presAssocID="{C04BC8E0-8904-4F41-A787-964A5F58FC55}" presName="parentText" presStyleLbl="node1" presStyleIdx="1" presStyleCnt="5" custScaleX="143982">
        <dgm:presLayoutVars>
          <dgm:chMax val="0"/>
          <dgm:bulletEnabled val="1"/>
        </dgm:presLayoutVars>
      </dgm:prSet>
      <dgm:spPr/>
    </dgm:pt>
    <dgm:pt modelId="{43A54D75-8510-4001-9CD4-7F864F5859E9}" type="pres">
      <dgm:prSet presAssocID="{C04BC8E0-8904-4F41-A787-964A5F58FC55}" presName="negativeSpace" presStyleCnt="0"/>
      <dgm:spPr/>
    </dgm:pt>
    <dgm:pt modelId="{A028832C-B2E7-46A4-97C5-8194421B9183}" type="pres">
      <dgm:prSet presAssocID="{C04BC8E0-8904-4F41-A787-964A5F58FC55}" presName="childText" presStyleLbl="conFgAcc1" presStyleIdx="1" presStyleCnt="5">
        <dgm:presLayoutVars>
          <dgm:bulletEnabled val="1"/>
        </dgm:presLayoutVars>
      </dgm:prSet>
      <dgm:spPr/>
    </dgm:pt>
    <dgm:pt modelId="{BD78FD5A-E92A-451A-8920-63FB2047D1E2}" type="pres">
      <dgm:prSet presAssocID="{1A4277F3-E374-4AC5-BD0C-0D04F7807B01}" presName="spaceBetweenRectangles" presStyleCnt="0"/>
      <dgm:spPr/>
    </dgm:pt>
    <dgm:pt modelId="{58A2F204-BAFA-4A37-A095-B75A11984552}" type="pres">
      <dgm:prSet presAssocID="{8AE324BE-7511-4008-9D56-3AEE2EAD42F7}" presName="parentLin" presStyleCnt="0"/>
      <dgm:spPr/>
    </dgm:pt>
    <dgm:pt modelId="{E8B30C19-3DB4-4458-914D-2CE3BC3154FB}" type="pres">
      <dgm:prSet presAssocID="{8AE324BE-7511-4008-9D56-3AEE2EAD42F7}" presName="parentLeftMargin" presStyleLbl="node1" presStyleIdx="1" presStyleCnt="5"/>
      <dgm:spPr/>
    </dgm:pt>
    <dgm:pt modelId="{B3C49F4C-83FF-4643-8609-E0A6F306E3BC}" type="pres">
      <dgm:prSet presAssocID="{8AE324BE-7511-4008-9D56-3AEE2EAD42F7}" presName="parentText" presStyleLbl="node1" presStyleIdx="2" presStyleCnt="5" custScaleX="142857">
        <dgm:presLayoutVars>
          <dgm:chMax val="0"/>
          <dgm:bulletEnabled val="1"/>
        </dgm:presLayoutVars>
      </dgm:prSet>
      <dgm:spPr/>
      <dgm:t>
        <a:bodyPr/>
        <a:lstStyle/>
        <a:p>
          <a:endParaRPr lang="fr-FR"/>
        </a:p>
      </dgm:t>
    </dgm:pt>
    <dgm:pt modelId="{FBD9CFEE-E6CA-405C-BB39-A257DB44A573}" type="pres">
      <dgm:prSet presAssocID="{8AE324BE-7511-4008-9D56-3AEE2EAD42F7}" presName="negativeSpace" presStyleCnt="0"/>
      <dgm:spPr/>
    </dgm:pt>
    <dgm:pt modelId="{7308823F-12EF-4EED-A445-98D66AE7F9F4}" type="pres">
      <dgm:prSet presAssocID="{8AE324BE-7511-4008-9D56-3AEE2EAD42F7}" presName="childText" presStyleLbl="conFgAcc1" presStyleIdx="2" presStyleCnt="5">
        <dgm:presLayoutVars>
          <dgm:bulletEnabled val="1"/>
        </dgm:presLayoutVars>
      </dgm:prSet>
      <dgm:spPr/>
    </dgm:pt>
    <dgm:pt modelId="{D03ADD85-8FAD-4112-8490-00F73B9E9601}" type="pres">
      <dgm:prSet presAssocID="{448165CB-3858-4F23-9E78-DD4DC1513177}" presName="spaceBetweenRectangles" presStyleCnt="0"/>
      <dgm:spPr/>
    </dgm:pt>
    <dgm:pt modelId="{43A57688-3BF1-4A2D-94F2-D3724E453657}" type="pres">
      <dgm:prSet presAssocID="{EF8C3A0E-CF0A-4B8B-947A-15896F083CD5}" presName="parentLin" presStyleCnt="0"/>
      <dgm:spPr/>
    </dgm:pt>
    <dgm:pt modelId="{45BCFFC2-401E-449A-BA50-964ADB0337D9}" type="pres">
      <dgm:prSet presAssocID="{EF8C3A0E-CF0A-4B8B-947A-15896F083CD5}" presName="parentLeftMargin" presStyleLbl="node1" presStyleIdx="2" presStyleCnt="5"/>
      <dgm:spPr/>
    </dgm:pt>
    <dgm:pt modelId="{43779EBE-C4D2-4577-9041-9A0ADA413762}" type="pres">
      <dgm:prSet presAssocID="{EF8C3A0E-CF0A-4B8B-947A-15896F083CD5}" presName="parentText" presStyleLbl="node1" presStyleIdx="3" presStyleCnt="5" custScaleX="142857" custLinFactNeighborY="2163">
        <dgm:presLayoutVars>
          <dgm:chMax val="0"/>
          <dgm:bulletEnabled val="1"/>
        </dgm:presLayoutVars>
      </dgm:prSet>
      <dgm:spPr/>
    </dgm:pt>
    <dgm:pt modelId="{31B94B33-B031-4DEE-86CB-A55099EACFBF}" type="pres">
      <dgm:prSet presAssocID="{EF8C3A0E-CF0A-4B8B-947A-15896F083CD5}" presName="negativeSpace" presStyleCnt="0"/>
      <dgm:spPr/>
    </dgm:pt>
    <dgm:pt modelId="{4A124C77-F1BA-444F-8B99-E7C386FB286B}" type="pres">
      <dgm:prSet presAssocID="{EF8C3A0E-CF0A-4B8B-947A-15896F083CD5}" presName="childText" presStyleLbl="conFgAcc1" presStyleIdx="3" presStyleCnt="5">
        <dgm:presLayoutVars>
          <dgm:bulletEnabled val="1"/>
        </dgm:presLayoutVars>
      </dgm:prSet>
      <dgm:spPr/>
    </dgm:pt>
    <dgm:pt modelId="{B7E733AE-7825-4E95-B49D-895DE1BF230E}" type="pres">
      <dgm:prSet presAssocID="{F0E51661-929C-4F0A-9FD3-59E22C790507}" presName="spaceBetweenRectangles" presStyleCnt="0"/>
      <dgm:spPr/>
    </dgm:pt>
    <dgm:pt modelId="{14DEF1A8-88D0-4A13-9161-3F3CC559C17A}" type="pres">
      <dgm:prSet presAssocID="{374C0B77-36CF-4F84-A28D-1DF95A049E98}" presName="parentLin" presStyleCnt="0"/>
      <dgm:spPr/>
    </dgm:pt>
    <dgm:pt modelId="{332FD473-D3D4-469E-869A-51C6E24CF673}" type="pres">
      <dgm:prSet presAssocID="{374C0B77-36CF-4F84-A28D-1DF95A049E98}" presName="parentLeftMargin" presStyleLbl="node1" presStyleIdx="3" presStyleCnt="5"/>
      <dgm:spPr/>
    </dgm:pt>
    <dgm:pt modelId="{62D49E53-02AD-4617-9E1F-F47D253774D2}" type="pres">
      <dgm:prSet presAssocID="{374C0B77-36CF-4F84-A28D-1DF95A049E98}" presName="parentText" presStyleLbl="node1" presStyleIdx="4" presStyleCnt="5" custScaleX="142857">
        <dgm:presLayoutVars>
          <dgm:chMax val="0"/>
          <dgm:bulletEnabled val="1"/>
        </dgm:presLayoutVars>
      </dgm:prSet>
      <dgm:spPr/>
      <dgm:t>
        <a:bodyPr/>
        <a:lstStyle/>
        <a:p>
          <a:endParaRPr lang="fr-FR"/>
        </a:p>
      </dgm:t>
    </dgm:pt>
    <dgm:pt modelId="{4C8028DC-DDBF-46B7-A465-1C46BACB31BA}" type="pres">
      <dgm:prSet presAssocID="{374C0B77-36CF-4F84-A28D-1DF95A049E98}" presName="negativeSpace" presStyleCnt="0"/>
      <dgm:spPr/>
    </dgm:pt>
    <dgm:pt modelId="{17DA7AE4-0E33-4B07-9714-C51B21E547F7}" type="pres">
      <dgm:prSet presAssocID="{374C0B77-36CF-4F84-A28D-1DF95A049E98}" presName="childText" presStyleLbl="conFgAcc1" presStyleIdx="4" presStyleCnt="5">
        <dgm:presLayoutVars>
          <dgm:bulletEnabled val="1"/>
        </dgm:presLayoutVars>
      </dgm:prSet>
      <dgm:spPr/>
    </dgm:pt>
  </dgm:ptLst>
  <dgm:cxnLst>
    <dgm:cxn modelId="{0D12A3D9-2761-4F81-9CB4-6DFB452843FA}" type="presOf" srcId="{C04BC8E0-8904-4F41-A787-964A5F58FC55}" destId="{965D023B-55A6-4ECB-8E01-F452466CE178}" srcOrd="0" destOrd="0" presId="urn:microsoft.com/office/officeart/2005/8/layout/list1"/>
    <dgm:cxn modelId="{1185B056-4B6B-405C-93C4-568D860F2C1E}" srcId="{986785AB-ADCC-415E-9C5E-A358643493EB}" destId="{EF8C3A0E-CF0A-4B8B-947A-15896F083CD5}" srcOrd="3" destOrd="0" parTransId="{0D8999EC-0A9B-4530-AD43-E0AFC8449BF1}" sibTransId="{F0E51661-929C-4F0A-9FD3-59E22C790507}"/>
    <dgm:cxn modelId="{3A23D43B-A614-4B46-900D-025DF129A1C8}" type="presOf" srcId="{D27B890C-CA5C-400B-9508-1DF1FFBC8CEC}" destId="{F69753EE-0AB9-4333-85F3-58CF435EF446}" srcOrd="0" destOrd="0" presId="urn:microsoft.com/office/officeart/2005/8/layout/list1"/>
    <dgm:cxn modelId="{2C10D64E-D9B7-4C5D-8788-94D73375F758}" srcId="{986785AB-ADCC-415E-9C5E-A358643493EB}" destId="{D27B890C-CA5C-400B-9508-1DF1FFBC8CEC}" srcOrd="0" destOrd="0" parTransId="{9F824883-B400-4208-A8E2-2DE12FD28CF1}" sibTransId="{E96FDC1C-E563-4F60-B221-F8E879005250}"/>
    <dgm:cxn modelId="{A16C681D-1E99-4FCE-BCB0-AAB486229E2E}" srcId="{986785AB-ADCC-415E-9C5E-A358643493EB}" destId="{C04BC8E0-8904-4F41-A787-964A5F58FC55}" srcOrd="1" destOrd="0" parTransId="{AAC19413-C32F-41CD-9263-146F291A4206}" sibTransId="{1A4277F3-E374-4AC5-BD0C-0D04F7807B01}"/>
    <dgm:cxn modelId="{D19CDC45-C0C7-433D-8683-BE948CC41353}" type="presOf" srcId="{374C0B77-36CF-4F84-A28D-1DF95A049E98}" destId="{62D49E53-02AD-4617-9E1F-F47D253774D2}" srcOrd="1" destOrd="0" presId="urn:microsoft.com/office/officeart/2005/8/layout/list1"/>
    <dgm:cxn modelId="{A6BFF88A-4CBC-4313-B648-1C5574CA6CBC}" type="presOf" srcId="{C04BC8E0-8904-4F41-A787-964A5F58FC55}" destId="{F5A5D197-CCAD-4F2F-A7F3-FD84E4726B87}" srcOrd="1" destOrd="0" presId="urn:microsoft.com/office/officeart/2005/8/layout/list1"/>
    <dgm:cxn modelId="{C7D44083-3F5E-4420-AF6F-71F95B1982BE}" type="presOf" srcId="{D27B890C-CA5C-400B-9508-1DF1FFBC8CEC}" destId="{DBBD8080-53C4-4747-8018-1A30809ABC46}" srcOrd="1" destOrd="0" presId="urn:microsoft.com/office/officeart/2005/8/layout/list1"/>
    <dgm:cxn modelId="{B709568C-601D-4CBF-82E9-4605F37FA492}" type="presOf" srcId="{EF8C3A0E-CF0A-4B8B-947A-15896F083CD5}" destId="{45BCFFC2-401E-449A-BA50-964ADB0337D9}" srcOrd="0" destOrd="0" presId="urn:microsoft.com/office/officeart/2005/8/layout/list1"/>
    <dgm:cxn modelId="{E73B5BE3-B91D-4B18-81B1-692F6AD0008E}" type="presOf" srcId="{374C0B77-36CF-4F84-A28D-1DF95A049E98}" destId="{332FD473-D3D4-469E-869A-51C6E24CF673}" srcOrd="0" destOrd="0" presId="urn:microsoft.com/office/officeart/2005/8/layout/list1"/>
    <dgm:cxn modelId="{657EC33F-86E9-4B45-9FEB-3E01A8BFF110}" srcId="{986785AB-ADCC-415E-9C5E-A358643493EB}" destId="{374C0B77-36CF-4F84-A28D-1DF95A049E98}" srcOrd="4" destOrd="0" parTransId="{5143256E-38D4-4968-9D06-CD8B674873DD}" sibTransId="{F05D8E9B-A3CA-4984-8173-3F9E5ABB7040}"/>
    <dgm:cxn modelId="{C4732805-283E-4607-8048-45234C4D9CF7}" type="presOf" srcId="{986785AB-ADCC-415E-9C5E-A358643493EB}" destId="{D97DBCAA-B570-49EC-87AE-9A7A35A13474}" srcOrd="0" destOrd="0" presId="urn:microsoft.com/office/officeart/2005/8/layout/list1"/>
    <dgm:cxn modelId="{9884027F-72C6-4E1A-93B3-29A775AF65AE}" type="presOf" srcId="{8AE324BE-7511-4008-9D56-3AEE2EAD42F7}" destId="{B3C49F4C-83FF-4643-8609-E0A6F306E3BC}" srcOrd="1" destOrd="0" presId="urn:microsoft.com/office/officeart/2005/8/layout/list1"/>
    <dgm:cxn modelId="{CEAB0465-BD55-4CD9-A4A1-592CC571480C}" type="presOf" srcId="{8AE324BE-7511-4008-9D56-3AEE2EAD42F7}" destId="{E8B30C19-3DB4-4458-914D-2CE3BC3154FB}" srcOrd="0" destOrd="0" presId="urn:microsoft.com/office/officeart/2005/8/layout/list1"/>
    <dgm:cxn modelId="{A5368EAD-6DE5-4E54-8F09-DCFE5407F451}" type="presOf" srcId="{EF8C3A0E-CF0A-4B8B-947A-15896F083CD5}" destId="{43779EBE-C4D2-4577-9041-9A0ADA413762}" srcOrd="1" destOrd="0" presId="urn:microsoft.com/office/officeart/2005/8/layout/list1"/>
    <dgm:cxn modelId="{B89662B5-2EEF-485E-8535-107A985CF9CC}" srcId="{986785AB-ADCC-415E-9C5E-A358643493EB}" destId="{8AE324BE-7511-4008-9D56-3AEE2EAD42F7}" srcOrd="2" destOrd="0" parTransId="{933EA453-E601-4A8B-904B-EA4954D51C73}" sibTransId="{448165CB-3858-4F23-9E78-DD4DC1513177}"/>
    <dgm:cxn modelId="{87E89B11-6120-4E26-BB47-E2C4ED85AB3C}" type="presParOf" srcId="{D97DBCAA-B570-49EC-87AE-9A7A35A13474}" destId="{F9D0E121-B315-4BA8-9F26-76AABCD2E78A}" srcOrd="0" destOrd="0" presId="urn:microsoft.com/office/officeart/2005/8/layout/list1"/>
    <dgm:cxn modelId="{420420B3-302B-40E2-939A-F9364A439C0A}" type="presParOf" srcId="{F9D0E121-B315-4BA8-9F26-76AABCD2E78A}" destId="{F69753EE-0AB9-4333-85F3-58CF435EF446}" srcOrd="0" destOrd="0" presId="urn:microsoft.com/office/officeart/2005/8/layout/list1"/>
    <dgm:cxn modelId="{EDE1F509-D474-451B-AE69-ED6FFA04DCCC}" type="presParOf" srcId="{F9D0E121-B315-4BA8-9F26-76AABCD2E78A}" destId="{DBBD8080-53C4-4747-8018-1A30809ABC46}" srcOrd="1" destOrd="0" presId="urn:microsoft.com/office/officeart/2005/8/layout/list1"/>
    <dgm:cxn modelId="{2C9C8ED6-FBB3-4D91-908E-14DEE7703D32}" type="presParOf" srcId="{D97DBCAA-B570-49EC-87AE-9A7A35A13474}" destId="{630BD02B-3B72-41C9-A076-79F984FB1463}" srcOrd="1" destOrd="0" presId="urn:microsoft.com/office/officeart/2005/8/layout/list1"/>
    <dgm:cxn modelId="{897A6E57-DB57-49A5-A201-ABB24A0285CE}" type="presParOf" srcId="{D97DBCAA-B570-49EC-87AE-9A7A35A13474}" destId="{F042FC2B-DAED-462B-AD16-A06D40488F77}" srcOrd="2" destOrd="0" presId="urn:microsoft.com/office/officeart/2005/8/layout/list1"/>
    <dgm:cxn modelId="{8C02AB83-2437-4ECE-8BDA-865595C08145}" type="presParOf" srcId="{D97DBCAA-B570-49EC-87AE-9A7A35A13474}" destId="{AB7D511E-8556-41A6-8E89-1505EA4A7883}" srcOrd="3" destOrd="0" presId="urn:microsoft.com/office/officeart/2005/8/layout/list1"/>
    <dgm:cxn modelId="{37BD4EFD-80F5-4F07-B207-9CC5633F8745}" type="presParOf" srcId="{D97DBCAA-B570-49EC-87AE-9A7A35A13474}" destId="{86CD09B8-9868-4DF4-A34D-22D712A28D0A}" srcOrd="4" destOrd="0" presId="urn:microsoft.com/office/officeart/2005/8/layout/list1"/>
    <dgm:cxn modelId="{D04A2D3B-D8C4-4AA1-9371-07252394210D}" type="presParOf" srcId="{86CD09B8-9868-4DF4-A34D-22D712A28D0A}" destId="{965D023B-55A6-4ECB-8E01-F452466CE178}" srcOrd="0" destOrd="0" presId="urn:microsoft.com/office/officeart/2005/8/layout/list1"/>
    <dgm:cxn modelId="{E22AFB10-71AD-4A96-BA15-990B4702FE18}" type="presParOf" srcId="{86CD09B8-9868-4DF4-A34D-22D712A28D0A}" destId="{F5A5D197-CCAD-4F2F-A7F3-FD84E4726B87}" srcOrd="1" destOrd="0" presId="urn:microsoft.com/office/officeart/2005/8/layout/list1"/>
    <dgm:cxn modelId="{A2167D27-98A7-41AD-A9F5-FD363BF43AE3}" type="presParOf" srcId="{D97DBCAA-B570-49EC-87AE-9A7A35A13474}" destId="{43A54D75-8510-4001-9CD4-7F864F5859E9}" srcOrd="5" destOrd="0" presId="urn:microsoft.com/office/officeart/2005/8/layout/list1"/>
    <dgm:cxn modelId="{FF4470F6-BF04-4E8A-9A9F-59A4BD7BDCFD}" type="presParOf" srcId="{D97DBCAA-B570-49EC-87AE-9A7A35A13474}" destId="{A028832C-B2E7-46A4-97C5-8194421B9183}" srcOrd="6" destOrd="0" presId="urn:microsoft.com/office/officeart/2005/8/layout/list1"/>
    <dgm:cxn modelId="{D0770ABD-3E34-4219-AB92-B01667B70245}" type="presParOf" srcId="{D97DBCAA-B570-49EC-87AE-9A7A35A13474}" destId="{BD78FD5A-E92A-451A-8920-63FB2047D1E2}" srcOrd="7" destOrd="0" presId="urn:microsoft.com/office/officeart/2005/8/layout/list1"/>
    <dgm:cxn modelId="{EAA740B9-7B2E-4E90-A38B-889972BC2AD1}" type="presParOf" srcId="{D97DBCAA-B570-49EC-87AE-9A7A35A13474}" destId="{58A2F204-BAFA-4A37-A095-B75A11984552}" srcOrd="8" destOrd="0" presId="urn:microsoft.com/office/officeart/2005/8/layout/list1"/>
    <dgm:cxn modelId="{E1C4299E-39D1-4399-9634-3B737D1941AA}" type="presParOf" srcId="{58A2F204-BAFA-4A37-A095-B75A11984552}" destId="{E8B30C19-3DB4-4458-914D-2CE3BC3154FB}" srcOrd="0" destOrd="0" presId="urn:microsoft.com/office/officeart/2005/8/layout/list1"/>
    <dgm:cxn modelId="{3F8588FD-065B-4679-B144-586928773C68}" type="presParOf" srcId="{58A2F204-BAFA-4A37-A095-B75A11984552}" destId="{B3C49F4C-83FF-4643-8609-E0A6F306E3BC}" srcOrd="1" destOrd="0" presId="urn:microsoft.com/office/officeart/2005/8/layout/list1"/>
    <dgm:cxn modelId="{535ED9C2-CDC5-488D-8666-440AC93EBDDC}" type="presParOf" srcId="{D97DBCAA-B570-49EC-87AE-9A7A35A13474}" destId="{FBD9CFEE-E6CA-405C-BB39-A257DB44A573}" srcOrd="9" destOrd="0" presId="urn:microsoft.com/office/officeart/2005/8/layout/list1"/>
    <dgm:cxn modelId="{1F243BAE-4814-4DA3-898C-FF2C52F42C4B}" type="presParOf" srcId="{D97DBCAA-B570-49EC-87AE-9A7A35A13474}" destId="{7308823F-12EF-4EED-A445-98D66AE7F9F4}" srcOrd="10" destOrd="0" presId="urn:microsoft.com/office/officeart/2005/8/layout/list1"/>
    <dgm:cxn modelId="{48B2A24B-C6C1-47B2-9EE7-274389E3403D}" type="presParOf" srcId="{D97DBCAA-B570-49EC-87AE-9A7A35A13474}" destId="{D03ADD85-8FAD-4112-8490-00F73B9E9601}" srcOrd="11" destOrd="0" presId="urn:microsoft.com/office/officeart/2005/8/layout/list1"/>
    <dgm:cxn modelId="{5244BE58-1276-4B92-9101-FB25455699E0}" type="presParOf" srcId="{D97DBCAA-B570-49EC-87AE-9A7A35A13474}" destId="{43A57688-3BF1-4A2D-94F2-D3724E453657}" srcOrd="12" destOrd="0" presId="urn:microsoft.com/office/officeart/2005/8/layout/list1"/>
    <dgm:cxn modelId="{2BE58350-4E50-4348-AD86-2D2569AE6D73}" type="presParOf" srcId="{43A57688-3BF1-4A2D-94F2-D3724E453657}" destId="{45BCFFC2-401E-449A-BA50-964ADB0337D9}" srcOrd="0" destOrd="0" presId="urn:microsoft.com/office/officeart/2005/8/layout/list1"/>
    <dgm:cxn modelId="{10B86500-3548-459C-9605-5C44B84A3020}" type="presParOf" srcId="{43A57688-3BF1-4A2D-94F2-D3724E453657}" destId="{43779EBE-C4D2-4577-9041-9A0ADA413762}" srcOrd="1" destOrd="0" presId="urn:microsoft.com/office/officeart/2005/8/layout/list1"/>
    <dgm:cxn modelId="{3C018F1A-97B5-4438-ABFE-F50CF0DF21AA}" type="presParOf" srcId="{D97DBCAA-B570-49EC-87AE-9A7A35A13474}" destId="{31B94B33-B031-4DEE-86CB-A55099EACFBF}" srcOrd="13" destOrd="0" presId="urn:microsoft.com/office/officeart/2005/8/layout/list1"/>
    <dgm:cxn modelId="{01D5515C-E032-4EEA-9F05-508BCA6D54F9}" type="presParOf" srcId="{D97DBCAA-B570-49EC-87AE-9A7A35A13474}" destId="{4A124C77-F1BA-444F-8B99-E7C386FB286B}" srcOrd="14" destOrd="0" presId="urn:microsoft.com/office/officeart/2005/8/layout/list1"/>
    <dgm:cxn modelId="{8FB4B191-00E8-4EF6-894E-8839FCCC43F7}" type="presParOf" srcId="{D97DBCAA-B570-49EC-87AE-9A7A35A13474}" destId="{B7E733AE-7825-4E95-B49D-895DE1BF230E}" srcOrd="15" destOrd="0" presId="urn:microsoft.com/office/officeart/2005/8/layout/list1"/>
    <dgm:cxn modelId="{B9E70333-009E-4D14-9543-F1FDB3D4B710}" type="presParOf" srcId="{D97DBCAA-B570-49EC-87AE-9A7A35A13474}" destId="{14DEF1A8-88D0-4A13-9161-3F3CC559C17A}" srcOrd="16" destOrd="0" presId="urn:microsoft.com/office/officeart/2005/8/layout/list1"/>
    <dgm:cxn modelId="{A9997EAF-9ECB-4E64-B826-DF46F8973A2D}" type="presParOf" srcId="{14DEF1A8-88D0-4A13-9161-3F3CC559C17A}" destId="{332FD473-D3D4-469E-869A-51C6E24CF673}" srcOrd="0" destOrd="0" presId="urn:microsoft.com/office/officeart/2005/8/layout/list1"/>
    <dgm:cxn modelId="{D177B775-E7A7-442C-BF37-78E9880DF67A}" type="presParOf" srcId="{14DEF1A8-88D0-4A13-9161-3F3CC559C17A}" destId="{62D49E53-02AD-4617-9E1F-F47D253774D2}" srcOrd="1" destOrd="0" presId="urn:microsoft.com/office/officeart/2005/8/layout/list1"/>
    <dgm:cxn modelId="{2BE40451-871D-46AE-AB77-F683157AB9A1}" type="presParOf" srcId="{D97DBCAA-B570-49EC-87AE-9A7A35A13474}" destId="{4C8028DC-DDBF-46B7-A465-1C46BACB31BA}" srcOrd="17" destOrd="0" presId="urn:microsoft.com/office/officeart/2005/8/layout/list1"/>
    <dgm:cxn modelId="{F4CD1764-D6C7-42D0-A513-91E38A099FBF}" type="presParOf" srcId="{D97DBCAA-B570-49EC-87AE-9A7A35A13474}" destId="{17DA7AE4-0E33-4B07-9714-C51B21E547F7}" srcOrd="18" destOrd="0" presId="urn:microsoft.com/office/officeart/2005/8/layout/list1"/>
  </dgm:cxnLst>
  <dgm:bg/>
  <dgm:whole/>
</dgm:dataModel>
</file>

<file path=ppt/diagrams/data2.xml><?xml version="1.0" encoding="utf-8"?>
<dgm:dataModel xmlns:dgm="http://schemas.openxmlformats.org/drawingml/2006/diagram" xmlns:a="http://schemas.openxmlformats.org/drawingml/2006/main">
  <dgm:ptLst>
    <dgm:pt modelId="{EB22C327-43AA-4B9F-9991-9C5BEE94AA69}" type="doc">
      <dgm:prSet loTypeId="urn:microsoft.com/office/officeart/2005/8/layout/radial5" loCatId="cycle" qsTypeId="urn:microsoft.com/office/officeart/2005/8/quickstyle/3d1" qsCatId="3D" csTypeId="urn:microsoft.com/office/officeart/2005/8/colors/accent4_5" csCatId="accent4" phldr="1"/>
      <dgm:spPr/>
      <dgm:t>
        <a:bodyPr/>
        <a:lstStyle/>
        <a:p>
          <a:endParaRPr lang="fr-FR"/>
        </a:p>
      </dgm:t>
    </dgm:pt>
    <dgm:pt modelId="{CAAAB603-5BA2-4E90-85CA-C36707CFB590}">
      <dgm:prSet phldrT="[Texte]" custT="1">
        <dgm:style>
          <a:lnRef idx="0">
            <a:schemeClr val="accent3"/>
          </a:lnRef>
          <a:fillRef idx="3">
            <a:schemeClr val="accent3"/>
          </a:fillRef>
          <a:effectRef idx="3">
            <a:schemeClr val="accent3"/>
          </a:effectRef>
          <a:fontRef idx="minor">
            <a:schemeClr val="lt1"/>
          </a:fontRef>
        </dgm:style>
      </dgm:prSet>
      <dgm:spPr/>
      <dgm:t>
        <a:bodyPr/>
        <a:lstStyle/>
        <a:p>
          <a:r>
            <a:rPr lang="fr-FR" sz="2400" b="1" dirty="0" smtClean="0">
              <a:latin typeface="Times New Roman" pitchFamily="18" charset="0"/>
              <a:cs typeface="Times New Roman" pitchFamily="18" charset="0"/>
            </a:rPr>
            <a:t>QSAR</a:t>
          </a:r>
          <a:endParaRPr lang="fr-FR" sz="2400" b="1" dirty="0">
            <a:latin typeface="Times New Roman" pitchFamily="18" charset="0"/>
            <a:cs typeface="Times New Roman" pitchFamily="18" charset="0"/>
          </a:endParaRPr>
        </a:p>
      </dgm:t>
    </dgm:pt>
    <dgm:pt modelId="{749755A5-80E5-467B-98C9-805A9744955C}" type="parTrans" cxnId="{2E2CEE93-53D9-40D0-A34C-A8C0B3C5CBA2}">
      <dgm:prSet/>
      <dgm:spPr/>
      <dgm:t>
        <a:bodyPr/>
        <a:lstStyle/>
        <a:p>
          <a:endParaRPr lang="fr-FR"/>
        </a:p>
      </dgm:t>
    </dgm:pt>
    <dgm:pt modelId="{10D1B1A6-0C14-42A1-826D-D3968E035F94}" type="sibTrans" cxnId="{2E2CEE93-53D9-40D0-A34C-A8C0B3C5CBA2}">
      <dgm:prSet/>
      <dgm:spPr/>
      <dgm:t>
        <a:bodyPr/>
        <a:lstStyle/>
        <a:p>
          <a:endParaRPr lang="fr-FR"/>
        </a:p>
      </dgm:t>
    </dgm:pt>
    <dgm:pt modelId="{98D04535-330F-451E-B550-B5D7DBB5217A}">
      <dgm:prSet phldrT="[Texte]" custT="1">
        <dgm:style>
          <a:lnRef idx="0">
            <a:schemeClr val="accent1"/>
          </a:lnRef>
          <a:fillRef idx="3">
            <a:schemeClr val="accent1"/>
          </a:fillRef>
          <a:effectRef idx="3">
            <a:schemeClr val="accent1"/>
          </a:effectRef>
          <a:fontRef idx="minor">
            <a:schemeClr val="lt1"/>
          </a:fontRef>
        </dgm:style>
      </dgm:prSet>
      <dgm:spPr/>
      <dgm:t>
        <a:bodyPr/>
        <a:lstStyle/>
        <a:p>
          <a:r>
            <a:rPr lang="fr-FR" sz="2000" dirty="0" smtClean="0">
              <a:latin typeface="Times New Roman" pitchFamily="18" charset="0"/>
              <a:cs typeface="Times New Roman" pitchFamily="18" charset="0"/>
            </a:rPr>
            <a:t>Prédiction de solubilité </a:t>
          </a:r>
          <a:endParaRPr lang="fr-FR" sz="2000" dirty="0">
            <a:latin typeface="Times New Roman" pitchFamily="18" charset="0"/>
            <a:cs typeface="Times New Roman" pitchFamily="18" charset="0"/>
          </a:endParaRPr>
        </a:p>
      </dgm:t>
    </dgm:pt>
    <dgm:pt modelId="{4242CA67-A6F5-4733-A560-E866DD9053B7}" type="parTrans" cxnId="{7E2DBB85-E29C-487B-BA91-B6579CA2DB57}">
      <dgm:prSet>
        <dgm:style>
          <a:lnRef idx="0">
            <a:schemeClr val="accent1"/>
          </a:lnRef>
          <a:fillRef idx="3">
            <a:schemeClr val="accent1"/>
          </a:fillRef>
          <a:effectRef idx="3">
            <a:schemeClr val="accent1"/>
          </a:effectRef>
          <a:fontRef idx="minor">
            <a:schemeClr val="lt1"/>
          </a:fontRef>
        </dgm:style>
      </dgm:prSet>
      <dgm:spPr/>
      <dgm:t>
        <a:bodyPr/>
        <a:lstStyle/>
        <a:p>
          <a:endParaRPr lang="fr-FR"/>
        </a:p>
      </dgm:t>
    </dgm:pt>
    <dgm:pt modelId="{952AB318-2873-4753-B8EF-324345F01482}" type="sibTrans" cxnId="{7E2DBB85-E29C-487B-BA91-B6579CA2DB57}">
      <dgm:prSet/>
      <dgm:spPr/>
      <dgm:t>
        <a:bodyPr/>
        <a:lstStyle/>
        <a:p>
          <a:endParaRPr lang="fr-FR"/>
        </a:p>
      </dgm:t>
    </dgm:pt>
    <dgm:pt modelId="{16A03A8D-767C-438C-A8E3-E9E7BC7BE003}">
      <dgm:prSet phldrT="[Texte]" custT="1">
        <dgm:style>
          <a:lnRef idx="0">
            <a:schemeClr val="accent1"/>
          </a:lnRef>
          <a:fillRef idx="3">
            <a:schemeClr val="accent1"/>
          </a:fillRef>
          <a:effectRef idx="3">
            <a:schemeClr val="accent1"/>
          </a:effectRef>
          <a:fontRef idx="minor">
            <a:schemeClr val="lt1"/>
          </a:fontRef>
        </dgm:style>
      </dgm:prSet>
      <dgm:spPr/>
      <dgm:t>
        <a:bodyPr/>
        <a:lstStyle/>
        <a:p>
          <a:r>
            <a:rPr lang="fr-FR" sz="2000" dirty="0" smtClean="0">
              <a:latin typeface="Times New Roman" pitchFamily="18" charset="0"/>
              <a:cs typeface="Times New Roman" pitchFamily="18" charset="0"/>
            </a:rPr>
            <a:t> Osiris </a:t>
          </a:r>
          <a:endParaRPr lang="fr-FR" sz="2000" dirty="0">
            <a:latin typeface="Times New Roman" pitchFamily="18" charset="0"/>
            <a:cs typeface="Times New Roman" pitchFamily="18" charset="0"/>
          </a:endParaRPr>
        </a:p>
      </dgm:t>
    </dgm:pt>
    <dgm:pt modelId="{29F03674-ABFE-48F6-8461-CFD175FE1032}" type="parTrans" cxnId="{958CF337-77DC-4D7B-AACA-DA5AB7695F4F}">
      <dgm:prSet>
        <dgm:style>
          <a:lnRef idx="0">
            <a:schemeClr val="accent1"/>
          </a:lnRef>
          <a:fillRef idx="3">
            <a:schemeClr val="accent1"/>
          </a:fillRef>
          <a:effectRef idx="3">
            <a:schemeClr val="accent1"/>
          </a:effectRef>
          <a:fontRef idx="minor">
            <a:schemeClr val="lt1"/>
          </a:fontRef>
        </dgm:style>
      </dgm:prSet>
      <dgm:spPr/>
      <dgm:t>
        <a:bodyPr/>
        <a:lstStyle/>
        <a:p>
          <a:endParaRPr lang="fr-FR"/>
        </a:p>
      </dgm:t>
    </dgm:pt>
    <dgm:pt modelId="{63FA60B0-A0FE-43A4-9AAA-427F589D87AD}" type="sibTrans" cxnId="{958CF337-77DC-4D7B-AACA-DA5AB7695F4F}">
      <dgm:prSet/>
      <dgm:spPr/>
      <dgm:t>
        <a:bodyPr/>
        <a:lstStyle/>
        <a:p>
          <a:endParaRPr lang="fr-FR"/>
        </a:p>
      </dgm:t>
    </dgm:pt>
    <dgm:pt modelId="{A065177C-C835-4E25-B5CC-22BB63A3CA2D}">
      <dgm:prSet phldrT="[Texte]" custT="1">
        <dgm:style>
          <a:lnRef idx="0">
            <a:schemeClr val="accent1"/>
          </a:lnRef>
          <a:fillRef idx="3">
            <a:schemeClr val="accent1"/>
          </a:fillRef>
          <a:effectRef idx="3">
            <a:schemeClr val="accent1"/>
          </a:effectRef>
          <a:fontRef idx="minor">
            <a:schemeClr val="lt1"/>
          </a:fontRef>
        </dgm:style>
      </dgm:prSet>
      <dgm:spPr/>
      <dgm:t>
        <a:bodyPr/>
        <a:lstStyle/>
        <a:p>
          <a:r>
            <a:rPr lang="fr-FR" sz="2000" dirty="0" err="1" smtClean="0">
              <a:latin typeface="Times New Roman" pitchFamily="18" charset="0"/>
              <a:cs typeface="Times New Roman" pitchFamily="18" charset="0"/>
            </a:rPr>
            <a:t>Molinspiration</a:t>
          </a:r>
          <a:r>
            <a:rPr lang="fr-FR" sz="2000" dirty="0" smtClean="0">
              <a:latin typeface="Times New Roman" pitchFamily="18" charset="0"/>
              <a:cs typeface="Times New Roman" pitchFamily="18" charset="0"/>
            </a:rPr>
            <a:t> </a:t>
          </a:r>
          <a:endParaRPr lang="fr-FR" sz="2000" dirty="0">
            <a:latin typeface="Times New Roman" pitchFamily="18" charset="0"/>
            <a:cs typeface="Times New Roman" pitchFamily="18" charset="0"/>
          </a:endParaRPr>
        </a:p>
      </dgm:t>
    </dgm:pt>
    <dgm:pt modelId="{52CE7A26-36A5-4F0A-BF8F-643E97D6A8F5}" type="parTrans" cxnId="{1C7530AF-FC39-4BCD-8956-7FFEF56B47D5}">
      <dgm:prSet>
        <dgm:style>
          <a:lnRef idx="0">
            <a:schemeClr val="accent1"/>
          </a:lnRef>
          <a:fillRef idx="3">
            <a:schemeClr val="accent1"/>
          </a:fillRef>
          <a:effectRef idx="3">
            <a:schemeClr val="accent1"/>
          </a:effectRef>
          <a:fontRef idx="minor">
            <a:schemeClr val="lt1"/>
          </a:fontRef>
        </dgm:style>
      </dgm:prSet>
      <dgm:spPr/>
      <dgm:t>
        <a:bodyPr/>
        <a:lstStyle/>
        <a:p>
          <a:endParaRPr lang="fr-FR"/>
        </a:p>
      </dgm:t>
    </dgm:pt>
    <dgm:pt modelId="{19BBEA13-186A-4FC7-989C-DCD2EEAE2D2B}" type="sibTrans" cxnId="{1C7530AF-FC39-4BCD-8956-7FFEF56B47D5}">
      <dgm:prSet/>
      <dgm:spPr/>
      <dgm:t>
        <a:bodyPr/>
        <a:lstStyle/>
        <a:p>
          <a:endParaRPr lang="fr-FR"/>
        </a:p>
      </dgm:t>
    </dgm:pt>
    <dgm:pt modelId="{0E42269E-0783-47EB-9E99-7CB2C1EC16FC}">
      <dgm:prSet phldrT="[Texte]" custT="1">
        <dgm:style>
          <a:lnRef idx="0">
            <a:schemeClr val="accent1"/>
          </a:lnRef>
          <a:fillRef idx="3">
            <a:schemeClr val="accent1"/>
          </a:fillRef>
          <a:effectRef idx="3">
            <a:schemeClr val="accent1"/>
          </a:effectRef>
          <a:fontRef idx="minor">
            <a:schemeClr val="lt1"/>
          </a:fontRef>
        </dgm:style>
      </dgm:prSet>
      <dgm:spPr/>
      <dgm:t>
        <a:bodyPr/>
        <a:lstStyle/>
        <a:p>
          <a:r>
            <a:rPr lang="fr-FR" sz="2000" dirty="0" err="1" smtClean="0">
              <a:latin typeface="Times New Roman" pitchFamily="18" charset="0"/>
              <a:cs typeface="Times New Roman" pitchFamily="18" charset="0"/>
            </a:rPr>
            <a:t>Molsoft</a:t>
          </a:r>
          <a:r>
            <a:rPr lang="fr-FR" sz="2000" dirty="0" smtClean="0">
              <a:latin typeface="Times New Roman" pitchFamily="18" charset="0"/>
              <a:cs typeface="Times New Roman" pitchFamily="18" charset="0"/>
            </a:rPr>
            <a:t> </a:t>
          </a:r>
          <a:endParaRPr lang="fr-FR" sz="2000" dirty="0">
            <a:latin typeface="Times New Roman" pitchFamily="18" charset="0"/>
            <a:cs typeface="Times New Roman" pitchFamily="18" charset="0"/>
          </a:endParaRPr>
        </a:p>
      </dgm:t>
    </dgm:pt>
    <dgm:pt modelId="{825C7E03-A05D-4058-95EE-1915F25A2C5B}" type="parTrans" cxnId="{800102AC-121E-4209-A435-206962E5B67A}">
      <dgm:prSet>
        <dgm:style>
          <a:lnRef idx="0">
            <a:schemeClr val="accent1"/>
          </a:lnRef>
          <a:fillRef idx="3">
            <a:schemeClr val="accent1"/>
          </a:fillRef>
          <a:effectRef idx="3">
            <a:schemeClr val="accent1"/>
          </a:effectRef>
          <a:fontRef idx="minor">
            <a:schemeClr val="lt1"/>
          </a:fontRef>
        </dgm:style>
      </dgm:prSet>
      <dgm:spPr/>
      <dgm:t>
        <a:bodyPr/>
        <a:lstStyle/>
        <a:p>
          <a:endParaRPr lang="fr-FR"/>
        </a:p>
      </dgm:t>
    </dgm:pt>
    <dgm:pt modelId="{EADC5AB0-0A77-454C-8989-9C6C90E5083A}" type="sibTrans" cxnId="{800102AC-121E-4209-A435-206962E5B67A}">
      <dgm:prSet/>
      <dgm:spPr/>
      <dgm:t>
        <a:bodyPr/>
        <a:lstStyle/>
        <a:p>
          <a:endParaRPr lang="fr-FR"/>
        </a:p>
      </dgm:t>
    </dgm:pt>
    <dgm:pt modelId="{199970DC-38E9-4BA1-A297-E2FBA6704727}">
      <dgm:prSet phldrT="[Texte]" custT="1">
        <dgm:style>
          <a:lnRef idx="0">
            <a:schemeClr val="accent1"/>
          </a:lnRef>
          <a:fillRef idx="3">
            <a:schemeClr val="accent1"/>
          </a:fillRef>
          <a:effectRef idx="3">
            <a:schemeClr val="accent1"/>
          </a:effectRef>
          <a:fontRef idx="minor">
            <a:schemeClr val="lt1"/>
          </a:fontRef>
        </dgm:style>
      </dgm:prSet>
      <dgm:spPr/>
      <dgm:t>
        <a:bodyPr/>
        <a:lstStyle/>
        <a:p>
          <a:r>
            <a:rPr lang="fr-FR" sz="2000" dirty="0" err="1" smtClean="0">
              <a:latin typeface="Times New Roman" pitchFamily="18" charset="0"/>
              <a:cs typeface="Times New Roman" pitchFamily="18" charset="0"/>
            </a:rPr>
            <a:t>SwissADME</a:t>
          </a:r>
          <a:r>
            <a:rPr lang="fr-FR" sz="2000" dirty="0" smtClean="0">
              <a:latin typeface="Times New Roman" pitchFamily="18" charset="0"/>
              <a:cs typeface="Times New Roman" pitchFamily="18" charset="0"/>
            </a:rPr>
            <a:t> </a:t>
          </a:r>
          <a:endParaRPr lang="fr-FR" sz="2000" dirty="0">
            <a:latin typeface="Times New Roman" pitchFamily="18" charset="0"/>
            <a:cs typeface="Times New Roman" pitchFamily="18" charset="0"/>
          </a:endParaRPr>
        </a:p>
      </dgm:t>
    </dgm:pt>
    <dgm:pt modelId="{EE75B489-76CE-42C2-8B82-58CAD4478C97}" type="parTrans" cxnId="{701E1B1E-BA24-48FE-B328-DB2559CB419E}">
      <dgm:prSet>
        <dgm:style>
          <a:lnRef idx="0">
            <a:schemeClr val="accent1"/>
          </a:lnRef>
          <a:fillRef idx="3">
            <a:schemeClr val="accent1"/>
          </a:fillRef>
          <a:effectRef idx="3">
            <a:schemeClr val="accent1"/>
          </a:effectRef>
          <a:fontRef idx="minor">
            <a:schemeClr val="lt1"/>
          </a:fontRef>
        </dgm:style>
      </dgm:prSet>
      <dgm:spPr/>
      <dgm:t>
        <a:bodyPr/>
        <a:lstStyle/>
        <a:p>
          <a:endParaRPr lang="fr-FR"/>
        </a:p>
      </dgm:t>
    </dgm:pt>
    <dgm:pt modelId="{5C11E6C6-2F47-4A15-8404-BC7282AB22BA}" type="sibTrans" cxnId="{701E1B1E-BA24-48FE-B328-DB2559CB419E}">
      <dgm:prSet/>
      <dgm:spPr/>
      <dgm:t>
        <a:bodyPr/>
        <a:lstStyle/>
        <a:p>
          <a:endParaRPr lang="fr-FR"/>
        </a:p>
      </dgm:t>
    </dgm:pt>
    <dgm:pt modelId="{AD1FB4CC-5881-4EED-A3EE-402B2E537C77}" type="pres">
      <dgm:prSet presAssocID="{EB22C327-43AA-4B9F-9991-9C5BEE94AA69}" presName="Name0" presStyleCnt="0">
        <dgm:presLayoutVars>
          <dgm:chMax val="1"/>
          <dgm:dir/>
          <dgm:animLvl val="ctr"/>
          <dgm:resizeHandles val="exact"/>
        </dgm:presLayoutVars>
      </dgm:prSet>
      <dgm:spPr/>
      <dgm:t>
        <a:bodyPr/>
        <a:lstStyle/>
        <a:p>
          <a:endParaRPr lang="fr-FR"/>
        </a:p>
      </dgm:t>
    </dgm:pt>
    <dgm:pt modelId="{9612044A-E66C-44EC-AD01-A9DAE4D01CCC}" type="pres">
      <dgm:prSet presAssocID="{CAAAB603-5BA2-4E90-85CA-C36707CFB590}" presName="centerShape" presStyleLbl="node0" presStyleIdx="0" presStyleCnt="1" custScaleX="111918" custScaleY="110047" custLinFactNeighborX="604" custLinFactNeighborY="2175"/>
      <dgm:spPr/>
      <dgm:t>
        <a:bodyPr/>
        <a:lstStyle/>
        <a:p>
          <a:endParaRPr lang="fr-FR"/>
        </a:p>
      </dgm:t>
    </dgm:pt>
    <dgm:pt modelId="{22453550-6A4D-4B46-A4DB-F3C5ACF0DC57}" type="pres">
      <dgm:prSet presAssocID="{4242CA67-A6F5-4733-A560-E866DD9053B7}" presName="parTrans" presStyleLbl="sibTrans2D1" presStyleIdx="0" presStyleCnt="5"/>
      <dgm:spPr/>
      <dgm:t>
        <a:bodyPr/>
        <a:lstStyle/>
        <a:p>
          <a:endParaRPr lang="fr-FR"/>
        </a:p>
      </dgm:t>
    </dgm:pt>
    <dgm:pt modelId="{D2CD9E5D-1D3A-4442-A006-4024A7CA6F19}" type="pres">
      <dgm:prSet presAssocID="{4242CA67-A6F5-4733-A560-E866DD9053B7}" presName="connectorText" presStyleLbl="sibTrans2D1" presStyleIdx="0" presStyleCnt="5"/>
      <dgm:spPr/>
      <dgm:t>
        <a:bodyPr/>
        <a:lstStyle/>
        <a:p>
          <a:endParaRPr lang="fr-FR"/>
        </a:p>
      </dgm:t>
    </dgm:pt>
    <dgm:pt modelId="{DD7689A2-4002-4698-95DE-3738A4A6A8F1}" type="pres">
      <dgm:prSet presAssocID="{98D04535-330F-451E-B550-B5D7DBB5217A}" presName="node" presStyleLbl="node1" presStyleIdx="0" presStyleCnt="5" custScaleX="165357" custScaleY="137720" custRadScaleRad="103797" custRadScaleInc="2272">
        <dgm:presLayoutVars>
          <dgm:bulletEnabled val="1"/>
        </dgm:presLayoutVars>
      </dgm:prSet>
      <dgm:spPr/>
      <dgm:t>
        <a:bodyPr/>
        <a:lstStyle/>
        <a:p>
          <a:endParaRPr lang="fr-FR"/>
        </a:p>
      </dgm:t>
    </dgm:pt>
    <dgm:pt modelId="{3DC17827-BF5A-4395-9D9B-ACF8EDDD8658}" type="pres">
      <dgm:prSet presAssocID="{29F03674-ABFE-48F6-8461-CFD175FE1032}" presName="parTrans" presStyleLbl="sibTrans2D1" presStyleIdx="1" presStyleCnt="5"/>
      <dgm:spPr/>
      <dgm:t>
        <a:bodyPr/>
        <a:lstStyle/>
        <a:p>
          <a:endParaRPr lang="fr-FR"/>
        </a:p>
      </dgm:t>
    </dgm:pt>
    <dgm:pt modelId="{80B47E93-A3D8-4A30-B66D-3EE68CE79237}" type="pres">
      <dgm:prSet presAssocID="{29F03674-ABFE-48F6-8461-CFD175FE1032}" presName="connectorText" presStyleLbl="sibTrans2D1" presStyleIdx="1" presStyleCnt="5"/>
      <dgm:spPr/>
      <dgm:t>
        <a:bodyPr/>
        <a:lstStyle/>
        <a:p>
          <a:endParaRPr lang="fr-FR"/>
        </a:p>
      </dgm:t>
    </dgm:pt>
    <dgm:pt modelId="{76798F30-8C07-436E-B029-5698CAC704E3}" type="pres">
      <dgm:prSet presAssocID="{16A03A8D-767C-438C-A8E3-E9E7BC7BE003}" presName="node" presStyleLbl="node1" presStyleIdx="1" presStyleCnt="5" custScaleX="177691" custScaleY="144502" custRadScaleRad="117349" custRadScaleInc="-5862">
        <dgm:presLayoutVars>
          <dgm:bulletEnabled val="1"/>
        </dgm:presLayoutVars>
      </dgm:prSet>
      <dgm:spPr/>
      <dgm:t>
        <a:bodyPr/>
        <a:lstStyle/>
        <a:p>
          <a:endParaRPr lang="fr-FR"/>
        </a:p>
      </dgm:t>
    </dgm:pt>
    <dgm:pt modelId="{6AF68AD3-0A72-4115-8F53-C4CEF6AF26A1}" type="pres">
      <dgm:prSet presAssocID="{52CE7A26-36A5-4F0A-BF8F-643E97D6A8F5}" presName="parTrans" presStyleLbl="sibTrans2D1" presStyleIdx="2" presStyleCnt="5"/>
      <dgm:spPr/>
      <dgm:t>
        <a:bodyPr/>
        <a:lstStyle/>
        <a:p>
          <a:endParaRPr lang="fr-FR"/>
        </a:p>
      </dgm:t>
    </dgm:pt>
    <dgm:pt modelId="{36FF5EC9-313A-42B9-B33A-BB15E8261BDA}" type="pres">
      <dgm:prSet presAssocID="{52CE7A26-36A5-4F0A-BF8F-643E97D6A8F5}" presName="connectorText" presStyleLbl="sibTrans2D1" presStyleIdx="2" presStyleCnt="5"/>
      <dgm:spPr/>
      <dgm:t>
        <a:bodyPr/>
        <a:lstStyle/>
        <a:p>
          <a:endParaRPr lang="fr-FR"/>
        </a:p>
      </dgm:t>
    </dgm:pt>
    <dgm:pt modelId="{CA68479C-6EC2-4B29-923C-BC902299765E}" type="pres">
      <dgm:prSet presAssocID="{A065177C-C835-4E25-B5CC-22BB63A3CA2D}" presName="node" presStyleLbl="node1" presStyleIdx="2" presStyleCnt="5" custScaleX="187631" custScaleY="142057" custRadScaleRad="120473" custRadScaleInc="-50528">
        <dgm:presLayoutVars>
          <dgm:bulletEnabled val="1"/>
        </dgm:presLayoutVars>
      </dgm:prSet>
      <dgm:spPr/>
      <dgm:t>
        <a:bodyPr/>
        <a:lstStyle/>
        <a:p>
          <a:endParaRPr lang="fr-FR"/>
        </a:p>
      </dgm:t>
    </dgm:pt>
    <dgm:pt modelId="{11BA7901-0D07-4803-8893-798957C49FB2}" type="pres">
      <dgm:prSet presAssocID="{825C7E03-A05D-4058-95EE-1915F25A2C5B}" presName="parTrans" presStyleLbl="sibTrans2D1" presStyleIdx="3" presStyleCnt="5"/>
      <dgm:spPr/>
      <dgm:t>
        <a:bodyPr/>
        <a:lstStyle/>
        <a:p>
          <a:endParaRPr lang="fr-FR"/>
        </a:p>
      </dgm:t>
    </dgm:pt>
    <dgm:pt modelId="{26DBF314-4914-4916-AD1E-11EE99071B8F}" type="pres">
      <dgm:prSet presAssocID="{825C7E03-A05D-4058-95EE-1915F25A2C5B}" presName="connectorText" presStyleLbl="sibTrans2D1" presStyleIdx="3" presStyleCnt="5"/>
      <dgm:spPr/>
      <dgm:t>
        <a:bodyPr/>
        <a:lstStyle/>
        <a:p>
          <a:endParaRPr lang="fr-FR"/>
        </a:p>
      </dgm:t>
    </dgm:pt>
    <dgm:pt modelId="{E7B47711-91B2-49CF-A5FB-453B92361C73}" type="pres">
      <dgm:prSet presAssocID="{0E42269E-0783-47EB-9E99-7CB2C1EC16FC}" presName="node" presStyleLbl="node1" presStyleIdx="3" presStyleCnt="5" custScaleX="179445" custScaleY="140038" custRadScaleRad="110938" custRadScaleInc="31840">
        <dgm:presLayoutVars>
          <dgm:bulletEnabled val="1"/>
        </dgm:presLayoutVars>
      </dgm:prSet>
      <dgm:spPr/>
      <dgm:t>
        <a:bodyPr/>
        <a:lstStyle/>
        <a:p>
          <a:endParaRPr lang="fr-FR"/>
        </a:p>
      </dgm:t>
    </dgm:pt>
    <dgm:pt modelId="{82C48B5A-F365-4E99-98BA-00D7E287BF4D}" type="pres">
      <dgm:prSet presAssocID="{EE75B489-76CE-42C2-8B82-58CAD4478C97}" presName="parTrans" presStyleLbl="sibTrans2D1" presStyleIdx="4" presStyleCnt="5"/>
      <dgm:spPr/>
      <dgm:t>
        <a:bodyPr/>
        <a:lstStyle/>
        <a:p>
          <a:endParaRPr lang="fr-FR"/>
        </a:p>
      </dgm:t>
    </dgm:pt>
    <dgm:pt modelId="{F5928B1A-66CF-416D-B48B-423F07DF0813}" type="pres">
      <dgm:prSet presAssocID="{EE75B489-76CE-42C2-8B82-58CAD4478C97}" presName="connectorText" presStyleLbl="sibTrans2D1" presStyleIdx="4" presStyleCnt="5"/>
      <dgm:spPr/>
      <dgm:t>
        <a:bodyPr/>
        <a:lstStyle/>
        <a:p>
          <a:endParaRPr lang="fr-FR"/>
        </a:p>
      </dgm:t>
    </dgm:pt>
    <dgm:pt modelId="{3E5C980A-51F4-4053-B26C-41D9E56A2BD1}" type="pres">
      <dgm:prSet presAssocID="{199970DC-38E9-4BA1-A297-E2FBA6704727}" presName="node" presStyleLbl="node1" presStyleIdx="4" presStyleCnt="5" custScaleX="174511" custScaleY="141382" custRadScaleRad="118833" custRadScaleInc="5862">
        <dgm:presLayoutVars>
          <dgm:bulletEnabled val="1"/>
        </dgm:presLayoutVars>
      </dgm:prSet>
      <dgm:spPr/>
      <dgm:t>
        <a:bodyPr/>
        <a:lstStyle/>
        <a:p>
          <a:endParaRPr lang="fr-FR"/>
        </a:p>
      </dgm:t>
    </dgm:pt>
  </dgm:ptLst>
  <dgm:cxnLst>
    <dgm:cxn modelId="{B6878D5F-6E4B-411D-8D5C-D39409B57607}" type="presOf" srcId="{52CE7A26-36A5-4F0A-BF8F-643E97D6A8F5}" destId="{36FF5EC9-313A-42B9-B33A-BB15E8261BDA}" srcOrd="1" destOrd="0" presId="urn:microsoft.com/office/officeart/2005/8/layout/radial5"/>
    <dgm:cxn modelId="{D74FC98B-D343-4B0D-8533-45E1C9B16412}" type="presOf" srcId="{4242CA67-A6F5-4733-A560-E866DD9053B7}" destId="{22453550-6A4D-4B46-A4DB-F3C5ACF0DC57}" srcOrd="0" destOrd="0" presId="urn:microsoft.com/office/officeart/2005/8/layout/radial5"/>
    <dgm:cxn modelId="{C7DCF904-E3AC-407C-90B1-3172234267A4}" type="presOf" srcId="{29F03674-ABFE-48F6-8461-CFD175FE1032}" destId="{80B47E93-A3D8-4A30-B66D-3EE68CE79237}" srcOrd="1" destOrd="0" presId="urn:microsoft.com/office/officeart/2005/8/layout/radial5"/>
    <dgm:cxn modelId="{800102AC-121E-4209-A435-206962E5B67A}" srcId="{CAAAB603-5BA2-4E90-85CA-C36707CFB590}" destId="{0E42269E-0783-47EB-9E99-7CB2C1EC16FC}" srcOrd="3" destOrd="0" parTransId="{825C7E03-A05D-4058-95EE-1915F25A2C5B}" sibTransId="{EADC5AB0-0A77-454C-8989-9C6C90E5083A}"/>
    <dgm:cxn modelId="{3C0DA800-E4EF-41E4-AF62-FD171EDEB7E7}" type="presOf" srcId="{EB22C327-43AA-4B9F-9991-9C5BEE94AA69}" destId="{AD1FB4CC-5881-4EED-A3EE-402B2E537C77}" srcOrd="0" destOrd="0" presId="urn:microsoft.com/office/officeart/2005/8/layout/radial5"/>
    <dgm:cxn modelId="{F9382938-0E48-4AC8-8323-D74EABA9F85E}" type="presOf" srcId="{0E42269E-0783-47EB-9E99-7CB2C1EC16FC}" destId="{E7B47711-91B2-49CF-A5FB-453B92361C73}" srcOrd="0" destOrd="0" presId="urn:microsoft.com/office/officeart/2005/8/layout/radial5"/>
    <dgm:cxn modelId="{701E1B1E-BA24-48FE-B328-DB2559CB419E}" srcId="{CAAAB603-5BA2-4E90-85CA-C36707CFB590}" destId="{199970DC-38E9-4BA1-A297-E2FBA6704727}" srcOrd="4" destOrd="0" parTransId="{EE75B489-76CE-42C2-8B82-58CAD4478C97}" sibTransId="{5C11E6C6-2F47-4A15-8404-BC7282AB22BA}"/>
    <dgm:cxn modelId="{2AA1F6A9-7572-497D-87B0-6F24559CB105}" type="presOf" srcId="{4242CA67-A6F5-4733-A560-E866DD9053B7}" destId="{D2CD9E5D-1D3A-4442-A006-4024A7CA6F19}" srcOrd="1" destOrd="0" presId="urn:microsoft.com/office/officeart/2005/8/layout/radial5"/>
    <dgm:cxn modelId="{A90DFE6A-6A6A-4FE7-AFAD-EF906BDD148A}" type="presOf" srcId="{EE75B489-76CE-42C2-8B82-58CAD4478C97}" destId="{82C48B5A-F365-4E99-98BA-00D7E287BF4D}" srcOrd="0" destOrd="0" presId="urn:microsoft.com/office/officeart/2005/8/layout/radial5"/>
    <dgm:cxn modelId="{FC04A61A-CFBF-439D-AFF2-AF06B2D24A75}" type="presOf" srcId="{52CE7A26-36A5-4F0A-BF8F-643E97D6A8F5}" destId="{6AF68AD3-0A72-4115-8F53-C4CEF6AF26A1}" srcOrd="0" destOrd="0" presId="urn:microsoft.com/office/officeart/2005/8/layout/radial5"/>
    <dgm:cxn modelId="{958CF337-77DC-4D7B-AACA-DA5AB7695F4F}" srcId="{CAAAB603-5BA2-4E90-85CA-C36707CFB590}" destId="{16A03A8D-767C-438C-A8E3-E9E7BC7BE003}" srcOrd="1" destOrd="0" parTransId="{29F03674-ABFE-48F6-8461-CFD175FE1032}" sibTransId="{63FA60B0-A0FE-43A4-9AAA-427F589D87AD}"/>
    <dgm:cxn modelId="{1C7530AF-FC39-4BCD-8956-7FFEF56B47D5}" srcId="{CAAAB603-5BA2-4E90-85CA-C36707CFB590}" destId="{A065177C-C835-4E25-B5CC-22BB63A3CA2D}" srcOrd="2" destOrd="0" parTransId="{52CE7A26-36A5-4F0A-BF8F-643E97D6A8F5}" sibTransId="{19BBEA13-186A-4FC7-989C-DCD2EEAE2D2B}"/>
    <dgm:cxn modelId="{7D2069C6-15E8-4A6F-AB37-FB7F5626B5D8}" type="presOf" srcId="{CAAAB603-5BA2-4E90-85CA-C36707CFB590}" destId="{9612044A-E66C-44EC-AD01-A9DAE4D01CCC}" srcOrd="0" destOrd="0" presId="urn:microsoft.com/office/officeart/2005/8/layout/radial5"/>
    <dgm:cxn modelId="{F0BF9ADB-A048-4180-98F2-1C25FAB94F61}" type="presOf" srcId="{199970DC-38E9-4BA1-A297-E2FBA6704727}" destId="{3E5C980A-51F4-4053-B26C-41D9E56A2BD1}" srcOrd="0" destOrd="0" presId="urn:microsoft.com/office/officeart/2005/8/layout/radial5"/>
    <dgm:cxn modelId="{0E068526-FD80-427A-A525-9B6DAEF8A0A0}" type="presOf" srcId="{29F03674-ABFE-48F6-8461-CFD175FE1032}" destId="{3DC17827-BF5A-4395-9D9B-ACF8EDDD8658}" srcOrd="0" destOrd="0" presId="urn:microsoft.com/office/officeart/2005/8/layout/radial5"/>
    <dgm:cxn modelId="{F316956C-71EE-46E8-9631-802E1D863B56}" type="presOf" srcId="{EE75B489-76CE-42C2-8B82-58CAD4478C97}" destId="{F5928B1A-66CF-416D-B48B-423F07DF0813}" srcOrd="1" destOrd="0" presId="urn:microsoft.com/office/officeart/2005/8/layout/radial5"/>
    <dgm:cxn modelId="{D871E949-3128-4788-8A00-F9B29A2C20AB}" type="presOf" srcId="{98D04535-330F-451E-B550-B5D7DBB5217A}" destId="{DD7689A2-4002-4698-95DE-3738A4A6A8F1}" srcOrd="0" destOrd="0" presId="urn:microsoft.com/office/officeart/2005/8/layout/radial5"/>
    <dgm:cxn modelId="{3761812D-44D0-4523-8C10-D7A9B7B7EBA3}" type="presOf" srcId="{A065177C-C835-4E25-B5CC-22BB63A3CA2D}" destId="{CA68479C-6EC2-4B29-923C-BC902299765E}" srcOrd="0" destOrd="0" presId="urn:microsoft.com/office/officeart/2005/8/layout/radial5"/>
    <dgm:cxn modelId="{67BE8665-24BB-44AC-8CA8-D03374ADFED7}" type="presOf" srcId="{825C7E03-A05D-4058-95EE-1915F25A2C5B}" destId="{11BA7901-0D07-4803-8893-798957C49FB2}" srcOrd="0" destOrd="0" presId="urn:microsoft.com/office/officeart/2005/8/layout/radial5"/>
    <dgm:cxn modelId="{7E2DBB85-E29C-487B-BA91-B6579CA2DB57}" srcId="{CAAAB603-5BA2-4E90-85CA-C36707CFB590}" destId="{98D04535-330F-451E-B550-B5D7DBB5217A}" srcOrd="0" destOrd="0" parTransId="{4242CA67-A6F5-4733-A560-E866DD9053B7}" sibTransId="{952AB318-2873-4753-B8EF-324345F01482}"/>
    <dgm:cxn modelId="{525831D8-B857-4019-AFDE-DAFAFF1E742B}" type="presOf" srcId="{16A03A8D-767C-438C-A8E3-E9E7BC7BE003}" destId="{76798F30-8C07-436E-B029-5698CAC704E3}" srcOrd="0" destOrd="0" presId="urn:microsoft.com/office/officeart/2005/8/layout/radial5"/>
    <dgm:cxn modelId="{2E2CEE93-53D9-40D0-A34C-A8C0B3C5CBA2}" srcId="{EB22C327-43AA-4B9F-9991-9C5BEE94AA69}" destId="{CAAAB603-5BA2-4E90-85CA-C36707CFB590}" srcOrd="0" destOrd="0" parTransId="{749755A5-80E5-467B-98C9-805A9744955C}" sibTransId="{10D1B1A6-0C14-42A1-826D-D3968E035F94}"/>
    <dgm:cxn modelId="{881D8596-DDC9-4621-B989-ECCE700AAD69}" type="presOf" srcId="{825C7E03-A05D-4058-95EE-1915F25A2C5B}" destId="{26DBF314-4914-4916-AD1E-11EE99071B8F}" srcOrd="1" destOrd="0" presId="urn:microsoft.com/office/officeart/2005/8/layout/radial5"/>
    <dgm:cxn modelId="{F8D478B9-1A11-46CE-9F61-99DEE792EEAC}" type="presParOf" srcId="{AD1FB4CC-5881-4EED-A3EE-402B2E537C77}" destId="{9612044A-E66C-44EC-AD01-A9DAE4D01CCC}" srcOrd="0" destOrd="0" presId="urn:microsoft.com/office/officeart/2005/8/layout/radial5"/>
    <dgm:cxn modelId="{707C359F-F38C-49CF-AAF8-27F2E6F99B84}" type="presParOf" srcId="{AD1FB4CC-5881-4EED-A3EE-402B2E537C77}" destId="{22453550-6A4D-4B46-A4DB-F3C5ACF0DC57}" srcOrd="1" destOrd="0" presId="urn:microsoft.com/office/officeart/2005/8/layout/radial5"/>
    <dgm:cxn modelId="{80804C23-9EDC-4463-B9F7-DB7FBF522D0D}" type="presParOf" srcId="{22453550-6A4D-4B46-A4DB-F3C5ACF0DC57}" destId="{D2CD9E5D-1D3A-4442-A006-4024A7CA6F19}" srcOrd="0" destOrd="0" presId="urn:microsoft.com/office/officeart/2005/8/layout/radial5"/>
    <dgm:cxn modelId="{5C093B06-F257-482E-ABC0-0BD6255CF38F}" type="presParOf" srcId="{AD1FB4CC-5881-4EED-A3EE-402B2E537C77}" destId="{DD7689A2-4002-4698-95DE-3738A4A6A8F1}" srcOrd="2" destOrd="0" presId="urn:microsoft.com/office/officeart/2005/8/layout/radial5"/>
    <dgm:cxn modelId="{6D3D87E7-59C1-449A-83D4-1E0F6017280A}" type="presParOf" srcId="{AD1FB4CC-5881-4EED-A3EE-402B2E537C77}" destId="{3DC17827-BF5A-4395-9D9B-ACF8EDDD8658}" srcOrd="3" destOrd="0" presId="urn:microsoft.com/office/officeart/2005/8/layout/radial5"/>
    <dgm:cxn modelId="{644A7845-1E5D-4F8F-AA7A-349F608F7FE0}" type="presParOf" srcId="{3DC17827-BF5A-4395-9D9B-ACF8EDDD8658}" destId="{80B47E93-A3D8-4A30-B66D-3EE68CE79237}" srcOrd="0" destOrd="0" presId="urn:microsoft.com/office/officeart/2005/8/layout/radial5"/>
    <dgm:cxn modelId="{7440BCC6-3114-4B85-9A94-D49EFD02091C}" type="presParOf" srcId="{AD1FB4CC-5881-4EED-A3EE-402B2E537C77}" destId="{76798F30-8C07-436E-B029-5698CAC704E3}" srcOrd="4" destOrd="0" presId="urn:microsoft.com/office/officeart/2005/8/layout/radial5"/>
    <dgm:cxn modelId="{9F60FD0B-6861-4E80-9339-FC6FFB251939}" type="presParOf" srcId="{AD1FB4CC-5881-4EED-A3EE-402B2E537C77}" destId="{6AF68AD3-0A72-4115-8F53-C4CEF6AF26A1}" srcOrd="5" destOrd="0" presId="urn:microsoft.com/office/officeart/2005/8/layout/radial5"/>
    <dgm:cxn modelId="{45D44691-F50F-43A2-8393-2B1269B908F0}" type="presParOf" srcId="{6AF68AD3-0A72-4115-8F53-C4CEF6AF26A1}" destId="{36FF5EC9-313A-42B9-B33A-BB15E8261BDA}" srcOrd="0" destOrd="0" presId="urn:microsoft.com/office/officeart/2005/8/layout/radial5"/>
    <dgm:cxn modelId="{D3FAAF3D-4BB6-4045-BA6D-C820D31D8A39}" type="presParOf" srcId="{AD1FB4CC-5881-4EED-A3EE-402B2E537C77}" destId="{CA68479C-6EC2-4B29-923C-BC902299765E}" srcOrd="6" destOrd="0" presId="urn:microsoft.com/office/officeart/2005/8/layout/radial5"/>
    <dgm:cxn modelId="{9274DF23-6FAD-43CB-921B-B764971B00C7}" type="presParOf" srcId="{AD1FB4CC-5881-4EED-A3EE-402B2E537C77}" destId="{11BA7901-0D07-4803-8893-798957C49FB2}" srcOrd="7" destOrd="0" presId="urn:microsoft.com/office/officeart/2005/8/layout/radial5"/>
    <dgm:cxn modelId="{0B5588DD-4277-4A71-8BE9-F9649993BFD7}" type="presParOf" srcId="{11BA7901-0D07-4803-8893-798957C49FB2}" destId="{26DBF314-4914-4916-AD1E-11EE99071B8F}" srcOrd="0" destOrd="0" presId="urn:microsoft.com/office/officeart/2005/8/layout/radial5"/>
    <dgm:cxn modelId="{8A0F97BA-F3B5-4021-9CC6-89CB3A3E613E}" type="presParOf" srcId="{AD1FB4CC-5881-4EED-A3EE-402B2E537C77}" destId="{E7B47711-91B2-49CF-A5FB-453B92361C73}" srcOrd="8" destOrd="0" presId="urn:microsoft.com/office/officeart/2005/8/layout/radial5"/>
    <dgm:cxn modelId="{B2A48E44-C748-4D11-851A-58C61A6317FA}" type="presParOf" srcId="{AD1FB4CC-5881-4EED-A3EE-402B2E537C77}" destId="{82C48B5A-F365-4E99-98BA-00D7E287BF4D}" srcOrd="9" destOrd="0" presId="urn:microsoft.com/office/officeart/2005/8/layout/radial5"/>
    <dgm:cxn modelId="{7BBB9B26-2F8E-4EBA-8766-0D6DBCF4F30C}" type="presParOf" srcId="{82C48B5A-F365-4E99-98BA-00D7E287BF4D}" destId="{F5928B1A-66CF-416D-B48B-423F07DF0813}" srcOrd="0" destOrd="0" presId="urn:microsoft.com/office/officeart/2005/8/layout/radial5"/>
    <dgm:cxn modelId="{EA96B9FF-C55B-4C19-9281-3EAE70FC3F48}" type="presParOf" srcId="{AD1FB4CC-5881-4EED-A3EE-402B2E537C77}" destId="{3E5C980A-51F4-4053-B26C-41D9E56A2BD1}" srcOrd="10" destOrd="0" presId="urn:microsoft.com/office/officeart/2005/8/layout/radial5"/>
  </dgm:cxnLst>
  <dgm:bg/>
  <dgm:whole/>
</dgm:dataModel>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drawing1.xml><?xml version="1.0" encoding="utf-8"?>
<c:userShapes xmlns:c="http://schemas.openxmlformats.org/drawingml/2006/chart">
  <cdr:relSizeAnchor xmlns:cdr="http://schemas.openxmlformats.org/drawingml/2006/chartDrawing">
    <cdr:from>
      <cdr:x>0</cdr:x>
      <cdr:y>0</cdr:y>
    </cdr:from>
    <cdr:to>
      <cdr:x>1</cdr:x>
      <cdr:y>1</cdr:y>
    </cdr:to>
    <cdr:sp macro="" textlink="">
      <cdr:nvSpPr>
        <cdr:cNvPr id="2" name="Rectangle 1"/>
        <cdr:cNvSpPr/>
      </cdr:nvSpPr>
      <cdr:spPr>
        <a:xfrm xmlns:a="http://schemas.openxmlformats.org/drawingml/2006/main">
          <a:off x="0" y="0"/>
          <a:ext cx="5572164" cy="2786082"/>
        </a:xfrm>
        <a:prstGeom xmlns:a="http://schemas.openxmlformats.org/drawingml/2006/main" prst="rect">
          <a:avLst/>
        </a:prstGeom>
        <a:noFill xmlns:a="http://schemas.openxmlformats.org/drawingml/2006/main"/>
        <a:ln xmlns:a="http://schemas.openxmlformats.org/drawingml/2006/main" w="25400" cap="flat" cmpd="sng" algn="ctr">
          <a:solidFill>
            <a:srgbClr val="2DA2BF">
              <a:shade val="50000"/>
            </a:srgbClr>
          </a:solid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fr-FR"/>
          </a:defPPr>
          <a:lvl1pPr marL="0" algn="l" defTabSz="914400" rtl="0" eaLnBrk="1" latinLnBrk="0" hangingPunct="1">
            <a:defRPr sz="1800" kern="1200">
              <a:solidFill>
                <a:sysClr val="window" lastClr="FFFFFF"/>
              </a:solidFill>
              <a:latin typeface="Calibri"/>
            </a:defRPr>
          </a:lvl1pPr>
          <a:lvl2pPr marL="457200" algn="l" defTabSz="914400" rtl="0" eaLnBrk="1" latinLnBrk="0" hangingPunct="1">
            <a:defRPr sz="1800" kern="1200">
              <a:solidFill>
                <a:sysClr val="window" lastClr="FFFFFF"/>
              </a:solidFill>
              <a:latin typeface="Calibri"/>
            </a:defRPr>
          </a:lvl2pPr>
          <a:lvl3pPr marL="914400" algn="l" defTabSz="914400" rtl="0" eaLnBrk="1" latinLnBrk="0" hangingPunct="1">
            <a:defRPr sz="1800" kern="1200">
              <a:solidFill>
                <a:sysClr val="window" lastClr="FFFFFF"/>
              </a:solidFill>
              <a:latin typeface="Calibri"/>
            </a:defRPr>
          </a:lvl3pPr>
          <a:lvl4pPr marL="1371600" algn="l" defTabSz="914400" rtl="0" eaLnBrk="1" latinLnBrk="0" hangingPunct="1">
            <a:defRPr sz="1800" kern="1200">
              <a:solidFill>
                <a:sysClr val="window" lastClr="FFFFFF"/>
              </a:solidFill>
              <a:latin typeface="Calibri"/>
            </a:defRPr>
          </a:lvl4pPr>
          <a:lvl5pPr marL="1828800" algn="l" defTabSz="914400" rtl="0" eaLnBrk="1" latinLnBrk="0" hangingPunct="1">
            <a:defRPr sz="1800" kern="1200">
              <a:solidFill>
                <a:sysClr val="window" lastClr="FFFFFF"/>
              </a:solidFill>
              <a:latin typeface="Calibri"/>
            </a:defRPr>
          </a:lvl5pPr>
          <a:lvl6pPr marL="2286000" algn="l" defTabSz="914400" rtl="0" eaLnBrk="1" latinLnBrk="0" hangingPunct="1">
            <a:defRPr sz="1800" kern="1200">
              <a:solidFill>
                <a:sysClr val="window" lastClr="FFFFFF"/>
              </a:solidFill>
              <a:latin typeface="Calibri"/>
            </a:defRPr>
          </a:lvl6pPr>
          <a:lvl7pPr marL="2743200" algn="l" defTabSz="914400" rtl="0" eaLnBrk="1" latinLnBrk="0" hangingPunct="1">
            <a:defRPr sz="1800" kern="1200">
              <a:solidFill>
                <a:sysClr val="window" lastClr="FFFFFF"/>
              </a:solidFill>
              <a:latin typeface="Calibri"/>
            </a:defRPr>
          </a:lvl7pPr>
          <a:lvl8pPr marL="3200400" algn="l" defTabSz="914400" rtl="0" eaLnBrk="1" latinLnBrk="0" hangingPunct="1">
            <a:defRPr sz="1800" kern="1200">
              <a:solidFill>
                <a:sysClr val="window" lastClr="FFFFFF"/>
              </a:solidFill>
              <a:latin typeface="Calibri"/>
            </a:defRPr>
          </a:lvl8pPr>
          <a:lvl9pPr marL="3657600" algn="l" defTabSz="914400" rtl="0" eaLnBrk="1" latinLnBrk="0" hangingPunct="1">
            <a:defRPr sz="1800" kern="1200">
              <a:solidFill>
                <a:sysClr val="window" lastClr="FFFFFF"/>
              </a:solidFill>
              <a:latin typeface="Calibri"/>
            </a:defRPr>
          </a:lvl9pPr>
        </a:lstStyle>
        <a:p xmlns:a="http://schemas.openxmlformats.org/drawingml/2006/main">
          <a:pPr algn="ctr"/>
          <a:endParaRPr lang="fr-F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591E5B-517A-4556-8C30-9B349A03F29D}" type="datetimeFigureOut">
              <a:rPr lang="fr-FR" smtClean="0"/>
              <a:pPr/>
              <a:t>25/06/2018</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973687-6830-4CEC-94DB-EDB9EED01E7F}"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BE973687-6830-4CEC-94DB-EDB9EED01E7F}" type="slidenum">
              <a:rPr lang="fr-FR" smtClean="0"/>
              <a:pPr/>
              <a:t>5</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dirty="0" smtClean="0">
                <a:latin typeface="Times New Roman" pitchFamily="18" charset="0"/>
                <a:cs typeface="Times New Roman" pitchFamily="18" charset="0"/>
              </a:rPr>
              <a:t>Touts les molécules sont insolubles dans le milieu aqueux et modérément soluble dans le milieu basique pH égale à 12. </a:t>
            </a:r>
            <a:endParaRPr lang="fr-FR" dirty="0"/>
          </a:p>
        </p:txBody>
      </p:sp>
      <p:sp>
        <p:nvSpPr>
          <p:cNvPr id="4" name="Espace réservé du numéro de diapositive 3"/>
          <p:cNvSpPr>
            <a:spLocks noGrp="1"/>
          </p:cNvSpPr>
          <p:nvPr>
            <p:ph type="sldNum" sz="quarter" idx="10"/>
          </p:nvPr>
        </p:nvSpPr>
        <p:spPr/>
        <p:txBody>
          <a:bodyPr/>
          <a:lstStyle/>
          <a:p>
            <a:fld id="{BE973687-6830-4CEC-94DB-EDB9EED01E7F}" type="slidenum">
              <a:rPr lang="fr-FR" smtClean="0"/>
              <a:pPr/>
              <a:t>27</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TPSA des molécules (curcumine, </a:t>
            </a:r>
            <a:r>
              <a:rPr lang="fr-FR" sz="1200" kern="1200" dirty="0" err="1" smtClean="0">
                <a:solidFill>
                  <a:schemeClr val="tx1"/>
                </a:solidFill>
                <a:latin typeface="+mn-lt"/>
                <a:ea typeface="+mn-ea"/>
                <a:cs typeface="+mn-cs"/>
              </a:rPr>
              <a:t>Cur</a:t>
            </a:r>
            <a:r>
              <a:rPr lang="fr-FR" sz="1200" kern="1200" dirty="0" smtClean="0">
                <a:solidFill>
                  <a:schemeClr val="tx1"/>
                </a:solidFill>
                <a:latin typeface="+mn-lt"/>
                <a:ea typeface="+mn-ea"/>
                <a:cs typeface="+mn-cs"/>
              </a:rPr>
              <a:t> -1H, </a:t>
            </a:r>
            <a:r>
              <a:rPr lang="fr-FR" sz="1200" kern="1200" dirty="0" err="1" smtClean="0">
                <a:solidFill>
                  <a:schemeClr val="tx1"/>
                </a:solidFill>
                <a:latin typeface="+mn-lt"/>
                <a:ea typeface="+mn-ea"/>
                <a:cs typeface="+mn-cs"/>
              </a:rPr>
              <a:t>Cur</a:t>
            </a:r>
            <a:r>
              <a:rPr lang="fr-FR" sz="1200" kern="1200" dirty="0" smtClean="0">
                <a:solidFill>
                  <a:schemeClr val="tx1"/>
                </a:solidFill>
                <a:latin typeface="+mn-lt"/>
                <a:ea typeface="+mn-ea"/>
                <a:cs typeface="+mn-cs"/>
              </a:rPr>
              <a:t> -2H, </a:t>
            </a:r>
            <a:r>
              <a:rPr lang="fr-FR" sz="1200" kern="1200" dirty="0" err="1" smtClean="0">
                <a:solidFill>
                  <a:schemeClr val="tx1"/>
                </a:solidFill>
                <a:latin typeface="+mn-lt"/>
                <a:ea typeface="+mn-ea"/>
                <a:cs typeface="+mn-cs"/>
              </a:rPr>
              <a:t>Cur</a:t>
            </a:r>
            <a:r>
              <a:rPr lang="fr-FR" sz="1200" kern="1200" dirty="0" smtClean="0">
                <a:solidFill>
                  <a:schemeClr val="tx1"/>
                </a:solidFill>
                <a:latin typeface="+mn-lt"/>
                <a:ea typeface="+mn-ea"/>
                <a:cs typeface="+mn-cs"/>
              </a:rPr>
              <a:t> +1Het </a:t>
            </a:r>
            <a:r>
              <a:rPr lang="fr-FR" sz="1200" kern="1200" dirty="0" err="1" smtClean="0">
                <a:solidFill>
                  <a:schemeClr val="tx1"/>
                </a:solidFill>
                <a:latin typeface="+mn-lt"/>
                <a:ea typeface="+mn-ea"/>
                <a:cs typeface="+mn-cs"/>
              </a:rPr>
              <a:t>Cur</a:t>
            </a:r>
            <a:r>
              <a:rPr lang="fr-FR" sz="1200" kern="1200" dirty="0" smtClean="0">
                <a:solidFill>
                  <a:schemeClr val="tx1"/>
                </a:solidFill>
                <a:latin typeface="+mn-lt"/>
                <a:ea typeface="+mn-ea"/>
                <a:cs typeface="+mn-cs"/>
              </a:rPr>
              <a:t> +2H) sont entre 93,07 et 99,37, et est bien en dessous de la limite de 140A</a:t>
            </a:r>
            <a:r>
              <a:rPr lang="fr-FR" sz="1200" kern="1200" baseline="30000" dirty="0" smtClean="0">
                <a:solidFill>
                  <a:schemeClr val="tx1"/>
                </a:solidFill>
                <a:latin typeface="+mn-lt"/>
                <a:ea typeface="+mn-ea"/>
                <a:cs typeface="+mn-cs"/>
              </a:rPr>
              <a:t>2</a:t>
            </a:r>
            <a:r>
              <a:rPr lang="fr-FR" sz="1200" kern="1200" dirty="0" smtClean="0">
                <a:solidFill>
                  <a:schemeClr val="tx1"/>
                </a:solidFill>
                <a:latin typeface="+mn-lt"/>
                <a:ea typeface="+mn-ea"/>
                <a:cs typeface="+mn-cs"/>
              </a:rPr>
              <a:t>.</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petite TPSA</a:t>
            </a:r>
            <a:r>
              <a:rPr lang="fr-FR" sz="1200" kern="1200" baseline="0" dirty="0" smtClean="0">
                <a:solidFill>
                  <a:schemeClr val="tx1"/>
                </a:solidFill>
                <a:effectLst/>
                <a:latin typeface="+mn-lt"/>
                <a:ea typeface="+mn-ea"/>
                <a:cs typeface="+mn-cs"/>
              </a:rPr>
              <a:t> …</a:t>
            </a:r>
            <a:r>
              <a:rPr lang="fr-FR" sz="1200" kern="1200" baseline="0" dirty="0" err="1" smtClean="0">
                <a:solidFill>
                  <a:schemeClr val="tx1"/>
                </a:solidFill>
                <a:effectLst/>
                <a:latin typeface="+mn-lt"/>
                <a:ea typeface="+mn-ea"/>
                <a:cs typeface="+mn-cs"/>
              </a:rPr>
              <a:t>meiulleur</a:t>
            </a:r>
            <a:r>
              <a:rPr lang="fr-FR" sz="1200" kern="1200" baseline="0" dirty="0" smtClean="0">
                <a:solidFill>
                  <a:schemeClr val="tx1"/>
                </a:solidFill>
                <a:effectLst/>
                <a:latin typeface="+mn-lt"/>
                <a:ea typeface="+mn-ea"/>
                <a:cs typeface="+mn-cs"/>
              </a:rPr>
              <a:t> transport , </a:t>
            </a:r>
            <a:r>
              <a:rPr lang="fr-FR" sz="1200" kern="1200" baseline="0" dirty="0" err="1" smtClean="0">
                <a:solidFill>
                  <a:schemeClr val="tx1"/>
                </a:solidFill>
                <a:effectLst/>
                <a:latin typeface="+mn-lt"/>
                <a:ea typeface="+mn-ea"/>
                <a:cs typeface="+mn-cs"/>
              </a:rPr>
              <a:t>pénitartion</a:t>
            </a:r>
            <a:r>
              <a:rPr lang="fr-FR" sz="1200" kern="1200" baseline="0" dirty="0" smtClean="0">
                <a:solidFill>
                  <a:schemeClr val="tx1"/>
                </a:solidFill>
                <a:effectLst/>
                <a:latin typeface="+mn-lt"/>
                <a:ea typeface="+mn-ea"/>
                <a:cs typeface="+mn-cs"/>
              </a:rPr>
              <a:t>,</a:t>
            </a:r>
            <a:endParaRPr lang="fr-FR" dirty="0"/>
          </a:p>
        </p:txBody>
      </p:sp>
      <p:sp>
        <p:nvSpPr>
          <p:cNvPr id="4" name="Espace réservé du numéro de diapositive 3"/>
          <p:cNvSpPr>
            <a:spLocks noGrp="1"/>
          </p:cNvSpPr>
          <p:nvPr>
            <p:ph type="sldNum" sz="quarter" idx="10"/>
          </p:nvPr>
        </p:nvSpPr>
        <p:spPr/>
        <p:txBody>
          <a:bodyPr/>
          <a:lstStyle/>
          <a:p>
            <a:fld id="{BE973687-6830-4CEC-94DB-EDB9EED01E7F}" type="slidenum">
              <a:rPr lang="fr-FR" smtClean="0"/>
              <a:pPr/>
              <a:t>28</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Le score de </a:t>
            </a:r>
            <a:r>
              <a:rPr lang="fr-FR" sz="1200" kern="1200" dirty="0" err="1" smtClean="0">
                <a:solidFill>
                  <a:schemeClr val="tx1"/>
                </a:solidFill>
                <a:latin typeface="+mn-lt"/>
                <a:ea typeface="+mn-ea"/>
                <a:cs typeface="+mn-cs"/>
              </a:rPr>
              <a:t>bioactivité</a:t>
            </a:r>
            <a:r>
              <a:rPr lang="fr-FR" sz="1200" kern="1200" dirty="0" smtClean="0">
                <a:solidFill>
                  <a:schemeClr val="tx1"/>
                </a:solidFill>
                <a:latin typeface="+mn-lt"/>
                <a:ea typeface="+mn-ea"/>
                <a:cs typeface="+mn-cs"/>
              </a:rPr>
              <a:t> pour le ligand de GPCR,</a:t>
            </a:r>
            <a:r>
              <a:rPr lang="fr-FR" sz="1200" b="1" kern="1200" dirty="0" smtClean="0">
                <a:solidFill>
                  <a:schemeClr val="tx1"/>
                </a:solidFill>
                <a:latin typeface="+mn-lt"/>
                <a:ea typeface="+mn-ea"/>
                <a:cs typeface="+mn-cs"/>
              </a:rPr>
              <a:t>L’inhibiteur de canal </a:t>
            </a:r>
            <a:r>
              <a:rPr lang="fr-FR" sz="1200" b="1" kern="1200" dirty="0" err="1" smtClean="0">
                <a:solidFill>
                  <a:schemeClr val="tx1"/>
                </a:solidFill>
                <a:latin typeface="+mn-lt"/>
                <a:ea typeface="+mn-ea"/>
                <a:cs typeface="+mn-cs"/>
              </a:rPr>
              <a:t>ioniquede</a:t>
            </a:r>
            <a:r>
              <a:rPr lang="fr-FR" sz="1200" b="1" kern="1200" dirty="0" smtClean="0">
                <a:solidFill>
                  <a:schemeClr val="tx1"/>
                </a:solidFill>
                <a:latin typeface="+mn-lt"/>
                <a:ea typeface="+mn-ea"/>
                <a:cs typeface="+mn-cs"/>
              </a:rPr>
              <a:t> , L’inhibiteur de kinase</a:t>
            </a:r>
            <a:r>
              <a:rPr lang="fr-FR" sz="1200" b="1" kern="1200" baseline="0" dirty="0" smtClean="0">
                <a:solidFill>
                  <a:schemeClr val="tx1"/>
                </a:solidFill>
                <a:latin typeface="+mn-lt"/>
                <a:ea typeface="+mn-ea"/>
                <a:cs typeface="+mn-cs"/>
              </a:rPr>
              <a:t> ,</a:t>
            </a:r>
            <a:r>
              <a:rPr lang="fr-FR" sz="1200" b="1" kern="1200" dirty="0" smtClean="0">
                <a:solidFill>
                  <a:schemeClr val="tx1"/>
                </a:solidFill>
                <a:latin typeface="+mn-lt"/>
                <a:ea typeface="+mn-ea"/>
                <a:cs typeface="+mn-cs"/>
              </a:rPr>
              <a:t> L’</a:t>
            </a:r>
            <a:r>
              <a:rPr lang="fr-FR" sz="1200" b="1" kern="1200" dirty="0" err="1" smtClean="0">
                <a:solidFill>
                  <a:schemeClr val="tx1"/>
                </a:solidFill>
                <a:latin typeface="+mn-lt"/>
                <a:ea typeface="+mn-ea"/>
                <a:cs typeface="+mn-cs"/>
              </a:rPr>
              <a:t>inhibiteure</a:t>
            </a:r>
            <a:r>
              <a:rPr lang="fr-FR" sz="1200" b="1" kern="1200" dirty="0" smtClean="0">
                <a:solidFill>
                  <a:schemeClr val="tx1"/>
                </a:solidFill>
                <a:latin typeface="+mn-lt"/>
                <a:ea typeface="+mn-ea"/>
                <a:cs typeface="+mn-cs"/>
              </a:rPr>
              <a:t> de protéase de </a:t>
            </a:r>
            <a:endParaRPr lang="fr-FR"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toutes les molécules étant entre -0,50et 0, donc on dit que les molécules sont modérément actives.</a:t>
            </a:r>
          </a:p>
          <a:p>
            <a:r>
              <a:rPr lang="fr-FR" sz="1200" kern="1200" dirty="0" smtClean="0">
                <a:solidFill>
                  <a:schemeClr val="tx1"/>
                </a:solidFill>
                <a:latin typeface="+mn-lt"/>
                <a:ea typeface="+mn-ea"/>
                <a:cs typeface="+mn-cs"/>
              </a:rPr>
              <a:t>A partir des résultats de tableau </a:t>
            </a:r>
            <a:r>
              <a:rPr lang="fr-FR" sz="1200" b="1" kern="1200" dirty="0" smtClean="0">
                <a:solidFill>
                  <a:schemeClr val="tx1"/>
                </a:solidFill>
                <a:latin typeface="+mn-lt"/>
                <a:ea typeface="+mn-ea"/>
                <a:cs typeface="+mn-cs"/>
              </a:rPr>
              <a:t>IV.3.1, </a:t>
            </a:r>
            <a:r>
              <a:rPr lang="fr-FR" sz="1200" kern="1200" dirty="0" smtClean="0">
                <a:solidFill>
                  <a:schemeClr val="tx1"/>
                </a:solidFill>
                <a:latin typeface="+mn-lt"/>
                <a:ea typeface="+mn-ea"/>
                <a:cs typeface="+mn-cs"/>
              </a:rPr>
              <a:t>il est clair que les molécules étudie sont  biologiquement active vis-à-vis NRL, EI.</a:t>
            </a:r>
            <a:endParaRPr lang="fr-FR" dirty="0"/>
          </a:p>
        </p:txBody>
      </p:sp>
      <p:sp>
        <p:nvSpPr>
          <p:cNvPr id="4" name="Espace réservé du numéro de diapositive 3"/>
          <p:cNvSpPr>
            <a:spLocks noGrp="1"/>
          </p:cNvSpPr>
          <p:nvPr>
            <p:ph type="sldNum" sz="quarter" idx="10"/>
          </p:nvPr>
        </p:nvSpPr>
        <p:spPr/>
        <p:txBody>
          <a:bodyPr/>
          <a:lstStyle/>
          <a:p>
            <a:fld id="{BE973687-6830-4CEC-94DB-EDB9EED01E7F}" type="slidenum">
              <a:rPr lang="fr-FR" smtClean="0"/>
              <a:pPr/>
              <a:t>29</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Dans cette partie, on a utilisé le </a:t>
            </a:r>
            <a:r>
              <a:rPr lang="fr-FR" sz="1200" kern="1200" dirty="0" err="1" smtClean="0">
                <a:solidFill>
                  <a:schemeClr val="tx1"/>
                </a:solidFill>
                <a:latin typeface="+mn-lt"/>
                <a:ea typeface="+mn-ea"/>
                <a:cs typeface="+mn-cs"/>
              </a:rPr>
              <a:t>prédicteur</a:t>
            </a:r>
            <a:r>
              <a:rPr lang="fr-FR" sz="1200" kern="1200" dirty="0" smtClean="0">
                <a:solidFill>
                  <a:schemeClr val="tx1"/>
                </a:solidFill>
                <a:latin typeface="+mn-lt"/>
                <a:ea typeface="+mn-ea"/>
                <a:cs typeface="+mn-cs"/>
              </a:rPr>
              <a:t> de risque de toxicité (</a:t>
            </a:r>
            <a:r>
              <a:rPr lang="fr-FR" sz="1200" b="1" kern="1200" dirty="0" smtClean="0">
                <a:solidFill>
                  <a:schemeClr val="tx1"/>
                </a:solidFill>
                <a:latin typeface="+mn-lt"/>
                <a:ea typeface="+mn-ea"/>
                <a:cs typeface="+mn-cs"/>
              </a:rPr>
              <a:t>OSIRIS</a:t>
            </a:r>
            <a:r>
              <a:rPr lang="fr-FR" sz="1200" kern="1200" dirty="0" smtClean="0">
                <a:solidFill>
                  <a:schemeClr val="tx1"/>
                </a:solidFill>
                <a:latin typeface="+mn-lt"/>
                <a:ea typeface="+mn-ea"/>
                <a:cs typeface="+mn-cs"/>
              </a:rPr>
              <a:t>) pour calculer les différents risques de toxicité qui représenté sur le tableau</a:t>
            </a:r>
            <a:endParaRPr lang="fr-FR" dirty="0"/>
          </a:p>
        </p:txBody>
      </p:sp>
      <p:sp>
        <p:nvSpPr>
          <p:cNvPr id="4" name="Espace réservé du numéro de diapositive 3"/>
          <p:cNvSpPr>
            <a:spLocks noGrp="1"/>
          </p:cNvSpPr>
          <p:nvPr>
            <p:ph type="sldNum" sz="quarter" idx="10"/>
          </p:nvPr>
        </p:nvSpPr>
        <p:spPr/>
        <p:txBody>
          <a:bodyPr/>
          <a:lstStyle/>
          <a:p>
            <a:fld id="{BE973687-6830-4CEC-94DB-EDB9EED01E7F}" type="slidenum">
              <a:rPr lang="fr-FR" smtClean="0"/>
              <a:pPr/>
              <a:t>30</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A partir de ce tableau, on observe que toutes les molécules a une absorption gastro-intestinale élevée, pas de </a:t>
            </a:r>
            <a:r>
              <a:rPr lang="fr-FR" sz="1200" kern="1200" dirty="0" err="1" smtClean="0">
                <a:solidFill>
                  <a:schemeClr val="tx1"/>
                </a:solidFill>
                <a:latin typeface="+mn-lt"/>
                <a:ea typeface="+mn-ea"/>
                <a:cs typeface="+mn-cs"/>
              </a:rPr>
              <a:t>perméation</a:t>
            </a:r>
            <a:r>
              <a:rPr lang="fr-FR" sz="1200" kern="1200" dirty="0" smtClean="0">
                <a:solidFill>
                  <a:schemeClr val="tx1"/>
                </a:solidFill>
                <a:latin typeface="+mn-lt"/>
                <a:ea typeface="+mn-ea"/>
                <a:cs typeface="+mn-cs"/>
              </a:rPr>
              <a:t> de BBB et un bon score de biodisponibilité</a:t>
            </a:r>
            <a:r>
              <a:rPr lang="fr-FR" sz="1200" kern="1200" baseline="0" dirty="0" smtClean="0">
                <a:solidFill>
                  <a:schemeClr val="tx1"/>
                </a:solidFill>
                <a:latin typeface="+mn-lt"/>
                <a:ea typeface="+mn-ea"/>
                <a:cs typeface="+mn-cs"/>
              </a:rPr>
              <a:t> .</a:t>
            </a:r>
          </a:p>
          <a:p>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On remarque que tous les molécules a une valeur de </a:t>
            </a:r>
            <a:r>
              <a:rPr lang="fr-FR" sz="1200" kern="1200" dirty="0" err="1" smtClean="0">
                <a:solidFill>
                  <a:schemeClr val="tx1"/>
                </a:solidFill>
                <a:latin typeface="+mn-lt"/>
                <a:ea typeface="+mn-ea"/>
                <a:cs typeface="+mn-cs"/>
              </a:rPr>
              <a:t>logKp</a:t>
            </a:r>
            <a:r>
              <a:rPr lang="fr-FR" sz="1200" kern="1200" dirty="0" smtClean="0">
                <a:solidFill>
                  <a:schemeClr val="tx1"/>
                </a:solidFill>
                <a:latin typeface="+mn-lt"/>
                <a:ea typeface="+mn-ea"/>
                <a:cs typeface="+mn-cs"/>
              </a:rPr>
              <a:t> inferieure a 0, donc on a une mauvaise perméabilité cutané.</a:t>
            </a:r>
          </a:p>
        </p:txBody>
      </p:sp>
      <p:sp>
        <p:nvSpPr>
          <p:cNvPr id="4" name="Espace réservé du numéro de diapositive 3"/>
          <p:cNvSpPr>
            <a:spLocks noGrp="1"/>
          </p:cNvSpPr>
          <p:nvPr>
            <p:ph type="sldNum" sz="quarter" idx="10"/>
          </p:nvPr>
        </p:nvSpPr>
        <p:spPr/>
        <p:txBody>
          <a:bodyPr/>
          <a:lstStyle/>
          <a:p>
            <a:fld id="{BE973687-6830-4CEC-94DB-EDB9EED01E7F}" type="slidenum">
              <a:rPr lang="fr-FR" smtClean="0"/>
              <a:pPr/>
              <a:t>31</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A partir de cet échelle, on constate que l'activité antibactérienne de notre extrait de curcuma est modérément inhibitrice </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a:t>
            </a:r>
          </a:p>
          <a:p>
            <a:endParaRPr lang="fr-FR" dirty="0"/>
          </a:p>
        </p:txBody>
      </p:sp>
      <p:sp>
        <p:nvSpPr>
          <p:cNvPr id="4" name="Espace réservé du numéro de diapositive 3"/>
          <p:cNvSpPr>
            <a:spLocks noGrp="1"/>
          </p:cNvSpPr>
          <p:nvPr>
            <p:ph type="sldNum" sz="quarter" idx="10"/>
          </p:nvPr>
        </p:nvSpPr>
        <p:spPr/>
        <p:txBody>
          <a:bodyPr/>
          <a:lstStyle/>
          <a:p>
            <a:fld id="{BE973687-6830-4CEC-94DB-EDB9EED01E7F}" type="slidenum">
              <a:rPr lang="fr-FR" smtClean="0"/>
              <a:pPr/>
              <a:t>32</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BE973687-6830-4CEC-94DB-EDB9EED01E7F}" type="slidenum">
              <a:rPr lang="fr-FR" smtClean="0"/>
              <a:pPr/>
              <a:t>33</a:t>
            </a:fld>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L’activité </a:t>
            </a:r>
            <a:r>
              <a:rPr lang="fr-FR" sz="1200" kern="1200" dirty="0" err="1" smtClean="0">
                <a:solidFill>
                  <a:schemeClr val="tx1"/>
                </a:solidFill>
                <a:effectLst/>
                <a:latin typeface="+mn-lt"/>
                <a:ea typeface="+mn-ea"/>
                <a:cs typeface="+mn-cs"/>
              </a:rPr>
              <a:t>antioxydante</a:t>
            </a:r>
            <a:r>
              <a:rPr lang="fr-FR" sz="1200" kern="1200" dirty="0" smtClean="0">
                <a:solidFill>
                  <a:schemeClr val="tx1"/>
                </a:solidFill>
                <a:effectLst/>
                <a:latin typeface="+mn-lt"/>
                <a:ea typeface="+mn-ea"/>
                <a:cs typeface="+mn-cs"/>
              </a:rPr>
              <a:t> est déterminée par la diminution de l’absorbance d’une solution alcoolique de DPPH• à 517 nm, en fonction des concentrations de l’antioxydant ajouté (</a:t>
            </a:r>
            <a:r>
              <a:rPr lang="fr-FR" sz="1200" kern="1200" dirty="0" err="1" smtClean="0">
                <a:solidFill>
                  <a:schemeClr val="tx1"/>
                </a:solidFill>
                <a:effectLst/>
                <a:latin typeface="+mn-lt"/>
                <a:ea typeface="+mn-ea"/>
                <a:cs typeface="+mn-cs"/>
              </a:rPr>
              <a:t>Fig.V.</a:t>
            </a:r>
            <a:r>
              <a:rPr lang="fr-FR" sz="1200" kern="1200" dirty="0" smtClean="0">
                <a:solidFill>
                  <a:schemeClr val="tx1"/>
                </a:solidFill>
                <a:effectLst/>
                <a:latin typeface="+mn-lt"/>
                <a:ea typeface="+mn-ea"/>
                <a:cs typeface="+mn-cs"/>
              </a:rPr>
              <a:t>B1) cette diminution est due à sa réduction à une forme non radicalaire DPPH-H, par les antioxydants (AH) donneurs d’hydrogènes présents dans la molécule</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BE973687-6830-4CEC-94DB-EDB9EED01E7F}" type="slidenum">
              <a:rPr lang="fr-FR" smtClean="0"/>
              <a:pPr/>
              <a:t>34</a:t>
            </a:fld>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La curcumine a montré un pouvoir de piégeage du radical DPPH très important avec un pourcentage d’inhibition élevé à de faibles concentrations. Une concentration de 2.825</a:t>
            </a:r>
            <a:r>
              <a:rPr lang="fr-FR" sz="1200" b="1" kern="1200" dirty="0" smtClean="0">
                <a:solidFill>
                  <a:schemeClr val="tx1"/>
                </a:solidFill>
                <a:latin typeface="+mn-lt"/>
                <a:ea typeface="+mn-ea"/>
                <a:cs typeface="+mn-cs"/>
              </a:rPr>
              <a:t>mg/ml </a:t>
            </a:r>
            <a:r>
              <a:rPr lang="fr-FR" sz="1200" kern="1200" dirty="0" smtClean="0">
                <a:solidFill>
                  <a:schemeClr val="tx1"/>
                </a:solidFill>
                <a:latin typeface="+mn-lt"/>
                <a:ea typeface="+mn-ea"/>
                <a:cs typeface="+mn-cs"/>
              </a:rPr>
              <a:t>de la curcumine produit un pourcentage d’inhibition de </a:t>
            </a:r>
            <a:r>
              <a:rPr lang="fr-FR" sz="1200" b="1" kern="1200" dirty="0" smtClean="0">
                <a:solidFill>
                  <a:schemeClr val="tx1"/>
                </a:solidFill>
                <a:latin typeface="+mn-lt"/>
                <a:ea typeface="+mn-ea"/>
                <a:cs typeface="+mn-cs"/>
              </a:rPr>
              <a:t>(IC= 99.1%), </a:t>
            </a:r>
            <a:r>
              <a:rPr lang="fr-FR" sz="1200" kern="1200" dirty="0" smtClean="0">
                <a:solidFill>
                  <a:schemeClr val="tx1"/>
                </a:solidFill>
                <a:latin typeface="+mn-lt"/>
                <a:ea typeface="+mn-ea"/>
                <a:cs typeface="+mn-cs"/>
              </a:rPr>
              <a:t>par contre une concentration de 1.6</a:t>
            </a:r>
            <a:r>
              <a:rPr lang="fr-FR" sz="1200" b="1" kern="1200" dirty="0" smtClean="0">
                <a:solidFill>
                  <a:schemeClr val="tx1"/>
                </a:solidFill>
                <a:latin typeface="+mn-lt"/>
                <a:ea typeface="+mn-ea"/>
                <a:cs typeface="+mn-cs"/>
              </a:rPr>
              <a:t>mg/ml </a:t>
            </a:r>
            <a:r>
              <a:rPr lang="fr-FR" sz="1200" kern="1200" dirty="0" smtClean="0">
                <a:solidFill>
                  <a:schemeClr val="tx1"/>
                </a:solidFill>
                <a:latin typeface="+mn-lt"/>
                <a:ea typeface="+mn-ea"/>
                <a:cs typeface="+mn-cs"/>
              </a:rPr>
              <a:t>de l’acide gallique produit un pourcentage d’inhibition de (</a:t>
            </a:r>
            <a:r>
              <a:rPr lang="fr-FR" sz="1200" kern="1200" dirty="0" err="1" smtClean="0">
                <a:solidFill>
                  <a:schemeClr val="tx1"/>
                </a:solidFill>
                <a:latin typeface="+mn-lt"/>
                <a:ea typeface="+mn-ea"/>
                <a:cs typeface="+mn-cs"/>
              </a:rPr>
              <a:t>IC</a:t>
            </a:r>
            <a:r>
              <a:rPr lang="fr-FR" sz="1200" b="1" kern="1200" baseline="-25000" dirty="0" err="1" smtClean="0">
                <a:solidFill>
                  <a:schemeClr val="tx1"/>
                </a:solidFill>
                <a:latin typeface="+mn-lt"/>
                <a:ea typeface="+mn-ea"/>
                <a:cs typeface="+mn-cs"/>
              </a:rPr>
              <a:t>acide</a:t>
            </a:r>
            <a:r>
              <a:rPr lang="fr-FR" sz="1200" b="1" kern="1200" baseline="-25000" dirty="0" smtClean="0">
                <a:solidFill>
                  <a:schemeClr val="tx1"/>
                </a:solidFill>
                <a:latin typeface="+mn-lt"/>
                <a:ea typeface="+mn-ea"/>
                <a:cs typeface="+mn-cs"/>
              </a:rPr>
              <a:t> gallique</a:t>
            </a:r>
            <a:r>
              <a:rPr lang="fr-FR" sz="1200" kern="1200" dirty="0" smtClean="0">
                <a:solidFill>
                  <a:schemeClr val="tx1"/>
                </a:solidFill>
                <a:latin typeface="+mn-lt"/>
                <a:ea typeface="+mn-ea"/>
                <a:cs typeface="+mn-cs"/>
              </a:rPr>
              <a:t>= </a:t>
            </a:r>
            <a:r>
              <a:rPr lang="fr-FR" sz="1200" b="1" kern="1200" dirty="0" smtClean="0">
                <a:solidFill>
                  <a:schemeClr val="tx1"/>
                </a:solidFill>
                <a:latin typeface="+mn-lt"/>
                <a:ea typeface="+mn-ea"/>
                <a:cs typeface="+mn-cs"/>
              </a:rPr>
              <a:t>92,6%</a:t>
            </a:r>
            <a:r>
              <a:rPr lang="fr-FR" sz="1200" kern="1200" dirty="0" smtClean="0">
                <a:solidFill>
                  <a:schemeClr val="tx1"/>
                </a:solidFill>
                <a:latin typeface="+mn-lt"/>
                <a:ea typeface="+mn-ea"/>
                <a:cs typeface="+mn-cs"/>
              </a:rPr>
              <a:t>).</a:t>
            </a:r>
          </a:p>
          <a:p>
            <a:endParaRPr lang="fr-FR" dirty="0"/>
          </a:p>
        </p:txBody>
      </p:sp>
      <p:sp>
        <p:nvSpPr>
          <p:cNvPr id="4" name="Espace réservé du numéro de diapositive 3"/>
          <p:cNvSpPr>
            <a:spLocks noGrp="1"/>
          </p:cNvSpPr>
          <p:nvPr>
            <p:ph type="sldNum" sz="quarter" idx="10"/>
          </p:nvPr>
        </p:nvSpPr>
        <p:spPr/>
        <p:txBody>
          <a:bodyPr/>
          <a:lstStyle/>
          <a:p>
            <a:fld id="{BE973687-6830-4CEC-94DB-EDB9EED01E7F}" type="slidenum">
              <a:rPr lang="fr-FR" smtClean="0"/>
              <a:pPr/>
              <a:t>35</a:t>
            </a:fld>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BE973687-6830-4CEC-94DB-EDB9EED01E7F}" type="slidenum">
              <a:rPr lang="fr-FR" smtClean="0"/>
              <a:pPr/>
              <a:t>37</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BE973687-6830-4CEC-94DB-EDB9EED01E7F}" type="slidenum">
              <a:rPr lang="fr-FR" smtClean="0"/>
              <a:pPr/>
              <a:t>6</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BE973687-6830-4CEC-94DB-EDB9EED01E7F}" type="slidenum">
              <a:rPr lang="fr-FR" smtClean="0"/>
              <a:pPr/>
              <a:t>12</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BE973687-6830-4CEC-94DB-EDB9EED01E7F}" type="slidenum">
              <a:rPr lang="fr-FR" smtClean="0"/>
              <a:pPr/>
              <a:t>13</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BE973687-6830-4CEC-94DB-EDB9EED01E7F}" type="slidenum">
              <a:rPr lang="fr-FR" smtClean="0"/>
              <a:pPr/>
              <a:t>14</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BE973687-6830-4CEC-94DB-EDB9EED01E7F}" type="slidenum">
              <a:rPr lang="fr-FR" smtClean="0"/>
              <a:pPr/>
              <a:t>15</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BE973687-6830-4CEC-94DB-EDB9EED01E7F}" type="slidenum">
              <a:rPr lang="fr-FR" smtClean="0"/>
              <a:pPr/>
              <a:t>19</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BE973687-6830-4CEC-94DB-EDB9EED01E7F}" type="slidenum">
              <a:rPr lang="fr-FR" smtClean="0"/>
              <a:pPr/>
              <a:t>21</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BE973687-6830-4CEC-94DB-EDB9EED01E7F}" type="slidenum">
              <a:rPr lang="fr-FR" smtClean="0"/>
              <a:pPr/>
              <a:t>22</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1C69FB7E-DACA-49A4-ACFF-C56C626E2A8C}" type="datetimeFigureOut">
              <a:rPr lang="fr-FR" smtClean="0"/>
              <a:pPr/>
              <a:t>25/06/2018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6421E0E-3EC2-4673-B047-83B7F1B4FB21}"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C69FB7E-DACA-49A4-ACFF-C56C626E2A8C}" type="datetimeFigureOut">
              <a:rPr lang="fr-FR" smtClean="0"/>
              <a:pPr/>
              <a:t>25/06/2018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6421E0E-3EC2-4673-B047-83B7F1B4FB21}"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C69FB7E-DACA-49A4-ACFF-C56C626E2A8C}" type="datetimeFigureOut">
              <a:rPr lang="fr-FR" smtClean="0"/>
              <a:pPr/>
              <a:t>25/06/2018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6421E0E-3EC2-4673-B047-83B7F1B4FB21}"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C69FB7E-DACA-49A4-ACFF-C56C626E2A8C}" type="datetimeFigureOut">
              <a:rPr lang="fr-FR" smtClean="0"/>
              <a:pPr/>
              <a:t>25/06/2018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6421E0E-3EC2-4673-B047-83B7F1B4FB21}"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1C69FB7E-DACA-49A4-ACFF-C56C626E2A8C}" type="datetimeFigureOut">
              <a:rPr lang="fr-FR" smtClean="0"/>
              <a:pPr/>
              <a:t>25/06/2018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6421E0E-3EC2-4673-B047-83B7F1B4FB21}"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1C69FB7E-DACA-49A4-ACFF-C56C626E2A8C}" type="datetimeFigureOut">
              <a:rPr lang="fr-FR" smtClean="0"/>
              <a:pPr/>
              <a:t>25/06/2018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6421E0E-3EC2-4673-B047-83B7F1B4FB21}"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1C69FB7E-DACA-49A4-ACFF-C56C626E2A8C}" type="datetimeFigureOut">
              <a:rPr lang="fr-FR" smtClean="0"/>
              <a:pPr/>
              <a:t>25/06/2018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6421E0E-3EC2-4673-B047-83B7F1B4FB21}"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1C69FB7E-DACA-49A4-ACFF-C56C626E2A8C}" type="datetimeFigureOut">
              <a:rPr lang="fr-FR" smtClean="0"/>
              <a:pPr/>
              <a:t>25/06/2018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6421E0E-3EC2-4673-B047-83B7F1B4FB21}"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C69FB7E-DACA-49A4-ACFF-C56C626E2A8C}" type="datetimeFigureOut">
              <a:rPr lang="fr-FR" smtClean="0"/>
              <a:pPr/>
              <a:t>25/06/2018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6421E0E-3EC2-4673-B047-83B7F1B4FB21}"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1C69FB7E-DACA-49A4-ACFF-C56C626E2A8C}" type="datetimeFigureOut">
              <a:rPr lang="fr-FR" smtClean="0"/>
              <a:pPr/>
              <a:t>25/06/2018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6421E0E-3EC2-4673-B047-83B7F1B4FB21}"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1C69FB7E-DACA-49A4-ACFF-C56C626E2A8C}" type="datetimeFigureOut">
              <a:rPr lang="fr-FR" smtClean="0"/>
              <a:pPr/>
              <a:t>25/06/2018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6421E0E-3EC2-4673-B047-83B7F1B4FB21}"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69FB7E-DACA-49A4-ACFF-C56C626E2A8C}" type="datetimeFigureOut">
              <a:rPr lang="fr-FR" smtClean="0"/>
              <a:pPr/>
              <a:t>25/06/2018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421E0E-3EC2-4673-B047-83B7F1B4FB21}"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e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3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gi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tumblr_static_filename_640_v2.jpg"/>
          <p:cNvPicPr>
            <a:picLocks noGrp="1" noChangeAspect="1"/>
          </p:cNvPicPr>
          <p:nvPr>
            <p:ph idx="1"/>
          </p:nvPr>
        </p:nvPicPr>
        <p:blipFill>
          <a:blip r:embed="rId2"/>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2571736" y="357166"/>
            <a:ext cx="3857652" cy="857256"/>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b="1" dirty="0" smtClean="0">
                <a:latin typeface="Times New Roman" pitchFamily="18" charset="0"/>
                <a:cs typeface="Times New Roman" pitchFamily="18" charset="0"/>
              </a:rPr>
              <a:t>Etude théorique de curcumine  </a:t>
            </a:r>
            <a:endParaRPr lang="fr-FR" sz="2000" b="1" dirty="0">
              <a:latin typeface="Times New Roman" pitchFamily="18" charset="0"/>
              <a:cs typeface="Times New Roman" pitchFamily="18" charset="0"/>
            </a:endParaRPr>
          </a:p>
        </p:txBody>
      </p:sp>
      <p:sp>
        <p:nvSpPr>
          <p:cNvPr id="5" name="Flèche vers le bas 4"/>
          <p:cNvSpPr/>
          <p:nvPr/>
        </p:nvSpPr>
        <p:spPr>
          <a:xfrm>
            <a:off x="4429124" y="1214422"/>
            <a:ext cx="71438"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à coins arrondis 5"/>
          <p:cNvSpPr/>
          <p:nvPr/>
        </p:nvSpPr>
        <p:spPr>
          <a:xfrm>
            <a:off x="3500430" y="1571612"/>
            <a:ext cx="2071702" cy="78581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2000" b="1" dirty="0" err="1" smtClean="0">
                <a:latin typeface="Times New Roman" pitchFamily="18" charset="0"/>
                <a:cs typeface="Times New Roman" pitchFamily="18" charset="0"/>
              </a:rPr>
              <a:t>Gaussian</a:t>
            </a:r>
            <a:r>
              <a:rPr lang="fr-FR" sz="2000" b="1" dirty="0" smtClean="0">
                <a:latin typeface="Times New Roman" pitchFamily="18" charset="0"/>
                <a:cs typeface="Times New Roman" pitchFamily="18" charset="0"/>
              </a:rPr>
              <a:t> 09</a:t>
            </a:r>
            <a:endParaRPr lang="fr-FR" sz="2000" b="1" dirty="0">
              <a:latin typeface="Times New Roman" pitchFamily="18" charset="0"/>
              <a:cs typeface="Times New Roman" pitchFamily="18" charset="0"/>
            </a:endParaRPr>
          </a:p>
        </p:txBody>
      </p:sp>
      <p:sp>
        <p:nvSpPr>
          <p:cNvPr id="7" name="Flèche vers le bas 6"/>
          <p:cNvSpPr/>
          <p:nvPr/>
        </p:nvSpPr>
        <p:spPr>
          <a:xfrm>
            <a:off x="4429124" y="2357430"/>
            <a:ext cx="142876" cy="5000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à coins arrondis 7"/>
          <p:cNvSpPr/>
          <p:nvPr/>
        </p:nvSpPr>
        <p:spPr>
          <a:xfrm>
            <a:off x="2285984" y="2857496"/>
            <a:ext cx="4572032" cy="57150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2000" dirty="0" smtClean="0">
                <a:latin typeface="Times New Roman" pitchFamily="18" charset="0"/>
                <a:cs typeface="Times New Roman" pitchFamily="18" charset="0"/>
              </a:rPr>
              <a:t>Méthode  de calcul DFT</a:t>
            </a:r>
            <a:endParaRPr lang="fr-FR" sz="2000" dirty="0">
              <a:latin typeface="Times New Roman" pitchFamily="18" charset="0"/>
              <a:cs typeface="Times New Roman" pitchFamily="18" charset="0"/>
            </a:endParaRPr>
          </a:p>
        </p:txBody>
      </p:sp>
      <p:cxnSp>
        <p:nvCxnSpPr>
          <p:cNvPr id="26" name="Connecteur en angle 25"/>
          <p:cNvCxnSpPr/>
          <p:nvPr/>
        </p:nvCxnSpPr>
        <p:spPr>
          <a:xfrm rot="16200000" flipH="1">
            <a:off x="5500694" y="3714752"/>
            <a:ext cx="1214446" cy="642942"/>
          </a:xfrm>
          <a:prstGeom prst="bentConnector3">
            <a:avLst>
              <a:gd name="adj1" fmla="val 50000"/>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8" name="Connecteur en angle 27"/>
          <p:cNvCxnSpPr/>
          <p:nvPr/>
        </p:nvCxnSpPr>
        <p:spPr>
          <a:xfrm rot="5400000">
            <a:off x="2464579" y="3679033"/>
            <a:ext cx="1214446" cy="714380"/>
          </a:xfrm>
          <a:prstGeom prst="bentConnector3">
            <a:avLst>
              <a:gd name="adj1" fmla="val 50000"/>
            </a:avLst>
          </a:prstGeom>
          <a:ln>
            <a:tailEnd type="arrow"/>
          </a:ln>
        </p:spPr>
        <p:style>
          <a:lnRef idx="3">
            <a:schemeClr val="accent1"/>
          </a:lnRef>
          <a:fillRef idx="0">
            <a:schemeClr val="accent1"/>
          </a:fillRef>
          <a:effectRef idx="2">
            <a:schemeClr val="accent1"/>
          </a:effectRef>
          <a:fontRef idx="minor">
            <a:schemeClr val="tx1"/>
          </a:fontRef>
        </p:style>
      </p:cxnSp>
      <p:sp>
        <p:nvSpPr>
          <p:cNvPr id="36" name="ZoneTexte 35"/>
          <p:cNvSpPr txBox="1"/>
          <p:nvPr/>
        </p:nvSpPr>
        <p:spPr>
          <a:xfrm>
            <a:off x="3786182" y="4643446"/>
            <a:ext cx="1643074"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2000" dirty="0" smtClean="0">
                <a:latin typeface="Times New Roman" pitchFamily="18" charset="0"/>
                <a:cs typeface="Times New Roman" pitchFamily="18" charset="0"/>
              </a:rPr>
              <a:t>Optimisation géométrique </a:t>
            </a:r>
            <a:endParaRPr lang="fr-FR" sz="2000" dirty="0">
              <a:latin typeface="Times New Roman" pitchFamily="18" charset="0"/>
              <a:cs typeface="Times New Roman" pitchFamily="18" charset="0"/>
            </a:endParaRPr>
          </a:p>
        </p:txBody>
      </p:sp>
      <p:sp>
        <p:nvSpPr>
          <p:cNvPr id="37" name="ZoneTexte 36"/>
          <p:cNvSpPr txBox="1"/>
          <p:nvPr/>
        </p:nvSpPr>
        <p:spPr>
          <a:xfrm>
            <a:off x="5643570" y="4643446"/>
            <a:ext cx="1643074" cy="71438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000" dirty="0" smtClean="0">
                <a:latin typeface="Times New Roman" pitchFamily="18" charset="0"/>
                <a:cs typeface="Times New Roman" pitchFamily="18" charset="0"/>
              </a:rPr>
              <a:t>Les propriétés géométrique </a:t>
            </a:r>
            <a:endParaRPr lang="fr-FR" sz="2000" dirty="0">
              <a:latin typeface="Times New Roman" pitchFamily="18" charset="0"/>
              <a:cs typeface="Times New Roman" pitchFamily="18" charset="0"/>
            </a:endParaRPr>
          </a:p>
        </p:txBody>
      </p:sp>
      <p:sp>
        <p:nvSpPr>
          <p:cNvPr id="39" name="ZoneTexte 38"/>
          <p:cNvSpPr txBox="1"/>
          <p:nvPr/>
        </p:nvSpPr>
        <p:spPr>
          <a:xfrm>
            <a:off x="7286644" y="5929330"/>
            <a:ext cx="1223412"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fr-FR" dirty="0" smtClean="0">
                <a:latin typeface="Times New Roman" pitchFamily="18" charset="0"/>
                <a:cs typeface="Times New Roman" pitchFamily="18" charset="0"/>
              </a:rPr>
              <a:t>Les angles </a:t>
            </a:r>
            <a:endParaRPr lang="fr-FR" dirty="0">
              <a:latin typeface="Times New Roman" pitchFamily="18" charset="0"/>
              <a:cs typeface="Times New Roman" pitchFamily="18" charset="0"/>
            </a:endParaRPr>
          </a:p>
        </p:txBody>
      </p:sp>
      <p:sp>
        <p:nvSpPr>
          <p:cNvPr id="40" name="ZoneTexte 39"/>
          <p:cNvSpPr txBox="1"/>
          <p:nvPr/>
        </p:nvSpPr>
        <p:spPr>
          <a:xfrm>
            <a:off x="5643570" y="5929330"/>
            <a:ext cx="1428759"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fr-FR" dirty="0" smtClean="0">
                <a:latin typeface="Times New Roman" pitchFamily="18" charset="0"/>
                <a:cs typeface="Times New Roman" pitchFamily="18" charset="0"/>
              </a:rPr>
              <a:t>Les longueur</a:t>
            </a:r>
          </a:p>
          <a:p>
            <a:r>
              <a:rPr lang="fr-FR" dirty="0" smtClean="0">
                <a:latin typeface="Times New Roman" pitchFamily="18" charset="0"/>
                <a:cs typeface="Times New Roman" pitchFamily="18" charset="0"/>
              </a:rPr>
              <a:t>de liaison </a:t>
            </a:r>
            <a:endParaRPr lang="fr-FR" dirty="0">
              <a:latin typeface="Times New Roman" pitchFamily="18" charset="0"/>
              <a:cs typeface="Times New Roman" pitchFamily="18" charset="0"/>
            </a:endParaRPr>
          </a:p>
        </p:txBody>
      </p:sp>
      <p:cxnSp>
        <p:nvCxnSpPr>
          <p:cNvPr id="54" name="Connecteur droit avec flèche 53"/>
          <p:cNvCxnSpPr/>
          <p:nvPr/>
        </p:nvCxnSpPr>
        <p:spPr>
          <a:xfrm rot="5400000">
            <a:off x="4037009" y="4035429"/>
            <a:ext cx="1214446"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61" name="Connecteur droit avec flèche 60"/>
          <p:cNvCxnSpPr/>
          <p:nvPr/>
        </p:nvCxnSpPr>
        <p:spPr>
          <a:xfrm>
            <a:off x="6929454" y="5357826"/>
            <a:ext cx="642942" cy="57150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3" name="Connecteur droit avec flèche 62"/>
          <p:cNvCxnSpPr/>
          <p:nvPr/>
        </p:nvCxnSpPr>
        <p:spPr>
          <a:xfrm rot="5400000">
            <a:off x="5786446" y="5429264"/>
            <a:ext cx="571504" cy="428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7" name="ZoneTexte 66"/>
          <p:cNvSpPr txBox="1"/>
          <p:nvPr/>
        </p:nvSpPr>
        <p:spPr>
          <a:xfrm>
            <a:off x="1214414" y="4643446"/>
            <a:ext cx="2357454"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2000" dirty="0" smtClean="0">
                <a:latin typeface="Times New Roman" pitchFamily="18" charset="0"/>
                <a:cs typeface="Times New Roman" pitchFamily="18" charset="0"/>
              </a:rPr>
              <a:t>Les orbitales moléculaire frontière </a:t>
            </a:r>
            <a:endParaRPr lang="fr-FR" sz="2000" dirty="0">
              <a:latin typeface="Times New Roman" pitchFamily="18" charset="0"/>
              <a:cs typeface="Times New Roman" pitchFamily="18" charset="0"/>
            </a:endParaRPr>
          </a:p>
        </p:txBody>
      </p:sp>
      <p:sp>
        <p:nvSpPr>
          <p:cNvPr id="68" name="ZoneTexte 67"/>
          <p:cNvSpPr txBox="1"/>
          <p:nvPr/>
        </p:nvSpPr>
        <p:spPr>
          <a:xfrm>
            <a:off x="1357290" y="6000768"/>
            <a:ext cx="1023037" cy="40011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fr-FR" sz="2000" dirty="0" smtClean="0">
                <a:latin typeface="Times New Roman" pitchFamily="18" charset="0"/>
                <a:cs typeface="Times New Roman" pitchFamily="18" charset="0"/>
              </a:rPr>
              <a:t>HOMO</a:t>
            </a:r>
            <a:r>
              <a:rPr lang="fr-FR" dirty="0" smtClean="0"/>
              <a:t> </a:t>
            </a:r>
            <a:endParaRPr lang="fr-FR" dirty="0"/>
          </a:p>
        </p:txBody>
      </p:sp>
      <p:sp>
        <p:nvSpPr>
          <p:cNvPr id="69" name="ZoneTexte 68"/>
          <p:cNvSpPr txBox="1"/>
          <p:nvPr/>
        </p:nvSpPr>
        <p:spPr>
          <a:xfrm>
            <a:off x="2786050" y="6000768"/>
            <a:ext cx="1000132" cy="40011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fr-FR" sz="2000" dirty="0" smtClean="0">
                <a:latin typeface="Times New Roman" pitchFamily="18" charset="0"/>
                <a:cs typeface="Times New Roman" pitchFamily="18" charset="0"/>
              </a:rPr>
              <a:t>LUMO</a:t>
            </a:r>
            <a:endParaRPr lang="fr-FR" sz="2000" dirty="0">
              <a:latin typeface="Times New Roman" pitchFamily="18" charset="0"/>
              <a:cs typeface="Times New Roman" pitchFamily="18" charset="0"/>
            </a:endParaRPr>
          </a:p>
        </p:txBody>
      </p:sp>
      <p:cxnSp>
        <p:nvCxnSpPr>
          <p:cNvPr id="71" name="Connecteur droit avec flèche 70"/>
          <p:cNvCxnSpPr/>
          <p:nvPr/>
        </p:nvCxnSpPr>
        <p:spPr>
          <a:xfrm rot="5400000">
            <a:off x="1500166" y="5572140"/>
            <a:ext cx="642942" cy="21431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3" name="Connecteur droit avec flèche 72"/>
          <p:cNvCxnSpPr/>
          <p:nvPr/>
        </p:nvCxnSpPr>
        <p:spPr>
          <a:xfrm rot="16200000" flipH="1">
            <a:off x="2678893" y="5536421"/>
            <a:ext cx="642942" cy="2857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1" name="Forme 80"/>
          <p:cNvCxnSpPr>
            <a:stCxn id="8" idx="3"/>
          </p:cNvCxnSpPr>
          <p:nvPr/>
        </p:nvCxnSpPr>
        <p:spPr>
          <a:xfrm>
            <a:off x="6858016" y="3143248"/>
            <a:ext cx="1143008" cy="1214446"/>
          </a:xfrm>
          <a:prstGeom prst="bentConnector2">
            <a:avLst/>
          </a:prstGeom>
          <a:ln>
            <a:tailEnd type="arrow"/>
          </a:ln>
        </p:spPr>
        <p:style>
          <a:lnRef idx="3">
            <a:schemeClr val="accent1"/>
          </a:lnRef>
          <a:fillRef idx="0">
            <a:schemeClr val="accent1"/>
          </a:fillRef>
          <a:effectRef idx="2">
            <a:schemeClr val="accent1"/>
          </a:effectRef>
          <a:fontRef idx="minor">
            <a:schemeClr val="tx1"/>
          </a:fontRef>
        </p:style>
      </p:cxnSp>
      <p:sp>
        <p:nvSpPr>
          <p:cNvPr id="114" name="ZoneTexte 113"/>
          <p:cNvSpPr txBox="1"/>
          <p:nvPr/>
        </p:nvSpPr>
        <p:spPr>
          <a:xfrm>
            <a:off x="7358082" y="4357694"/>
            <a:ext cx="1571636"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000" dirty="0" smtClean="0">
                <a:latin typeface="Times New Roman" pitchFamily="18" charset="0"/>
                <a:cs typeface="Times New Roman" pitchFamily="18" charset="0"/>
              </a:rPr>
              <a:t>Les indices de réactivité </a:t>
            </a:r>
            <a:endParaRPr lang="fr-FR" sz="2000" dirty="0">
              <a:latin typeface="Times New Roman" pitchFamily="18" charset="0"/>
              <a:cs typeface="Times New Roman" pitchFamily="18" charset="0"/>
            </a:endParaRPr>
          </a:p>
        </p:txBody>
      </p:sp>
      <p:cxnSp>
        <p:nvCxnSpPr>
          <p:cNvPr id="34" name="Forme 33"/>
          <p:cNvCxnSpPr>
            <a:endCxn id="48" idx="0"/>
          </p:cNvCxnSpPr>
          <p:nvPr/>
        </p:nvCxnSpPr>
        <p:spPr>
          <a:xfrm rot="10800000" flipV="1">
            <a:off x="928662" y="3071810"/>
            <a:ext cx="1357322" cy="785818"/>
          </a:xfrm>
          <a:prstGeom prst="bentConnector2">
            <a:avLst/>
          </a:prstGeom>
          <a:ln>
            <a:tailEnd type="arrow"/>
          </a:ln>
        </p:spPr>
        <p:style>
          <a:lnRef idx="3">
            <a:schemeClr val="accent1"/>
          </a:lnRef>
          <a:fillRef idx="0">
            <a:schemeClr val="accent1"/>
          </a:fillRef>
          <a:effectRef idx="2">
            <a:schemeClr val="accent1"/>
          </a:effectRef>
          <a:fontRef idx="minor">
            <a:schemeClr val="tx1"/>
          </a:fontRef>
        </p:style>
      </p:cxnSp>
      <p:sp>
        <p:nvSpPr>
          <p:cNvPr id="48" name="ZoneTexte 47"/>
          <p:cNvSpPr txBox="1"/>
          <p:nvPr/>
        </p:nvSpPr>
        <p:spPr>
          <a:xfrm>
            <a:off x="142844" y="3857628"/>
            <a:ext cx="1571636"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000" dirty="0" smtClean="0">
                <a:latin typeface="Times New Roman" pitchFamily="18" charset="0"/>
                <a:cs typeface="Times New Roman" pitchFamily="18" charset="0"/>
              </a:rPr>
              <a:t>Les charge </a:t>
            </a:r>
            <a:r>
              <a:rPr lang="fr-FR" sz="2000" dirty="0" err="1" smtClean="0">
                <a:latin typeface="Times New Roman" pitchFamily="18" charset="0"/>
                <a:cs typeface="Times New Roman" pitchFamily="18" charset="0"/>
              </a:rPr>
              <a:t>mulliken</a:t>
            </a:r>
            <a:r>
              <a:rPr lang="fr-FR" sz="2000" dirty="0" smtClean="0">
                <a:latin typeface="Times New Roman" pitchFamily="18" charset="0"/>
                <a:cs typeface="Times New Roman" pitchFamily="18" charset="0"/>
              </a:rPr>
              <a:t> </a:t>
            </a:r>
            <a:endParaRPr lang="fr-FR"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857224" y="428604"/>
            <a:ext cx="7429552" cy="78581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2000" b="1" dirty="0" smtClean="0">
                <a:latin typeface="Times New Roman" pitchFamily="18" charset="0"/>
                <a:cs typeface="Times New Roman" pitchFamily="18" charset="0"/>
              </a:rPr>
              <a:t>Etude  théorique des propriétés QSAR de la curcumine   </a:t>
            </a:r>
            <a:endParaRPr lang="fr-FR" sz="2000" b="1" dirty="0">
              <a:latin typeface="Times New Roman" pitchFamily="18" charset="0"/>
              <a:cs typeface="Times New Roman" pitchFamily="18" charset="0"/>
            </a:endParaRPr>
          </a:p>
        </p:txBody>
      </p:sp>
      <p:graphicFrame>
        <p:nvGraphicFramePr>
          <p:cNvPr id="15" name="Diagramme 14"/>
          <p:cNvGraphicFramePr/>
          <p:nvPr/>
        </p:nvGraphicFramePr>
        <p:xfrm>
          <a:off x="1071538" y="1857364"/>
          <a:ext cx="7072362" cy="45005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
                                            <p:graphicEl>
                                              <a:dgm id="{9612044A-E66C-44EC-AD01-A9DAE4D01CCC}"/>
                                            </p:graphicEl>
                                          </p:spTgt>
                                        </p:tgtEl>
                                        <p:attrNameLst>
                                          <p:attrName>style.visibility</p:attrName>
                                        </p:attrNameLst>
                                      </p:cBhvr>
                                      <p:to>
                                        <p:strVal val="visible"/>
                                      </p:to>
                                    </p:set>
                                    <p:animEffect transition="in" filter="wipe(down)">
                                      <p:cBhvr>
                                        <p:cTn id="7" dur="500"/>
                                        <p:tgtEl>
                                          <p:spTgt spid="15">
                                            <p:graphicEl>
                                              <a:dgm id="{9612044A-E66C-44EC-AD01-A9DAE4D01CC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5">
                                            <p:graphicEl>
                                              <a:dgm id="{22453550-6A4D-4B46-A4DB-F3C5ACF0DC57}"/>
                                            </p:graphicEl>
                                          </p:spTgt>
                                        </p:tgtEl>
                                        <p:attrNameLst>
                                          <p:attrName>style.visibility</p:attrName>
                                        </p:attrNameLst>
                                      </p:cBhvr>
                                      <p:to>
                                        <p:strVal val="visible"/>
                                      </p:to>
                                    </p:set>
                                    <p:animEffect transition="in" filter="wipe(down)">
                                      <p:cBhvr>
                                        <p:cTn id="12" dur="500"/>
                                        <p:tgtEl>
                                          <p:spTgt spid="15">
                                            <p:graphicEl>
                                              <a:dgm id="{22453550-6A4D-4B46-A4DB-F3C5ACF0DC57}"/>
                                            </p:graphic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5">
                                            <p:graphicEl>
                                              <a:dgm id="{DD7689A2-4002-4698-95DE-3738A4A6A8F1}"/>
                                            </p:graphicEl>
                                          </p:spTgt>
                                        </p:tgtEl>
                                        <p:attrNameLst>
                                          <p:attrName>style.visibility</p:attrName>
                                        </p:attrNameLst>
                                      </p:cBhvr>
                                      <p:to>
                                        <p:strVal val="visible"/>
                                      </p:to>
                                    </p:set>
                                    <p:animEffect transition="in" filter="wipe(down)">
                                      <p:cBhvr>
                                        <p:cTn id="15" dur="500"/>
                                        <p:tgtEl>
                                          <p:spTgt spid="15">
                                            <p:graphicEl>
                                              <a:dgm id="{DD7689A2-4002-4698-95DE-3738A4A6A8F1}"/>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5">
                                            <p:graphicEl>
                                              <a:dgm id="{3DC17827-BF5A-4395-9D9B-ACF8EDDD8658}"/>
                                            </p:graphicEl>
                                          </p:spTgt>
                                        </p:tgtEl>
                                        <p:attrNameLst>
                                          <p:attrName>style.visibility</p:attrName>
                                        </p:attrNameLst>
                                      </p:cBhvr>
                                      <p:to>
                                        <p:strVal val="visible"/>
                                      </p:to>
                                    </p:set>
                                    <p:animEffect transition="in" filter="wipe(down)">
                                      <p:cBhvr>
                                        <p:cTn id="20" dur="500"/>
                                        <p:tgtEl>
                                          <p:spTgt spid="15">
                                            <p:graphicEl>
                                              <a:dgm id="{3DC17827-BF5A-4395-9D9B-ACF8EDDD8658}"/>
                                            </p:graphic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5">
                                            <p:graphicEl>
                                              <a:dgm id="{76798F30-8C07-436E-B029-5698CAC704E3}"/>
                                            </p:graphicEl>
                                          </p:spTgt>
                                        </p:tgtEl>
                                        <p:attrNameLst>
                                          <p:attrName>style.visibility</p:attrName>
                                        </p:attrNameLst>
                                      </p:cBhvr>
                                      <p:to>
                                        <p:strVal val="visible"/>
                                      </p:to>
                                    </p:set>
                                    <p:animEffect transition="in" filter="wipe(down)">
                                      <p:cBhvr>
                                        <p:cTn id="23" dur="500"/>
                                        <p:tgtEl>
                                          <p:spTgt spid="15">
                                            <p:graphicEl>
                                              <a:dgm id="{76798F30-8C07-436E-B029-5698CAC704E3}"/>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15">
                                            <p:graphicEl>
                                              <a:dgm id="{6AF68AD3-0A72-4115-8F53-C4CEF6AF26A1}"/>
                                            </p:graphicEl>
                                          </p:spTgt>
                                        </p:tgtEl>
                                        <p:attrNameLst>
                                          <p:attrName>style.visibility</p:attrName>
                                        </p:attrNameLst>
                                      </p:cBhvr>
                                      <p:to>
                                        <p:strVal val="visible"/>
                                      </p:to>
                                    </p:set>
                                    <p:animEffect transition="in" filter="wipe(down)">
                                      <p:cBhvr>
                                        <p:cTn id="28" dur="500"/>
                                        <p:tgtEl>
                                          <p:spTgt spid="15">
                                            <p:graphicEl>
                                              <a:dgm id="{6AF68AD3-0A72-4115-8F53-C4CEF6AF26A1}"/>
                                            </p:graphicEl>
                                          </p:spTgt>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5">
                                            <p:graphicEl>
                                              <a:dgm id="{CA68479C-6EC2-4B29-923C-BC902299765E}"/>
                                            </p:graphicEl>
                                          </p:spTgt>
                                        </p:tgtEl>
                                        <p:attrNameLst>
                                          <p:attrName>style.visibility</p:attrName>
                                        </p:attrNameLst>
                                      </p:cBhvr>
                                      <p:to>
                                        <p:strVal val="visible"/>
                                      </p:to>
                                    </p:set>
                                    <p:animEffect transition="in" filter="wipe(down)">
                                      <p:cBhvr>
                                        <p:cTn id="31" dur="500"/>
                                        <p:tgtEl>
                                          <p:spTgt spid="15">
                                            <p:graphicEl>
                                              <a:dgm id="{CA68479C-6EC2-4B29-923C-BC902299765E}"/>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15">
                                            <p:graphicEl>
                                              <a:dgm id="{11BA7901-0D07-4803-8893-798957C49FB2}"/>
                                            </p:graphicEl>
                                          </p:spTgt>
                                        </p:tgtEl>
                                        <p:attrNameLst>
                                          <p:attrName>style.visibility</p:attrName>
                                        </p:attrNameLst>
                                      </p:cBhvr>
                                      <p:to>
                                        <p:strVal val="visible"/>
                                      </p:to>
                                    </p:set>
                                    <p:animEffect transition="in" filter="wipe(down)">
                                      <p:cBhvr>
                                        <p:cTn id="36" dur="500"/>
                                        <p:tgtEl>
                                          <p:spTgt spid="15">
                                            <p:graphicEl>
                                              <a:dgm id="{11BA7901-0D07-4803-8893-798957C49FB2}"/>
                                            </p:graphicEl>
                                          </p:spTgt>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15">
                                            <p:graphicEl>
                                              <a:dgm id="{E7B47711-91B2-49CF-A5FB-453B92361C73}"/>
                                            </p:graphicEl>
                                          </p:spTgt>
                                        </p:tgtEl>
                                        <p:attrNameLst>
                                          <p:attrName>style.visibility</p:attrName>
                                        </p:attrNameLst>
                                      </p:cBhvr>
                                      <p:to>
                                        <p:strVal val="visible"/>
                                      </p:to>
                                    </p:set>
                                    <p:animEffect transition="in" filter="wipe(down)">
                                      <p:cBhvr>
                                        <p:cTn id="39" dur="500"/>
                                        <p:tgtEl>
                                          <p:spTgt spid="15">
                                            <p:graphicEl>
                                              <a:dgm id="{E7B47711-91B2-49CF-A5FB-453B92361C73}"/>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15">
                                            <p:graphicEl>
                                              <a:dgm id="{82C48B5A-F365-4E99-98BA-00D7E287BF4D}"/>
                                            </p:graphicEl>
                                          </p:spTgt>
                                        </p:tgtEl>
                                        <p:attrNameLst>
                                          <p:attrName>style.visibility</p:attrName>
                                        </p:attrNameLst>
                                      </p:cBhvr>
                                      <p:to>
                                        <p:strVal val="visible"/>
                                      </p:to>
                                    </p:set>
                                    <p:animEffect transition="in" filter="wipe(down)">
                                      <p:cBhvr>
                                        <p:cTn id="44" dur="500"/>
                                        <p:tgtEl>
                                          <p:spTgt spid="15">
                                            <p:graphicEl>
                                              <a:dgm id="{82C48B5A-F365-4E99-98BA-00D7E287BF4D}"/>
                                            </p:graphicEl>
                                          </p:spTgt>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5">
                                            <p:graphicEl>
                                              <a:dgm id="{3E5C980A-51F4-4053-B26C-41D9E56A2BD1}"/>
                                            </p:graphicEl>
                                          </p:spTgt>
                                        </p:tgtEl>
                                        <p:attrNameLst>
                                          <p:attrName>style.visibility</p:attrName>
                                        </p:attrNameLst>
                                      </p:cBhvr>
                                      <p:to>
                                        <p:strVal val="visible"/>
                                      </p:to>
                                    </p:set>
                                    <p:animEffect transition="in" filter="wipe(down)">
                                      <p:cBhvr>
                                        <p:cTn id="47" dur="500"/>
                                        <p:tgtEl>
                                          <p:spTgt spid="15">
                                            <p:graphicEl>
                                              <a:dgm id="{3E5C980A-51F4-4053-B26C-41D9E56A2BD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642910" y="357166"/>
            <a:ext cx="7429552" cy="7143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2000" b="1" dirty="0" smtClean="0">
                <a:latin typeface="Times New Roman" pitchFamily="18" charset="0"/>
                <a:cs typeface="Times New Roman" pitchFamily="18" charset="0"/>
              </a:rPr>
              <a:t>Evaluation des activités biologique </a:t>
            </a:r>
            <a:endParaRPr lang="fr-FR" sz="2000" b="1" dirty="0">
              <a:latin typeface="Times New Roman" pitchFamily="18" charset="0"/>
              <a:cs typeface="Times New Roman" pitchFamily="18" charset="0"/>
            </a:endParaRPr>
          </a:p>
        </p:txBody>
      </p:sp>
      <p:sp>
        <p:nvSpPr>
          <p:cNvPr id="6" name="ZoneTexte 5"/>
          <p:cNvSpPr txBox="1"/>
          <p:nvPr/>
        </p:nvSpPr>
        <p:spPr>
          <a:xfrm>
            <a:off x="1142976" y="1857364"/>
            <a:ext cx="2872902" cy="400110"/>
          </a:xfrm>
          <a:prstGeom prst="rect">
            <a:avLst/>
          </a:prstGeom>
          <a:noFill/>
        </p:spPr>
        <p:txBody>
          <a:bodyPr wrap="none" rtlCol="0">
            <a:spAutoFit/>
          </a:bodyPr>
          <a:lstStyle/>
          <a:p>
            <a:r>
              <a:rPr lang="fr-FR" sz="2000" b="1" dirty="0" smtClean="0">
                <a:latin typeface="Times New Roman" pitchFamily="18" charset="0"/>
                <a:cs typeface="Times New Roman" pitchFamily="18" charset="0"/>
              </a:rPr>
              <a:t>Activité antibactérienne </a:t>
            </a:r>
          </a:p>
        </p:txBody>
      </p:sp>
      <p:sp>
        <p:nvSpPr>
          <p:cNvPr id="7" name="ZoneTexte 6"/>
          <p:cNvSpPr txBox="1"/>
          <p:nvPr/>
        </p:nvSpPr>
        <p:spPr>
          <a:xfrm>
            <a:off x="3786182" y="3286124"/>
            <a:ext cx="2475358" cy="400110"/>
          </a:xfrm>
          <a:prstGeom prst="rect">
            <a:avLst/>
          </a:prstGeom>
          <a:noFill/>
        </p:spPr>
        <p:txBody>
          <a:bodyPr wrap="none" rtlCol="0">
            <a:spAutoFit/>
          </a:bodyPr>
          <a:lstStyle/>
          <a:p>
            <a:r>
              <a:rPr lang="fr-FR" sz="2000" b="1" dirty="0" smtClean="0">
                <a:latin typeface="Times New Roman" pitchFamily="18" charset="0"/>
                <a:cs typeface="Times New Roman" pitchFamily="18" charset="0"/>
              </a:rPr>
              <a:t>Activité antioxydant </a:t>
            </a:r>
            <a:endParaRPr lang="fr-FR" sz="2000" b="1" dirty="0">
              <a:latin typeface="Times New Roman" pitchFamily="18" charset="0"/>
              <a:cs typeface="Times New Roman" pitchFamily="18" charset="0"/>
            </a:endParaRPr>
          </a:p>
        </p:txBody>
      </p:sp>
      <p:sp>
        <p:nvSpPr>
          <p:cNvPr id="8" name="ZoneTexte 7"/>
          <p:cNvSpPr txBox="1"/>
          <p:nvPr/>
        </p:nvSpPr>
        <p:spPr>
          <a:xfrm>
            <a:off x="5286380" y="4929198"/>
            <a:ext cx="3286116" cy="400110"/>
          </a:xfrm>
          <a:prstGeom prst="rect">
            <a:avLst/>
          </a:prstGeom>
          <a:noFill/>
        </p:spPr>
        <p:txBody>
          <a:bodyPr wrap="square" rtlCol="0">
            <a:spAutoFit/>
          </a:bodyPr>
          <a:lstStyle/>
          <a:p>
            <a:r>
              <a:rPr lang="fr-FR" sz="2000" b="1" dirty="0" smtClean="0">
                <a:latin typeface="Times New Roman" pitchFamily="18" charset="0"/>
                <a:cs typeface="Times New Roman" pitchFamily="18" charset="0"/>
              </a:rPr>
              <a:t>Activité anti-inflammatoire </a:t>
            </a:r>
            <a:endParaRPr lang="fr-FR" sz="2000" b="1" dirty="0">
              <a:latin typeface="Times New Roman" pitchFamily="18" charset="0"/>
              <a:cs typeface="Times New Roman" pitchFamily="18" charset="0"/>
            </a:endParaRPr>
          </a:p>
        </p:txBody>
      </p:sp>
      <p:sp>
        <p:nvSpPr>
          <p:cNvPr id="9" name="Flèche droite 8"/>
          <p:cNvSpPr/>
          <p:nvPr/>
        </p:nvSpPr>
        <p:spPr>
          <a:xfrm>
            <a:off x="214282" y="2000240"/>
            <a:ext cx="928694" cy="214314"/>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fr-FR"/>
          </a:p>
        </p:txBody>
      </p:sp>
      <p:sp>
        <p:nvSpPr>
          <p:cNvPr id="10" name="Flèche droite 9"/>
          <p:cNvSpPr/>
          <p:nvPr/>
        </p:nvSpPr>
        <p:spPr>
          <a:xfrm>
            <a:off x="2357422" y="3429000"/>
            <a:ext cx="1357322" cy="214314"/>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fr-FR"/>
          </a:p>
        </p:txBody>
      </p:sp>
      <p:sp>
        <p:nvSpPr>
          <p:cNvPr id="11" name="Flèche droite 10"/>
          <p:cNvSpPr/>
          <p:nvPr/>
        </p:nvSpPr>
        <p:spPr>
          <a:xfrm>
            <a:off x="3786182" y="5072074"/>
            <a:ext cx="1428760" cy="214314"/>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ipe(down)">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wipe(down)">
                                      <p:cBhvr>
                                        <p:cTn id="22" dur="500"/>
                                        <p:tgtEl>
                                          <p:spTgt spid="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down)">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Effect transition="in" filter="wipe(down)">
                                      <p:cBhvr>
                                        <p:cTn id="3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P spid="7" grpId="0" build="allAtOnce"/>
      <p:bldP spid="8" grpId="0" build="allAtOnce"/>
      <p:bldP spid="9" grpId="0" animBg="1"/>
      <p:bldP spid="10"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1643042" y="428604"/>
            <a:ext cx="5857916" cy="64294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2000" dirty="0" smtClean="0">
                <a:latin typeface="Times New Roman" pitchFamily="18" charset="0"/>
                <a:cs typeface="Times New Roman" pitchFamily="18" charset="0"/>
              </a:rPr>
              <a:t>L’activité  antibactérienne  </a:t>
            </a:r>
            <a:endParaRPr lang="fr-FR" sz="2000" dirty="0">
              <a:latin typeface="Times New Roman" pitchFamily="18" charset="0"/>
              <a:cs typeface="Times New Roman" pitchFamily="18" charset="0"/>
            </a:endParaRPr>
          </a:p>
        </p:txBody>
      </p:sp>
      <p:sp>
        <p:nvSpPr>
          <p:cNvPr id="5" name="Rectangle à coins arrondis 4"/>
          <p:cNvSpPr/>
          <p:nvPr/>
        </p:nvSpPr>
        <p:spPr>
          <a:xfrm>
            <a:off x="2928926" y="1571612"/>
            <a:ext cx="3429024" cy="7143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2000" dirty="0" smtClean="0">
                <a:latin typeface="Times New Roman" pitchFamily="18" charset="0"/>
                <a:cs typeface="Times New Roman" pitchFamily="18" charset="0"/>
              </a:rPr>
              <a:t>Méthode de diffusion sur disque </a:t>
            </a:r>
            <a:endParaRPr lang="fr-FR" sz="2000" dirty="0">
              <a:latin typeface="Times New Roman" pitchFamily="18" charset="0"/>
              <a:cs typeface="Times New Roman" pitchFamily="18" charset="0"/>
            </a:endParaRPr>
          </a:p>
        </p:txBody>
      </p:sp>
      <p:cxnSp>
        <p:nvCxnSpPr>
          <p:cNvPr id="10" name="Connecteur droit avec flèche 9"/>
          <p:cNvCxnSpPr/>
          <p:nvPr/>
        </p:nvCxnSpPr>
        <p:spPr>
          <a:xfrm rot="5400000">
            <a:off x="4322761" y="1320785"/>
            <a:ext cx="500066"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1" name="Ellipse 10"/>
          <p:cNvSpPr/>
          <p:nvPr/>
        </p:nvSpPr>
        <p:spPr>
          <a:xfrm>
            <a:off x="2071670" y="3214686"/>
            <a:ext cx="2000264" cy="857256"/>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smtClean="0">
                <a:latin typeface="Times New Roman" pitchFamily="18" charset="0"/>
                <a:cs typeface="Times New Roman" pitchFamily="18" charset="0"/>
              </a:rPr>
              <a:t>DMSO</a:t>
            </a:r>
            <a:endParaRPr lang="fr-FR" dirty="0">
              <a:latin typeface="Times New Roman" pitchFamily="18" charset="0"/>
              <a:cs typeface="Times New Roman" pitchFamily="18" charset="0"/>
            </a:endParaRPr>
          </a:p>
        </p:txBody>
      </p:sp>
      <p:sp>
        <p:nvSpPr>
          <p:cNvPr id="12" name="Ellipse 11"/>
          <p:cNvSpPr/>
          <p:nvPr/>
        </p:nvSpPr>
        <p:spPr>
          <a:xfrm>
            <a:off x="5429256" y="3143248"/>
            <a:ext cx="2000264" cy="928694"/>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2000" dirty="0" smtClean="0">
                <a:latin typeface="Times New Roman" pitchFamily="18" charset="0"/>
                <a:cs typeface="Times New Roman" pitchFamily="18" charset="0"/>
              </a:rPr>
              <a:t>Tween 80</a:t>
            </a:r>
            <a:endParaRPr lang="fr-FR" sz="2000" dirty="0">
              <a:latin typeface="Times New Roman" pitchFamily="18" charset="0"/>
              <a:cs typeface="Times New Roman" pitchFamily="18" charset="0"/>
            </a:endParaRPr>
          </a:p>
        </p:txBody>
      </p:sp>
      <p:cxnSp>
        <p:nvCxnSpPr>
          <p:cNvPr id="18" name="Connecteur droit avec flèche 17"/>
          <p:cNvCxnSpPr>
            <a:endCxn id="11" idx="0"/>
          </p:cNvCxnSpPr>
          <p:nvPr/>
        </p:nvCxnSpPr>
        <p:spPr>
          <a:xfrm rot="5400000">
            <a:off x="2857488" y="2500306"/>
            <a:ext cx="928694" cy="500066"/>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2" name="Connecteur droit avec flèche 21"/>
          <p:cNvCxnSpPr/>
          <p:nvPr/>
        </p:nvCxnSpPr>
        <p:spPr>
          <a:xfrm rot="16200000" flipH="1">
            <a:off x="5500694" y="2428868"/>
            <a:ext cx="857256" cy="571504"/>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6" name="Connecteur en angle 15"/>
          <p:cNvCxnSpPr>
            <a:stCxn id="11" idx="4"/>
            <a:endCxn id="12" idx="4"/>
          </p:cNvCxnSpPr>
          <p:nvPr/>
        </p:nvCxnSpPr>
        <p:spPr>
          <a:xfrm rot="16200000" flipH="1">
            <a:off x="4750595" y="2393149"/>
            <a:ext cx="1588" cy="3357586"/>
          </a:xfrm>
          <a:prstGeom prst="bentConnector3">
            <a:avLst>
              <a:gd name="adj1" fmla="val 14395466"/>
            </a:avLst>
          </a:prstGeom>
        </p:spPr>
        <p:style>
          <a:lnRef idx="2">
            <a:schemeClr val="accent1"/>
          </a:lnRef>
          <a:fillRef idx="0">
            <a:schemeClr val="accent1"/>
          </a:fillRef>
          <a:effectRef idx="1">
            <a:schemeClr val="accent1"/>
          </a:effectRef>
          <a:fontRef idx="minor">
            <a:schemeClr val="tx1"/>
          </a:fontRef>
        </p:style>
      </p:cxnSp>
      <p:pic>
        <p:nvPicPr>
          <p:cNvPr id="20" name="Image 19"/>
          <p:cNvPicPr/>
          <p:nvPr/>
        </p:nvPicPr>
        <p:blipFill>
          <a:blip r:embed="rId3"/>
          <a:srcRect/>
          <a:stretch>
            <a:fillRect/>
          </a:stretch>
        </p:blipFill>
        <p:spPr bwMode="auto">
          <a:xfrm>
            <a:off x="214282" y="5357826"/>
            <a:ext cx="1835469" cy="1316038"/>
          </a:xfrm>
          <a:prstGeom prst="rect">
            <a:avLst/>
          </a:prstGeom>
          <a:noFill/>
          <a:ln w="9525">
            <a:noFill/>
            <a:miter lim="800000"/>
            <a:headEnd/>
            <a:tailEnd/>
          </a:ln>
        </p:spPr>
      </p:pic>
      <p:pic>
        <p:nvPicPr>
          <p:cNvPr id="21" name="Image 20"/>
          <p:cNvPicPr/>
          <p:nvPr/>
        </p:nvPicPr>
        <p:blipFill>
          <a:blip r:embed="rId4"/>
          <a:srcRect/>
          <a:stretch>
            <a:fillRect/>
          </a:stretch>
        </p:blipFill>
        <p:spPr bwMode="auto">
          <a:xfrm>
            <a:off x="2357422" y="5357826"/>
            <a:ext cx="1965878" cy="1296457"/>
          </a:xfrm>
          <a:prstGeom prst="rect">
            <a:avLst/>
          </a:prstGeom>
          <a:noFill/>
          <a:ln w="9525">
            <a:noFill/>
            <a:miter lim="800000"/>
            <a:headEnd/>
            <a:tailEnd/>
          </a:ln>
        </p:spPr>
      </p:pic>
      <p:pic>
        <p:nvPicPr>
          <p:cNvPr id="23" name="Image 22" descr="téléchargé.jpg"/>
          <p:cNvPicPr/>
          <p:nvPr/>
        </p:nvPicPr>
        <p:blipFill>
          <a:blip r:embed="rId5"/>
          <a:stretch>
            <a:fillRect/>
          </a:stretch>
        </p:blipFill>
        <p:spPr>
          <a:xfrm>
            <a:off x="4643438" y="5357826"/>
            <a:ext cx="2000264" cy="1285884"/>
          </a:xfrm>
          <a:prstGeom prst="rect">
            <a:avLst/>
          </a:prstGeom>
        </p:spPr>
      </p:pic>
      <p:pic>
        <p:nvPicPr>
          <p:cNvPr id="25" name="Image 24" descr="1-serratia.jpg"/>
          <p:cNvPicPr/>
          <p:nvPr/>
        </p:nvPicPr>
        <p:blipFill>
          <a:blip r:embed="rId6" cstate="print"/>
          <a:stretch>
            <a:fillRect/>
          </a:stretch>
        </p:blipFill>
        <p:spPr>
          <a:xfrm>
            <a:off x="6929454" y="5357826"/>
            <a:ext cx="1825349" cy="1285884"/>
          </a:xfrm>
          <a:prstGeom prst="rect">
            <a:avLst/>
          </a:prstGeom>
        </p:spPr>
      </p:pic>
      <p:sp>
        <p:nvSpPr>
          <p:cNvPr id="27" name="ZoneTexte 26"/>
          <p:cNvSpPr txBox="1"/>
          <p:nvPr/>
        </p:nvSpPr>
        <p:spPr>
          <a:xfrm>
            <a:off x="214282" y="4929198"/>
            <a:ext cx="178595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fr-FR" dirty="0" smtClean="0">
                <a:latin typeface="Times New Roman" pitchFamily="18" charset="0"/>
                <a:cs typeface="Times New Roman" pitchFamily="18" charset="0"/>
              </a:rPr>
              <a:t>Escherichia coli </a:t>
            </a:r>
            <a:endParaRPr lang="fr-FR" dirty="0"/>
          </a:p>
        </p:txBody>
      </p:sp>
      <p:sp>
        <p:nvSpPr>
          <p:cNvPr id="28" name="ZoneTexte 27"/>
          <p:cNvSpPr txBox="1"/>
          <p:nvPr/>
        </p:nvSpPr>
        <p:spPr>
          <a:xfrm>
            <a:off x="2214546" y="4929198"/>
            <a:ext cx="2307811"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fr-FR" dirty="0" err="1" smtClean="0">
                <a:latin typeface="Times New Roman" pitchFamily="18" charset="0"/>
                <a:cs typeface="Times New Roman" pitchFamily="18" charset="0"/>
              </a:rPr>
              <a:t>Staphylococcus</a:t>
            </a:r>
            <a:r>
              <a:rPr lang="fr-FR" dirty="0" smtClean="0">
                <a:latin typeface="Times New Roman" pitchFamily="18" charset="0"/>
                <a:cs typeface="Times New Roman" pitchFamily="18" charset="0"/>
              </a:rPr>
              <a:t> aureus</a:t>
            </a:r>
            <a:endParaRPr lang="fr-FR" dirty="0">
              <a:latin typeface="Times New Roman" pitchFamily="18" charset="0"/>
              <a:cs typeface="Times New Roman" pitchFamily="18" charset="0"/>
            </a:endParaRPr>
          </a:p>
        </p:txBody>
      </p:sp>
      <p:sp>
        <p:nvSpPr>
          <p:cNvPr id="29" name="ZoneTexte 28"/>
          <p:cNvSpPr txBox="1"/>
          <p:nvPr/>
        </p:nvSpPr>
        <p:spPr>
          <a:xfrm>
            <a:off x="4786314" y="4929198"/>
            <a:ext cx="1857388"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fr-FR" dirty="0" err="1" smtClean="0">
                <a:latin typeface="Times New Roman" pitchFamily="18" charset="0"/>
                <a:cs typeface="Times New Roman" pitchFamily="18" charset="0"/>
              </a:rPr>
              <a:t>Bacillus</a:t>
            </a:r>
            <a:r>
              <a:rPr lang="fr-FR" dirty="0" smtClean="0">
                <a:latin typeface="Times New Roman" pitchFamily="18" charset="0"/>
                <a:cs typeface="Times New Roman" pitchFamily="18" charset="0"/>
              </a:rPr>
              <a:t> </a:t>
            </a:r>
            <a:r>
              <a:rPr lang="fr-FR" dirty="0" err="1" smtClean="0">
                <a:latin typeface="Times New Roman" pitchFamily="18" charset="0"/>
                <a:cs typeface="Times New Roman" pitchFamily="18" charset="0"/>
              </a:rPr>
              <a:t>subtilis</a:t>
            </a:r>
            <a:endParaRPr lang="fr-FR" dirty="0">
              <a:latin typeface="Times New Roman" pitchFamily="18" charset="0"/>
              <a:cs typeface="Times New Roman" pitchFamily="18" charset="0"/>
            </a:endParaRPr>
          </a:p>
        </p:txBody>
      </p:sp>
      <p:sp>
        <p:nvSpPr>
          <p:cNvPr id="30" name="ZoneTexte 29"/>
          <p:cNvSpPr txBox="1"/>
          <p:nvPr/>
        </p:nvSpPr>
        <p:spPr>
          <a:xfrm>
            <a:off x="7286644" y="4929198"/>
            <a:ext cx="963277"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fr-FR" dirty="0" err="1" smtClean="0">
                <a:latin typeface="Times New Roman" pitchFamily="18" charset="0"/>
                <a:cs typeface="Times New Roman" pitchFamily="18" charset="0"/>
              </a:rPr>
              <a:t>Serratia</a:t>
            </a:r>
            <a:r>
              <a:rPr lang="fr-FR" dirty="0" smtClean="0"/>
              <a:t> </a:t>
            </a:r>
            <a:endParaRPr lang="fr-FR" dirty="0"/>
          </a:p>
        </p:txBody>
      </p:sp>
      <p:cxnSp>
        <p:nvCxnSpPr>
          <p:cNvPr id="36" name="Connecteur en angle 35"/>
          <p:cNvCxnSpPr/>
          <p:nvPr/>
        </p:nvCxnSpPr>
        <p:spPr>
          <a:xfrm rot="5400000">
            <a:off x="3352105" y="4506019"/>
            <a:ext cx="642942" cy="203416"/>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8" name="Connecteur en angle 37"/>
          <p:cNvCxnSpPr/>
          <p:nvPr/>
        </p:nvCxnSpPr>
        <p:spPr>
          <a:xfrm rot="16200000" flipH="1">
            <a:off x="5107785" y="4393413"/>
            <a:ext cx="642942" cy="428628"/>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2" name="Forme 51"/>
          <p:cNvCxnSpPr>
            <a:endCxn id="30" idx="0"/>
          </p:cNvCxnSpPr>
          <p:nvPr/>
        </p:nvCxnSpPr>
        <p:spPr>
          <a:xfrm>
            <a:off x="6429388" y="4286256"/>
            <a:ext cx="1338895" cy="642942"/>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4" name="Forme 53"/>
          <p:cNvCxnSpPr>
            <a:endCxn id="27" idx="0"/>
          </p:cNvCxnSpPr>
          <p:nvPr/>
        </p:nvCxnSpPr>
        <p:spPr>
          <a:xfrm rot="10800000" flipV="1">
            <a:off x="1107258" y="4286256"/>
            <a:ext cx="1964545" cy="642942"/>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
                                            <p:bg/>
                                          </p:spTgt>
                                        </p:tgtEl>
                                        <p:attrNameLst>
                                          <p:attrName>style.visibility</p:attrName>
                                        </p:attrNameLst>
                                      </p:cBhvr>
                                      <p:to>
                                        <p:strVal val="visible"/>
                                      </p:to>
                                    </p:set>
                                    <p:animEffect transition="in" filter="wipe(down)">
                                      <p:cBhvr>
                                        <p:cTn id="7" dur="500"/>
                                        <p:tgtEl>
                                          <p:spTgt spid="27">
                                            <p:bg/>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7">
                                            <p:txEl>
                                              <p:pRg st="0" end="0"/>
                                            </p:txEl>
                                          </p:spTgt>
                                        </p:tgtEl>
                                        <p:attrNameLst>
                                          <p:attrName>style.visibility</p:attrName>
                                        </p:attrNameLst>
                                      </p:cBhvr>
                                      <p:to>
                                        <p:strVal val="visible"/>
                                      </p:to>
                                    </p:set>
                                    <p:animEffect transition="in" filter="wipe(down)">
                                      <p:cBhvr>
                                        <p:cTn id="10" dur="500"/>
                                        <p:tgtEl>
                                          <p:spTgt spid="2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down)">
                                      <p:cBhvr>
                                        <p:cTn id="15" dur="500"/>
                                        <p:tgtEl>
                                          <p:spTgt spid="2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28">
                                            <p:bg/>
                                          </p:spTgt>
                                        </p:tgtEl>
                                        <p:attrNameLst>
                                          <p:attrName>style.visibility</p:attrName>
                                        </p:attrNameLst>
                                      </p:cBhvr>
                                      <p:to>
                                        <p:strVal val="visible"/>
                                      </p:to>
                                    </p:set>
                                    <p:animEffect transition="in" filter="wipe(down)">
                                      <p:cBhvr>
                                        <p:cTn id="20" dur="500"/>
                                        <p:tgtEl>
                                          <p:spTgt spid="28">
                                            <p:bg/>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28">
                                            <p:txEl>
                                              <p:pRg st="0" end="0"/>
                                            </p:txEl>
                                          </p:spTgt>
                                        </p:tgtEl>
                                        <p:attrNameLst>
                                          <p:attrName>style.visibility</p:attrName>
                                        </p:attrNameLst>
                                      </p:cBhvr>
                                      <p:to>
                                        <p:strVal val="visible"/>
                                      </p:to>
                                    </p:set>
                                    <p:animEffect transition="in" filter="wipe(down)">
                                      <p:cBhvr>
                                        <p:cTn id="23" dur="500"/>
                                        <p:tgtEl>
                                          <p:spTgt spid="28">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down)">
                                      <p:cBhvr>
                                        <p:cTn id="28" dur="500"/>
                                        <p:tgtEl>
                                          <p:spTgt spid="21"/>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29">
                                            <p:bg/>
                                          </p:spTgt>
                                        </p:tgtEl>
                                        <p:attrNameLst>
                                          <p:attrName>style.visibility</p:attrName>
                                        </p:attrNameLst>
                                      </p:cBhvr>
                                      <p:to>
                                        <p:strVal val="visible"/>
                                      </p:to>
                                    </p:set>
                                    <p:animEffect transition="in" filter="wipe(down)">
                                      <p:cBhvr>
                                        <p:cTn id="33" dur="500"/>
                                        <p:tgtEl>
                                          <p:spTgt spid="29">
                                            <p:bg/>
                                          </p:spTgt>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29">
                                            <p:txEl>
                                              <p:pRg st="0" end="0"/>
                                            </p:txEl>
                                          </p:spTgt>
                                        </p:tgtEl>
                                        <p:attrNameLst>
                                          <p:attrName>style.visibility</p:attrName>
                                        </p:attrNameLst>
                                      </p:cBhvr>
                                      <p:to>
                                        <p:strVal val="visible"/>
                                      </p:to>
                                    </p:set>
                                    <p:animEffect transition="in" filter="wipe(down)">
                                      <p:cBhvr>
                                        <p:cTn id="36" dur="500"/>
                                        <p:tgtEl>
                                          <p:spTgt spid="29">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down)">
                                      <p:cBhvr>
                                        <p:cTn id="41" dur="500"/>
                                        <p:tgtEl>
                                          <p:spTgt spid="23"/>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30">
                                            <p:bg/>
                                          </p:spTgt>
                                        </p:tgtEl>
                                        <p:attrNameLst>
                                          <p:attrName>style.visibility</p:attrName>
                                        </p:attrNameLst>
                                      </p:cBhvr>
                                      <p:to>
                                        <p:strVal val="visible"/>
                                      </p:to>
                                    </p:set>
                                    <p:animEffect transition="in" filter="wipe(down)">
                                      <p:cBhvr>
                                        <p:cTn id="46" dur="500"/>
                                        <p:tgtEl>
                                          <p:spTgt spid="30">
                                            <p:bg/>
                                          </p:spTgt>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30">
                                            <p:txEl>
                                              <p:pRg st="0" end="0"/>
                                            </p:txEl>
                                          </p:spTgt>
                                        </p:tgtEl>
                                        <p:attrNameLst>
                                          <p:attrName>style.visibility</p:attrName>
                                        </p:attrNameLst>
                                      </p:cBhvr>
                                      <p:to>
                                        <p:strVal val="visible"/>
                                      </p:to>
                                    </p:set>
                                    <p:animEffect transition="in" filter="wipe(down)">
                                      <p:cBhvr>
                                        <p:cTn id="49" dur="500"/>
                                        <p:tgtEl>
                                          <p:spTgt spid="30">
                                            <p:txEl>
                                              <p:pRg st="0" end="0"/>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nodeType="click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wipe(down)">
                                      <p:cBhvr>
                                        <p:cTn id="5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uild="allAtOnce" animBg="1"/>
      <p:bldP spid="28" grpId="0" build="allAtOnce" animBg="1"/>
      <p:bldP spid="29" grpId="0" build="allAtOnce" animBg="1"/>
      <p:bldP spid="30" grpId="0" build="allAtOnce"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1285852" y="357166"/>
            <a:ext cx="6429420" cy="7143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2000" dirty="0" smtClean="0">
                <a:latin typeface="Times New Roman" pitchFamily="18" charset="0"/>
                <a:cs typeface="Times New Roman" pitchFamily="18" charset="0"/>
              </a:rPr>
              <a:t>L’activité antioxydant </a:t>
            </a:r>
            <a:endParaRPr lang="fr-FR" sz="2000" dirty="0">
              <a:latin typeface="Times New Roman" pitchFamily="18" charset="0"/>
              <a:cs typeface="Times New Roman" pitchFamily="18" charset="0"/>
            </a:endParaRPr>
          </a:p>
        </p:txBody>
      </p:sp>
      <p:sp>
        <p:nvSpPr>
          <p:cNvPr id="5" name="ZoneTexte 4"/>
          <p:cNvSpPr txBox="1"/>
          <p:nvPr/>
        </p:nvSpPr>
        <p:spPr>
          <a:xfrm>
            <a:off x="2500298" y="1643050"/>
            <a:ext cx="3868110" cy="40011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fr-FR" sz="2000" dirty="0" smtClean="0">
                <a:latin typeface="Times New Roman" pitchFamily="18" charset="0"/>
                <a:cs typeface="Times New Roman" pitchFamily="18" charset="0"/>
              </a:rPr>
              <a:t>Test de piégeage du radicale DPPH</a:t>
            </a:r>
            <a:endParaRPr lang="fr-FR" sz="2000" dirty="0">
              <a:latin typeface="Times New Roman" pitchFamily="18" charset="0"/>
              <a:cs typeface="Times New Roman" pitchFamily="18" charset="0"/>
            </a:endParaRPr>
          </a:p>
        </p:txBody>
      </p:sp>
      <p:cxnSp>
        <p:nvCxnSpPr>
          <p:cNvPr id="7" name="Connecteur droit avec flèche 6"/>
          <p:cNvCxnSpPr>
            <a:stCxn id="4" idx="2"/>
          </p:cNvCxnSpPr>
          <p:nvPr/>
        </p:nvCxnSpPr>
        <p:spPr>
          <a:xfrm rot="5400000">
            <a:off x="4214810" y="1357298"/>
            <a:ext cx="571504"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1025" name="Object 1"/>
          <p:cNvGraphicFramePr>
            <a:graphicFrameLocks noChangeAspect="1"/>
          </p:cNvGraphicFramePr>
          <p:nvPr/>
        </p:nvGraphicFramePr>
        <p:xfrm>
          <a:off x="1142976" y="2928934"/>
          <a:ext cx="6929486" cy="3071834"/>
        </p:xfrm>
        <a:graphic>
          <a:graphicData uri="http://schemas.openxmlformats.org/presentationml/2006/ole">
            <p:oleObj spid="_x0000_s1025" name="CS ChemDraw Drawing" r:id="rId4" imgW="6472372" imgH="3134469" progId="ChemDraw.Document.6.0">
              <p:embed/>
            </p:oleObj>
          </a:graphicData>
        </a:graphic>
      </p:graphicFrame>
      <p:sp>
        <p:nvSpPr>
          <p:cNvPr id="10" name="ZoneTexte 9"/>
          <p:cNvSpPr txBox="1"/>
          <p:nvPr/>
        </p:nvSpPr>
        <p:spPr>
          <a:xfrm>
            <a:off x="714348" y="2428868"/>
            <a:ext cx="1319592" cy="400110"/>
          </a:xfrm>
          <a:prstGeom prst="rect">
            <a:avLst/>
          </a:prstGeom>
          <a:noFill/>
        </p:spPr>
        <p:txBody>
          <a:bodyPr wrap="none" rtlCol="0">
            <a:spAutoFit/>
          </a:bodyPr>
          <a:lstStyle/>
          <a:p>
            <a:pPr>
              <a:buFont typeface="Wingdings" pitchFamily="2" charset="2"/>
              <a:buChar char="v"/>
            </a:pPr>
            <a:r>
              <a:rPr lang="fr-FR" sz="2000" dirty="0" smtClean="0">
                <a:latin typeface="Times New Roman" pitchFamily="18" charset="0"/>
                <a:cs typeface="Times New Roman" pitchFamily="18" charset="0"/>
              </a:rPr>
              <a:t>Principe</a:t>
            </a:r>
            <a:r>
              <a:rPr lang="fr-FR" dirty="0" smtClean="0"/>
              <a:t> </a:t>
            </a:r>
            <a:endParaRPr lang="fr-FR" dirty="0"/>
          </a:p>
        </p:txBody>
      </p:sp>
      <p:sp>
        <p:nvSpPr>
          <p:cNvPr id="12" name="ZoneTexte 11"/>
          <p:cNvSpPr txBox="1"/>
          <p:nvPr/>
        </p:nvSpPr>
        <p:spPr>
          <a:xfrm>
            <a:off x="1643042" y="6286520"/>
            <a:ext cx="5929354" cy="400110"/>
          </a:xfrm>
          <a:prstGeom prst="rect">
            <a:avLst/>
          </a:prstGeom>
          <a:noFill/>
        </p:spPr>
        <p:txBody>
          <a:bodyPr wrap="square" rtlCol="0">
            <a:spAutoFit/>
          </a:bodyPr>
          <a:lstStyle/>
          <a:p>
            <a:r>
              <a:rPr lang="fr-FR" sz="2000" b="1" dirty="0" smtClean="0">
                <a:latin typeface="Times New Roman" pitchFamily="18" charset="0"/>
                <a:cs typeface="Times New Roman" pitchFamily="18" charset="0"/>
              </a:rPr>
              <a:t>Figure</a:t>
            </a:r>
            <a:r>
              <a:rPr lang="fr-FR" sz="2000" dirty="0" smtClean="0">
                <a:latin typeface="Times New Roman" pitchFamily="18" charset="0"/>
                <a:cs typeface="Times New Roman" pitchFamily="18" charset="0"/>
              </a:rPr>
              <a:t> : Réaction de réduction du radical libre DPPH</a:t>
            </a:r>
            <a:r>
              <a:rPr lang="fr-FR" dirty="0" smtClean="0"/>
              <a:t>•</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5"/>
                                        </p:tgtEl>
                                        <p:attrNameLst>
                                          <p:attrName>style.visibility</p:attrName>
                                        </p:attrNameLst>
                                      </p:cBhvr>
                                      <p:to>
                                        <p:strVal val="visible"/>
                                      </p:to>
                                    </p:set>
                                    <p:animEffect transition="in" filter="fade">
                                      <p:cBhvr>
                                        <p:cTn id="17" dur="2000"/>
                                        <p:tgtEl>
                                          <p:spTgt spid="1025"/>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2">
                                            <p:txEl>
                                              <p:pRg st="0" end="0"/>
                                            </p:txEl>
                                          </p:spTgt>
                                        </p:tgtEl>
                                        <p:attrNameLst>
                                          <p:attrName>style.visibility</p:attrName>
                                        </p:attrNameLst>
                                      </p:cBhvr>
                                      <p:to>
                                        <p:strVal val="visible"/>
                                      </p:to>
                                    </p:set>
                                    <p:anim calcmode="lin" valueType="num">
                                      <p:cBhvr additive="base">
                                        <p:cTn id="22"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animBg="1"/>
      <p:bldP spid="12" grpId="0" build="allAtOnce"/>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1000100" y="214290"/>
            <a:ext cx="7000924" cy="7143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2000" dirty="0" smtClean="0">
                <a:latin typeface="Times New Roman" pitchFamily="18" charset="0"/>
                <a:cs typeface="Times New Roman" pitchFamily="18" charset="0"/>
              </a:rPr>
              <a:t>L’activité anti-inflammatoire  in vivo  </a:t>
            </a:r>
            <a:endParaRPr lang="fr-FR" sz="2000" dirty="0">
              <a:latin typeface="Times New Roman" pitchFamily="18" charset="0"/>
              <a:cs typeface="Times New Roman" pitchFamily="18" charset="0"/>
            </a:endParaRPr>
          </a:p>
        </p:txBody>
      </p:sp>
      <p:pic>
        <p:nvPicPr>
          <p:cNvPr id="6" name="Image 5" descr="IMG_20180522_094300.jpg"/>
          <p:cNvPicPr/>
          <p:nvPr/>
        </p:nvPicPr>
        <p:blipFill>
          <a:blip r:embed="rId3" cstate="print"/>
          <a:stretch>
            <a:fillRect/>
          </a:stretch>
        </p:blipFill>
        <p:spPr>
          <a:xfrm>
            <a:off x="214282" y="2214554"/>
            <a:ext cx="4000528" cy="2286016"/>
          </a:xfrm>
          <a:prstGeom prst="rect">
            <a:avLst/>
          </a:prstGeom>
        </p:spPr>
      </p:pic>
      <p:pic>
        <p:nvPicPr>
          <p:cNvPr id="7" name="Image 6" descr="IMG_20180521_133029.jpg"/>
          <p:cNvPicPr/>
          <p:nvPr/>
        </p:nvPicPr>
        <p:blipFill>
          <a:blip r:embed="rId4" cstate="print"/>
          <a:stretch>
            <a:fillRect/>
          </a:stretch>
        </p:blipFill>
        <p:spPr>
          <a:xfrm>
            <a:off x="3071802" y="4572008"/>
            <a:ext cx="3929090" cy="2143140"/>
          </a:xfrm>
          <a:prstGeom prst="rect">
            <a:avLst/>
          </a:prstGeom>
        </p:spPr>
      </p:pic>
      <p:pic>
        <p:nvPicPr>
          <p:cNvPr id="27650" name="Picture 2" descr="C:\Users\workgroup\Documents\kkkkkkkkkkkkia\IMG_20180522_105358.jpg"/>
          <p:cNvPicPr>
            <a:picLocks noChangeAspect="1" noChangeArrowheads="1"/>
          </p:cNvPicPr>
          <p:nvPr/>
        </p:nvPicPr>
        <p:blipFill>
          <a:blip r:embed="rId5" cstate="print"/>
          <a:srcRect/>
          <a:stretch>
            <a:fillRect/>
          </a:stretch>
        </p:blipFill>
        <p:spPr bwMode="auto">
          <a:xfrm>
            <a:off x="5286380" y="2071678"/>
            <a:ext cx="3643338" cy="2357454"/>
          </a:xfrm>
          <a:prstGeom prst="rect">
            <a:avLst/>
          </a:prstGeom>
          <a:noFill/>
        </p:spPr>
      </p:pic>
      <p:sp>
        <p:nvSpPr>
          <p:cNvPr id="11" name="Ellipse 10"/>
          <p:cNvSpPr/>
          <p:nvPr/>
        </p:nvSpPr>
        <p:spPr>
          <a:xfrm>
            <a:off x="3071802" y="1000108"/>
            <a:ext cx="2857520" cy="785818"/>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2000" dirty="0" smtClean="0">
                <a:latin typeface="Times New Roman" pitchFamily="18" charset="0"/>
                <a:cs typeface="Times New Roman" pitchFamily="18" charset="0"/>
              </a:rPr>
              <a:t>Principe de la méthode </a:t>
            </a:r>
            <a:endParaRPr lang="fr-FR" sz="2000" dirty="0">
              <a:latin typeface="Times New Roman" pitchFamily="18" charset="0"/>
              <a:cs typeface="Times New Roman" pitchFamily="18" charset="0"/>
            </a:endParaRPr>
          </a:p>
        </p:txBody>
      </p:sp>
      <p:sp>
        <p:nvSpPr>
          <p:cNvPr id="12" name="Rectangle à coins arrondis 11"/>
          <p:cNvSpPr/>
          <p:nvPr/>
        </p:nvSpPr>
        <p:spPr>
          <a:xfrm>
            <a:off x="0" y="2857496"/>
            <a:ext cx="3929058" cy="64294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2000" dirty="0" smtClean="0">
                <a:latin typeface="Times New Roman" pitchFamily="18" charset="0"/>
                <a:cs typeface="Times New Roman" pitchFamily="18" charset="0"/>
              </a:rPr>
              <a:t>Administration de la curcumine par la méthode de gavage </a:t>
            </a:r>
            <a:endParaRPr lang="fr-FR" sz="2000" dirty="0">
              <a:latin typeface="Times New Roman" pitchFamily="18" charset="0"/>
              <a:cs typeface="Times New Roman" pitchFamily="18" charset="0"/>
            </a:endParaRPr>
          </a:p>
        </p:txBody>
      </p:sp>
      <p:sp>
        <p:nvSpPr>
          <p:cNvPr id="13" name="Rectangle à coins arrondis 12"/>
          <p:cNvSpPr/>
          <p:nvPr/>
        </p:nvSpPr>
        <p:spPr>
          <a:xfrm>
            <a:off x="4929190" y="2786058"/>
            <a:ext cx="4214810" cy="71438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2000" dirty="0" smtClean="0">
                <a:latin typeface="Times New Roman" pitchFamily="18" charset="0"/>
                <a:cs typeface="Times New Roman" pitchFamily="18" charset="0"/>
              </a:rPr>
              <a:t>L’injection de </a:t>
            </a:r>
            <a:r>
              <a:rPr lang="fr-FR" sz="2000" dirty="0" err="1" smtClean="0">
                <a:latin typeface="Times New Roman" pitchFamily="18" charset="0"/>
                <a:cs typeface="Times New Roman" pitchFamily="18" charset="0"/>
              </a:rPr>
              <a:t>carragénine</a:t>
            </a:r>
            <a:r>
              <a:rPr lang="fr-FR" sz="2000" dirty="0" smtClean="0">
                <a:latin typeface="Times New Roman" pitchFamily="18" charset="0"/>
                <a:cs typeface="Times New Roman" pitchFamily="18" charset="0"/>
              </a:rPr>
              <a:t> pour provoqué l’inflammation </a:t>
            </a:r>
            <a:endParaRPr lang="fr-FR" sz="2000" dirty="0">
              <a:latin typeface="Times New Roman" pitchFamily="18" charset="0"/>
              <a:cs typeface="Times New Roman" pitchFamily="18" charset="0"/>
            </a:endParaRPr>
          </a:p>
        </p:txBody>
      </p:sp>
      <p:sp>
        <p:nvSpPr>
          <p:cNvPr id="14" name="ZoneTexte 13"/>
          <p:cNvSpPr txBox="1"/>
          <p:nvPr/>
        </p:nvSpPr>
        <p:spPr>
          <a:xfrm>
            <a:off x="-214346" y="2143116"/>
            <a:ext cx="184731" cy="369332"/>
          </a:xfrm>
          <a:prstGeom prst="rect">
            <a:avLst/>
          </a:prstGeom>
          <a:noFill/>
        </p:spPr>
        <p:txBody>
          <a:bodyPr wrap="none" rtlCol="0">
            <a:spAutoFit/>
          </a:bodyPr>
          <a:lstStyle/>
          <a:p>
            <a:endParaRPr lang="fr-FR" dirty="0"/>
          </a:p>
        </p:txBody>
      </p:sp>
      <p:sp>
        <p:nvSpPr>
          <p:cNvPr id="15" name="ZoneTexte 14"/>
          <p:cNvSpPr txBox="1"/>
          <p:nvPr/>
        </p:nvSpPr>
        <p:spPr>
          <a:xfrm>
            <a:off x="6572264" y="4214818"/>
            <a:ext cx="184731" cy="369332"/>
          </a:xfrm>
          <a:prstGeom prst="rect">
            <a:avLst/>
          </a:prstGeom>
          <a:noFill/>
        </p:spPr>
        <p:txBody>
          <a:bodyPr wrap="none" rtlCol="0">
            <a:spAutoFit/>
          </a:bodyPr>
          <a:lstStyle/>
          <a:p>
            <a:endParaRPr lang="fr-FR" dirty="0"/>
          </a:p>
        </p:txBody>
      </p:sp>
      <p:sp>
        <p:nvSpPr>
          <p:cNvPr id="16" name="Rectangle à coins arrondis 15"/>
          <p:cNvSpPr/>
          <p:nvPr/>
        </p:nvSpPr>
        <p:spPr>
          <a:xfrm>
            <a:off x="2714612" y="5214950"/>
            <a:ext cx="4929222" cy="71438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2000" dirty="0" smtClean="0">
                <a:latin typeface="Times New Roman" pitchFamily="18" charset="0"/>
                <a:cs typeface="Times New Roman" pitchFamily="18" charset="0"/>
              </a:rPr>
              <a:t>Mesure de  volume de l’œdème    </a:t>
            </a:r>
            <a:endParaRPr lang="fr-FR"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bg/>
                                          </p:spTgt>
                                        </p:tgtEl>
                                        <p:attrNameLst>
                                          <p:attrName>style.visibility</p:attrName>
                                        </p:attrNameLst>
                                      </p:cBhvr>
                                      <p:to>
                                        <p:strVal val="visible"/>
                                      </p:to>
                                    </p:set>
                                    <p:animEffect transition="in" filter="wipe(down)">
                                      <p:cBhvr>
                                        <p:cTn id="7" dur="500"/>
                                        <p:tgtEl>
                                          <p:spTgt spid="11">
                                            <p:bg/>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1">
                                            <p:txEl>
                                              <p:pRg st="0" end="0"/>
                                            </p:txEl>
                                          </p:spTgt>
                                        </p:tgtEl>
                                        <p:attrNameLst>
                                          <p:attrName>style.visibility</p:attrName>
                                        </p:attrNameLst>
                                      </p:cBhvr>
                                      <p:to>
                                        <p:strVal val="visible"/>
                                      </p:to>
                                    </p:set>
                                    <p:animEffect transition="in" filter="wipe(down)">
                                      <p:cBhvr>
                                        <p:cTn id="10" dur="500"/>
                                        <p:tgtEl>
                                          <p:spTgt spid="11">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2">
                                            <p:bg/>
                                          </p:spTgt>
                                        </p:tgtEl>
                                        <p:attrNameLst>
                                          <p:attrName>style.visibility</p:attrName>
                                        </p:attrNameLst>
                                      </p:cBhvr>
                                      <p:to>
                                        <p:strVal val="visible"/>
                                      </p:to>
                                    </p:set>
                                    <p:anim calcmode="lin" valueType="num">
                                      <p:cBhvr additive="base">
                                        <p:cTn id="21"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12">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2">
                                            <p:txEl>
                                              <p:pRg st="0" end="0"/>
                                            </p:txEl>
                                          </p:spTgt>
                                        </p:tgtEl>
                                        <p:attrNameLst>
                                          <p:attrName>style.visibility</p:attrName>
                                        </p:attrNameLst>
                                      </p:cBhvr>
                                      <p:to>
                                        <p:strVal val="visible"/>
                                      </p:to>
                                    </p:set>
                                    <p:anim calcmode="lin" valueType="num">
                                      <p:cBhvr additive="base">
                                        <p:cTn id="25"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7650"/>
                                        </p:tgtEl>
                                        <p:attrNameLst>
                                          <p:attrName>style.visibility</p:attrName>
                                        </p:attrNameLst>
                                      </p:cBhvr>
                                      <p:to>
                                        <p:strVal val="visible"/>
                                      </p:to>
                                    </p:set>
                                    <p:anim calcmode="lin" valueType="num">
                                      <p:cBhvr additive="base">
                                        <p:cTn id="31" dur="500" fill="hold"/>
                                        <p:tgtEl>
                                          <p:spTgt spid="27650"/>
                                        </p:tgtEl>
                                        <p:attrNameLst>
                                          <p:attrName>ppt_x</p:attrName>
                                        </p:attrNameLst>
                                      </p:cBhvr>
                                      <p:tavLst>
                                        <p:tav tm="0">
                                          <p:val>
                                            <p:strVal val="#ppt_x"/>
                                          </p:val>
                                        </p:tav>
                                        <p:tav tm="100000">
                                          <p:val>
                                            <p:strVal val="#ppt_x"/>
                                          </p:val>
                                        </p:tav>
                                      </p:tavLst>
                                    </p:anim>
                                    <p:anim calcmode="lin" valueType="num">
                                      <p:cBhvr additive="base">
                                        <p:cTn id="32" dur="500" fill="hold"/>
                                        <p:tgtEl>
                                          <p:spTgt spid="2765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
                                            <p:bg/>
                                          </p:spTgt>
                                        </p:tgtEl>
                                        <p:attrNameLst>
                                          <p:attrName>style.visibility</p:attrName>
                                        </p:attrNameLst>
                                      </p:cBhvr>
                                      <p:to>
                                        <p:strVal val="visible"/>
                                      </p:to>
                                    </p:set>
                                    <p:anim calcmode="lin" valueType="num">
                                      <p:cBhvr additive="base">
                                        <p:cTn id="37"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13">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3">
                                            <p:txEl>
                                              <p:pRg st="0" end="0"/>
                                            </p:txEl>
                                          </p:spTgt>
                                        </p:tgtEl>
                                        <p:attrNameLst>
                                          <p:attrName>style.visibility</p:attrName>
                                        </p:attrNameLst>
                                      </p:cBhvr>
                                      <p:to>
                                        <p:strVal val="visible"/>
                                      </p:to>
                                    </p:set>
                                    <p:anim calcmode="lin" valueType="num">
                                      <p:cBhvr additive="base">
                                        <p:cTn id="41"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ppt_x"/>
                                          </p:val>
                                        </p:tav>
                                        <p:tav tm="100000">
                                          <p:val>
                                            <p:strVal val="#ppt_x"/>
                                          </p:val>
                                        </p:tav>
                                      </p:tavLst>
                                    </p:anim>
                                    <p:anim calcmode="lin" valueType="num">
                                      <p:cBhvr additive="base">
                                        <p:cTn id="4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16">
                                            <p:bg/>
                                          </p:spTgt>
                                        </p:tgtEl>
                                        <p:attrNameLst>
                                          <p:attrName>style.visibility</p:attrName>
                                        </p:attrNameLst>
                                      </p:cBhvr>
                                      <p:to>
                                        <p:strVal val="visible"/>
                                      </p:to>
                                    </p:set>
                                    <p:anim calcmode="lin" valueType="num">
                                      <p:cBhvr additive="base">
                                        <p:cTn id="53" dur="500" fill="hold"/>
                                        <p:tgtEl>
                                          <p:spTgt spid="16">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16">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6">
                                            <p:txEl>
                                              <p:pRg st="0" end="0"/>
                                            </p:txEl>
                                          </p:spTgt>
                                        </p:tgtEl>
                                        <p:attrNameLst>
                                          <p:attrName>style.visibility</p:attrName>
                                        </p:attrNameLst>
                                      </p:cBhvr>
                                      <p:to>
                                        <p:strVal val="visible"/>
                                      </p:to>
                                    </p:set>
                                    <p:anim calcmode="lin" valueType="num">
                                      <p:cBhvr additive="base">
                                        <p:cTn id="57"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allAtOnce" animBg="1"/>
      <p:bldP spid="12" grpId="0" build="allAtOnce" animBg="1"/>
      <p:bldP spid="13" grpId="0" build="allAtOnce" animBg="1"/>
      <p:bldP spid="16" grpId="0" build="allAtOnce"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idx="1"/>
          </p:nvPr>
        </p:nvSpPr>
        <p:spPr>
          <a:xfrm>
            <a:off x="571472" y="928670"/>
            <a:ext cx="8229600" cy="4525963"/>
          </a:xfrm>
          <a:prstGeom prst="roundRect">
            <a:avLst/>
          </a:prstGeom>
          <a:effectLst>
            <a:outerShdw blurRad="63500" sx="102000" sy="102000" algn="ctr" rotWithShape="0">
              <a:prstClr val="black">
                <a:alpha val="40000"/>
              </a:prstClr>
            </a:outerShdw>
          </a:effectLst>
          <a:scene3d>
            <a:camera prst="isometricOffAxis1Right"/>
            <a:lightRig rig="threePt" dir="t"/>
          </a:scene3d>
        </p:spPr>
        <p:style>
          <a:lnRef idx="1">
            <a:schemeClr val="accent1"/>
          </a:lnRef>
          <a:fillRef idx="2">
            <a:schemeClr val="accent1"/>
          </a:fillRef>
          <a:effectRef idx="1">
            <a:schemeClr val="accent1"/>
          </a:effectRef>
          <a:fontRef idx="minor">
            <a:schemeClr val="dk1"/>
          </a:fontRef>
        </p:style>
        <p:txBody>
          <a:bodyPr rtlCol="0" anchor="ctr">
            <a:normAutofit/>
          </a:bodyPr>
          <a:lstStyle/>
          <a:p>
            <a:pPr algn="ctr">
              <a:buNone/>
            </a:pPr>
            <a:r>
              <a:rPr lang="fr-FR" sz="4800" b="1" i="1" dirty="0" smtClean="0">
                <a:effectLst>
                  <a:reflection blurRad="6350" stA="50000" endA="300" endPos="50000" dist="29997" dir="5400000" sy="-100000" algn="bl" rotWithShape="0"/>
                </a:effectLst>
                <a:latin typeface="Times New Roman" pitchFamily="18" charset="0"/>
                <a:cs typeface="Times New Roman" pitchFamily="18" charset="0"/>
              </a:rPr>
              <a:t>Résultats et discussions  </a:t>
            </a:r>
            <a:endParaRPr lang="fr-FR" sz="4800" b="1" i="1" dirty="0">
              <a:effectLst>
                <a:reflection blurRad="6350" stA="50000" endA="300" endPos="50000" dist="29997" dir="5400000" sy="-100000" algn="bl" rotWithShape="0"/>
              </a:effectLst>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85720" y="1643050"/>
            <a:ext cx="3823483" cy="707886"/>
          </a:xfrm>
          <a:prstGeom prst="rect">
            <a:avLst/>
          </a:prstGeom>
          <a:noFill/>
        </p:spPr>
        <p:txBody>
          <a:bodyPr wrap="square" rtlCol="0">
            <a:spAutoFit/>
          </a:bodyPr>
          <a:lstStyle/>
          <a:p>
            <a:pPr>
              <a:buFont typeface="Wingdings" pitchFamily="2" charset="2"/>
              <a:buChar char="Ø"/>
            </a:pPr>
            <a:r>
              <a:rPr lang="fr-FR" sz="2000" b="1" i="1" dirty="0" smtClean="0">
                <a:latin typeface="Times New Roman" pitchFamily="18" charset="0"/>
                <a:cs typeface="Times New Roman" pitchFamily="18" charset="0"/>
              </a:rPr>
              <a:t> Les propriétés organoleptiques  </a:t>
            </a:r>
          </a:p>
          <a:p>
            <a:endParaRPr lang="fr-FR" sz="2000" b="1" i="1" dirty="0">
              <a:latin typeface="Times New Roman" pitchFamily="18" charset="0"/>
              <a:cs typeface="Times New Roman" pitchFamily="18" charset="0"/>
            </a:endParaRPr>
          </a:p>
        </p:txBody>
      </p:sp>
      <p:sp>
        <p:nvSpPr>
          <p:cNvPr id="8" name="Ellipse 7"/>
          <p:cNvSpPr/>
          <p:nvPr/>
        </p:nvSpPr>
        <p:spPr>
          <a:xfrm>
            <a:off x="714348" y="357166"/>
            <a:ext cx="7572428" cy="857256"/>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2400" b="1" i="1" dirty="0" smtClean="0">
                <a:latin typeface="Times New Roman" pitchFamily="18" charset="0"/>
                <a:cs typeface="Times New Roman" pitchFamily="18" charset="0"/>
              </a:rPr>
              <a:t>Extraction et caractérisation de curcumine </a:t>
            </a:r>
            <a:endParaRPr lang="fr-FR" sz="2400" b="1" i="1" dirty="0">
              <a:latin typeface="Times New Roman" pitchFamily="18" charset="0"/>
              <a:cs typeface="Times New Roman" pitchFamily="18" charset="0"/>
            </a:endParaRPr>
          </a:p>
        </p:txBody>
      </p:sp>
      <p:pic>
        <p:nvPicPr>
          <p:cNvPr id="9" name="Image 8" descr="IMG_20180526_164145.jpg"/>
          <p:cNvPicPr/>
          <p:nvPr/>
        </p:nvPicPr>
        <p:blipFill>
          <a:blip r:embed="rId2" cstate="print"/>
          <a:stretch>
            <a:fillRect/>
          </a:stretch>
        </p:blipFill>
        <p:spPr>
          <a:xfrm>
            <a:off x="4714876" y="2000240"/>
            <a:ext cx="4214842" cy="3714776"/>
          </a:xfrm>
          <a:prstGeom prst="rect">
            <a:avLst/>
          </a:prstGeom>
        </p:spPr>
      </p:pic>
      <p:sp>
        <p:nvSpPr>
          <p:cNvPr id="10" name="ZoneTexte 9"/>
          <p:cNvSpPr txBox="1"/>
          <p:nvPr/>
        </p:nvSpPr>
        <p:spPr>
          <a:xfrm>
            <a:off x="5429256" y="5786454"/>
            <a:ext cx="3228961" cy="400110"/>
          </a:xfrm>
          <a:prstGeom prst="rect">
            <a:avLst/>
          </a:prstGeom>
          <a:noFill/>
        </p:spPr>
        <p:txBody>
          <a:bodyPr wrap="none" rtlCol="0">
            <a:spAutoFit/>
          </a:bodyPr>
          <a:lstStyle/>
          <a:p>
            <a:r>
              <a:rPr lang="fr-FR" sz="2000" b="1" dirty="0" smtClean="0">
                <a:latin typeface="Times New Roman" pitchFamily="18" charset="0"/>
                <a:cs typeface="Times New Roman" pitchFamily="18" charset="0"/>
              </a:rPr>
              <a:t>Figure</a:t>
            </a:r>
            <a:r>
              <a:rPr lang="fr-FR" sz="2000" dirty="0" smtClean="0">
                <a:latin typeface="Times New Roman" pitchFamily="18" charset="0"/>
                <a:cs typeface="Times New Roman" pitchFamily="18" charset="0"/>
              </a:rPr>
              <a:t> : l’extrait de curcuma.</a:t>
            </a:r>
            <a:endParaRPr lang="fr-FR" sz="2000" dirty="0">
              <a:latin typeface="Times New Roman" pitchFamily="18" charset="0"/>
              <a:cs typeface="Times New Roman" pitchFamily="18" charset="0"/>
            </a:endParaRPr>
          </a:p>
        </p:txBody>
      </p:sp>
      <p:sp>
        <p:nvSpPr>
          <p:cNvPr id="11" name="ZoneTexte 10"/>
          <p:cNvSpPr txBox="1"/>
          <p:nvPr/>
        </p:nvSpPr>
        <p:spPr>
          <a:xfrm>
            <a:off x="571472" y="2786058"/>
            <a:ext cx="3514745" cy="461665"/>
          </a:xfrm>
          <a:prstGeom prst="rect">
            <a:avLst/>
          </a:prstGeom>
          <a:noFill/>
        </p:spPr>
        <p:txBody>
          <a:bodyPr wrap="none" rtlCol="0">
            <a:spAutoFit/>
          </a:bodyPr>
          <a:lstStyle/>
          <a:p>
            <a:pPr>
              <a:buFont typeface="Wingdings" pitchFamily="2" charset="2"/>
              <a:buChar char="ü"/>
            </a:pPr>
            <a:r>
              <a:rPr lang="fr-FR" sz="2400" b="1" i="1" dirty="0" smtClean="0">
                <a:latin typeface="Times New Roman" pitchFamily="18" charset="0"/>
                <a:cs typeface="Times New Roman" pitchFamily="18" charset="0"/>
              </a:rPr>
              <a:t>L’odeur</a:t>
            </a:r>
            <a:r>
              <a:rPr lang="fr-FR" dirty="0" smtClean="0">
                <a:latin typeface="Times New Roman" pitchFamily="18" charset="0"/>
                <a:cs typeface="Times New Roman" pitchFamily="18" charset="0"/>
              </a:rPr>
              <a:t> : </a:t>
            </a:r>
            <a:r>
              <a:rPr lang="fr-FR" sz="2000" dirty="0" smtClean="0">
                <a:latin typeface="Times New Roman" pitchFamily="18" charset="0"/>
                <a:cs typeface="Times New Roman" pitchFamily="18" charset="0"/>
              </a:rPr>
              <a:t>odeur de curcuma </a:t>
            </a:r>
            <a:endParaRPr lang="fr-FR" sz="2000" dirty="0">
              <a:latin typeface="Times New Roman" pitchFamily="18" charset="0"/>
              <a:cs typeface="Times New Roman" pitchFamily="18" charset="0"/>
            </a:endParaRPr>
          </a:p>
        </p:txBody>
      </p:sp>
      <p:sp>
        <p:nvSpPr>
          <p:cNvPr id="12" name="ZoneTexte 11"/>
          <p:cNvSpPr txBox="1"/>
          <p:nvPr/>
        </p:nvSpPr>
        <p:spPr>
          <a:xfrm>
            <a:off x="2071670" y="4357694"/>
            <a:ext cx="1965603" cy="461665"/>
          </a:xfrm>
          <a:prstGeom prst="rect">
            <a:avLst/>
          </a:prstGeom>
          <a:noFill/>
        </p:spPr>
        <p:txBody>
          <a:bodyPr wrap="none" rtlCol="0">
            <a:spAutoFit/>
          </a:bodyPr>
          <a:lstStyle/>
          <a:p>
            <a:pPr>
              <a:buFont typeface="Wingdings" pitchFamily="2" charset="2"/>
              <a:buChar char="ü"/>
            </a:pPr>
            <a:r>
              <a:rPr lang="fr-FR" sz="2400" b="1" i="1" dirty="0" smtClean="0">
                <a:latin typeface="Times New Roman" pitchFamily="18" charset="0"/>
                <a:cs typeface="Times New Roman" pitchFamily="18" charset="0"/>
              </a:rPr>
              <a:t>Aspect </a:t>
            </a:r>
            <a:r>
              <a:rPr lang="fr-FR" sz="2000" dirty="0" smtClean="0">
                <a:latin typeface="Times New Roman" pitchFamily="18" charset="0"/>
                <a:cs typeface="Times New Roman" pitchFamily="18" charset="0"/>
              </a:rPr>
              <a:t>: pate </a:t>
            </a:r>
            <a:endParaRPr lang="fr-FR" sz="2000" dirty="0">
              <a:latin typeface="Times New Roman" pitchFamily="18" charset="0"/>
              <a:cs typeface="Times New Roman" pitchFamily="18" charset="0"/>
            </a:endParaRPr>
          </a:p>
        </p:txBody>
      </p:sp>
      <p:sp>
        <p:nvSpPr>
          <p:cNvPr id="13" name="ZoneTexte 12"/>
          <p:cNvSpPr txBox="1"/>
          <p:nvPr/>
        </p:nvSpPr>
        <p:spPr>
          <a:xfrm>
            <a:off x="1285852" y="3571876"/>
            <a:ext cx="3233578" cy="461665"/>
          </a:xfrm>
          <a:prstGeom prst="rect">
            <a:avLst/>
          </a:prstGeom>
          <a:noFill/>
        </p:spPr>
        <p:txBody>
          <a:bodyPr wrap="none" rtlCol="0">
            <a:spAutoFit/>
          </a:bodyPr>
          <a:lstStyle/>
          <a:p>
            <a:pPr>
              <a:buFont typeface="Wingdings" pitchFamily="2" charset="2"/>
              <a:buChar char="ü"/>
            </a:pPr>
            <a:r>
              <a:rPr lang="fr-FR" sz="2400" b="1" i="1" dirty="0" smtClean="0">
                <a:latin typeface="Times New Roman" pitchFamily="18" charset="0"/>
                <a:cs typeface="Times New Roman" pitchFamily="18" charset="0"/>
              </a:rPr>
              <a:t>Couleur</a:t>
            </a:r>
            <a:r>
              <a:rPr lang="fr-FR" sz="2000" dirty="0" smtClean="0">
                <a:latin typeface="Times New Roman" pitchFamily="18" charset="0"/>
                <a:cs typeface="Times New Roman" pitchFamily="18" charset="0"/>
              </a:rPr>
              <a:t> : marron orange </a:t>
            </a:r>
            <a:endParaRPr lang="fr-FR"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down)">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Effect transition="in" filter="wipe(down)">
                                      <p:cBhvr>
                                        <p:cTn id="12" dur="500"/>
                                        <p:tgtEl>
                                          <p:spTgt spid="1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2">
                                            <p:txEl>
                                              <p:pRg st="0" end="0"/>
                                            </p:txEl>
                                          </p:spTgt>
                                        </p:tgtEl>
                                        <p:attrNameLst>
                                          <p:attrName>style.visibility</p:attrName>
                                        </p:attrNameLst>
                                      </p:cBhvr>
                                      <p:to>
                                        <p:strVal val="visible"/>
                                      </p:to>
                                    </p:set>
                                    <p:animEffect transition="in" filter="wipe(down)">
                                      <p:cBhvr>
                                        <p:cTn id="1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allAtOnce"/>
      <p:bldP spid="12" grpId="0" build="allAtOnce"/>
      <p:bldP spid="13" grpId="0" build="allAtOnce"/>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au 5"/>
          <p:cNvGraphicFramePr>
            <a:graphicFrameLocks noGrp="1"/>
          </p:cNvGraphicFramePr>
          <p:nvPr/>
        </p:nvGraphicFramePr>
        <p:xfrm>
          <a:off x="3714744" y="1285860"/>
          <a:ext cx="5072098" cy="2625507"/>
        </p:xfrm>
        <a:graphic>
          <a:graphicData uri="http://schemas.openxmlformats.org/drawingml/2006/table">
            <a:tbl>
              <a:tblPr/>
              <a:tblGrid>
                <a:gridCol w="2103556"/>
                <a:gridCol w="1412332"/>
                <a:gridCol w="1556210"/>
              </a:tblGrid>
              <a:tr h="763178">
                <a:tc>
                  <a:txBody>
                    <a:bodyPr/>
                    <a:lstStyle/>
                    <a:p>
                      <a:pPr algn="ctr">
                        <a:lnSpc>
                          <a:spcPct val="115000"/>
                        </a:lnSpc>
                        <a:spcAft>
                          <a:spcPts val="0"/>
                        </a:spcAft>
                      </a:pPr>
                      <a:r>
                        <a:rPr lang="fr-FR" sz="1800" b="1" dirty="0">
                          <a:solidFill>
                            <a:srgbClr val="FFFFFF"/>
                          </a:solidFill>
                          <a:latin typeface="Times New Roman" pitchFamily="18" charset="0"/>
                          <a:ea typeface="Calibri"/>
                          <a:cs typeface="Times New Roman" pitchFamily="18" charset="0"/>
                        </a:rPr>
                        <a:t>Procédé d’extraction</a:t>
                      </a:r>
                      <a:endParaRPr lang="fr-FR" sz="1800" dirty="0">
                        <a:latin typeface="Times New Roman" pitchFamily="18" charset="0"/>
                        <a:ea typeface="Calibri"/>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c>
                  <a:txBody>
                    <a:bodyPr/>
                    <a:lstStyle/>
                    <a:p>
                      <a:pPr algn="ctr">
                        <a:lnSpc>
                          <a:spcPct val="115000"/>
                        </a:lnSpc>
                        <a:spcAft>
                          <a:spcPts val="0"/>
                        </a:spcAft>
                      </a:pPr>
                      <a:r>
                        <a:rPr lang="fr-FR" sz="1800" b="1">
                          <a:solidFill>
                            <a:srgbClr val="FFFFFF"/>
                          </a:solidFill>
                          <a:latin typeface="Times New Roman" pitchFamily="18" charset="0"/>
                          <a:ea typeface="Calibri"/>
                          <a:cs typeface="Times New Roman" pitchFamily="18" charset="0"/>
                        </a:rPr>
                        <a:t>Rendement %</a:t>
                      </a:r>
                      <a:endParaRPr lang="fr-FR" sz="1800">
                        <a:latin typeface="Times New Roman" pitchFamily="18" charset="0"/>
                        <a:ea typeface="Calibri"/>
                        <a:cs typeface="Times New Roman" pitchFamily="18" charset="0"/>
                      </a:endParaRPr>
                    </a:p>
                  </a:txBody>
                  <a:tcPr marL="68580" marR="68580" marT="0" marB="0">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c>
                  <a:txBody>
                    <a:bodyPr/>
                    <a:lstStyle/>
                    <a:p>
                      <a:pPr algn="ctr">
                        <a:lnSpc>
                          <a:spcPct val="115000"/>
                        </a:lnSpc>
                        <a:spcAft>
                          <a:spcPts val="0"/>
                        </a:spcAft>
                      </a:pPr>
                      <a:r>
                        <a:rPr lang="fr-FR" sz="1800" b="1" dirty="0">
                          <a:solidFill>
                            <a:srgbClr val="FFFFFF"/>
                          </a:solidFill>
                          <a:latin typeface="Times New Roman" pitchFamily="18" charset="0"/>
                          <a:ea typeface="Calibri"/>
                          <a:cs typeface="Times New Roman" pitchFamily="18" charset="0"/>
                        </a:rPr>
                        <a:t>Temps d’extraction </a:t>
                      </a:r>
                      <a:endParaRPr lang="fr-FR" sz="1800" dirty="0">
                        <a:latin typeface="Times New Roman" pitchFamily="18" charset="0"/>
                        <a:ea typeface="Calibri"/>
                        <a:cs typeface="Times New Roman" pitchFamily="18" charset="0"/>
                      </a:endParaRPr>
                    </a:p>
                  </a:txBody>
                  <a:tcPr marL="68580" marR="68580" marT="0" marB="0">
                    <a:lnL w="12700" cap="flat" cmpd="sng" algn="ctr">
                      <a:solidFill>
                        <a:srgbClr val="00B0F0"/>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r>
              <a:tr h="667243">
                <a:tc>
                  <a:txBody>
                    <a:bodyPr/>
                    <a:lstStyle/>
                    <a:p>
                      <a:pPr>
                        <a:lnSpc>
                          <a:spcPct val="115000"/>
                        </a:lnSpc>
                        <a:spcAft>
                          <a:spcPts val="0"/>
                        </a:spcAft>
                      </a:pPr>
                      <a:r>
                        <a:rPr lang="fr-FR" sz="1800" b="1" dirty="0">
                          <a:latin typeface="Times New Roman" pitchFamily="18" charset="0"/>
                          <a:ea typeface="Calibri"/>
                          <a:cs typeface="Times New Roman" pitchFamily="18" charset="0"/>
                        </a:rPr>
                        <a:t>Macération à froide (éthanol)</a:t>
                      </a:r>
                      <a:endParaRPr lang="fr-FR" sz="1800" dirty="0">
                        <a:latin typeface="Times New Roman" pitchFamily="18" charset="0"/>
                        <a:ea typeface="Calibri"/>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a:lnSpc>
                          <a:spcPct val="115000"/>
                        </a:lnSpc>
                        <a:spcAft>
                          <a:spcPts val="0"/>
                        </a:spcAft>
                      </a:pPr>
                      <a:r>
                        <a:rPr lang="fr-FR" sz="1800" b="1">
                          <a:latin typeface="Times New Roman" pitchFamily="18" charset="0"/>
                          <a:ea typeface="Calibri"/>
                          <a:cs typeface="Times New Roman" pitchFamily="18" charset="0"/>
                        </a:rPr>
                        <a:t>5</a:t>
                      </a:r>
                      <a:endParaRPr lang="fr-FR" sz="1800">
                        <a:latin typeface="Times New Roman" pitchFamily="18" charset="0"/>
                        <a:ea typeface="Calibri"/>
                        <a:cs typeface="Times New Roman" pitchFamily="18" charset="0"/>
                      </a:endParaRPr>
                    </a:p>
                  </a:txBody>
                  <a:tcPr marL="68580" marR="68580" marT="0" marB="0">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a:lnSpc>
                          <a:spcPct val="115000"/>
                        </a:lnSpc>
                        <a:spcAft>
                          <a:spcPts val="0"/>
                        </a:spcAft>
                      </a:pPr>
                      <a:r>
                        <a:rPr lang="fr-FR" sz="1800" b="1" dirty="0">
                          <a:latin typeface="Times New Roman" pitchFamily="18" charset="0"/>
                          <a:ea typeface="Calibri"/>
                          <a:cs typeface="Times New Roman" pitchFamily="18" charset="0"/>
                        </a:rPr>
                        <a:t>5 jours</a:t>
                      </a:r>
                      <a:endParaRPr lang="fr-FR" sz="1800" dirty="0">
                        <a:latin typeface="Times New Roman" pitchFamily="18" charset="0"/>
                        <a:ea typeface="Calibri"/>
                        <a:cs typeface="Times New Roman" pitchFamily="18" charset="0"/>
                      </a:endParaRPr>
                    </a:p>
                  </a:txBody>
                  <a:tcPr marL="68580" marR="68580" marT="0" marB="0">
                    <a:lnL w="12700" cap="flat" cmpd="sng" algn="ctr">
                      <a:solidFill>
                        <a:srgbClr val="00B0F0"/>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575605">
                <a:tc>
                  <a:txBody>
                    <a:bodyPr/>
                    <a:lstStyle/>
                    <a:p>
                      <a:pPr>
                        <a:lnSpc>
                          <a:spcPct val="115000"/>
                        </a:lnSpc>
                        <a:spcAft>
                          <a:spcPts val="0"/>
                        </a:spcAft>
                      </a:pPr>
                      <a:r>
                        <a:rPr lang="fr-FR" sz="1800" b="1" dirty="0">
                          <a:latin typeface="Times New Roman" pitchFamily="18" charset="0"/>
                          <a:ea typeface="Calibri"/>
                          <a:cs typeface="Times New Roman" pitchFamily="18" charset="0"/>
                        </a:rPr>
                        <a:t>Macération à froide (acétone)</a:t>
                      </a:r>
                      <a:endParaRPr lang="fr-FR" sz="1800" dirty="0">
                        <a:latin typeface="Times New Roman" pitchFamily="18" charset="0"/>
                        <a:ea typeface="Calibri"/>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a:lnSpc>
                          <a:spcPct val="115000"/>
                        </a:lnSpc>
                        <a:spcAft>
                          <a:spcPts val="0"/>
                        </a:spcAft>
                      </a:pPr>
                      <a:r>
                        <a:rPr lang="fr-FR" sz="1800" b="1" dirty="0">
                          <a:latin typeface="Times New Roman" pitchFamily="18" charset="0"/>
                          <a:ea typeface="Calibri"/>
                          <a:cs typeface="Times New Roman" pitchFamily="18" charset="0"/>
                        </a:rPr>
                        <a:t>2 ,5</a:t>
                      </a:r>
                      <a:endParaRPr lang="fr-FR" sz="1800" dirty="0">
                        <a:latin typeface="Times New Roman" pitchFamily="18" charset="0"/>
                        <a:ea typeface="Calibri"/>
                        <a:cs typeface="Times New Roman" pitchFamily="18" charset="0"/>
                      </a:endParaRPr>
                    </a:p>
                  </a:txBody>
                  <a:tcPr marL="68580" marR="68580" marT="0" marB="0">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a:lnSpc>
                          <a:spcPct val="115000"/>
                        </a:lnSpc>
                        <a:spcAft>
                          <a:spcPts val="0"/>
                        </a:spcAft>
                      </a:pPr>
                      <a:r>
                        <a:rPr lang="fr-FR" sz="1800" b="1" dirty="0">
                          <a:latin typeface="Times New Roman" pitchFamily="18" charset="0"/>
                          <a:ea typeface="Calibri"/>
                          <a:cs typeface="Times New Roman" pitchFamily="18" charset="0"/>
                        </a:rPr>
                        <a:t>5 jours</a:t>
                      </a:r>
                      <a:endParaRPr lang="fr-FR" sz="1800" dirty="0">
                        <a:latin typeface="Times New Roman" pitchFamily="18" charset="0"/>
                        <a:ea typeface="Calibri"/>
                        <a:cs typeface="Times New Roman" pitchFamily="18" charset="0"/>
                      </a:endParaRPr>
                    </a:p>
                  </a:txBody>
                  <a:tcPr marL="68580" marR="68580" marT="0" marB="0">
                    <a:lnL w="12700" cap="flat" cmpd="sng" algn="ctr">
                      <a:solidFill>
                        <a:srgbClr val="00B0F0"/>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564150">
                <a:tc>
                  <a:txBody>
                    <a:bodyPr/>
                    <a:lstStyle/>
                    <a:p>
                      <a:pPr>
                        <a:lnSpc>
                          <a:spcPct val="115000"/>
                        </a:lnSpc>
                        <a:spcAft>
                          <a:spcPts val="0"/>
                        </a:spcAft>
                      </a:pPr>
                      <a:r>
                        <a:rPr lang="fr-FR" sz="1800" b="1">
                          <a:latin typeface="Times New Roman" pitchFamily="18" charset="0"/>
                          <a:ea typeface="Calibri"/>
                          <a:cs typeface="Times New Roman" pitchFamily="18" charset="0"/>
                        </a:rPr>
                        <a:t>Micro-onde </a:t>
                      </a:r>
                      <a:endParaRPr lang="fr-FR" sz="1800">
                        <a:latin typeface="Times New Roman" pitchFamily="18" charset="0"/>
                        <a:ea typeface="Calibri"/>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a:lnSpc>
                          <a:spcPct val="115000"/>
                        </a:lnSpc>
                        <a:spcAft>
                          <a:spcPts val="0"/>
                        </a:spcAft>
                      </a:pPr>
                      <a:r>
                        <a:rPr lang="fr-FR" sz="1800" b="1" dirty="0">
                          <a:latin typeface="Times New Roman" pitchFamily="18" charset="0"/>
                          <a:ea typeface="Calibri"/>
                          <a:cs typeface="Times New Roman" pitchFamily="18" charset="0"/>
                        </a:rPr>
                        <a:t>6,5</a:t>
                      </a:r>
                      <a:endParaRPr lang="fr-FR" sz="1800" dirty="0">
                        <a:latin typeface="Times New Roman" pitchFamily="18" charset="0"/>
                        <a:ea typeface="Calibri"/>
                        <a:cs typeface="Times New Roman" pitchFamily="18" charset="0"/>
                      </a:endParaRPr>
                    </a:p>
                  </a:txBody>
                  <a:tcPr marL="68580" marR="68580" marT="0" marB="0">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a:lnSpc>
                          <a:spcPct val="115000"/>
                        </a:lnSpc>
                        <a:spcAft>
                          <a:spcPts val="0"/>
                        </a:spcAft>
                      </a:pPr>
                      <a:r>
                        <a:rPr lang="fr-FR" sz="1800" b="1" dirty="0">
                          <a:latin typeface="Times New Roman" pitchFamily="18" charset="0"/>
                          <a:ea typeface="Calibri"/>
                          <a:cs typeface="Times New Roman" pitchFamily="18" charset="0"/>
                        </a:rPr>
                        <a:t>6 min</a:t>
                      </a:r>
                      <a:endParaRPr lang="fr-FR" sz="1800" dirty="0">
                        <a:latin typeface="Times New Roman" pitchFamily="18" charset="0"/>
                        <a:ea typeface="Calibri"/>
                        <a:cs typeface="Times New Roman" pitchFamily="18" charset="0"/>
                      </a:endParaRPr>
                    </a:p>
                  </a:txBody>
                  <a:tcPr marL="68580" marR="68580" marT="0" marB="0">
                    <a:lnL w="12700" cap="flat" cmpd="sng" algn="ctr">
                      <a:solidFill>
                        <a:srgbClr val="00B0F0"/>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bl>
          </a:graphicData>
        </a:graphic>
      </p:graphicFrame>
      <p:graphicFrame>
        <p:nvGraphicFramePr>
          <p:cNvPr id="7" name="Graphique 6"/>
          <p:cNvGraphicFramePr/>
          <p:nvPr/>
        </p:nvGraphicFramePr>
        <p:xfrm>
          <a:off x="3714744" y="4000504"/>
          <a:ext cx="5143536" cy="2633664"/>
        </p:xfrm>
        <a:graphic>
          <a:graphicData uri="http://schemas.openxmlformats.org/drawingml/2006/chart">
            <c:chart xmlns:c="http://schemas.openxmlformats.org/drawingml/2006/chart" xmlns:r="http://schemas.openxmlformats.org/officeDocument/2006/relationships" r:id="rId2"/>
          </a:graphicData>
        </a:graphic>
      </p:graphicFrame>
      <p:sp>
        <p:nvSpPr>
          <p:cNvPr id="8" name="ZoneTexte 7"/>
          <p:cNvSpPr txBox="1"/>
          <p:nvPr/>
        </p:nvSpPr>
        <p:spPr>
          <a:xfrm>
            <a:off x="142844" y="1571612"/>
            <a:ext cx="3500462" cy="1015663"/>
          </a:xfrm>
          <a:prstGeom prst="rect">
            <a:avLst/>
          </a:prstGeom>
          <a:noFill/>
        </p:spPr>
        <p:txBody>
          <a:bodyPr wrap="square" rtlCol="0">
            <a:spAutoFit/>
          </a:bodyPr>
          <a:lstStyle/>
          <a:p>
            <a:pPr>
              <a:buFont typeface="Wingdings" pitchFamily="2" charset="2"/>
              <a:buChar char="Ø"/>
            </a:pPr>
            <a:r>
              <a:rPr lang="fr-FR" sz="2000" dirty="0" smtClean="0">
                <a:latin typeface="Times New Roman" pitchFamily="18" charset="0"/>
                <a:cs typeface="Times New Roman" pitchFamily="18" charset="0"/>
              </a:rPr>
              <a:t> l’extraction assisté par micro-onde </a:t>
            </a:r>
            <a:r>
              <a:rPr lang="fr-FR" sz="2000" smtClean="0">
                <a:latin typeface="Times New Roman" pitchFamily="18" charset="0"/>
                <a:cs typeface="Times New Roman" pitchFamily="18" charset="0"/>
              </a:rPr>
              <a:t>est la meilleure </a:t>
            </a:r>
            <a:r>
              <a:rPr lang="fr-FR" sz="2000" dirty="0" smtClean="0">
                <a:latin typeface="Times New Roman" pitchFamily="18" charset="0"/>
                <a:cs typeface="Times New Roman" pitchFamily="18" charset="0"/>
              </a:rPr>
              <a:t>méthode par rapport aux autre procédés .</a:t>
            </a:r>
            <a:endParaRPr lang="fr-FR" sz="2000" dirty="0">
              <a:latin typeface="Times New Roman" pitchFamily="18" charset="0"/>
              <a:cs typeface="Times New Roman" pitchFamily="18" charset="0"/>
            </a:endParaRPr>
          </a:p>
        </p:txBody>
      </p:sp>
      <p:sp>
        <p:nvSpPr>
          <p:cNvPr id="9" name="Ellipse 8"/>
          <p:cNvSpPr/>
          <p:nvPr/>
        </p:nvSpPr>
        <p:spPr>
          <a:xfrm>
            <a:off x="357158" y="357166"/>
            <a:ext cx="4357718" cy="571504"/>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2400" b="1" i="1" dirty="0" smtClean="0">
                <a:latin typeface="Times New Roman" pitchFamily="18" charset="0"/>
                <a:cs typeface="Times New Roman" pitchFamily="18" charset="0"/>
              </a:rPr>
              <a:t>Rendement</a:t>
            </a:r>
            <a:r>
              <a:rPr lang="fr-FR" dirty="0" smtClean="0"/>
              <a:t> </a:t>
            </a:r>
            <a:endParaRPr lang="fr-FR" dirty="0"/>
          </a:p>
        </p:txBody>
      </p:sp>
      <p:sp>
        <p:nvSpPr>
          <p:cNvPr id="10" name="ZoneTexte 9"/>
          <p:cNvSpPr txBox="1"/>
          <p:nvPr/>
        </p:nvSpPr>
        <p:spPr>
          <a:xfrm>
            <a:off x="214282" y="3214686"/>
            <a:ext cx="3214710" cy="1323439"/>
          </a:xfrm>
          <a:prstGeom prst="rect">
            <a:avLst/>
          </a:prstGeom>
          <a:noFill/>
        </p:spPr>
        <p:txBody>
          <a:bodyPr wrap="square" rtlCol="0">
            <a:spAutoFit/>
          </a:bodyPr>
          <a:lstStyle/>
          <a:p>
            <a:pPr>
              <a:buFont typeface="Wingdings" pitchFamily="2" charset="2"/>
              <a:buChar char="Ø"/>
            </a:pPr>
            <a:r>
              <a:rPr lang="fr-FR" sz="2000" dirty="0" smtClean="0">
                <a:latin typeface="Times New Roman" pitchFamily="18" charset="0"/>
                <a:cs typeface="Times New Roman" pitchFamily="18" charset="0"/>
              </a:rPr>
              <a:t> L’extraction de curcumine par macération dans l’éthanol est la meilleure que celle faite dans l’acétone .</a:t>
            </a:r>
            <a:endParaRPr lang="fr-FR"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down)">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wipe(down)">
                                      <p:cBhvr>
                                        <p:cTn id="1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allAtOnce"/>
      <p:bldP spid="10" grpId="0"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lipse 4"/>
          <p:cNvSpPr/>
          <p:nvPr/>
        </p:nvSpPr>
        <p:spPr>
          <a:xfrm>
            <a:off x="357158" y="142852"/>
            <a:ext cx="3286148" cy="571504"/>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2400" b="1" i="1" dirty="0" smtClean="0">
                <a:latin typeface="Times New Roman" pitchFamily="18" charset="0"/>
                <a:cs typeface="Times New Roman" pitchFamily="18" charset="0"/>
              </a:rPr>
              <a:t>Test de solubilité </a:t>
            </a:r>
            <a:endParaRPr lang="fr-FR" sz="2400" b="1" i="1" dirty="0">
              <a:latin typeface="Times New Roman" pitchFamily="18" charset="0"/>
              <a:cs typeface="Times New Roman" pitchFamily="18" charset="0"/>
            </a:endParaRPr>
          </a:p>
        </p:txBody>
      </p:sp>
      <p:graphicFrame>
        <p:nvGraphicFramePr>
          <p:cNvPr id="6" name="Tableau 5"/>
          <p:cNvGraphicFramePr>
            <a:graphicFrameLocks noGrp="1"/>
          </p:cNvGraphicFramePr>
          <p:nvPr/>
        </p:nvGraphicFramePr>
        <p:xfrm>
          <a:off x="357158" y="928670"/>
          <a:ext cx="8143932" cy="3593060"/>
        </p:xfrm>
        <a:graphic>
          <a:graphicData uri="http://schemas.openxmlformats.org/drawingml/2006/table">
            <a:tbl>
              <a:tblPr>
                <a:tableStyleId>{3C2FFA5D-87B4-456A-9821-1D502468CF0F}</a:tableStyleId>
              </a:tblPr>
              <a:tblGrid>
                <a:gridCol w="1928826"/>
                <a:gridCol w="2071702"/>
                <a:gridCol w="2071702"/>
                <a:gridCol w="2071702"/>
              </a:tblGrid>
              <a:tr h="550794">
                <a:tc>
                  <a:txBody>
                    <a:bodyPr/>
                    <a:lstStyle/>
                    <a:p>
                      <a:pPr>
                        <a:lnSpc>
                          <a:spcPct val="115000"/>
                        </a:lnSpc>
                        <a:spcAft>
                          <a:spcPts val="0"/>
                        </a:spcAft>
                      </a:pPr>
                      <a:r>
                        <a:rPr lang="fr-FR" sz="1600" b="1" dirty="0">
                          <a:latin typeface="Times New Roman" pitchFamily="18" charset="0"/>
                          <a:cs typeface="Times New Roman" pitchFamily="18" charset="0"/>
                        </a:rPr>
                        <a:t>Solvant</a:t>
                      </a:r>
                      <a:endParaRPr lang="fr-FR" sz="1600" b="1" dirty="0">
                        <a:latin typeface="Times New Roman" pitchFamily="18" charset="0"/>
                        <a:ea typeface="Calibri"/>
                        <a:cs typeface="Times New Roman" pitchFamily="18" charset="0"/>
                      </a:endParaRPr>
                    </a:p>
                  </a:txBody>
                  <a:tcPr marL="68580" marR="68580" marT="0" marB="0">
                    <a:solidFill>
                      <a:schemeClr val="bg1"/>
                    </a:solidFill>
                  </a:tcPr>
                </a:tc>
                <a:tc>
                  <a:txBody>
                    <a:bodyPr/>
                    <a:lstStyle/>
                    <a:p>
                      <a:pPr>
                        <a:lnSpc>
                          <a:spcPct val="115000"/>
                        </a:lnSpc>
                        <a:spcAft>
                          <a:spcPts val="0"/>
                        </a:spcAft>
                      </a:pPr>
                      <a:r>
                        <a:rPr lang="fr-FR" sz="1600" b="1" dirty="0">
                          <a:latin typeface="Times New Roman" pitchFamily="18" charset="0"/>
                          <a:cs typeface="Times New Roman" pitchFamily="18" charset="0"/>
                        </a:rPr>
                        <a:t>Oléorésine</a:t>
                      </a:r>
                    </a:p>
                    <a:p>
                      <a:pPr>
                        <a:lnSpc>
                          <a:spcPct val="115000"/>
                        </a:lnSpc>
                        <a:spcAft>
                          <a:spcPts val="0"/>
                        </a:spcAft>
                      </a:pPr>
                      <a:r>
                        <a:rPr lang="fr-FR" sz="1600" b="1" dirty="0">
                          <a:latin typeface="Times New Roman" pitchFamily="18" charset="0"/>
                          <a:cs typeface="Times New Roman" pitchFamily="18" charset="0"/>
                        </a:rPr>
                        <a:t>Ethanol</a:t>
                      </a:r>
                      <a:endParaRPr lang="fr-FR" sz="1600" b="1" dirty="0">
                        <a:latin typeface="Times New Roman" pitchFamily="18" charset="0"/>
                        <a:ea typeface="Calibri"/>
                        <a:cs typeface="Times New Roman" pitchFamily="18" charset="0"/>
                      </a:endParaRPr>
                    </a:p>
                  </a:txBody>
                  <a:tcPr marL="68580" marR="68580" marT="0" marB="0">
                    <a:solidFill>
                      <a:schemeClr val="bg1"/>
                    </a:solidFill>
                  </a:tcPr>
                </a:tc>
                <a:tc>
                  <a:txBody>
                    <a:bodyPr/>
                    <a:lstStyle/>
                    <a:p>
                      <a:pPr>
                        <a:lnSpc>
                          <a:spcPct val="115000"/>
                        </a:lnSpc>
                        <a:spcAft>
                          <a:spcPts val="0"/>
                        </a:spcAft>
                      </a:pPr>
                      <a:r>
                        <a:rPr lang="fr-FR" sz="1600" b="1" dirty="0">
                          <a:latin typeface="Times New Roman" pitchFamily="18" charset="0"/>
                          <a:cs typeface="Times New Roman" pitchFamily="18" charset="0"/>
                        </a:rPr>
                        <a:t>Oléorésine </a:t>
                      </a:r>
                    </a:p>
                    <a:p>
                      <a:pPr>
                        <a:lnSpc>
                          <a:spcPct val="115000"/>
                        </a:lnSpc>
                        <a:spcAft>
                          <a:spcPts val="0"/>
                        </a:spcAft>
                      </a:pPr>
                      <a:r>
                        <a:rPr lang="fr-FR" sz="1600" b="1" dirty="0">
                          <a:latin typeface="Times New Roman" pitchFamily="18" charset="0"/>
                          <a:cs typeface="Times New Roman" pitchFamily="18" charset="0"/>
                        </a:rPr>
                        <a:t>Acétone</a:t>
                      </a:r>
                      <a:endParaRPr lang="fr-FR" sz="1600" b="1" dirty="0">
                        <a:latin typeface="Times New Roman" pitchFamily="18" charset="0"/>
                        <a:ea typeface="Calibri"/>
                        <a:cs typeface="Times New Roman" pitchFamily="18" charset="0"/>
                      </a:endParaRPr>
                    </a:p>
                  </a:txBody>
                  <a:tcPr marL="68580" marR="68580" marT="0" marB="0">
                    <a:solidFill>
                      <a:schemeClr val="bg1"/>
                    </a:solidFill>
                  </a:tcPr>
                </a:tc>
                <a:tc>
                  <a:txBody>
                    <a:bodyPr/>
                    <a:lstStyle/>
                    <a:p>
                      <a:pPr>
                        <a:lnSpc>
                          <a:spcPct val="115000"/>
                        </a:lnSpc>
                        <a:spcAft>
                          <a:spcPts val="0"/>
                        </a:spcAft>
                      </a:pPr>
                      <a:r>
                        <a:rPr lang="fr-FR" sz="1600" b="1" dirty="0">
                          <a:latin typeface="Times New Roman" pitchFamily="18" charset="0"/>
                          <a:cs typeface="Times New Roman" pitchFamily="18" charset="0"/>
                        </a:rPr>
                        <a:t>Oléorésine </a:t>
                      </a:r>
                    </a:p>
                    <a:p>
                      <a:pPr>
                        <a:lnSpc>
                          <a:spcPct val="115000"/>
                        </a:lnSpc>
                        <a:spcAft>
                          <a:spcPts val="0"/>
                        </a:spcAft>
                      </a:pPr>
                      <a:r>
                        <a:rPr lang="fr-FR" sz="1600" b="1" dirty="0">
                          <a:latin typeface="Times New Roman" pitchFamily="18" charset="0"/>
                          <a:cs typeface="Times New Roman" pitchFamily="18" charset="0"/>
                        </a:rPr>
                        <a:t>Micro-onde</a:t>
                      </a:r>
                      <a:endParaRPr lang="fr-FR" sz="1600" b="1" dirty="0">
                        <a:latin typeface="Times New Roman" pitchFamily="18" charset="0"/>
                        <a:ea typeface="Calibri"/>
                        <a:cs typeface="Times New Roman" pitchFamily="18" charset="0"/>
                      </a:endParaRPr>
                    </a:p>
                  </a:txBody>
                  <a:tcPr marL="68580" marR="68580" marT="0" marB="0">
                    <a:solidFill>
                      <a:schemeClr val="bg1"/>
                    </a:solidFill>
                  </a:tcPr>
                </a:tc>
              </a:tr>
              <a:tr h="555588">
                <a:tc>
                  <a:txBody>
                    <a:bodyPr/>
                    <a:lstStyle/>
                    <a:p>
                      <a:pPr>
                        <a:lnSpc>
                          <a:spcPct val="115000"/>
                        </a:lnSpc>
                        <a:spcAft>
                          <a:spcPts val="0"/>
                        </a:spcAft>
                      </a:pPr>
                      <a:r>
                        <a:rPr lang="fr-FR" sz="1600" dirty="0">
                          <a:latin typeface="Times New Roman" pitchFamily="18" charset="0"/>
                          <a:cs typeface="Times New Roman" pitchFamily="18" charset="0"/>
                        </a:rPr>
                        <a:t>Ethanol</a:t>
                      </a:r>
                      <a:endParaRPr lang="fr-FR" sz="16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fr-FR" sz="1600" dirty="0">
                          <a:latin typeface="Times New Roman" pitchFamily="18" charset="0"/>
                          <a:cs typeface="Times New Roman" pitchFamily="18" charset="0"/>
                        </a:rPr>
                        <a:t>Très soluble à 22°C</a:t>
                      </a:r>
                      <a:endParaRPr lang="fr-FR" sz="16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fr-FR" sz="1600">
                          <a:latin typeface="Times New Roman" pitchFamily="18" charset="0"/>
                          <a:cs typeface="Times New Roman" pitchFamily="18" charset="0"/>
                        </a:rPr>
                        <a:t>Très soluble à 22°C</a:t>
                      </a:r>
                      <a:endParaRPr lang="fr-FR" sz="16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fr-FR" sz="1600">
                          <a:latin typeface="Times New Roman" pitchFamily="18" charset="0"/>
                          <a:cs typeface="Times New Roman" pitchFamily="18" charset="0"/>
                        </a:rPr>
                        <a:t>Très soluble à 22°C</a:t>
                      </a:r>
                      <a:endParaRPr lang="fr-FR" sz="1600">
                        <a:latin typeface="Times New Roman" pitchFamily="18" charset="0"/>
                        <a:ea typeface="Calibri"/>
                        <a:cs typeface="Times New Roman" pitchFamily="18" charset="0"/>
                      </a:endParaRPr>
                    </a:p>
                  </a:txBody>
                  <a:tcPr marL="68580" marR="68580" marT="0" marB="0"/>
                </a:tc>
              </a:tr>
              <a:tr h="383778">
                <a:tc>
                  <a:txBody>
                    <a:bodyPr/>
                    <a:lstStyle/>
                    <a:p>
                      <a:pPr>
                        <a:lnSpc>
                          <a:spcPct val="115000"/>
                        </a:lnSpc>
                        <a:spcAft>
                          <a:spcPts val="0"/>
                        </a:spcAft>
                      </a:pPr>
                      <a:r>
                        <a:rPr lang="fr-FR" sz="1600">
                          <a:latin typeface="Times New Roman" pitchFamily="18" charset="0"/>
                          <a:cs typeface="Times New Roman" pitchFamily="18" charset="0"/>
                        </a:rPr>
                        <a:t>Acétone</a:t>
                      </a:r>
                      <a:endParaRPr lang="fr-FR" sz="16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fr-FR" sz="1600" dirty="0">
                          <a:latin typeface="Times New Roman" pitchFamily="18" charset="0"/>
                          <a:cs typeface="Times New Roman" pitchFamily="18" charset="0"/>
                        </a:rPr>
                        <a:t>Très soluble à 22°C</a:t>
                      </a:r>
                      <a:endParaRPr lang="fr-FR" sz="16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fr-FR" sz="1600" dirty="0">
                          <a:latin typeface="Times New Roman" pitchFamily="18" charset="0"/>
                          <a:cs typeface="Times New Roman" pitchFamily="18" charset="0"/>
                        </a:rPr>
                        <a:t>Très soluble à 22°C</a:t>
                      </a:r>
                      <a:endParaRPr lang="fr-FR" sz="16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fr-FR" sz="1600">
                          <a:latin typeface="Times New Roman" pitchFamily="18" charset="0"/>
                          <a:cs typeface="Times New Roman" pitchFamily="18" charset="0"/>
                        </a:rPr>
                        <a:t>Très soluble à 22°C</a:t>
                      </a:r>
                      <a:endParaRPr lang="fr-FR" sz="1600">
                        <a:latin typeface="Times New Roman" pitchFamily="18" charset="0"/>
                        <a:ea typeface="Calibri"/>
                        <a:cs typeface="Times New Roman" pitchFamily="18" charset="0"/>
                      </a:endParaRPr>
                    </a:p>
                  </a:txBody>
                  <a:tcPr marL="68580" marR="68580" marT="0" marB="0"/>
                </a:tc>
              </a:tr>
              <a:tr h="268699">
                <a:tc>
                  <a:txBody>
                    <a:bodyPr/>
                    <a:lstStyle/>
                    <a:p>
                      <a:pPr>
                        <a:lnSpc>
                          <a:spcPct val="115000"/>
                        </a:lnSpc>
                        <a:spcAft>
                          <a:spcPts val="0"/>
                        </a:spcAft>
                      </a:pPr>
                      <a:r>
                        <a:rPr lang="fr-FR" sz="1600">
                          <a:latin typeface="Times New Roman" pitchFamily="18" charset="0"/>
                          <a:cs typeface="Times New Roman" pitchFamily="18" charset="0"/>
                        </a:rPr>
                        <a:t>Acétate d’éthyle</a:t>
                      </a:r>
                      <a:endParaRPr lang="fr-FR" sz="16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fr-FR" sz="1600" dirty="0">
                          <a:latin typeface="Times New Roman" pitchFamily="18" charset="0"/>
                          <a:cs typeface="Times New Roman" pitchFamily="18" charset="0"/>
                        </a:rPr>
                        <a:t>Soluble à 22°C</a:t>
                      </a:r>
                      <a:endParaRPr lang="fr-FR" sz="16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fr-FR" sz="1600" dirty="0">
                          <a:latin typeface="Times New Roman" pitchFamily="18" charset="0"/>
                          <a:cs typeface="Times New Roman" pitchFamily="18" charset="0"/>
                        </a:rPr>
                        <a:t>Soluble à 22°C</a:t>
                      </a:r>
                      <a:endParaRPr lang="fr-FR" sz="16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fr-FR" sz="1600" dirty="0">
                          <a:latin typeface="Times New Roman" pitchFamily="18" charset="0"/>
                          <a:cs typeface="Times New Roman" pitchFamily="18" charset="0"/>
                        </a:rPr>
                        <a:t>Soluble à 22°C</a:t>
                      </a:r>
                      <a:endParaRPr lang="fr-FR" sz="1600" dirty="0">
                        <a:latin typeface="Times New Roman" pitchFamily="18" charset="0"/>
                        <a:ea typeface="Calibri"/>
                        <a:cs typeface="Times New Roman" pitchFamily="18" charset="0"/>
                      </a:endParaRPr>
                    </a:p>
                  </a:txBody>
                  <a:tcPr marL="68580" marR="68580" marT="0" marB="0"/>
                </a:tc>
              </a:tr>
              <a:tr h="690782">
                <a:tc>
                  <a:txBody>
                    <a:bodyPr/>
                    <a:lstStyle/>
                    <a:p>
                      <a:pPr>
                        <a:lnSpc>
                          <a:spcPct val="115000"/>
                        </a:lnSpc>
                        <a:spcAft>
                          <a:spcPts val="0"/>
                        </a:spcAft>
                      </a:pPr>
                      <a:r>
                        <a:rPr lang="fr-FR" sz="1600">
                          <a:latin typeface="Times New Roman" pitchFamily="18" charset="0"/>
                          <a:cs typeface="Times New Roman" pitchFamily="18" charset="0"/>
                        </a:rPr>
                        <a:t>Hexane </a:t>
                      </a:r>
                      <a:endParaRPr lang="fr-FR" sz="16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fr-FR" sz="1600" dirty="0">
                          <a:latin typeface="Times New Roman" pitchFamily="18" charset="0"/>
                          <a:cs typeface="Times New Roman" pitchFamily="18" charset="0"/>
                        </a:rPr>
                        <a:t>Insoluble  à 22°C</a:t>
                      </a:r>
                    </a:p>
                    <a:p>
                      <a:pPr>
                        <a:lnSpc>
                          <a:spcPct val="115000"/>
                        </a:lnSpc>
                        <a:spcAft>
                          <a:spcPts val="0"/>
                        </a:spcAft>
                      </a:pPr>
                      <a:r>
                        <a:rPr lang="fr-FR" sz="1600" dirty="0">
                          <a:latin typeface="Times New Roman" pitchFamily="18" charset="0"/>
                          <a:cs typeface="Times New Roman" pitchFamily="18" charset="0"/>
                        </a:rPr>
                        <a:t>Peu soluble à 79°C</a:t>
                      </a:r>
                      <a:endParaRPr lang="fr-FR" sz="16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fr-FR" sz="1600" dirty="0">
                          <a:latin typeface="Times New Roman" pitchFamily="18" charset="0"/>
                          <a:cs typeface="Times New Roman" pitchFamily="18" charset="0"/>
                        </a:rPr>
                        <a:t>Insoluble  à 22°C</a:t>
                      </a:r>
                    </a:p>
                    <a:p>
                      <a:pPr>
                        <a:lnSpc>
                          <a:spcPct val="115000"/>
                        </a:lnSpc>
                        <a:spcAft>
                          <a:spcPts val="0"/>
                        </a:spcAft>
                      </a:pPr>
                      <a:r>
                        <a:rPr lang="fr-FR" sz="1600" dirty="0">
                          <a:latin typeface="Times New Roman" pitchFamily="18" charset="0"/>
                          <a:cs typeface="Times New Roman" pitchFamily="18" charset="0"/>
                        </a:rPr>
                        <a:t>Peu soluble à 79°C</a:t>
                      </a:r>
                      <a:endParaRPr lang="fr-FR" sz="16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fr-FR" sz="1600" dirty="0">
                          <a:latin typeface="Times New Roman" pitchFamily="18" charset="0"/>
                          <a:cs typeface="Times New Roman" pitchFamily="18" charset="0"/>
                        </a:rPr>
                        <a:t>Insoluble  à 22°C</a:t>
                      </a:r>
                    </a:p>
                    <a:p>
                      <a:pPr>
                        <a:lnSpc>
                          <a:spcPct val="115000"/>
                        </a:lnSpc>
                        <a:spcAft>
                          <a:spcPts val="0"/>
                        </a:spcAft>
                      </a:pPr>
                      <a:r>
                        <a:rPr lang="fr-FR" sz="1600" dirty="0">
                          <a:latin typeface="Times New Roman" pitchFamily="18" charset="0"/>
                          <a:cs typeface="Times New Roman" pitchFamily="18" charset="0"/>
                        </a:rPr>
                        <a:t>Peu soluble à 79°C</a:t>
                      </a:r>
                      <a:endParaRPr lang="fr-FR" sz="1600" dirty="0">
                        <a:latin typeface="Times New Roman" pitchFamily="18" charset="0"/>
                        <a:ea typeface="Calibri"/>
                        <a:cs typeface="Times New Roman" pitchFamily="18" charset="0"/>
                      </a:endParaRPr>
                    </a:p>
                  </a:txBody>
                  <a:tcPr marL="68580" marR="68580" marT="0" marB="0"/>
                </a:tc>
              </a:tr>
              <a:tr h="555588">
                <a:tc>
                  <a:txBody>
                    <a:bodyPr/>
                    <a:lstStyle/>
                    <a:p>
                      <a:pPr>
                        <a:lnSpc>
                          <a:spcPct val="115000"/>
                        </a:lnSpc>
                        <a:spcAft>
                          <a:spcPts val="0"/>
                        </a:spcAft>
                      </a:pPr>
                      <a:r>
                        <a:rPr lang="fr-FR" sz="1600">
                          <a:latin typeface="Times New Roman" pitchFamily="18" charset="0"/>
                          <a:cs typeface="Times New Roman" pitchFamily="18" charset="0"/>
                        </a:rPr>
                        <a:t>L’eau distillée</a:t>
                      </a:r>
                      <a:endParaRPr lang="fr-FR" sz="16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fr-FR" sz="1600" dirty="0">
                          <a:latin typeface="Times New Roman" pitchFamily="18" charset="0"/>
                          <a:cs typeface="Times New Roman" pitchFamily="18" charset="0"/>
                        </a:rPr>
                        <a:t>Insoluble  à 22°C et 92°C</a:t>
                      </a:r>
                      <a:endParaRPr lang="fr-FR" sz="16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fr-FR" sz="1600" dirty="0">
                          <a:latin typeface="Times New Roman" pitchFamily="18" charset="0"/>
                          <a:cs typeface="Times New Roman" pitchFamily="18" charset="0"/>
                        </a:rPr>
                        <a:t>Insoluble  à 22°C et 92°C</a:t>
                      </a:r>
                      <a:endParaRPr lang="fr-FR" sz="16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fr-FR" sz="1600" dirty="0">
                          <a:latin typeface="Times New Roman" pitchFamily="18" charset="0"/>
                          <a:cs typeface="Times New Roman" pitchFamily="18" charset="0"/>
                        </a:rPr>
                        <a:t>Insoluble  à 22°C et 92°C</a:t>
                      </a:r>
                      <a:endParaRPr lang="fr-FR" sz="1600" dirty="0">
                        <a:latin typeface="Times New Roman" pitchFamily="18" charset="0"/>
                        <a:ea typeface="Calibri"/>
                        <a:cs typeface="Times New Roman" pitchFamily="18" charset="0"/>
                      </a:endParaRPr>
                    </a:p>
                  </a:txBody>
                  <a:tcPr marL="68580" marR="68580" marT="0" marB="0"/>
                </a:tc>
              </a:tr>
              <a:tr h="264459">
                <a:tc>
                  <a:txBody>
                    <a:bodyPr/>
                    <a:lstStyle/>
                    <a:p>
                      <a:pPr>
                        <a:lnSpc>
                          <a:spcPct val="115000"/>
                        </a:lnSpc>
                        <a:spcAft>
                          <a:spcPts val="0"/>
                        </a:spcAft>
                      </a:pPr>
                      <a:r>
                        <a:rPr lang="fr-FR" sz="1600" dirty="0">
                          <a:latin typeface="Times New Roman" pitchFamily="18" charset="0"/>
                          <a:cs typeface="Times New Roman" pitchFamily="18" charset="0"/>
                        </a:rPr>
                        <a:t>DMSO</a:t>
                      </a:r>
                      <a:endParaRPr lang="fr-FR" sz="1600" dirty="0">
                        <a:solidFill>
                          <a:schemeClr val="tx1"/>
                        </a:solidFill>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fr-FR" sz="1600">
                          <a:latin typeface="Times New Roman" pitchFamily="18" charset="0"/>
                          <a:cs typeface="Times New Roman" pitchFamily="18" charset="0"/>
                        </a:rPr>
                        <a:t>Très soluble</a:t>
                      </a:r>
                      <a:endParaRPr lang="fr-FR" sz="16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fr-FR" sz="1600" dirty="0">
                          <a:latin typeface="Times New Roman" pitchFamily="18" charset="0"/>
                          <a:cs typeface="Times New Roman" pitchFamily="18" charset="0"/>
                        </a:rPr>
                        <a:t>Très soluble</a:t>
                      </a:r>
                      <a:endParaRPr lang="fr-FR" sz="16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fr-FR" sz="1600" dirty="0">
                          <a:latin typeface="Times New Roman" pitchFamily="18" charset="0"/>
                          <a:cs typeface="Times New Roman" pitchFamily="18" charset="0"/>
                        </a:rPr>
                        <a:t>Très soluble</a:t>
                      </a:r>
                      <a:endParaRPr lang="fr-FR" sz="1600" dirty="0">
                        <a:latin typeface="Times New Roman" pitchFamily="18" charset="0"/>
                        <a:ea typeface="Calibri"/>
                        <a:cs typeface="Times New Roman" pitchFamily="18" charset="0"/>
                      </a:endParaRPr>
                    </a:p>
                  </a:txBody>
                  <a:tcPr marL="68580" marR="68580" marT="0" marB="0"/>
                </a:tc>
              </a:tr>
              <a:tr h="264459">
                <a:tc>
                  <a:txBody>
                    <a:bodyPr/>
                    <a:lstStyle/>
                    <a:p>
                      <a:pPr>
                        <a:lnSpc>
                          <a:spcPct val="115000"/>
                        </a:lnSpc>
                        <a:spcAft>
                          <a:spcPts val="0"/>
                        </a:spcAft>
                      </a:pPr>
                      <a:r>
                        <a:rPr lang="fr-FR" sz="1600" dirty="0">
                          <a:latin typeface="Times New Roman" pitchFamily="18" charset="0"/>
                          <a:cs typeface="Times New Roman" pitchFamily="18" charset="0"/>
                        </a:rPr>
                        <a:t>Tween 80</a:t>
                      </a:r>
                      <a:endParaRPr lang="fr-FR" sz="1600" dirty="0">
                        <a:solidFill>
                          <a:schemeClr val="tx1"/>
                        </a:solidFill>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fr-FR" sz="1600">
                          <a:latin typeface="Times New Roman" pitchFamily="18" charset="0"/>
                          <a:cs typeface="Times New Roman" pitchFamily="18" charset="0"/>
                        </a:rPr>
                        <a:t>Très soluble</a:t>
                      </a:r>
                      <a:endParaRPr lang="fr-FR" sz="16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fr-FR" sz="1600">
                          <a:latin typeface="Times New Roman" pitchFamily="18" charset="0"/>
                          <a:cs typeface="Times New Roman" pitchFamily="18" charset="0"/>
                        </a:rPr>
                        <a:t>Très soluble</a:t>
                      </a:r>
                      <a:endParaRPr lang="fr-FR" sz="160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fr-FR" sz="1600" dirty="0">
                          <a:latin typeface="Times New Roman" pitchFamily="18" charset="0"/>
                          <a:cs typeface="Times New Roman" pitchFamily="18" charset="0"/>
                        </a:rPr>
                        <a:t>Très soluble</a:t>
                      </a:r>
                      <a:endParaRPr lang="fr-FR" sz="1600" dirty="0">
                        <a:latin typeface="Times New Roman" pitchFamily="18" charset="0"/>
                        <a:ea typeface="Calibri"/>
                        <a:cs typeface="Times New Roman" pitchFamily="18" charset="0"/>
                      </a:endParaRPr>
                    </a:p>
                  </a:txBody>
                  <a:tcPr marL="68580" marR="68580" marT="0" marB="0"/>
                </a:tc>
              </a:tr>
            </a:tbl>
          </a:graphicData>
        </a:graphic>
      </p:graphicFrame>
      <p:sp>
        <p:nvSpPr>
          <p:cNvPr id="8" name="Ellipse 7"/>
          <p:cNvSpPr/>
          <p:nvPr/>
        </p:nvSpPr>
        <p:spPr>
          <a:xfrm>
            <a:off x="214282" y="4786322"/>
            <a:ext cx="3143272" cy="642942"/>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2400" b="1" i="1" dirty="0" smtClean="0">
                <a:latin typeface="Times New Roman" pitchFamily="18" charset="0"/>
                <a:cs typeface="Times New Roman" pitchFamily="18" charset="0"/>
              </a:rPr>
              <a:t>Point de fusion </a:t>
            </a:r>
            <a:endParaRPr lang="fr-FR" sz="2400" b="1" i="1" dirty="0">
              <a:latin typeface="Times New Roman" pitchFamily="18" charset="0"/>
              <a:cs typeface="Times New Roman" pitchFamily="18" charset="0"/>
            </a:endParaRPr>
          </a:p>
        </p:txBody>
      </p:sp>
      <p:graphicFrame>
        <p:nvGraphicFramePr>
          <p:cNvPr id="9" name="Tableau 8"/>
          <p:cNvGraphicFramePr>
            <a:graphicFrameLocks noGrp="1"/>
          </p:cNvGraphicFramePr>
          <p:nvPr/>
        </p:nvGraphicFramePr>
        <p:xfrm>
          <a:off x="642910" y="5572140"/>
          <a:ext cx="7572426" cy="946404"/>
        </p:xfrm>
        <a:graphic>
          <a:graphicData uri="http://schemas.openxmlformats.org/drawingml/2006/table">
            <a:tbl>
              <a:tblPr>
                <a:tableStyleId>{69C7853C-536D-4A76-A0AE-DD22124D55A5}</a:tableStyleId>
              </a:tblPr>
              <a:tblGrid>
                <a:gridCol w="2727472"/>
                <a:gridCol w="2422477"/>
                <a:gridCol w="2422477"/>
              </a:tblGrid>
              <a:tr h="335280">
                <a:tc>
                  <a:txBody>
                    <a:bodyPr/>
                    <a:lstStyle/>
                    <a:p>
                      <a:pPr>
                        <a:lnSpc>
                          <a:spcPct val="115000"/>
                        </a:lnSpc>
                        <a:spcAft>
                          <a:spcPts val="0"/>
                        </a:spcAft>
                      </a:pPr>
                      <a:r>
                        <a:rPr lang="fr-FR" sz="1800" b="1" dirty="0">
                          <a:latin typeface="Times New Roman" pitchFamily="18" charset="0"/>
                          <a:cs typeface="Times New Roman" pitchFamily="18" charset="0"/>
                        </a:rPr>
                        <a:t>Produit</a:t>
                      </a:r>
                      <a:endParaRPr lang="fr-FR" sz="1800" b="1"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US" sz="1800" b="1" dirty="0">
                          <a:latin typeface="Times New Roman" pitchFamily="18" charset="0"/>
                          <a:cs typeface="Times New Roman" pitchFamily="18" charset="0"/>
                        </a:rPr>
                        <a:t>Point de fusion (Theo)</a:t>
                      </a:r>
                      <a:endParaRPr lang="fr-FR" sz="1800" b="1"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fr-FR" sz="1800" b="1" dirty="0" smtClean="0">
                          <a:latin typeface="Times New Roman" pitchFamily="18" charset="0"/>
                          <a:cs typeface="Times New Roman" pitchFamily="18" charset="0"/>
                        </a:rPr>
                        <a:t>Point </a:t>
                      </a:r>
                      <a:r>
                        <a:rPr lang="fr-FR" sz="1800" b="1" dirty="0">
                          <a:latin typeface="Times New Roman" pitchFamily="18" charset="0"/>
                          <a:cs typeface="Times New Roman" pitchFamily="18" charset="0"/>
                        </a:rPr>
                        <a:t>de fusion  (expérimentale)</a:t>
                      </a:r>
                      <a:endParaRPr lang="fr-FR" sz="1800" b="1" dirty="0">
                        <a:latin typeface="Times New Roman" pitchFamily="18" charset="0"/>
                        <a:ea typeface="Calibri"/>
                        <a:cs typeface="Times New Roman" pitchFamily="18" charset="0"/>
                      </a:endParaRPr>
                    </a:p>
                  </a:txBody>
                  <a:tcPr marL="68580" marR="68580" marT="0" marB="0"/>
                </a:tc>
              </a:tr>
              <a:tr h="191770">
                <a:tc>
                  <a:txBody>
                    <a:bodyPr/>
                    <a:lstStyle/>
                    <a:p>
                      <a:pPr>
                        <a:lnSpc>
                          <a:spcPct val="115000"/>
                        </a:lnSpc>
                        <a:spcAft>
                          <a:spcPts val="0"/>
                        </a:spcAft>
                      </a:pPr>
                      <a:r>
                        <a:rPr lang="en-US" sz="1800" dirty="0" err="1"/>
                        <a:t>Extraits</a:t>
                      </a:r>
                      <a:r>
                        <a:rPr lang="en-US" sz="1800" dirty="0"/>
                        <a:t> (Cur)</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dirty="0"/>
                        <a:t>183-185</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en-US" sz="1800" dirty="0"/>
                        <a:t>182-184</a:t>
                      </a:r>
                      <a:endParaRPr lang="fr-FR" sz="1800" dirty="0">
                        <a:latin typeface="Times New Roman" pitchFamily="18" charset="0"/>
                        <a:ea typeface="Calibri"/>
                        <a:cs typeface="Times New Roman" pitchFamily="18" charset="0"/>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4" name="Rectangle à coins arrondis 3"/>
          <p:cNvSpPr/>
          <p:nvPr/>
        </p:nvSpPr>
        <p:spPr>
          <a:xfrm>
            <a:off x="714348" y="285728"/>
            <a:ext cx="7500990" cy="78581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4400" b="1" i="1" dirty="0" smtClean="0">
                <a:latin typeface="Times New Roman" pitchFamily="18" charset="0"/>
                <a:cs typeface="Times New Roman" pitchFamily="18" charset="0"/>
              </a:rPr>
              <a:t>Plan de travail </a:t>
            </a:r>
            <a:endParaRPr lang="fr-FR" sz="4400" b="1" i="1" dirty="0">
              <a:latin typeface="Times New Roman" pitchFamily="18" charset="0"/>
              <a:cs typeface="Times New Roman" pitchFamily="18" charset="0"/>
            </a:endParaRPr>
          </a:p>
        </p:txBody>
      </p:sp>
      <p:graphicFrame>
        <p:nvGraphicFramePr>
          <p:cNvPr id="5" name="Diagramme 4"/>
          <p:cNvGraphicFramePr/>
          <p:nvPr/>
        </p:nvGraphicFramePr>
        <p:xfrm>
          <a:off x="1000100" y="1500174"/>
          <a:ext cx="7143800" cy="50006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graphicEl>
                                              <a:dgm id="{DBBD8080-53C4-4747-8018-1A30809ABC46}"/>
                                            </p:graphicEl>
                                          </p:spTgt>
                                        </p:tgtEl>
                                        <p:attrNameLst>
                                          <p:attrName>style.visibility</p:attrName>
                                        </p:attrNameLst>
                                      </p:cBhvr>
                                      <p:to>
                                        <p:strVal val="visible"/>
                                      </p:to>
                                    </p:set>
                                    <p:animEffect transition="in" filter="wipe(down)">
                                      <p:cBhvr>
                                        <p:cTn id="7" dur="500"/>
                                        <p:tgtEl>
                                          <p:spTgt spid="5">
                                            <p:graphicEl>
                                              <a:dgm id="{DBBD8080-53C4-4747-8018-1A30809ABC46}"/>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graphicEl>
                                              <a:dgm id="{F042FC2B-DAED-462B-AD16-A06D40488F77}"/>
                                            </p:graphicEl>
                                          </p:spTgt>
                                        </p:tgtEl>
                                        <p:attrNameLst>
                                          <p:attrName>style.visibility</p:attrName>
                                        </p:attrNameLst>
                                      </p:cBhvr>
                                      <p:to>
                                        <p:strVal val="visible"/>
                                      </p:to>
                                    </p:set>
                                    <p:animEffect transition="in" filter="wipe(down)">
                                      <p:cBhvr>
                                        <p:cTn id="12" dur="500"/>
                                        <p:tgtEl>
                                          <p:spTgt spid="5">
                                            <p:graphicEl>
                                              <a:dgm id="{F042FC2B-DAED-462B-AD16-A06D40488F77}"/>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graphicEl>
                                              <a:dgm id="{F5A5D197-CCAD-4F2F-A7F3-FD84E4726B87}"/>
                                            </p:graphicEl>
                                          </p:spTgt>
                                        </p:tgtEl>
                                        <p:attrNameLst>
                                          <p:attrName>style.visibility</p:attrName>
                                        </p:attrNameLst>
                                      </p:cBhvr>
                                      <p:to>
                                        <p:strVal val="visible"/>
                                      </p:to>
                                    </p:set>
                                    <p:animEffect transition="in" filter="wipe(down)">
                                      <p:cBhvr>
                                        <p:cTn id="17" dur="500"/>
                                        <p:tgtEl>
                                          <p:spTgt spid="5">
                                            <p:graphicEl>
                                              <a:dgm id="{F5A5D197-CCAD-4F2F-A7F3-FD84E4726B87}"/>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5">
                                            <p:graphicEl>
                                              <a:dgm id="{A028832C-B2E7-46A4-97C5-8194421B9183}"/>
                                            </p:graphicEl>
                                          </p:spTgt>
                                        </p:tgtEl>
                                        <p:attrNameLst>
                                          <p:attrName>style.visibility</p:attrName>
                                        </p:attrNameLst>
                                      </p:cBhvr>
                                      <p:to>
                                        <p:strVal val="visible"/>
                                      </p:to>
                                    </p:set>
                                    <p:animEffect transition="in" filter="wipe(down)">
                                      <p:cBhvr>
                                        <p:cTn id="22" dur="500"/>
                                        <p:tgtEl>
                                          <p:spTgt spid="5">
                                            <p:graphicEl>
                                              <a:dgm id="{A028832C-B2E7-46A4-97C5-8194421B9183}"/>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5">
                                            <p:graphicEl>
                                              <a:dgm id="{B3C49F4C-83FF-4643-8609-E0A6F306E3BC}"/>
                                            </p:graphicEl>
                                          </p:spTgt>
                                        </p:tgtEl>
                                        <p:attrNameLst>
                                          <p:attrName>style.visibility</p:attrName>
                                        </p:attrNameLst>
                                      </p:cBhvr>
                                      <p:to>
                                        <p:strVal val="visible"/>
                                      </p:to>
                                    </p:set>
                                    <p:animEffect transition="in" filter="wipe(down)">
                                      <p:cBhvr>
                                        <p:cTn id="27" dur="500"/>
                                        <p:tgtEl>
                                          <p:spTgt spid="5">
                                            <p:graphicEl>
                                              <a:dgm id="{B3C49F4C-83FF-4643-8609-E0A6F306E3BC}"/>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5">
                                            <p:graphicEl>
                                              <a:dgm id="{7308823F-12EF-4EED-A445-98D66AE7F9F4}"/>
                                            </p:graphicEl>
                                          </p:spTgt>
                                        </p:tgtEl>
                                        <p:attrNameLst>
                                          <p:attrName>style.visibility</p:attrName>
                                        </p:attrNameLst>
                                      </p:cBhvr>
                                      <p:to>
                                        <p:strVal val="visible"/>
                                      </p:to>
                                    </p:set>
                                    <p:animEffect transition="in" filter="wipe(down)">
                                      <p:cBhvr>
                                        <p:cTn id="32" dur="500"/>
                                        <p:tgtEl>
                                          <p:spTgt spid="5">
                                            <p:graphicEl>
                                              <a:dgm id="{7308823F-12EF-4EED-A445-98D66AE7F9F4}"/>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5">
                                            <p:graphicEl>
                                              <a:dgm id="{43779EBE-C4D2-4577-9041-9A0ADA413762}"/>
                                            </p:graphicEl>
                                          </p:spTgt>
                                        </p:tgtEl>
                                        <p:attrNameLst>
                                          <p:attrName>style.visibility</p:attrName>
                                        </p:attrNameLst>
                                      </p:cBhvr>
                                      <p:to>
                                        <p:strVal val="visible"/>
                                      </p:to>
                                    </p:set>
                                    <p:animEffect transition="in" filter="wipe(down)">
                                      <p:cBhvr>
                                        <p:cTn id="37" dur="500"/>
                                        <p:tgtEl>
                                          <p:spTgt spid="5">
                                            <p:graphicEl>
                                              <a:dgm id="{43779EBE-C4D2-4577-9041-9A0ADA413762}"/>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5">
                                            <p:graphicEl>
                                              <a:dgm id="{4A124C77-F1BA-444F-8B99-E7C386FB286B}"/>
                                            </p:graphicEl>
                                          </p:spTgt>
                                        </p:tgtEl>
                                        <p:attrNameLst>
                                          <p:attrName>style.visibility</p:attrName>
                                        </p:attrNameLst>
                                      </p:cBhvr>
                                      <p:to>
                                        <p:strVal val="visible"/>
                                      </p:to>
                                    </p:set>
                                    <p:animEffect transition="in" filter="wipe(down)">
                                      <p:cBhvr>
                                        <p:cTn id="42" dur="500"/>
                                        <p:tgtEl>
                                          <p:spTgt spid="5">
                                            <p:graphicEl>
                                              <a:dgm id="{4A124C77-F1BA-444F-8B99-E7C386FB286B}"/>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5">
                                            <p:graphicEl>
                                              <a:dgm id="{62D49E53-02AD-4617-9E1F-F47D253774D2}"/>
                                            </p:graphicEl>
                                          </p:spTgt>
                                        </p:tgtEl>
                                        <p:attrNameLst>
                                          <p:attrName>style.visibility</p:attrName>
                                        </p:attrNameLst>
                                      </p:cBhvr>
                                      <p:to>
                                        <p:strVal val="visible"/>
                                      </p:to>
                                    </p:set>
                                    <p:animEffect transition="in" filter="wipe(down)">
                                      <p:cBhvr>
                                        <p:cTn id="47" dur="500"/>
                                        <p:tgtEl>
                                          <p:spTgt spid="5">
                                            <p:graphicEl>
                                              <a:dgm id="{62D49E53-02AD-4617-9E1F-F47D253774D2}"/>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5">
                                            <p:graphicEl>
                                              <a:dgm id="{17DA7AE4-0E33-4B07-9714-C51B21E547F7}"/>
                                            </p:graphicEl>
                                          </p:spTgt>
                                        </p:tgtEl>
                                        <p:attrNameLst>
                                          <p:attrName>style.visibility</p:attrName>
                                        </p:attrNameLst>
                                      </p:cBhvr>
                                      <p:to>
                                        <p:strVal val="visible"/>
                                      </p:to>
                                    </p:set>
                                    <p:animEffect transition="in" filter="wipe(down)">
                                      <p:cBhvr>
                                        <p:cTn id="52" dur="500"/>
                                        <p:tgtEl>
                                          <p:spTgt spid="5">
                                            <p:graphicEl>
                                              <a:dgm id="{17DA7AE4-0E33-4B07-9714-C51B21E547F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857224" y="357166"/>
            <a:ext cx="7643866" cy="57150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sz="2400" b="1" i="1" dirty="0" smtClean="0">
                <a:latin typeface="Times New Roman" pitchFamily="18" charset="0"/>
                <a:cs typeface="Times New Roman" pitchFamily="18" charset="0"/>
              </a:rPr>
              <a:t>Caractérisation par spectroscopie UV-vis et  FTIR </a:t>
            </a:r>
            <a:endParaRPr lang="fr-FR" sz="2400" b="1" i="1" dirty="0">
              <a:latin typeface="Times New Roman" pitchFamily="18" charset="0"/>
              <a:cs typeface="Times New Roman" pitchFamily="18" charset="0"/>
            </a:endParaRPr>
          </a:p>
        </p:txBody>
      </p:sp>
      <p:sp>
        <p:nvSpPr>
          <p:cNvPr id="5" name="Ellipse 4"/>
          <p:cNvSpPr/>
          <p:nvPr/>
        </p:nvSpPr>
        <p:spPr>
          <a:xfrm>
            <a:off x="357158" y="1142984"/>
            <a:ext cx="3286148" cy="500066"/>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2000" b="1" i="1" dirty="0" smtClean="0">
                <a:latin typeface="Times New Roman" pitchFamily="18" charset="0"/>
                <a:cs typeface="Times New Roman" pitchFamily="18" charset="0"/>
              </a:rPr>
              <a:t>Analyse par UV-vis  </a:t>
            </a:r>
            <a:endParaRPr lang="fr-FR" sz="2000" b="1" i="1" dirty="0">
              <a:latin typeface="Times New Roman" pitchFamily="18" charset="0"/>
              <a:cs typeface="Times New Roman" pitchFamily="18" charset="0"/>
            </a:endParaRPr>
          </a:p>
        </p:txBody>
      </p:sp>
      <p:pic>
        <p:nvPicPr>
          <p:cNvPr id="7" name="Image 6"/>
          <p:cNvPicPr/>
          <p:nvPr/>
        </p:nvPicPr>
        <p:blipFill>
          <a:blip r:embed="rId2"/>
          <a:srcRect/>
          <a:stretch>
            <a:fillRect/>
          </a:stretch>
        </p:blipFill>
        <p:spPr bwMode="auto">
          <a:xfrm>
            <a:off x="3714744" y="1142984"/>
            <a:ext cx="5124455" cy="3214710"/>
          </a:xfrm>
          <a:prstGeom prst="rect">
            <a:avLst/>
          </a:prstGeom>
          <a:noFill/>
          <a:ln w="9525">
            <a:noFill/>
            <a:miter lim="800000"/>
            <a:headEnd/>
            <a:tailEnd/>
          </a:ln>
        </p:spPr>
      </p:pic>
      <p:graphicFrame>
        <p:nvGraphicFramePr>
          <p:cNvPr id="8" name="Tableau 7"/>
          <p:cNvGraphicFramePr>
            <a:graphicFrameLocks noGrp="1"/>
          </p:cNvGraphicFramePr>
          <p:nvPr/>
        </p:nvGraphicFramePr>
        <p:xfrm>
          <a:off x="1571604" y="4572008"/>
          <a:ext cx="5706744" cy="1059564"/>
        </p:xfrm>
        <a:graphic>
          <a:graphicData uri="http://schemas.openxmlformats.org/drawingml/2006/table">
            <a:tbl>
              <a:tblPr/>
              <a:tblGrid>
                <a:gridCol w="1208625"/>
                <a:gridCol w="1073577"/>
                <a:gridCol w="1361136"/>
                <a:gridCol w="921686"/>
                <a:gridCol w="1141720"/>
              </a:tblGrid>
              <a:tr h="428628">
                <a:tc>
                  <a:txBody>
                    <a:bodyPr/>
                    <a:lstStyle/>
                    <a:p>
                      <a:pPr>
                        <a:lnSpc>
                          <a:spcPct val="115000"/>
                        </a:lnSpc>
                        <a:spcAft>
                          <a:spcPts val="0"/>
                        </a:spcAft>
                      </a:pPr>
                      <a:r>
                        <a:rPr lang="fr-FR" sz="1800" b="1" dirty="0">
                          <a:solidFill>
                            <a:srgbClr val="FFFFFF"/>
                          </a:solidFill>
                          <a:latin typeface="Times New Roman"/>
                          <a:ea typeface="Calibri"/>
                          <a:cs typeface="Arial"/>
                        </a:rPr>
                        <a:t>Produit </a:t>
                      </a:r>
                      <a:endParaRPr lang="fr-FR" sz="1800" dirty="0">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c>
                  <a:txBody>
                    <a:bodyPr/>
                    <a:lstStyle/>
                    <a:p>
                      <a:pPr>
                        <a:lnSpc>
                          <a:spcPct val="115000"/>
                        </a:lnSpc>
                        <a:spcAft>
                          <a:spcPts val="0"/>
                        </a:spcAft>
                      </a:pPr>
                      <a:r>
                        <a:rPr lang="en-US" sz="1800" b="1" dirty="0">
                          <a:solidFill>
                            <a:srgbClr val="FFFFFF"/>
                          </a:solidFill>
                          <a:latin typeface="Times New Roman"/>
                          <a:ea typeface="Calibri"/>
                          <a:cs typeface="Arial"/>
                        </a:rPr>
                        <a:t>C(mol/l)</a:t>
                      </a:r>
                      <a:endParaRPr lang="fr-FR" sz="1800" dirty="0">
                        <a:latin typeface="Calibri"/>
                        <a:ea typeface="Calibri"/>
                        <a:cs typeface="Arial"/>
                      </a:endParaRPr>
                    </a:p>
                  </a:txBody>
                  <a:tcPr marL="68580" marR="68580" marT="0" marB="0">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c>
                  <a:txBody>
                    <a:bodyPr/>
                    <a:lstStyle/>
                    <a:p>
                      <a:pPr>
                        <a:lnSpc>
                          <a:spcPct val="115000"/>
                        </a:lnSpc>
                        <a:spcAft>
                          <a:spcPts val="0"/>
                        </a:spcAft>
                      </a:pPr>
                      <a:r>
                        <a:rPr lang="en-US" sz="1800" b="1">
                          <a:solidFill>
                            <a:srgbClr val="FFFFFF"/>
                          </a:solidFill>
                          <a:latin typeface="Times New Roman"/>
                          <a:ea typeface="Calibri"/>
                          <a:cs typeface="Arial"/>
                        </a:rPr>
                        <a:t>Absorbance </a:t>
                      </a:r>
                      <a:endParaRPr lang="fr-FR" sz="1800">
                        <a:latin typeface="Calibri"/>
                        <a:ea typeface="Calibri"/>
                        <a:cs typeface="Arial"/>
                      </a:endParaRPr>
                    </a:p>
                  </a:txBody>
                  <a:tcPr marL="68580" marR="68580" marT="0" marB="0">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c>
                  <a:txBody>
                    <a:bodyPr/>
                    <a:lstStyle/>
                    <a:p>
                      <a:pPr>
                        <a:lnSpc>
                          <a:spcPct val="115000"/>
                        </a:lnSpc>
                        <a:spcAft>
                          <a:spcPts val="0"/>
                        </a:spcAft>
                      </a:pPr>
                      <a:r>
                        <a:rPr lang="fr-FR" sz="1800" b="1" dirty="0" err="1">
                          <a:solidFill>
                            <a:srgbClr val="FFFFFF"/>
                          </a:solidFill>
                          <a:latin typeface="Times New Roman"/>
                          <a:ea typeface="Calibri"/>
                          <a:cs typeface="Arial"/>
                        </a:rPr>
                        <a:t>λ</a:t>
                      </a:r>
                      <a:r>
                        <a:rPr lang="fr-FR" sz="1800" b="1" baseline="-25000" dirty="0" err="1">
                          <a:solidFill>
                            <a:srgbClr val="FFFFFF"/>
                          </a:solidFill>
                          <a:latin typeface="Times New Roman"/>
                          <a:ea typeface="Calibri"/>
                          <a:cs typeface="Arial"/>
                        </a:rPr>
                        <a:t>max</a:t>
                      </a:r>
                      <a:endParaRPr lang="fr-FR" sz="1800" dirty="0">
                        <a:latin typeface="Calibri"/>
                        <a:ea typeface="Calibri"/>
                        <a:cs typeface="Arial"/>
                      </a:endParaRPr>
                    </a:p>
                  </a:txBody>
                  <a:tcPr marL="68580" marR="68580" marT="0" marB="0">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c>
                  <a:txBody>
                    <a:bodyPr/>
                    <a:lstStyle/>
                    <a:p>
                      <a:pPr>
                        <a:lnSpc>
                          <a:spcPct val="115000"/>
                        </a:lnSpc>
                        <a:spcAft>
                          <a:spcPts val="0"/>
                        </a:spcAft>
                      </a:pPr>
                      <a:r>
                        <a:rPr lang="fr-FR" sz="1800" b="1" dirty="0">
                          <a:solidFill>
                            <a:srgbClr val="FFFFFF"/>
                          </a:solidFill>
                          <a:latin typeface="Times New Roman"/>
                          <a:ea typeface="Calibri"/>
                          <a:cs typeface="Arial"/>
                        </a:rPr>
                        <a:t>ε (mol</a:t>
                      </a:r>
                      <a:r>
                        <a:rPr lang="fr-FR" sz="1800" b="1" baseline="30000" dirty="0">
                          <a:solidFill>
                            <a:srgbClr val="FFFFFF"/>
                          </a:solidFill>
                          <a:latin typeface="Times New Roman"/>
                          <a:ea typeface="Calibri"/>
                          <a:cs typeface="Arial"/>
                        </a:rPr>
                        <a:t>-1</a:t>
                      </a:r>
                      <a:r>
                        <a:rPr lang="fr-FR" sz="1800" b="1" dirty="0">
                          <a:solidFill>
                            <a:srgbClr val="FFFFFF"/>
                          </a:solidFill>
                          <a:latin typeface="Times New Roman"/>
                          <a:ea typeface="Calibri"/>
                          <a:cs typeface="Arial"/>
                        </a:rPr>
                        <a:t>.cm )</a:t>
                      </a:r>
                      <a:endParaRPr lang="fr-FR" sz="1800" dirty="0">
                        <a:latin typeface="Calibri"/>
                        <a:ea typeface="Calibri"/>
                        <a:cs typeface="Arial"/>
                      </a:endParaRPr>
                    </a:p>
                  </a:txBody>
                  <a:tcPr marL="68580" marR="68580" marT="0" marB="0">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r>
              <a:tr h="428628">
                <a:tc>
                  <a:txBody>
                    <a:bodyPr/>
                    <a:lstStyle/>
                    <a:p>
                      <a:pPr>
                        <a:lnSpc>
                          <a:spcPct val="115000"/>
                        </a:lnSpc>
                        <a:spcAft>
                          <a:spcPts val="0"/>
                        </a:spcAft>
                      </a:pPr>
                      <a:r>
                        <a:rPr lang="en-US" sz="1800" b="1">
                          <a:latin typeface="Times New Roman"/>
                          <a:ea typeface="Calibri"/>
                          <a:cs typeface="Arial"/>
                        </a:rPr>
                        <a:t>Cur</a:t>
                      </a:r>
                      <a:endParaRPr lang="fr-FR" sz="1800">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a:lnSpc>
                          <a:spcPct val="115000"/>
                        </a:lnSpc>
                        <a:spcAft>
                          <a:spcPts val="0"/>
                        </a:spcAft>
                      </a:pPr>
                      <a:r>
                        <a:rPr lang="en-US" sz="1800" dirty="0">
                          <a:latin typeface="Times New Roman"/>
                          <a:ea typeface="Calibri"/>
                          <a:cs typeface="Arial"/>
                        </a:rPr>
                        <a:t>10</a:t>
                      </a:r>
                      <a:r>
                        <a:rPr lang="en-US" sz="1800" baseline="30000" dirty="0">
                          <a:latin typeface="Times New Roman"/>
                          <a:ea typeface="Calibri"/>
                          <a:cs typeface="Arial"/>
                        </a:rPr>
                        <a:t>-4</a:t>
                      </a:r>
                      <a:endParaRPr lang="fr-FR" sz="1800" dirty="0">
                        <a:latin typeface="Calibri"/>
                        <a:ea typeface="Calibri"/>
                        <a:cs typeface="Arial"/>
                      </a:endParaRPr>
                    </a:p>
                  </a:txBody>
                  <a:tcPr marL="68580" marR="68580" marT="0" marB="0">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a:lnSpc>
                          <a:spcPct val="115000"/>
                        </a:lnSpc>
                        <a:spcAft>
                          <a:spcPts val="0"/>
                        </a:spcAft>
                      </a:pPr>
                      <a:r>
                        <a:rPr lang="en-US" sz="1800" dirty="0">
                          <a:latin typeface="Times New Roman"/>
                          <a:ea typeface="Calibri"/>
                          <a:cs typeface="Arial"/>
                        </a:rPr>
                        <a:t>0,662</a:t>
                      </a:r>
                      <a:endParaRPr lang="fr-FR" sz="1800" dirty="0">
                        <a:latin typeface="Calibri"/>
                        <a:ea typeface="Calibri"/>
                        <a:cs typeface="Arial"/>
                      </a:endParaRPr>
                    </a:p>
                  </a:txBody>
                  <a:tcPr marL="68580" marR="68580" marT="0" marB="0">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en-US" sz="1800">
                          <a:latin typeface="Times New Roman"/>
                          <a:ea typeface="Calibri"/>
                          <a:cs typeface="Arial"/>
                        </a:rPr>
                        <a:t>218,04</a:t>
                      </a:r>
                      <a:endParaRPr lang="fr-FR" sz="1800">
                        <a:latin typeface="Calibri"/>
                        <a:ea typeface="Calibri"/>
                        <a:cs typeface="Arial"/>
                      </a:endParaRPr>
                    </a:p>
                  </a:txBody>
                  <a:tcPr marL="68580" marR="68580" marT="0" marB="0">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a:lnSpc>
                          <a:spcPct val="115000"/>
                        </a:lnSpc>
                        <a:spcAft>
                          <a:spcPts val="0"/>
                        </a:spcAft>
                      </a:pPr>
                      <a:r>
                        <a:rPr lang="en-US" sz="1800" dirty="0">
                          <a:latin typeface="Times New Roman"/>
                          <a:ea typeface="Calibri"/>
                          <a:cs typeface="Arial"/>
                        </a:rPr>
                        <a:t>6620</a:t>
                      </a:r>
                      <a:endParaRPr lang="fr-FR" sz="1800" dirty="0">
                        <a:latin typeface="Calibri"/>
                        <a:ea typeface="Calibri"/>
                        <a:cs typeface="Arial"/>
                      </a:endParaRPr>
                    </a:p>
                  </a:txBody>
                  <a:tcPr marL="68580" marR="68580" marT="0" marB="0">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bl>
          </a:graphicData>
        </a:graphic>
      </p:graphicFrame>
      <p:sp>
        <p:nvSpPr>
          <p:cNvPr id="9" name="ZoneTexte 8"/>
          <p:cNvSpPr txBox="1"/>
          <p:nvPr/>
        </p:nvSpPr>
        <p:spPr>
          <a:xfrm>
            <a:off x="214283" y="2285992"/>
            <a:ext cx="3500462" cy="1631216"/>
          </a:xfrm>
          <a:prstGeom prst="rect">
            <a:avLst/>
          </a:prstGeom>
          <a:noFill/>
        </p:spPr>
        <p:txBody>
          <a:bodyPr wrap="square" rtlCol="0">
            <a:spAutoFit/>
          </a:bodyPr>
          <a:lstStyle/>
          <a:p>
            <a:pPr>
              <a:buFont typeface="Wingdings" pitchFamily="2" charset="2"/>
              <a:buChar char="Ø"/>
            </a:pPr>
            <a:r>
              <a:rPr lang="fr-FR" sz="2000" dirty="0" smtClean="0">
                <a:latin typeface="Times New Roman" pitchFamily="18" charset="0"/>
                <a:cs typeface="Times New Roman" pitchFamily="18" charset="0"/>
              </a:rPr>
              <a:t> Les trois spectres présentent les même bandes d’absorption situées a </a:t>
            </a:r>
            <a:r>
              <a:rPr lang="fr-FR" sz="2000" dirty="0" err="1" smtClean="0">
                <a:latin typeface="Times New Roman" pitchFamily="18" charset="0"/>
                <a:cs typeface="Times New Roman" pitchFamily="18" charset="0"/>
              </a:rPr>
              <a:t>λ</a:t>
            </a:r>
            <a:r>
              <a:rPr lang="fr-FR" sz="2000" baseline="-25000" dirty="0" err="1" smtClean="0">
                <a:latin typeface="Times New Roman" pitchFamily="18" charset="0"/>
                <a:cs typeface="Times New Roman" pitchFamily="18" charset="0"/>
              </a:rPr>
              <a:t>max</a:t>
            </a:r>
            <a:r>
              <a:rPr lang="fr-FR" sz="2000" dirty="0" smtClean="0">
                <a:latin typeface="Times New Roman" pitchFamily="18" charset="0"/>
                <a:cs typeface="Times New Roman" pitchFamily="18" charset="0"/>
              </a:rPr>
              <a:t>=218 nm, 250nm et a 325nm. </a:t>
            </a:r>
            <a:endParaRPr lang="fr-FR" sz="2000" dirty="0" smtClean="0">
              <a:latin typeface="Times New Roman" pitchFamily="18" charset="0"/>
              <a:ea typeface="Calibri"/>
              <a:cs typeface="Times New Roman" pitchFamily="18" charset="0"/>
            </a:endParaRPr>
          </a:p>
          <a:p>
            <a:r>
              <a:rPr lang="fr-FR" sz="2000" dirty="0" smtClean="0">
                <a:latin typeface="Times New Roman" pitchFamily="18" charset="0"/>
                <a:cs typeface="Times New Roman" pitchFamily="18" charset="0"/>
              </a:rPr>
              <a:t>    </a:t>
            </a:r>
            <a:endParaRPr lang="fr-FR"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down)">
                                      <p:cBhvr>
                                        <p:cTn id="7" dur="500"/>
                                        <p:tgtEl>
                                          <p:spTgt spid="9">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wipe(down)">
                                      <p:cBhvr>
                                        <p:cTn id="10" dur="500"/>
                                        <p:tgtEl>
                                          <p:spTgt spid="9">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allAtOnce"/>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lipse 3"/>
          <p:cNvSpPr/>
          <p:nvPr/>
        </p:nvSpPr>
        <p:spPr>
          <a:xfrm>
            <a:off x="357158" y="214290"/>
            <a:ext cx="3143272" cy="642942"/>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2000" b="1" i="1" dirty="0" smtClean="0">
                <a:latin typeface="Times New Roman" pitchFamily="18" charset="0"/>
                <a:cs typeface="Times New Roman" pitchFamily="18" charset="0"/>
              </a:rPr>
              <a:t>Analyse  par IR</a:t>
            </a:r>
            <a:endParaRPr lang="fr-FR" sz="2000" b="1" i="1" dirty="0">
              <a:latin typeface="Times New Roman" pitchFamily="18" charset="0"/>
              <a:cs typeface="Times New Roman" pitchFamily="18" charset="0"/>
            </a:endParaRPr>
          </a:p>
        </p:txBody>
      </p:sp>
      <p:pic>
        <p:nvPicPr>
          <p:cNvPr id="5" name="Image 4"/>
          <p:cNvPicPr/>
          <p:nvPr/>
        </p:nvPicPr>
        <p:blipFill>
          <a:blip r:embed="rId3"/>
          <a:srcRect/>
          <a:stretch>
            <a:fillRect/>
          </a:stretch>
        </p:blipFill>
        <p:spPr bwMode="auto">
          <a:xfrm>
            <a:off x="3571868" y="214290"/>
            <a:ext cx="5357818" cy="3143272"/>
          </a:xfrm>
          <a:prstGeom prst="rect">
            <a:avLst/>
          </a:prstGeom>
          <a:noFill/>
          <a:ln w="9525">
            <a:noFill/>
            <a:miter lim="800000"/>
            <a:headEnd/>
            <a:tailEnd/>
          </a:ln>
        </p:spPr>
      </p:pic>
      <p:pic>
        <p:nvPicPr>
          <p:cNvPr id="6" name="Image 5"/>
          <p:cNvPicPr/>
          <p:nvPr/>
        </p:nvPicPr>
        <p:blipFill>
          <a:blip r:embed="rId4">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3929058" y="3500438"/>
            <a:ext cx="4995894" cy="2857520"/>
          </a:xfrm>
          <a:prstGeom prst="rect">
            <a:avLst/>
          </a:prstGeom>
          <a:noFill/>
          <a:ln>
            <a:noFill/>
          </a:ln>
        </p:spPr>
      </p:pic>
      <p:sp>
        <p:nvSpPr>
          <p:cNvPr id="8" name="ZoneTexte 7"/>
          <p:cNvSpPr txBox="1"/>
          <p:nvPr/>
        </p:nvSpPr>
        <p:spPr>
          <a:xfrm>
            <a:off x="3643306" y="6286520"/>
            <a:ext cx="5500694" cy="369332"/>
          </a:xfrm>
          <a:prstGeom prst="rect">
            <a:avLst/>
          </a:prstGeom>
          <a:noFill/>
        </p:spPr>
        <p:txBody>
          <a:bodyPr wrap="square" rtlCol="0">
            <a:spAutoFit/>
          </a:bodyPr>
          <a:lstStyle/>
          <a:p>
            <a:r>
              <a:rPr lang="fr-FR" b="1" dirty="0" smtClean="0">
                <a:latin typeface="Times New Roman" pitchFamily="18" charset="0"/>
                <a:cs typeface="Times New Roman" pitchFamily="18" charset="0"/>
              </a:rPr>
              <a:t>Figure</a:t>
            </a:r>
            <a:r>
              <a:rPr lang="fr-FR" dirty="0" smtClean="0">
                <a:latin typeface="Times New Roman" pitchFamily="18" charset="0"/>
                <a:cs typeface="Times New Roman" pitchFamily="18" charset="0"/>
              </a:rPr>
              <a:t> : Spectre IR de curcumine établi par </a:t>
            </a:r>
            <a:r>
              <a:rPr lang="fr-FR" dirty="0" err="1" smtClean="0">
                <a:latin typeface="Times New Roman" pitchFamily="18" charset="0"/>
                <a:cs typeface="Times New Roman" pitchFamily="18" charset="0"/>
              </a:rPr>
              <a:t>Zebib</a:t>
            </a:r>
            <a:r>
              <a:rPr lang="fr-FR" dirty="0" smtClean="0">
                <a:latin typeface="Times New Roman" pitchFamily="18" charset="0"/>
                <a:cs typeface="Times New Roman" pitchFamily="18" charset="0"/>
              </a:rPr>
              <a:t> et al </a:t>
            </a:r>
            <a:endParaRPr lang="fr-FR" dirty="0">
              <a:latin typeface="Times New Roman" pitchFamily="18" charset="0"/>
              <a:cs typeface="Times New Roman" pitchFamily="18" charset="0"/>
            </a:endParaRPr>
          </a:p>
        </p:txBody>
      </p:sp>
      <p:sp>
        <p:nvSpPr>
          <p:cNvPr id="9" name="ZoneTexte 8"/>
          <p:cNvSpPr txBox="1"/>
          <p:nvPr/>
        </p:nvSpPr>
        <p:spPr>
          <a:xfrm>
            <a:off x="4071934" y="3071810"/>
            <a:ext cx="4731144" cy="646331"/>
          </a:xfrm>
          <a:prstGeom prst="rect">
            <a:avLst/>
          </a:prstGeom>
          <a:noFill/>
        </p:spPr>
        <p:txBody>
          <a:bodyPr wrap="square" rtlCol="0">
            <a:spAutoFit/>
          </a:bodyPr>
          <a:lstStyle/>
          <a:p>
            <a:r>
              <a:rPr lang="fr-FR" b="1" dirty="0" smtClean="0">
                <a:latin typeface="Times New Roman" pitchFamily="18" charset="0"/>
                <a:cs typeface="Times New Roman" pitchFamily="18" charset="0"/>
              </a:rPr>
              <a:t>Figure</a:t>
            </a:r>
            <a:r>
              <a:rPr lang="fr-FR" dirty="0" smtClean="0">
                <a:latin typeface="Times New Roman" pitchFamily="18" charset="0"/>
                <a:cs typeface="Times New Roman" pitchFamily="18" charset="0"/>
              </a:rPr>
              <a:t> : Spectres IR des extraits de curcuma.</a:t>
            </a:r>
          </a:p>
          <a:p>
            <a:endParaRPr lang="fr-FR" dirty="0"/>
          </a:p>
        </p:txBody>
      </p:sp>
      <p:cxnSp>
        <p:nvCxnSpPr>
          <p:cNvPr id="16" name="Connecteur droit avec flèche 15"/>
          <p:cNvCxnSpPr/>
          <p:nvPr/>
        </p:nvCxnSpPr>
        <p:spPr>
          <a:xfrm flipV="1">
            <a:off x="3929058" y="1285860"/>
            <a:ext cx="1143008" cy="857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ZoneTexte 17"/>
          <p:cNvSpPr txBox="1"/>
          <p:nvPr/>
        </p:nvSpPr>
        <p:spPr>
          <a:xfrm>
            <a:off x="3428992" y="2143116"/>
            <a:ext cx="834074"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fr-FR" dirty="0" smtClean="0">
                <a:latin typeface="Times New Roman" pitchFamily="18" charset="0"/>
                <a:cs typeface="Times New Roman" pitchFamily="18" charset="0"/>
              </a:rPr>
              <a:t>Ar-OH</a:t>
            </a:r>
            <a:endParaRPr lang="fr-FR" dirty="0">
              <a:latin typeface="Times New Roman" pitchFamily="18" charset="0"/>
              <a:cs typeface="Times New Roman" pitchFamily="18" charset="0"/>
            </a:endParaRPr>
          </a:p>
        </p:txBody>
      </p:sp>
      <p:sp>
        <p:nvSpPr>
          <p:cNvPr id="19" name="ZoneTexte 18"/>
          <p:cNvSpPr txBox="1"/>
          <p:nvPr/>
        </p:nvSpPr>
        <p:spPr>
          <a:xfrm>
            <a:off x="7215206" y="285728"/>
            <a:ext cx="582211"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fr-FR" dirty="0" smtClean="0">
                <a:latin typeface="Times New Roman" pitchFamily="18" charset="0"/>
                <a:cs typeface="Times New Roman" pitchFamily="18" charset="0"/>
              </a:rPr>
              <a:t>C-H</a:t>
            </a:r>
            <a:endParaRPr lang="fr-FR" dirty="0">
              <a:latin typeface="Times New Roman" pitchFamily="18" charset="0"/>
              <a:cs typeface="Times New Roman" pitchFamily="18" charset="0"/>
            </a:endParaRPr>
          </a:p>
        </p:txBody>
      </p:sp>
      <p:sp>
        <p:nvSpPr>
          <p:cNvPr id="10" name="ZoneTexte 9"/>
          <p:cNvSpPr txBox="1"/>
          <p:nvPr/>
        </p:nvSpPr>
        <p:spPr>
          <a:xfrm>
            <a:off x="357158" y="2071678"/>
            <a:ext cx="2849050" cy="369332"/>
          </a:xfrm>
          <a:prstGeom prst="rect">
            <a:avLst/>
          </a:prstGeom>
          <a:noFill/>
        </p:spPr>
        <p:txBody>
          <a:bodyPr wrap="none" rtlCol="0">
            <a:spAutoFit/>
          </a:bodyPr>
          <a:lstStyle/>
          <a:p>
            <a:pPr>
              <a:buFont typeface="Wingdings" pitchFamily="2" charset="2"/>
              <a:buChar char="ü"/>
            </a:pPr>
            <a:r>
              <a:rPr lang="fr-FR" dirty="0" smtClean="0">
                <a:latin typeface="Times New Roman" pitchFamily="18" charset="0"/>
                <a:cs typeface="Times New Roman" pitchFamily="18" charset="0"/>
              </a:rPr>
              <a:t> 3341 cm</a:t>
            </a:r>
            <a:r>
              <a:rPr lang="fr-FR" baseline="30000" dirty="0" smtClean="0">
                <a:latin typeface="Times New Roman" pitchFamily="18" charset="0"/>
                <a:cs typeface="Times New Roman" pitchFamily="18" charset="0"/>
              </a:rPr>
              <a:t>-1</a:t>
            </a:r>
            <a:r>
              <a:rPr lang="fr-FR" dirty="0" smtClean="0">
                <a:latin typeface="Times New Roman" pitchFamily="18" charset="0"/>
                <a:cs typeface="Times New Roman" pitchFamily="18" charset="0"/>
              </a:rPr>
              <a:t>            (Ar-OH)</a:t>
            </a:r>
            <a:endParaRPr lang="fr-FR" dirty="0">
              <a:latin typeface="Times New Roman" pitchFamily="18" charset="0"/>
              <a:cs typeface="Times New Roman" pitchFamily="18" charset="0"/>
            </a:endParaRPr>
          </a:p>
        </p:txBody>
      </p:sp>
      <p:cxnSp>
        <p:nvCxnSpPr>
          <p:cNvPr id="13" name="Connecteur droit avec flèche 12"/>
          <p:cNvCxnSpPr/>
          <p:nvPr/>
        </p:nvCxnSpPr>
        <p:spPr>
          <a:xfrm>
            <a:off x="1571604" y="2285992"/>
            <a:ext cx="571504"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ZoneTexte 14"/>
          <p:cNvSpPr txBox="1"/>
          <p:nvPr/>
        </p:nvSpPr>
        <p:spPr>
          <a:xfrm>
            <a:off x="357158" y="3786190"/>
            <a:ext cx="2928958" cy="369332"/>
          </a:xfrm>
          <a:prstGeom prst="rect">
            <a:avLst/>
          </a:prstGeom>
          <a:noFill/>
        </p:spPr>
        <p:txBody>
          <a:bodyPr wrap="square" rtlCol="0">
            <a:spAutoFit/>
          </a:bodyPr>
          <a:lstStyle/>
          <a:p>
            <a:pPr>
              <a:buFont typeface="Wingdings" pitchFamily="2" charset="2"/>
              <a:buChar char="ü"/>
            </a:pPr>
            <a:r>
              <a:rPr lang="fr-FR" dirty="0" smtClean="0"/>
              <a:t> 719 </a:t>
            </a:r>
            <a:r>
              <a:rPr lang="fr-FR" dirty="0" smtClean="0">
                <a:latin typeface="Times New Roman" pitchFamily="18" charset="0"/>
                <a:cs typeface="Times New Roman" pitchFamily="18" charset="0"/>
              </a:rPr>
              <a:t>cm</a:t>
            </a:r>
            <a:r>
              <a:rPr lang="fr-FR" baseline="30000" dirty="0" smtClean="0">
                <a:latin typeface="Times New Roman" pitchFamily="18" charset="0"/>
                <a:cs typeface="Times New Roman" pitchFamily="18" charset="0"/>
              </a:rPr>
              <a:t>-1</a:t>
            </a:r>
            <a:r>
              <a:rPr lang="fr-FR" dirty="0" smtClean="0">
                <a:latin typeface="Times New Roman" pitchFamily="18" charset="0"/>
                <a:cs typeface="Times New Roman" pitchFamily="18" charset="0"/>
              </a:rPr>
              <a:t>                (C-H)</a:t>
            </a:r>
            <a:endParaRPr lang="fr-FR" dirty="0">
              <a:latin typeface="Times New Roman" pitchFamily="18" charset="0"/>
              <a:cs typeface="Times New Roman" pitchFamily="18" charset="0"/>
            </a:endParaRPr>
          </a:p>
        </p:txBody>
      </p:sp>
      <p:cxnSp>
        <p:nvCxnSpPr>
          <p:cNvPr id="20" name="Connecteur droit avec flèche 19"/>
          <p:cNvCxnSpPr/>
          <p:nvPr/>
        </p:nvCxnSpPr>
        <p:spPr>
          <a:xfrm>
            <a:off x="1500166" y="4000504"/>
            <a:ext cx="71438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1" name="ZoneTexte 20"/>
          <p:cNvSpPr txBox="1"/>
          <p:nvPr/>
        </p:nvSpPr>
        <p:spPr>
          <a:xfrm>
            <a:off x="357158" y="2643182"/>
            <a:ext cx="2707793" cy="369332"/>
          </a:xfrm>
          <a:prstGeom prst="rect">
            <a:avLst/>
          </a:prstGeom>
          <a:noFill/>
        </p:spPr>
        <p:txBody>
          <a:bodyPr wrap="none" rtlCol="0">
            <a:spAutoFit/>
          </a:bodyPr>
          <a:lstStyle/>
          <a:p>
            <a:pPr>
              <a:buFont typeface="Wingdings" pitchFamily="2" charset="2"/>
              <a:buChar char="ü"/>
            </a:pPr>
            <a:r>
              <a:rPr lang="fr-FR" dirty="0" smtClean="0">
                <a:latin typeface="Times New Roman" pitchFamily="18" charset="0"/>
                <a:cs typeface="Times New Roman" pitchFamily="18" charset="0"/>
              </a:rPr>
              <a:t>1745 cm</a:t>
            </a:r>
            <a:r>
              <a:rPr lang="fr-FR" baseline="30000" dirty="0" smtClean="0">
                <a:latin typeface="Times New Roman" pitchFamily="18" charset="0"/>
                <a:cs typeface="Times New Roman" pitchFamily="18" charset="0"/>
              </a:rPr>
              <a:t>-1</a:t>
            </a:r>
            <a:r>
              <a:rPr lang="fr-FR" dirty="0" smtClean="0">
                <a:latin typeface="Times New Roman" pitchFamily="18" charset="0"/>
                <a:cs typeface="Times New Roman" pitchFamily="18" charset="0"/>
              </a:rPr>
              <a:t>              (C=O)</a:t>
            </a:r>
            <a:endParaRPr lang="fr-FR" dirty="0">
              <a:latin typeface="Times New Roman" pitchFamily="18" charset="0"/>
              <a:cs typeface="Times New Roman" pitchFamily="18" charset="0"/>
            </a:endParaRPr>
          </a:p>
        </p:txBody>
      </p:sp>
      <p:sp>
        <p:nvSpPr>
          <p:cNvPr id="22" name="ZoneTexte 21"/>
          <p:cNvSpPr txBox="1"/>
          <p:nvPr/>
        </p:nvSpPr>
        <p:spPr>
          <a:xfrm>
            <a:off x="357158" y="3214686"/>
            <a:ext cx="2706190" cy="369332"/>
          </a:xfrm>
          <a:prstGeom prst="rect">
            <a:avLst/>
          </a:prstGeom>
          <a:noFill/>
        </p:spPr>
        <p:txBody>
          <a:bodyPr wrap="none" rtlCol="0">
            <a:spAutoFit/>
          </a:bodyPr>
          <a:lstStyle/>
          <a:p>
            <a:pPr>
              <a:buFont typeface="Wingdings" pitchFamily="2" charset="2"/>
              <a:buChar char="ü"/>
            </a:pPr>
            <a:r>
              <a:rPr lang="fr-FR" dirty="0" smtClean="0">
                <a:latin typeface="Times New Roman" pitchFamily="18" charset="0"/>
                <a:cs typeface="Times New Roman" pitchFamily="18" charset="0"/>
              </a:rPr>
              <a:t>1463 cm</a:t>
            </a:r>
            <a:r>
              <a:rPr lang="fr-FR" baseline="30000" dirty="0" smtClean="0">
                <a:latin typeface="Times New Roman" pitchFamily="18" charset="0"/>
                <a:cs typeface="Times New Roman" pitchFamily="18" charset="0"/>
              </a:rPr>
              <a:t>-1</a:t>
            </a:r>
            <a:r>
              <a:rPr lang="fr-FR" dirty="0" smtClean="0">
                <a:latin typeface="Times New Roman" pitchFamily="18" charset="0"/>
                <a:cs typeface="Times New Roman" pitchFamily="18" charset="0"/>
              </a:rPr>
              <a:t>               (C-O</a:t>
            </a:r>
            <a:r>
              <a:rPr lang="fr-FR" dirty="0" smtClean="0"/>
              <a:t>)</a:t>
            </a:r>
            <a:endParaRPr lang="fr-FR" dirty="0">
              <a:latin typeface="Times New Roman" pitchFamily="18" charset="0"/>
              <a:cs typeface="Times New Roman" pitchFamily="18" charset="0"/>
            </a:endParaRPr>
          </a:p>
        </p:txBody>
      </p:sp>
      <p:cxnSp>
        <p:nvCxnSpPr>
          <p:cNvPr id="24" name="Connecteur droit avec flèche 23"/>
          <p:cNvCxnSpPr/>
          <p:nvPr/>
        </p:nvCxnSpPr>
        <p:spPr>
          <a:xfrm>
            <a:off x="1571604" y="2857496"/>
            <a:ext cx="642942"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Connecteur droit avec flèche 25"/>
          <p:cNvCxnSpPr/>
          <p:nvPr/>
        </p:nvCxnSpPr>
        <p:spPr>
          <a:xfrm>
            <a:off x="1643042" y="3429000"/>
            <a:ext cx="571504"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Connecteur droit avec flèche 29"/>
          <p:cNvCxnSpPr>
            <a:stCxn id="19" idx="2"/>
          </p:cNvCxnSpPr>
          <p:nvPr/>
        </p:nvCxnSpPr>
        <p:spPr>
          <a:xfrm rot="16200000" flipH="1">
            <a:off x="7045359" y="1116013"/>
            <a:ext cx="1559494" cy="637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ZoneTexte 30"/>
          <p:cNvSpPr txBox="1"/>
          <p:nvPr/>
        </p:nvSpPr>
        <p:spPr>
          <a:xfrm>
            <a:off x="6143636" y="142852"/>
            <a:ext cx="63511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FR" dirty="0" smtClean="0">
                <a:latin typeface="Times New Roman" pitchFamily="18" charset="0"/>
                <a:cs typeface="Times New Roman" pitchFamily="18" charset="0"/>
              </a:rPr>
              <a:t>C=O</a:t>
            </a:r>
            <a:endParaRPr lang="fr-FR" dirty="0"/>
          </a:p>
        </p:txBody>
      </p:sp>
      <p:cxnSp>
        <p:nvCxnSpPr>
          <p:cNvPr id="33" name="Connecteur droit avec flèche 32"/>
          <p:cNvCxnSpPr>
            <a:stCxn id="31" idx="2"/>
          </p:cNvCxnSpPr>
          <p:nvPr/>
        </p:nvCxnSpPr>
        <p:spPr>
          <a:xfrm rot="16200000" flipH="1">
            <a:off x="6058451" y="914923"/>
            <a:ext cx="1488056" cy="6825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ZoneTexte 36"/>
          <p:cNvSpPr txBox="1"/>
          <p:nvPr/>
        </p:nvSpPr>
        <p:spPr>
          <a:xfrm>
            <a:off x="8358214" y="2928934"/>
            <a:ext cx="642942"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FR" dirty="0" smtClean="0">
                <a:latin typeface="Times New Roman" pitchFamily="18" charset="0"/>
                <a:cs typeface="Times New Roman" pitchFamily="18" charset="0"/>
              </a:rPr>
              <a:t>C-O</a:t>
            </a:r>
            <a:endParaRPr lang="fr-FR" dirty="0"/>
          </a:p>
        </p:txBody>
      </p:sp>
      <p:cxnSp>
        <p:nvCxnSpPr>
          <p:cNvPr id="41" name="Connecteur droit avec flèche 40"/>
          <p:cNvCxnSpPr/>
          <p:nvPr/>
        </p:nvCxnSpPr>
        <p:spPr>
          <a:xfrm rot="10800000">
            <a:off x="7358082" y="2071678"/>
            <a:ext cx="1143008" cy="857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down)">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8">
                                            <p:bg/>
                                          </p:spTgt>
                                        </p:tgtEl>
                                        <p:attrNameLst>
                                          <p:attrName>style.visibility</p:attrName>
                                        </p:attrNameLst>
                                      </p:cBhvr>
                                      <p:to>
                                        <p:strVal val="visible"/>
                                      </p:to>
                                    </p:set>
                                    <p:animEffect transition="in" filter="wipe(down)">
                                      <p:cBhvr>
                                        <p:cTn id="12" dur="500"/>
                                        <p:tgtEl>
                                          <p:spTgt spid="18">
                                            <p:bg/>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animEffect transition="in" filter="wipe(down)">
                                      <p:cBhvr>
                                        <p:cTn id="15" dur="500"/>
                                        <p:tgtEl>
                                          <p:spTgt spid="18">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21">
                                            <p:txEl>
                                              <p:pRg st="0" end="0"/>
                                            </p:txEl>
                                          </p:spTgt>
                                        </p:tgtEl>
                                        <p:attrNameLst>
                                          <p:attrName>style.visibility</p:attrName>
                                        </p:attrNameLst>
                                      </p:cBhvr>
                                      <p:to>
                                        <p:strVal val="visible"/>
                                      </p:to>
                                    </p:set>
                                    <p:animEffect transition="in" filter="wipe(down)">
                                      <p:cBhvr>
                                        <p:cTn id="20" dur="500"/>
                                        <p:tgtEl>
                                          <p:spTgt spid="21">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31">
                                            <p:bg/>
                                          </p:spTgt>
                                        </p:tgtEl>
                                        <p:attrNameLst>
                                          <p:attrName>style.visibility</p:attrName>
                                        </p:attrNameLst>
                                      </p:cBhvr>
                                      <p:to>
                                        <p:strVal val="visible"/>
                                      </p:to>
                                    </p:set>
                                    <p:animEffect transition="in" filter="wipe(down)">
                                      <p:cBhvr>
                                        <p:cTn id="25" dur="500"/>
                                        <p:tgtEl>
                                          <p:spTgt spid="31">
                                            <p:bg/>
                                          </p:spTgt>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1">
                                            <p:txEl>
                                              <p:pRg st="0" end="0"/>
                                            </p:txEl>
                                          </p:spTgt>
                                        </p:tgtEl>
                                        <p:attrNameLst>
                                          <p:attrName>style.visibility</p:attrName>
                                        </p:attrNameLst>
                                      </p:cBhvr>
                                      <p:to>
                                        <p:strVal val="visible"/>
                                      </p:to>
                                    </p:set>
                                    <p:animEffect transition="in" filter="wipe(down)">
                                      <p:cBhvr>
                                        <p:cTn id="28" dur="500"/>
                                        <p:tgtEl>
                                          <p:spTgt spid="31">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22">
                                            <p:txEl>
                                              <p:pRg st="0" end="0"/>
                                            </p:txEl>
                                          </p:spTgt>
                                        </p:tgtEl>
                                        <p:attrNameLst>
                                          <p:attrName>style.visibility</p:attrName>
                                        </p:attrNameLst>
                                      </p:cBhvr>
                                      <p:to>
                                        <p:strVal val="visible"/>
                                      </p:to>
                                    </p:set>
                                    <p:animEffect transition="in" filter="wipe(down)">
                                      <p:cBhvr>
                                        <p:cTn id="33" dur="500"/>
                                        <p:tgtEl>
                                          <p:spTgt spid="22">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37">
                                            <p:bg/>
                                          </p:spTgt>
                                        </p:tgtEl>
                                        <p:attrNameLst>
                                          <p:attrName>style.visibility</p:attrName>
                                        </p:attrNameLst>
                                      </p:cBhvr>
                                      <p:to>
                                        <p:strVal val="visible"/>
                                      </p:to>
                                    </p:set>
                                    <p:animEffect transition="in" filter="wipe(down)">
                                      <p:cBhvr>
                                        <p:cTn id="38" dur="500"/>
                                        <p:tgtEl>
                                          <p:spTgt spid="37">
                                            <p:bg/>
                                          </p:spTgt>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37">
                                            <p:txEl>
                                              <p:pRg st="0" end="0"/>
                                            </p:txEl>
                                          </p:spTgt>
                                        </p:tgtEl>
                                        <p:attrNameLst>
                                          <p:attrName>style.visibility</p:attrName>
                                        </p:attrNameLst>
                                      </p:cBhvr>
                                      <p:to>
                                        <p:strVal val="visible"/>
                                      </p:to>
                                    </p:set>
                                    <p:animEffect transition="in" filter="wipe(down)">
                                      <p:cBhvr>
                                        <p:cTn id="41" dur="500"/>
                                        <p:tgtEl>
                                          <p:spTgt spid="37">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15">
                                            <p:txEl>
                                              <p:pRg st="0" end="0"/>
                                            </p:txEl>
                                          </p:spTgt>
                                        </p:tgtEl>
                                        <p:attrNameLst>
                                          <p:attrName>style.visibility</p:attrName>
                                        </p:attrNameLst>
                                      </p:cBhvr>
                                      <p:to>
                                        <p:strVal val="visible"/>
                                      </p:to>
                                    </p:set>
                                    <p:animEffect transition="in" filter="wipe(down)">
                                      <p:cBhvr>
                                        <p:cTn id="46" dur="500"/>
                                        <p:tgtEl>
                                          <p:spTgt spid="15">
                                            <p:txEl>
                                              <p:pRg st="0" end="0"/>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19">
                                            <p:bg/>
                                          </p:spTgt>
                                        </p:tgtEl>
                                        <p:attrNameLst>
                                          <p:attrName>style.visibility</p:attrName>
                                        </p:attrNameLst>
                                      </p:cBhvr>
                                      <p:to>
                                        <p:strVal val="visible"/>
                                      </p:to>
                                    </p:set>
                                    <p:animEffect transition="in" filter="wipe(down)">
                                      <p:cBhvr>
                                        <p:cTn id="51" dur="500"/>
                                        <p:tgtEl>
                                          <p:spTgt spid="19">
                                            <p:bg/>
                                          </p:spTgt>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9">
                                            <p:txEl>
                                              <p:pRg st="0" end="0"/>
                                            </p:txEl>
                                          </p:spTgt>
                                        </p:tgtEl>
                                        <p:attrNameLst>
                                          <p:attrName>style.visibility</p:attrName>
                                        </p:attrNameLst>
                                      </p:cBhvr>
                                      <p:to>
                                        <p:strVal val="visible"/>
                                      </p:to>
                                    </p:set>
                                    <p:animEffect transition="in" filter="wipe(down)">
                                      <p:cBhvr>
                                        <p:cTn id="54"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allAtOnce" animBg="1"/>
      <p:bldP spid="19" grpId="0" build="allAtOnce" animBg="1"/>
      <p:bldP spid="10" grpId="0" build="allAtOnce"/>
      <p:bldP spid="15" grpId="0" build="allAtOnce"/>
      <p:bldP spid="21" grpId="0" build="allAtOnce"/>
      <p:bldP spid="22" grpId="0" build="allAtOnce"/>
      <p:bldP spid="31" grpId="0" build="allAtOnce" animBg="1"/>
      <p:bldP spid="37" grpId="0" build="allAtOnce"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lipse 3"/>
          <p:cNvSpPr/>
          <p:nvPr/>
        </p:nvSpPr>
        <p:spPr>
          <a:xfrm>
            <a:off x="571472" y="357166"/>
            <a:ext cx="7715304" cy="785818"/>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2400" b="1" i="1" dirty="0" smtClean="0">
                <a:latin typeface="Times New Roman" pitchFamily="18" charset="0"/>
                <a:cs typeface="Times New Roman" pitchFamily="18" charset="0"/>
              </a:rPr>
              <a:t>Etude théorique de curcumine par la méthode DFT </a:t>
            </a:r>
            <a:endParaRPr lang="fr-FR" sz="2400" b="1" i="1" dirty="0">
              <a:latin typeface="Times New Roman" pitchFamily="18" charset="0"/>
              <a:cs typeface="Times New Roman" pitchFamily="18" charset="0"/>
            </a:endParaRPr>
          </a:p>
        </p:txBody>
      </p:sp>
      <p:sp>
        <p:nvSpPr>
          <p:cNvPr id="6" name="ZoneTexte 5"/>
          <p:cNvSpPr txBox="1"/>
          <p:nvPr/>
        </p:nvSpPr>
        <p:spPr>
          <a:xfrm>
            <a:off x="785786" y="1500174"/>
            <a:ext cx="6429420" cy="400110"/>
          </a:xfrm>
          <a:prstGeom prst="rect">
            <a:avLst/>
          </a:prstGeom>
          <a:noFill/>
        </p:spPr>
        <p:txBody>
          <a:bodyPr wrap="square" rtlCol="0">
            <a:spAutoFit/>
          </a:bodyPr>
          <a:lstStyle/>
          <a:p>
            <a:pPr>
              <a:buFont typeface="Wingdings" pitchFamily="2" charset="2"/>
              <a:buChar char="q"/>
            </a:pPr>
            <a:r>
              <a:rPr lang="fr-FR" sz="2000" b="1" i="1" dirty="0" smtClean="0">
                <a:latin typeface="Times New Roman" pitchFamily="18" charset="0"/>
                <a:cs typeface="Times New Roman" pitchFamily="18" charset="0"/>
              </a:rPr>
              <a:t>Optimisation géométrique de la molécule de curcumine </a:t>
            </a:r>
            <a:endParaRPr lang="fr-FR" sz="2000" b="1" i="1" dirty="0">
              <a:latin typeface="Times New Roman" pitchFamily="18" charset="0"/>
              <a:cs typeface="Times New Roman" pitchFamily="18" charset="0"/>
            </a:endParaRPr>
          </a:p>
        </p:txBody>
      </p:sp>
      <p:pic>
        <p:nvPicPr>
          <p:cNvPr id="7" name="Image 6"/>
          <p:cNvPicPr/>
          <p:nvPr/>
        </p:nvPicPr>
        <p:blipFill>
          <a:blip r:embed="rId3"/>
          <a:srcRect/>
          <a:stretch>
            <a:fillRect/>
          </a:stretch>
        </p:blipFill>
        <p:spPr bwMode="auto">
          <a:xfrm>
            <a:off x="1" y="1928802"/>
            <a:ext cx="4643438" cy="2357454"/>
          </a:xfrm>
          <a:prstGeom prst="rect">
            <a:avLst/>
          </a:prstGeom>
          <a:noFill/>
          <a:ln w="9525">
            <a:noFill/>
            <a:miter lim="800000"/>
            <a:headEnd/>
            <a:tailEnd/>
          </a:ln>
        </p:spPr>
      </p:pic>
      <p:sp>
        <p:nvSpPr>
          <p:cNvPr id="8" name="ZoneTexte 7"/>
          <p:cNvSpPr txBox="1"/>
          <p:nvPr/>
        </p:nvSpPr>
        <p:spPr>
          <a:xfrm>
            <a:off x="2214546" y="2214554"/>
            <a:ext cx="966931" cy="369332"/>
          </a:xfrm>
          <a:prstGeom prst="rect">
            <a:avLst/>
          </a:prstGeom>
          <a:noFill/>
        </p:spPr>
        <p:txBody>
          <a:bodyPr wrap="none" rtlCol="0">
            <a:spAutoFit/>
          </a:bodyPr>
          <a:lstStyle/>
          <a:p>
            <a:r>
              <a:rPr lang="fr-FR" dirty="0" err="1" smtClean="0">
                <a:latin typeface="Times New Roman" pitchFamily="18" charset="0"/>
                <a:cs typeface="Times New Roman" pitchFamily="18" charset="0"/>
              </a:rPr>
              <a:t>Cur</a:t>
            </a:r>
            <a:r>
              <a:rPr lang="fr-FR" dirty="0" smtClean="0">
                <a:latin typeface="Times New Roman" pitchFamily="18" charset="0"/>
                <a:cs typeface="Times New Roman" pitchFamily="18" charset="0"/>
              </a:rPr>
              <a:t> gaz </a:t>
            </a:r>
            <a:endParaRPr lang="fr-FR" dirty="0">
              <a:latin typeface="Times New Roman" pitchFamily="18" charset="0"/>
              <a:cs typeface="Times New Roman" pitchFamily="18" charset="0"/>
            </a:endParaRPr>
          </a:p>
        </p:txBody>
      </p:sp>
      <p:pic>
        <p:nvPicPr>
          <p:cNvPr id="9" name="Image 8"/>
          <p:cNvPicPr/>
          <p:nvPr/>
        </p:nvPicPr>
        <p:blipFill>
          <a:blip r:embed="rId3"/>
          <a:srcRect/>
          <a:stretch>
            <a:fillRect/>
          </a:stretch>
        </p:blipFill>
        <p:spPr bwMode="auto">
          <a:xfrm>
            <a:off x="4857752" y="2000240"/>
            <a:ext cx="4286248" cy="2214578"/>
          </a:xfrm>
          <a:prstGeom prst="rect">
            <a:avLst/>
          </a:prstGeom>
          <a:noFill/>
          <a:ln w="9525">
            <a:noFill/>
            <a:miter lim="800000"/>
            <a:headEnd/>
            <a:tailEnd/>
          </a:ln>
        </p:spPr>
      </p:pic>
      <p:pic>
        <p:nvPicPr>
          <p:cNvPr id="10" name="Image 9"/>
          <p:cNvPicPr/>
          <p:nvPr/>
        </p:nvPicPr>
        <p:blipFill>
          <a:blip r:embed="rId3"/>
          <a:srcRect/>
          <a:stretch>
            <a:fillRect/>
          </a:stretch>
        </p:blipFill>
        <p:spPr bwMode="auto">
          <a:xfrm>
            <a:off x="1857356" y="4357694"/>
            <a:ext cx="5429288" cy="2286016"/>
          </a:xfrm>
          <a:prstGeom prst="rect">
            <a:avLst/>
          </a:prstGeom>
          <a:noFill/>
          <a:ln w="9525">
            <a:noFill/>
            <a:miter lim="800000"/>
            <a:headEnd/>
            <a:tailEnd/>
          </a:ln>
        </p:spPr>
      </p:pic>
      <p:sp>
        <p:nvSpPr>
          <p:cNvPr id="11" name="ZoneTexte 10"/>
          <p:cNvSpPr txBox="1"/>
          <p:nvPr/>
        </p:nvSpPr>
        <p:spPr>
          <a:xfrm>
            <a:off x="7000892" y="2214554"/>
            <a:ext cx="1244443" cy="369332"/>
          </a:xfrm>
          <a:prstGeom prst="rect">
            <a:avLst/>
          </a:prstGeom>
          <a:noFill/>
        </p:spPr>
        <p:txBody>
          <a:bodyPr wrap="none" rtlCol="0">
            <a:spAutoFit/>
          </a:bodyPr>
          <a:lstStyle/>
          <a:p>
            <a:r>
              <a:rPr lang="fr-FR" dirty="0" err="1" smtClean="0">
                <a:latin typeface="Times New Roman" pitchFamily="18" charset="0"/>
                <a:cs typeface="Times New Roman" pitchFamily="18" charset="0"/>
              </a:rPr>
              <a:t>Cur</a:t>
            </a:r>
            <a:r>
              <a:rPr lang="fr-FR" dirty="0" smtClean="0">
                <a:latin typeface="Times New Roman" pitchFamily="18" charset="0"/>
                <a:cs typeface="Times New Roman" pitchFamily="18" charset="0"/>
              </a:rPr>
              <a:t> neutre </a:t>
            </a:r>
            <a:endParaRPr lang="fr-FR" dirty="0">
              <a:latin typeface="Times New Roman" pitchFamily="18" charset="0"/>
              <a:cs typeface="Times New Roman" pitchFamily="18" charset="0"/>
            </a:endParaRPr>
          </a:p>
        </p:txBody>
      </p:sp>
      <p:sp>
        <p:nvSpPr>
          <p:cNvPr id="21" name="ZoneTexte 20"/>
          <p:cNvSpPr txBox="1"/>
          <p:nvPr/>
        </p:nvSpPr>
        <p:spPr>
          <a:xfrm>
            <a:off x="4572000" y="4786322"/>
            <a:ext cx="764953" cy="369332"/>
          </a:xfrm>
          <a:prstGeom prst="rect">
            <a:avLst/>
          </a:prstGeom>
          <a:noFill/>
        </p:spPr>
        <p:txBody>
          <a:bodyPr wrap="none" rtlCol="0">
            <a:spAutoFit/>
          </a:bodyPr>
          <a:lstStyle/>
          <a:p>
            <a:r>
              <a:rPr lang="fr-FR" dirty="0" smtClean="0">
                <a:latin typeface="Times New Roman" pitchFamily="18" charset="0"/>
                <a:cs typeface="Times New Roman" pitchFamily="18" charset="0"/>
              </a:rPr>
              <a:t>a37°C</a:t>
            </a:r>
            <a:endParaRPr lang="fr-FR"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p:nvPr/>
        </p:nvPicPr>
        <p:blipFill>
          <a:blip r:embed="rId2"/>
          <a:srcRect/>
          <a:stretch>
            <a:fillRect/>
          </a:stretch>
        </p:blipFill>
        <p:spPr bwMode="auto">
          <a:xfrm>
            <a:off x="0" y="0"/>
            <a:ext cx="4500562" cy="2071678"/>
          </a:xfrm>
          <a:prstGeom prst="rect">
            <a:avLst/>
          </a:prstGeom>
          <a:noFill/>
          <a:ln w="9525">
            <a:noFill/>
            <a:miter lim="800000"/>
            <a:headEnd/>
            <a:tailEnd/>
          </a:ln>
        </p:spPr>
      </p:pic>
      <p:sp>
        <p:nvSpPr>
          <p:cNvPr id="5" name="ZoneTexte 4"/>
          <p:cNvSpPr txBox="1"/>
          <p:nvPr/>
        </p:nvSpPr>
        <p:spPr>
          <a:xfrm>
            <a:off x="1857356" y="357166"/>
            <a:ext cx="947695" cy="369332"/>
          </a:xfrm>
          <a:prstGeom prst="rect">
            <a:avLst/>
          </a:prstGeom>
          <a:noFill/>
        </p:spPr>
        <p:txBody>
          <a:bodyPr wrap="none" rtlCol="0">
            <a:spAutoFit/>
          </a:bodyPr>
          <a:lstStyle/>
          <a:p>
            <a:r>
              <a:rPr lang="fr-FR" dirty="0" err="1" smtClean="0">
                <a:latin typeface="Times New Roman" pitchFamily="18" charset="0"/>
                <a:cs typeface="Times New Roman" pitchFamily="18" charset="0"/>
              </a:rPr>
              <a:t>Cur</a:t>
            </a:r>
            <a:r>
              <a:rPr lang="fr-FR" dirty="0" smtClean="0">
                <a:latin typeface="Times New Roman" pitchFamily="18" charset="0"/>
                <a:cs typeface="Times New Roman" pitchFamily="18" charset="0"/>
              </a:rPr>
              <a:t> -1H</a:t>
            </a:r>
            <a:endParaRPr lang="fr-FR" dirty="0">
              <a:latin typeface="Times New Roman" pitchFamily="18" charset="0"/>
              <a:cs typeface="Times New Roman" pitchFamily="18" charset="0"/>
            </a:endParaRPr>
          </a:p>
        </p:txBody>
      </p:sp>
      <p:pic>
        <p:nvPicPr>
          <p:cNvPr id="6" name="Image 5"/>
          <p:cNvPicPr/>
          <p:nvPr/>
        </p:nvPicPr>
        <p:blipFill>
          <a:blip r:embed="rId3"/>
          <a:srcRect/>
          <a:stretch>
            <a:fillRect/>
          </a:stretch>
        </p:blipFill>
        <p:spPr bwMode="auto">
          <a:xfrm>
            <a:off x="4572000" y="214290"/>
            <a:ext cx="4071966" cy="1857388"/>
          </a:xfrm>
          <a:prstGeom prst="rect">
            <a:avLst/>
          </a:prstGeom>
          <a:noFill/>
          <a:ln w="9525">
            <a:noFill/>
            <a:miter lim="800000"/>
            <a:headEnd/>
            <a:tailEnd/>
          </a:ln>
        </p:spPr>
      </p:pic>
      <p:sp>
        <p:nvSpPr>
          <p:cNvPr id="7" name="ZoneTexte 6"/>
          <p:cNvSpPr txBox="1"/>
          <p:nvPr/>
        </p:nvSpPr>
        <p:spPr>
          <a:xfrm>
            <a:off x="6715140" y="428604"/>
            <a:ext cx="947695" cy="369332"/>
          </a:xfrm>
          <a:prstGeom prst="rect">
            <a:avLst/>
          </a:prstGeom>
          <a:noFill/>
        </p:spPr>
        <p:txBody>
          <a:bodyPr wrap="none" rtlCol="0">
            <a:spAutoFit/>
          </a:bodyPr>
          <a:lstStyle/>
          <a:p>
            <a:r>
              <a:rPr lang="fr-FR" dirty="0" err="1" smtClean="0">
                <a:latin typeface="Times New Roman" pitchFamily="18" charset="0"/>
                <a:cs typeface="Times New Roman" pitchFamily="18" charset="0"/>
              </a:rPr>
              <a:t>Cur</a:t>
            </a:r>
            <a:r>
              <a:rPr lang="fr-FR" dirty="0" smtClean="0">
                <a:latin typeface="Times New Roman" pitchFamily="18" charset="0"/>
                <a:cs typeface="Times New Roman" pitchFamily="18" charset="0"/>
              </a:rPr>
              <a:t> -2H</a:t>
            </a:r>
            <a:endParaRPr lang="fr-FR" dirty="0">
              <a:latin typeface="Times New Roman" pitchFamily="18" charset="0"/>
              <a:cs typeface="Times New Roman" pitchFamily="18" charset="0"/>
            </a:endParaRPr>
          </a:p>
        </p:txBody>
      </p:sp>
      <p:pic>
        <p:nvPicPr>
          <p:cNvPr id="8" name="Image 7"/>
          <p:cNvPicPr/>
          <p:nvPr/>
        </p:nvPicPr>
        <p:blipFill>
          <a:blip r:embed="rId4"/>
          <a:srcRect/>
          <a:stretch>
            <a:fillRect/>
          </a:stretch>
        </p:blipFill>
        <p:spPr bwMode="auto">
          <a:xfrm>
            <a:off x="0" y="2214554"/>
            <a:ext cx="4214810" cy="1785950"/>
          </a:xfrm>
          <a:prstGeom prst="rect">
            <a:avLst/>
          </a:prstGeom>
          <a:noFill/>
          <a:ln w="9525">
            <a:noFill/>
            <a:miter lim="800000"/>
            <a:headEnd/>
            <a:tailEnd/>
          </a:ln>
        </p:spPr>
      </p:pic>
      <p:sp>
        <p:nvSpPr>
          <p:cNvPr id="9" name="ZoneTexte 8"/>
          <p:cNvSpPr txBox="1"/>
          <p:nvPr/>
        </p:nvSpPr>
        <p:spPr>
          <a:xfrm>
            <a:off x="1571604" y="2428868"/>
            <a:ext cx="1000595" cy="369332"/>
          </a:xfrm>
          <a:prstGeom prst="rect">
            <a:avLst/>
          </a:prstGeom>
          <a:noFill/>
        </p:spPr>
        <p:txBody>
          <a:bodyPr wrap="none" rtlCol="0">
            <a:spAutoFit/>
          </a:bodyPr>
          <a:lstStyle/>
          <a:p>
            <a:r>
              <a:rPr lang="fr-FR" dirty="0" err="1" smtClean="0">
                <a:latin typeface="Times New Roman" pitchFamily="18" charset="0"/>
                <a:cs typeface="Times New Roman" pitchFamily="18" charset="0"/>
              </a:rPr>
              <a:t>Cur</a:t>
            </a:r>
            <a:r>
              <a:rPr lang="fr-FR" dirty="0" smtClean="0">
                <a:latin typeface="Times New Roman" pitchFamily="18" charset="0"/>
                <a:cs typeface="Times New Roman" pitchFamily="18" charset="0"/>
              </a:rPr>
              <a:t> +1H</a:t>
            </a:r>
            <a:endParaRPr lang="fr-FR" dirty="0">
              <a:latin typeface="Times New Roman" pitchFamily="18" charset="0"/>
              <a:cs typeface="Times New Roman" pitchFamily="18" charset="0"/>
            </a:endParaRPr>
          </a:p>
        </p:txBody>
      </p:sp>
      <p:pic>
        <p:nvPicPr>
          <p:cNvPr id="10" name="Image 9"/>
          <p:cNvPicPr/>
          <p:nvPr/>
        </p:nvPicPr>
        <p:blipFill>
          <a:blip r:embed="rId5"/>
          <a:srcRect/>
          <a:stretch>
            <a:fillRect/>
          </a:stretch>
        </p:blipFill>
        <p:spPr bwMode="auto">
          <a:xfrm>
            <a:off x="4643438" y="2143116"/>
            <a:ext cx="4500562" cy="1857388"/>
          </a:xfrm>
          <a:prstGeom prst="rect">
            <a:avLst/>
          </a:prstGeom>
          <a:noFill/>
          <a:ln w="9525">
            <a:noFill/>
            <a:miter lim="800000"/>
            <a:headEnd/>
            <a:tailEnd/>
          </a:ln>
        </p:spPr>
      </p:pic>
      <p:sp>
        <p:nvSpPr>
          <p:cNvPr id="11" name="ZoneTexte 10"/>
          <p:cNvSpPr txBox="1"/>
          <p:nvPr/>
        </p:nvSpPr>
        <p:spPr>
          <a:xfrm>
            <a:off x="6572264" y="2428868"/>
            <a:ext cx="1058303" cy="369332"/>
          </a:xfrm>
          <a:prstGeom prst="rect">
            <a:avLst/>
          </a:prstGeom>
          <a:noFill/>
        </p:spPr>
        <p:txBody>
          <a:bodyPr wrap="none" rtlCol="0">
            <a:spAutoFit/>
          </a:bodyPr>
          <a:lstStyle/>
          <a:p>
            <a:r>
              <a:rPr lang="fr-FR" dirty="0" err="1" smtClean="0">
                <a:latin typeface="Times New Roman" pitchFamily="18" charset="0"/>
                <a:cs typeface="Times New Roman" pitchFamily="18" charset="0"/>
              </a:rPr>
              <a:t>Cur</a:t>
            </a:r>
            <a:r>
              <a:rPr lang="fr-FR" dirty="0" smtClean="0">
                <a:latin typeface="Times New Roman" pitchFamily="18" charset="0"/>
                <a:cs typeface="Times New Roman" pitchFamily="18" charset="0"/>
              </a:rPr>
              <a:t> +2H </a:t>
            </a:r>
            <a:endParaRPr lang="fr-FR" dirty="0">
              <a:latin typeface="Times New Roman" pitchFamily="18" charset="0"/>
              <a:cs typeface="Times New Roman" pitchFamily="18" charset="0"/>
            </a:endParaRPr>
          </a:p>
        </p:txBody>
      </p:sp>
      <p:sp>
        <p:nvSpPr>
          <p:cNvPr id="12" name="Rectangle 11"/>
          <p:cNvSpPr/>
          <p:nvPr/>
        </p:nvSpPr>
        <p:spPr>
          <a:xfrm>
            <a:off x="285720" y="4714884"/>
            <a:ext cx="7715304" cy="707886"/>
          </a:xfrm>
          <a:prstGeom prst="rect">
            <a:avLst/>
          </a:prstGeom>
        </p:spPr>
        <p:txBody>
          <a:bodyPr wrap="square">
            <a:spAutoFit/>
          </a:bodyPr>
          <a:lstStyle/>
          <a:p>
            <a:pPr>
              <a:buFont typeface="Wingdings" pitchFamily="2" charset="2"/>
              <a:buChar char="Ø"/>
            </a:pPr>
            <a:r>
              <a:rPr lang="fr-FR" sz="2000" dirty="0" smtClean="0">
                <a:latin typeface="Times New Roman" pitchFamily="18" charset="0"/>
                <a:cs typeface="Times New Roman" pitchFamily="18" charset="0"/>
              </a:rPr>
              <a:t> la </a:t>
            </a:r>
            <a:r>
              <a:rPr lang="fr-FR" sz="2000" dirty="0" err="1" smtClean="0">
                <a:latin typeface="Times New Roman" pitchFamily="18" charset="0"/>
                <a:cs typeface="Times New Roman" pitchFamily="18" charset="0"/>
              </a:rPr>
              <a:t>protonation</a:t>
            </a:r>
            <a:r>
              <a:rPr lang="fr-FR" sz="2000" dirty="0" smtClean="0">
                <a:latin typeface="Times New Roman" pitchFamily="18" charset="0"/>
                <a:cs typeface="Times New Roman" pitchFamily="18" charset="0"/>
              </a:rPr>
              <a:t>/</a:t>
            </a:r>
            <a:r>
              <a:rPr lang="fr-FR" sz="2000" dirty="0" err="1" smtClean="0">
                <a:latin typeface="Times New Roman" pitchFamily="18" charset="0"/>
                <a:cs typeface="Times New Roman" pitchFamily="18" charset="0"/>
              </a:rPr>
              <a:t>deprotonation</a:t>
            </a:r>
            <a:r>
              <a:rPr lang="fr-FR" sz="2000" dirty="0" smtClean="0">
                <a:latin typeface="Times New Roman" pitchFamily="18" charset="0"/>
                <a:cs typeface="Times New Roman" pitchFamily="18" charset="0"/>
              </a:rPr>
              <a:t> a influe considérablement la géométrie de la curcumine. Par contre l’effet de la température et le solvant est faible</a:t>
            </a:r>
            <a:r>
              <a:rPr lang="fr-FR" dirty="0" smtClean="0"/>
              <a:t>.</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anim calcmode="lin" valueType="num">
                                      <p:cBhvr additive="base">
                                        <p:cTn id="2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57158" y="214290"/>
            <a:ext cx="4107663" cy="400110"/>
          </a:xfrm>
          <a:prstGeom prst="rect">
            <a:avLst/>
          </a:prstGeom>
        </p:spPr>
        <p:txBody>
          <a:bodyPr wrap="none">
            <a:spAutoFit/>
          </a:bodyPr>
          <a:lstStyle/>
          <a:p>
            <a:pPr>
              <a:buFont typeface="Wingdings" pitchFamily="2" charset="2"/>
              <a:buChar char="q"/>
            </a:pPr>
            <a:r>
              <a:rPr lang="fr-FR" sz="2000" b="1" dirty="0" smtClean="0">
                <a:latin typeface="Times New Roman" pitchFamily="18" charset="0"/>
                <a:cs typeface="Times New Roman" pitchFamily="18" charset="0"/>
              </a:rPr>
              <a:t> Analyse des orbitales moléculaire</a:t>
            </a:r>
            <a:endParaRPr lang="fr-FR" sz="2000" dirty="0">
              <a:latin typeface="Times New Roman" pitchFamily="18" charset="0"/>
              <a:cs typeface="Times New Roman" pitchFamily="18" charset="0"/>
            </a:endParaRPr>
          </a:p>
        </p:txBody>
      </p:sp>
      <p:pic>
        <p:nvPicPr>
          <p:cNvPr id="6" name="Image 5"/>
          <p:cNvPicPr/>
          <p:nvPr/>
        </p:nvPicPr>
        <p:blipFill>
          <a:blip r:embed="rId2"/>
          <a:srcRect/>
          <a:stretch>
            <a:fillRect/>
          </a:stretch>
        </p:blipFill>
        <p:spPr bwMode="auto">
          <a:xfrm>
            <a:off x="357158" y="857232"/>
            <a:ext cx="4143404" cy="3190877"/>
          </a:xfrm>
          <a:prstGeom prst="rect">
            <a:avLst/>
          </a:prstGeom>
          <a:noFill/>
          <a:ln w="9525">
            <a:noFill/>
            <a:miter lim="800000"/>
            <a:headEnd/>
            <a:tailEnd/>
          </a:ln>
        </p:spPr>
      </p:pic>
      <p:pic>
        <p:nvPicPr>
          <p:cNvPr id="8" name="Image 7"/>
          <p:cNvPicPr/>
          <p:nvPr/>
        </p:nvPicPr>
        <p:blipFill>
          <a:blip r:embed="rId3"/>
          <a:srcRect/>
          <a:stretch>
            <a:fillRect/>
          </a:stretch>
        </p:blipFill>
        <p:spPr bwMode="auto">
          <a:xfrm>
            <a:off x="4572000" y="928670"/>
            <a:ext cx="4071966" cy="3114675"/>
          </a:xfrm>
          <a:prstGeom prst="rect">
            <a:avLst/>
          </a:prstGeom>
          <a:noFill/>
          <a:ln w="9525">
            <a:noFill/>
            <a:miter lim="800000"/>
            <a:headEnd/>
            <a:tailEnd/>
          </a:ln>
        </p:spPr>
      </p:pic>
      <p:sp>
        <p:nvSpPr>
          <p:cNvPr id="81923" name="Rectangle 3"/>
          <p:cNvSpPr>
            <a:spLocks noChangeArrowheads="1"/>
          </p:cNvSpPr>
          <p:nvPr/>
        </p:nvSpPr>
        <p:spPr bwMode="auto">
          <a:xfrm>
            <a:off x="285720" y="4214818"/>
            <a:ext cx="8643966"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L’HOMO pour les molécules :</a:t>
            </a:r>
            <a:r>
              <a:rPr kumimoji="0" lang="fr-FR"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lang="fr-FR" dirty="0" smtClean="0">
                <a:latin typeface="Times New Roman" pitchFamily="18" charset="0"/>
                <a:ea typeface="Times New Roman" pitchFamily="18" charset="0"/>
                <a:cs typeface="Times New Roman" pitchFamily="18" charset="0"/>
              </a:rPr>
              <a:t> </a:t>
            </a:r>
            <a:r>
              <a:rPr kumimoji="0" lang="fr-FR"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Cur</a:t>
            </a:r>
            <a:r>
              <a:rPr kumimoji="0" lang="fr-FR"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gaz  est principalement délocalisé sur le cycle aromatique 2, le O-CH</a:t>
            </a:r>
            <a:r>
              <a:rPr kumimoji="0" lang="fr-FR"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3 </a:t>
            </a:r>
            <a:r>
              <a:rPr kumimoji="0" lang="fr-FR"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de cycle et la liaison C</a:t>
            </a:r>
            <a:r>
              <a:rPr kumimoji="0" lang="fr-FR"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20</a:t>
            </a:r>
            <a:r>
              <a:rPr kumimoji="0" lang="fr-FR"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a:t>
            </a:r>
            <a:r>
              <a:rPr kumimoji="0" lang="fr-FR"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21 </a:t>
            </a:r>
            <a:r>
              <a:rPr kumimoji="0" lang="fr-FR"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p>
          <a:p>
            <a:pPr fontAlgn="base">
              <a:spcBef>
                <a:spcPct val="0"/>
              </a:spcBef>
              <a:spcAft>
                <a:spcPct val="0"/>
              </a:spcAft>
              <a:buFont typeface="Wingdings" pitchFamily="2" charset="2"/>
              <a:buChar char="v"/>
            </a:pPr>
            <a:r>
              <a:rPr lang="fr-FR" dirty="0" err="1" smtClean="0">
                <a:latin typeface="Times New Roman" pitchFamily="18" charset="0"/>
                <a:cs typeface="Times New Roman" pitchFamily="18" charset="0"/>
              </a:rPr>
              <a:t>Cur</a:t>
            </a:r>
            <a:r>
              <a:rPr lang="fr-FR" dirty="0" smtClean="0">
                <a:latin typeface="Times New Roman" pitchFamily="18" charset="0"/>
                <a:cs typeface="Times New Roman" pitchFamily="18" charset="0"/>
              </a:rPr>
              <a:t> +1H est principalement délocalisé sur le cycle aromatique 2, le O-CH</a:t>
            </a:r>
            <a:r>
              <a:rPr lang="fr-FR" baseline="-25000" dirty="0" smtClean="0">
                <a:latin typeface="Times New Roman" pitchFamily="18" charset="0"/>
                <a:cs typeface="Times New Roman" pitchFamily="18" charset="0"/>
              </a:rPr>
              <a:t>3</a:t>
            </a:r>
            <a:r>
              <a:rPr lang="fr-FR" dirty="0" smtClean="0">
                <a:latin typeface="Times New Roman" pitchFamily="18" charset="0"/>
                <a:cs typeface="Times New Roman" pitchFamily="18" charset="0"/>
              </a:rPr>
              <a:t>de cycle et les liaisons C</a:t>
            </a:r>
            <a:r>
              <a:rPr lang="fr-FR" baseline="-25000" dirty="0" smtClean="0">
                <a:latin typeface="Times New Roman" pitchFamily="18" charset="0"/>
                <a:cs typeface="Times New Roman" pitchFamily="18" charset="0"/>
              </a:rPr>
              <a:t>28</a:t>
            </a:r>
            <a:r>
              <a:rPr lang="fr-FR" dirty="0" smtClean="0">
                <a:latin typeface="Times New Roman" pitchFamily="18" charset="0"/>
                <a:cs typeface="Times New Roman" pitchFamily="18" charset="0"/>
              </a:rPr>
              <a:t>= C</a:t>
            </a:r>
            <a:r>
              <a:rPr lang="fr-FR" baseline="-25000" dirty="0" smtClean="0">
                <a:latin typeface="Times New Roman" pitchFamily="18" charset="0"/>
                <a:cs typeface="Times New Roman" pitchFamily="18" charset="0"/>
              </a:rPr>
              <a:t>18</a:t>
            </a:r>
            <a:r>
              <a:rPr lang="fr-FR" dirty="0" smtClean="0">
                <a:latin typeface="Times New Roman" pitchFamily="18" charset="0"/>
                <a:cs typeface="Times New Roman" pitchFamily="18" charset="0"/>
              </a:rPr>
              <a:t>,C</a:t>
            </a:r>
            <a:r>
              <a:rPr lang="fr-FR" baseline="-25000" dirty="0" smtClean="0">
                <a:latin typeface="Times New Roman" pitchFamily="18" charset="0"/>
                <a:cs typeface="Times New Roman" pitchFamily="18" charset="0"/>
              </a:rPr>
              <a:t>22</a:t>
            </a:r>
            <a:r>
              <a:rPr lang="fr-FR" dirty="0" smtClean="0">
                <a:latin typeface="Times New Roman" pitchFamily="18" charset="0"/>
                <a:cs typeface="Times New Roman" pitchFamily="18" charset="0"/>
              </a:rPr>
              <a:t>-C</a:t>
            </a:r>
            <a:r>
              <a:rPr lang="fr-FR" baseline="-25000" dirty="0" smtClean="0">
                <a:latin typeface="Times New Roman" pitchFamily="18" charset="0"/>
                <a:cs typeface="Times New Roman" pitchFamily="18" charset="0"/>
              </a:rPr>
              <a:t>28</a:t>
            </a:r>
            <a:r>
              <a:rPr lang="fr-FR" dirty="0" smtClean="0">
                <a:latin typeface="Times New Roman" pitchFamily="18" charset="0"/>
                <a:cs typeface="Times New Roman" pitchFamily="18" charset="0"/>
              </a:rPr>
              <a:t>.</a:t>
            </a:r>
          </a:p>
          <a:p>
            <a:pPr marL="0" marR="0" lvl="0" indent="0" algn="l" defTabSz="914400" rtl="0" eaLnBrk="1" fontAlgn="base" latinLnBrk="0" hangingPunct="1">
              <a:lnSpc>
                <a:spcPct val="100000"/>
              </a:lnSpc>
              <a:spcBef>
                <a:spcPct val="0"/>
              </a:spcBef>
              <a:spcAft>
                <a:spcPct val="0"/>
              </a:spcAft>
              <a:buClrTx/>
              <a:buSzTx/>
              <a:tabLst/>
            </a:pPr>
            <a:endParaRPr kumimoji="0" lang="fr-FR"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1923">
                                            <p:txEl>
                                              <p:pRg st="0" end="0"/>
                                            </p:txEl>
                                          </p:spTgt>
                                        </p:tgtEl>
                                        <p:attrNameLst>
                                          <p:attrName>style.visibility</p:attrName>
                                        </p:attrNameLst>
                                      </p:cBhvr>
                                      <p:to>
                                        <p:strVal val="visible"/>
                                      </p:to>
                                    </p:set>
                                    <p:animEffect transition="in" filter="wipe(down)">
                                      <p:cBhvr>
                                        <p:cTn id="7" dur="500"/>
                                        <p:tgtEl>
                                          <p:spTgt spid="819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1923">
                                            <p:txEl>
                                              <p:pRg st="1" end="1"/>
                                            </p:txEl>
                                          </p:spTgt>
                                        </p:tgtEl>
                                        <p:attrNameLst>
                                          <p:attrName>style.visibility</p:attrName>
                                        </p:attrNameLst>
                                      </p:cBhvr>
                                      <p:to>
                                        <p:strVal val="visible"/>
                                      </p:to>
                                    </p:set>
                                    <p:animEffect transition="in" filter="wipe(down)">
                                      <p:cBhvr>
                                        <p:cTn id="12" dur="500"/>
                                        <p:tgtEl>
                                          <p:spTgt spid="819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1923">
                                            <p:txEl>
                                              <p:pRg st="2" end="2"/>
                                            </p:txEl>
                                          </p:spTgt>
                                        </p:tgtEl>
                                        <p:attrNameLst>
                                          <p:attrName>style.visibility</p:attrName>
                                        </p:attrNameLst>
                                      </p:cBhvr>
                                      <p:to>
                                        <p:strVal val="visible"/>
                                      </p:to>
                                    </p:set>
                                    <p:animEffect transition="in" filter="wipe(down)">
                                      <p:cBhvr>
                                        <p:cTn id="17" dur="500"/>
                                        <p:tgtEl>
                                          <p:spTgt spid="819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928662" y="571480"/>
            <a:ext cx="3052439" cy="400110"/>
          </a:xfrm>
          <a:prstGeom prst="rect">
            <a:avLst/>
          </a:prstGeom>
          <a:noFill/>
        </p:spPr>
        <p:txBody>
          <a:bodyPr wrap="none" rtlCol="0">
            <a:spAutoFit/>
          </a:bodyPr>
          <a:lstStyle/>
          <a:p>
            <a:pPr>
              <a:buFont typeface="Wingdings" pitchFamily="2" charset="2"/>
              <a:buChar char="q"/>
            </a:pPr>
            <a:r>
              <a:rPr lang="fr-FR" sz="2000" dirty="0" smtClean="0">
                <a:latin typeface="Times New Roman" pitchFamily="18" charset="0"/>
                <a:cs typeface="Times New Roman" pitchFamily="18" charset="0"/>
              </a:rPr>
              <a:t> </a:t>
            </a:r>
            <a:r>
              <a:rPr lang="fr-FR" sz="2000" b="1" i="1" dirty="0" smtClean="0">
                <a:latin typeface="Times New Roman" pitchFamily="18" charset="0"/>
                <a:cs typeface="Times New Roman" pitchFamily="18" charset="0"/>
              </a:rPr>
              <a:t>Les indice de réactivité </a:t>
            </a:r>
            <a:endParaRPr lang="fr-FR" sz="2000" b="1" i="1" dirty="0">
              <a:latin typeface="Times New Roman" pitchFamily="18" charset="0"/>
              <a:cs typeface="Times New Roman" pitchFamily="18" charset="0"/>
            </a:endParaRPr>
          </a:p>
        </p:txBody>
      </p:sp>
      <p:graphicFrame>
        <p:nvGraphicFramePr>
          <p:cNvPr id="5" name="Tableau 4"/>
          <p:cNvGraphicFramePr>
            <a:graphicFrameLocks noGrp="1"/>
          </p:cNvGraphicFramePr>
          <p:nvPr/>
        </p:nvGraphicFramePr>
        <p:xfrm>
          <a:off x="214282" y="1214422"/>
          <a:ext cx="8786874" cy="4237585"/>
        </p:xfrm>
        <a:graphic>
          <a:graphicData uri="http://schemas.openxmlformats.org/drawingml/2006/table">
            <a:tbl>
              <a:tblPr/>
              <a:tblGrid>
                <a:gridCol w="1603959"/>
                <a:gridCol w="1046060"/>
                <a:gridCol w="1008276"/>
                <a:gridCol w="1199489"/>
                <a:gridCol w="967288"/>
                <a:gridCol w="968298"/>
                <a:gridCol w="1083813"/>
                <a:gridCol w="909691"/>
              </a:tblGrid>
              <a:tr h="479519">
                <a:tc>
                  <a:txBody>
                    <a:bodyPr/>
                    <a:lstStyle/>
                    <a:p>
                      <a:pPr>
                        <a:lnSpc>
                          <a:spcPct val="115000"/>
                        </a:lnSpc>
                        <a:spcAft>
                          <a:spcPts val="0"/>
                        </a:spcAft>
                      </a:pPr>
                      <a:r>
                        <a:rPr lang="fr-FR" sz="1200" b="1" dirty="0">
                          <a:solidFill>
                            <a:srgbClr val="000000"/>
                          </a:solidFill>
                          <a:latin typeface="Times New Roman" pitchFamily="18" charset="0"/>
                          <a:ea typeface="Times New Roman"/>
                          <a:cs typeface="Times New Roman" pitchFamily="18" charset="0"/>
                        </a:rPr>
                        <a:t>Energie moléculaire </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200" b="1">
                          <a:solidFill>
                            <a:srgbClr val="000000"/>
                          </a:solidFill>
                          <a:latin typeface="Times New Roman" pitchFamily="18" charset="0"/>
                          <a:ea typeface="Times New Roman"/>
                          <a:cs typeface="Times New Roman" pitchFamily="18" charset="0"/>
                        </a:rPr>
                        <a:t>Cur gaz </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200" b="1">
                          <a:solidFill>
                            <a:srgbClr val="000000"/>
                          </a:solidFill>
                          <a:latin typeface="Times New Roman" pitchFamily="18" charset="0"/>
                          <a:ea typeface="Times New Roman"/>
                          <a:cs typeface="Times New Roman" pitchFamily="18" charset="0"/>
                        </a:rPr>
                        <a:t>Cur +1H</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200" b="1">
                          <a:solidFill>
                            <a:srgbClr val="000000"/>
                          </a:solidFill>
                          <a:latin typeface="Times New Roman" pitchFamily="18" charset="0"/>
                          <a:ea typeface="Times New Roman"/>
                          <a:cs typeface="Times New Roman" pitchFamily="18" charset="0"/>
                        </a:rPr>
                        <a:t>Cur + 2H</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200" b="1">
                          <a:solidFill>
                            <a:srgbClr val="000000"/>
                          </a:solidFill>
                          <a:latin typeface="Times New Roman" pitchFamily="18" charset="0"/>
                          <a:ea typeface="Times New Roman"/>
                          <a:cs typeface="Times New Roman" pitchFamily="18" charset="0"/>
                        </a:rPr>
                        <a:t>Cur - 1H</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200" b="1">
                          <a:solidFill>
                            <a:srgbClr val="000000"/>
                          </a:solidFill>
                          <a:latin typeface="Times New Roman" pitchFamily="18" charset="0"/>
                          <a:ea typeface="Times New Roman"/>
                          <a:cs typeface="Times New Roman" pitchFamily="18" charset="0"/>
                        </a:rPr>
                        <a:t>Cur -2H</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200" b="1">
                          <a:solidFill>
                            <a:srgbClr val="000000"/>
                          </a:solidFill>
                          <a:latin typeface="Times New Roman" pitchFamily="18" charset="0"/>
                          <a:ea typeface="Times New Roman"/>
                          <a:cs typeface="Times New Roman" pitchFamily="18" charset="0"/>
                        </a:rPr>
                        <a:t>Cur à 37C</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200" b="1">
                          <a:solidFill>
                            <a:srgbClr val="000000"/>
                          </a:solidFill>
                          <a:latin typeface="Times New Roman" pitchFamily="18" charset="0"/>
                          <a:ea typeface="Times New Roman"/>
                          <a:cs typeface="Times New Roman" pitchFamily="18" charset="0"/>
                        </a:rPr>
                        <a:t>Cur neutre </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r>
              <a:tr h="328174">
                <a:tc>
                  <a:txBody>
                    <a:bodyPr/>
                    <a:lstStyle/>
                    <a:p>
                      <a:pP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E</a:t>
                      </a:r>
                      <a:r>
                        <a:rPr lang="fr-FR" sz="1200" baseline="-25000" dirty="0">
                          <a:solidFill>
                            <a:srgbClr val="000000"/>
                          </a:solidFill>
                          <a:latin typeface="Times New Roman" pitchFamily="18" charset="0"/>
                          <a:ea typeface="Times New Roman"/>
                          <a:cs typeface="Times New Roman" pitchFamily="18" charset="0"/>
                        </a:rPr>
                        <a:t>LUMO </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-0,08023</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-0,10453</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-0,10755</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-0,07828</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-0,06781</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-0,08023</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-0,09089</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r>
              <a:tr h="406753">
                <a:tc>
                  <a:txBody>
                    <a:bodyPr/>
                    <a:lstStyle/>
                    <a:p>
                      <a:pP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E</a:t>
                      </a:r>
                      <a:r>
                        <a:rPr lang="fr-FR" sz="1200" baseline="-25000" dirty="0">
                          <a:solidFill>
                            <a:srgbClr val="000000"/>
                          </a:solidFill>
                          <a:latin typeface="Times New Roman" pitchFamily="18" charset="0"/>
                          <a:ea typeface="Times New Roman"/>
                          <a:cs typeface="Times New Roman" pitchFamily="18" charset="0"/>
                        </a:rPr>
                        <a:t>HOMO </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-0,2217</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-0,22538</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-0,26121</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-0,18318</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-0,1749</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-0,2217</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-0,2241</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300182">
                <a:tc>
                  <a:txBody>
                    <a:bodyPr/>
                    <a:lstStyle/>
                    <a:p>
                      <a:pPr>
                        <a:lnSpc>
                          <a:spcPct val="115000"/>
                        </a:lnSpc>
                        <a:spcAft>
                          <a:spcPts val="0"/>
                        </a:spcAft>
                      </a:pPr>
                      <a:r>
                        <a:rPr lang="fr-FR" sz="1200" dirty="0" err="1">
                          <a:solidFill>
                            <a:srgbClr val="000000"/>
                          </a:solidFill>
                          <a:latin typeface="Times New Roman" pitchFamily="18" charset="0"/>
                          <a:ea typeface="Times New Roman"/>
                          <a:cs typeface="Times New Roman" pitchFamily="18" charset="0"/>
                        </a:rPr>
                        <a:t>Energy</a:t>
                      </a:r>
                      <a:r>
                        <a:rPr lang="fr-FR" sz="1200" dirty="0">
                          <a:solidFill>
                            <a:srgbClr val="000000"/>
                          </a:solidFill>
                          <a:latin typeface="Times New Roman" pitchFamily="18" charset="0"/>
                          <a:ea typeface="Times New Roman"/>
                          <a:cs typeface="Times New Roman" pitchFamily="18" charset="0"/>
                        </a:rPr>
                        <a:t> gap (∆) </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0,14147</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0,12085</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0,15366</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0,1049</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0,10709</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0,14147</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0,13321</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r>
              <a:tr h="488591">
                <a:tc>
                  <a:txBody>
                    <a:bodyPr/>
                    <a:lstStyle/>
                    <a:p>
                      <a:pP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Potentiel d’ionisations  (I) </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0,2217</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0,22538</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0,26121</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0,18318</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0,1749</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0,2217</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0,2217</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479519">
                <a:tc>
                  <a:txBody>
                    <a:bodyPr/>
                    <a:lstStyle/>
                    <a:p>
                      <a:pP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Affinité électronique (A) </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0,08023</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0,10453</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0,10755</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0,07828</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0,06781</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0,08023</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0,09089</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r>
              <a:tr h="374782">
                <a:tc>
                  <a:txBody>
                    <a:bodyPr/>
                    <a:lstStyle/>
                    <a:p>
                      <a:pPr>
                        <a:lnSpc>
                          <a:spcPct val="115000"/>
                        </a:lnSpc>
                        <a:spcAft>
                          <a:spcPts val="0"/>
                        </a:spcAft>
                      </a:pPr>
                      <a:r>
                        <a:rPr lang="fr-FR" sz="1200">
                          <a:solidFill>
                            <a:srgbClr val="000000"/>
                          </a:solidFill>
                          <a:latin typeface="Times New Roman" pitchFamily="18" charset="0"/>
                          <a:ea typeface="Times New Roman"/>
                          <a:cs typeface="Times New Roman" pitchFamily="18" charset="0"/>
                        </a:rPr>
                        <a:t>Dureté globale (η) </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0,070735</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0,060425</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0,07683</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0,05245</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0,053545</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0,070735</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0,066605</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300182">
                <a:tc>
                  <a:txBody>
                    <a:bodyPr/>
                    <a:lstStyle/>
                    <a:p>
                      <a:pPr>
                        <a:lnSpc>
                          <a:spcPct val="115000"/>
                        </a:lnSpc>
                        <a:spcAft>
                          <a:spcPts val="0"/>
                        </a:spcAft>
                      </a:pPr>
                      <a:r>
                        <a:rPr lang="en-US" sz="1200">
                          <a:latin typeface="Times New Roman" pitchFamily="18" charset="0"/>
                          <a:ea typeface="Times New Roman"/>
                          <a:cs typeface="Times New Roman" pitchFamily="18" charset="0"/>
                        </a:rPr>
                        <a:t>Douceur global</a:t>
                      </a:r>
                      <a:r>
                        <a:rPr lang="fr-FR" sz="1200">
                          <a:solidFill>
                            <a:srgbClr val="000000"/>
                          </a:solidFill>
                          <a:latin typeface="Times New Roman" pitchFamily="18" charset="0"/>
                          <a:ea typeface="Times New Roman"/>
                          <a:cs typeface="Times New Roman" pitchFamily="18" charset="0"/>
                        </a:rPr>
                        <a:t>(</a:t>
                      </a:r>
                      <a:r>
                        <a:rPr lang="en-US" sz="1200" i="1">
                          <a:latin typeface="Times New Roman" pitchFamily="18" charset="0"/>
                          <a:ea typeface="Times New Roman"/>
                          <a:cs typeface="Times New Roman" pitchFamily="18" charset="0"/>
                        </a:rPr>
                        <a:t>s</a:t>
                      </a:r>
                      <a:r>
                        <a:rPr lang="en-US" sz="1200">
                          <a:latin typeface="Times New Roman" pitchFamily="18" charset="0"/>
                          <a:ea typeface="Times New Roman"/>
                          <a:cs typeface="Times New Roman" pitchFamily="18" charset="0"/>
                        </a:rPr>
                        <a:t>)</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0,0353675</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dirty="0" smtClean="0">
                          <a:solidFill>
                            <a:srgbClr val="000000"/>
                          </a:solidFill>
                          <a:latin typeface="Times New Roman" pitchFamily="18" charset="0"/>
                          <a:ea typeface="Times New Roman"/>
                          <a:cs typeface="Times New Roman" pitchFamily="18" charset="0"/>
                        </a:rPr>
                        <a:t>0,0302125</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0,038415</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0,026225</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0,0267725</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0,0353675</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0,0333025</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r>
              <a:tr h="300182">
                <a:tc>
                  <a:txBody>
                    <a:bodyPr/>
                    <a:lstStyle/>
                    <a:p>
                      <a:pPr>
                        <a:lnSpc>
                          <a:spcPct val="115000"/>
                        </a:lnSpc>
                        <a:spcAft>
                          <a:spcPts val="0"/>
                        </a:spcAft>
                      </a:pPr>
                      <a:r>
                        <a:rPr lang="fr-FR" sz="1200">
                          <a:solidFill>
                            <a:srgbClr val="000000"/>
                          </a:solidFill>
                          <a:latin typeface="Times New Roman" pitchFamily="18" charset="0"/>
                          <a:ea typeface="Times New Roman"/>
                          <a:cs typeface="Times New Roman" pitchFamily="18" charset="0"/>
                        </a:rPr>
                        <a:t>Potentiel chimique (µ) </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-0,150965</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-0,164955</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-0,18438</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-0,13073</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-0,121355</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-0,150965</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-0,157495</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300182">
                <a:tc>
                  <a:txBody>
                    <a:bodyPr/>
                    <a:lstStyle/>
                    <a:p>
                      <a:pPr>
                        <a:lnSpc>
                          <a:spcPct val="115000"/>
                        </a:lnSpc>
                        <a:spcAft>
                          <a:spcPts val="0"/>
                        </a:spcAft>
                      </a:pPr>
                      <a:r>
                        <a:rPr lang="fr-FR" sz="1200">
                          <a:solidFill>
                            <a:srgbClr val="000000"/>
                          </a:solidFill>
                          <a:latin typeface="Times New Roman" pitchFamily="18" charset="0"/>
                          <a:ea typeface="Times New Roman"/>
                          <a:cs typeface="Times New Roman" pitchFamily="18" charset="0"/>
                        </a:rPr>
                        <a:t>Electronégativité (χ)</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0,150965</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0,164955</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0,18438</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0,13073</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0,121355</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0,150965</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0,156295</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r>
              <a:tr h="479519">
                <a:tc>
                  <a:txBody>
                    <a:bodyPr/>
                    <a:lstStyle/>
                    <a:p>
                      <a:pPr>
                        <a:lnSpc>
                          <a:spcPct val="115000"/>
                        </a:lnSpc>
                        <a:spcAft>
                          <a:spcPts val="0"/>
                        </a:spcAft>
                      </a:pPr>
                      <a:r>
                        <a:rPr lang="fr-FR" sz="1200">
                          <a:latin typeface="Times New Roman" pitchFamily="18" charset="0"/>
                          <a:ea typeface="Times New Roman"/>
                          <a:cs typeface="Times New Roman" pitchFamily="18" charset="0"/>
                        </a:rPr>
                        <a:t>Electrophilicité</a:t>
                      </a:r>
                      <a:r>
                        <a:rPr lang="fr-FR" sz="1200" b="1">
                          <a:latin typeface="Times New Roman" pitchFamily="18" charset="0"/>
                          <a:ea typeface="Times New Roman"/>
                          <a:cs typeface="Times New Roman" pitchFamily="18" charset="0"/>
                        </a:rPr>
                        <a:t>(</a:t>
                      </a:r>
                      <a:r>
                        <a:rPr lang="fr-FR" sz="1200">
                          <a:solidFill>
                            <a:srgbClr val="000000"/>
                          </a:solidFill>
                          <a:latin typeface="Times New Roman" pitchFamily="18" charset="0"/>
                          <a:ea typeface="Times New Roman"/>
                          <a:cs typeface="Times New Roman" pitchFamily="18" charset="0"/>
                        </a:rPr>
                        <a:t>ω)</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0,000806041</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a:solidFill>
                            <a:srgbClr val="000000"/>
                          </a:solidFill>
                          <a:latin typeface="Times New Roman" pitchFamily="18" charset="0"/>
                          <a:ea typeface="Times New Roman"/>
                          <a:cs typeface="Times New Roman" pitchFamily="18" charset="0"/>
                        </a:rPr>
                        <a:t>0,000822087</a:t>
                      </a:r>
                      <a:endParaRPr lang="fr-FR" sz="120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0,001305956</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0,00044819</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0,00039428</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0,000806041</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r">
                        <a:lnSpc>
                          <a:spcPct val="115000"/>
                        </a:lnSpc>
                        <a:spcAft>
                          <a:spcPts val="0"/>
                        </a:spcAft>
                      </a:pPr>
                      <a:r>
                        <a:rPr lang="fr-FR" sz="1200" dirty="0">
                          <a:solidFill>
                            <a:srgbClr val="000000"/>
                          </a:solidFill>
                          <a:latin typeface="Times New Roman" pitchFamily="18" charset="0"/>
                          <a:ea typeface="Times New Roman"/>
                          <a:cs typeface="Times New Roman" pitchFamily="18" charset="0"/>
                        </a:rPr>
                        <a:t>0,00082606</a:t>
                      </a:r>
                      <a:endParaRPr lang="fr-FR" sz="1200" dirty="0">
                        <a:latin typeface="Times New Roman" pitchFamily="18" charset="0"/>
                        <a:ea typeface="Times New Roman"/>
                        <a:cs typeface="Times New Roman" pitchFamily="18" charset="0"/>
                      </a:endParaRPr>
                    </a:p>
                  </a:txBody>
                  <a:tcPr marL="63678" marR="63678"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bl>
          </a:graphicData>
        </a:graphic>
      </p:graphicFrame>
      <p:sp>
        <p:nvSpPr>
          <p:cNvPr id="7" name="Ellipse 6"/>
          <p:cNvSpPr/>
          <p:nvPr/>
        </p:nvSpPr>
        <p:spPr>
          <a:xfrm>
            <a:off x="5143504" y="2000240"/>
            <a:ext cx="928694" cy="35719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8" name="Ellipse 7"/>
          <p:cNvSpPr/>
          <p:nvPr/>
        </p:nvSpPr>
        <p:spPr>
          <a:xfrm>
            <a:off x="6286512" y="2000240"/>
            <a:ext cx="785818" cy="35719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10" name="Ellipse 9"/>
          <p:cNvSpPr/>
          <p:nvPr/>
        </p:nvSpPr>
        <p:spPr>
          <a:xfrm>
            <a:off x="4143372" y="3214686"/>
            <a:ext cx="1071570" cy="35719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fr-FR"/>
          </a:p>
        </p:txBody>
      </p:sp>
      <p:sp>
        <p:nvSpPr>
          <p:cNvPr id="11" name="Ellipse 10"/>
          <p:cNvSpPr/>
          <p:nvPr/>
        </p:nvSpPr>
        <p:spPr>
          <a:xfrm>
            <a:off x="4143372" y="3714752"/>
            <a:ext cx="1143008" cy="285752"/>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2" name="Ellipse 11"/>
          <p:cNvSpPr/>
          <p:nvPr/>
        </p:nvSpPr>
        <p:spPr>
          <a:xfrm>
            <a:off x="4214810" y="4643446"/>
            <a:ext cx="914400" cy="285752"/>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fr-FR"/>
          </a:p>
        </p:txBody>
      </p:sp>
      <p:sp>
        <p:nvSpPr>
          <p:cNvPr id="13" name="Ellipse 12"/>
          <p:cNvSpPr/>
          <p:nvPr/>
        </p:nvSpPr>
        <p:spPr>
          <a:xfrm>
            <a:off x="4000496" y="4929198"/>
            <a:ext cx="1143008" cy="35719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fr-FR" dirty="0">
              <a:latin typeface="Times New Roman" pitchFamily="18" charset="0"/>
              <a:cs typeface="Times New Roman" pitchFamily="18" charset="0"/>
            </a:endParaRPr>
          </a:p>
        </p:txBody>
      </p:sp>
      <p:sp>
        <p:nvSpPr>
          <p:cNvPr id="14" name="Ellipse 13"/>
          <p:cNvSpPr/>
          <p:nvPr/>
        </p:nvSpPr>
        <p:spPr>
          <a:xfrm>
            <a:off x="3071802" y="1643050"/>
            <a:ext cx="857256" cy="35719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15" name="Ellipse 14"/>
          <p:cNvSpPr/>
          <p:nvPr/>
        </p:nvSpPr>
        <p:spPr>
          <a:xfrm>
            <a:off x="4214810" y="1643050"/>
            <a:ext cx="928694" cy="35719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20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20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20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20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P spid="11" grpId="0" animBg="1"/>
      <p:bldP spid="12" grpId="0" animBg="1"/>
      <p:bldP spid="13" grpId="0" animBg="1"/>
      <p:bldP spid="14" grpId="0" animBg="1"/>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lipse 3"/>
          <p:cNvSpPr/>
          <p:nvPr/>
        </p:nvSpPr>
        <p:spPr>
          <a:xfrm>
            <a:off x="857224" y="285728"/>
            <a:ext cx="7358114" cy="785818"/>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2400" b="1" i="1" dirty="0" smtClean="0">
                <a:latin typeface="Times New Roman" pitchFamily="18" charset="0"/>
                <a:cs typeface="Times New Roman" pitchFamily="18" charset="0"/>
              </a:rPr>
              <a:t>Etude théorique des propriétés QSAR de la curcumine </a:t>
            </a:r>
            <a:endParaRPr lang="fr-FR" sz="2400" b="1" i="1" dirty="0">
              <a:latin typeface="Times New Roman" pitchFamily="18" charset="0"/>
              <a:cs typeface="Times New Roman" pitchFamily="18" charset="0"/>
            </a:endParaRPr>
          </a:p>
        </p:txBody>
      </p:sp>
      <p:sp>
        <p:nvSpPr>
          <p:cNvPr id="7" name="ZoneTexte 6"/>
          <p:cNvSpPr txBox="1"/>
          <p:nvPr/>
        </p:nvSpPr>
        <p:spPr>
          <a:xfrm>
            <a:off x="214282" y="1214422"/>
            <a:ext cx="2919389" cy="40011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pPr>
              <a:buFont typeface="Wingdings" pitchFamily="2" charset="2"/>
              <a:buChar char="Ø"/>
            </a:pPr>
            <a:r>
              <a:rPr lang="fr-FR" b="1" i="1" dirty="0" smtClean="0">
                <a:latin typeface="Times New Roman" pitchFamily="18" charset="0"/>
                <a:cs typeface="Times New Roman" pitchFamily="18" charset="0"/>
              </a:rPr>
              <a:t> </a:t>
            </a:r>
            <a:r>
              <a:rPr lang="fr-FR" sz="2000" b="1" i="1" dirty="0" smtClean="0">
                <a:latin typeface="Times New Roman" pitchFamily="18" charset="0"/>
                <a:cs typeface="Times New Roman" pitchFamily="18" charset="0"/>
              </a:rPr>
              <a:t>Prédiction de solubilité </a:t>
            </a:r>
            <a:endParaRPr lang="fr-FR" sz="2000" b="1" i="1" dirty="0">
              <a:latin typeface="Times New Roman" pitchFamily="18" charset="0"/>
              <a:cs typeface="Times New Roman" pitchFamily="18" charset="0"/>
            </a:endParaRPr>
          </a:p>
        </p:txBody>
      </p:sp>
      <p:pic>
        <p:nvPicPr>
          <p:cNvPr id="9" name="Image 8"/>
          <p:cNvPicPr/>
          <p:nvPr/>
        </p:nvPicPr>
        <p:blipFill>
          <a:blip r:embed="rId2"/>
          <a:srcRect/>
          <a:stretch>
            <a:fillRect/>
          </a:stretch>
        </p:blipFill>
        <p:spPr bwMode="auto">
          <a:xfrm>
            <a:off x="4357686" y="1785926"/>
            <a:ext cx="4426029" cy="3714776"/>
          </a:xfrm>
          <a:prstGeom prst="rect">
            <a:avLst/>
          </a:prstGeom>
          <a:noFill/>
          <a:ln w="9525">
            <a:noFill/>
            <a:miter lim="800000"/>
            <a:headEnd/>
            <a:tailEnd/>
          </a:ln>
        </p:spPr>
      </p:pic>
      <p:sp>
        <p:nvSpPr>
          <p:cNvPr id="10" name="Rectangle 9"/>
          <p:cNvSpPr/>
          <p:nvPr/>
        </p:nvSpPr>
        <p:spPr>
          <a:xfrm>
            <a:off x="4572000" y="5500702"/>
            <a:ext cx="4572000" cy="646331"/>
          </a:xfrm>
          <a:prstGeom prst="rect">
            <a:avLst/>
          </a:prstGeom>
        </p:spPr>
        <p:txBody>
          <a:bodyPr>
            <a:spAutoFit/>
          </a:bodyPr>
          <a:lstStyle/>
          <a:p>
            <a:r>
              <a:rPr lang="fr-FR" b="1" dirty="0" smtClean="0">
                <a:latin typeface="Times New Roman" pitchFamily="18" charset="0"/>
                <a:cs typeface="Times New Roman" pitchFamily="18" charset="0"/>
              </a:rPr>
              <a:t>Figure  : </a:t>
            </a:r>
            <a:r>
              <a:rPr lang="fr-FR" dirty="0" smtClean="0">
                <a:latin typeface="Times New Roman" pitchFamily="18" charset="0"/>
                <a:cs typeface="Times New Roman" pitchFamily="18" charset="0"/>
              </a:rPr>
              <a:t>Variation log S en fonction de pH de molécule </a:t>
            </a:r>
            <a:r>
              <a:rPr lang="fr-FR" dirty="0" err="1" smtClean="0">
                <a:latin typeface="Times New Roman" pitchFamily="18" charset="0"/>
                <a:cs typeface="Times New Roman" pitchFamily="18" charset="0"/>
              </a:rPr>
              <a:t>cur</a:t>
            </a:r>
            <a:r>
              <a:rPr lang="fr-FR" dirty="0" smtClean="0">
                <a:latin typeface="Times New Roman" pitchFamily="18" charset="0"/>
                <a:cs typeface="Times New Roman" pitchFamily="18" charset="0"/>
              </a:rPr>
              <a:t> gaz (curcumine).</a:t>
            </a:r>
            <a:endParaRPr lang="fr-FR" dirty="0">
              <a:latin typeface="Times New Roman" pitchFamily="18" charset="0"/>
              <a:cs typeface="Times New Roman" pitchFamily="18" charset="0"/>
            </a:endParaRPr>
          </a:p>
        </p:txBody>
      </p:sp>
      <p:pic>
        <p:nvPicPr>
          <p:cNvPr id="11" name="Image 10"/>
          <p:cNvPicPr/>
          <p:nvPr/>
        </p:nvPicPr>
        <p:blipFill>
          <a:blip r:embed="rId3"/>
          <a:srcRect/>
          <a:stretch>
            <a:fillRect/>
          </a:stretch>
        </p:blipFill>
        <p:spPr bwMode="auto">
          <a:xfrm>
            <a:off x="214282" y="1714488"/>
            <a:ext cx="4214810" cy="3714775"/>
          </a:xfrm>
          <a:prstGeom prst="rect">
            <a:avLst/>
          </a:prstGeom>
          <a:noFill/>
          <a:ln w="9525">
            <a:noFill/>
            <a:miter lim="800000"/>
            <a:headEnd/>
            <a:tailEnd/>
          </a:ln>
        </p:spPr>
      </p:pic>
      <p:sp>
        <p:nvSpPr>
          <p:cNvPr id="46081" name="Rectangle 1"/>
          <p:cNvSpPr>
            <a:spLocks noChangeArrowheads="1"/>
          </p:cNvSpPr>
          <p:nvPr/>
        </p:nvSpPr>
        <p:spPr bwMode="auto">
          <a:xfrm>
            <a:off x="357158" y="5572140"/>
            <a:ext cx="364333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Figure </a:t>
            </a: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t>
            </a:r>
            <a:r>
              <a:rPr kumimoji="0" lang="fr-FR"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Variation log S en fonction de pH de molécule </a:t>
            </a:r>
            <a:r>
              <a:rPr kumimoji="0" lang="fr-FR"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Cur</a:t>
            </a:r>
            <a:r>
              <a:rPr kumimoji="0" lang="fr-FR"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-1H.</a:t>
            </a:r>
            <a:endParaRPr kumimoji="0" lang="fr-FR"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p:nvPr/>
        </p:nvPicPr>
        <p:blipFill>
          <a:blip r:embed="rId3"/>
          <a:srcRect/>
          <a:stretch>
            <a:fillRect/>
          </a:stretch>
        </p:blipFill>
        <p:spPr bwMode="auto">
          <a:xfrm>
            <a:off x="0" y="0"/>
            <a:ext cx="4357686" cy="3057525"/>
          </a:xfrm>
          <a:prstGeom prst="rect">
            <a:avLst/>
          </a:prstGeom>
          <a:noFill/>
          <a:ln w="9525">
            <a:noFill/>
            <a:miter lim="800000"/>
            <a:headEnd/>
            <a:tailEnd/>
          </a:ln>
        </p:spPr>
      </p:pic>
      <p:sp>
        <p:nvSpPr>
          <p:cNvPr id="47105" name="Rectangle 1"/>
          <p:cNvSpPr>
            <a:spLocks noChangeArrowheads="1"/>
          </p:cNvSpPr>
          <p:nvPr/>
        </p:nvSpPr>
        <p:spPr bwMode="auto">
          <a:xfrm>
            <a:off x="142844" y="2786058"/>
            <a:ext cx="3857652"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Figure</a:t>
            </a:r>
            <a:r>
              <a:rPr kumimoji="0" lang="fr-FR"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Variation log S en fonction de pH de molécule </a:t>
            </a:r>
            <a:r>
              <a:rPr kumimoji="0" lang="fr-FR"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Cur</a:t>
            </a:r>
            <a:r>
              <a:rPr kumimoji="0" lang="fr-FR"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-2H.</a:t>
            </a:r>
            <a:endParaRPr kumimoji="0" lang="fr-FR"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6" name="Image 5"/>
          <p:cNvPicPr/>
          <p:nvPr/>
        </p:nvPicPr>
        <p:blipFill>
          <a:blip r:embed="rId4"/>
          <a:srcRect/>
          <a:stretch>
            <a:fillRect/>
          </a:stretch>
        </p:blipFill>
        <p:spPr bwMode="auto">
          <a:xfrm>
            <a:off x="4572000" y="0"/>
            <a:ext cx="4286248" cy="2928934"/>
          </a:xfrm>
          <a:prstGeom prst="rect">
            <a:avLst/>
          </a:prstGeom>
          <a:noFill/>
          <a:ln w="9525">
            <a:noFill/>
            <a:miter lim="800000"/>
            <a:headEnd/>
            <a:tailEnd/>
          </a:ln>
        </p:spPr>
      </p:pic>
      <p:sp>
        <p:nvSpPr>
          <p:cNvPr id="7" name="Rectangle 6"/>
          <p:cNvSpPr/>
          <p:nvPr/>
        </p:nvSpPr>
        <p:spPr>
          <a:xfrm>
            <a:off x="4286248" y="2714620"/>
            <a:ext cx="4572000" cy="584775"/>
          </a:xfrm>
          <a:prstGeom prst="rect">
            <a:avLst/>
          </a:prstGeom>
        </p:spPr>
        <p:txBody>
          <a:bodyPr>
            <a:spAutoFit/>
          </a:bodyPr>
          <a:lstStyle/>
          <a:p>
            <a:r>
              <a:rPr lang="fr-FR" sz="1600" b="1" dirty="0" smtClean="0">
                <a:latin typeface="Times New Roman" pitchFamily="18" charset="0"/>
                <a:cs typeface="Times New Roman" pitchFamily="18" charset="0"/>
              </a:rPr>
              <a:t>Figure :</a:t>
            </a:r>
            <a:r>
              <a:rPr lang="fr-FR" sz="1600" dirty="0" smtClean="0">
                <a:latin typeface="Times New Roman" pitchFamily="18" charset="0"/>
                <a:cs typeface="Times New Roman" pitchFamily="18" charset="0"/>
              </a:rPr>
              <a:t> Variation log S en fonction de pH de molécule </a:t>
            </a:r>
            <a:r>
              <a:rPr lang="fr-FR" sz="1600" dirty="0" err="1" smtClean="0">
                <a:latin typeface="Times New Roman" pitchFamily="18" charset="0"/>
                <a:cs typeface="Times New Roman" pitchFamily="18" charset="0"/>
              </a:rPr>
              <a:t>Cur</a:t>
            </a:r>
            <a:r>
              <a:rPr lang="fr-FR" sz="1600" dirty="0" smtClean="0">
                <a:latin typeface="Times New Roman" pitchFamily="18" charset="0"/>
                <a:cs typeface="Times New Roman" pitchFamily="18" charset="0"/>
              </a:rPr>
              <a:t> +1H.</a:t>
            </a:r>
            <a:endParaRPr lang="fr-FR" sz="1600" dirty="0">
              <a:latin typeface="Times New Roman" pitchFamily="18" charset="0"/>
              <a:cs typeface="Times New Roman" pitchFamily="18" charset="0"/>
            </a:endParaRPr>
          </a:p>
        </p:txBody>
      </p:sp>
      <p:pic>
        <p:nvPicPr>
          <p:cNvPr id="8" name="Image 7"/>
          <p:cNvPicPr/>
          <p:nvPr/>
        </p:nvPicPr>
        <p:blipFill>
          <a:blip r:embed="rId5"/>
          <a:srcRect/>
          <a:stretch>
            <a:fillRect/>
          </a:stretch>
        </p:blipFill>
        <p:spPr bwMode="auto">
          <a:xfrm>
            <a:off x="1928794" y="3214686"/>
            <a:ext cx="4419612" cy="2990857"/>
          </a:xfrm>
          <a:prstGeom prst="rect">
            <a:avLst/>
          </a:prstGeom>
          <a:noFill/>
          <a:ln w="9525">
            <a:noFill/>
            <a:miter lim="800000"/>
            <a:headEnd/>
            <a:tailEnd/>
          </a:ln>
        </p:spPr>
      </p:pic>
      <p:sp>
        <p:nvSpPr>
          <p:cNvPr id="47106" name="Rectangle 2"/>
          <p:cNvSpPr>
            <a:spLocks noChangeArrowheads="1"/>
          </p:cNvSpPr>
          <p:nvPr/>
        </p:nvSpPr>
        <p:spPr bwMode="auto">
          <a:xfrm>
            <a:off x="2071670" y="6072206"/>
            <a:ext cx="3643274"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Figure IV</a:t>
            </a:r>
            <a:r>
              <a:rPr kumimoji="0" lang="fr-FR"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.3.5 :</a:t>
            </a:r>
            <a:r>
              <a:rPr kumimoji="0" lang="fr-FR"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Variation log S en fonction de pH de molécule </a:t>
            </a:r>
            <a:r>
              <a:rPr kumimoji="0" lang="fr-FR"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Cur</a:t>
            </a:r>
            <a:r>
              <a:rPr kumimoji="0" lang="fr-FR"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+2H.</a:t>
            </a:r>
            <a:endParaRPr kumimoji="0" lang="fr-FR"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428596" y="500042"/>
            <a:ext cx="3230372" cy="40011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pPr>
              <a:buFont typeface="Wingdings" pitchFamily="2" charset="2"/>
              <a:buChar char="Ø"/>
            </a:pPr>
            <a:r>
              <a:rPr lang="fr-FR" sz="2000" b="1" i="1" dirty="0" err="1" smtClean="0">
                <a:latin typeface="Times New Roman" pitchFamily="18" charset="0"/>
                <a:cs typeface="Times New Roman" pitchFamily="18" charset="0"/>
              </a:rPr>
              <a:t>Molsoft</a:t>
            </a:r>
            <a:r>
              <a:rPr lang="fr-FR" sz="2000" b="1" i="1" dirty="0" smtClean="0">
                <a:latin typeface="Times New Roman" pitchFamily="18" charset="0"/>
                <a:cs typeface="Times New Roman" pitchFamily="18" charset="0"/>
              </a:rPr>
              <a:t> et molinsperation  </a:t>
            </a:r>
            <a:endParaRPr lang="fr-FR" sz="2000" b="1" i="1" dirty="0">
              <a:latin typeface="Times New Roman" pitchFamily="18" charset="0"/>
              <a:cs typeface="Times New Roman" pitchFamily="18" charset="0"/>
            </a:endParaRPr>
          </a:p>
        </p:txBody>
      </p:sp>
      <p:graphicFrame>
        <p:nvGraphicFramePr>
          <p:cNvPr id="6" name="Tableau 5"/>
          <p:cNvGraphicFramePr>
            <a:graphicFrameLocks noGrp="1"/>
          </p:cNvGraphicFramePr>
          <p:nvPr/>
        </p:nvGraphicFramePr>
        <p:xfrm>
          <a:off x="642912" y="1285857"/>
          <a:ext cx="7643863" cy="2348531"/>
        </p:xfrm>
        <a:graphic>
          <a:graphicData uri="http://schemas.openxmlformats.org/drawingml/2006/table">
            <a:tbl>
              <a:tblPr/>
              <a:tblGrid>
                <a:gridCol w="1244580"/>
                <a:gridCol w="871107"/>
                <a:gridCol w="992258"/>
                <a:gridCol w="844556"/>
                <a:gridCol w="709498"/>
                <a:gridCol w="710483"/>
                <a:gridCol w="994283"/>
                <a:gridCol w="1277098"/>
              </a:tblGrid>
              <a:tr h="785821">
                <a:tc>
                  <a:txBody>
                    <a:bodyPr/>
                    <a:lstStyle/>
                    <a:p>
                      <a:pPr>
                        <a:lnSpc>
                          <a:spcPct val="115000"/>
                        </a:lnSpc>
                        <a:spcAft>
                          <a:spcPts val="0"/>
                        </a:spcAft>
                      </a:pPr>
                      <a:r>
                        <a:rPr lang="fr-FR" sz="1600" b="1" dirty="0">
                          <a:solidFill>
                            <a:srgbClr val="000000"/>
                          </a:solidFill>
                          <a:latin typeface="Times New Roman"/>
                          <a:ea typeface="Times New Roman"/>
                          <a:cs typeface="Arial"/>
                        </a:rPr>
                        <a:t>Molécule </a:t>
                      </a:r>
                      <a:endParaRPr lang="fr-FR" sz="1600" dirty="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b="1" dirty="0">
                          <a:solidFill>
                            <a:srgbClr val="000000"/>
                          </a:solidFill>
                          <a:latin typeface="Times New Roman"/>
                          <a:ea typeface="Times New Roman"/>
                          <a:cs typeface="Arial"/>
                        </a:rPr>
                        <a:t>Log P</a:t>
                      </a:r>
                      <a:endParaRPr lang="fr-FR" sz="1600" dirty="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b="1">
                          <a:solidFill>
                            <a:srgbClr val="000000"/>
                          </a:solidFill>
                          <a:latin typeface="Times New Roman"/>
                          <a:ea typeface="Times New Roman"/>
                          <a:cs typeface="Arial"/>
                        </a:rPr>
                        <a:t>Log S (mol/l)</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b="1">
                          <a:solidFill>
                            <a:srgbClr val="000000"/>
                          </a:solidFill>
                          <a:latin typeface="Times New Roman"/>
                          <a:ea typeface="Times New Roman"/>
                          <a:cs typeface="Arial"/>
                        </a:rPr>
                        <a:t>TPSA</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b="1">
                          <a:solidFill>
                            <a:srgbClr val="000000"/>
                          </a:solidFill>
                          <a:latin typeface="Times New Roman"/>
                          <a:ea typeface="Times New Roman"/>
                          <a:cs typeface="Arial"/>
                        </a:rPr>
                        <a:t>HBA</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b="1">
                          <a:solidFill>
                            <a:srgbClr val="000000"/>
                          </a:solidFill>
                          <a:latin typeface="Times New Roman"/>
                          <a:ea typeface="Times New Roman"/>
                          <a:cs typeface="Arial"/>
                        </a:rPr>
                        <a:t>HBD</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b="1">
                          <a:solidFill>
                            <a:srgbClr val="000000"/>
                          </a:solidFill>
                          <a:latin typeface="Times New Roman"/>
                          <a:ea typeface="Times New Roman"/>
                          <a:cs typeface="Arial"/>
                        </a:rPr>
                        <a:t>volume</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b="1">
                          <a:solidFill>
                            <a:srgbClr val="000000"/>
                          </a:solidFill>
                          <a:latin typeface="Times New Roman"/>
                          <a:ea typeface="Times New Roman"/>
                          <a:cs typeface="Arial"/>
                        </a:rPr>
                        <a:t>Nb liaisons rotables</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r>
              <a:tr h="312542">
                <a:tc>
                  <a:txBody>
                    <a:bodyPr/>
                    <a:lstStyle/>
                    <a:p>
                      <a:pPr>
                        <a:lnSpc>
                          <a:spcPct val="115000"/>
                        </a:lnSpc>
                        <a:spcAft>
                          <a:spcPts val="0"/>
                        </a:spcAft>
                      </a:pPr>
                      <a:r>
                        <a:rPr lang="fr-FR" sz="1600" b="1">
                          <a:solidFill>
                            <a:srgbClr val="000000"/>
                          </a:solidFill>
                          <a:latin typeface="Times New Roman"/>
                          <a:ea typeface="Times New Roman"/>
                          <a:cs typeface="Arial"/>
                        </a:rPr>
                        <a:t>Cur gaz</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dirty="0">
                          <a:solidFill>
                            <a:srgbClr val="000000"/>
                          </a:solidFill>
                          <a:latin typeface="Times New Roman"/>
                          <a:ea typeface="Times New Roman"/>
                          <a:cs typeface="Arial"/>
                        </a:rPr>
                        <a:t>3.41 </a:t>
                      </a:r>
                      <a:endParaRPr lang="fr-FR" sz="1600" dirty="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en-US" sz="1600" dirty="0">
                          <a:solidFill>
                            <a:srgbClr val="000000"/>
                          </a:solidFill>
                          <a:latin typeface="Times New Roman"/>
                          <a:ea typeface="Times New Roman"/>
                          <a:cs typeface="Arial"/>
                        </a:rPr>
                        <a:t>-4.34 </a:t>
                      </a:r>
                      <a:endParaRPr lang="fr-FR" sz="1600" dirty="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a:latin typeface="Times New Roman"/>
                          <a:ea typeface="Times New Roman"/>
                          <a:cs typeface="Arial"/>
                        </a:rPr>
                        <a:t>93.07</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a:solidFill>
                            <a:srgbClr val="000000"/>
                          </a:solidFill>
                          <a:latin typeface="Times New Roman"/>
                          <a:ea typeface="Times New Roman"/>
                          <a:cs typeface="Arial"/>
                        </a:rPr>
                        <a:t>6</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a:solidFill>
                            <a:srgbClr val="000000"/>
                          </a:solidFill>
                          <a:latin typeface="Times New Roman"/>
                          <a:ea typeface="Times New Roman"/>
                          <a:cs typeface="Arial"/>
                        </a:rPr>
                        <a:t>2 </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a:solidFill>
                            <a:srgbClr val="000000"/>
                          </a:solidFill>
                          <a:latin typeface="Times New Roman"/>
                          <a:ea typeface="Times New Roman"/>
                          <a:cs typeface="Arial"/>
                        </a:rPr>
                        <a:t>393.60 </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a:solidFill>
                            <a:srgbClr val="000000"/>
                          </a:solidFill>
                          <a:latin typeface="Times New Roman"/>
                          <a:ea typeface="Times New Roman"/>
                          <a:cs typeface="Arial"/>
                        </a:rPr>
                        <a:t>8</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r>
              <a:tr h="312542">
                <a:tc>
                  <a:txBody>
                    <a:bodyPr/>
                    <a:lstStyle/>
                    <a:p>
                      <a:pPr>
                        <a:lnSpc>
                          <a:spcPct val="115000"/>
                        </a:lnSpc>
                        <a:spcAft>
                          <a:spcPts val="0"/>
                        </a:spcAft>
                      </a:pPr>
                      <a:r>
                        <a:rPr lang="fr-FR" sz="1600" b="1">
                          <a:solidFill>
                            <a:srgbClr val="000000"/>
                          </a:solidFill>
                          <a:latin typeface="Times New Roman"/>
                          <a:ea typeface="Times New Roman"/>
                          <a:cs typeface="Arial"/>
                        </a:rPr>
                        <a:t>Cur +1H</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a:solidFill>
                            <a:srgbClr val="000000"/>
                          </a:solidFill>
                          <a:latin typeface="Times New Roman"/>
                          <a:ea typeface="Times New Roman"/>
                          <a:cs typeface="Arial"/>
                        </a:rPr>
                        <a:t>3.76 </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en-US" sz="1600" dirty="0">
                          <a:solidFill>
                            <a:srgbClr val="000000"/>
                          </a:solidFill>
                          <a:latin typeface="Times New Roman"/>
                          <a:ea typeface="Times New Roman"/>
                          <a:cs typeface="Arial"/>
                        </a:rPr>
                        <a:t>-4.34 </a:t>
                      </a:r>
                      <a:endParaRPr lang="fr-FR" sz="1600" dirty="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a:solidFill>
                            <a:srgbClr val="000000"/>
                          </a:solidFill>
                          <a:latin typeface="Times New Roman"/>
                          <a:cs typeface="Arial"/>
                        </a:rPr>
                        <a:t>96.22</a:t>
                      </a:r>
                      <a:r>
                        <a:rPr lang="fr-FR" sz="1600">
                          <a:latin typeface="Calibri"/>
                          <a:cs typeface="Arial"/>
                        </a:rPr>
                        <a:t> </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a:solidFill>
                            <a:srgbClr val="000000"/>
                          </a:solidFill>
                          <a:latin typeface="Times New Roman"/>
                          <a:ea typeface="Times New Roman"/>
                          <a:cs typeface="Arial"/>
                        </a:rPr>
                        <a:t>6</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a:solidFill>
                            <a:srgbClr val="000000"/>
                          </a:solidFill>
                          <a:latin typeface="Times New Roman"/>
                          <a:ea typeface="Times New Roman"/>
                          <a:cs typeface="Arial"/>
                        </a:rPr>
                        <a:t>3</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a:solidFill>
                            <a:srgbClr val="000000"/>
                          </a:solidFill>
                          <a:latin typeface="Times New Roman"/>
                          <a:ea typeface="Times New Roman"/>
                          <a:cs typeface="Arial"/>
                        </a:rPr>
                        <a:t>401.70 </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a:solidFill>
                            <a:srgbClr val="000000"/>
                          </a:solidFill>
                          <a:latin typeface="Times New Roman"/>
                          <a:ea typeface="Times New Roman"/>
                          <a:cs typeface="Arial"/>
                        </a:rPr>
                        <a:t>8</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312542">
                <a:tc>
                  <a:txBody>
                    <a:bodyPr/>
                    <a:lstStyle/>
                    <a:p>
                      <a:pPr>
                        <a:lnSpc>
                          <a:spcPct val="115000"/>
                        </a:lnSpc>
                        <a:spcAft>
                          <a:spcPts val="0"/>
                        </a:spcAft>
                      </a:pPr>
                      <a:r>
                        <a:rPr lang="fr-FR" sz="1600" b="1">
                          <a:solidFill>
                            <a:srgbClr val="000000"/>
                          </a:solidFill>
                          <a:latin typeface="Times New Roman"/>
                          <a:ea typeface="Times New Roman"/>
                          <a:cs typeface="Arial"/>
                        </a:rPr>
                        <a:t>Cur +2H</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a:solidFill>
                            <a:srgbClr val="000000"/>
                          </a:solidFill>
                          <a:latin typeface="Times New Roman"/>
                          <a:ea typeface="Times New Roman"/>
                          <a:cs typeface="Arial"/>
                        </a:rPr>
                        <a:t>4.10 </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en-US" sz="1600" dirty="0">
                          <a:solidFill>
                            <a:srgbClr val="000000"/>
                          </a:solidFill>
                          <a:latin typeface="Times New Roman"/>
                          <a:ea typeface="Times New Roman"/>
                          <a:cs typeface="Arial"/>
                        </a:rPr>
                        <a:t>-4.34 </a:t>
                      </a:r>
                      <a:endParaRPr lang="fr-FR" sz="1600" dirty="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a:latin typeface="Times New Roman"/>
                          <a:ea typeface="Times New Roman"/>
                          <a:cs typeface="Arial"/>
                        </a:rPr>
                        <a:t>99.37</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en-US" sz="1600">
                          <a:solidFill>
                            <a:srgbClr val="000000"/>
                          </a:solidFill>
                          <a:latin typeface="Times New Roman"/>
                          <a:ea typeface="Times New Roman"/>
                          <a:cs typeface="Arial"/>
                        </a:rPr>
                        <a:t>6</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en-US" sz="1600">
                          <a:solidFill>
                            <a:srgbClr val="000000"/>
                          </a:solidFill>
                          <a:latin typeface="Times New Roman"/>
                          <a:ea typeface="Times New Roman"/>
                          <a:cs typeface="Arial"/>
                        </a:rPr>
                        <a:t>4</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a:solidFill>
                            <a:srgbClr val="000000"/>
                          </a:solidFill>
                          <a:latin typeface="Times New Roman"/>
                          <a:ea typeface="Times New Roman"/>
                          <a:cs typeface="Arial"/>
                        </a:rPr>
                        <a:t> 409.80 </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en-US" sz="1600">
                          <a:solidFill>
                            <a:srgbClr val="000000"/>
                          </a:solidFill>
                          <a:latin typeface="Times New Roman"/>
                          <a:ea typeface="Times New Roman"/>
                          <a:cs typeface="Arial"/>
                        </a:rPr>
                        <a:t>8</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r>
              <a:tr h="312542">
                <a:tc>
                  <a:txBody>
                    <a:bodyPr/>
                    <a:lstStyle/>
                    <a:p>
                      <a:pPr>
                        <a:lnSpc>
                          <a:spcPct val="115000"/>
                        </a:lnSpc>
                        <a:spcAft>
                          <a:spcPts val="0"/>
                        </a:spcAft>
                      </a:pPr>
                      <a:r>
                        <a:rPr lang="en-US" sz="1600" b="1">
                          <a:solidFill>
                            <a:srgbClr val="000000"/>
                          </a:solidFill>
                          <a:latin typeface="Times New Roman"/>
                          <a:ea typeface="Times New Roman"/>
                          <a:cs typeface="Arial"/>
                        </a:rPr>
                        <a:t>Cur -1H</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a:solidFill>
                            <a:srgbClr val="000000"/>
                          </a:solidFill>
                          <a:latin typeface="Times New Roman"/>
                          <a:ea typeface="Times New Roman"/>
                          <a:cs typeface="Arial"/>
                        </a:rPr>
                        <a:t>3.48 </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en-US" sz="1600" dirty="0">
                          <a:solidFill>
                            <a:srgbClr val="000000"/>
                          </a:solidFill>
                          <a:latin typeface="Times New Roman"/>
                          <a:ea typeface="Times New Roman"/>
                          <a:cs typeface="Arial"/>
                        </a:rPr>
                        <a:t>-4.34 </a:t>
                      </a:r>
                      <a:endParaRPr lang="fr-FR" sz="1600" dirty="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a:solidFill>
                            <a:srgbClr val="000000"/>
                          </a:solidFill>
                          <a:latin typeface="Times New Roman"/>
                          <a:cs typeface="Arial"/>
                        </a:rPr>
                        <a:t>95.89</a:t>
                      </a:r>
                      <a:r>
                        <a:rPr lang="fr-FR" sz="1600">
                          <a:latin typeface="Calibri"/>
                          <a:cs typeface="Arial"/>
                        </a:rPr>
                        <a:t> </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en-US" sz="1600" dirty="0">
                          <a:solidFill>
                            <a:srgbClr val="000000"/>
                          </a:solidFill>
                          <a:latin typeface="Times New Roman"/>
                          <a:ea typeface="Times New Roman"/>
                          <a:cs typeface="Arial"/>
                        </a:rPr>
                        <a:t>6</a:t>
                      </a:r>
                      <a:endParaRPr lang="fr-FR" sz="1600" dirty="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en-US" sz="1600" dirty="0">
                          <a:solidFill>
                            <a:srgbClr val="000000"/>
                          </a:solidFill>
                          <a:latin typeface="Times New Roman"/>
                          <a:ea typeface="Times New Roman"/>
                          <a:cs typeface="Arial"/>
                        </a:rPr>
                        <a:t>1</a:t>
                      </a:r>
                      <a:endParaRPr lang="fr-FR" sz="1600" dirty="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dirty="0">
                          <a:solidFill>
                            <a:srgbClr val="000000"/>
                          </a:solidFill>
                          <a:latin typeface="Times New Roman"/>
                          <a:ea typeface="Times New Roman"/>
                          <a:cs typeface="Arial"/>
                        </a:rPr>
                        <a:t>393.94 </a:t>
                      </a:r>
                      <a:endParaRPr lang="fr-FR" sz="1600" dirty="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en-US" sz="1600" dirty="0">
                          <a:solidFill>
                            <a:srgbClr val="000000"/>
                          </a:solidFill>
                          <a:latin typeface="Times New Roman"/>
                          <a:ea typeface="Times New Roman"/>
                          <a:cs typeface="Arial"/>
                        </a:rPr>
                        <a:t>8</a:t>
                      </a:r>
                      <a:endParaRPr lang="fr-FR" sz="1600" dirty="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312542">
                <a:tc>
                  <a:txBody>
                    <a:bodyPr/>
                    <a:lstStyle/>
                    <a:p>
                      <a:pPr>
                        <a:lnSpc>
                          <a:spcPct val="115000"/>
                        </a:lnSpc>
                        <a:spcAft>
                          <a:spcPts val="0"/>
                        </a:spcAft>
                      </a:pPr>
                      <a:r>
                        <a:rPr lang="en-US" sz="1600" b="1">
                          <a:solidFill>
                            <a:srgbClr val="000000"/>
                          </a:solidFill>
                          <a:latin typeface="Times New Roman"/>
                          <a:ea typeface="Times New Roman"/>
                          <a:cs typeface="Arial"/>
                        </a:rPr>
                        <a:t>Cur -2H</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a:solidFill>
                            <a:srgbClr val="000000"/>
                          </a:solidFill>
                          <a:latin typeface="Times New Roman"/>
                          <a:ea typeface="Times New Roman"/>
                          <a:cs typeface="Arial"/>
                        </a:rPr>
                        <a:t>3.56 </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en-US" sz="1600" dirty="0">
                          <a:solidFill>
                            <a:srgbClr val="000000"/>
                          </a:solidFill>
                          <a:latin typeface="Times New Roman"/>
                          <a:ea typeface="Times New Roman"/>
                          <a:cs typeface="Arial"/>
                        </a:rPr>
                        <a:t>-4.34 </a:t>
                      </a:r>
                      <a:endParaRPr lang="fr-FR" sz="1600" dirty="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dirty="0">
                          <a:latin typeface="Times New Roman"/>
                          <a:ea typeface="Times New Roman"/>
                          <a:cs typeface="Arial"/>
                        </a:rPr>
                        <a:t>98.72</a:t>
                      </a:r>
                      <a:endParaRPr lang="fr-FR" sz="1600" dirty="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en-US" sz="1600" dirty="0">
                          <a:solidFill>
                            <a:srgbClr val="000000"/>
                          </a:solidFill>
                          <a:latin typeface="Times New Roman"/>
                          <a:ea typeface="Times New Roman"/>
                          <a:cs typeface="Arial"/>
                        </a:rPr>
                        <a:t>6</a:t>
                      </a:r>
                      <a:endParaRPr lang="fr-FR" sz="1600" dirty="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en-US" sz="1600">
                          <a:solidFill>
                            <a:srgbClr val="000000"/>
                          </a:solidFill>
                          <a:latin typeface="Times New Roman"/>
                          <a:ea typeface="Times New Roman"/>
                          <a:cs typeface="Arial"/>
                        </a:rPr>
                        <a:t>0</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a:solidFill>
                            <a:srgbClr val="000000"/>
                          </a:solidFill>
                          <a:latin typeface="Times New Roman"/>
                          <a:ea typeface="Times New Roman"/>
                          <a:cs typeface="Arial"/>
                        </a:rPr>
                        <a:t>394.29 </a:t>
                      </a:r>
                      <a:endParaRPr lang="fr-FR" sz="160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en-US" sz="1600" dirty="0">
                          <a:solidFill>
                            <a:srgbClr val="000000"/>
                          </a:solidFill>
                          <a:latin typeface="Times New Roman"/>
                          <a:ea typeface="Times New Roman"/>
                          <a:cs typeface="Arial"/>
                        </a:rPr>
                        <a:t>8</a:t>
                      </a:r>
                      <a:endParaRPr lang="fr-FR" sz="1600" dirty="0">
                        <a:latin typeface="Calibri"/>
                        <a:ea typeface="Times New Roman"/>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r>
            </a:tbl>
          </a:graphicData>
        </a:graphic>
      </p:graphicFrame>
      <p:sp>
        <p:nvSpPr>
          <p:cNvPr id="7" name="ZoneTexte 6"/>
          <p:cNvSpPr txBox="1"/>
          <p:nvPr/>
        </p:nvSpPr>
        <p:spPr>
          <a:xfrm>
            <a:off x="214282" y="4071942"/>
            <a:ext cx="8746240" cy="707886"/>
          </a:xfrm>
          <a:prstGeom prst="rect">
            <a:avLst/>
          </a:prstGeom>
          <a:noFill/>
        </p:spPr>
        <p:txBody>
          <a:bodyPr wrap="none" rtlCol="0">
            <a:spAutoFit/>
          </a:bodyPr>
          <a:lstStyle/>
          <a:p>
            <a:pPr>
              <a:buFont typeface="Wingdings" pitchFamily="2" charset="2"/>
              <a:buChar char="Ø"/>
            </a:pPr>
            <a:r>
              <a:rPr lang="fr-FR" sz="2000" dirty="0" smtClean="0">
                <a:latin typeface="Times New Roman" pitchFamily="18" charset="0"/>
                <a:cs typeface="Times New Roman" pitchFamily="18" charset="0"/>
              </a:rPr>
              <a:t>Touts les molécule présentent un coefficient de partage élevés, donc sont lipophile</a:t>
            </a:r>
          </a:p>
          <a:p>
            <a:r>
              <a:rPr lang="fr-FR" sz="2000" dirty="0" smtClean="0">
                <a:latin typeface="Times New Roman" pitchFamily="18" charset="0"/>
                <a:cs typeface="Times New Roman" pitchFamily="18" charset="0"/>
              </a:rPr>
              <a:t> et passe bien la membrane cellulaire . </a:t>
            </a:r>
            <a:endParaRPr lang="fr-FR"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500034" y="214290"/>
            <a:ext cx="6009979" cy="40011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pPr>
              <a:buFont typeface="Wingdings" pitchFamily="2" charset="2"/>
              <a:buChar char="Ø"/>
            </a:pPr>
            <a:r>
              <a:rPr lang="fr-FR" sz="2000" b="1" i="1" dirty="0" smtClean="0">
                <a:latin typeface="Times New Roman" pitchFamily="18" charset="0"/>
                <a:cs typeface="Times New Roman" pitchFamily="18" charset="0"/>
              </a:rPr>
              <a:t>Prédiction de score de la </a:t>
            </a:r>
            <a:r>
              <a:rPr lang="fr-FR" sz="2000" b="1" i="1" dirty="0" err="1" smtClean="0">
                <a:latin typeface="Times New Roman" pitchFamily="18" charset="0"/>
                <a:cs typeface="Times New Roman" pitchFamily="18" charset="0"/>
              </a:rPr>
              <a:t>bioactivité</a:t>
            </a:r>
            <a:r>
              <a:rPr lang="fr-FR" sz="2000" b="1" i="1" dirty="0" smtClean="0">
                <a:latin typeface="Times New Roman" pitchFamily="18" charset="0"/>
                <a:cs typeface="Times New Roman" pitchFamily="18" charset="0"/>
              </a:rPr>
              <a:t> (Molinsperation) </a:t>
            </a:r>
            <a:endParaRPr lang="fr-FR" sz="2000" b="1" i="1" dirty="0">
              <a:latin typeface="Times New Roman" pitchFamily="18" charset="0"/>
              <a:cs typeface="Times New Roman" pitchFamily="18" charset="0"/>
            </a:endParaRPr>
          </a:p>
        </p:txBody>
      </p:sp>
      <p:sp>
        <p:nvSpPr>
          <p:cNvPr id="5" name="Rectangle 4"/>
          <p:cNvSpPr/>
          <p:nvPr/>
        </p:nvSpPr>
        <p:spPr>
          <a:xfrm>
            <a:off x="357158" y="928670"/>
            <a:ext cx="8786842" cy="1631216"/>
          </a:xfrm>
          <a:prstGeom prst="rect">
            <a:avLst/>
          </a:prstGeom>
        </p:spPr>
        <p:txBody>
          <a:bodyPr wrap="square">
            <a:spAutoFit/>
          </a:bodyPr>
          <a:lstStyle/>
          <a:p>
            <a:pPr>
              <a:buFont typeface="Wingdings" pitchFamily="2" charset="2"/>
              <a:buChar char="ü"/>
            </a:pPr>
            <a:r>
              <a:rPr lang="fr-FR" sz="2000" dirty="0" smtClean="0">
                <a:latin typeface="Times New Roman" pitchFamily="18" charset="0"/>
                <a:cs typeface="Times New Roman" pitchFamily="18" charset="0"/>
              </a:rPr>
              <a:t>Si le score de </a:t>
            </a:r>
            <a:r>
              <a:rPr lang="fr-FR" sz="2000" dirty="0" err="1" smtClean="0">
                <a:latin typeface="Times New Roman" pitchFamily="18" charset="0"/>
                <a:cs typeface="Times New Roman" pitchFamily="18" charset="0"/>
              </a:rPr>
              <a:t>bioactivité</a:t>
            </a:r>
            <a:r>
              <a:rPr lang="fr-FR" sz="2000" dirty="0" smtClean="0">
                <a:latin typeface="Times New Roman" pitchFamily="18" charset="0"/>
                <a:cs typeface="Times New Roman" pitchFamily="18" charset="0"/>
              </a:rPr>
              <a:t> du composé est supérieure à 0, il est biologiquement plus actif.</a:t>
            </a:r>
          </a:p>
          <a:p>
            <a:pPr>
              <a:buFont typeface="Wingdings" pitchFamily="2" charset="2"/>
              <a:buChar char="ü"/>
            </a:pPr>
            <a:r>
              <a:rPr lang="fr-FR" sz="2000" dirty="0" smtClean="0">
                <a:latin typeface="Times New Roman" pitchFamily="18" charset="0"/>
                <a:cs typeface="Times New Roman" pitchFamily="18" charset="0"/>
              </a:rPr>
              <a:t> si les valeurs de </a:t>
            </a:r>
            <a:r>
              <a:rPr lang="fr-FR" sz="2000" dirty="0" err="1" smtClean="0">
                <a:latin typeface="Times New Roman" pitchFamily="18" charset="0"/>
                <a:cs typeface="Times New Roman" pitchFamily="18" charset="0"/>
              </a:rPr>
              <a:t>bioactivité</a:t>
            </a:r>
            <a:r>
              <a:rPr lang="fr-FR" sz="2000" dirty="0" smtClean="0">
                <a:latin typeface="Times New Roman" pitchFamily="18" charset="0"/>
                <a:cs typeface="Times New Roman" pitchFamily="18" charset="0"/>
              </a:rPr>
              <a:t> des composés entre -0.50 et 0.00 sont  modérément actives .</a:t>
            </a:r>
          </a:p>
          <a:p>
            <a:pPr>
              <a:buFont typeface="Wingdings" pitchFamily="2" charset="2"/>
              <a:buChar char="ü"/>
            </a:pPr>
            <a:r>
              <a:rPr lang="fr-FR" sz="2000" dirty="0" smtClean="0">
                <a:latin typeface="Times New Roman" pitchFamily="18" charset="0"/>
                <a:cs typeface="Times New Roman" pitchFamily="18" charset="0"/>
              </a:rPr>
              <a:t> si le score est inférieur à  -0.50, on présume qu'il est inactif. </a:t>
            </a:r>
            <a:endParaRPr lang="fr-FR" sz="2000" dirty="0">
              <a:latin typeface="Times New Roman" pitchFamily="18" charset="0"/>
              <a:cs typeface="Times New Roman" pitchFamily="18" charset="0"/>
            </a:endParaRPr>
          </a:p>
        </p:txBody>
      </p:sp>
      <p:graphicFrame>
        <p:nvGraphicFramePr>
          <p:cNvPr id="6" name="Tableau 5"/>
          <p:cNvGraphicFramePr>
            <a:graphicFrameLocks noGrp="1"/>
          </p:cNvGraphicFramePr>
          <p:nvPr/>
        </p:nvGraphicFramePr>
        <p:xfrm>
          <a:off x="1000100" y="3357562"/>
          <a:ext cx="7500990" cy="2286018"/>
        </p:xfrm>
        <a:graphic>
          <a:graphicData uri="http://schemas.openxmlformats.org/drawingml/2006/table">
            <a:tbl>
              <a:tblPr/>
              <a:tblGrid>
                <a:gridCol w="1651599"/>
                <a:gridCol w="1054943"/>
                <a:gridCol w="1159946"/>
                <a:gridCol w="1082618"/>
                <a:gridCol w="1005288"/>
                <a:gridCol w="889214"/>
                <a:gridCol w="657382"/>
              </a:tblGrid>
              <a:tr h="381003">
                <a:tc>
                  <a:txBody>
                    <a:bodyPr/>
                    <a:lstStyle/>
                    <a:p>
                      <a:pPr>
                        <a:lnSpc>
                          <a:spcPct val="115000"/>
                        </a:lnSpc>
                        <a:spcAft>
                          <a:spcPts val="0"/>
                        </a:spcAft>
                      </a:pPr>
                      <a:endParaRPr lang="fr-FR" sz="1600" dirty="0">
                        <a:latin typeface="Times New Roman" pitchFamily="18" charset="0"/>
                        <a:ea typeface="Times New Roman"/>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b="1" dirty="0">
                          <a:solidFill>
                            <a:srgbClr val="000000"/>
                          </a:solidFill>
                          <a:latin typeface="Times New Roman" pitchFamily="18" charset="0"/>
                          <a:ea typeface="Times New Roman"/>
                          <a:cs typeface="Times New Roman" pitchFamily="18" charset="0"/>
                        </a:rPr>
                        <a:t>GPCRL</a:t>
                      </a:r>
                      <a:endParaRPr lang="fr-FR" sz="1600" dirty="0">
                        <a:latin typeface="Times New Roman" pitchFamily="18" charset="0"/>
                        <a:ea typeface="Times New Roman"/>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b="1" dirty="0">
                          <a:solidFill>
                            <a:srgbClr val="000000"/>
                          </a:solidFill>
                          <a:latin typeface="Times New Roman" pitchFamily="18" charset="0"/>
                          <a:ea typeface="Times New Roman"/>
                          <a:cs typeface="Times New Roman" pitchFamily="18" charset="0"/>
                        </a:rPr>
                        <a:t>ICM  Ion</a:t>
                      </a:r>
                      <a:endParaRPr lang="fr-FR" sz="1600" dirty="0">
                        <a:latin typeface="Times New Roman" pitchFamily="18" charset="0"/>
                        <a:ea typeface="Times New Roman"/>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b="1">
                          <a:solidFill>
                            <a:srgbClr val="000000"/>
                          </a:solidFill>
                          <a:latin typeface="Times New Roman" pitchFamily="18" charset="0"/>
                          <a:ea typeface="Times New Roman"/>
                          <a:cs typeface="Times New Roman" pitchFamily="18" charset="0"/>
                        </a:rPr>
                        <a:t>KI</a:t>
                      </a:r>
                      <a:endParaRPr lang="fr-FR" sz="1600">
                        <a:latin typeface="Times New Roman" pitchFamily="18" charset="0"/>
                        <a:ea typeface="Times New Roman"/>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b="1">
                          <a:solidFill>
                            <a:srgbClr val="000000"/>
                          </a:solidFill>
                          <a:latin typeface="Times New Roman" pitchFamily="18" charset="0"/>
                          <a:ea typeface="Times New Roman"/>
                          <a:cs typeface="Times New Roman" pitchFamily="18" charset="0"/>
                        </a:rPr>
                        <a:t>NRL</a:t>
                      </a:r>
                      <a:endParaRPr lang="fr-FR" sz="1600">
                        <a:latin typeface="Times New Roman" pitchFamily="18" charset="0"/>
                        <a:ea typeface="Times New Roman"/>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b="1">
                          <a:solidFill>
                            <a:srgbClr val="000000"/>
                          </a:solidFill>
                          <a:latin typeface="Times New Roman" pitchFamily="18" charset="0"/>
                          <a:ea typeface="Times New Roman"/>
                          <a:cs typeface="Times New Roman" pitchFamily="18" charset="0"/>
                        </a:rPr>
                        <a:t>EI</a:t>
                      </a:r>
                      <a:endParaRPr lang="fr-FR" sz="1600">
                        <a:latin typeface="Times New Roman" pitchFamily="18" charset="0"/>
                        <a:ea typeface="Times New Roman"/>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b="1">
                          <a:solidFill>
                            <a:srgbClr val="000000"/>
                          </a:solidFill>
                          <a:latin typeface="Times New Roman" pitchFamily="18" charset="0"/>
                          <a:ea typeface="Times New Roman"/>
                          <a:cs typeface="Times New Roman" pitchFamily="18" charset="0"/>
                        </a:rPr>
                        <a:t>PI</a:t>
                      </a:r>
                      <a:endParaRPr lang="fr-FR" sz="1600">
                        <a:latin typeface="Times New Roman" pitchFamily="18" charset="0"/>
                        <a:ea typeface="Times New Roman"/>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r>
              <a:tr h="381003">
                <a:tc>
                  <a:txBody>
                    <a:bodyPr/>
                    <a:lstStyle/>
                    <a:p>
                      <a:pPr>
                        <a:lnSpc>
                          <a:spcPct val="115000"/>
                        </a:lnSpc>
                        <a:spcAft>
                          <a:spcPts val="0"/>
                        </a:spcAft>
                      </a:pPr>
                      <a:r>
                        <a:rPr lang="fr-FR" sz="1600" b="1">
                          <a:latin typeface="Times New Roman" pitchFamily="18" charset="0"/>
                          <a:ea typeface="Times New Roman"/>
                          <a:cs typeface="Times New Roman" pitchFamily="18" charset="0"/>
                        </a:rPr>
                        <a:t>Curcumine </a:t>
                      </a:r>
                      <a:endParaRPr lang="fr-FR" sz="1600">
                        <a:latin typeface="Times New Roman" pitchFamily="18" charset="0"/>
                        <a:ea typeface="Times New Roman"/>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dirty="0">
                          <a:latin typeface="Times New Roman" pitchFamily="18" charset="0"/>
                          <a:ea typeface="Times New Roman"/>
                          <a:cs typeface="Times New Roman" pitchFamily="18" charset="0"/>
                        </a:rPr>
                        <a:t>-0.06</a:t>
                      </a: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a:latin typeface="Times New Roman" pitchFamily="18" charset="0"/>
                          <a:ea typeface="Times New Roman"/>
                          <a:cs typeface="Times New Roman" pitchFamily="18" charset="0"/>
                        </a:rPr>
                        <a:t>-0.20</a:t>
                      </a: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fr-FR" sz="1600">
                          <a:latin typeface="Times New Roman" pitchFamily="18" charset="0"/>
                          <a:ea typeface="Times New Roman"/>
                          <a:cs typeface="Times New Roman" pitchFamily="18" charset="0"/>
                        </a:rPr>
                        <a:t>-0.26</a:t>
                      </a: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fr-FR" sz="1600">
                          <a:latin typeface="Times New Roman" pitchFamily="18" charset="0"/>
                          <a:ea typeface="Times New Roman"/>
                          <a:cs typeface="Times New Roman" pitchFamily="18" charset="0"/>
                        </a:rPr>
                        <a:t>0.12</a:t>
                      </a: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dirty="0">
                          <a:latin typeface="Times New Roman" pitchFamily="18" charset="0"/>
                          <a:ea typeface="Times New Roman"/>
                          <a:cs typeface="Times New Roman" pitchFamily="18" charset="0"/>
                        </a:rPr>
                        <a:t>0.08</a:t>
                      </a: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a:latin typeface="Times New Roman" pitchFamily="18" charset="0"/>
                          <a:ea typeface="Times New Roman"/>
                          <a:cs typeface="Times New Roman" pitchFamily="18" charset="0"/>
                        </a:rPr>
                        <a:t>-0.14</a:t>
                      </a: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r>
              <a:tr h="381003">
                <a:tc>
                  <a:txBody>
                    <a:bodyPr/>
                    <a:lstStyle/>
                    <a:p>
                      <a:pPr>
                        <a:lnSpc>
                          <a:spcPct val="115000"/>
                        </a:lnSpc>
                        <a:spcAft>
                          <a:spcPts val="0"/>
                        </a:spcAft>
                      </a:pPr>
                      <a:r>
                        <a:rPr lang="fr-FR" sz="1600" b="1" dirty="0" err="1">
                          <a:latin typeface="Times New Roman" pitchFamily="18" charset="0"/>
                          <a:ea typeface="Times New Roman"/>
                          <a:cs typeface="Times New Roman" pitchFamily="18" charset="0"/>
                        </a:rPr>
                        <a:t>Cur</a:t>
                      </a:r>
                      <a:r>
                        <a:rPr lang="fr-FR" sz="1600" b="1" dirty="0">
                          <a:latin typeface="Times New Roman" pitchFamily="18" charset="0"/>
                          <a:ea typeface="Times New Roman"/>
                          <a:cs typeface="Times New Roman" pitchFamily="18" charset="0"/>
                        </a:rPr>
                        <a:t> -1H</a:t>
                      </a:r>
                      <a:endParaRPr lang="fr-FR" sz="1600" dirty="0">
                        <a:latin typeface="Times New Roman" pitchFamily="18" charset="0"/>
                        <a:ea typeface="Times New Roman"/>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dirty="0">
                          <a:latin typeface="Times New Roman" pitchFamily="18" charset="0"/>
                          <a:ea typeface="Times New Roman"/>
                          <a:cs typeface="Times New Roman" pitchFamily="18" charset="0"/>
                        </a:rPr>
                        <a:t>-0.06</a:t>
                      </a: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a:latin typeface="Times New Roman" pitchFamily="18" charset="0"/>
                          <a:ea typeface="Times New Roman"/>
                          <a:cs typeface="Times New Roman" pitchFamily="18" charset="0"/>
                        </a:rPr>
                        <a:t>-0.20</a:t>
                      </a: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fr-FR" sz="1600">
                          <a:latin typeface="Times New Roman" pitchFamily="18" charset="0"/>
                          <a:ea typeface="Times New Roman"/>
                          <a:cs typeface="Times New Roman" pitchFamily="18" charset="0"/>
                        </a:rPr>
                        <a:t>-0.26</a:t>
                      </a: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fr-FR" sz="1600">
                          <a:latin typeface="Times New Roman" pitchFamily="18" charset="0"/>
                          <a:ea typeface="Times New Roman"/>
                          <a:cs typeface="Times New Roman" pitchFamily="18" charset="0"/>
                        </a:rPr>
                        <a:t>0.12</a:t>
                      </a: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a:latin typeface="Times New Roman" pitchFamily="18" charset="0"/>
                          <a:ea typeface="Times New Roman"/>
                          <a:cs typeface="Times New Roman" pitchFamily="18" charset="0"/>
                        </a:rPr>
                        <a:t>0.08</a:t>
                      </a: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a:latin typeface="Times New Roman" pitchFamily="18" charset="0"/>
                          <a:ea typeface="Times New Roman"/>
                          <a:cs typeface="Times New Roman" pitchFamily="18" charset="0"/>
                        </a:rPr>
                        <a:t>-0.14</a:t>
                      </a: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381003">
                <a:tc>
                  <a:txBody>
                    <a:bodyPr/>
                    <a:lstStyle/>
                    <a:p>
                      <a:pPr>
                        <a:lnSpc>
                          <a:spcPct val="115000"/>
                        </a:lnSpc>
                        <a:spcAft>
                          <a:spcPts val="0"/>
                        </a:spcAft>
                      </a:pPr>
                      <a:r>
                        <a:rPr lang="fr-FR" sz="1600" b="1">
                          <a:latin typeface="Times New Roman" pitchFamily="18" charset="0"/>
                          <a:ea typeface="Times New Roman"/>
                          <a:cs typeface="Times New Roman" pitchFamily="18" charset="0"/>
                        </a:rPr>
                        <a:t>Cur -2H</a:t>
                      </a:r>
                      <a:endParaRPr lang="fr-FR" sz="1600">
                        <a:latin typeface="Times New Roman" pitchFamily="18" charset="0"/>
                        <a:ea typeface="Times New Roman"/>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dirty="0">
                          <a:solidFill>
                            <a:srgbClr val="000000"/>
                          </a:solidFill>
                          <a:latin typeface="Times New Roman" pitchFamily="18" charset="0"/>
                          <a:ea typeface="Times New Roman"/>
                          <a:cs typeface="Times New Roman" pitchFamily="18" charset="0"/>
                        </a:rPr>
                        <a:t>-0.07</a:t>
                      </a:r>
                      <a:endParaRPr lang="fr-FR" sz="1600" dirty="0">
                        <a:latin typeface="Times New Roman" pitchFamily="18" charset="0"/>
                        <a:ea typeface="Times New Roman"/>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dirty="0">
                          <a:solidFill>
                            <a:srgbClr val="000000"/>
                          </a:solidFill>
                          <a:latin typeface="Times New Roman" pitchFamily="18" charset="0"/>
                          <a:ea typeface="Times New Roman"/>
                          <a:cs typeface="Times New Roman" pitchFamily="18" charset="0"/>
                        </a:rPr>
                        <a:t>-0.22</a:t>
                      </a:r>
                      <a:endParaRPr lang="fr-FR" sz="1600" dirty="0">
                        <a:latin typeface="Times New Roman" pitchFamily="18" charset="0"/>
                        <a:ea typeface="Times New Roman"/>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dirty="0">
                          <a:solidFill>
                            <a:srgbClr val="000000"/>
                          </a:solidFill>
                          <a:latin typeface="Times New Roman" pitchFamily="18" charset="0"/>
                          <a:ea typeface="Times New Roman"/>
                          <a:cs typeface="Times New Roman" pitchFamily="18" charset="0"/>
                        </a:rPr>
                        <a:t>-0.29</a:t>
                      </a:r>
                      <a:endParaRPr lang="fr-FR" sz="1600" dirty="0">
                        <a:latin typeface="Times New Roman" pitchFamily="18" charset="0"/>
                        <a:ea typeface="Times New Roman"/>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dirty="0">
                          <a:solidFill>
                            <a:srgbClr val="000000"/>
                          </a:solidFill>
                          <a:latin typeface="Times New Roman" pitchFamily="18" charset="0"/>
                          <a:ea typeface="Times New Roman"/>
                          <a:cs typeface="Times New Roman" pitchFamily="18" charset="0"/>
                        </a:rPr>
                        <a:t>0.07</a:t>
                      </a:r>
                      <a:endParaRPr lang="fr-FR" sz="1600" dirty="0">
                        <a:latin typeface="Times New Roman" pitchFamily="18" charset="0"/>
                        <a:ea typeface="Times New Roman"/>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dirty="0">
                          <a:solidFill>
                            <a:srgbClr val="000000"/>
                          </a:solidFill>
                          <a:latin typeface="Times New Roman" pitchFamily="18" charset="0"/>
                          <a:ea typeface="Times New Roman"/>
                          <a:cs typeface="Times New Roman" pitchFamily="18" charset="0"/>
                        </a:rPr>
                        <a:t>0.04</a:t>
                      </a:r>
                      <a:endParaRPr lang="fr-FR" sz="1600" dirty="0">
                        <a:latin typeface="Times New Roman" pitchFamily="18" charset="0"/>
                        <a:ea typeface="Times New Roman"/>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a:solidFill>
                            <a:srgbClr val="000000"/>
                          </a:solidFill>
                          <a:latin typeface="Times New Roman" pitchFamily="18" charset="0"/>
                          <a:ea typeface="Times New Roman"/>
                          <a:cs typeface="Times New Roman" pitchFamily="18" charset="0"/>
                        </a:rPr>
                        <a:t>-0.11</a:t>
                      </a:r>
                      <a:endParaRPr lang="fr-FR" sz="1600">
                        <a:latin typeface="Times New Roman" pitchFamily="18" charset="0"/>
                        <a:ea typeface="Times New Roman"/>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r>
              <a:tr h="381003">
                <a:tc>
                  <a:txBody>
                    <a:bodyPr/>
                    <a:lstStyle/>
                    <a:p>
                      <a:pPr>
                        <a:lnSpc>
                          <a:spcPct val="115000"/>
                        </a:lnSpc>
                        <a:spcAft>
                          <a:spcPts val="0"/>
                        </a:spcAft>
                      </a:pPr>
                      <a:r>
                        <a:rPr lang="fr-FR" sz="1600" b="1">
                          <a:latin typeface="Times New Roman" pitchFamily="18" charset="0"/>
                          <a:ea typeface="Times New Roman"/>
                          <a:cs typeface="Times New Roman" pitchFamily="18" charset="0"/>
                        </a:rPr>
                        <a:t>Cur +1H</a:t>
                      </a:r>
                      <a:endParaRPr lang="fr-FR" sz="1600">
                        <a:latin typeface="Times New Roman" pitchFamily="18" charset="0"/>
                        <a:ea typeface="Times New Roman"/>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fr-FR" sz="1600">
                          <a:latin typeface="Times New Roman" pitchFamily="18" charset="0"/>
                          <a:ea typeface="Times New Roman"/>
                          <a:cs typeface="Times New Roman" pitchFamily="18" charset="0"/>
                        </a:rPr>
                        <a:t>-0.06</a:t>
                      </a: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dirty="0">
                          <a:latin typeface="Times New Roman" pitchFamily="18" charset="0"/>
                          <a:ea typeface="Times New Roman"/>
                          <a:cs typeface="Times New Roman" pitchFamily="18" charset="0"/>
                        </a:rPr>
                        <a:t>-0.20</a:t>
                      </a: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fr-FR" sz="1600" dirty="0">
                          <a:latin typeface="Times New Roman" pitchFamily="18" charset="0"/>
                          <a:ea typeface="Times New Roman"/>
                          <a:cs typeface="Times New Roman" pitchFamily="18" charset="0"/>
                        </a:rPr>
                        <a:t>-0.26</a:t>
                      </a: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fr-FR" sz="1600" dirty="0">
                          <a:latin typeface="Times New Roman" pitchFamily="18" charset="0"/>
                          <a:ea typeface="Times New Roman"/>
                          <a:cs typeface="Times New Roman" pitchFamily="18" charset="0"/>
                        </a:rPr>
                        <a:t>0.12</a:t>
                      </a: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a:latin typeface="Times New Roman" pitchFamily="18" charset="0"/>
                          <a:ea typeface="Times New Roman"/>
                          <a:cs typeface="Times New Roman" pitchFamily="18" charset="0"/>
                        </a:rPr>
                        <a:t>0.08</a:t>
                      </a: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600">
                          <a:latin typeface="Times New Roman" pitchFamily="18" charset="0"/>
                          <a:ea typeface="Times New Roman"/>
                          <a:cs typeface="Times New Roman" pitchFamily="18" charset="0"/>
                        </a:rPr>
                        <a:t>-0.14</a:t>
                      </a: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381003">
                <a:tc>
                  <a:txBody>
                    <a:bodyPr/>
                    <a:lstStyle/>
                    <a:p>
                      <a:pPr>
                        <a:lnSpc>
                          <a:spcPct val="115000"/>
                        </a:lnSpc>
                        <a:spcAft>
                          <a:spcPts val="0"/>
                        </a:spcAft>
                      </a:pPr>
                      <a:r>
                        <a:rPr lang="fr-FR" sz="1600" b="1">
                          <a:latin typeface="Times New Roman" pitchFamily="18" charset="0"/>
                          <a:ea typeface="Times New Roman"/>
                          <a:cs typeface="Times New Roman" pitchFamily="18" charset="0"/>
                        </a:rPr>
                        <a:t>Cur +2H</a:t>
                      </a:r>
                      <a:endParaRPr lang="fr-FR" sz="1600">
                        <a:latin typeface="Times New Roman" pitchFamily="18" charset="0"/>
                        <a:ea typeface="Times New Roman"/>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fr-FR" sz="1600" dirty="0">
                          <a:latin typeface="Times New Roman" pitchFamily="18" charset="0"/>
                          <a:ea typeface="Times New Roman"/>
                          <a:cs typeface="Times New Roman" pitchFamily="18" charset="0"/>
                        </a:rPr>
                        <a:t>-0.07</a:t>
                      </a: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dirty="0">
                          <a:solidFill>
                            <a:srgbClr val="000000"/>
                          </a:solidFill>
                          <a:latin typeface="Times New Roman" pitchFamily="18" charset="0"/>
                          <a:ea typeface="Times New Roman"/>
                          <a:cs typeface="Times New Roman" pitchFamily="18" charset="0"/>
                        </a:rPr>
                        <a:t>-0.22</a:t>
                      </a:r>
                      <a:endParaRPr lang="fr-FR" sz="1600" dirty="0">
                        <a:latin typeface="Times New Roman" pitchFamily="18" charset="0"/>
                        <a:ea typeface="Times New Roman"/>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dirty="0">
                          <a:solidFill>
                            <a:srgbClr val="000000"/>
                          </a:solidFill>
                          <a:latin typeface="Times New Roman" pitchFamily="18" charset="0"/>
                          <a:ea typeface="Times New Roman"/>
                          <a:cs typeface="Times New Roman" pitchFamily="18" charset="0"/>
                        </a:rPr>
                        <a:t>-0.29</a:t>
                      </a:r>
                      <a:endParaRPr lang="fr-FR" sz="1600" dirty="0">
                        <a:latin typeface="Times New Roman" pitchFamily="18" charset="0"/>
                        <a:ea typeface="Times New Roman"/>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fr-FR" sz="1600" dirty="0">
                          <a:latin typeface="Times New Roman" pitchFamily="18" charset="0"/>
                          <a:ea typeface="Times New Roman"/>
                          <a:cs typeface="Times New Roman" pitchFamily="18" charset="0"/>
                        </a:rPr>
                        <a:t>0.07</a:t>
                      </a: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dirty="0">
                          <a:solidFill>
                            <a:srgbClr val="000000"/>
                          </a:solidFill>
                          <a:latin typeface="Times New Roman" pitchFamily="18" charset="0"/>
                          <a:ea typeface="Times New Roman"/>
                          <a:cs typeface="Times New Roman" pitchFamily="18" charset="0"/>
                        </a:rPr>
                        <a:t>0.04</a:t>
                      </a:r>
                      <a:endParaRPr lang="fr-FR" sz="1600" dirty="0">
                        <a:latin typeface="Times New Roman" pitchFamily="18" charset="0"/>
                        <a:ea typeface="Times New Roman"/>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600" dirty="0">
                          <a:solidFill>
                            <a:srgbClr val="000000"/>
                          </a:solidFill>
                          <a:latin typeface="Times New Roman" pitchFamily="18" charset="0"/>
                          <a:ea typeface="Times New Roman"/>
                          <a:cs typeface="Times New Roman" pitchFamily="18" charset="0"/>
                        </a:rPr>
                        <a:t>-0.11</a:t>
                      </a:r>
                      <a:endParaRPr lang="fr-FR" sz="1600" dirty="0">
                        <a:latin typeface="Times New Roman" pitchFamily="18" charset="0"/>
                        <a:ea typeface="Times New Roman"/>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r>
            </a:tbl>
          </a:graphicData>
        </a:graphic>
      </p:graphicFrame>
      <p:sp>
        <p:nvSpPr>
          <p:cNvPr id="7" name="Ellipse 6"/>
          <p:cNvSpPr/>
          <p:nvPr/>
        </p:nvSpPr>
        <p:spPr>
          <a:xfrm>
            <a:off x="2428860" y="3643314"/>
            <a:ext cx="928694" cy="1928826"/>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8" name="Ellipse 7"/>
          <p:cNvSpPr/>
          <p:nvPr/>
        </p:nvSpPr>
        <p:spPr>
          <a:xfrm>
            <a:off x="3643306" y="3571876"/>
            <a:ext cx="928694" cy="2000264"/>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9" name="Ellipse 8"/>
          <p:cNvSpPr/>
          <p:nvPr/>
        </p:nvSpPr>
        <p:spPr>
          <a:xfrm>
            <a:off x="4786314" y="3643314"/>
            <a:ext cx="928694" cy="1928826"/>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10" name="Ellipse 9"/>
          <p:cNvSpPr/>
          <p:nvPr/>
        </p:nvSpPr>
        <p:spPr>
          <a:xfrm>
            <a:off x="7786710" y="3714752"/>
            <a:ext cx="714380" cy="1857388"/>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11" name="Ellipse 10"/>
          <p:cNvSpPr/>
          <p:nvPr/>
        </p:nvSpPr>
        <p:spPr>
          <a:xfrm>
            <a:off x="5857884" y="3643314"/>
            <a:ext cx="857256" cy="1928826"/>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2" name="Ellipse 11"/>
          <p:cNvSpPr/>
          <p:nvPr/>
        </p:nvSpPr>
        <p:spPr>
          <a:xfrm>
            <a:off x="6858016" y="3643314"/>
            <a:ext cx="776294" cy="2000264"/>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ppt_x"/>
                                          </p:val>
                                        </p:tav>
                                        <p:tav tm="100000">
                                          <p:val>
                                            <p:strVal val="#ppt_x"/>
                                          </p:val>
                                        </p:tav>
                                      </p:tavLst>
                                    </p:anim>
                                    <p:anim calcmode="lin" valueType="num">
                                      <p:cBhvr additive="base">
                                        <p:cTn id="3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357298"/>
            <a:ext cx="8572528" cy="5286412"/>
          </a:xfrm>
        </p:spPr>
        <p:txBody>
          <a:bodyPr>
            <a:normAutofit/>
          </a:bodyPr>
          <a:lstStyle/>
          <a:p>
            <a:pPr algn="just">
              <a:buNone/>
            </a:pPr>
            <a:r>
              <a:rPr lang="fr-FR" sz="2000" dirty="0" smtClean="0">
                <a:latin typeface="Times New Roman" pitchFamily="18" charset="0"/>
                <a:cs typeface="Times New Roman" pitchFamily="18" charset="0"/>
              </a:rPr>
              <a:t>           Les </a:t>
            </a:r>
            <a:r>
              <a:rPr lang="fr-FR" sz="2000" dirty="0">
                <a:latin typeface="Times New Roman" pitchFamily="18" charset="0"/>
                <a:cs typeface="Times New Roman" pitchFamily="18" charset="0"/>
              </a:rPr>
              <a:t>plantes médicinales sont importantes pour la recherche pharmacologique et l'élaboration des médicaments, non seulement lorsque les constituants des plantes sont utilisés directement comme agents thérapeutiques, mais aussi comme matières premières pour la synthèse de médicaments ou comme modèles pour les composés </a:t>
            </a:r>
            <a:r>
              <a:rPr lang="fr-FR" sz="2000" dirty="0" err="1">
                <a:latin typeface="Times New Roman" pitchFamily="18" charset="0"/>
                <a:cs typeface="Times New Roman" pitchFamily="18" charset="0"/>
              </a:rPr>
              <a:t>pharmacologiquement</a:t>
            </a:r>
            <a:r>
              <a:rPr lang="fr-FR" sz="2000" dirty="0">
                <a:latin typeface="Times New Roman" pitchFamily="18" charset="0"/>
                <a:cs typeface="Times New Roman" pitchFamily="18" charset="0"/>
              </a:rPr>
              <a:t> </a:t>
            </a:r>
            <a:r>
              <a:rPr lang="fr-FR" sz="2000" dirty="0" smtClean="0">
                <a:latin typeface="Times New Roman" pitchFamily="18" charset="0"/>
                <a:cs typeface="Times New Roman" pitchFamily="18" charset="0"/>
              </a:rPr>
              <a:t>actifs.</a:t>
            </a:r>
          </a:p>
          <a:p>
            <a:pPr algn="just">
              <a:buNone/>
            </a:pPr>
            <a:r>
              <a:rPr lang="fr-FR" sz="2000" dirty="0" smtClean="0">
                <a:latin typeface="Times New Roman" pitchFamily="18" charset="0"/>
                <a:cs typeface="Times New Roman" pitchFamily="18" charset="0"/>
              </a:rPr>
              <a:t>           Le </a:t>
            </a:r>
            <a:r>
              <a:rPr lang="fr-FR" sz="2000" dirty="0">
                <a:latin typeface="Times New Roman" pitchFamily="18" charset="0"/>
                <a:cs typeface="Times New Roman" pitchFamily="18" charset="0"/>
              </a:rPr>
              <a:t>curcuma est une plante vivace appartenant à la famille </a:t>
            </a:r>
            <a:r>
              <a:rPr lang="fr-FR" sz="2000" i="1" dirty="0" err="1">
                <a:latin typeface="Times New Roman" pitchFamily="18" charset="0"/>
                <a:cs typeface="Times New Roman" pitchFamily="18" charset="0"/>
              </a:rPr>
              <a:t>Zingiberaceae</a:t>
            </a:r>
            <a:r>
              <a:rPr lang="fr-FR" sz="2000" dirty="0">
                <a:latin typeface="Times New Roman" pitchFamily="18" charset="0"/>
                <a:cs typeface="Times New Roman" pitchFamily="18" charset="0"/>
              </a:rPr>
              <a:t>. Le rhizome est la partie utilisée de la plante en tant qu’épice alimentaire, conservateur, et comme colorant des aliments et des textiles. Cependant, on l’utilise aussi depuis des siècles en médicine traditionnelle indienne et </a:t>
            </a:r>
            <a:r>
              <a:rPr lang="fr-FR" sz="2000" dirty="0" smtClean="0">
                <a:latin typeface="Times New Roman" pitchFamily="18" charset="0"/>
                <a:cs typeface="Times New Roman" pitchFamily="18" charset="0"/>
              </a:rPr>
              <a:t>chinoise. </a:t>
            </a:r>
            <a:r>
              <a:rPr lang="fr-FR" sz="2000" dirty="0">
                <a:latin typeface="Times New Roman" pitchFamily="18" charset="0"/>
                <a:cs typeface="Times New Roman" pitchFamily="18" charset="0"/>
              </a:rPr>
              <a:t>La couleur jaune caractéristique de la poudre de rhizome est donnée par les </a:t>
            </a:r>
            <a:r>
              <a:rPr lang="fr-FR" sz="2000" dirty="0" err="1">
                <a:latin typeface="Times New Roman" pitchFamily="18" charset="0"/>
                <a:cs typeface="Times New Roman" pitchFamily="18" charset="0"/>
              </a:rPr>
              <a:t>curcuminoïdes</a:t>
            </a:r>
            <a:r>
              <a:rPr lang="fr-FR" sz="2000" dirty="0">
                <a:latin typeface="Times New Roman" pitchFamily="18" charset="0"/>
                <a:cs typeface="Times New Roman" pitchFamily="18" charset="0"/>
              </a:rPr>
              <a:t>. Parmi ceux-ci, la curcumine est la molécule la plus abondante et la plus étudiée. Elle a été isolée pour la </a:t>
            </a:r>
            <a:r>
              <a:rPr lang="fr-FR" sz="2000" dirty="0" smtClean="0">
                <a:latin typeface="Times New Roman" pitchFamily="18" charset="0"/>
                <a:cs typeface="Times New Roman" pitchFamily="18" charset="0"/>
              </a:rPr>
              <a:t>première </a:t>
            </a:r>
            <a:r>
              <a:rPr lang="fr-FR" sz="2000" dirty="0">
                <a:latin typeface="Times New Roman" pitchFamily="18" charset="0"/>
                <a:cs typeface="Times New Roman" pitchFamily="18" charset="0"/>
              </a:rPr>
              <a:t>fois en </a:t>
            </a:r>
            <a:r>
              <a:rPr lang="fr-FR" sz="2000" dirty="0" smtClean="0">
                <a:latin typeface="Times New Roman" pitchFamily="18" charset="0"/>
                <a:cs typeface="Times New Roman" pitchFamily="18" charset="0"/>
              </a:rPr>
              <a:t>1815 </a:t>
            </a:r>
            <a:r>
              <a:rPr lang="fr-FR" sz="2000" dirty="0">
                <a:latin typeface="Times New Roman" pitchFamily="18" charset="0"/>
                <a:cs typeface="Times New Roman" pitchFamily="18" charset="0"/>
              </a:rPr>
              <a:t>et obtenue </a:t>
            </a:r>
            <a:r>
              <a:rPr lang="fr-FR" sz="2000" dirty="0" smtClean="0">
                <a:latin typeface="Times New Roman" pitchFamily="18" charset="0"/>
                <a:cs typeface="Times New Roman" pitchFamily="18" charset="0"/>
              </a:rPr>
              <a:t>sous </a:t>
            </a:r>
            <a:r>
              <a:rPr lang="fr-FR" sz="2000" dirty="0">
                <a:latin typeface="Times New Roman" pitchFamily="18" charset="0"/>
                <a:cs typeface="Times New Roman" pitchFamily="18" charset="0"/>
              </a:rPr>
              <a:t>forme cristalline en </a:t>
            </a:r>
            <a:r>
              <a:rPr lang="fr-FR" sz="2000" dirty="0" smtClean="0">
                <a:latin typeface="Times New Roman" pitchFamily="18" charset="0"/>
                <a:cs typeface="Times New Roman" pitchFamily="18" charset="0"/>
              </a:rPr>
              <a:t>1870. </a:t>
            </a:r>
          </a:p>
          <a:p>
            <a:pPr algn="just">
              <a:buNone/>
            </a:pPr>
            <a:endParaRPr lang="fr-FR" sz="2000" dirty="0">
              <a:latin typeface="Times New Roman" pitchFamily="18" charset="0"/>
              <a:cs typeface="Times New Roman" pitchFamily="18" charset="0"/>
            </a:endParaRPr>
          </a:p>
          <a:p>
            <a:pPr algn="just">
              <a:buNone/>
            </a:pPr>
            <a:endParaRPr lang="fr-FR" sz="2000" dirty="0" smtClean="0">
              <a:latin typeface="Times New Roman" pitchFamily="18" charset="0"/>
              <a:cs typeface="Times New Roman" pitchFamily="18" charset="0"/>
            </a:endParaRPr>
          </a:p>
          <a:p>
            <a:pPr algn="just">
              <a:buNone/>
            </a:pPr>
            <a:endParaRPr lang="fr-FR" sz="2000" dirty="0">
              <a:latin typeface="Times New Roman" pitchFamily="18" charset="0"/>
              <a:cs typeface="Times New Roman" pitchFamily="18" charset="0"/>
            </a:endParaRPr>
          </a:p>
        </p:txBody>
      </p:sp>
      <p:sp>
        <p:nvSpPr>
          <p:cNvPr id="4" name="Rectangle à coins arrondis 3"/>
          <p:cNvSpPr/>
          <p:nvPr/>
        </p:nvSpPr>
        <p:spPr>
          <a:xfrm>
            <a:off x="1142976" y="285728"/>
            <a:ext cx="6786610" cy="78581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4000" b="1" i="1" dirty="0" smtClean="0">
                <a:latin typeface="Times New Roman" pitchFamily="18" charset="0"/>
                <a:cs typeface="Times New Roman" pitchFamily="18" charset="0"/>
              </a:rPr>
              <a:t>Introduction</a:t>
            </a:r>
            <a:r>
              <a:rPr lang="fr-FR" dirty="0" smtClean="0"/>
              <a:t> </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571472" y="428604"/>
            <a:ext cx="3110147" cy="40011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pPr>
              <a:buFont typeface="Wingdings" pitchFamily="2" charset="2"/>
              <a:buChar char="Ø"/>
            </a:pPr>
            <a:r>
              <a:rPr lang="fr-FR" sz="2000" b="1" i="1" dirty="0" smtClean="0">
                <a:latin typeface="Times New Roman" pitchFamily="18" charset="0"/>
                <a:cs typeface="Times New Roman" pitchFamily="18" charset="0"/>
              </a:rPr>
              <a:t>Risque de toxicité (Osiris)</a:t>
            </a:r>
            <a:endParaRPr lang="fr-FR" sz="2000" b="1" i="1" dirty="0">
              <a:latin typeface="Times New Roman" pitchFamily="18" charset="0"/>
              <a:cs typeface="Times New Roman" pitchFamily="18" charset="0"/>
            </a:endParaRPr>
          </a:p>
        </p:txBody>
      </p:sp>
      <p:graphicFrame>
        <p:nvGraphicFramePr>
          <p:cNvPr id="5" name="Tableau 4"/>
          <p:cNvGraphicFramePr>
            <a:graphicFrameLocks noGrp="1"/>
          </p:cNvGraphicFramePr>
          <p:nvPr/>
        </p:nvGraphicFramePr>
        <p:xfrm>
          <a:off x="1071538" y="1428736"/>
          <a:ext cx="6572295" cy="952881"/>
        </p:xfrm>
        <a:graphic>
          <a:graphicData uri="http://schemas.openxmlformats.org/drawingml/2006/table">
            <a:tbl>
              <a:tblPr>
                <a:tableStyleId>{69C7853C-536D-4A76-A0AE-DD22124D55A5}</a:tableStyleId>
              </a:tblPr>
              <a:tblGrid>
                <a:gridCol w="1314177"/>
                <a:gridCol w="1314177"/>
                <a:gridCol w="1314177"/>
                <a:gridCol w="1314882"/>
                <a:gridCol w="1314882"/>
              </a:tblGrid>
              <a:tr h="257810">
                <a:tc gridSpan="5">
                  <a:txBody>
                    <a:bodyPr/>
                    <a:lstStyle/>
                    <a:p>
                      <a:pPr algn="ctr">
                        <a:lnSpc>
                          <a:spcPct val="115000"/>
                        </a:lnSpc>
                        <a:spcAft>
                          <a:spcPts val="0"/>
                        </a:spcAft>
                      </a:pPr>
                      <a:r>
                        <a:rPr lang="fr-FR" sz="1800" dirty="0">
                          <a:latin typeface="Times New Roman" pitchFamily="18" charset="0"/>
                          <a:cs typeface="Times New Roman" pitchFamily="18" charset="0"/>
                        </a:rPr>
                        <a:t>Risques de toxicité</a:t>
                      </a:r>
                      <a:endParaRPr lang="fr-FR" sz="1800" dirty="0">
                        <a:latin typeface="Times New Roman" pitchFamily="18" charset="0"/>
                        <a:ea typeface="Times New Roman"/>
                        <a:cs typeface="Times New Roman" pitchFamily="18" charset="0"/>
                      </a:endParaRPr>
                    </a:p>
                  </a:txBody>
                  <a:tcPr marL="68580" marR="68580" marT="0" marB="0"/>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a:lnSpc>
                          <a:spcPct val="115000"/>
                        </a:lnSpc>
                        <a:spcAft>
                          <a:spcPts val="0"/>
                        </a:spcAft>
                      </a:pPr>
                      <a:endParaRPr lang="fr-FR" sz="1800" dirty="0">
                        <a:latin typeface="Times New Roman" pitchFamily="18" charset="0"/>
                        <a:ea typeface="Times New Roman"/>
                        <a:cs typeface="Times New Roman" pitchFamily="18" charset="0"/>
                      </a:endParaRPr>
                    </a:p>
                  </a:txBody>
                  <a:tcPr>
                    <a:lnL w="12700" cap="flat" cmpd="sng" algn="ctr">
                      <a:solidFill>
                        <a:srgbClr val="4BACC6"/>
                      </a:solidFill>
                      <a:prstDash val="solid"/>
                      <a:round/>
                      <a:headEnd type="none" w="med" len="med"/>
                      <a:tailEnd type="none" w="med" len="med"/>
                    </a:lnL>
                    <a:lnT w="12700" cmpd="sng">
                      <a:noFill/>
                      <a:prstDash val="solid"/>
                    </a:lnT>
                  </a:tcPr>
                </a:tc>
              </a:tr>
              <a:tr h="244475">
                <a:tc>
                  <a:txBody>
                    <a:bodyPr/>
                    <a:lstStyle/>
                    <a:p>
                      <a:pPr>
                        <a:lnSpc>
                          <a:spcPct val="115000"/>
                        </a:lnSpc>
                        <a:spcAft>
                          <a:spcPts val="0"/>
                        </a:spcAft>
                      </a:pPr>
                      <a:endParaRPr lang="fr-FR" sz="1800" dirty="0">
                        <a:solidFill>
                          <a:srgbClr val="000000"/>
                        </a:solidFill>
                        <a:latin typeface="Times New Roman" pitchFamily="18" charset="0"/>
                        <a:ea typeface="Times New Roman"/>
                        <a:cs typeface="Times New Roman" pitchFamily="18" charset="0"/>
                      </a:endParaRPr>
                    </a:p>
                  </a:txBody>
                  <a:tcPr marL="68580" marR="68580" marT="0" marB="0"/>
                </a:tc>
                <a:tc>
                  <a:txBody>
                    <a:bodyPr/>
                    <a:lstStyle/>
                    <a:p>
                      <a:pPr>
                        <a:lnSpc>
                          <a:spcPct val="115000"/>
                        </a:lnSpc>
                        <a:spcAft>
                          <a:spcPts val="0"/>
                        </a:spcAft>
                      </a:pPr>
                      <a:r>
                        <a:rPr lang="fr-FR" sz="1800" b="1" dirty="0">
                          <a:latin typeface="Times New Roman" pitchFamily="18" charset="0"/>
                          <a:cs typeface="Times New Roman" pitchFamily="18" charset="0"/>
                        </a:rPr>
                        <a:t>MUT</a:t>
                      </a:r>
                      <a:endParaRPr lang="fr-FR" sz="1800" b="1" dirty="0">
                        <a:latin typeface="Times New Roman" pitchFamily="18" charset="0"/>
                        <a:ea typeface="Times New Roman"/>
                        <a:cs typeface="Times New Roman" pitchFamily="18" charset="0"/>
                      </a:endParaRPr>
                    </a:p>
                  </a:txBody>
                  <a:tcPr marL="68580" marR="68580" marT="0" marB="0"/>
                </a:tc>
                <a:tc>
                  <a:txBody>
                    <a:bodyPr/>
                    <a:lstStyle/>
                    <a:p>
                      <a:pPr>
                        <a:lnSpc>
                          <a:spcPct val="115000"/>
                        </a:lnSpc>
                        <a:spcAft>
                          <a:spcPts val="0"/>
                        </a:spcAft>
                      </a:pPr>
                      <a:r>
                        <a:rPr lang="fr-FR" sz="1800" b="1" dirty="0">
                          <a:latin typeface="Times New Roman" pitchFamily="18" charset="0"/>
                          <a:cs typeface="Times New Roman" pitchFamily="18" charset="0"/>
                        </a:rPr>
                        <a:t>TUMO</a:t>
                      </a:r>
                      <a:endParaRPr lang="fr-FR" sz="1800" b="1" dirty="0">
                        <a:latin typeface="Times New Roman" pitchFamily="18" charset="0"/>
                        <a:ea typeface="Times New Roman"/>
                        <a:cs typeface="Times New Roman" pitchFamily="18" charset="0"/>
                      </a:endParaRPr>
                    </a:p>
                  </a:txBody>
                  <a:tcPr marL="68580" marR="68580" marT="0" marB="0"/>
                </a:tc>
                <a:tc>
                  <a:txBody>
                    <a:bodyPr/>
                    <a:lstStyle/>
                    <a:p>
                      <a:pPr>
                        <a:lnSpc>
                          <a:spcPct val="115000"/>
                        </a:lnSpc>
                        <a:spcAft>
                          <a:spcPts val="0"/>
                        </a:spcAft>
                      </a:pPr>
                      <a:r>
                        <a:rPr lang="fr-FR" sz="1800" b="1" dirty="0">
                          <a:latin typeface="Times New Roman" pitchFamily="18" charset="0"/>
                          <a:cs typeface="Times New Roman" pitchFamily="18" charset="0"/>
                        </a:rPr>
                        <a:t>IRRI</a:t>
                      </a:r>
                      <a:endParaRPr lang="fr-FR" sz="1800" b="1" dirty="0">
                        <a:latin typeface="Times New Roman" pitchFamily="18" charset="0"/>
                        <a:ea typeface="Times New Roman"/>
                        <a:cs typeface="Times New Roman" pitchFamily="18" charset="0"/>
                      </a:endParaRPr>
                    </a:p>
                  </a:txBody>
                  <a:tcPr marL="68580" marR="68580" marT="0" marB="0"/>
                </a:tc>
                <a:tc>
                  <a:txBody>
                    <a:bodyPr/>
                    <a:lstStyle/>
                    <a:p>
                      <a:pPr>
                        <a:lnSpc>
                          <a:spcPct val="115000"/>
                        </a:lnSpc>
                        <a:spcAft>
                          <a:spcPts val="0"/>
                        </a:spcAft>
                      </a:pPr>
                      <a:r>
                        <a:rPr lang="fr-FR" sz="1800" b="1" dirty="0">
                          <a:latin typeface="Times New Roman" pitchFamily="18" charset="0"/>
                          <a:cs typeface="Times New Roman" pitchFamily="18" charset="0"/>
                        </a:rPr>
                        <a:t>REP</a:t>
                      </a:r>
                      <a:endParaRPr lang="fr-FR" sz="1800" b="1" dirty="0">
                        <a:latin typeface="Times New Roman" pitchFamily="18" charset="0"/>
                        <a:ea typeface="Times New Roman"/>
                        <a:cs typeface="Times New Roman" pitchFamily="18" charset="0"/>
                      </a:endParaRPr>
                    </a:p>
                  </a:txBody>
                  <a:tcPr marL="68580" marR="68580" marT="0" marB="0"/>
                </a:tc>
              </a:tr>
              <a:tr h="321945">
                <a:tc>
                  <a:txBody>
                    <a:bodyPr/>
                    <a:lstStyle/>
                    <a:p>
                      <a:pPr>
                        <a:lnSpc>
                          <a:spcPct val="115000"/>
                        </a:lnSpc>
                        <a:spcAft>
                          <a:spcPts val="0"/>
                        </a:spcAft>
                      </a:pPr>
                      <a:r>
                        <a:rPr lang="fr-FR" sz="1800" dirty="0">
                          <a:latin typeface="Times New Roman" pitchFamily="18" charset="0"/>
                          <a:cs typeface="Times New Roman" pitchFamily="18" charset="0"/>
                        </a:rPr>
                        <a:t>Curcumine </a:t>
                      </a:r>
                      <a:endParaRPr lang="fr-FR" sz="1800" dirty="0">
                        <a:latin typeface="Times New Roman" pitchFamily="18" charset="0"/>
                        <a:ea typeface="Times New Roman"/>
                        <a:cs typeface="Times New Roman" pitchFamily="18" charset="0"/>
                      </a:endParaRPr>
                    </a:p>
                  </a:txBody>
                  <a:tcPr marL="68580" marR="68580" marT="0" marB="0"/>
                </a:tc>
                <a:tc>
                  <a:txBody>
                    <a:bodyPr/>
                    <a:lstStyle/>
                    <a:p>
                      <a:pPr>
                        <a:lnSpc>
                          <a:spcPct val="115000"/>
                        </a:lnSpc>
                        <a:spcAft>
                          <a:spcPts val="0"/>
                        </a:spcAft>
                      </a:pPr>
                      <a:endParaRPr lang="fr-FR" sz="1800" dirty="0">
                        <a:latin typeface="Times New Roman" pitchFamily="18" charset="0"/>
                        <a:ea typeface="Times New Roman"/>
                        <a:cs typeface="Times New Roman" pitchFamily="18" charset="0"/>
                      </a:endParaRPr>
                    </a:p>
                  </a:txBody>
                  <a:tcPr marL="68580" marR="68580" marT="0" marB="0"/>
                </a:tc>
                <a:tc>
                  <a:txBody>
                    <a:bodyPr/>
                    <a:lstStyle/>
                    <a:p>
                      <a:pPr>
                        <a:lnSpc>
                          <a:spcPct val="115000"/>
                        </a:lnSpc>
                        <a:spcAft>
                          <a:spcPts val="0"/>
                        </a:spcAft>
                      </a:pPr>
                      <a:endParaRPr lang="fr-FR" sz="1800" dirty="0">
                        <a:latin typeface="Times New Roman" pitchFamily="18" charset="0"/>
                        <a:ea typeface="Times New Roman"/>
                        <a:cs typeface="Times New Roman" pitchFamily="18" charset="0"/>
                      </a:endParaRPr>
                    </a:p>
                  </a:txBody>
                  <a:tcPr marL="68580" marR="68580" marT="0" marB="0"/>
                </a:tc>
                <a:tc>
                  <a:txBody>
                    <a:bodyPr/>
                    <a:lstStyle/>
                    <a:p>
                      <a:pPr>
                        <a:lnSpc>
                          <a:spcPct val="115000"/>
                        </a:lnSpc>
                        <a:spcAft>
                          <a:spcPts val="0"/>
                        </a:spcAft>
                      </a:pPr>
                      <a:endParaRPr lang="fr-FR" sz="1800" dirty="0">
                        <a:latin typeface="Times New Roman" pitchFamily="18" charset="0"/>
                        <a:ea typeface="Times New Roman"/>
                        <a:cs typeface="Times New Roman" pitchFamily="18" charset="0"/>
                      </a:endParaRPr>
                    </a:p>
                  </a:txBody>
                  <a:tcPr marL="68580" marR="68580" marT="0" marB="0"/>
                </a:tc>
                <a:tc>
                  <a:txBody>
                    <a:bodyPr/>
                    <a:lstStyle/>
                    <a:p>
                      <a:pPr>
                        <a:lnSpc>
                          <a:spcPct val="115000"/>
                        </a:lnSpc>
                        <a:spcAft>
                          <a:spcPts val="0"/>
                        </a:spcAft>
                      </a:pPr>
                      <a:endParaRPr lang="fr-FR" sz="1800" dirty="0">
                        <a:latin typeface="Times New Roman" pitchFamily="18" charset="0"/>
                        <a:ea typeface="Times New Roman"/>
                        <a:cs typeface="Times New Roman" pitchFamily="18" charset="0"/>
                      </a:endParaRPr>
                    </a:p>
                  </a:txBody>
                  <a:tcPr marL="68580" marR="68580" marT="0" marB="0"/>
                </a:tc>
              </a:tr>
            </a:tbl>
          </a:graphicData>
        </a:graphic>
      </p:graphicFrame>
      <p:pic>
        <p:nvPicPr>
          <p:cNvPr id="51204" name="Picture 4"/>
          <p:cNvPicPr>
            <a:picLocks noChangeAspect="1" noChangeArrowheads="1"/>
          </p:cNvPicPr>
          <p:nvPr/>
        </p:nvPicPr>
        <p:blipFill>
          <a:blip r:embed="rId3"/>
          <a:srcRect/>
          <a:stretch>
            <a:fillRect/>
          </a:stretch>
        </p:blipFill>
        <p:spPr bwMode="auto">
          <a:xfrm>
            <a:off x="6429388" y="2071678"/>
            <a:ext cx="323850" cy="228600"/>
          </a:xfrm>
          <a:prstGeom prst="rect">
            <a:avLst/>
          </a:prstGeom>
          <a:noFill/>
        </p:spPr>
      </p:pic>
      <p:pic>
        <p:nvPicPr>
          <p:cNvPr id="51203" name="Picture 3"/>
          <p:cNvPicPr>
            <a:picLocks noChangeAspect="1" noChangeArrowheads="1"/>
          </p:cNvPicPr>
          <p:nvPr/>
        </p:nvPicPr>
        <p:blipFill>
          <a:blip r:embed="rId3"/>
          <a:srcRect/>
          <a:stretch>
            <a:fillRect/>
          </a:stretch>
        </p:blipFill>
        <p:spPr bwMode="auto">
          <a:xfrm>
            <a:off x="5286380" y="2071678"/>
            <a:ext cx="323850" cy="228600"/>
          </a:xfrm>
          <a:prstGeom prst="rect">
            <a:avLst/>
          </a:prstGeom>
          <a:noFill/>
        </p:spPr>
      </p:pic>
      <p:pic>
        <p:nvPicPr>
          <p:cNvPr id="51202" name="Picture 2"/>
          <p:cNvPicPr>
            <a:picLocks noChangeAspect="1" noChangeArrowheads="1"/>
          </p:cNvPicPr>
          <p:nvPr/>
        </p:nvPicPr>
        <p:blipFill>
          <a:blip r:embed="rId3"/>
          <a:srcRect/>
          <a:stretch>
            <a:fillRect/>
          </a:stretch>
        </p:blipFill>
        <p:spPr bwMode="auto">
          <a:xfrm>
            <a:off x="4143372" y="2071678"/>
            <a:ext cx="323850" cy="228600"/>
          </a:xfrm>
          <a:prstGeom prst="rect">
            <a:avLst/>
          </a:prstGeom>
          <a:noFill/>
        </p:spPr>
      </p:pic>
      <p:pic>
        <p:nvPicPr>
          <p:cNvPr id="51201" name="Image 16"/>
          <p:cNvPicPr>
            <a:picLocks noChangeAspect="1" noChangeArrowheads="1"/>
          </p:cNvPicPr>
          <p:nvPr/>
        </p:nvPicPr>
        <p:blipFill>
          <a:blip r:embed="rId3"/>
          <a:srcRect/>
          <a:stretch>
            <a:fillRect/>
          </a:stretch>
        </p:blipFill>
        <p:spPr bwMode="auto">
          <a:xfrm>
            <a:off x="2928926" y="2071678"/>
            <a:ext cx="323850" cy="228600"/>
          </a:xfrm>
          <a:prstGeom prst="rect">
            <a:avLst/>
          </a:prstGeom>
          <a:noFill/>
        </p:spPr>
      </p:pic>
      <p:sp>
        <p:nvSpPr>
          <p:cNvPr id="10" name="Rectangle 9"/>
          <p:cNvSpPr/>
          <p:nvPr/>
        </p:nvSpPr>
        <p:spPr>
          <a:xfrm>
            <a:off x="785786" y="2828836"/>
            <a:ext cx="7286676" cy="1015663"/>
          </a:xfrm>
          <a:prstGeom prst="rect">
            <a:avLst/>
          </a:prstGeom>
        </p:spPr>
        <p:txBody>
          <a:bodyPr wrap="square">
            <a:spAutoFit/>
          </a:bodyPr>
          <a:lstStyle/>
          <a:p>
            <a:pPr>
              <a:buFont typeface="Wingdings" pitchFamily="2" charset="2"/>
              <a:buChar char="Ø"/>
            </a:pPr>
            <a:r>
              <a:rPr lang="fr-FR" sz="2000" dirty="0" smtClean="0">
                <a:latin typeface="Times New Roman" pitchFamily="18" charset="0"/>
                <a:cs typeface="Times New Roman" pitchFamily="18" charset="0"/>
              </a:rPr>
              <a:t> L’analyse de risques de toxicité pour a révélé que la curcumine était non mutagène, non </a:t>
            </a:r>
            <a:r>
              <a:rPr lang="fr-FR" sz="2000" dirty="0" err="1" smtClean="0">
                <a:latin typeface="Times New Roman" pitchFamily="18" charset="0"/>
                <a:cs typeface="Times New Roman" pitchFamily="18" charset="0"/>
              </a:rPr>
              <a:t>tumorigènes</a:t>
            </a:r>
            <a:r>
              <a:rPr lang="fr-FR" sz="2000" dirty="0" smtClean="0">
                <a:latin typeface="Times New Roman" pitchFamily="18" charset="0"/>
                <a:cs typeface="Times New Roman" pitchFamily="18" charset="0"/>
              </a:rPr>
              <a:t>, non irritant et sans effets sur la reproduction des mammifères.</a:t>
            </a:r>
            <a:endParaRPr lang="fr-FR"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allAtOnce"/>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642910" y="428604"/>
            <a:ext cx="1845377" cy="40011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pPr>
              <a:buFont typeface="Wingdings" pitchFamily="2" charset="2"/>
              <a:buChar char="Ø"/>
            </a:pPr>
            <a:r>
              <a:rPr lang="fr-FR" sz="2000" b="1" i="1" dirty="0" smtClean="0">
                <a:latin typeface="Times New Roman" pitchFamily="18" charset="0"/>
                <a:cs typeface="Times New Roman" pitchFamily="18" charset="0"/>
              </a:rPr>
              <a:t> </a:t>
            </a:r>
            <a:r>
              <a:rPr lang="fr-FR" sz="2000" b="1" i="1" dirty="0" err="1" smtClean="0">
                <a:latin typeface="Times New Roman" pitchFamily="18" charset="0"/>
                <a:cs typeface="Times New Roman" pitchFamily="18" charset="0"/>
              </a:rPr>
              <a:t>SwissADME</a:t>
            </a:r>
            <a:r>
              <a:rPr lang="fr-FR" dirty="0" smtClean="0"/>
              <a:t> </a:t>
            </a:r>
            <a:endParaRPr lang="fr-FR" dirty="0"/>
          </a:p>
        </p:txBody>
      </p:sp>
      <p:graphicFrame>
        <p:nvGraphicFramePr>
          <p:cNvPr id="5" name="Tableau 4"/>
          <p:cNvGraphicFramePr>
            <a:graphicFrameLocks noGrp="1"/>
          </p:cNvGraphicFramePr>
          <p:nvPr/>
        </p:nvGraphicFramePr>
        <p:xfrm>
          <a:off x="357158" y="1285861"/>
          <a:ext cx="8501124" cy="3071834"/>
        </p:xfrm>
        <a:graphic>
          <a:graphicData uri="http://schemas.openxmlformats.org/drawingml/2006/table">
            <a:tbl>
              <a:tblPr/>
              <a:tblGrid>
                <a:gridCol w="992399"/>
                <a:gridCol w="792797"/>
                <a:gridCol w="1018050"/>
                <a:gridCol w="1018852"/>
                <a:gridCol w="1131880"/>
                <a:gridCol w="1244106"/>
                <a:gridCol w="666943"/>
                <a:gridCol w="795202"/>
                <a:gridCol w="840895"/>
              </a:tblGrid>
              <a:tr h="1032643">
                <a:tc>
                  <a:txBody>
                    <a:bodyPr/>
                    <a:lstStyle/>
                    <a:p>
                      <a:pPr>
                        <a:lnSpc>
                          <a:spcPct val="115000"/>
                        </a:lnSpc>
                        <a:spcAft>
                          <a:spcPts val="0"/>
                        </a:spcAft>
                      </a:pPr>
                      <a:r>
                        <a:rPr lang="fr-FR" sz="1400" dirty="0">
                          <a:solidFill>
                            <a:srgbClr val="000000"/>
                          </a:solidFill>
                          <a:latin typeface="Times New Roman" pitchFamily="18" charset="0"/>
                          <a:ea typeface="Times New Roman"/>
                          <a:cs typeface="Times New Roman" pitchFamily="18" charset="0"/>
                        </a:rPr>
                        <a:t>Composé </a:t>
                      </a:r>
                      <a:endParaRPr lang="fr-FR" sz="1400" dirty="0">
                        <a:latin typeface="Times New Roman" pitchFamily="18" charset="0"/>
                        <a:ea typeface="Times New Roman"/>
                        <a:cs typeface="Times New Roman" pitchFamily="18" charset="0"/>
                      </a:endParaRP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b="1" dirty="0">
                          <a:solidFill>
                            <a:srgbClr val="000000"/>
                          </a:solidFill>
                          <a:latin typeface="Times New Roman" pitchFamily="18" charset="0"/>
                          <a:ea typeface="Times New Roman"/>
                          <a:cs typeface="Times New Roman" pitchFamily="18" charset="0"/>
                        </a:rPr>
                        <a:t>MR</a:t>
                      </a:r>
                      <a:endParaRPr lang="fr-FR" sz="1400" dirty="0">
                        <a:latin typeface="Times New Roman" pitchFamily="18" charset="0"/>
                        <a:ea typeface="Times New Roman"/>
                        <a:cs typeface="Times New Roman" pitchFamily="18" charset="0"/>
                      </a:endParaRP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b="1" dirty="0">
                          <a:solidFill>
                            <a:srgbClr val="000000"/>
                          </a:solidFill>
                          <a:latin typeface="Times New Roman" pitchFamily="18" charset="0"/>
                          <a:ea typeface="Times New Roman"/>
                          <a:cs typeface="Times New Roman" pitchFamily="18" charset="0"/>
                        </a:rPr>
                        <a:t>GI absorption </a:t>
                      </a:r>
                      <a:endParaRPr lang="fr-FR" sz="1400" dirty="0">
                        <a:latin typeface="Times New Roman" pitchFamily="18" charset="0"/>
                        <a:ea typeface="Times New Roman"/>
                        <a:cs typeface="Times New Roman" pitchFamily="18" charset="0"/>
                      </a:endParaRP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b="1" dirty="0">
                          <a:solidFill>
                            <a:srgbClr val="000000"/>
                          </a:solidFill>
                          <a:latin typeface="Times New Roman" pitchFamily="18" charset="0"/>
                          <a:ea typeface="Times New Roman"/>
                          <a:cs typeface="Times New Roman" pitchFamily="18" charset="0"/>
                        </a:rPr>
                        <a:t>BBB </a:t>
                      </a:r>
                      <a:endParaRPr lang="fr-FR" sz="1400" dirty="0">
                        <a:latin typeface="Times New Roman" pitchFamily="18" charset="0"/>
                        <a:ea typeface="Times New Roman"/>
                        <a:cs typeface="Times New Roman" pitchFamily="18" charset="0"/>
                      </a:endParaRPr>
                    </a:p>
                    <a:p>
                      <a:pPr>
                        <a:lnSpc>
                          <a:spcPct val="115000"/>
                        </a:lnSpc>
                        <a:spcAft>
                          <a:spcPts val="0"/>
                        </a:spcAft>
                      </a:pPr>
                      <a:r>
                        <a:rPr lang="fr-FR" sz="1400" b="1" dirty="0" err="1">
                          <a:solidFill>
                            <a:srgbClr val="000000"/>
                          </a:solidFill>
                          <a:latin typeface="Times New Roman" pitchFamily="18" charset="0"/>
                          <a:ea typeface="Times New Roman"/>
                          <a:cs typeface="Times New Roman" pitchFamily="18" charset="0"/>
                        </a:rPr>
                        <a:t>Perméation</a:t>
                      </a:r>
                      <a:endParaRPr lang="fr-FR" sz="1400" dirty="0">
                        <a:latin typeface="Times New Roman" pitchFamily="18" charset="0"/>
                        <a:ea typeface="Times New Roman"/>
                        <a:cs typeface="Times New Roman" pitchFamily="18" charset="0"/>
                      </a:endParaRP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b="1" dirty="0" err="1">
                          <a:solidFill>
                            <a:srgbClr val="000000"/>
                          </a:solidFill>
                          <a:latin typeface="Times New Roman" pitchFamily="18" charset="0"/>
                          <a:ea typeface="Times New Roman"/>
                          <a:cs typeface="Times New Roman" pitchFamily="18" charset="0"/>
                        </a:rPr>
                        <a:t>LogKp</a:t>
                      </a:r>
                      <a:r>
                        <a:rPr lang="fr-FR" sz="1400" b="1" dirty="0">
                          <a:solidFill>
                            <a:srgbClr val="000000"/>
                          </a:solidFill>
                          <a:latin typeface="Times New Roman" pitchFamily="18" charset="0"/>
                          <a:ea typeface="Times New Roman"/>
                          <a:cs typeface="Times New Roman" pitchFamily="18" charset="0"/>
                        </a:rPr>
                        <a:t> (cm/s)</a:t>
                      </a:r>
                      <a:endParaRPr lang="fr-FR" sz="1400" dirty="0">
                        <a:latin typeface="Times New Roman" pitchFamily="18" charset="0"/>
                        <a:ea typeface="Times New Roman"/>
                        <a:cs typeface="Times New Roman" pitchFamily="18" charset="0"/>
                      </a:endParaRPr>
                    </a:p>
                    <a:p>
                      <a:pPr>
                        <a:lnSpc>
                          <a:spcPct val="115000"/>
                        </a:lnSpc>
                        <a:spcAft>
                          <a:spcPts val="0"/>
                        </a:spcAft>
                      </a:pPr>
                      <a:r>
                        <a:rPr lang="fr-FR" sz="1400" b="1" dirty="0" err="1">
                          <a:solidFill>
                            <a:srgbClr val="000000"/>
                          </a:solidFill>
                          <a:latin typeface="Times New Roman" pitchFamily="18" charset="0"/>
                          <a:ea typeface="Times New Roman"/>
                          <a:cs typeface="Times New Roman" pitchFamily="18" charset="0"/>
                        </a:rPr>
                        <a:t>Perméation</a:t>
                      </a:r>
                      <a:r>
                        <a:rPr lang="fr-FR" sz="1400" b="1" dirty="0">
                          <a:solidFill>
                            <a:srgbClr val="000000"/>
                          </a:solidFill>
                          <a:latin typeface="Times New Roman" pitchFamily="18" charset="0"/>
                          <a:ea typeface="Times New Roman"/>
                          <a:cs typeface="Times New Roman" pitchFamily="18" charset="0"/>
                        </a:rPr>
                        <a:t> cutanée </a:t>
                      </a:r>
                      <a:endParaRPr lang="fr-FR" sz="1400" dirty="0">
                        <a:latin typeface="Times New Roman" pitchFamily="18" charset="0"/>
                        <a:ea typeface="Times New Roman"/>
                        <a:cs typeface="Times New Roman" pitchFamily="18" charset="0"/>
                      </a:endParaRP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b="1" dirty="0">
                          <a:solidFill>
                            <a:srgbClr val="000000"/>
                          </a:solidFill>
                          <a:latin typeface="Times New Roman" pitchFamily="18" charset="0"/>
                          <a:ea typeface="Times New Roman"/>
                          <a:cs typeface="Times New Roman" pitchFamily="18" charset="0"/>
                        </a:rPr>
                        <a:t>Score de biodisponibilité </a:t>
                      </a:r>
                      <a:endParaRPr lang="fr-FR" sz="1400" dirty="0">
                        <a:latin typeface="Times New Roman" pitchFamily="18" charset="0"/>
                        <a:ea typeface="Times New Roman"/>
                        <a:cs typeface="Times New Roman" pitchFamily="18" charset="0"/>
                      </a:endParaRP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b="1">
                          <a:solidFill>
                            <a:srgbClr val="000000"/>
                          </a:solidFill>
                          <a:latin typeface="Times New Roman" pitchFamily="18" charset="0"/>
                          <a:ea typeface="Times New Roman"/>
                          <a:cs typeface="Times New Roman" pitchFamily="18" charset="0"/>
                        </a:rPr>
                        <a:t>Log S</a:t>
                      </a:r>
                      <a:endParaRPr lang="fr-FR" sz="1400">
                        <a:latin typeface="Times New Roman" pitchFamily="18" charset="0"/>
                        <a:ea typeface="Times New Roman"/>
                        <a:cs typeface="Times New Roman" pitchFamily="18" charset="0"/>
                      </a:endParaRP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b="1">
                          <a:solidFill>
                            <a:srgbClr val="000000"/>
                          </a:solidFill>
                          <a:latin typeface="Times New Roman" pitchFamily="18" charset="0"/>
                          <a:ea typeface="Times New Roman"/>
                          <a:cs typeface="Times New Roman" pitchFamily="18" charset="0"/>
                        </a:rPr>
                        <a:t>Lipinski</a:t>
                      </a:r>
                      <a:endParaRPr lang="fr-FR" sz="1400">
                        <a:latin typeface="Times New Roman" pitchFamily="18" charset="0"/>
                        <a:ea typeface="Times New Roman"/>
                        <a:cs typeface="Times New Roman" pitchFamily="18" charset="0"/>
                      </a:endParaRP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b="1">
                          <a:latin typeface="Times New Roman" pitchFamily="18" charset="0"/>
                          <a:ea typeface="Times New Roman"/>
                          <a:cs typeface="Times New Roman" pitchFamily="18" charset="0"/>
                        </a:rPr>
                        <a:t>PM</a:t>
                      </a:r>
                      <a:endParaRPr lang="fr-FR" sz="1400">
                        <a:latin typeface="Times New Roman" pitchFamily="18" charset="0"/>
                        <a:ea typeface="Times New Roman"/>
                        <a:cs typeface="Times New Roman" pitchFamily="18" charset="0"/>
                      </a:endParaRPr>
                    </a:p>
                    <a:p>
                      <a:pPr>
                        <a:lnSpc>
                          <a:spcPct val="115000"/>
                        </a:lnSpc>
                        <a:spcAft>
                          <a:spcPts val="0"/>
                        </a:spcAft>
                      </a:pPr>
                      <a:r>
                        <a:rPr lang="fr-FR" sz="1400" b="1">
                          <a:latin typeface="Times New Roman" pitchFamily="18" charset="0"/>
                          <a:ea typeface="Times New Roman"/>
                          <a:cs typeface="Times New Roman" pitchFamily="18" charset="0"/>
                        </a:rPr>
                        <a:t>(g/mol)</a:t>
                      </a:r>
                      <a:endParaRPr lang="fr-FR" sz="1400">
                        <a:latin typeface="Times New Roman" pitchFamily="18" charset="0"/>
                        <a:ea typeface="Times New Roman"/>
                        <a:cs typeface="Times New Roman" pitchFamily="18" charset="0"/>
                      </a:endParaRP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r>
              <a:tr h="427239">
                <a:tc>
                  <a:txBody>
                    <a:bodyPr/>
                    <a:lstStyle/>
                    <a:p>
                      <a:pPr>
                        <a:lnSpc>
                          <a:spcPct val="115000"/>
                        </a:lnSpc>
                        <a:spcAft>
                          <a:spcPts val="0"/>
                        </a:spcAft>
                      </a:pPr>
                      <a:r>
                        <a:rPr lang="fr-FR" sz="1400" b="1">
                          <a:solidFill>
                            <a:srgbClr val="000000"/>
                          </a:solidFill>
                          <a:latin typeface="Times New Roman" pitchFamily="18" charset="0"/>
                          <a:ea typeface="Times New Roman"/>
                          <a:cs typeface="Times New Roman" pitchFamily="18" charset="0"/>
                        </a:rPr>
                        <a:t>Curcumine </a:t>
                      </a:r>
                      <a:endParaRPr lang="fr-FR" sz="1400">
                        <a:latin typeface="Times New Roman" pitchFamily="18" charset="0"/>
                        <a:ea typeface="Times New Roman"/>
                        <a:cs typeface="Times New Roman" pitchFamily="18" charset="0"/>
                      </a:endParaRP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a:latin typeface="Times New Roman" pitchFamily="18" charset="0"/>
                          <a:ea typeface="Times New Roman"/>
                          <a:cs typeface="Times New Roman" pitchFamily="18" charset="0"/>
                        </a:rPr>
                        <a:t>102.80</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a:latin typeface="Times New Roman" pitchFamily="18" charset="0"/>
                          <a:ea typeface="Times New Roman"/>
                          <a:cs typeface="Times New Roman" pitchFamily="18" charset="0"/>
                        </a:rPr>
                        <a:t>Haute </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a:latin typeface="Times New Roman" pitchFamily="18" charset="0"/>
                          <a:ea typeface="Times New Roman"/>
                          <a:cs typeface="Times New Roman" pitchFamily="18" charset="0"/>
                        </a:rPr>
                        <a:t>Non</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dirty="0">
                          <a:latin typeface="Times New Roman" pitchFamily="18" charset="0"/>
                          <a:ea typeface="Times New Roman"/>
                          <a:cs typeface="Times New Roman" pitchFamily="18" charset="0"/>
                        </a:rPr>
                        <a:t>-6.28 </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dirty="0">
                          <a:latin typeface="Times New Roman" pitchFamily="18" charset="0"/>
                          <a:ea typeface="Times New Roman"/>
                          <a:cs typeface="Times New Roman" pitchFamily="18" charset="0"/>
                        </a:rPr>
                        <a:t>0.55</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a:latin typeface="Times New Roman" pitchFamily="18" charset="0"/>
                          <a:ea typeface="Times New Roman"/>
                          <a:cs typeface="Times New Roman" pitchFamily="18" charset="0"/>
                        </a:rPr>
                        <a:t>-3.94</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a:solidFill>
                            <a:srgbClr val="000000"/>
                          </a:solidFill>
                          <a:latin typeface="Times New Roman" pitchFamily="18" charset="0"/>
                          <a:ea typeface="Times New Roman"/>
                          <a:cs typeface="Times New Roman" pitchFamily="18" charset="0"/>
                        </a:rPr>
                        <a:t>Oui</a:t>
                      </a:r>
                      <a:endParaRPr lang="fr-FR" sz="1400">
                        <a:latin typeface="Times New Roman" pitchFamily="18" charset="0"/>
                        <a:ea typeface="Times New Roman"/>
                        <a:cs typeface="Times New Roman" pitchFamily="18" charset="0"/>
                      </a:endParaRP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a:latin typeface="Times New Roman" pitchFamily="18" charset="0"/>
                          <a:ea typeface="Times New Roman"/>
                          <a:cs typeface="Times New Roman" pitchFamily="18" charset="0"/>
                        </a:rPr>
                        <a:t>368.38 </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r>
              <a:tr h="402988">
                <a:tc>
                  <a:txBody>
                    <a:bodyPr/>
                    <a:lstStyle/>
                    <a:p>
                      <a:pPr>
                        <a:lnSpc>
                          <a:spcPct val="115000"/>
                        </a:lnSpc>
                        <a:spcAft>
                          <a:spcPts val="0"/>
                        </a:spcAft>
                      </a:pPr>
                      <a:r>
                        <a:rPr lang="fr-FR" sz="1400" b="1">
                          <a:solidFill>
                            <a:srgbClr val="000000"/>
                          </a:solidFill>
                          <a:latin typeface="Times New Roman" pitchFamily="18" charset="0"/>
                          <a:ea typeface="Times New Roman"/>
                          <a:cs typeface="Times New Roman" pitchFamily="18" charset="0"/>
                        </a:rPr>
                        <a:t>Cur -1H</a:t>
                      </a:r>
                      <a:endParaRPr lang="fr-FR" sz="1400">
                        <a:latin typeface="Times New Roman" pitchFamily="18" charset="0"/>
                        <a:ea typeface="Times New Roman"/>
                        <a:cs typeface="Times New Roman" pitchFamily="18" charset="0"/>
                      </a:endParaRP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a:latin typeface="Times New Roman" pitchFamily="18" charset="0"/>
                          <a:ea typeface="Times New Roman"/>
                          <a:cs typeface="Times New Roman" pitchFamily="18" charset="0"/>
                        </a:rPr>
                        <a:t>100.91</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a:latin typeface="Times New Roman" pitchFamily="18" charset="0"/>
                          <a:ea typeface="Times New Roman"/>
                          <a:cs typeface="Times New Roman" pitchFamily="18" charset="0"/>
                        </a:rPr>
                        <a:t>Haute </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a:latin typeface="Times New Roman" pitchFamily="18" charset="0"/>
                          <a:ea typeface="Times New Roman"/>
                          <a:cs typeface="Times New Roman" pitchFamily="18" charset="0"/>
                        </a:rPr>
                        <a:t>Non</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a:latin typeface="Times New Roman" pitchFamily="18" charset="0"/>
                          <a:ea typeface="Times New Roman"/>
                          <a:cs typeface="Times New Roman" pitchFamily="18" charset="0"/>
                        </a:rPr>
                        <a:t>-6.27 </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dirty="0">
                          <a:latin typeface="Times New Roman" pitchFamily="18" charset="0"/>
                          <a:ea typeface="Times New Roman"/>
                          <a:cs typeface="Times New Roman" pitchFamily="18" charset="0"/>
                        </a:rPr>
                        <a:t>0.56</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dirty="0">
                          <a:latin typeface="Times New Roman" pitchFamily="18" charset="0"/>
                          <a:ea typeface="Times New Roman"/>
                          <a:cs typeface="Times New Roman" pitchFamily="18" charset="0"/>
                        </a:rPr>
                        <a:t>-3.93</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a:solidFill>
                            <a:srgbClr val="000000"/>
                          </a:solidFill>
                          <a:latin typeface="Times New Roman" pitchFamily="18" charset="0"/>
                          <a:ea typeface="Times New Roman"/>
                          <a:cs typeface="Times New Roman" pitchFamily="18" charset="0"/>
                        </a:rPr>
                        <a:t>Oui</a:t>
                      </a:r>
                      <a:endParaRPr lang="fr-FR" sz="1400">
                        <a:latin typeface="Times New Roman" pitchFamily="18" charset="0"/>
                        <a:ea typeface="Times New Roman"/>
                        <a:cs typeface="Times New Roman" pitchFamily="18" charset="0"/>
                      </a:endParaRP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a:latin typeface="Times New Roman" pitchFamily="18" charset="0"/>
                          <a:ea typeface="Times New Roman"/>
                          <a:cs typeface="Times New Roman" pitchFamily="18" charset="0"/>
                        </a:rPr>
                        <a:t>367.37 </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402988">
                <a:tc>
                  <a:txBody>
                    <a:bodyPr/>
                    <a:lstStyle/>
                    <a:p>
                      <a:pPr>
                        <a:lnSpc>
                          <a:spcPct val="115000"/>
                        </a:lnSpc>
                        <a:spcAft>
                          <a:spcPts val="0"/>
                        </a:spcAft>
                      </a:pPr>
                      <a:r>
                        <a:rPr lang="fr-FR" sz="1400" b="1">
                          <a:solidFill>
                            <a:srgbClr val="000000"/>
                          </a:solidFill>
                          <a:latin typeface="Times New Roman" pitchFamily="18" charset="0"/>
                          <a:ea typeface="Times New Roman"/>
                          <a:cs typeface="Times New Roman" pitchFamily="18" charset="0"/>
                        </a:rPr>
                        <a:t>Cur -2H</a:t>
                      </a:r>
                      <a:endParaRPr lang="fr-FR" sz="1400">
                        <a:latin typeface="Times New Roman" pitchFamily="18" charset="0"/>
                        <a:ea typeface="Times New Roman"/>
                        <a:cs typeface="Times New Roman" pitchFamily="18" charset="0"/>
                      </a:endParaRP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a:latin typeface="Times New Roman" pitchFamily="18" charset="0"/>
                          <a:ea typeface="Times New Roman"/>
                          <a:cs typeface="Times New Roman" pitchFamily="18" charset="0"/>
                        </a:rPr>
                        <a:t>99.02</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a:latin typeface="Times New Roman" pitchFamily="18" charset="0"/>
                          <a:ea typeface="Times New Roman"/>
                          <a:cs typeface="Times New Roman" pitchFamily="18" charset="0"/>
                        </a:rPr>
                        <a:t>Haute</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a:latin typeface="Times New Roman" pitchFamily="18" charset="0"/>
                          <a:ea typeface="Times New Roman"/>
                          <a:cs typeface="Times New Roman" pitchFamily="18" charset="0"/>
                        </a:rPr>
                        <a:t>Non</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a:latin typeface="Times New Roman" pitchFamily="18" charset="0"/>
                          <a:ea typeface="Times New Roman"/>
                          <a:cs typeface="Times New Roman" pitchFamily="18" charset="0"/>
                        </a:rPr>
                        <a:t>-6.26 </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a:latin typeface="Times New Roman" pitchFamily="18" charset="0"/>
                          <a:ea typeface="Times New Roman"/>
                          <a:cs typeface="Times New Roman" pitchFamily="18" charset="0"/>
                        </a:rPr>
                        <a:t>0.56</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dirty="0">
                          <a:latin typeface="Times New Roman" pitchFamily="18" charset="0"/>
                          <a:ea typeface="Times New Roman"/>
                          <a:cs typeface="Times New Roman" pitchFamily="18" charset="0"/>
                        </a:rPr>
                        <a:t>-3.93</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dirty="0">
                          <a:solidFill>
                            <a:srgbClr val="000000"/>
                          </a:solidFill>
                          <a:latin typeface="Times New Roman" pitchFamily="18" charset="0"/>
                          <a:ea typeface="Times New Roman"/>
                          <a:cs typeface="Times New Roman" pitchFamily="18" charset="0"/>
                        </a:rPr>
                        <a:t>Oui</a:t>
                      </a:r>
                      <a:endParaRPr lang="fr-FR" sz="1400" dirty="0">
                        <a:latin typeface="Times New Roman" pitchFamily="18" charset="0"/>
                        <a:ea typeface="Times New Roman"/>
                        <a:cs typeface="Times New Roman" pitchFamily="18" charset="0"/>
                      </a:endParaRP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a:latin typeface="Times New Roman" pitchFamily="18" charset="0"/>
                          <a:ea typeface="Times New Roman"/>
                          <a:cs typeface="Times New Roman" pitchFamily="18" charset="0"/>
                        </a:rPr>
                        <a:t>366.36 </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r>
              <a:tr h="402988">
                <a:tc>
                  <a:txBody>
                    <a:bodyPr/>
                    <a:lstStyle/>
                    <a:p>
                      <a:pPr>
                        <a:lnSpc>
                          <a:spcPct val="115000"/>
                        </a:lnSpc>
                        <a:spcAft>
                          <a:spcPts val="0"/>
                        </a:spcAft>
                      </a:pPr>
                      <a:r>
                        <a:rPr lang="fr-FR" sz="1400" b="1">
                          <a:solidFill>
                            <a:srgbClr val="000000"/>
                          </a:solidFill>
                          <a:latin typeface="Times New Roman" pitchFamily="18" charset="0"/>
                          <a:ea typeface="Times New Roman"/>
                          <a:cs typeface="Times New Roman" pitchFamily="18" charset="0"/>
                        </a:rPr>
                        <a:t>Cur +1H</a:t>
                      </a:r>
                      <a:endParaRPr lang="fr-FR" sz="1400">
                        <a:latin typeface="Times New Roman" pitchFamily="18" charset="0"/>
                        <a:ea typeface="Times New Roman"/>
                        <a:cs typeface="Times New Roman" pitchFamily="18" charset="0"/>
                      </a:endParaRP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a:latin typeface="Times New Roman" pitchFamily="18" charset="0"/>
                          <a:ea typeface="Times New Roman"/>
                          <a:cs typeface="Times New Roman" pitchFamily="18" charset="0"/>
                        </a:rPr>
                        <a:t>104.20</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a:latin typeface="Times New Roman" pitchFamily="18" charset="0"/>
                          <a:ea typeface="Times New Roman"/>
                          <a:cs typeface="Times New Roman" pitchFamily="18" charset="0"/>
                        </a:rPr>
                        <a:t>Haute</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a:latin typeface="Times New Roman" pitchFamily="18" charset="0"/>
                          <a:ea typeface="Times New Roman"/>
                          <a:cs typeface="Times New Roman" pitchFamily="18" charset="0"/>
                        </a:rPr>
                        <a:t>Non</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a:latin typeface="Times New Roman" pitchFamily="18" charset="0"/>
                          <a:ea typeface="Times New Roman"/>
                          <a:cs typeface="Times New Roman" pitchFamily="18" charset="0"/>
                        </a:rPr>
                        <a:t>-6.28 </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a:latin typeface="Times New Roman" pitchFamily="18" charset="0"/>
                          <a:ea typeface="Times New Roman"/>
                          <a:cs typeface="Times New Roman" pitchFamily="18" charset="0"/>
                        </a:rPr>
                        <a:t>0.55</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a:latin typeface="Times New Roman" pitchFamily="18" charset="0"/>
                          <a:ea typeface="Times New Roman"/>
                          <a:cs typeface="Times New Roman" pitchFamily="18" charset="0"/>
                        </a:rPr>
                        <a:t>-3.95</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dirty="0">
                          <a:solidFill>
                            <a:srgbClr val="000000"/>
                          </a:solidFill>
                          <a:latin typeface="Times New Roman" pitchFamily="18" charset="0"/>
                          <a:ea typeface="Times New Roman"/>
                          <a:cs typeface="Times New Roman" pitchFamily="18" charset="0"/>
                        </a:rPr>
                        <a:t>Oui</a:t>
                      </a:r>
                      <a:endParaRPr lang="fr-FR" sz="1400" dirty="0">
                        <a:latin typeface="Times New Roman" pitchFamily="18" charset="0"/>
                        <a:ea typeface="Times New Roman"/>
                        <a:cs typeface="Times New Roman" pitchFamily="18" charset="0"/>
                      </a:endParaRP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nSpc>
                          <a:spcPct val="115000"/>
                        </a:lnSpc>
                        <a:spcAft>
                          <a:spcPts val="0"/>
                        </a:spcAft>
                      </a:pPr>
                      <a:r>
                        <a:rPr lang="fr-FR" sz="1400" dirty="0">
                          <a:latin typeface="Times New Roman" pitchFamily="18" charset="0"/>
                          <a:ea typeface="Times New Roman"/>
                          <a:cs typeface="Times New Roman" pitchFamily="18" charset="0"/>
                        </a:rPr>
                        <a:t>369.39 </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402988">
                <a:tc>
                  <a:txBody>
                    <a:bodyPr/>
                    <a:lstStyle/>
                    <a:p>
                      <a:pPr>
                        <a:lnSpc>
                          <a:spcPct val="115000"/>
                        </a:lnSpc>
                        <a:spcAft>
                          <a:spcPts val="0"/>
                        </a:spcAft>
                      </a:pPr>
                      <a:r>
                        <a:rPr lang="fr-FR" sz="1400" b="1">
                          <a:solidFill>
                            <a:srgbClr val="000000"/>
                          </a:solidFill>
                          <a:latin typeface="Times New Roman" pitchFamily="18" charset="0"/>
                          <a:ea typeface="Times New Roman"/>
                          <a:cs typeface="Times New Roman" pitchFamily="18" charset="0"/>
                        </a:rPr>
                        <a:t>Cur +2H</a:t>
                      </a:r>
                      <a:endParaRPr lang="fr-FR" sz="1400">
                        <a:latin typeface="Times New Roman" pitchFamily="18" charset="0"/>
                        <a:ea typeface="Times New Roman"/>
                        <a:cs typeface="Times New Roman" pitchFamily="18" charset="0"/>
                      </a:endParaRP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a:latin typeface="Times New Roman" pitchFamily="18" charset="0"/>
                          <a:ea typeface="Times New Roman"/>
                          <a:cs typeface="Times New Roman" pitchFamily="18" charset="0"/>
                        </a:rPr>
                        <a:t>105.59</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a:latin typeface="Times New Roman" pitchFamily="18" charset="0"/>
                          <a:ea typeface="Times New Roman"/>
                          <a:cs typeface="Times New Roman" pitchFamily="18" charset="0"/>
                        </a:rPr>
                        <a:t>Haute</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dirty="0">
                          <a:latin typeface="Times New Roman" pitchFamily="18" charset="0"/>
                          <a:ea typeface="Times New Roman"/>
                          <a:cs typeface="Times New Roman" pitchFamily="18" charset="0"/>
                        </a:rPr>
                        <a:t>Non</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dirty="0">
                          <a:latin typeface="Times New Roman" pitchFamily="18" charset="0"/>
                          <a:ea typeface="Times New Roman"/>
                          <a:cs typeface="Times New Roman" pitchFamily="18" charset="0"/>
                        </a:rPr>
                        <a:t>-6.29 </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a:latin typeface="Times New Roman" pitchFamily="18" charset="0"/>
                          <a:ea typeface="Times New Roman"/>
                          <a:cs typeface="Times New Roman" pitchFamily="18" charset="0"/>
                        </a:rPr>
                        <a:t>0.55</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a:latin typeface="Times New Roman" pitchFamily="18" charset="0"/>
                          <a:ea typeface="Times New Roman"/>
                          <a:cs typeface="Times New Roman" pitchFamily="18" charset="0"/>
                        </a:rPr>
                        <a:t>-3.95</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a:solidFill>
                            <a:srgbClr val="000000"/>
                          </a:solidFill>
                          <a:latin typeface="Times New Roman" pitchFamily="18" charset="0"/>
                          <a:ea typeface="Times New Roman"/>
                          <a:cs typeface="Times New Roman" pitchFamily="18" charset="0"/>
                        </a:rPr>
                        <a:t>Oui</a:t>
                      </a:r>
                      <a:endParaRPr lang="fr-FR" sz="1400">
                        <a:latin typeface="Times New Roman" pitchFamily="18" charset="0"/>
                        <a:ea typeface="Times New Roman"/>
                        <a:cs typeface="Times New Roman" pitchFamily="18" charset="0"/>
                      </a:endParaRP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nSpc>
                          <a:spcPct val="115000"/>
                        </a:lnSpc>
                        <a:spcAft>
                          <a:spcPts val="0"/>
                        </a:spcAft>
                      </a:pPr>
                      <a:r>
                        <a:rPr lang="fr-FR" sz="1400" dirty="0">
                          <a:latin typeface="Times New Roman" pitchFamily="18" charset="0"/>
                          <a:ea typeface="Times New Roman"/>
                          <a:cs typeface="Times New Roman" pitchFamily="18" charset="0"/>
                        </a:rPr>
                        <a:t>370.40 </a:t>
                      </a:r>
                    </a:p>
                  </a:txBody>
                  <a:tcPr marL="62081" marR="62081"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r>
            </a:tbl>
          </a:graphicData>
        </a:graphic>
      </p:graphicFrame>
      <p:sp>
        <p:nvSpPr>
          <p:cNvPr id="6" name="Rectangle 5"/>
          <p:cNvSpPr/>
          <p:nvPr/>
        </p:nvSpPr>
        <p:spPr>
          <a:xfrm>
            <a:off x="642910" y="4572008"/>
            <a:ext cx="7858180" cy="707886"/>
          </a:xfrm>
          <a:prstGeom prst="rect">
            <a:avLst/>
          </a:prstGeom>
        </p:spPr>
        <p:txBody>
          <a:bodyPr wrap="square">
            <a:spAutoFit/>
          </a:bodyPr>
          <a:lstStyle/>
          <a:p>
            <a:pPr>
              <a:buFont typeface="Wingdings" pitchFamily="2" charset="2"/>
              <a:buChar char="Ø"/>
            </a:pPr>
            <a:r>
              <a:rPr lang="fr-FR" sz="2000" dirty="0" smtClean="0">
                <a:latin typeface="Times New Roman" pitchFamily="18" charset="0"/>
                <a:cs typeface="Times New Roman" pitchFamily="18" charset="0"/>
              </a:rPr>
              <a:t> on constate que toutes les molécules sont jugées en conformité avec "la règle de cinq de </a:t>
            </a:r>
            <a:r>
              <a:rPr lang="fr-FR" sz="2000" dirty="0" err="1" smtClean="0">
                <a:latin typeface="Times New Roman" pitchFamily="18" charset="0"/>
                <a:cs typeface="Times New Roman" pitchFamily="18" charset="0"/>
              </a:rPr>
              <a:t>Lipinski</a:t>
            </a:r>
            <a:r>
              <a:rPr lang="fr-FR" sz="2000" dirty="0" smtClean="0">
                <a:latin typeface="Times New Roman" pitchFamily="18" charset="0"/>
                <a:cs typeface="Times New Roman" pitchFamily="18" charset="0"/>
              </a:rPr>
              <a:t>".</a:t>
            </a:r>
            <a:endParaRPr lang="fr-FR"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lipse 4"/>
          <p:cNvSpPr/>
          <p:nvPr/>
        </p:nvSpPr>
        <p:spPr>
          <a:xfrm>
            <a:off x="571472" y="285728"/>
            <a:ext cx="8072494" cy="571504"/>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2400" b="1" i="1" dirty="0" smtClean="0">
                <a:latin typeface="Times New Roman" pitchFamily="18" charset="0"/>
                <a:cs typeface="Times New Roman" pitchFamily="18" charset="0"/>
              </a:rPr>
              <a:t>Evaluation des activité biologique   </a:t>
            </a:r>
            <a:endParaRPr lang="fr-FR" sz="2400" b="1" i="1" dirty="0">
              <a:latin typeface="Times New Roman" pitchFamily="18" charset="0"/>
              <a:cs typeface="Times New Roman" pitchFamily="18" charset="0"/>
            </a:endParaRPr>
          </a:p>
        </p:txBody>
      </p:sp>
      <p:sp>
        <p:nvSpPr>
          <p:cNvPr id="3" name="Rectangle 2"/>
          <p:cNvSpPr/>
          <p:nvPr/>
        </p:nvSpPr>
        <p:spPr>
          <a:xfrm>
            <a:off x="357158" y="1142984"/>
            <a:ext cx="4122154" cy="4001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fr-FR" sz="2000" b="1" i="1" dirty="0" smtClean="0">
                <a:latin typeface="Times New Roman" pitchFamily="18" charset="0"/>
                <a:cs typeface="Times New Roman" pitchFamily="18" charset="0"/>
              </a:rPr>
              <a:t>L’étude de l’activité antibactérienne</a:t>
            </a:r>
            <a:endParaRPr lang="fr-FR" sz="2000" i="1" dirty="0">
              <a:latin typeface="Times New Roman" pitchFamily="18" charset="0"/>
              <a:cs typeface="Times New Roman" pitchFamily="18" charset="0"/>
            </a:endParaRPr>
          </a:p>
        </p:txBody>
      </p:sp>
      <p:pic>
        <p:nvPicPr>
          <p:cNvPr id="4" name="Image 3"/>
          <p:cNvPicPr/>
          <p:nvPr/>
        </p:nvPicPr>
        <p:blipFill>
          <a:blip r:embed="rId3"/>
          <a:srcRect/>
          <a:stretch>
            <a:fillRect/>
          </a:stretch>
        </p:blipFill>
        <p:spPr bwMode="auto">
          <a:xfrm>
            <a:off x="4714876" y="928670"/>
            <a:ext cx="4133850" cy="2571768"/>
          </a:xfrm>
          <a:prstGeom prst="rect">
            <a:avLst/>
          </a:prstGeom>
          <a:noFill/>
          <a:ln w="9525">
            <a:noFill/>
            <a:miter lim="800000"/>
            <a:headEnd/>
            <a:tailEnd/>
          </a:ln>
        </p:spPr>
      </p:pic>
      <p:sp>
        <p:nvSpPr>
          <p:cNvPr id="28673" name="Rectangle 1"/>
          <p:cNvSpPr>
            <a:spLocks noChangeArrowheads="1"/>
          </p:cNvSpPr>
          <p:nvPr/>
        </p:nvSpPr>
        <p:spPr bwMode="auto">
          <a:xfrm>
            <a:off x="4572000" y="3500438"/>
            <a:ext cx="435153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Figure </a:t>
            </a:r>
            <a:r>
              <a:rPr kumimoji="0" lang="fr-FR"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a:t>
            </a:r>
            <a:r>
              <a:rPr kumimoji="0" lang="fr-FR"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Zones d’inhibition d’extrait de curcuma pour différent souches</a:t>
            </a:r>
            <a:r>
              <a:rPr kumimoji="0" lang="fr-FR"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Image 5"/>
          <p:cNvPicPr/>
          <p:nvPr/>
        </p:nvPicPr>
        <p:blipFill>
          <a:blip r:embed="rId4"/>
          <a:srcRect/>
          <a:stretch>
            <a:fillRect/>
          </a:stretch>
        </p:blipFill>
        <p:spPr bwMode="auto">
          <a:xfrm>
            <a:off x="4171950" y="4143380"/>
            <a:ext cx="4972050" cy="2714620"/>
          </a:xfrm>
          <a:prstGeom prst="rect">
            <a:avLst/>
          </a:prstGeom>
          <a:noFill/>
          <a:ln w="9525">
            <a:noFill/>
            <a:miter lim="800000"/>
            <a:headEnd/>
            <a:tailEnd/>
          </a:ln>
        </p:spPr>
      </p:pic>
      <p:sp>
        <p:nvSpPr>
          <p:cNvPr id="7" name="ZoneTexte 6"/>
          <p:cNvSpPr txBox="1"/>
          <p:nvPr/>
        </p:nvSpPr>
        <p:spPr>
          <a:xfrm>
            <a:off x="214282" y="1785926"/>
            <a:ext cx="3621504" cy="369332"/>
          </a:xfrm>
          <a:prstGeom prst="rect">
            <a:avLst/>
          </a:prstGeom>
          <a:noFill/>
        </p:spPr>
        <p:txBody>
          <a:bodyPr wrap="none" rtlCol="0">
            <a:spAutoFit/>
          </a:bodyPr>
          <a:lstStyle/>
          <a:p>
            <a:r>
              <a:rPr lang="fr-FR" dirty="0" smtClean="0">
                <a:latin typeface="Times New Roman" pitchFamily="18" charset="0"/>
                <a:cs typeface="Times New Roman" pitchFamily="18" charset="0"/>
              </a:rPr>
              <a:t>On utilise le DMSO comme solvant :</a:t>
            </a:r>
            <a:endParaRPr lang="fr-FR" dirty="0">
              <a:latin typeface="Times New Roman" pitchFamily="18" charset="0"/>
              <a:cs typeface="Times New Roman" pitchFamily="18" charset="0"/>
            </a:endParaRPr>
          </a:p>
        </p:txBody>
      </p:sp>
      <p:sp>
        <p:nvSpPr>
          <p:cNvPr id="9" name="ZoneTexte 8"/>
          <p:cNvSpPr txBox="1"/>
          <p:nvPr/>
        </p:nvSpPr>
        <p:spPr>
          <a:xfrm>
            <a:off x="214282" y="2214554"/>
            <a:ext cx="3786214" cy="1200329"/>
          </a:xfrm>
          <a:prstGeom prst="rect">
            <a:avLst/>
          </a:prstGeom>
          <a:noFill/>
        </p:spPr>
        <p:txBody>
          <a:bodyPr wrap="square" rtlCol="0">
            <a:spAutoFit/>
          </a:bodyPr>
          <a:lstStyle/>
          <a:p>
            <a:pPr>
              <a:buFont typeface="Wingdings" pitchFamily="2" charset="2"/>
              <a:buChar char="v"/>
            </a:pPr>
            <a:r>
              <a:rPr lang="fr-FR" dirty="0" smtClean="0">
                <a:latin typeface="Times New Roman" pitchFamily="18" charset="0"/>
                <a:cs typeface="Times New Roman" pitchFamily="18" charset="0"/>
              </a:rPr>
              <a:t> on  constat que l’extrait de curcuma n'a présenté aucune activité inhibitrice pour </a:t>
            </a:r>
            <a:r>
              <a:rPr lang="fr-FR" i="1" dirty="0" smtClean="0">
                <a:latin typeface="Times New Roman" pitchFamily="18" charset="0"/>
                <a:cs typeface="Times New Roman" pitchFamily="18" charset="0"/>
              </a:rPr>
              <a:t>Escherichia coli </a:t>
            </a:r>
            <a:r>
              <a:rPr lang="fr-FR" dirty="0" smtClean="0">
                <a:latin typeface="Times New Roman" pitchFamily="18" charset="0"/>
                <a:cs typeface="Times New Roman" pitchFamily="18" charset="0"/>
              </a:rPr>
              <a:t>dans toutes les concentrations.</a:t>
            </a:r>
            <a:endParaRPr lang="fr-FR" dirty="0">
              <a:latin typeface="Times New Roman" pitchFamily="18" charset="0"/>
              <a:cs typeface="Times New Roman" pitchFamily="18" charset="0"/>
            </a:endParaRPr>
          </a:p>
        </p:txBody>
      </p:sp>
      <p:sp>
        <p:nvSpPr>
          <p:cNvPr id="10" name="ZoneTexte 9"/>
          <p:cNvSpPr txBox="1"/>
          <p:nvPr/>
        </p:nvSpPr>
        <p:spPr>
          <a:xfrm>
            <a:off x="500034" y="4000504"/>
            <a:ext cx="184731" cy="369332"/>
          </a:xfrm>
          <a:prstGeom prst="rect">
            <a:avLst/>
          </a:prstGeom>
          <a:noFill/>
        </p:spPr>
        <p:txBody>
          <a:bodyPr wrap="none" rtlCol="0">
            <a:spAutoFit/>
          </a:bodyPr>
          <a:lstStyle/>
          <a:p>
            <a:endParaRPr lang="fr-FR" dirty="0"/>
          </a:p>
        </p:txBody>
      </p:sp>
      <p:sp>
        <p:nvSpPr>
          <p:cNvPr id="11" name="ZoneTexte 10"/>
          <p:cNvSpPr txBox="1"/>
          <p:nvPr/>
        </p:nvSpPr>
        <p:spPr>
          <a:xfrm>
            <a:off x="214282" y="3857628"/>
            <a:ext cx="3714776" cy="1200329"/>
          </a:xfrm>
          <a:prstGeom prst="rect">
            <a:avLst/>
          </a:prstGeom>
          <a:noFill/>
        </p:spPr>
        <p:txBody>
          <a:bodyPr wrap="square" rtlCol="0">
            <a:spAutoFit/>
          </a:bodyPr>
          <a:lstStyle/>
          <a:p>
            <a:pPr>
              <a:buFont typeface="Wingdings" pitchFamily="2" charset="2"/>
              <a:buChar char="v"/>
            </a:pPr>
            <a:r>
              <a:rPr lang="fr-FR" dirty="0" smtClean="0">
                <a:latin typeface="Times New Roman" pitchFamily="18" charset="0"/>
                <a:cs typeface="Times New Roman" pitchFamily="18" charset="0"/>
              </a:rPr>
              <a:t> L’extrait de curcuma inhibe la croissance des bactéries (</a:t>
            </a:r>
            <a:r>
              <a:rPr lang="fr-FR" i="1" dirty="0" err="1" smtClean="0">
                <a:latin typeface="Times New Roman" pitchFamily="18" charset="0"/>
                <a:cs typeface="Times New Roman" pitchFamily="18" charset="0"/>
              </a:rPr>
              <a:t>Staphylococcus</a:t>
            </a:r>
            <a:r>
              <a:rPr lang="fr-FR" i="1" dirty="0" smtClean="0">
                <a:latin typeface="Times New Roman" pitchFamily="18" charset="0"/>
                <a:cs typeface="Times New Roman" pitchFamily="18" charset="0"/>
              </a:rPr>
              <a:t> aureus, </a:t>
            </a:r>
            <a:r>
              <a:rPr lang="fr-FR" i="1" dirty="0" err="1" smtClean="0">
                <a:latin typeface="Times New Roman" pitchFamily="18" charset="0"/>
                <a:cs typeface="Times New Roman" pitchFamily="18" charset="0"/>
              </a:rPr>
              <a:t>Serratia</a:t>
            </a:r>
            <a:r>
              <a:rPr lang="fr-FR" i="1" dirty="0" smtClean="0">
                <a:latin typeface="Times New Roman" pitchFamily="18" charset="0"/>
                <a:cs typeface="Times New Roman" pitchFamily="18" charset="0"/>
              </a:rPr>
              <a:t> et  </a:t>
            </a:r>
            <a:r>
              <a:rPr lang="fr-FR" i="1" dirty="0" err="1" smtClean="0">
                <a:latin typeface="Times New Roman" pitchFamily="18" charset="0"/>
                <a:cs typeface="Times New Roman" pitchFamily="18" charset="0"/>
              </a:rPr>
              <a:t>Bacillusesubtilis</a:t>
            </a:r>
            <a:r>
              <a:rPr lang="fr-FR" dirty="0" smtClean="0">
                <a:latin typeface="Times New Roman" pitchFamily="18" charset="0"/>
                <a:cs typeface="Times New Roman" pitchFamily="18" charset="0"/>
              </a:rPr>
              <a:t> )</a:t>
            </a:r>
            <a:endParaRPr lang="fr-FR"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14282" y="357166"/>
            <a:ext cx="3823611" cy="369332"/>
          </a:xfrm>
          <a:prstGeom prst="rect">
            <a:avLst/>
          </a:prstGeom>
          <a:noFill/>
        </p:spPr>
        <p:txBody>
          <a:bodyPr wrap="none" rtlCol="0">
            <a:spAutoFit/>
          </a:bodyPr>
          <a:lstStyle/>
          <a:p>
            <a:r>
              <a:rPr lang="fr-FR" dirty="0" smtClean="0">
                <a:latin typeface="Times New Roman" pitchFamily="18" charset="0"/>
                <a:cs typeface="Times New Roman" pitchFamily="18" charset="0"/>
              </a:rPr>
              <a:t>On utilise le tween 80 comme solvant :</a:t>
            </a:r>
            <a:endParaRPr lang="fr-FR" dirty="0">
              <a:latin typeface="Times New Roman" pitchFamily="18" charset="0"/>
              <a:cs typeface="Times New Roman" pitchFamily="18" charset="0"/>
            </a:endParaRPr>
          </a:p>
        </p:txBody>
      </p:sp>
      <p:pic>
        <p:nvPicPr>
          <p:cNvPr id="5" name="Image 4"/>
          <p:cNvPicPr/>
          <p:nvPr/>
        </p:nvPicPr>
        <p:blipFill>
          <a:blip r:embed="rId3"/>
          <a:srcRect/>
          <a:stretch>
            <a:fillRect/>
          </a:stretch>
        </p:blipFill>
        <p:spPr bwMode="auto">
          <a:xfrm>
            <a:off x="4143372" y="142852"/>
            <a:ext cx="4714908" cy="3105154"/>
          </a:xfrm>
          <a:prstGeom prst="rect">
            <a:avLst/>
          </a:prstGeom>
          <a:noFill/>
          <a:ln w="9525">
            <a:noFill/>
            <a:miter lim="800000"/>
            <a:headEnd/>
            <a:tailEnd/>
          </a:ln>
        </p:spPr>
      </p:pic>
      <p:sp>
        <p:nvSpPr>
          <p:cNvPr id="57345" name="Rectangle 1"/>
          <p:cNvSpPr>
            <a:spLocks noChangeArrowheads="1"/>
          </p:cNvSpPr>
          <p:nvPr/>
        </p:nvSpPr>
        <p:spPr bwMode="auto">
          <a:xfrm>
            <a:off x="3929058" y="3214686"/>
            <a:ext cx="5214942"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Figure  : </a:t>
            </a:r>
            <a:r>
              <a:rPr kumimoji="0" lang="fr-FR"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Zones d’inhibition d’extrait de curcuma dans tween pour différent souches.</a:t>
            </a:r>
            <a:endParaRPr kumimoji="0" lang="fr-FR"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7" name="Image 6"/>
          <p:cNvPicPr/>
          <p:nvPr/>
        </p:nvPicPr>
        <p:blipFill>
          <a:blip r:embed="rId4"/>
          <a:srcRect/>
          <a:stretch>
            <a:fillRect/>
          </a:stretch>
        </p:blipFill>
        <p:spPr bwMode="auto">
          <a:xfrm>
            <a:off x="3714744" y="3857628"/>
            <a:ext cx="5429256" cy="3000372"/>
          </a:xfrm>
          <a:prstGeom prst="rect">
            <a:avLst/>
          </a:prstGeom>
          <a:noFill/>
          <a:ln w="9525">
            <a:noFill/>
            <a:miter lim="800000"/>
            <a:headEnd/>
            <a:tailEnd/>
          </a:ln>
        </p:spPr>
      </p:pic>
      <p:sp>
        <p:nvSpPr>
          <p:cNvPr id="8" name="Rectangle 7"/>
          <p:cNvSpPr/>
          <p:nvPr/>
        </p:nvSpPr>
        <p:spPr>
          <a:xfrm>
            <a:off x="214282" y="1071546"/>
            <a:ext cx="3714776" cy="1200329"/>
          </a:xfrm>
          <a:prstGeom prst="rect">
            <a:avLst/>
          </a:prstGeom>
        </p:spPr>
        <p:txBody>
          <a:bodyPr wrap="square">
            <a:spAutoFit/>
          </a:bodyPr>
          <a:lstStyle/>
          <a:p>
            <a:pPr>
              <a:buFont typeface="Wingdings" pitchFamily="2" charset="2"/>
              <a:buChar char="v"/>
            </a:pPr>
            <a:r>
              <a:rPr lang="fr-FR" dirty="0" smtClean="0">
                <a:latin typeface="Times New Roman" pitchFamily="18" charset="0"/>
                <a:cs typeface="Times New Roman" pitchFamily="18" charset="0"/>
              </a:rPr>
              <a:t> l’extrait de curcuma dans le tween présente une activité inhibitrice pour la bactérie  </a:t>
            </a:r>
            <a:r>
              <a:rPr lang="fr-FR" i="1" dirty="0" err="1" smtClean="0">
                <a:latin typeface="Times New Roman" pitchFamily="18" charset="0"/>
                <a:cs typeface="Times New Roman" pitchFamily="18" charset="0"/>
              </a:rPr>
              <a:t>Serratia</a:t>
            </a:r>
            <a:r>
              <a:rPr lang="fr-FR" i="1" dirty="0" smtClean="0">
                <a:latin typeface="Times New Roman" pitchFamily="18" charset="0"/>
                <a:cs typeface="Times New Roman" pitchFamily="18" charset="0"/>
              </a:rPr>
              <a:t> .et </a:t>
            </a:r>
            <a:r>
              <a:rPr lang="fr-FR" i="1" dirty="0" err="1" smtClean="0">
                <a:latin typeface="Times New Roman" pitchFamily="18" charset="0"/>
                <a:cs typeface="Times New Roman" pitchFamily="18" charset="0"/>
              </a:rPr>
              <a:t>Bacillusesubtilis</a:t>
            </a:r>
            <a:r>
              <a:rPr lang="fr-FR" i="1" dirty="0" smtClean="0">
                <a:latin typeface="Times New Roman" pitchFamily="18" charset="0"/>
                <a:cs typeface="Times New Roman" pitchFamily="18" charset="0"/>
              </a:rPr>
              <a:t> </a:t>
            </a:r>
            <a:endParaRPr lang="fr-FR" dirty="0">
              <a:latin typeface="Times New Roman" pitchFamily="18" charset="0"/>
              <a:cs typeface="Times New Roman" pitchFamily="18" charset="0"/>
            </a:endParaRPr>
          </a:p>
        </p:txBody>
      </p:sp>
      <p:sp>
        <p:nvSpPr>
          <p:cNvPr id="57346" name="Rectangle 2"/>
          <p:cNvSpPr>
            <a:spLocks noChangeArrowheads="1"/>
          </p:cNvSpPr>
          <p:nvPr/>
        </p:nvSpPr>
        <p:spPr bwMode="auto">
          <a:xfrm>
            <a:off x="214282" y="3000372"/>
            <a:ext cx="3357586"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38125" algn="l" defTabSz="914400" rtl="0" eaLnBrk="1" fontAlgn="base" latinLnBrk="0" hangingPunct="1">
              <a:lnSpc>
                <a:spcPct val="100000"/>
              </a:lnSpc>
              <a:spcBef>
                <a:spcPct val="0"/>
              </a:spcBef>
              <a:spcAft>
                <a:spcPct val="0"/>
              </a:spcAft>
              <a:buClrTx/>
              <a:buSzTx/>
              <a:buFont typeface="Wingdings" pitchFamily="2" charset="2"/>
              <a:buChar char="v"/>
              <a:tabLst/>
            </a:pPr>
            <a:r>
              <a:rPr kumimoji="0" lang="fr-FR"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l’extrait de curcuma  n'a présenté aucune activité inhibitrice pour </a:t>
            </a:r>
            <a:r>
              <a:rPr kumimoji="0" lang="fr-FR"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Escherichia coli et </a:t>
            </a:r>
            <a:r>
              <a:rPr kumimoji="0" lang="fr-FR" b="0" i="1"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Staphylococcus</a:t>
            </a:r>
            <a:r>
              <a:rPr kumimoji="0" lang="fr-FR"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aureus </a:t>
            </a:r>
            <a:r>
              <a:rPr kumimoji="0" lang="fr-FR"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dans toutes les concentrations.</a:t>
            </a:r>
            <a:endParaRPr kumimoji="0" lang="fr-FR"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71604" y="214290"/>
            <a:ext cx="5715040" cy="400110"/>
          </a:xfrm>
          <a:prstGeom prst="rect">
            <a:avLst/>
          </a:prstGeom>
          <a:effectLst>
            <a:outerShdw blurRad="40000" dist="20000" dir="5400000" rotWithShape="0">
              <a:srgbClr val="000000">
                <a:alpha val="38000"/>
              </a:srgbClr>
            </a:outerShdw>
            <a:reflection blurRad="6350" stA="50000" endA="300" endPos="55000" dir="5400000" sy="-100000" algn="bl" rotWithShape="0"/>
          </a:effectLst>
        </p:spPr>
        <p:style>
          <a:lnRef idx="1">
            <a:schemeClr val="accent2"/>
          </a:lnRef>
          <a:fillRef idx="2">
            <a:schemeClr val="accent2"/>
          </a:fillRef>
          <a:effectRef idx="1">
            <a:schemeClr val="accent2"/>
          </a:effectRef>
          <a:fontRef idx="minor">
            <a:schemeClr val="dk1"/>
          </a:fontRef>
        </p:style>
        <p:txBody>
          <a:bodyPr wrap="square">
            <a:spAutoFit/>
          </a:bodyPr>
          <a:lstStyle/>
          <a:p>
            <a:r>
              <a:rPr lang="fr-FR" sz="2000" b="1" i="1" dirty="0" smtClean="0">
                <a:latin typeface="Times New Roman" pitchFamily="18" charset="0"/>
                <a:cs typeface="Times New Roman" pitchFamily="18" charset="0"/>
              </a:rPr>
              <a:t>Détermination de l'activité </a:t>
            </a:r>
            <a:r>
              <a:rPr lang="fr-FR" sz="2000" b="1" i="1" dirty="0" err="1" smtClean="0">
                <a:latin typeface="Times New Roman" pitchFamily="18" charset="0"/>
                <a:cs typeface="Times New Roman" pitchFamily="18" charset="0"/>
              </a:rPr>
              <a:t>antioxydante</a:t>
            </a:r>
            <a:r>
              <a:rPr lang="fr-FR" sz="2000" b="1" i="1" dirty="0" smtClean="0">
                <a:latin typeface="Times New Roman" pitchFamily="18" charset="0"/>
                <a:cs typeface="Times New Roman" pitchFamily="18" charset="0"/>
              </a:rPr>
              <a:t> in vitro</a:t>
            </a:r>
            <a:endParaRPr lang="fr-FR" sz="2000" i="1" dirty="0">
              <a:latin typeface="Times New Roman" pitchFamily="18" charset="0"/>
              <a:cs typeface="Times New Roman" pitchFamily="18" charset="0"/>
            </a:endParaRPr>
          </a:p>
        </p:txBody>
      </p:sp>
      <p:pic>
        <p:nvPicPr>
          <p:cNvPr id="5" name="Image 4"/>
          <p:cNvPicPr/>
          <p:nvPr/>
        </p:nvPicPr>
        <p:blipFill>
          <a:blip r:embed="rId3"/>
          <a:srcRect/>
          <a:stretch>
            <a:fillRect/>
          </a:stretch>
        </p:blipFill>
        <p:spPr bwMode="auto">
          <a:xfrm>
            <a:off x="1643042" y="928670"/>
            <a:ext cx="5857916" cy="3857652"/>
          </a:xfrm>
          <a:prstGeom prst="rect">
            <a:avLst/>
          </a:prstGeom>
          <a:noFill/>
          <a:ln w="9525">
            <a:noFill/>
            <a:miter lim="800000"/>
            <a:headEnd/>
            <a:tailEnd/>
          </a:ln>
        </p:spPr>
      </p:pic>
      <p:sp>
        <p:nvSpPr>
          <p:cNvPr id="60417" name="Rectangle 1"/>
          <p:cNvSpPr>
            <a:spLocks noChangeArrowheads="1"/>
          </p:cNvSpPr>
          <p:nvPr/>
        </p:nvSpPr>
        <p:spPr bwMode="auto">
          <a:xfrm>
            <a:off x="785786" y="4929198"/>
            <a:ext cx="757242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Figure : </a:t>
            </a:r>
            <a:r>
              <a:rPr kumimoji="0" lang="fr-FR"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Réduction de l’absorbance de la curcumine testée en fonction des concentrations</a:t>
            </a:r>
            <a:r>
              <a:rPr kumimoji="0" lang="fr-FR"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1"/>
          <p:cNvSpPr>
            <a:spLocks noChangeArrowheads="1"/>
          </p:cNvSpPr>
          <p:nvPr/>
        </p:nvSpPr>
        <p:spPr bwMode="auto">
          <a:xfrm>
            <a:off x="1785918" y="1214422"/>
            <a:ext cx="5226944" cy="369332"/>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Activité </a:t>
            </a:r>
            <a:r>
              <a:rPr kumimoji="0" lang="fr-FR"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Antiradicalaire</a:t>
            </a: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 [(</a:t>
            </a:r>
            <a:r>
              <a:rPr kumimoji="0" lang="fr-FR"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a:t>
            </a:r>
            <a:r>
              <a:rPr kumimoji="0" lang="fr-FR" b="1" i="0" u="none" strike="noStrike" cap="none" normalizeH="0" baseline="-30000" dirty="0" err="1" smtClean="0">
                <a:ln>
                  <a:noFill/>
                </a:ln>
                <a:solidFill>
                  <a:schemeClr val="tx1"/>
                </a:solidFill>
                <a:effectLst/>
                <a:latin typeface="Times New Roman" pitchFamily="18" charset="0"/>
                <a:ea typeface="Times New Roman" pitchFamily="18" charset="0"/>
                <a:cs typeface="Times New Roman" pitchFamily="18" charset="0"/>
              </a:rPr>
              <a:t>c</a:t>
            </a: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t>
            </a:r>
            <a:r>
              <a:rPr kumimoji="0" lang="fr-FR"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a:t>
            </a:r>
            <a:r>
              <a:rPr kumimoji="0" lang="fr-FR" b="1" i="0" u="none" strike="noStrike" cap="none" normalizeH="0" baseline="-30000" dirty="0" err="1" smtClean="0">
                <a:ln>
                  <a:noFill/>
                </a:ln>
                <a:solidFill>
                  <a:schemeClr val="tx1"/>
                </a:solidFill>
                <a:effectLst/>
                <a:latin typeface="Times New Roman" pitchFamily="18" charset="0"/>
                <a:ea typeface="Times New Roman" pitchFamily="18" charset="0"/>
                <a:cs typeface="Times New Roman" pitchFamily="18" charset="0"/>
              </a:rPr>
              <a:t>t</a:t>
            </a: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a:t>
            </a:r>
            <a:r>
              <a:rPr kumimoji="0" lang="fr-FR" b="1" i="0" u="none" strike="noStrike" cap="none" normalizeH="0" baseline="-30000" dirty="0" err="1" smtClean="0">
                <a:ln>
                  <a:noFill/>
                </a:ln>
                <a:solidFill>
                  <a:schemeClr val="tx1"/>
                </a:solidFill>
                <a:effectLst/>
                <a:latin typeface="Times New Roman" pitchFamily="18" charset="0"/>
                <a:ea typeface="Times New Roman" pitchFamily="18" charset="0"/>
                <a:cs typeface="Times New Roman" pitchFamily="18" charset="0"/>
              </a:rPr>
              <a:t>c</a:t>
            </a: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x100 </a:t>
            </a:r>
            <a:endParaRPr kumimoji="0" lang="fr-FR"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ZoneTexte 5"/>
          <p:cNvSpPr txBox="1"/>
          <p:nvPr/>
        </p:nvSpPr>
        <p:spPr>
          <a:xfrm>
            <a:off x="285720" y="428604"/>
            <a:ext cx="3511089" cy="400110"/>
          </a:xfrm>
          <a:prstGeom prst="rect">
            <a:avLst/>
          </a:prstGeom>
        </p:spPr>
        <p:style>
          <a:lnRef idx="0">
            <a:schemeClr val="accent1"/>
          </a:lnRef>
          <a:fillRef idx="3">
            <a:schemeClr val="accent1"/>
          </a:fillRef>
          <a:effectRef idx="3">
            <a:schemeClr val="accent1"/>
          </a:effectRef>
          <a:fontRef idx="minor">
            <a:schemeClr val="lt1"/>
          </a:fontRef>
        </p:style>
        <p:txBody>
          <a:bodyPr wrap="none" rtlCol="0">
            <a:spAutoFit/>
          </a:bodyPr>
          <a:lstStyle/>
          <a:p>
            <a:r>
              <a:rPr lang="fr-FR" sz="2000" b="1" i="1" dirty="0" smtClean="0">
                <a:latin typeface="Times New Roman" pitchFamily="18" charset="0"/>
                <a:cs typeface="Times New Roman" pitchFamily="18" charset="0"/>
              </a:rPr>
              <a:t>Pourcentage d’inhibition IC%</a:t>
            </a:r>
            <a:endParaRPr lang="fr-FR" sz="2000" b="1" i="1" dirty="0">
              <a:latin typeface="Times New Roman" pitchFamily="18" charset="0"/>
              <a:cs typeface="Times New Roman" pitchFamily="18" charset="0"/>
            </a:endParaRPr>
          </a:p>
        </p:txBody>
      </p:sp>
      <p:pic>
        <p:nvPicPr>
          <p:cNvPr id="7" name="Image 6"/>
          <p:cNvPicPr/>
          <p:nvPr/>
        </p:nvPicPr>
        <p:blipFill>
          <a:blip r:embed="rId3"/>
          <a:srcRect/>
          <a:stretch>
            <a:fillRect/>
          </a:stretch>
        </p:blipFill>
        <p:spPr bwMode="auto">
          <a:xfrm>
            <a:off x="4500562" y="1928802"/>
            <a:ext cx="4343400" cy="3143272"/>
          </a:xfrm>
          <a:prstGeom prst="rect">
            <a:avLst/>
          </a:prstGeom>
          <a:noFill/>
          <a:ln w="9525">
            <a:noFill/>
            <a:miter lim="800000"/>
            <a:headEnd/>
            <a:tailEnd/>
          </a:ln>
        </p:spPr>
      </p:pic>
      <p:pic>
        <p:nvPicPr>
          <p:cNvPr id="8" name="Image 7"/>
          <p:cNvPicPr/>
          <p:nvPr/>
        </p:nvPicPr>
        <p:blipFill>
          <a:blip r:embed="rId4"/>
          <a:srcRect/>
          <a:stretch>
            <a:fillRect/>
          </a:stretch>
        </p:blipFill>
        <p:spPr bwMode="auto">
          <a:xfrm>
            <a:off x="357158" y="2071678"/>
            <a:ext cx="4019550" cy="3000396"/>
          </a:xfrm>
          <a:prstGeom prst="rect">
            <a:avLst/>
          </a:prstGeom>
          <a:noFill/>
          <a:ln w="9525">
            <a:noFill/>
            <a:miter lim="800000"/>
            <a:headEnd/>
            <a:tailEnd/>
          </a:ln>
        </p:spPr>
      </p:pic>
      <p:sp>
        <p:nvSpPr>
          <p:cNvPr id="62466" name="Rectangle 2"/>
          <p:cNvSpPr>
            <a:spLocks noChangeArrowheads="1"/>
          </p:cNvSpPr>
          <p:nvPr/>
        </p:nvSpPr>
        <p:spPr bwMode="auto">
          <a:xfrm>
            <a:off x="428596" y="5143512"/>
            <a:ext cx="842968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Figure </a:t>
            </a:r>
            <a:r>
              <a:rPr kumimoji="0" lang="fr-FR"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Activité anti-radicalaire en pourcentage (IC%) de la curcumine et de standard, acide gallique.</a:t>
            </a:r>
            <a:endParaRPr kumimoji="0" lang="fr-FR"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p:nvPr/>
        </p:nvGraphicFramePr>
        <p:xfrm>
          <a:off x="1785918" y="785794"/>
          <a:ext cx="5572164" cy="3286148"/>
        </p:xfrm>
        <a:graphic>
          <a:graphicData uri="http://schemas.openxmlformats.org/drawingml/2006/chart">
            <c:chart xmlns:c="http://schemas.openxmlformats.org/drawingml/2006/chart" xmlns:r="http://schemas.openxmlformats.org/officeDocument/2006/relationships" r:id="rId2"/>
          </a:graphicData>
        </a:graphic>
      </p:graphicFrame>
      <p:sp>
        <p:nvSpPr>
          <p:cNvPr id="63489" name="Rectangle 1"/>
          <p:cNvSpPr>
            <a:spLocks noChangeArrowheads="1"/>
          </p:cNvSpPr>
          <p:nvPr/>
        </p:nvSpPr>
        <p:spPr bwMode="auto">
          <a:xfrm>
            <a:off x="357158" y="4214818"/>
            <a:ext cx="8429652"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46050" algn="ctr"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Figure  </a:t>
            </a:r>
            <a:r>
              <a:rPr kumimoji="0" lang="fr-FR"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Histogramme des valeurs des concentrations inhibitrices IC50 des différents composés en µg/</a:t>
            </a:r>
            <a:r>
              <a:rPr kumimoji="0" lang="fr-FR"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mL</a:t>
            </a:r>
            <a:r>
              <a:rPr kumimoji="0" lang="fr-FR"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428596" y="5429264"/>
            <a:ext cx="7858180" cy="1015663"/>
          </a:xfrm>
          <a:prstGeom prst="rect">
            <a:avLst/>
          </a:prstGeom>
        </p:spPr>
        <p:txBody>
          <a:bodyPr wrap="square">
            <a:spAutoFit/>
          </a:bodyPr>
          <a:lstStyle/>
          <a:p>
            <a:pPr>
              <a:buFont typeface="Wingdings" pitchFamily="2" charset="2"/>
              <a:buChar char="Ø"/>
            </a:pPr>
            <a:r>
              <a:rPr lang="fr-FR" sz="2000" dirty="0" smtClean="0">
                <a:latin typeface="Times New Roman" pitchFamily="18" charset="0"/>
                <a:cs typeface="Times New Roman" pitchFamily="18" charset="0"/>
              </a:rPr>
              <a:t> la curcumine présente l’activité </a:t>
            </a:r>
            <a:r>
              <a:rPr lang="fr-FR" sz="2000" dirty="0" err="1" smtClean="0">
                <a:latin typeface="Times New Roman" pitchFamily="18" charset="0"/>
                <a:cs typeface="Times New Roman" pitchFamily="18" charset="0"/>
              </a:rPr>
              <a:t>antioxydante</a:t>
            </a:r>
            <a:r>
              <a:rPr lang="fr-FR" sz="2000" dirty="0" smtClean="0">
                <a:latin typeface="Times New Roman" pitchFamily="18" charset="0"/>
                <a:cs typeface="Times New Roman" pitchFamily="18" charset="0"/>
              </a:rPr>
              <a:t> la plus élevée à celle du l’acide gallique. Ceci a révélé la haute  capacité de piégeage de DPPH de la curcumine. </a:t>
            </a:r>
            <a:endParaRPr lang="fr-FR" sz="2000" dirty="0">
              <a:latin typeface="Times New Roman" pitchFamily="18" charset="0"/>
              <a:cs typeface="Times New Roman" pitchFamily="18" charset="0"/>
            </a:endParaRPr>
          </a:p>
        </p:txBody>
      </p:sp>
      <p:sp>
        <p:nvSpPr>
          <p:cNvPr id="5" name="Rectangle 4"/>
          <p:cNvSpPr/>
          <p:nvPr/>
        </p:nvSpPr>
        <p:spPr>
          <a:xfrm>
            <a:off x="285720" y="214290"/>
            <a:ext cx="2717411" cy="400110"/>
          </a:xfrm>
          <a:prstGeom prst="rect">
            <a:avLst/>
          </a:prstGeom>
          <a:effectLst>
            <a:outerShdw blurRad="40000" dist="23000" dir="5400000" rotWithShape="0">
              <a:srgbClr val="000000">
                <a:alpha val="35000"/>
              </a:srgbClr>
            </a:outerShdw>
            <a:reflection blurRad="6350" stA="52000" endA="300" endPos="35000" dir="5400000" sy="-100000" algn="bl" rotWithShape="0"/>
          </a:effectLst>
        </p:spPr>
        <p:style>
          <a:lnRef idx="0">
            <a:schemeClr val="accent1"/>
          </a:lnRef>
          <a:fillRef idx="3">
            <a:schemeClr val="accent1"/>
          </a:fillRef>
          <a:effectRef idx="3">
            <a:schemeClr val="accent1"/>
          </a:effectRef>
          <a:fontRef idx="minor">
            <a:schemeClr val="lt1"/>
          </a:fontRef>
        </p:style>
        <p:txBody>
          <a:bodyPr wrap="none">
            <a:spAutoFit/>
          </a:bodyPr>
          <a:lstStyle/>
          <a:p>
            <a:r>
              <a:rPr lang="fr-FR" sz="2000" b="1" i="1" dirty="0" smtClean="0">
                <a:latin typeface="Times New Roman" pitchFamily="18" charset="0"/>
                <a:cs typeface="Times New Roman" pitchFamily="18" charset="0"/>
              </a:rPr>
              <a:t>Détermination des IC</a:t>
            </a:r>
            <a:r>
              <a:rPr lang="fr-FR" sz="2000" b="1" i="1" baseline="-25000" dirty="0" smtClean="0">
                <a:latin typeface="Times New Roman" pitchFamily="18" charset="0"/>
                <a:cs typeface="Times New Roman" pitchFamily="18" charset="0"/>
              </a:rPr>
              <a:t>50</a:t>
            </a:r>
            <a:endParaRPr lang="fr-FR" sz="2000" i="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6" grpId="0" build="allAtOnce"/>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71604" y="142852"/>
            <a:ext cx="5643602" cy="400110"/>
          </a:xfrm>
          <a:prstGeom prst="rect">
            <a:avLst/>
          </a:prstGeom>
          <a:effectLst>
            <a:outerShdw blurRad="40000" dist="20000" dir="5400000" rotWithShape="0">
              <a:srgbClr val="000000">
                <a:alpha val="38000"/>
              </a:srgbClr>
            </a:outerShdw>
            <a:reflection blurRad="6350" stA="50000" endA="300" endPos="55000" dir="5400000" sy="-100000" algn="bl" rotWithShape="0"/>
          </a:effectLst>
        </p:spPr>
        <p:style>
          <a:lnRef idx="1">
            <a:schemeClr val="accent2"/>
          </a:lnRef>
          <a:fillRef idx="2">
            <a:schemeClr val="accent2"/>
          </a:fillRef>
          <a:effectRef idx="1">
            <a:schemeClr val="accent2"/>
          </a:effectRef>
          <a:fontRef idx="minor">
            <a:schemeClr val="dk1"/>
          </a:fontRef>
        </p:style>
        <p:txBody>
          <a:bodyPr wrap="square">
            <a:spAutoFit/>
          </a:bodyPr>
          <a:lstStyle/>
          <a:p>
            <a:r>
              <a:rPr lang="fr-FR" sz="2000" b="1" i="1" dirty="0" smtClean="0">
                <a:latin typeface="Times New Roman" pitchFamily="18" charset="0"/>
                <a:cs typeface="Times New Roman" pitchFamily="18" charset="0"/>
              </a:rPr>
              <a:t>Evaluation de L’activité anti-inflammatoire in vivo </a:t>
            </a:r>
            <a:endParaRPr lang="fr-FR" sz="2000" i="1" dirty="0">
              <a:latin typeface="Times New Roman" pitchFamily="18" charset="0"/>
              <a:cs typeface="Times New Roman" pitchFamily="18" charset="0"/>
            </a:endParaRPr>
          </a:p>
        </p:txBody>
      </p:sp>
      <p:graphicFrame>
        <p:nvGraphicFramePr>
          <p:cNvPr id="9" name="Graphique 8"/>
          <p:cNvGraphicFramePr/>
          <p:nvPr/>
        </p:nvGraphicFramePr>
        <p:xfrm>
          <a:off x="4572000" y="928670"/>
          <a:ext cx="4386259" cy="3143272"/>
        </p:xfrm>
        <a:graphic>
          <a:graphicData uri="http://schemas.openxmlformats.org/drawingml/2006/chart">
            <c:chart xmlns:c="http://schemas.openxmlformats.org/drawingml/2006/chart" xmlns:r="http://schemas.openxmlformats.org/officeDocument/2006/relationships" r:id="rId3"/>
          </a:graphicData>
        </a:graphic>
      </p:graphicFrame>
      <p:sp>
        <p:nvSpPr>
          <p:cNvPr id="66562" name="Rectangle 2"/>
          <p:cNvSpPr>
            <a:spLocks noChangeArrowheads="1"/>
          </p:cNvSpPr>
          <p:nvPr/>
        </p:nvSpPr>
        <p:spPr bwMode="auto">
          <a:xfrm>
            <a:off x="4572000" y="4143380"/>
            <a:ext cx="45720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Figure : </a:t>
            </a:r>
            <a:r>
              <a:rPr kumimoji="0" lang="fr-FR"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Pourcentage d’inhibition de l’œdème des pattes des souris, induit après les traitements lors du test de l’activité </a:t>
            </a:r>
            <a:r>
              <a:rPr kumimoji="0" lang="fr-FR"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antioedémateuse</a:t>
            </a:r>
            <a:r>
              <a:rPr kumimoji="0" lang="fr-FR"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de l’extrait de curcuma</a:t>
            </a:r>
            <a:r>
              <a:rPr kumimoji="0" lang="fr-FR"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2" name="Graphique 11"/>
          <p:cNvGraphicFramePr/>
          <p:nvPr/>
        </p:nvGraphicFramePr>
        <p:xfrm>
          <a:off x="142844" y="1000108"/>
          <a:ext cx="4276756" cy="3071834"/>
        </p:xfrm>
        <a:graphic>
          <a:graphicData uri="http://schemas.openxmlformats.org/drawingml/2006/chart">
            <c:chart xmlns:c="http://schemas.openxmlformats.org/drawingml/2006/chart" xmlns:r="http://schemas.openxmlformats.org/officeDocument/2006/relationships" r:id="rId4"/>
          </a:graphicData>
        </a:graphic>
      </p:graphicFrame>
      <p:sp>
        <p:nvSpPr>
          <p:cNvPr id="66563" name="Rectangle 3"/>
          <p:cNvSpPr>
            <a:spLocks noChangeArrowheads="1"/>
          </p:cNvSpPr>
          <p:nvPr/>
        </p:nvSpPr>
        <p:spPr bwMode="auto">
          <a:xfrm>
            <a:off x="214282" y="4214818"/>
            <a:ext cx="414340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tab pos="1133475" algn="l"/>
              </a:tabLst>
            </a:pPr>
            <a:r>
              <a:rPr kumimoji="0" lang="fr-FR"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Figure  : </a:t>
            </a:r>
            <a:r>
              <a:rPr kumimoji="0" lang="fr-FR"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Comparaison de pourcentage d’inhibition d’œdème entre la curcumine et </a:t>
            </a:r>
            <a:r>
              <a:rPr kumimoji="0" lang="fr-FR"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diclofénac</a:t>
            </a:r>
            <a:r>
              <a:rPr kumimoji="0" lang="fr-FR"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endParaRPr kumimoji="0" lang="fr-FR"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 name="Rectangle 13"/>
          <p:cNvSpPr/>
          <p:nvPr/>
        </p:nvSpPr>
        <p:spPr>
          <a:xfrm>
            <a:off x="214282" y="5286388"/>
            <a:ext cx="8786874" cy="1323439"/>
          </a:xfrm>
          <a:prstGeom prst="rect">
            <a:avLst/>
          </a:prstGeom>
        </p:spPr>
        <p:txBody>
          <a:bodyPr wrap="square">
            <a:spAutoFit/>
          </a:bodyPr>
          <a:lstStyle/>
          <a:p>
            <a:pPr>
              <a:buFont typeface="Wingdings" pitchFamily="2" charset="2"/>
              <a:buChar char="Ø"/>
            </a:pPr>
            <a:r>
              <a:rPr lang="fr-FR" dirty="0" smtClean="0"/>
              <a:t> </a:t>
            </a:r>
            <a:r>
              <a:rPr lang="fr-FR" sz="2000" dirty="0" smtClean="0">
                <a:latin typeface="Times New Roman" pitchFamily="18" charset="0"/>
                <a:cs typeface="Times New Roman" pitchFamily="18" charset="0"/>
              </a:rPr>
              <a:t>l’extrait de curcuma (curcumine), réduisent de façon appréciable l'œdème induit par la </a:t>
            </a:r>
            <a:r>
              <a:rPr lang="fr-FR" sz="2000" dirty="0" err="1" smtClean="0">
                <a:latin typeface="Times New Roman" pitchFamily="18" charset="0"/>
                <a:cs typeface="Times New Roman" pitchFamily="18" charset="0"/>
              </a:rPr>
              <a:t>carragénine</a:t>
            </a:r>
            <a:r>
              <a:rPr lang="fr-FR" sz="2000" dirty="0" smtClean="0">
                <a:latin typeface="Times New Roman" pitchFamily="18" charset="0"/>
                <a:cs typeface="Times New Roman" pitchFamily="18" charset="0"/>
              </a:rPr>
              <a:t>. L'inhibition de l'œdème de l’extrait de curcuma est comparable, à celle de </a:t>
            </a:r>
            <a:r>
              <a:rPr lang="fr-FR" sz="2000" dirty="0" err="1" smtClean="0">
                <a:latin typeface="Times New Roman" pitchFamily="18" charset="0"/>
                <a:cs typeface="Times New Roman" pitchFamily="18" charset="0"/>
              </a:rPr>
              <a:t>diclofénac</a:t>
            </a:r>
            <a:r>
              <a:rPr lang="fr-FR" sz="2000" dirty="0" smtClean="0">
                <a:latin typeface="Times New Roman" pitchFamily="18" charset="0"/>
                <a:cs typeface="Times New Roman" pitchFamily="18" charset="0"/>
              </a:rPr>
              <a:t>. Donc on constat que la curcumine présente une activité anti-inflammatoire à celle de </a:t>
            </a:r>
            <a:r>
              <a:rPr lang="fr-FR" sz="2000" dirty="0" err="1" smtClean="0">
                <a:latin typeface="Times New Roman" pitchFamily="18" charset="0"/>
                <a:cs typeface="Times New Roman" pitchFamily="18" charset="0"/>
              </a:rPr>
              <a:t>diclofénac</a:t>
            </a:r>
            <a:r>
              <a:rPr lang="fr-FR" sz="2000" dirty="0" smtClean="0">
                <a:latin typeface="Times New Roman" pitchFamily="18" charset="0"/>
                <a:cs typeface="Times New Roman" pitchFamily="18" charset="0"/>
              </a:rPr>
              <a:t> .</a:t>
            </a:r>
            <a:endParaRPr lang="fr-FR"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additive="base">
                                        <p:cTn id="7"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allAtOnce"/>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1214414" y="142852"/>
            <a:ext cx="6286544" cy="714380"/>
          </a:xfrm>
          <a:prstGeom prst="roundRect">
            <a:avLst/>
          </a:prstGeom>
          <a:effectLst>
            <a:outerShdw blurRad="40000" dist="20000" dir="5400000" rotWithShape="0">
              <a:srgbClr val="000000">
                <a:alpha val="38000"/>
              </a:srgbClr>
            </a:outerShdw>
            <a:reflection blurRad="6350" stA="52000" endA="300" endPos="35000" dir="5400000" sy="-100000" algn="bl" rotWithShape="0"/>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4000" b="1" i="1" dirty="0" smtClean="0">
                <a:latin typeface="Times New Roman" pitchFamily="18" charset="0"/>
                <a:cs typeface="Times New Roman" pitchFamily="18" charset="0"/>
              </a:rPr>
              <a:t>Conclusion générale </a:t>
            </a:r>
            <a:endParaRPr lang="fr-FR" sz="4000" b="1" i="1" dirty="0">
              <a:latin typeface="Times New Roman" pitchFamily="18" charset="0"/>
              <a:cs typeface="Times New Roman" pitchFamily="18" charset="0"/>
            </a:endParaRPr>
          </a:p>
        </p:txBody>
      </p:sp>
      <p:sp>
        <p:nvSpPr>
          <p:cNvPr id="4" name="ZoneTexte 3"/>
          <p:cNvSpPr txBox="1"/>
          <p:nvPr/>
        </p:nvSpPr>
        <p:spPr>
          <a:xfrm>
            <a:off x="142844" y="928670"/>
            <a:ext cx="8643997" cy="6463308"/>
          </a:xfrm>
          <a:prstGeom prst="rect">
            <a:avLst/>
          </a:prstGeom>
          <a:noFill/>
        </p:spPr>
        <p:txBody>
          <a:bodyPr wrap="square" rtlCol="0">
            <a:spAutoFit/>
          </a:bodyPr>
          <a:lstStyle/>
          <a:p>
            <a:pPr>
              <a:buFont typeface="Wingdings" pitchFamily="2" charset="2"/>
              <a:buChar char="Ø"/>
            </a:pPr>
            <a:r>
              <a:rPr lang="fr-FR" dirty="0" smtClean="0">
                <a:latin typeface="Times New Roman" pitchFamily="18" charset="0"/>
                <a:cs typeface="Times New Roman" pitchFamily="18" charset="0"/>
              </a:rPr>
              <a:t>D’après notre étude nous avons constaté que l’extrait de curcuma présenté sous forme pate marron orange, a été obtenu avec des rendements convenables par les deux techniques d’extraction, mais l’extraction assisté par micro-onde donne un meilleur résultat par rapport au d’autre procédé.</a:t>
            </a:r>
          </a:p>
          <a:p>
            <a:pPr>
              <a:buFont typeface="Wingdings" pitchFamily="2" charset="2"/>
              <a:buChar char="Ø"/>
            </a:pPr>
            <a:r>
              <a:rPr lang="fr-FR" dirty="0" smtClean="0">
                <a:latin typeface="Times New Roman" pitchFamily="18" charset="0"/>
                <a:cs typeface="Times New Roman" pitchFamily="18" charset="0"/>
              </a:rPr>
              <a:t>la température de fusion trouvée, est identique à celle donnée par littérature, elle est entre 182 et184°C. </a:t>
            </a:r>
          </a:p>
          <a:p>
            <a:pPr>
              <a:buFont typeface="Wingdings" pitchFamily="2" charset="2"/>
              <a:buChar char="Ø"/>
            </a:pPr>
            <a:r>
              <a:rPr lang="fr-FR" dirty="0" smtClean="0"/>
              <a:t> </a:t>
            </a:r>
            <a:r>
              <a:rPr lang="fr-FR" dirty="0" smtClean="0">
                <a:latin typeface="Times New Roman" pitchFamily="18" charset="0"/>
                <a:cs typeface="Times New Roman" pitchFamily="18" charset="0"/>
              </a:rPr>
              <a:t>la curcumine est soluble dans les solvants organiques polaires et insolubles dans les solvants apolaires et aussi dans l’eau.</a:t>
            </a:r>
          </a:p>
          <a:p>
            <a:pPr>
              <a:buFont typeface="Wingdings" pitchFamily="2" charset="2"/>
              <a:buChar char="Ø"/>
            </a:pPr>
            <a:r>
              <a:rPr lang="fr-FR" dirty="0" smtClean="0">
                <a:latin typeface="Times New Roman" pitchFamily="18" charset="0"/>
                <a:cs typeface="Times New Roman" pitchFamily="18" charset="0"/>
              </a:rPr>
              <a:t> Le spectre IR expérimental obtenu est conforme au spectre IR théorique de cette molécule. L’analyse par l’UV-vis, a été utilisé en analyse qualitative pour avoir les bandes d’absorption caractéristiques, et en analyse quantitative pour calculer le coefficient d’extinction molaire (ε= </a:t>
            </a:r>
            <a:r>
              <a:rPr lang="en-US" dirty="0" smtClean="0">
                <a:latin typeface="Times New Roman" pitchFamily="18" charset="0"/>
                <a:cs typeface="Times New Roman" pitchFamily="18" charset="0"/>
              </a:rPr>
              <a:t>6620</a:t>
            </a:r>
            <a:r>
              <a:rPr lang="fr-FR" dirty="0" smtClean="0">
                <a:latin typeface="Times New Roman" pitchFamily="18" charset="0"/>
                <a:cs typeface="Times New Roman" pitchFamily="18" charset="0"/>
              </a:rPr>
              <a:t> mol</a:t>
            </a:r>
            <a:r>
              <a:rPr lang="fr-FR" baseline="30000" dirty="0" smtClean="0">
                <a:latin typeface="Times New Roman" pitchFamily="18" charset="0"/>
                <a:cs typeface="Times New Roman" pitchFamily="18" charset="0"/>
              </a:rPr>
              <a:t>-1</a:t>
            </a:r>
            <a:r>
              <a:rPr lang="fr-FR" dirty="0" smtClean="0">
                <a:latin typeface="Times New Roman" pitchFamily="18" charset="0"/>
                <a:cs typeface="Times New Roman" pitchFamily="18" charset="0"/>
              </a:rPr>
              <a:t>.cm).</a:t>
            </a:r>
          </a:p>
          <a:p>
            <a:pPr>
              <a:buFont typeface="Wingdings" pitchFamily="2" charset="2"/>
              <a:buChar char="Ø"/>
            </a:pPr>
            <a:r>
              <a:rPr lang="fr-FR" dirty="0" smtClean="0">
                <a:latin typeface="Times New Roman" pitchFamily="18" charset="0"/>
                <a:cs typeface="Times New Roman" pitchFamily="18" charset="0"/>
              </a:rPr>
              <a:t>Dans l’étude théorique par la méthode DFT,</a:t>
            </a:r>
            <a:r>
              <a:rPr lang="fr-FR" dirty="0" smtClean="0"/>
              <a:t> </a:t>
            </a:r>
            <a:r>
              <a:rPr lang="fr-FR" dirty="0" smtClean="0">
                <a:latin typeface="Times New Roman" pitchFamily="18" charset="0"/>
                <a:cs typeface="Times New Roman" pitchFamily="18" charset="0"/>
              </a:rPr>
              <a:t>on a trouvé que la </a:t>
            </a:r>
            <a:r>
              <a:rPr lang="fr-FR" dirty="0" err="1" smtClean="0">
                <a:latin typeface="Times New Roman" pitchFamily="18" charset="0"/>
                <a:cs typeface="Times New Roman" pitchFamily="18" charset="0"/>
              </a:rPr>
              <a:t>protonation</a:t>
            </a:r>
            <a:r>
              <a:rPr lang="fr-FR" dirty="0" smtClean="0">
                <a:latin typeface="Times New Roman" pitchFamily="18" charset="0"/>
                <a:cs typeface="Times New Roman" pitchFamily="18" charset="0"/>
              </a:rPr>
              <a:t>/</a:t>
            </a:r>
            <a:r>
              <a:rPr lang="fr-FR" dirty="0" err="1" smtClean="0">
                <a:latin typeface="Times New Roman" pitchFamily="18" charset="0"/>
                <a:cs typeface="Times New Roman" pitchFamily="18" charset="0"/>
              </a:rPr>
              <a:t>déprotonation</a:t>
            </a:r>
            <a:r>
              <a:rPr lang="fr-FR" dirty="0" smtClean="0">
                <a:latin typeface="Times New Roman" pitchFamily="18" charset="0"/>
                <a:cs typeface="Times New Roman" pitchFamily="18" charset="0"/>
              </a:rPr>
              <a:t> a influé considérablement la géométrie de la curcumine. Par contre l’effet de la température et de solvant est faible. </a:t>
            </a:r>
          </a:p>
          <a:p>
            <a:pPr>
              <a:buFont typeface="Wingdings" pitchFamily="2" charset="2"/>
              <a:buChar char="Ø"/>
            </a:pPr>
            <a:r>
              <a:rPr lang="fr-FR" dirty="0" smtClean="0">
                <a:latin typeface="Times New Roman" pitchFamily="18" charset="0"/>
                <a:cs typeface="Times New Roman" pitchFamily="18" charset="0"/>
              </a:rPr>
              <a:t>Selon les résultats des indices de réactivité, on a constaté que la molécule </a:t>
            </a:r>
            <a:r>
              <a:rPr lang="fr-FR" dirty="0" err="1" smtClean="0">
                <a:latin typeface="Times New Roman" pitchFamily="18" charset="0"/>
                <a:cs typeface="Times New Roman" pitchFamily="18" charset="0"/>
              </a:rPr>
              <a:t>Cur</a:t>
            </a:r>
            <a:r>
              <a:rPr lang="fr-FR" dirty="0" smtClean="0">
                <a:latin typeface="Times New Roman" pitchFamily="18" charset="0"/>
                <a:cs typeface="Times New Roman" pitchFamily="18" charset="0"/>
              </a:rPr>
              <a:t> -1H est la molécule la moins stable et plus réactive.</a:t>
            </a:r>
          </a:p>
          <a:p>
            <a:pPr>
              <a:buFont typeface="Wingdings" pitchFamily="2" charset="2"/>
              <a:buChar char="Ø"/>
            </a:pPr>
            <a:r>
              <a:rPr lang="fr-FR" dirty="0" smtClean="0">
                <a:latin typeface="Times New Roman" pitchFamily="18" charset="0"/>
                <a:cs typeface="Times New Roman" pitchFamily="18" charset="0"/>
              </a:rPr>
              <a:t>Le calcul de l’énergie HOMO indique que les molécules </a:t>
            </a:r>
            <a:r>
              <a:rPr lang="fr-FR" dirty="0" err="1" smtClean="0">
                <a:latin typeface="Times New Roman" pitchFamily="18" charset="0"/>
                <a:cs typeface="Times New Roman" pitchFamily="18" charset="0"/>
              </a:rPr>
              <a:t>Cur</a:t>
            </a:r>
            <a:r>
              <a:rPr lang="fr-FR" dirty="0" smtClean="0">
                <a:latin typeface="Times New Roman" pitchFamily="18" charset="0"/>
                <a:cs typeface="Times New Roman" pitchFamily="18" charset="0"/>
              </a:rPr>
              <a:t> -1H et </a:t>
            </a:r>
            <a:r>
              <a:rPr lang="fr-FR" dirty="0" err="1" smtClean="0">
                <a:latin typeface="Times New Roman" pitchFamily="18" charset="0"/>
                <a:cs typeface="Times New Roman" pitchFamily="18" charset="0"/>
              </a:rPr>
              <a:t>Cur</a:t>
            </a:r>
            <a:r>
              <a:rPr lang="fr-FR" dirty="0" smtClean="0">
                <a:latin typeface="Times New Roman" pitchFamily="18" charset="0"/>
                <a:cs typeface="Times New Roman" pitchFamily="18" charset="0"/>
              </a:rPr>
              <a:t> -2H sont plus réactive que les autres, tandis que la plus petite énergie LUMO  indique la plus grande affinité pour les électrons, représenté par </a:t>
            </a:r>
            <a:r>
              <a:rPr lang="fr-FR" dirty="0" err="1" smtClean="0">
                <a:latin typeface="Times New Roman" pitchFamily="18" charset="0"/>
                <a:cs typeface="Times New Roman" pitchFamily="18" charset="0"/>
              </a:rPr>
              <a:t>Cur</a:t>
            </a:r>
            <a:r>
              <a:rPr lang="fr-FR" dirty="0" smtClean="0">
                <a:latin typeface="Times New Roman" pitchFamily="18" charset="0"/>
                <a:cs typeface="Times New Roman" pitchFamily="18" charset="0"/>
              </a:rPr>
              <a:t> +1H.</a:t>
            </a:r>
          </a:p>
          <a:p>
            <a:endParaRPr lang="fr-FR" dirty="0" smtClean="0">
              <a:latin typeface="Times New Roman" pitchFamily="18" charset="0"/>
              <a:cs typeface="Times New Roman" pitchFamily="18" charset="0"/>
            </a:endParaRPr>
          </a:p>
          <a:p>
            <a:endParaRPr lang="fr-FR" dirty="0" smtClean="0">
              <a:latin typeface="Times New Roman" pitchFamily="18" charset="0"/>
              <a:cs typeface="Times New Roman" pitchFamily="18" charset="0"/>
            </a:endParaRPr>
          </a:p>
          <a:p>
            <a:endParaRPr lang="fr-FR"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1"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down)">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wipe(down)">
                                      <p:cBhvr>
                                        <p:cTn id="17" dur="500"/>
                                        <p:tgtEl>
                                          <p:spTgt spid="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wipe(down)">
                                      <p:cBhvr>
                                        <p:cTn id="22" dur="500"/>
                                        <p:tgtEl>
                                          <p:spTgt spid="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wipe(down)">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wipe(down)">
                                      <p:cBhvr>
                                        <p:cTn id="32" dur="500"/>
                                        <p:tgtEl>
                                          <p:spTgt spid="4">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wipe(down)">
                                      <p:cBhvr>
                                        <p:cTn id="37" dur="500"/>
                                        <p:tgtEl>
                                          <p:spTgt spid="4">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wipe(down)">
                                      <p:cBhvr>
                                        <p:cTn id="42"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animBg="1"/>
      <p:bldP spid="4"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214282" y="428604"/>
            <a:ext cx="8715436" cy="4801314"/>
          </a:xfrm>
          <a:prstGeom prst="rect">
            <a:avLst/>
          </a:prstGeom>
          <a:noFill/>
        </p:spPr>
        <p:txBody>
          <a:bodyPr wrap="square" rtlCol="0">
            <a:spAutoFit/>
          </a:bodyPr>
          <a:lstStyle/>
          <a:p>
            <a:pPr>
              <a:buFont typeface="Wingdings" pitchFamily="2" charset="2"/>
              <a:buChar char="Ø"/>
            </a:pPr>
            <a:r>
              <a:rPr lang="fr-FR" dirty="0" smtClean="0">
                <a:latin typeface="Times New Roman" pitchFamily="18" charset="0"/>
                <a:cs typeface="Times New Roman" pitchFamily="18" charset="0"/>
              </a:rPr>
              <a:t>Les résultats de l’étude théorique des propriété QSAR de la curcumine montré que cette molécule a été jugée en conformité avec "la règle de cinq de </a:t>
            </a:r>
            <a:r>
              <a:rPr lang="fr-FR" dirty="0" err="1" smtClean="0">
                <a:latin typeface="Times New Roman" pitchFamily="18" charset="0"/>
                <a:cs typeface="Times New Roman" pitchFamily="18" charset="0"/>
              </a:rPr>
              <a:t>Lipinski</a:t>
            </a:r>
            <a:r>
              <a:rPr lang="fr-FR" dirty="0" smtClean="0">
                <a:latin typeface="Times New Roman" pitchFamily="18" charset="0"/>
                <a:cs typeface="Times New Roman" pitchFamily="18" charset="0"/>
              </a:rPr>
              <a:t>". On peut  conclu que la curcumine est une molécule biologiquement importante et possède des propriétés moléculaires souhaitables pour être candidat médicament. </a:t>
            </a:r>
          </a:p>
          <a:p>
            <a:pPr>
              <a:buFont typeface="Wingdings" pitchFamily="2" charset="2"/>
              <a:buChar char="Ø"/>
            </a:pPr>
            <a:r>
              <a:rPr lang="fr-FR" dirty="0" smtClean="0">
                <a:latin typeface="Times New Roman" pitchFamily="18" charset="0"/>
                <a:cs typeface="Times New Roman" pitchFamily="18" charset="0"/>
              </a:rPr>
              <a:t>L’évaluation de l’activité antibactérienne vis-à-vis les bactéries,</a:t>
            </a:r>
            <a:r>
              <a:rPr lang="fr-FR" b="1" i="1" dirty="0" smtClean="0">
                <a:latin typeface="Times New Roman" pitchFamily="18" charset="0"/>
                <a:cs typeface="Times New Roman" pitchFamily="18" charset="0"/>
              </a:rPr>
              <a:t> </a:t>
            </a:r>
            <a:r>
              <a:rPr lang="fr-FR" i="1" dirty="0" err="1" smtClean="0">
                <a:latin typeface="Times New Roman" pitchFamily="18" charset="0"/>
                <a:cs typeface="Times New Roman" pitchFamily="18" charset="0"/>
              </a:rPr>
              <a:t>Staphylococcus</a:t>
            </a:r>
            <a:r>
              <a:rPr lang="fr-FR" i="1" dirty="0" smtClean="0">
                <a:latin typeface="Times New Roman" pitchFamily="18" charset="0"/>
                <a:cs typeface="Times New Roman" pitchFamily="18" charset="0"/>
              </a:rPr>
              <a:t> aureus,</a:t>
            </a:r>
            <a:r>
              <a:rPr lang="fr-FR" b="1" i="1" dirty="0" smtClean="0">
                <a:latin typeface="Times New Roman" pitchFamily="18" charset="0"/>
                <a:cs typeface="Times New Roman" pitchFamily="18" charset="0"/>
              </a:rPr>
              <a:t> </a:t>
            </a:r>
            <a:r>
              <a:rPr lang="fr-FR" i="1" dirty="0" err="1" smtClean="0">
                <a:latin typeface="Times New Roman" pitchFamily="18" charset="0"/>
                <a:cs typeface="Times New Roman" pitchFamily="18" charset="0"/>
              </a:rPr>
              <a:t>Bacillus</a:t>
            </a:r>
            <a:r>
              <a:rPr lang="fr-FR" i="1" dirty="0" smtClean="0">
                <a:latin typeface="Times New Roman" pitchFamily="18" charset="0"/>
                <a:cs typeface="Times New Roman" pitchFamily="18" charset="0"/>
              </a:rPr>
              <a:t> </a:t>
            </a:r>
            <a:r>
              <a:rPr lang="fr-FR" i="1" dirty="0" err="1" smtClean="0">
                <a:latin typeface="Times New Roman" pitchFamily="18" charset="0"/>
                <a:cs typeface="Times New Roman" pitchFamily="18" charset="0"/>
              </a:rPr>
              <a:t>subtilis</a:t>
            </a:r>
            <a:r>
              <a:rPr lang="fr-FR" i="1" dirty="0" smtClean="0">
                <a:latin typeface="Times New Roman" pitchFamily="18" charset="0"/>
                <a:cs typeface="Times New Roman" pitchFamily="18" charset="0"/>
              </a:rPr>
              <a:t> </a:t>
            </a:r>
            <a:r>
              <a:rPr lang="fr-FR" dirty="0" smtClean="0">
                <a:latin typeface="Times New Roman" pitchFamily="18" charset="0"/>
                <a:cs typeface="Times New Roman" pitchFamily="18" charset="0"/>
              </a:rPr>
              <a:t>et</a:t>
            </a:r>
            <a:r>
              <a:rPr lang="fr-FR" b="1" dirty="0" smtClean="0">
                <a:latin typeface="Times New Roman" pitchFamily="18" charset="0"/>
                <a:cs typeface="Times New Roman" pitchFamily="18" charset="0"/>
              </a:rPr>
              <a:t> </a:t>
            </a:r>
            <a:r>
              <a:rPr lang="fr-FR" i="1" dirty="0" err="1" smtClean="0">
                <a:latin typeface="Times New Roman" pitchFamily="18" charset="0"/>
                <a:cs typeface="Times New Roman" pitchFamily="18" charset="0"/>
              </a:rPr>
              <a:t>Serratia</a:t>
            </a:r>
            <a:r>
              <a:rPr lang="fr-FR" dirty="0" smtClean="0">
                <a:latin typeface="Times New Roman" pitchFamily="18" charset="0"/>
                <a:cs typeface="Times New Roman" pitchFamily="18" charset="0"/>
              </a:rPr>
              <a:t> montre que la curcumine a un pouvoir antibactérien modérément inhibiteur entre 16mm et 20mm. Les résultats de l’activité </a:t>
            </a:r>
            <a:r>
              <a:rPr lang="fr-FR" dirty="0" err="1" smtClean="0">
                <a:latin typeface="Times New Roman" pitchFamily="18" charset="0"/>
                <a:cs typeface="Times New Roman" pitchFamily="18" charset="0"/>
              </a:rPr>
              <a:t>antioxydante</a:t>
            </a:r>
            <a:r>
              <a:rPr lang="fr-FR" dirty="0" smtClean="0">
                <a:latin typeface="Times New Roman" pitchFamily="18" charset="0"/>
                <a:cs typeface="Times New Roman" pitchFamily="18" charset="0"/>
              </a:rPr>
              <a:t> montrent que la curcumine est un excellent  inhibiteur du radical DPPH, elle est mieux que l’acide gallique.</a:t>
            </a:r>
          </a:p>
          <a:p>
            <a:pPr>
              <a:buFont typeface="Wingdings" pitchFamily="2" charset="2"/>
              <a:buChar char="Ø"/>
            </a:pPr>
            <a:r>
              <a:rPr lang="fr-FR" dirty="0" smtClean="0">
                <a:latin typeface="Times New Roman" pitchFamily="18" charset="0"/>
                <a:cs typeface="Times New Roman" pitchFamily="18" charset="0"/>
              </a:rPr>
              <a:t>la curcumine  possède une activité anti-inflammatoire remarquable. En effet, lors du test d’inhibition du développement de l’œdème de la patte induit par la </a:t>
            </a:r>
            <a:r>
              <a:rPr lang="fr-FR" dirty="0" err="1" smtClean="0">
                <a:latin typeface="Times New Roman" pitchFamily="18" charset="0"/>
                <a:cs typeface="Times New Roman" pitchFamily="18" charset="0"/>
              </a:rPr>
              <a:t>carragénine</a:t>
            </a:r>
            <a:r>
              <a:rPr lang="fr-FR" dirty="0" smtClean="0">
                <a:latin typeface="Times New Roman" pitchFamily="18" charset="0"/>
                <a:cs typeface="Times New Roman" pitchFamily="18" charset="0"/>
              </a:rPr>
              <a:t>  . La curcumine possède un effet anti-inflammatoire significativement à celui de </a:t>
            </a:r>
            <a:r>
              <a:rPr lang="fr-FR" dirty="0" err="1" smtClean="0">
                <a:latin typeface="Times New Roman" pitchFamily="18" charset="0"/>
                <a:cs typeface="Times New Roman" pitchFamily="18" charset="0"/>
              </a:rPr>
              <a:t>diclofénac</a:t>
            </a:r>
            <a:r>
              <a:rPr lang="fr-FR" dirty="0" smtClean="0">
                <a:latin typeface="Times New Roman" pitchFamily="18" charset="0"/>
                <a:cs typeface="Times New Roman" pitchFamily="18" charset="0"/>
              </a:rPr>
              <a:t> de pourcentage d’inhibition est 28,52%.</a:t>
            </a:r>
          </a:p>
          <a:p>
            <a:endParaRPr lang="fr-FR" dirty="0" smtClean="0">
              <a:latin typeface="Times New Roman" pitchFamily="18" charset="0"/>
              <a:cs typeface="Times New Roman" pitchFamily="18" charset="0"/>
            </a:endParaRPr>
          </a:p>
          <a:p>
            <a:pPr>
              <a:buFont typeface="Wingdings" pitchFamily="2" charset="2"/>
              <a:buChar char="Ø"/>
            </a:pPr>
            <a:endParaRPr lang="fr-FR" dirty="0" smtClean="0">
              <a:latin typeface="Times New Roman" pitchFamily="18" charset="0"/>
              <a:cs typeface="Times New Roman" pitchFamily="18" charset="0"/>
            </a:endParaRPr>
          </a:p>
          <a:p>
            <a:endParaRPr lang="fr-FR" dirty="0" smtClean="0"/>
          </a:p>
          <a:p>
            <a:r>
              <a:rPr lang="fr-FR" dirty="0" smtClean="0"/>
              <a:t> </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wipe(down)">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wipe(down)">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6">
                                            <p:txEl>
                                              <p:pRg st="6" end="6"/>
                                            </p:txEl>
                                          </p:spTgt>
                                        </p:tgtEl>
                                        <p:attrNameLst>
                                          <p:attrName>style.visibility</p:attrName>
                                        </p:attrNameLst>
                                      </p:cBhvr>
                                      <p:to>
                                        <p:strVal val="visible"/>
                                      </p:to>
                                    </p:set>
                                    <p:animEffect transition="in" filter="wipe(down)">
                                      <p:cBhvr>
                                        <p:cTn id="22"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buFont typeface="Wingdings" pitchFamily="2" charset="2"/>
              <a:buChar char="Ø"/>
            </a:pPr>
            <a:r>
              <a:rPr lang="fr-FR" sz="2000" dirty="0" smtClean="0">
                <a:latin typeface="Times New Roman" pitchFamily="18" charset="0"/>
                <a:cs typeface="Times New Roman" pitchFamily="18" charset="0"/>
              </a:rPr>
              <a:t>Extraction de curcumine a partir de rhizome de curcuma .</a:t>
            </a:r>
          </a:p>
          <a:p>
            <a:pPr>
              <a:buNone/>
            </a:pPr>
            <a:endParaRPr lang="fr-FR" sz="2000" dirty="0" smtClean="0">
              <a:latin typeface="Times New Roman" pitchFamily="18" charset="0"/>
              <a:cs typeface="Times New Roman" pitchFamily="18" charset="0"/>
            </a:endParaRPr>
          </a:p>
          <a:p>
            <a:pPr algn="just">
              <a:buFont typeface="Wingdings" pitchFamily="2" charset="2"/>
              <a:buChar char="Ø"/>
            </a:pPr>
            <a:r>
              <a:rPr lang="fr-FR" sz="2000" dirty="0" smtClean="0">
                <a:latin typeface="Times New Roman" pitchFamily="18" charset="0"/>
                <a:cs typeface="Times New Roman" pitchFamily="18" charset="0"/>
              </a:rPr>
              <a:t>Etude théorique des propriétés caractéristique de la curcumine par la méthode DFT .</a:t>
            </a:r>
          </a:p>
          <a:p>
            <a:pPr algn="just">
              <a:buNone/>
            </a:pPr>
            <a:endParaRPr lang="fr-FR" sz="2000" dirty="0" smtClean="0">
              <a:latin typeface="Times New Roman" pitchFamily="18" charset="0"/>
              <a:cs typeface="Times New Roman" pitchFamily="18" charset="0"/>
            </a:endParaRPr>
          </a:p>
          <a:p>
            <a:pPr algn="just">
              <a:buFont typeface="Wingdings" pitchFamily="2" charset="2"/>
              <a:buChar char="Ø"/>
            </a:pPr>
            <a:r>
              <a:rPr lang="fr-FR" sz="2000" dirty="0" smtClean="0">
                <a:latin typeface="Times New Roman" pitchFamily="18" charset="0"/>
                <a:cs typeface="Times New Roman" pitchFamily="18" charset="0"/>
              </a:rPr>
              <a:t>  La prédiction des propriétés biologique de cette molécule par les méthodes de la relation quantitative structure activité  (QSAR).</a:t>
            </a:r>
          </a:p>
          <a:p>
            <a:pPr algn="just">
              <a:buNone/>
            </a:pPr>
            <a:endParaRPr lang="fr-FR" sz="2000" dirty="0" smtClean="0">
              <a:latin typeface="Times New Roman" pitchFamily="18" charset="0"/>
              <a:cs typeface="Times New Roman" pitchFamily="18" charset="0"/>
            </a:endParaRPr>
          </a:p>
          <a:p>
            <a:pPr algn="just">
              <a:buFont typeface="Wingdings" pitchFamily="2" charset="2"/>
              <a:buChar char="Ø"/>
            </a:pPr>
            <a:r>
              <a:rPr lang="fr-FR" sz="2000" dirty="0" smtClean="0">
                <a:latin typeface="Times New Roman" pitchFamily="18" charset="0"/>
                <a:cs typeface="Times New Roman" pitchFamily="18" charset="0"/>
              </a:rPr>
              <a:t>Evaluation des  </a:t>
            </a:r>
            <a:r>
              <a:rPr lang="fr-FR" sz="2000" dirty="0">
                <a:latin typeface="Times New Roman" pitchFamily="18" charset="0"/>
                <a:cs typeface="Times New Roman" pitchFamily="18" charset="0"/>
              </a:rPr>
              <a:t>activité biologique (l’activité antibactérienne, antioxydant et anti-inflammatoire). </a:t>
            </a:r>
          </a:p>
          <a:p>
            <a:pPr algn="just">
              <a:buNone/>
            </a:pPr>
            <a:endParaRPr lang="fr-FR" sz="2000" dirty="0">
              <a:latin typeface="Times New Roman" pitchFamily="18" charset="0"/>
              <a:cs typeface="Times New Roman" pitchFamily="18" charset="0"/>
            </a:endParaRPr>
          </a:p>
        </p:txBody>
      </p:sp>
      <p:sp>
        <p:nvSpPr>
          <p:cNvPr id="4" name="Rectangle à coins arrondis 3"/>
          <p:cNvSpPr/>
          <p:nvPr/>
        </p:nvSpPr>
        <p:spPr>
          <a:xfrm>
            <a:off x="714348" y="428604"/>
            <a:ext cx="7858180" cy="85725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4000" b="1" i="1" dirty="0" smtClean="0">
                <a:latin typeface="Times New Roman" pitchFamily="18" charset="0"/>
                <a:cs typeface="Times New Roman" pitchFamily="18" charset="0"/>
              </a:rPr>
              <a:t>L’objectif </a:t>
            </a:r>
            <a:endParaRPr lang="fr-FR" sz="4000" b="1"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AutoShape 2" descr="RÃ©sultat de recherche d'images pour &quot;â«Ø§Ø·Ø§Ø± ÙØªØ­Ø±Ùâ¬â&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83972" name="AutoShape 4" descr="RÃ©sultat de recherche d'images pour &quot;â«Ø§Ø·Ø§Ø± ÙØªØ­Ø±Ùâ¬â&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83974" name="AutoShape 6" descr="RÃ©sultat de recherche d'images pour &quot;â«Ø§Ø·Ø§Ø± ÙØªØ­Ø±Ùâ¬â&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83976" name="Picture 8" descr="C:\Users\workgroup\Pictures\131945_5050b.gif"/>
          <p:cNvPicPr>
            <a:picLocks noChangeAspect="1" noChangeArrowheads="1" noCrop="1"/>
          </p:cNvPicPr>
          <p:nvPr/>
        </p:nvPicPr>
        <p:blipFill>
          <a:blip r:embed="rId2"/>
          <a:srcRect/>
          <a:stretch>
            <a:fillRect/>
          </a:stretch>
        </p:blipFill>
        <p:spPr bwMode="auto">
          <a:xfrm>
            <a:off x="285720" y="214290"/>
            <a:ext cx="8572560" cy="6643710"/>
          </a:xfrm>
          <a:prstGeom prst="rect">
            <a:avLst/>
          </a:prstGeom>
          <a:noFill/>
        </p:spPr>
      </p:pic>
      <p:sp>
        <p:nvSpPr>
          <p:cNvPr id="9" name="Rectangle 8"/>
          <p:cNvSpPr/>
          <p:nvPr/>
        </p:nvSpPr>
        <p:spPr>
          <a:xfrm>
            <a:off x="642910" y="3571876"/>
            <a:ext cx="7929618" cy="2677656"/>
          </a:xfrm>
          <a:prstGeom prst="rect">
            <a:avLst/>
          </a:prstGeom>
        </p:spPr>
        <p:txBody>
          <a:bodyPr wrap="square">
            <a:spAutoFit/>
          </a:bodyPr>
          <a:lstStyle/>
          <a:p>
            <a:pPr algn="ctr"/>
            <a:r>
              <a:rPr lang="en-US" sz="2800" dirty="0" smtClean="0">
                <a:latin typeface="Monotype Corsiva" pitchFamily="66" charset="0"/>
                <a:cs typeface="Times New Roman" pitchFamily="18" charset="0"/>
              </a:rPr>
              <a:t>We are happy to inform you that your paper entitled "Extraction, Density Functional Theory Studies and Biological Activities of </a:t>
            </a:r>
            <a:r>
              <a:rPr lang="en-US" sz="2800" dirty="0" err="1" smtClean="0">
                <a:latin typeface="Monotype Corsiva" pitchFamily="66" charset="0"/>
                <a:cs typeface="Times New Roman" pitchFamily="18" charset="0"/>
              </a:rPr>
              <a:t>Curcumin</a:t>
            </a:r>
            <a:r>
              <a:rPr lang="en-US" sz="2800" dirty="0" smtClean="0">
                <a:latin typeface="Monotype Corsiva" pitchFamily="66" charset="0"/>
                <a:cs typeface="Times New Roman" pitchFamily="18" charset="0"/>
              </a:rPr>
              <a:t>" has been accepted for "ICCEMS 2018: International Conference on Chemical, Environment and Medical Sciences" to be held on Oct 22-23, 2018 in Istanbul, Turkey.</a:t>
            </a:r>
            <a:endParaRPr lang="fr-FR" sz="2800" dirty="0">
              <a:latin typeface="Monotype Corsiva" pitchFamily="66" charset="0"/>
              <a:cs typeface="Times New Roman" pitchFamily="18" charset="0"/>
            </a:endParaRP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0" y="0"/>
            <a:ext cx="9144000" cy="3571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6" name="Picture 4" descr="RÃ©sultat de recherche d'images pour &quot;curcuma&quot;"/>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6" name="ZoneTexte 5"/>
          <p:cNvSpPr txBox="1"/>
          <p:nvPr/>
        </p:nvSpPr>
        <p:spPr>
          <a:xfrm>
            <a:off x="428596" y="1071546"/>
            <a:ext cx="3286148" cy="3785652"/>
          </a:xfrm>
          <a:prstGeom prst="rect">
            <a:avLst/>
          </a:prstGeom>
          <a:noFill/>
        </p:spPr>
        <p:txBody>
          <a:bodyPr wrap="square" rtlCol="0">
            <a:spAutoFit/>
            <a:scene3d>
              <a:camera prst="isometricOffAxis1Right"/>
              <a:lightRig rig="soft" dir="t">
                <a:rot lat="0" lon="0" rev="10800000"/>
              </a:lightRig>
            </a:scene3d>
            <a:sp3d>
              <a:bevelT w="27940" h="12700"/>
              <a:contourClr>
                <a:srgbClr val="DDDDDD"/>
              </a:contourClr>
            </a:sp3d>
          </a:bodyPr>
          <a:lstStyle/>
          <a:p>
            <a:pPr algn="ctr"/>
            <a:r>
              <a:rPr lang="fr-FR" sz="6000" b="1" spc="150" dirty="0" smtClean="0">
                <a:ln w="11430"/>
                <a:solidFill>
                  <a:srgbClr val="F8F8F8"/>
                </a:solidFill>
                <a:effectLst>
                  <a:outerShdw blurRad="25400" algn="tl" rotWithShape="0">
                    <a:srgbClr val="000000">
                      <a:alpha val="43000"/>
                    </a:srgbClr>
                  </a:outerShdw>
                </a:effectLst>
                <a:latin typeface="Times New Roman" pitchFamily="18" charset="0"/>
                <a:cs typeface="Times New Roman" pitchFamily="18" charset="0"/>
              </a:rPr>
              <a:t>Merci pour votre </a:t>
            </a:r>
            <a:r>
              <a:rPr lang="fr-FR" sz="6000" b="1" spc="150" dirty="0" smtClean="0">
                <a:ln w="11430"/>
                <a:solidFill>
                  <a:srgbClr val="F8F8F8"/>
                </a:solidFill>
                <a:effectLst>
                  <a:outerShdw blurRad="25400" algn="tl" rotWithShape="0">
                    <a:srgbClr val="000000">
                      <a:alpha val="43000"/>
                    </a:srgbClr>
                  </a:outerShdw>
                  <a:reflection blurRad="6350" stA="50000" endA="300" endPos="50000" dist="29997" dir="5400000" sy="-100000" algn="bl" rotWithShape="0"/>
                </a:effectLst>
                <a:latin typeface="Times New Roman" pitchFamily="18" charset="0"/>
                <a:cs typeface="Times New Roman" pitchFamily="18" charset="0"/>
              </a:rPr>
              <a:t>attention</a:t>
            </a:r>
            <a:r>
              <a:rPr lang="fr-FR" sz="6000" b="1" spc="150" dirty="0" smtClean="0">
                <a:ln w="11430"/>
                <a:solidFill>
                  <a:srgbClr val="F8F8F8"/>
                </a:solidFill>
                <a:effectLst>
                  <a:outerShdw blurRad="25400" algn="tl" rotWithShape="0">
                    <a:srgbClr val="000000">
                      <a:alpha val="43000"/>
                    </a:srgbClr>
                  </a:outerShdw>
                </a:effectLst>
                <a:latin typeface="Times New Roman" pitchFamily="18" charset="0"/>
                <a:cs typeface="Times New Roman" pitchFamily="18" charset="0"/>
              </a:rPr>
              <a:t> </a:t>
            </a:r>
            <a:endParaRPr lang="fr-FR" sz="6000" b="1" spc="150" dirty="0">
              <a:ln w="11430"/>
              <a:solidFill>
                <a:srgbClr val="F8F8F8"/>
              </a:solidFill>
              <a:effectLst>
                <a:outerShdw blurRad="25400" algn="tl" rotWithShape="0">
                  <a:srgbClr val="000000">
                    <a:alpha val="43000"/>
                  </a:srgbClr>
                </a:outerShdw>
              </a:effectLst>
              <a:latin typeface="Times New Roman" pitchFamily="18" charset="0"/>
              <a:cs typeface="Times New Roman" pitchFamily="18" charset="0"/>
            </a:endParaRP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715140" y="214290"/>
            <a:ext cx="2079625" cy="1622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ox(in)">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lipse 3"/>
          <p:cNvSpPr/>
          <p:nvPr/>
        </p:nvSpPr>
        <p:spPr>
          <a:xfrm>
            <a:off x="1643042" y="214290"/>
            <a:ext cx="5286412" cy="642942"/>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2400" b="1" i="1" dirty="0" smtClean="0">
                <a:latin typeface="Times New Roman" pitchFamily="18" charset="0"/>
                <a:cs typeface="Times New Roman" pitchFamily="18" charset="0"/>
              </a:rPr>
              <a:t>Description de la plante  </a:t>
            </a:r>
            <a:endParaRPr lang="fr-FR" sz="2400" b="1" i="1" dirty="0">
              <a:latin typeface="Times New Roman" pitchFamily="18" charset="0"/>
              <a:cs typeface="Times New Roman" pitchFamily="18" charset="0"/>
            </a:endParaRPr>
          </a:p>
        </p:txBody>
      </p:sp>
      <p:sp>
        <p:nvSpPr>
          <p:cNvPr id="7" name="ZoneTexte 6"/>
          <p:cNvSpPr txBox="1"/>
          <p:nvPr/>
        </p:nvSpPr>
        <p:spPr>
          <a:xfrm>
            <a:off x="357158" y="1571612"/>
            <a:ext cx="8429684" cy="1323439"/>
          </a:xfrm>
          <a:prstGeom prst="rect">
            <a:avLst/>
          </a:prstGeom>
          <a:noFill/>
        </p:spPr>
        <p:txBody>
          <a:bodyPr wrap="square" rtlCol="0">
            <a:spAutoFit/>
          </a:bodyPr>
          <a:lstStyle/>
          <a:p>
            <a:pPr algn="just">
              <a:buFont typeface="Wingdings" pitchFamily="2" charset="2"/>
              <a:buChar char="v"/>
            </a:pPr>
            <a:r>
              <a:rPr lang="fr-FR" sz="2000" dirty="0" smtClean="0">
                <a:latin typeface="Times New Roman" pitchFamily="18" charset="0"/>
                <a:cs typeface="Times New Roman" pitchFamily="18" charset="0"/>
              </a:rPr>
              <a:t> Le curcuma </a:t>
            </a:r>
            <a:r>
              <a:rPr lang="fr-FR" sz="2000" dirty="0" err="1" smtClean="0">
                <a:latin typeface="Times New Roman" pitchFamily="18" charset="0"/>
                <a:cs typeface="Times New Roman" pitchFamily="18" charset="0"/>
              </a:rPr>
              <a:t>longa</a:t>
            </a:r>
            <a:r>
              <a:rPr lang="fr-FR" sz="2000" dirty="0" smtClean="0">
                <a:latin typeface="Times New Roman" pitchFamily="18" charset="0"/>
                <a:cs typeface="Times New Roman" pitchFamily="18" charset="0"/>
              </a:rPr>
              <a:t>  est une plante vivace , herbacée, à courtes tiges qui peut atteindre une taille de 1 mètre. Elle possède de nombreux rhizomes aromatiques, cylindriques, de couleur jaune orangé  à l'intérieur</a:t>
            </a:r>
            <a:r>
              <a:rPr lang="fr-FR" dirty="0" smtClean="0"/>
              <a:t>. </a:t>
            </a:r>
            <a:r>
              <a:rPr lang="fr-FR" sz="2000" dirty="0" smtClean="0">
                <a:latin typeface="Times New Roman" pitchFamily="18" charset="0"/>
                <a:cs typeface="Times New Roman" pitchFamily="18" charset="0"/>
              </a:rPr>
              <a:t>Ses feuilles est larges ,</a:t>
            </a:r>
            <a:r>
              <a:rPr lang="fr-FR" sz="2000" dirty="0" smtClean="0"/>
              <a:t> </a:t>
            </a:r>
            <a:r>
              <a:rPr lang="fr-FR" sz="2000" dirty="0" smtClean="0">
                <a:latin typeface="Times New Roman" pitchFamily="18" charset="0"/>
                <a:cs typeface="Times New Roman" pitchFamily="18" charset="0"/>
              </a:rPr>
              <a:t>ses fleurs de couleur blanche ou jaunâtre .</a:t>
            </a:r>
            <a:endParaRPr lang="fr-FR" sz="2000" dirty="0">
              <a:latin typeface="Times New Roman" pitchFamily="18" charset="0"/>
              <a:cs typeface="Times New Roman" pitchFamily="18" charset="0"/>
            </a:endParaRPr>
          </a:p>
        </p:txBody>
      </p:sp>
      <p:pic>
        <p:nvPicPr>
          <p:cNvPr id="34818" name="Picture 2" descr="RÃ©sultat de recherche d'images pour &quot;description de la plante de curcuma longa L&quot;"/>
          <p:cNvPicPr>
            <a:picLocks noChangeAspect="1" noChangeArrowheads="1"/>
          </p:cNvPicPr>
          <p:nvPr/>
        </p:nvPicPr>
        <p:blipFill>
          <a:blip r:embed="rId3"/>
          <a:srcRect/>
          <a:stretch>
            <a:fillRect/>
          </a:stretch>
        </p:blipFill>
        <p:spPr bwMode="auto">
          <a:xfrm>
            <a:off x="5715008" y="3000372"/>
            <a:ext cx="2762250" cy="2928958"/>
          </a:xfrm>
          <a:prstGeom prst="rect">
            <a:avLst/>
          </a:prstGeom>
          <a:noFill/>
        </p:spPr>
      </p:pic>
      <p:sp>
        <p:nvSpPr>
          <p:cNvPr id="34820" name="AutoShape 4" descr="RÃ©sultat de recherche d'images pour &quot;description de la plante de curcuma longa L&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34822" name="AutoShape 6" descr="RÃ©sultat de recherche d'images pour &quot;description de la plante de curcuma longa L&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34824" name="AutoShape 8" descr="RÃ©sultat de recherche d'images pour &quot;description de la plante de curcuma longa L&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34826" name="Picture 10" descr="RÃ©sultat de recherche d'images pour &quot;description de la plante de curcuma longa L&quot;"/>
          <p:cNvPicPr>
            <a:picLocks noChangeAspect="1" noChangeArrowheads="1"/>
          </p:cNvPicPr>
          <p:nvPr/>
        </p:nvPicPr>
        <p:blipFill>
          <a:blip r:embed="rId4"/>
          <a:srcRect/>
          <a:stretch>
            <a:fillRect/>
          </a:stretch>
        </p:blipFill>
        <p:spPr bwMode="auto">
          <a:xfrm>
            <a:off x="3214678" y="3071810"/>
            <a:ext cx="2286016" cy="2571768"/>
          </a:xfrm>
          <a:prstGeom prst="rect">
            <a:avLst/>
          </a:prstGeom>
          <a:noFill/>
        </p:spPr>
      </p:pic>
      <p:pic>
        <p:nvPicPr>
          <p:cNvPr id="34828" name="Picture 12" descr="RÃ©sultat de recherche d'images pour &quot;description de la plante de curcuma longa L&quot;"/>
          <p:cNvPicPr>
            <a:picLocks noChangeAspect="1" noChangeArrowheads="1"/>
          </p:cNvPicPr>
          <p:nvPr/>
        </p:nvPicPr>
        <p:blipFill>
          <a:blip r:embed="rId5"/>
          <a:srcRect/>
          <a:stretch>
            <a:fillRect/>
          </a:stretch>
        </p:blipFill>
        <p:spPr bwMode="auto">
          <a:xfrm>
            <a:off x="214282" y="3143248"/>
            <a:ext cx="2628900" cy="2571768"/>
          </a:xfrm>
          <a:prstGeom prst="rect">
            <a:avLst/>
          </a:prstGeom>
          <a:noFill/>
        </p:spPr>
      </p:pic>
      <p:sp>
        <p:nvSpPr>
          <p:cNvPr id="15" name="ZoneTexte 14"/>
          <p:cNvSpPr txBox="1"/>
          <p:nvPr/>
        </p:nvSpPr>
        <p:spPr>
          <a:xfrm>
            <a:off x="285720" y="6000768"/>
            <a:ext cx="7929618" cy="40011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fr-FR" sz="2000" b="1" dirty="0" smtClean="0">
                <a:latin typeface="Times New Roman" pitchFamily="18" charset="0"/>
                <a:cs typeface="Times New Roman" pitchFamily="18" charset="0"/>
              </a:rPr>
              <a:t>Figure</a:t>
            </a:r>
            <a:r>
              <a:rPr lang="fr-FR" sz="2000" dirty="0" smtClean="0">
                <a:latin typeface="Times New Roman" pitchFamily="18" charset="0"/>
                <a:cs typeface="Times New Roman" pitchFamily="18" charset="0"/>
              </a:rPr>
              <a:t> : la plante entière  de curcuma </a:t>
            </a:r>
            <a:r>
              <a:rPr lang="fr-FR" sz="2000" dirty="0" err="1" smtClean="0">
                <a:latin typeface="Times New Roman" pitchFamily="18" charset="0"/>
                <a:cs typeface="Times New Roman" pitchFamily="18" charset="0"/>
              </a:rPr>
              <a:t>longa</a:t>
            </a:r>
            <a:r>
              <a:rPr lang="fr-FR" sz="2000" dirty="0" smtClean="0">
                <a:latin typeface="Times New Roman" pitchFamily="18" charset="0"/>
                <a:cs typeface="Times New Roman" pitchFamily="18" charset="0"/>
              </a:rPr>
              <a:t> L   </a:t>
            </a:r>
            <a:endParaRPr lang="fr-FR"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down)">
                                      <p:cBhvr>
                                        <p:cTn id="7" dur="500"/>
                                        <p:tgtEl>
                                          <p:spTgt spid="4">
                                            <p:bg/>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down)">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wipe(down)">
                                      <p:cBhvr>
                                        <p:cTn id="15" dur="500"/>
                                        <p:tgtEl>
                                          <p:spTgt spid="7">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5">
                                            <p:bg/>
                                          </p:spTgt>
                                        </p:tgtEl>
                                        <p:attrNameLst>
                                          <p:attrName>style.visibility</p:attrName>
                                        </p:attrNameLst>
                                      </p:cBhvr>
                                      <p:to>
                                        <p:strVal val="visible"/>
                                      </p:to>
                                    </p:set>
                                    <p:anim calcmode="lin" valueType="num">
                                      <p:cBhvr additive="base">
                                        <p:cTn id="20" dur="500" fill="hold"/>
                                        <p:tgtEl>
                                          <p:spTgt spid="15">
                                            <p:bg/>
                                          </p:spTgt>
                                        </p:tgtEl>
                                        <p:attrNameLst>
                                          <p:attrName>ppt_x</p:attrName>
                                        </p:attrNameLst>
                                      </p:cBhvr>
                                      <p:tavLst>
                                        <p:tav tm="0">
                                          <p:val>
                                            <p:strVal val="#ppt_x"/>
                                          </p:val>
                                        </p:tav>
                                        <p:tav tm="100000">
                                          <p:val>
                                            <p:strVal val="#ppt_x"/>
                                          </p:val>
                                        </p:tav>
                                      </p:tavLst>
                                    </p:anim>
                                    <p:anim calcmode="lin" valueType="num">
                                      <p:cBhvr additive="base">
                                        <p:cTn id="21" dur="500" fill="hold"/>
                                        <p:tgtEl>
                                          <p:spTgt spid="15">
                                            <p:bg/>
                                          </p:spTgt>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5">
                                            <p:txEl>
                                              <p:pRg st="0" end="0"/>
                                            </p:txEl>
                                          </p:spTgt>
                                        </p:tgtEl>
                                        <p:attrNameLst>
                                          <p:attrName>style.visibility</p:attrName>
                                        </p:attrNameLst>
                                      </p:cBhvr>
                                      <p:to>
                                        <p:strVal val="visible"/>
                                      </p:to>
                                    </p:set>
                                    <p:anim calcmode="lin" valueType="num">
                                      <p:cBhvr additive="base">
                                        <p:cTn id="24"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animBg="1"/>
      <p:bldP spid="7" grpId="0" build="allAtOnce"/>
      <p:bldP spid="15" grpId="0" build="allAtOnce"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lipse 3"/>
          <p:cNvSpPr/>
          <p:nvPr/>
        </p:nvSpPr>
        <p:spPr>
          <a:xfrm>
            <a:off x="1857356" y="285728"/>
            <a:ext cx="5572164" cy="71438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fr-FR" sz="2400" dirty="0" smtClean="0">
                <a:latin typeface="Times New Roman" pitchFamily="18" charset="0"/>
                <a:cs typeface="Times New Roman" pitchFamily="18" charset="0"/>
              </a:rPr>
              <a:t>Taxonomie </a:t>
            </a:r>
            <a:endParaRPr lang="fr-FR" sz="2400" dirty="0">
              <a:latin typeface="Times New Roman" pitchFamily="18" charset="0"/>
              <a:cs typeface="Times New Roman" pitchFamily="18" charset="0"/>
            </a:endParaRPr>
          </a:p>
        </p:txBody>
      </p:sp>
      <p:sp>
        <p:nvSpPr>
          <p:cNvPr id="6" name="ZoneTexte 5"/>
          <p:cNvSpPr txBox="1"/>
          <p:nvPr/>
        </p:nvSpPr>
        <p:spPr>
          <a:xfrm>
            <a:off x="428596" y="1571612"/>
            <a:ext cx="7858179" cy="3293209"/>
          </a:xfrm>
          <a:prstGeom prst="rect">
            <a:avLst/>
          </a:prstGeom>
          <a:noFill/>
        </p:spPr>
        <p:txBody>
          <a:bodyPr wrap="square" rtlCol="0">
            <a:spAutoFit/>
          </a:bodyPr>
          <a:lstStyle/>
          <a:p>
            <a:r>
              <a:rPr lang="fr-FR" sz="2000" dirty="0" smtClean="0">
                <a:latin typeface="Times New Roman" pitchFamily="18" charset="0"/>
                <a:cs typeface="Times New Roman" pitchFamily="18" charset="0"/>
              </a:rPr>
              <a:t>Le curcuma </a:t>
            </a:r>
            <a:r>
              <a:rPr lang="fr-FR" sz="2000" dirty="0" err="1" smtClean="0">
                <a:latin typeface="Times New Roman" pitchFamily="18" charset="0"/>
                <a:cs typeface="Times New Roman" pitchFamily="18" charset="0"/>
              </a:rPr>
              <a:t>longa</a:t>
            </a:r>
            <a:r>
              <a:rPr lang="fr-FR" sz="2000" dirty="0" smtClean="0">
                <a:latin typeface="Times New Roman" pitchFamily="18" charset="0"/>
                <a:cs typeface="Times New Roman" pitchFamily="18" charset="0"/>
              </a:rPr>
              <a:t> L est classé botaniquement comme suit :</a:t>
            </a:r>
          </a:p>
          <a:p>
            <a:pPr>
              <a:buFont typeface="Wingdings" pitchFamily="2" charset="2"/>
              <a:buChar char="ü"/>
            </a:pPr>
            <a:r>
              <a:rPr lang="fr-FR" sz="2400" b="1" i="1" dirty="0" smtClean="0">
                <a:latin typeface="Times New Roman" pitchFamily="18" charset="0"/>
                <a:cs typeface="Times New Roman" pitchFamily="18" charset="0"/>
              </a:rPr>
              <a:t>Règne </a:t>
            </a:r>
            <a:r>
              <a:rPr lang="fr-FR" sz="2400" dirty="0" smtClean="0">
                <a:latin typeface="Times New Roman" pitchFamily="18" charset="0"/>
                <a:cs typeface="Times New Roman" pitchFamily="18" charset="0"/>
              </a:rPr>
              <a:t>:</a:t>
            </a:r>
            <a:r>
              <a:rPr lang="fr-FR" sz="2400" i="1" dirty="0" err="1" smtClean="0">
                <a:latin typeface="Times New Roman" pitchFamily="18" charset="0"/>
                <a:cs typeface="Times New Roman" pitchFamily="18" charset="0"/>
              </a:rPr>
              <a:t>Plantae</a:t>
            </a:r>
            <a:endParaRPr lang="fr-FR" sz="2400" b="1" i="1" dirty="0" smtClean="0">
              <a:latin typeface="Times New Roman" pitchFamily="18" charset="0"/>
              <a:cs typeface="Times New Roman" pitchFamily="18" charset="0"/>
            </a:endParaRPr>
          </a:p>
          <a:p>
            <a:pPr>
              <a:buFont typeface="Wingdings" pitchFamily="2" charset="2"/>
              <a:buChar char="ü"/>
            </a:pPr>
            <a:r>
              <a:rPr lang="fr-FR" sz="2400" b="1" i="1" dirty="0" smtClean="0">
                <a:latin typeface="Times New Roman" pitchFamily="18" charset="0"/>
                <a:cs typeface="Times New Roman" pitchFamily="18" charset="0"/>
              </a:rPr>
              <a:t>Sous embranchement :</a:t>
            </a:r>
            <a:r>
              <a:rPr lang="fr-FR" sz="2400" i="1" dirty="0" err="1" smtClean="0">
                <a:latin typeface="Times New Roman" pitchFamily="18" charset="0"/>
                <a:cs typeface="Times New Roman" pitchFamily="18" charset="0"/>
              </a:rPr>
              <a:t>Magnoliophyta</a:t>
            </a:r>
            <a:endParaRPr lang="fr-FR" sz="2400" b="1" i="1" dirty="0" smtClean="0">
              <a:latin typeface="Times New Roman" pitchFamily="18" charset="0"/>
              <a:cs typeface="Times New Roman" pitchFamily="18" charset="0"/>
            </a:endParaRPr>
          </a:p>
          <a:p>
            <a:pPr>
              <a:buFont typeface="Wingdings" pitchFamily="2" charset="2"/>
              <a:buChar char="ü"/>
            </a:pPr>
            <a:r>
              <a:rPr lang="fr-FR" sz="2400" b="1" i="1" dirty="0" smtClean="0">
                <a:latin typeface="Times New Roman" pitchFamily="18" charset="0"/>
                <a:cs typeface="Times New Roman" pitchFamily="18" charset="0"/>
              </a:rPr>
              <a:t>Classe</a:t>
            </a:r>
            <a:r>
              <a:rPr lang="fr-FR" sz="2400" dirty="0" smtClean="0">
                <a:latin typeface="Times New Roman" pitchFamily="18" charset="0"/>
                <a:cs typeface="Times New Roman" pitchFamily="18" charset="0"/>
              </a:rPr>
              <a:t> :  </a:t>
            </a:r>
            <a:r>
              <a:rPr lang="fr-FR" sz="2400" i="1" dirty="0" err="1" smtClean="0">
                <a:latin typeface="Times New Roman" pitchFamily="18" charset="0"/>
                <a:cs typeface="Times New Roman" pitchFamily="18" charset="0"/>
              </a:rPr>
              <a:t>Liliopsida</a:t>
            </a:r>
            <a:endParaRPr lang="fr-FR" sz="2400" i="1" dirty="0" smtClean="0">
              <a:latin typeface="Times New Roman" pitchFamily="18" charset="0"/>
              <a:cs typeface="Times New Roman" pitchFamily="18" charset="0"/>
            </a:endParaRPr>
          </a:p>
          <a:p>
            <a:pPr>
              <a:buFont typeface="Wingdings" pitchFamily="2" charset="2"/>
              <a:buChar char="ü"/>
            </a:pPr>
            <a:r>
              <a:rPr lang="fr-FR" sz="2400" b="1" i="1" dirty="0" smtClean="0">
                <a:latin typeface="Times New Roman" pitchFamily="18" charset="0"/>
                <a:cs typeface="Times New Roman" pitchFamily="18" charset="0"/>
              </a:rPr>
              <a:t>Ordre</a:t>
            </a:r>
            <a:r>
              <a:rPr lang="fr-FR" sz="2400" dirty="0" smtClean="0">
                <a:latin typeface="Times New Roman" pitchFamily="18" charset="0"/>
                <a:cs typeface="Times New Roman" pitchFamily="18" charset="0"/>
              </a:rPr>
              <a:t> : </a:t>
            </a:r>
            <a:r>
              <a:rPr lang="fr-FR" sz="2400" i="1" dirty="0" err="1" smtClean="0">
                <a:latin typeface="Times New Roman" pitchFamily="18" charset="0"/>
                <a:cs typeface="Times New Roman" pitchFamily="18" charset="0"/>
              </a:rPr>
              <a:t>Zingiberales</a:t>
            </a:r>
            <a:endParaRPr lang="fr-FR" sz="2400" i="1" dirty="0" smtClean="0">
              <a:latin typeface="Times New Roman" pitchFamily="18" charset="0"/>
              <a:cs typeface="Times New Roman" pitchFamily="18" charset="0"/>
            </a:endParaRPr>
          </a:p>
          <a:p>
            <a:pPr>
              <a:buFont typeface="Wingdings" pitchFamily="2" charset="2"/>
              <a:buChar char="ü"/>
            </a:pPr>
            <a:r>
              <a:rPr lang="fr-FR" sz="2400" b="1" i="1" dirty="0" smtClean="0">
                <a:latin typeface="Times New Roman" pitchFamily="18" charset="0"/>
                <a:cs typeface="Times New Roman" pitchFamily="18" charset="0"/>
              </a:rPr>
              <a:t>Famille</a:t>
            </a:r>
            <a:r>
              <a:rPr lang="fr-FR" sz="2400" dirty="0" smtClean="0">
                <a:latin typeface="Times New Roman" pitchFamily="18" charset="0"/>
                <a:cs typeface="Times New Roman" pitchFamily="18" charset="0"/>
              </a:rPr>
              <a:t> : </a:t>
            </a:r>
            <a:r>
              <a:rPr lang="fr-FR" sz="2400" i="1" dirty="0" err="1" smtClean="0">
                <a:latin typeface="Times New Roman" pitchFamily="18" charset="0"/>
                <a:cs typeface="Times New Roman" pitchFamily="18" charset="0"/>
              </a:rPr>
              <a:t>Zingiberaceae</a:t>
            </a:r>
            <a:endParaRPr lang="fr-FR" sz="2400" i="1" dirty="0" smtClean="0">
              <a:latin typeface="Times New Roman" pitchFamily="18" charset="0"/>
              <a:cs typeface="Times New Roman" pitchFamily="18" charset="0"/>
            </a:endParaRPr>
          </a:p>
          <a:p>
            <a:pPr>
              <a:buFont typeface="Wingdings" pitchFamily="2" charset="2"/>
              <a:buChar char="ü"/>
            </a:pPr>
            <a:r>
              <a:rPr lang="fr-FR" sz="2400" b="1" i="1" dirty="0" smtClean="0">
                <a:latin typeface="Times New Roman" pitchFamily="18" charset="0"/>
                <a:cs typeface="Times New Roman" pitchFamily="18" charset="0"/>
              </a:rPr>
              <a:t>Genre </a:t>
            </a:r>
            <a:r>
              <a:rPr lang="fr-FR" sz="2400" dirty="0" smtClean="0">
                <a:latin typeface="Times New Roman" pitchFamily="18" charset="0"/>
                <a:cs typeface="Times New Roman" pitchFamily="18" charset="0"/>
              </a:rPr>
              <a:t>: </a:t>
            </a:r>
            <a:r>
              <a:rPr lang="fr-FR" sz="2400" i="1" dirty="0" smtClean="0">
                <a:latin typeface="Times New Roman" pitchFamily="18" charset="0"/>
                <a:cs typeface="Times New Roman" pitchFamily="18" charset="0"/>
              </a:rPr>
              <a:t>Curcuma</a:t>
            </a:r>
          </a:p>
          <a:p>
            <a:pPr>
              <a:buFont typeface="Wingdings" pitchFamily="2" charset="2"/>
              <a:buChar char="ü"/>
            </a:pPr>
            <a:r>
              <a:rPr lang="fr-FR" sz="2400" b="1" i="1" dirty="0" smtClean="0">
                <a:latin typeface="Times New Roman" pitchFamily="18" charset="0"/>
                <a:cs typeface="Times New Roman" pitchFamily="18" charset="0"/>
              </a:rPr>
              <a:t>Espèces</a:t>
            </a:r>
            <a:r>
              <a:rPr lang="fr-FR" sz="2400" dirty="0" smtClean="0">
                <a:latin typeface="Times New Roman" pitchFamily="18" charset="0"/>
                <a:cs typeface="Times New Roman" pitchFamily="18" charset="0"/>
              </a:rPr>
              <a:t> : </a:t>
            </a:r>
            <a:r>
              <a:rPr lang="fr-FR" sz="2400" i="1" dirty="0" smtClean="0">
                <a:latin typeface="Times New Roman" pitchFamily="18" charset="0"/>
                <a:cs typeface="Times New Roman" pitchFamily="18" charset="0"/>
              </a:rPr>
              <a:t>Curcuma </a:t>
            </a:r>
            <a:r>
              <a:rPr lang="fr-FR" sz="2400" i="1" dirty="0" err="1" smtClean="0">
                <a:latin typeface="Times New Roman" pitchFamily="18" charset="0"/>
                <a:cs typeface="Times New Roman" pitchFamily="18" charset="0"/>
              </a:rPr>
              <a:t>longa</a:t>
            </a:r>
            <a:endParaRPr lang="fr-FR" sz="2400" i="1" dirty="0" smtClean="0">
              <a:latin typeface="Times New Roman" pitchFamily="18" charset="0"/>
              <a:cs typeface="Times New Roman" pitchFamily="18" charset="0"/>
            </a:endParaRPr>
          </a:p>
          <a:p>
            <a:endParaRPr lang="fr-FR" sz="2000" dirty="0">
              <a:latin typeface="Times New Roman" pitchFamily="18" charset="0"/>
              <a:cs typeface="Times New Roman" pitchFamily="18" charset="0"/>
            </a:endParaRPr>
          </a:p>
        </p:txBody>
      </p:sp>
      <p:pic>
        <p:nvPicPr>
          <p:cNvPr id="11266" name="Picture 2" descr="RÃ©sultat de recherche d'images pour &quot;description de la plante de curcuma longa L&quot;"/>
          <p:cNvPicPr>
            <a:picLocks noChangeAspect="1" noChangeArrowheads="1"/>
          </p:cNvPicPr>
          <p:nvPr/>
        </p:nvPicPr>
        <p:blipFill>
          <a:blip r:embed="rId3"/>
          <a:srcRect/>
          <a:stretch>
            <a:fillRect/>
          </a:stretch>
        </p:blipFill>
        <p:spPr bwMode="auto">
          <a:xfrm>
            <a:off x="4143372" y="3048000"/>
            <a:ext cx="5000628" cy="3810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lipse 3"/>
          <p:cNvSpPr/>
          <p:nvPr/>
        </p:nvSpPr>
        <p:spPr>
          <a:xfrm>
            <a:off x="1571604" y="428604"/>
            <a:ext cx="6072230" cy="78581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b="1" i="1" dirty="0" smtClean="0">
                <a:latin typeface="Times New Roman" pitchFamily="18" charset="0"/>
                <a:cs typeface="Times New Roman" pitchFamily="18" charset="0"/>
              </a:rPr>
              <a:t>Les propriétés pharmacologiques de curcumine </a:t>
            </a:r>
            <a:endParaRPr lang="fr-FR" sz="2000" b="1" i="1" dirty="0">
              <a:latin typeface="Times New Roman" pitchFamily="18" charset="0"/>
              <a:cs typeface="Times New Roman" pitchFamily="18" charset="0"/>
            </a:endParaRPr>
          </a:p>
        </p:txBody>
      </p:sp>
      <p:sp>
        <p:nvSpPr>
          <p:cNvPr id="6" name="ZoneTexte 5"/>
          <p:cNvSpPr txBox="1"/>
          <p:nvPr/>
        </p:nvSpPr>
        <p:spPr>
          <a:xfrm>
            <a:off x="357158" y="1857364"/>
            <a:ext cx="2071702" cy="461665"/>
          </a:xfrm>
          <a:prstGeom prst="rect">
            <a:avLst/>
          </a:prstGeom>
          <a:noFill/>
        </p:spPr>
        <p:txBody>
          <a:bodyPr wrap="square" rtlCol="0">
            <a:spAutoFit/>
          </a:bodyPr>
          <a:lstStyle/>
          <a:p>
            <a:pPr>
              <a:buFont typeface="Wingdings" pitchFamily="2" charset="2"/>
              <a:buChar char="ü"/>
            </a:pPr>
            <a:r>
              <a:rPr lang="fr-FR" sz="2400" dirty="0" smtClean="0">
                <a:latin typeface="Times New Roman" pitchFamily="18" charset="0"/>
                <a:cs typeface="Times New Roman" pitchFamily="18" charset="0"/>
              </a:rPr>
              <a:t>Antioxydant </a:t>
            </a:r>
            <a:endParaRPr lang="fr-FR" sz="2400" dirty="0">
              <a:latin typeface="Times New Roman" pitchFamily="18" charset="0"/>
              <a:cs typeface="Times New Roman" pitchFamily="18" charset="0"/>
            </a:endParaRPr>
          </a:p>
        </p:txBody>
      </p:sp>
      <p:sp>
        <p:nvSpPr>
          <p:cNvPr id="7" name="ZoneTexte 6"/>
          <p:cNvSpPr txBox="1"/>
          <p:nvPr/>
        </p:nvSpPr>
        <p:spPr>
          <a:xfrm>
            <a:off x="357158" y="2428868"/>
            <a:ext cx="2868093" cy="461665"/>
          </a:xfrm>
          <a:prstGeom prst="rect">
            <a:avLst/>
          </a:prstGeom>
          <a:noFill/>
        </p:spPr>
        <p:txBody>
          <a:bodyPr wrap="none" rtlCol="0">
            <a:spAutoFit/>
          </a:bodyPr>
          <a:lstStyle/>
          <a:p>
            <a:pPr>
              <a:buFont typeface="Wingdings" pitchFamily="2" charset="2"/>
              <a:buChar char="ü"/>
            </a:pPr>
            <a:r>
              <a:rPr lang="fr-FR" sz="2400" dirty="0" smtClean="0">
                <a:latin typeface="Times New Roman" pitchFamily="18" charset="0"/>
                <a:cs typeface="Times New Roman" pitchFamily="18" charset="0"/>
              </a:rPr>
              <a:t>Anti-inflammatoire</a:t>
            </a:r>
            <a:r>
              <a:rPr lang="fr-FR" dirty="0" smtClean="0"/>
              <a:t> </a:t>
            </a:r>
            <a:endParaRPr lang="fr-FR" dirty="0"/>
          </a:p>
        </p:txBody>
      </p:sp>
      <p:sp>
        <p:nvSpPr>
          <p:cNvPr id="8" name="ZoneTexte 7"/>
          <p:cNvSpPr txBox="1"/>
          <p:nvPr/>
        </p:nvSpPr>
        <p:spPr>
          <a:xfrm>
            <a:off x="357158" y="3000372"/>
            <a:ext cx="2500330" cy="461665"/>
          </a:xfrm>
          <a:prstGeom prst="rect">
            <a:avLst/>
          </a:prstGeom>
          <a:noFill/>
        </p:spPr>
        <p:txBody>
          <a:bodyPr wrap="square" rtlCol="0">
            <a:spAutoFit/>
          </a:bodyPr>
          <a:lstStyle/>
          <a:p>
            <a:pPr>
              <a:buFont typeface="Wingdings" pitchFamily="2" charset="2"/>
              <a:buChar char="ü"/>
            </a:pPr>
            <a:r>
              <a:rPr lang="fr-FR" sz="2400" dirty="0" smtClean="0">
                <a:latin typeface="Times New Roman" pitchFamily="18" charset="0"/>
                <a:cs typeface="Times New Roman" pitchFamily="18" charset="0"/>
              </a:rPr>
              <a:t>Antibactérienne </a:t>
            </a:r>
            <a:endParaRPr lang="fr-FR" sz="2400" dirty="0">
              <a:latin typeface="Times New Roman" pitchFamily="18" charset="0"/>
              <a:cs typeface="Times New Roman" pitchFamily="18" charset="0"/>
            </a:endParaRPr>
          </a:p>
        </p:txBody>
      </p:sp>
      <p:sp>
        <p:nvSpPr>
          <p:cNvPr id="10" name="ZoneTexte 9"/>
          <p:cNvSpPr txBox="1"/>
          <p:nvPr/>
        </p:nvSpPr>
        <p:spPr>
          <a:xfrm>
            <a:off x="357158" y="3571876"/>
            <a:ext cx="2357454" cy="461665"/>
          </a:xfrm>
          <a:prstGeom prst="rect">
            <a:avLst/>
          </a:prstGeom>
          <a:noFill/>
        </p:spPr>
        <p:txBody>
          <a:bodyPr wrap="square" rtlCol="0">
            <a:spAutoFit/>
          </a:bodyPr>
          <a:lstStyle/>
          <a:p>
            <a:pPr>
              <a:buFont typeface="Wingdings" pitchFamily="2" charset="2"/>
              <a:buChar char="ü"/>
            </a:pPr>
            <a:r>
              <a:rPr lang="fr-FR" sz="2400" dirty="0" smtClean="0">
                <a:latin typeface="Times New Roman" pitchFamily="18" charset="0"/>
                <a:cs typeface="Times New Roman" pitchFamily="18" charset="0"/>
              </a:rPr>
              <a:t>Antifongique</a:t>
            </a:r>
            <a:r>
              <a:rPr lang="fr-FR" sz="2000" dirty="0" smtClean="0">
                <a:latin typeface="Times New Roman" pitchFamily="18" charset="0"/>
                <a:cs typeface="Times New Roman" pitchFamily="18" charset="0"/>
              </a:rPr>
              <a:t> </a:t>
            </a:r>
            <a:endParaRPr lang="fr-FR" sz="2000" dirty="0">
              <a:latin typeface="Times New Roman" pitchFamily="18" charset="0"/>
              <a:cs typeface="Times New Roman" pitchFamily="18" charset="0"/>
            </a:endParaRPr>
          </a:p>
        </p:txBody>
      </p:sp>
      <p:sp>
        <p:nvSpPr>
          <p:cNvPr id="11" name="ZoneTexte 10"/>
          <p:cNvSpPr txBox="1"/>
          <p:nvPr/>
        </p:nvSpPr>
        <p:spPr>
          <a:xfrm>
            <a:off x="357158" y="4786322"/>
            <a:ext cx="1785950" cy="461665"/>
          </a:xfrm>
          <a:prstGeom prst="rect">
            <a:avLst/>
          </a:prstGeom>
          <a:noFill/>
        </p:spPr>
        <p:txBody>
          <a:bodyPr wrap="square" rtlCol="0">
            <a:spAutoFit/>
          </a:bodyPr>
          <a:lstStyle/>
          <a:p>
            <a:pPr>
              <a:buFont typeface="Wingdings" pitchFamily="2" charset="2"/>
              <a:buChar char="ü"/>
            </a:pPr>
            <a:r>
              <a:rPr lang="fr-FR" sz="2400" dirty="0" smtClean="0">
                <a:latin typeface="Times New Roman" pitchFamily="18" charset="0"/>
                <a:cs typeface="Times New Roman" pitchFamily="18" charset="0"/>
              </a:rPr>
              <a:t>Anti virale </a:t>
            </a:r>
            <a:endParaRPr lang="fr-FR" sz="2400" dirty="0">
              <a:latin typeface="Times New Roman" pitchFamily="18" charset="0"/>
              <a:cs typeface="Times New Roman" pitchFamily="18" charset="0"/>
            </a:endParaRPr>
          </a:p>
        </p:txBody>
      </p:sp>
      <p:sp>
        <p:nvSpPr>
          <p:cNvPr id="12" name="ZoneTexte 11"/>
          <p:cNvSpPr txBox="1"/>
          <p:nvPr/>
        </p:nvSpPr>
        <p:spPr>
          <a:xfrm>
            <a:off x="357158" y="5357826"/>
            <a:ext cx="1649811" cy="461665"/>
          </a:xfrm>
          <a:prstGeom prst="rect">
            <a:avLst/>
          </a:prstGeom>
          <a:noFill/>
        </p:spPr>
        <p:txBody>
          <a:bodyPr wrap="none" rtlCol="0">
            <a:spAutoFit/>
          </a:bodyPr>
          <a:lstStyle/>
          <a:p>
            <a:pPr>
              <a:buFont typeface="Wingdings" pitchFamily="2" charset="2"/>
              <a:buChar char="ü"/>
            </a:pPr>
            <a:r>
              <a:rPr lang="fr-FR" sz="2400" dirty="0" smtClean="0">
                <a:latin typeface="Times New Roman" pitchFamily="18" charset="0"/>
                <a:cs typeface="Times New Roman" pitchFamily="18" charset="0"/>
              </a:rPr>
              <a:t>Anti</a:t>
            </a:r>
            <a:r>
              <a:rPr lang="fr-FR" sz="2000" dirty="0" smtClean="0">
                <a:latin typeface="Times New Roman" pitchFamily="18" charset="0"/>
                <a:cs typeface="Times New Roman" pitchFamily="18" charset="0"/>
              </a:rPr>
              <a:t> </a:t>
            </a:r>
            <a:r>
              <a:rPr lang="fr-FR" sz="2400" dirty="0" smtClean="0">
                <a:latin typeface="Times New Roman" pitchFamily="18" charset="0"/>
                <a:cs typeface="Times New Roman" pitchFamily="18" charset="0"/>
              </a:rPr>
              <a:t>VIH</a:t>
            </a:r>
            <a:r>
              <a:rPr lang="fr-FR" sz="2000" dirty="0" smtClean="0">
                <a:latin typeface="Times New Roman" pitchFamily="18" charset="0"/>
                <a:cs typeface="Times New Roman" pitchFamily="18" charset="0"/>
              </a:rPr>
              <a:t> </a:t>
            </a:r>
            <a:endParaRPr lang="fr-FR" sz="2000" dirty="0">
              <a:latin typeface="Times New Roman" pitchFamily="18" charset="0"/>
              <a:cs typeface="Times New Roman" pitchFamily="18" charset="0"/>
            </a:endParaRPr>
          </a:p>
        </p:txBody>
      </p:sp>
      <p:sp>
        <p:nvSpPr>
          <p:cNvPr id="13" name="ZoneTexte 12"/>
          <p:cNvSpPr txBox="1"/>
          <p:nvPr/>
        </p:nvSpPr>
        <p:spPr>
          <a:xfrm>
            <a:off x="357158" y="4143380"/>
            <a:ext cx="2380780" cy="461665"/>
          </a:xfrm>
          <a:prstGeom prst="rect">
            <a:avLst/>
          </a:prstGeom>
          <a:noFill/>
        </p:spPr>
        <p:txBody>
          <a:bodyPr wrap="none" rtlCol="0">
            <a:spAutoFit/>
          </a:bodyPr>
          <a:lstStyle/>
          <a:p>
            <a:pPr>
              <a:buFont typeface="Wingdings" pitchFamily="2" charset="2"/>
              <a:buChar char="ü"/>
            </a:pPr>
            <a:r>
              <a:rPr lang="fr-FR" sz="2400" dirty="0" smtClean="0">
                <a:latin typeface="Times New Roman" pitchFamily="18" charset="0"/>
                <a:cs typeface="Times New Roman" pitchFamily="18" charset="0"/>
              </a:rPr>
              <a:t>Antidiabétique</a:t>
            </a:r>
            <a:r>
              <a:rPr lang="fr-FR" sz="2000" dirty="0" smtClean="0">
                <a:latin typeface="Times New Roman" pitchFamily="18" charset="0"/>
                <a:cs typeface="Times New Roman" pitchFamily="18" charset="0"/>
              </a:rPr>
              <a:t>  </a:t>
            </a:r>
            <a:endParaRPr lang="fr-FR" sz="2000" dirty="0">
              <a:latin typeface="Times New Roman" pitchFamily="18" charset="0"/>
              <a:cs typeface="Times New Roman" pitchFamily="18" charset="0"/>
            </a:endParaRPr>
          </a:p>
        </p:txBody>
      </p:sp>
      <p:sp>
        <p:nvSpPr>
          <p:cNvPr id="14" name="ZoneTexte 13"/>
          <p:cNvSpPr txBox="1"/>
          <p:nvPr/>
        </p:nvSpPr>
        <p:spPr>
          <a:xfrm>
            <a:off x="428596" y="5357826"/>
            <a:ext cx="184731" cy="369332"/>
          </a:xfrm>
          <a:prstGeom prst="rect">
            <a:avLst/>
          </a:prstGeom>
          <a:noFill/>
        </p:spPr>
        <p:txBody>
          <a:bodyPr wrap="none" rtlCol="0">
            <a:spAutoFit/>
          </a:bodyPr>
          <a:lstStyle/>
          <a:p>
            <a:endParaRPr lang="fr-FR" dirty="0"/>
          </a:p>
        </p:txBody>
      </p:sp>
      <p:sp>
        <p:nvSpPr>
          <p:cNvPr id="737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0243" name="Picture 3"/>
          <p:cNvPicPr>
            <a:picLocks noChangeAspect="1" noChangeArrowheads="1"/>
          </p:cNvPicPr>
          <p:nvPr/>
        </p:nvPicPr>
        <p:blipFill>
          <a:blip r:embed="rId2"/>
          <a:srcRect/>
          <a:stretch>
            <a:fillRect/>
          </a:stretch>
        </p:blipFill>
        <p:spPr bwMode="auto">
          <a:xfrm>
            <a:off x="4286248" y="1214423"/>
            <a:ext cx="3438540" cy="4429156"/>
          </a:xfrm>
          <a:prstGeom prst="rect">
            <a:avLst/>
          </a:prstGeom>
          <a:noFill/>
          <a:ln w="9525">
            <a:noFill/>
            <a:miter lim="800000"/>
            <a:headEnd/>
            <a:tailEnd/>
          </a:ln>
          <a:effectLst/>
        </p:spPr>
      </p:pic>
      <p:sp>
        <p:nvSpPr>
          <p:cNvPr id="16" name="ZoneTexte 15"/>
          <p:cNvSpPr txBox="1"/>
          <p:nvPr/>
        </p:nvSpPr>
        <p:spPr>
          <a:xfrm>
            <a:off x="4857752" y="6072206"/>
            <a:ext cx="3143272" cy="369332"/>
          </a:xfrm>
          <a:prstGeom prst="rect">
            <a:avLst/>
          </a:prstGeom>
          <a:noFill/>
        </p:spPr>
        <p:txBody>
          <a:bodyPr wrap="square" rtlCol="0">
            <a:spAutoFit/>
          </a:bodyPr>
          <a:lstStyle/>
          <a:p>
            <a:endParaRPr lang="fr-FR" dirty="0"/>
          </a:p>
        </p:txBody>
      </p:sp>
      <p:sp>
        <p:nvSpPr>
          <p:cNvPr id="17" name="ZoneTexte 16"/>
          <p:cNvSpPr txBox="1"/>
          <p:nvPr/>
        </p:nvSpPr>
        <p:spPr>
          <a:xfrm>
            <a:off x="4429124" y="6143644"/>
            <a:ext cx="321471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fr-FR" b="1" dirty="0" smtClean="0">
                <a:latin typeface="Times New Roman" pitchFamily="18" charset="0"/>
                <a:cs typeface="Times New Roman" pitchFamily="18" charset="0"/>
              </a:rPr>
              <a:t>Figue</a:t>
            </a:r>
            <a:r>
              <a:rPr lang="fr-FR" dirty="0" smtClean="0">
                <a:latin typeface="Times New Roman" pitchFamily="18" charset="0"/>
                <a:cs typeface="Times New Roman" pitchFamily="18" charset="0"/>
              </a:rPr>
              <a:t> :Structure de curcumine </a:t>
            </a:r>
            <a:endParaRPr lang="fr-FR"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down)">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down)">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
                                            <p:txEl>
                                              <p:pRg st="0" end="0"/>
                                            </p:txEl>
                                          </p:spTgt>
                                        </p:tgtEl>
                                        <p:attrNameLst>
                                          <p:attrName>style.visibility</p:attrName>
                                        </p:attrNameLst>
                                      </p:cBhvr>
                                      <p:to>
                                        <p:strVal val="visible"/>
                                      </p:to>
                                    </p:set>
                                    <p:animEffect transition="in" filter="wipe(down)">
                                      <p:cBhvr>
                                        <p:cTn id="22" dur="500"/>
                                        <p:tgtEl>
                                          <p:spTgt spid="10">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wipe(down)">
                                      <p:cBhvr>
                                        <p:cTn id="27" dur="500"/>
                                        <p:tgtEl>
                                          <p:spTgt spid="13">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1">
                                            <p:txEl>
                                              <p:pRg st="0" end="0"/>
                                            </p:txEl>
                                          </p:spTgt>
                                        </p:tgtEl>
                                        <p:attrNameLst>
                                          <p:attrName>style.visibility</p:attrName>
                                        </p:attrNameLst>
                                      </p:cBhvr>
                                      <p:to>
                                        <p:strVal val="visible"/>
                                      </p:to>
                                    </p:set>
                                    <p:animEffect transition="in" filter="wipe(down)">
                                      <p:cBhvr>
                                        <p:cTn id="32" dur="500"/>
                                        <p:tgtEl>
                                          <p:spTgt spid="11">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2">
                                            <p:txEl>
                                              <p:pRg st="0" end="0"/>
                                            </p:txEl>
                                          </p:spTgt>
                                        </p:tgtEl>
                                        <p:attrNameLst>
                                          <p:attrName>style.visibility</p:attrName>
                                        </p:attrNameLst>
                                      </p:cBhvr>
                                      <p:to>
                                        <p:strVal val="visible"/>
                                      </p:to>
                                    </p:set>
                                    <p:animEffect transition="in" filter="wipe(down)">
                                      <p:cBhvr>
                                        <p:cTn id="3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P spid="7" grpId="0" build="allAtOnce"/>
      <p:bldP spid="8" grpId="0" build="allAtOnce"/>
      <p:bldP spid="10" grpId="0" build="allAtOnce"/>
      <p:bldP spid="11" grpId="0" build="allAtOnce"/>
      <p:bldP spid="12" grpId="0" build="allAtOnce"/>
      <p:bldP spid="13"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u contenu 7" descr="IMG_20180413_144517.jpg"/>
          <p:cNvPicPr>
            <a:picLocks noGrp="1" noChangeAspect="1"/>
          </p:cNvPicPr>
          <p:nvPr>
            <p:ph idx="1"/>
          </p:nvPr>
        </p:nvPicPr>
        <p:blipFill>
          <a:blip r:embed="rId2" cstate="print"/>
          <a:stretch>
            <a:fillRect/>
          </a:stretch>
        </p:blipFill>
        <p:spPr>
          <a:xfrm>
            <a:off x="214282" y="2857496"/>
            <a:ext cx="2286016" cy="1357322"/>
          </a:xfrm>
        </p:spPr>
      </p:pic>
      <p:sp>
        <p:nvSpPr>
          <p:cNvPr id="4" name="Rectangle à coins arrondis 3"/>
          <p:cNvSpPr/>
          <p:nvPr/>
        </p:nvSpPr>
        <p:spPr>
          <a:xfrm>
            <a:off x="428596" y="142852"/>
            <a:ext cx="8429684" cy="78581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threePt" dir="t"/>
            </a:scene3d>
            <a:sp3d extrusionH="57150">
              <a:bevelT w="38100" h="38100"/>
            </a:sp3d>
          </a:bodyPr>
          <a:lstStyle/>
          <a:p>
            <a:pPr algn="ctr"/>
            <a:r>
              <a:rPr lang="fr-FR" sz="4000" b="1" i="1" dirty="0" smtClean="0">
                <a:effectLst>
                  <a:reflection blurRad="6350" stA="55000" endA="300" endPos="45500" dir="5400000" sy="-100000" algn="bl" rotWithShape="0"/>
                </a:effectLst>
                <a:latin typeface="Times New Roman" pitchFamily="18" charset="0"/>
                <a:cs typeface="Times New Roman" pitchFamily="18" charset="0"/>
              </a:rPr>
              <a:t>Matériels et méthodes </a:t>
            </a:r>
            <a:endParaRPr lang="fr-FR" sz="4000" b="1" i="1" dirty="0">
              <a:effectLst>
                <a:reflection blurRad="6350" stA="55000" endA="300" endPos="45500" dir="5400000" sy="-100000" algn="bl" rotWithShape="0"/>
              </a:effectLst>
              <a:latin typeface="Times New Roman" pitchFamily="18" charset="0"/>
              <a:cs typeface="Times New Roman" pitchFamily="18" charset="0"/>
            </a:endParaRPr>
          </a:p>
        </p:txBody>
      </p:sp>
      <p:sp>
        <p:nvSpPr>
          <p:cNvPr id="5" name="Ellipse 4"/>
          <p:cNvSpPr/>
          <p:nvPr/>
        </p:nvSpPr>
        <p:spPr>
          <a:xfrm>
            <a:off x="142844" y="1142984"/>
            <a:ext cx="2500330" cy="91440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b="1" dirty="0" smtClean="0">
                <a:latin typeface="Times New Roman" pitchFamily="18" charset="0"/>
                <a:cs typeface="Times New Roman" pitchFamily="18" charset="0"/>
              </a:rPr>
              <a:t>Broyage de Rhizome </a:t>
            </a:r>
            <a:endParaRPr lang="fr-FR" b="1" dirty="0">
              <a:latin typeface="Times New Roman" pitchFamily="18" charset="0"/>
              <a:cs typeface="Times New Roman" pitchFamily="18" charset="0"/>
            </a:endParaRPr>
          </a:p>
        </p:txBody>
      </p:sp>
      <p:cxnSp>
        <p:nvCxnSpPr>
          <p:cNvPr id="10" name="Connecteur droit avec flèche 9"/>
          <p:cNvCxnSpPr/>
          <p:nvPr/>
        </p:nvCxnSpPr>
        <p:spPr>
          <a:xfrm rot="5400000">
            <a:off x="929456" y="2428074"/>
            <a:ext cx="714380"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15362" name="Picture 2" descr="Image associÃ©e"/>
          <p:cNvPicPr>
            <a:picLocks noChangeAspect="1" noChangeArrowheads="1"/>
          </p:cNvPicPr>
          <p:nvPr/>
        </p:nvPicPr>
        <p:blipFill>
          <a:blip r:embed="rId3" cstate="print"/>
          <a:srcRect/>
          <a:stretch>
            <a:fillRect/>
          </a:stretch>
        </p:blipFill>
        <p:spPr bwMode="auto">
          <a:xfrm>
            <a:off x="214282" y="5429240"/>
            <a:ext cx="2416161" cy="1428760"/>
          </a:xfrm>
          <a:prstGeom prst="rect">
            <a:avLst/>
          </a:prstGeom>
          <a:noFill/>
        </p:spPr>
      </p:pic>
      <p:cxnSp>
        <p:nvCxnSpPr>
          <p:cNvPr id="13" name="Connecteur droit avec flèche 12"/>
          <p:cNvCxnSpPr/>
          <p:nvPr/>
        </p:nvCxnSpPr>
        <p:spPr>
          <a:xfrm rot="5400000">
            <a:off x="893737" y="4606933"/>
            <a:ext cx="785818"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0" name="ZoneTexte 19"/>
          <p:cNvSpPr txBox="1"/>
          <p:nvPr/>
        </p:nvSpPr>
        <p:spPr>
          <a:xfrm>
            <a:off x="2928926" y="1500174"/>
            <a:ext cx="1643074" cy="1015663"/>
          </a:xfrm>
          <a:prstGeom prst="rect">
            <a:avLst/>
          </a:prstGeom>
          <a:noFill/>
        </p:spPr>
        <p:txBody>
          <a:bodyPr wrap="square" rtlCol="0">
            <a:spAutoFit/>
          </a:bodyPr>
          <a:lstStyle/>
          <a:p>
            <a:r>
              <a:rPr lang="fr-FR" sz="2000" dirty="0" smtClean="0">
                <a:latin typeface="Times New Roman" pitchFamily="18" charset="0"/>
                <a:cs typeface="Times New Roman" pitchFamily="18" charset="0"/>
              </a:rPr>
              <a:t>Rhizome de curcuma </a:t>
            </a:r>
            <a:r>
              <a:rPr lang="fr-FR" sz="2000" dirty="0" err="1" smtClean="0">
                <a:latin typeface="Times New Roman" pitchFamily="18" charset="0"/>
                <a:cs typeface="Times New Roman" pitchFamily="18" charset="0"/>
              </a:rPr>
              <a:t>longa</a:t>
            </a:r>
            <a:r>
              <a:rPr lang="fr-FR" sz="2000" dirty="0" smtClean="0">
                <a:latin typeface="Times New Roman" pitchFamily="18" charset="0"/>
                <a:cs typeface="Times New Roman" pitchFamily="18" charset="0"/>
              </a:rPr>
              <a:t> L</a:t>
            </a:r>
            <a:endParaRPr lang="fr-FR" sz="2000" dirty="0">
              <a:latin typeface="Times New Roman" pitchFamily="18" charset="0"/>
              <a:cs typeface="Times New Roman" pitchFamily="18" charset="0"/>
            </a:endParaRPr>
          </a:p>
        </p:txBody>
      </p:sp>
      <p:sp>
        <p:nvSpPr>
          <p:cNvPr id="21" name="ZoneTexte 20"/>
          <p:cNvSpPr txBox="1"/>
          <p:nvPr/>
        </p:nvSpPr>
        <p:spPr>
          <a:xfrm>
            <a:off x="0" y="5072074"/>
            <a:ext cx="3000396" cy="400110"/>
          </a:xfrm>
          <a:prstGeom prst="rect">
            <a:avLst/>
          </a:prstGeom>
          <a:noFill/>
        </p:spPr>
        <p:txBody>
          <a:bodyPr wrap="square" rtlCol="0">
            <a:spAutoFit/>
          </a:bodyPr>
          <a:lstStyle/>
          <a:p>
            <a:r>
              <a:rPr lang="fr-FR" sz="2000" dirty="0" smtClean="0">
                <a:latin typeface="Times New Roman" pitchFamily="18" charset="0"/>
                <a:cs typeface="Times New Roman" pitchFamily="18" charset="0"/>
              </a:rPr>
              <a:t>     Poudre de curcuma </a:t>
            </a:r>
            <a:endParaRPr lang="fr-FR" sz="2000" dirty="0">
              <a:latin typeface="Times New Roman" pitchFamily="18" charset="0"/>
              <a:cs typeface="Times New Roman" pitchFamily="18" charset="0"/>
            </a:endParaRPr>
          </a:p>
        </p:txBody>
      </p:sp>
      <p:sp>
        <p:nvSpPr>
          <p:cNvPr id="23" name="Ellipse 22"/>
          <p:cNvSpPr/>
          <p:nvPr/>
        </p:nvSpPr>
        <p:spPr>
          <a:xfrm>
            <a:off x="5072066" y="1214422"/>
            <a:ext cx="2643206" cy="71438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2000" b="1" dirty="0" smtClean="0">
                <a:latin typeface="Times New Roman" pitchFamily="18" charset="0"/>
                <a:cs typeface="Times New Roman" pitchFamily="18" charset="0"/>
              </a:rPr>
              <a:t>Extraction</a:t>
            </a:r>
            <a:r>
              <a:rPr lang="fr-FR" dirty="0" smtClean="0"/>
              <a:t> </a:t>
            </a:r>
            <a:endParaRPr lang="fr-FR" dirty="0"/>
          </a:p>
        </p:txBody>
      </p:sp>
      <p:cxnSp>
        <p:nvCxnSpPr>
          <p:cNvPr id="25" name="Connecteur droit avec flèche 24"/>
          <p:cNvCxnSpPr/>
          <p:nvPr/>
        </p:nvCxnSpPr>
        <p:spPr>
          <a:xfrm rot="5400000">
            <a:off x="5536413" y="2107397"/>
            <a:ext cx="714380" cy="35719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7" name="Connecteur droit avec flèche 26"/>
          <p:cNvCxnSpPr/>
          <p:nvPr/>
        </p:nvCxnSpPr>
        <p:spPr>
          <a:xfrm rot="16200000" flipH="1">
            <a:off x="6929454" y="2000240"/>
            <a:ext cx="571504" cy="42862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30" name="Connecteur droit avec flèche 29"/>
          <p:cNvCxnSpPr/>
          <p:nvPr/>
        </p:nvCxnSpPr>
        <p:spPr>
          <a:xfrm rot="10800000" flipV="1">
            <a:off x="1785918" y="2285992"/>
            <a:ext cx="1214446" cy="107157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32" name="ZoneTexte 31"/>
          <p:cNvSpPr txBox="1"/>
          <p:nvPr/>
        </p:nvSpPr>
        <p:spPr>
          <a:xfrm>
            <a:off x="4143372" y="2643182"/>
            <a:ext cx="1714512"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2000" dirty="0" smtClean="0">
                <a:latin typeface="Times New Roman" pitchFamily="18" charset="0"/>
                <a:cs typeface="Times New Roman" pitchFamily="18" charset="0"/>
              </a:rPr>
              <a:t>Extraction par macération </a:t>
            </a:r>
            <a:endParaRPr lang="fr-FR" sz="2000" dirty="0">
              <a:latin typeface="Times New Roman" pitchFamily="18" charset="0"/>
              <a:cs typeface="Times New Roman" pitchFamily="18" charset="0"/>
            </a:endParaRPr>
          </a:p>
        </p:txBody>
      </p:sp>
      <p:sp>
        <p:nvSpPr>
          <p:cNvPr id="33" name="ZoneTexte 32"/>
          <p:cNvSpPr txBox="1"/>
          <p:nvPr/>
        </p:nvSpPr>
        <p:spPr>
          <a:xfrm>
            <a:off x="6858016" y="2571744"/>
            <a:ext cx="1500198" cy="101566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2000" dirty="0" smtClean="0">
                <a:latin typeface="Times New Roman" pitchFamily="18" charset="0"/>
                <a:cs typeface="Times New Roman" pitchFamily="18" charset="0"/>
              </a:rPr>
              <a:t>Extraction assisté par micro-onde </a:t>
            </a:r>
            <a:endParaRPr lang="fr-FR" sz="2000" dirty="0">
              <a:latin typeface="Times New Roman" pitchFamily="18" charset="0"/>
              <a:cs typeface="Times New Roman" pitchFamily="18" charset="0"/>
            </a:endParaRPr>
          </a:p>
        </p:txBody>
      </p:sp>
      <p:cxnSp>
        <p:nvCxnSpPr>
          <p:cNvPr id="35" name="Connecteur en angle 34"/>
          <p:cNvCxnSpPr/>
          <p:nvPr/>
        </p:nvCxnSpPr>
        <p:spPr>
          <a:xfrm rot="5400000">
            <a:off x="3679025" y="3464719"/>
            <a:ext cx="1071570" cy="857256"/>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7" name="Connecteur en angle 36"/>
          <p:cNvCxnSpPr/>
          <p:nvPr/>
        </p:nvCxnSpPr>
        <p:spPr>
          <a:xfrm rot="16200000" flipH="1">
            <a:off x="4822033" y="3464719"/>
            <a:ext cx="1071570" cy="857256"/>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ZoneTexte 37"/>
          <p:cNvSpPr txBox="1"/>
          <p:nvPr/>
        </p:nvSpPr>
        <p:spPr>
          <a:xfrm>
            <a:off x="3286116" y="4429132"/>
            <a:ext cx="107157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r-FR" dirty="0" smtClean="0"/>
              <a:t>Ethanol </a:t>
            </a:r>
            <a:endParaRPr lang="fr-FR" dirty="0"/>
          </a:p>
        </p:txBody>
      </p:sp>
      <p:sp>
        <p:nvSpPr>
          <p:cNvPr id="39" name="ZoneTexte 38"/>
          <p:cNvSpPr txBox="1"/>
          <p:nvPr/>
        </p:nvSpPr>
        <p:spPr>
          <a:xfrm>
            <a:off x="5286380" y="4429132"/>
            <a:ext cx="1000132"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fr-FR" dirty="0" smtClean="0"/>
              <a:t>Acétone </a:t>
            </a:r>
            <a:endParaRPr lang="fr-FR" dirty="0"/>
          </a:p>
        </p:txBody>
      </p:sp>
      <p:pic>
        <p:nvPicPr>
          <p:cNvPr id="41" name="Image 40" descr="IMG_20180423_100328.jpg"/>
          <p:cNvPicPr/>
          <p:nvPr/>
        </p:nvPicPr>
        <p:blipFill>
          <a:blip r:embed="rId4" cstate="print"/>
          <a:stretch>
            <a:fillRect/>
          </a:stretch>
        </p:blipFill>
        <p:spPr>
          <a:xfrm>
            <a:off x="6429388" y="3643314"/>
            <a:ext cx="2500330" cy="1498600"/>
          </a:xfrm>
          <a:prstGeom prst="rect">
            <a:avLst/>
          </a:prstGeom>
        </p:spPr>
      </p:pic>
      <p:sp>
        <p:nvSpPr>
          <p:cNvPr id="43" name="ZoneTexte 42"/>
          <p:cNvSpPr txBox="1"/>
          <p:nvPr/>
        </p:nvSpPr>
        <p:spPr>
          <a:xfrm>
            <a:off x="6429388" y="5214950"/>
            <a:ext cx="2857520" cy="584775"/>
          </a:xfrm>
          <a:prstGeom prst="rect">
            <a:avLst/>
          </a:prstGeom>
          <a:noFill/>
        </p:spPr>
        <p:txBody>
          <a:bodyPr wrap="square" rtlCol="0">
            <a:spAutoFit/>
          </a:bodyPr>
          <a:lstStyle/>
          <a:p>
            <a:r>
              <a:rPr lang="fr-FR" sz="1600" b="1" dirty="0" smtClean="0">
                <a:latin typeface="Times New Roman" pitchFamily="18" charset="0"/>
                <a:cs typeface="Times New Roman" pitchFamily="18" charset="0"/>
              </a:rPr>
              <a:t>Figure</a:t>
            </a:r>
            <a:r>
              <a:rPr lang="fr-FR" sz="1600" dirty="0" smtClean="0">
                <a:latin typeface="Times New Roman" pitchFamily="18" charset="0"/>
                <a:cs typeface="Times New Roman" pitchFamily="18" charset="0"/>
              </a:rPr>
              <a:t> </a:t>
            </a:r>
            <a:r>
              <a:rPr lang="fr-FR" sz="1600" b="1" dirty="0" smtClean="0">
                <a:latin typeface="Times New Roman" pitchFamily="18" charset="0"/>
                <a:cs typeface="Times New Roman" pitchFamily="18" charset="0"/>
              </a:rPr>
              <a:t>:</a:t>
            </a:r>
            <a:r>
              <a:rPr lang="fr-FR" sz="1600" dirty="0" smtClean="0">
                <a:latin typeface="Times New Roman" pitchFamily="18" charset="0"/>
                <a:cs typeface="Times New Roman" pitchFamily="18" charset="0"/>
              </a:rPr>
              <a:t>Le </a:t>
            </a:r>
            <a:r>
              <a:rPr lang="fr-FR" sz="1600" dirty="0">
                <a:latin typeface="Times New Roman" pitchFamily="18" charset="0"/>
                <a:cs typeface="Times New Roman" pitchFamily="18" charset="0"/>
              </a:rPr>
              <a:t>four micro-onde </a:t>
            </a:r>
            <a:r>
              <a:rPr lang="fr-FR" sz="1600" dirty="0" smtClean="0">
                <a:latin typeface="Times New Roman" pitchFamily="18" charset="0"/>
                <a:cs typeface="Times New Roman" pitchFamily="18" charset="0"/>
              </a:rPr>
              <a:t>utilisé pour</a:t>
            </a:r>
            <a:r>
              <a:rPr lang="fr-FR" sz="1600" dirty="0">
                <a:latin typeface="Times New Roman" pitchFamily="18" charset="0"/>
                <a:cs typeface="Times New Roman" pitchFamily="18" charset="0"/>
              </a:rPr>
              <a:t> </a:t>
            </a:r>
            <a:r>
              <a:rPr lang="fr-FR" sz="1600" dirty="0" smtClean="0">
                <a:latin typeface="Times New Roman" pitchFamily="18" charset="0"/>
                <a:cs typeface="Times New Roman" pitchFamily="18" charset="0"/>
              </a:rPr>
              <a:t>l’extraction</a:t>
            </a:r>
            <a:r>
              <a:rPr lang="fr-FR" sz="1600" dirty="0">
                <a:latin typeface="Times New Roman" pitchFamily="18" charset="0"/>
                <a:cs typeface="Times New Roman" pitchFamily="18" charset="0"/>
              </a:rPr>
              <a:t>.</a:t>
            </a:r>
            <a:endParaRPr lang="fr-FR" sz="1600"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20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20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20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1">
                                            <p:txEl>
                                              <p:pRg st="0" end="0"/>
                                            </p:txEl>
                                          </p:spTgt>
                                        </p:tgtEl>
                                        <p:attrNameLst>
                                          <p:attrName>style.visibility</p:attrName>
                                        </p:attrNameLst>
                                      </p:cBhvr>
                                      <p:to>
                                        <p:strVal val="visible"/>
                                      </p:to>
                                    </p:set>
                                    <p:animEffect transition="in" filter="fade">
                                      <p:cBhvr>
                                        <p:cTn id="30" dur="2000"/>
                                        <p:tgtEl>
                                          <p:spTgt spid="21">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5362"/>
                                        </p:tgtEl>
                                        <p:attrNameLst>
                                          <p:attrName>style.visibility</p:attrName>
                                        </p:attrNameLst>
                                      </p:cBhvr>
                                      <p:to>
                                        <p:strVal val="visible"/>
                                      </p:to>
                                    </p:set>
                                    <p:animEffect transition="in" filter="fade">
                                      <p:cBhvr>
                                        <p:cTn id="35" dur="2000"/>
                                        <p:tgtEl>
                                          <p:spTgt spid="1536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2000"/>
                                        <p:tgtEl>
                                          <p:spTgt spid="3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0">
                                            <p:txEl>
                                              <p:pRg st="0" end="0"/>
                                            </p:txEl>
                                          </p:spTgt>
                                        </p:tgtEl>
                                        <p:attrNameLst>
                                          <p:attrName>style.visibility</p:attrName>
                                        </p:attrNameLst>
                                      </p:cBhvr>
                                      <p:to>
                                        <p:strVal val="visible"/>
                                      </p:to>
                                    </p:set>
                                    <p:animEffect transition="in" filter="fade">
                                      <p:cBhvr>
                                        <p:cTn id="45" dur="2000"/>
                                        <p:tgtEl>
                                          <p:spTgt spid="20">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3">
                                            <p:bg/>
                                          </p:spTgt>
                                        </p:tgtEl>
                                        <p:attrNameLst>
                                          <p:attrName>style.visibility</p:attrName>
                                        </p:attrNameLst>
                                      </p:cBhvr>
                                      <p:to>
                                        <p:strVal val="visible"/>
                                      </p:to>
                                    </p:set>
                                    <p:animEffect transition="in" filter="fade">
                                      <p:cBhvr>
                                        <p:cTn id="50" dur="2000"/>
                                        <p:tgtEl>
                                          <p:spTgt spid="23">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3">
                                            <p:txEl>
                                              <p:pRg st="0" end="0"/>
                                            </p:txEl>
                                          </p:spTgt>
                                        </p:tgtEl>
                                        <p:attrNameLst>
                                          <p:attrName>style.visibility</p:attrName>
                                        </p:attrNameLst>
                                      </p:cBhvr>
                                      <p:to>
                                        <p:strVal val="visible"/>
                                      </p:to>
                                    </p:set>
                                    <p:animEffect transition="in" filter="fade">
                                      <p:cBhvr>
                                        <p:cTn id="53" dur="2000"/>
                                        <p:tgtEl>
                                          <p:spTgt spid="23">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2000"/>
                                        <p:tgtEl>
                                          <p:spTgt spid="25"/>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2">
                                            <p:bg/>
                                          </p:spTgt>
                                        </p:tgtEl>
                                        <p:attrNameLst>
                                          <p:attrName>style.visibility</p:attrName>
                                        </p:attrNameLst>
                                      </p:cBhvr>
                                      <p:to>
                                        <p:strVal val="visible"/>
                                      </p:to>
                                    </p:set>
                                    <p:animEffect transition="in" filter="fade">
                                      <p:cBhvr>
                                        <p:cTn id="63" dur="2000"/>
                                        <p:tgtEl>
                                          <p:spTgt spid="3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2">
                                            <p:txEl>
                                              <p:pRg st="0" end="0"/>
                                            </p:txEl>
                                          </p:spTgt>
                                        </p:tgtEl>
                                        <p:attrNameLst>
                                          <p:attrName>style.visibility</p:attrName>
                                        </p:attrNameLst>
                                      </p:cBhvr>
                                      <p:to>
                                        <p:strVal val="visible"/>
                                      </p:to>
                                    </p:set>
                                    <p:animEffect transition="in" filter="fade">
                                      <p:cBhvr>
                                        <p:cTn id="66" dur="2000"/>
                                        <p:tgtEl>
                                          <p:spTgt spid="3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fade">
                                      <p:cBhvr>
                                        <p:cTn id="71" dur="2000"/>
                                        <p:tgtEl>
                                          <p:spTgt spid="37"/>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39">
                                            <p:bg/>
                                          </p:spTgt>
                                        </p:tgtEl>
                                        <p:attrNameLst>
                                          <p:attrName>style.visibility</p:attrName>
                                        </p:attrNameLst>
                                      </p:cBhvr>
                                      <p:to>
                                        <p:strVal val="visible"/>
                                      </p:to>
                                    </p:set>
                                    <p:animEffect transition="in" filter="fade">
                                      <p:cBhvr>
                                        <p:cTn id="76" dur="2000"/>
                                        <p:tgtEl>
                                          <p:spTgt spid="39">
                                            <p:bg/>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9">
                                            <p:txEl>
                                              <p:pRg st="0" end="0"/>
                                            </p:txEl>
                                          </p:spTgt>
                                        </p:tgtEl>
                                        <p:attrNameLst>
                                          <p:attrName>style.visibility</p:attrName>
                                        </p:attrNameLst>
                                      </p:cBhvr>
                                      <p:to>
                                        <p:strVal val="visible"/>
                                      </p:to>
                                    </p:set>
                                    <p:animEffect transition="in" filter="fade">
                                      <p:cBhvr>
                                        <p:cTn id="79" dur="2000"/>
                                        <p:tgtEl>
                                          <p:spTgt spid="39">
                                            <p:txEl>
                                              <p:pRg st="0" end="0"/>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fade">
                                      <p:cBhvr>
                                        <p:cTn id="84" dur="2000"/>
                                        <p:tgtEl>
                                          <p:spTgt spid="35"/>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38">
                                            <p:bg/>
                                          </p:spTgt>
                                        </p:tgtEl>
                                        <p:attrNameLst>
                                          <p:attrName>style.visibility</p:attrName>
                                        </p:attrNameLst>
                                      </p:cBhvr>
                                      <p:to>
                                        <p:strVal val="visible"/>
                                      </p:to>
                                    </p:set>
                                    <p:animEffect transition="in" filter="fade">
                                      <p:cBhvr>
                                        <p:cTn id="89" dur="2000"/>
                                        <p:tgtEl>
                                          <p:spTgt spid="38">
                                            <p:bg/>
                                          </p:spTgt>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8">
                                            <p:txEl>
                                              <p:pRg st="0" end="0"/>
                                            </p:txEl>
                                          </p:spTgt>
                                        </p:tgtEl>
                                        <p:attrNameLst>
                                          <p:attrName>style.visibility</p:attrName>
                                        </p:attrNameLst>
                                      </p:cBhvr>
                                      <p:to>
                                        <p:strVal val="visible"/>
                                      </p:to>
                                    </p:set>
                                    <p:animEffect transition="in" filter="fade">
                                      <p:cBhvr>
                                        <p:cTn id="92" dur="2000"/>
                                        <p:tgtEl>
                                          <p:spTgt spid="38">
                                            <p:txEl>
                                              <p:pRg st="0" end="0"/>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27"/>
                                        </p:tgtEl>
                                        <p:attrNameLst>
                                          <p:attrName>style.visibility</p:attrName>
                                        </p:attrNameLst>
                                      </p:cBhvr>
                                      <p:to>
                                        <p:strVal val="visible"/>
                                      </p:to>
                                    </p:set>
                                    <p:animEffect transition="in" filter="fade">
                                      <p:cBhvr>
                                        <p:cTn id="97" dur="2000"/>
                                        <p:tgtEl>
                                          <p:spTgt spid="27"/>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33">
                                            <p:bg/>
                                          </p:spTgt>
                                        </p:tgtEl>
                                        <p:attrNameLst>
                                          <p:attrName>style.visibility</p:attrName>
                                        </p:attrNameLst>
                                      </p:cBhvr>
                                      <p:to>
                                        <p:strVal val="visible"/>
                                      </p:to>
                                    </p:set>
                                    <p:animEffect transition="in" filter="fade">
                                      <p:cBhvr>
                                        <p:cTn id="102" dur="2000"/>
                                        <p:tgtEl>
                                          <p:spTgt spid="33">
                                            <p:bg/>
                                          </p:spTgt>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33">
                                            <p:txEl>
                                              <p:pRg st="0" end="0"/>
                                            </p:txEl>
                                          </p:spTgt>
                                        </p:tgtEl>
                                        <p:attrNameLst>
                                          <p:attrName>style.visibility</p:attrName>
                                        </p:attrNameLst>
                                      </p:cBhvr>
                                      <p:to>
                                        <p:strVal val="visible"/>
                                      </p:to>
                                    </p:set>
                                    <p:animEffect transition="in" filter="fade">
                                      <p:cBhvr>
                                        <p:cTn id="105" dur="2000"/>
                                        <p:tgtEl>
                                          <p:spTgt spid="33">
                                            <p:txEl>
                                              <p:pRg st="0" end="0"/>
                                            </p:txEl>
                                          </p:spTgt>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nodeType="clickEffect">
                                  <p:stCondLst>
                                    <p:cond delay="0"/>
                                  </p:stCondLst>
                                  <p:childTnLst>
                                    <p:set>
                                      <p:cBhvr>
                                        <p:cTn id="109" dur="1" fill="hold">
                                          <p:stCondLst>
                                            <p:cond delay="0"/>
                                          </p:stCondLst>
                                        </p:cTn>
                                        <p:tgtEl>
                                          <p:spTgt spid="41"/>
                                        </p:tgtEl>
                                        <p:attrNameLst>
                                          <p:attrName>style.visibility</p:attrName>
                                        </p:attrNameLst>
                                      </p:cBhvr>
                                      <p:to>
                                        <p:strVal val="visible"/>
                                      </p:to>
                                    </p:set>
                                    <p:animEffect transition="in" filter="fade">
                                      <p:cBhvr>
                                        <p:cTn id="110" dur="2000"/>
                                        <p:tgtEl>
                                          <p:spTgt spid="41"/>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grpId="0" nodeType="clickEffect">
                                  <p:stCondLst>
                                    <p:cond delay="0"/>
                                  </p:stCondLst>
                                  <p:childTnLst>
                                    <p:set>
                                      <p:cBhvr>
                                        <p:cTn id="114" dur="1" fill="hold">
                                          <p:stCondLst>
                                            <p:cond delay="0"/>
                                          </p:stCondLst>
                                        </p:cTn>
                                        <p:tgtEl>
                                          <p:spTgt spid="43">
                                            <p:txEl>
                                              <p:pRg st="0" end="0"/>
                                            </p:txEl>
                                          </p:spTgt>
                                        </p:tgtEl>
                                        <p:attrNameLst>
                                          <p:attrName>style.visibility</p:attrName>
                                        </p:attrNameLst>
                                      </p:cBhvr>
                                      <p:to>
                                        <p:strVal val="visible"/>
                                      </p:to>
                                    </p:set>
                                    <p:animEffect transition="in" filter="fade">
                                      <p:cBhvr>
                                        <p:cTn id="115" dur="20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animBg="1"/>
      <p:bldP spid="20" grpId="0" build="allAtOnce"/>
      <p:bldP spid="21" grpId="0" build="allAtOnce"/>
      <p:bldP spid="23" grpId="0" build="allAtOnce" animBg="1"/>
      <p:bldP spid="32" grpId="0" build="allAtOnce" animBg="1"/>
      <p:bldP spid="33" grpId="0" build="allAtOnce" animBg="1"/>
      <p:bldP spid="38" grpId="0" build="allAtOnce" animBg="1"/>
      <p:bldP spid="39" grpId="0" build="allAtOnce" animBg="1"/>
      <p:bldP spid="43"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llipse 11"/>
          <p:cNvSpPr/>
          <p:nvPr/>
        </p:nvSpPr>
        <p:spPr>
          <a:xfrm>
            <a:off x="3214678" y="2000240"/>
            <a:ext cx="2786082" cy="2357454"/>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fr-FR" sz="2000" b="1" dirty="0" smtClean="0">
                <a:latin typeface="Times New Roman" pitchFamily="18" charset="0"/>
                <a:cs typeface="Times New Roman" pitchFamily="18" charset="0"/>
              </a:rPr>
              <a:t>Caractérisation de curcumine   </a:t>
            </a:r>
            <a:endParaRPr lang="fr-FR" sz="2000" b="1" dirty="0">
              <a:latin typeface="Times New Roman" pitchFamily="18" charset="0"/>
              <a:cs typeface="Times New Roman" pitchFamily="18" charset="0"/>
            </a:endParaRPr>
          </a:p>
        </p:txBody>
      </p:sp>
      <p:sp>
        <p:nvSpPr>
          <p:cNvPr id="13" name="Rectangle à coins arrondis 12"/>
          <p:cNvSpPr/>
          <p:nvPr/>
        </p:nvSpPr>
        <p:spPr>
          <a:xfrm>
            <a:off x="1071538" y="714356"/>
            <a:ext cx="2214578" cy="857256"/>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000" dirty="0" smtClean="0">
                <a:latin typeface="Times New Roman" pitchFamily="18" charset="0"/>
                <a:cs typeface="Times New Roman" pitchFamily="18" charset="0"/>
              </a:rPr>
              <a:t> </a:t>
            </a:r>
          </a:p>
          <a:p>
            <a:pPr algn="ctr"/>
            <a:r>
              <a:rPr lang="fr-FR" sz="2000" b="1" dirty="0" smtClean="0">
                <a:latin typeface="Times New Roman" pitchFamily="18" charset="0"/>
                <a:cs typeface="Times New Roman" pitchFamily="18" charset="0"/>
              </a:rPr>
              <a:t>Teste de solubilité </a:t>
            </a:r>
          </a:p>
          <a:p>
            <a:pPr algn="ctr"/>
            <a:endParaRPr lang="fr-FR" dirty="0"/>
          </a:p>
        </p:txBody>
      </p:sp>
      <p:sp>
        <p:nvSpPr>
          <p:cNvPr id="14" name="Rectangle à coins arrondis 13"/>
          <p:cNvSpPr/>
          <p:nvPr/>
        </p:nvSpPr>
        <p:spPr>
          <a:xfrm>
            <a:off x="5929322" y="714356"/>
            <a:ext cx="2214578" cy="928694"/>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dirty="0" smtClean="0">
              <a:latin typeface="Times New Roman" pitchFamily="18" charset="0"/>
              <a:cs typeface="Times New Roman" pitchFamily="18" charset="0"/>
            </a:endParaRPr>
          </a:p>
          <a:p>
            <a:pPr algn="ctr"/>
            <a:r>
              <a:rPr lang="fr-FR" b="1" dirty="0" smtClean="0">
                <a:latin typeface="Times New Roman" pitchFamily="18" charset="0"/>
                <a:cs typeface="Times New Roman" pitchFamily="18" charset="0"/>
              </a:rPr>
              <a:t>Point de fusion </a:t>
            </a:r>
          </a:p>
          <a:p>
            <a:pPr algn="ctr"/>
            <a:endParaRPr lang="fr-FR" b="1" dirty="0"/>
          </a:p>
        </p:txBody>
      </p:sp>
      <p:sp>
        <p:nvSpPr>
          <p:cNvPr id="17" name="Rectangle à coins arrondis 16"/>
          <p:cNvSpPr/>
          <p:nvPr/>
        </p:nvSpPr>
        <p:spPr>
          <a:xfrm>
            <a:off x="928662" y="4857760"/>
            <a:ext cx="2071702" cy="1000132"/>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fr-FR" b="1" dirty="0" smtClean="0">
                <a:latin typeface="Times New Roman" pitchFamily="18" charset="0"/>
                <a:cs typeface="Times New Roman" pitchFamily="18" charset="0"/>
              </a:rPr>
              <a:t>Spectroscopie infrarouge IR</a:t>
            </a:r>
            <a:endParaRPr lang="fr-FR" b="1" dirty="0">
              <a:latin typeface="Times New Roman" pitchFamily="18" charset="0"/>
              <a:cs typeface="Times New Roman" pitchFamily="18" charset="0"/>
            </a:endParaRPr>
          </a:p>
        </p:txBody>
      </p:sp>
      <p:sp>
        <p:nvSpPr>
          <p:cNvPr id="19" name="Rectangle à coins arrondis 18"/>
          <p:cNvSpPr/>
          <p:nvPr/>
        </p:nvSpPr>
        <p:spPr>
          <a:xfrm>
            <a:off x="6572264" y="4786322"/>
            <a:ext cx="2000264" cy="1000132"/>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r-FR" b="1" dirty="0" smtClean="0">
                <a:latin typeface="Times New Roman" pitchFamily="18" charset="0"/>
                <a:cs typeface="Times New Roman" pitchFamily="18" charset="0"/>
              </a:rPr>
              <a:t>Spectroscopie UV- visible </a:t>
            </a:r>
            <a:endParaRPr lang="fr-FR" b="1" dirty="0">
              <a:latin typeface="Times New Roman" pitchFamily="18" charset="0"/>
              <a:cs typeface="Times New Roman" pitchFamily="18" charset="0"/>
            </a:endParaRPr>
          </a:p>
        </p:txBody>
      </p:sp>
      <p:cxnSp>
        <p:nvCxnSpPr>
          <p:cNvPr id="23" name="Connecteur droit avec flèche 22"/>
          <p:cNvCxnSpPr/>
          <p:nvPr/>
        </p:nvCxnSpPr>
        <p:spPr>
          <a:xfrm rot="16200000" flipV="1">
            <a:off x="2464579" y="1821645"/>
            <a:ext cx="928694" cy="71438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6" name="Connecteur droit avec flèche 25"/>
          <p:cNvCxnSpPr/>
          <p:nvPr/>
        </p:nvCxnSpPr>
        <p:spPr>
          <a:xfrm rot="5400000" flipH="1" flipV="1">
            <a:off x="5822165" y="1821645"/>
            <a:ext cx="928694" cy="71438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9" name="Connecteur droit avec flèche 28"/>
          <p:cNvCxnSpPr/>
          <p:nvPr/>
        </p:nvCxnSpPr>
        <p:spPr>
          <a:xfrm rot="5400000">
            <a:off x="2250265" y="3750471"/>
            <a:ext cx="1071570" cy="100013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33" name="Connecteur droit avec flèche 32"/>
          <p:cNvCxnSpPr/>
          <p:nvPr/>
        </p:nvCxnSpPr>
        <p:spPr>
          <a:xfrm>
            <a:off x="5857884" y="3857628"/>
            <a:ext cx="1071570" cy="85725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bg/>
                                          </p:spTgt>
                                        </p:tgtEl>
                                        <p:attrNameLst>
                                          <p:attrName>style.visibility</p:attrName>
                                        </p:attrNameLst>
                                      </p:cBhvr>
                                      <p:to>
                                        <p:strVal val="visible"/>
                                      </p:to>
                                    </p:set>
                                    <p:animEffect transition="in" filter="fade">
                                      <p:cBhvr>
                                        <p:cTn id="7" dur="2000"/>
                                        <p:tgtEl>
                                          <p:spTgt spid="1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xEl>
                                              <p:pRg st="0" end="0"/>
                                            </p:txEl>
                                          </p:spTgt>
                                        </p:tgtEl>
                                        <p:attrNameLst>
                                          <p:attrName>style.visibility</p:attrName>
                                        </p:attrNameLst>
                                      </p:cBhvr>
                                      <p:to>
                                        <p:strVal val="visible"/>
                                      </p:to>
                                    </p:set>
                                    <p:animEffect transition="in" filter="fade">
                                      <p:cBhvr>
                                        <p:cTn id="10" dur="2000"/>
                                        <p:tgtEl>
                                          <p:spTgt spid="1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animEffect transition="in" filter="fade">
                                      <p:cBhvr>
                                        <p:cTn id="13" dur="2000"/>
                                        <p:tgtEl>
                                          <p:spTgt spid="1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bg/>
                                          </p:spTgt>
                                        </p:tgtEl>
                                        <p:attrNameLst>
                                          <p:attrName>style.visibility</p:attrName>
                                        </p:attrNameLst>
                                      </p:cBhvr>
                                      <p:to>
                                        <p:strVal val="visible"/>
                                      </p:to>
                                    </p:set>
                                    <p:animEffect transition="in" filter="fade">
                                      <p:cBhvr>
                                        <p:cTn id="18" dur="2000"/>
                                        <p:tgtEl>
                                          <p:spTgt spid="1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
                                            <p:txEl>
                                              <p:pRg st="1" end="1"/>
                                            </p:txEl>
                                          </p:spTgt>
                                        </p:tgtEl>
                                        <p:attrNameLst>
                                          <p:attrName>style.visibility</p:attrName>
                                        </p:attrNameLst>
                                      </p:cBhvr>
                                      <p:to>
                                        <p:strVal val="visible"/>
                                      </p:to>
                                    </p:set>
                                    <p:animEffect transition="in" filter="fade">
                                      <p:cBhvr>
                                        <p:cTn id="21" dur="2000"/>
                                        <p:tgtEl>
                                          <p:spTgt spid="1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7">
                                            <p:bg/>
                                          </p:spTgt>
                                        </p:tgtEl>
                                        <p:attrNameLst>
                                          <p:attrName>style.visibility</p:attrName>
                                        </p:attrNameLst>
                                      </p:cBhvr>
                                      <p:to>
                                        <p:strVal val="visible"/>
                                      </p:to>
                                    </p:set>
                                    <p:animEffect transition="in" filter="fade">
                                      <p:cBhvr>
                                        <p:cTn id="26" dur="2000"/>
                                        <p:tgtEl>
                                          <p:spTgt spid="1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7">
                                            <p:txEl>
                                              <p:pRg st="0" end="0"/>
                                            </p:txEl>
                                          </p:spTgt>
                                        </p:tgtEl>
                                        <p:attrNameLst>
                                          <p:attrName>style.visibility</p:attrName>
                                        </p:attrNameLst>
                                      </p:cBhvr>
                                      <p:to>
                                        <p:strVal val="visible"/>
                                      </p:to>
                                    </p:set>
                                    <p:animEffect transition="in" filter="fade">
                                      <p:cBhvr>
                                        <p:cTn id="29" dur="2000"/>
                                        <p:tgtEl>
                                          <p:spTgt spid="1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9">
                                            <p:bg/>
                                          </p:spTgt>
                                        </p:tgtEl>
                                        <p:attrNameLst>
                                          <p:attrName>style.visibility</p:attrName>
                                        </p:attrNameLst>
                                      </p:cBhvr>
                                      <p:to>
                                        <p:strVal val="visible"/>
                                      </p:to>
                                    </p:set>
                                    <p:animEffect transition="in" filter="fade">
                                      <p:cBhvr>
                                        <p:cTn id="34" dur="2000"/>
                                        <p:tgtEl>
                                          <p:spTgt spid="1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9">
                                            <p:txEl>
                                              <p:pRg st="0" end="0"/>
                                            </p:txEl>
                                          </p:spTgt>
                                        </p:tgtEl>
                                        <p:attrNameLst>
                                          <p:attrName>style.visibility</p:attrName>
                                        </p:attrNameLst>
                                      </p:cBhvr>
                                      <p:to>
                                        <p:strVal val="visible"/>
                                      </p:to>
                                    </p:set>
                                    <p:animEffect transition="in" filter="fade">
                                      <p:cBhvr>
                                        <p:cTn id="37" dur="20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allAtOnce" animBg="1"/>
      <p:bldP spid="14" grpId="0" build="allAtOnce" animBg="1"/>
      <p:bldP spid="17" grpId="0" build="allAtOnce" animBg="1"/>
      <p:bldP spid="19" grpId="0" build="allAtOnce" animBg="1"/>
    </p:bldLst>
  </p:timing>
</p:sld>
</file>

<file path=ppt/theme/theme1.xml><?xml version="1.0" encoding="utf-8"?>
<a:theme xmlns:a="http://schemas.openxmlformats.org/drawingml/2006/main" name="Thème Office">
  <a:themeElements>
    <a:clrScheme name="Rotond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3959</TotalTime>
  <Words>2475</Words>
  <Application>Microsoft Office PowerPoint</Application>
  <PresentationFormat>Affichage à l'écran (4:3)</PresentationFormat>
  <Paragraphs>541</Paragraphs>
  <Slides>41</Slides>
  <Notes>19</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41</vt:i4>
      </vt:variant>
    </vt:vector>
  </HeadingPairs>
  <TitlesOfParts>
    <vt:vector size="43" baseType="lpstr">
      <vt:lpstr>Thème Office</vt:lpstr>
      <vt:lpstr>CS ChemDraw Drawing</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lpstr>Diapositive 37</vt:lpstr>
      <vt:lpstr>Diapositive 38</vt:lpstr>
      <vt:lpstr>Diapositive 39</vt:lpstr>
      <vt:lpstr>Diapositive 40</vt:lpstr>
      <vt:lpstr>Diapositive 41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وزارة التعليم العالي والبحث العلمي Ministère de l’enseignement Supérieur et de la Recherche Scientifique جامعة الجيلالي بونعامة خميس مليانة  Université Djilali Bounaâma de Khemis Miliana  Faculté des Sciences et de la Technologie  Département de Technologie</dc:title>
  <dc:creator>workgroup</dc:creator>
  <cp:lastModifiedBy>workgroup</cp:lastModifiedBy>
  <cp:revision>314</cp:revision>
  <dcterms:created xsi:type="dcterms:W3CDTF">2018-06-14T13:51:39Z</dcterms:created>
  <dcterms:modified xsi:type="dcterms:W3CDTF">2018-06-25T08:44:17Z</dcterms:modified>
</cp:coreProperties>
</file>