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7" r:id="rId3"/>
    <p:sldId id="340" r:id="rId4"/>
    <p:sldId id="258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39" r:id="rId36"/>
    <p:sldId id="318" r:id="rId37"/>
    <p:sldId id="319" r:id="rId38"/>
    <p:sldId id="320" r:id="rId39"/>
    <p:sldId id="321" r:id="rId40"/>
    <p:sldId id="322" r:id="rId41"/>
    <p:sldId id="336" r:id="rId42"/>
    <p:sldId id="323" r:id="rId43"/>
    <p:sldId id="326" r:id="rId44"/>
    <p:sldId id="327" r:id="rId45"/>
    <p:sldId id="329" r:id="rId46"/>
    <p:sldId id="332" r:id="rId47"/>
    <p:sldId id="333" r:id="rId48"/>
    <p:sldId id="334" r:id="rId49"/>
    <p:sldId id="337" r:id="rId50"/>
    <p:sldId id="338" r:id="rId51"/>
    <p:sldId id="286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3B001AE-AA5B-4F50-B9D4-957C16B9977D}">
          <p14:sldIdLst>
            <p14:sldId id="257"/>
            <p14:sldId id="287"/>
            <p14:sldId id="340"/>
            <p14:sldId id="258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39"/>
            <p14:sldId id="318"/>
            <p14:sldId id="319"/>
            <p14:sldId id="320"/>
            <p14:sldId id="321"/>
            <p14:sldId id="322"/>
            <p14:sldId id="336"/>
            <p14:sldId id="323"/>
            <p14:sldId id="326"/>
          </p14:sldIdLst>
        </p14:section>
        <p14:section name="Section sans titre" id="{42DF49BA-4ABB-4C17-9C36-FCE3E5362412}">
          <p14:sldIdLst>
            <p14:sldId id="327"/>
            <p14:sldId id="329"/>
            <p14:sldId id="332"/>
            <p14:sldId id="333"/>
            <p14:sldId id="334"/>
            <p14:sldId id="337"/>
            <p14:sldId id="338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DDDDD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5" autoAdjust="0"/>
    <p:restoredTop sz="94660"/>
  </p:normalViewPr>
  <p:slideViewPr>
    <p:cSldViewPr>
      <p:cViewPr>
        <p:scale>
          <a:sx n="59" d="100"/>
          <a:sy n="59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wmf"/><Relationship Id="rId4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2"/>
            <a:ext cx="1295400" cy="4318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2"/>
            <a:ext cx="5181600" cy="4267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3"/>
            <a:ext cx="6400800" cy="30480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70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1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3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5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5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7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3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3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06/06/2018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31.e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12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5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8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40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704" y="1412776"/>
            <a:ext cx="8280920" cy="38997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prstTxWarp prst="textCanDown">
              <a:avLst/>
            </a:prstTxWarp>
            <a:spAutoFit/>
          </a:bodyPr>
          <a:lstStyle/>
          <a:p>
            <a:pPr algn="ctr"/>
            <a:r>
              <a:rPr lang="fr-FR" sz="9600" b="1" cap="all" dirty="0">
                <a:ln>
                  <a:solidFill>
                    <a:srgbClr val="FF0000"/>
                  </a:solidFill>
                </a:ln>
                <a:blipFill>
                  <a:blip r:embed="rId2"/>
                  <a:tile tx="0" ty="0" sx="100000" sy="100000" flip="none" algn="tl"/>
                </a:blip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bienvenue</a:t>
            </a:r>
          </a:p>
        </p:txBody>
      </p:sp>
    </p:spTree>
    <p:extLst>
      <p:ext uri="{BB962C8B-B14F-4D97-AF65-F5344CB8AC3E}">
        <p14:creationId xmlns:p14="http://schemas.microsoft.com/office/powerpoint/2010/main" val="407984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uage 2"/>
          <p:cNvSpPr/>
          <p:nvPr/>
        </p:nvSpPr>
        <p:spPr>
          <a:xfrm>
            <a:off x="-108520" y="188640"/>
            <a:ext cx="2555776" cy="1080120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/>
              <a:t>Problématique</a:t>
            </a:r>
          </a:p>
        </p:txBody>
      </p:sp>
      <p:sp>
        <p:nvSpPr>
          <p:cNvPr id="6" name="Ellipse 5"/>
          <p:cNvSpPr/>
          <p:nvPr/>
        </p:nvSpPr>
        <p:spPr>
          <a:xfrm>
            <a:off x="2051720" y="980728"/>
            <a:ext cx="4875809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/>
              <a:t>Inconvénients ?</a:t>
            </a:r>
          </a:p>
          <a:p>
            <a:pPr algn="ctr"/>
            <a:r>
              <a:rPr lang="fr-FR" b="1" dirty="0"/>
              <a:t>Des inhibiteurs actuellement utilisés</a:t>
            </a:r>
          </a:p>
        </p:txBody>
      </p:sp>
      <p:sp>
        <p:nvSpPr>
          <p:cNvPr id="7" name="Ellipse 6"/>
          <p:cNvSpPr/>
          <p:nvPr/>
        </p:nvSpPr>
        <p:spPr>
          <a:xfrm>
            <a:off x="1568979" y="2609259"/>
            <a:ext cx="2304256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b="1" dirty="0"/>
              <a:t>Préjudiciables  pour  l’environnement  ( non </a:t>
            </a:r>
          </a:p>
          <a:p>
            <a:r>
              <a:rPr lang="fr-FR" sz="1600" b="1" dirty="0" smtClean="0"/>
              <a:t>biodégradable</a:t>
            </a:r>
            <a:r>
              <a:rPr lang="fr-FR" sz="1600" b="1" dirty="0"/>
              <a:t>)</a:t>
            </a:r>
          </a:p>
        </p:txBody>
      </p:sp>
      <p:sp>
        <p:nvSpPr>
          <p:cNvPr id="8" name="Ellipse 7"/>
          <p:cNvSpPr/>
          <p:nvPr/>
        </p:nvSpPr>
        <p:spPr>
          <a:xfrm>
            <a:off x="6096136" y="2609259"/>
            <a:ext cx="2195736" cy="14401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/>
              <a:t>Nocifs à la santé : la pluparts sont cancérigènes</a:t>
            </a:r>
          </a:p>
        </p:txBody>
      </p:sp>
      <p:sp>
        <p:nvSpPr>
          <p:cNvPr id="9" name="Ellipse 8"/>
          <p:cNvSpPr/>
          <p:nvPr/>
        </p:nvSpPr>
        <p:spPr>
          <a:xfrm>
            <a:off x="3905452" y="2780928"/>
            <a:ext cx="2034699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/>
              <a:t>Remèdes ?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2417102" y="4556851"/>
            <a:ext cx="477690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/>
              <a:t>Substances  Naturelles ou produits éco-</a:t>
            </a:r>
            <a:r>
              <a:rPr lang="fr-FR" b="1" dirty="0" err="1"/>
              <a:t>friendly</a:t>
            </a:r>
            <a:r>
              <a:rPr lang="fr-FR" b="1" dirty="0"/>
              <a:t> ( animales ou végétales)</a:t>
            </a:r>
          </a:p>
        </p:txBody>
      </p:sp>
      <p:sp>
        <p:nvSpPr>
          <p:cNvPr id="13" name="Flèche vers le bas 12"/>
          <p:cNvSpPr/>
          <p:nvPr/>
        </p:nvSpPr>
        <p:spPr>
          <a:xfrm>
            <a:off x="6495481" y="1844824"/>
            <a:ext cx="432048" cy="764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/>
          <p:cNvSpPr/>
          <p:nvPr/>
        </p:nvSpPr>
        <p:spPr>
          <a:xfrm>
            <a:off x="4499992" y="2118676"/>
            <a:ext cx="432048" cy="662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>
            <a:off x="2721107" y="1939950"/>
            <a:ext cx="432048" cy="662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courbée vers la gauche 15"/>
          <p:cNvSpPr/>
          <p:nvPr/>
        </p:nvSpPr>
        <p:spPr>
          <a:xfrm>
            <a:off x="5076055" y="3550919"/>
            <a:ext cx="432048" cy="1005932"/>
          </a:xfrm>
          <a:prstGeom prst="curvedLeftArrow">
            <a:avLst/>
          </a:prstGeom>
          <a:solidFill>
            <a:srgbClr val="0F6FC6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391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971600" y="915777"/>
            <a:ext cx="7128792" cy="5690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Inhibiteurs a base des substances biochimiques </a:t>
            </a:r>
          </a:p>
        </p:txBody>
      </p:sp>
      <p:sp>
        <p:nvSpPr>
          <p:cNvPr id="3" name="Ellipse 2"/>
          <p:cNvSpPr/>
          <p:nvPr/>
        </p:nvSpPr>
        <p:spPr>
          <a:xfrm>
            <a:off x="3149526" y="2359312"/>
            <a:ext cx="2664296" cy="19442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Avantages des acides aminés </a:t>
            </a:r>
          </a:p>
        </p:txBody>
      </p:sp>
      <p:sp>
        <p:nvSpPr>
          <p:cNvPr id="4" name="Nuage 3"/>
          <p:cNvSpPr/>
          <p:nvPr/>
        </p:nvSpPr>
        <p:spPr>
          <a:xfrm>
            <a:off x="5796136" y="1718810"/>
            <a:ext cx="2304256" cy="154817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Biodégradable</a:t>
            </a:r>
            <a:endParaRPr lang="fr-FR" sz="2000" dirty="0"/>
          </a:p>
        </p:txBody>
      </p:sp>
      <p:sp>
        <p:nvSpPr>
          <p:cNvPr id="5" name="Nuage 4"/>
          <p:cNvSpPr/>
          <p:nvPr/>
        </p:nvSpPr>
        <p:spPr>
          <a:xfrm>
            <a:off x="755576" y="1585226"/>
            <a:ext cx="1872208" cy="154817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>
                <a:solidFill>
                  <a:prstClr val="black"/>
                </a:solidFill>
                <a:latin typeface="Constantia"/>
              </a:rPr>
              <a:t>Non toxique </a:t>
            </a:r>
            <a:endParaRPr lang="fr-FR" sz="20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" name="Nuage 5"/>
          <p:cNvSpPr/>
          <p:nvPr/>
        </p:nvSpPr>
        <p:spPr>
          <a:xfrm>
            <a:off x="973298" y="4396262"/>
            <a:ext cx="2160240" cy="154817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400" b="1" dirty="0">
                <a:solidFill>
                  <a:prstClr val="black"/>
                </a:solidFill>
                <a:latin typeface="Constantia"/>
              </a:rPr>
              <a:t>Ayant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400" b="1" dirty="0">
                <a:solidFill>
                  <a:prstClr val="black"/>
                </a:solidFill>
                <a:latin typeface="Constantia"/>
              </a:rPr>
              <a:t>Des structures chimique définies </a:t>
            </a:r>
            <a:endParaRPr lang="fr-FR" sz="14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Nuage 6"/>
          <p:cNvSpPr/>
          <p:nvPr/>
        </p:nvSpPr>
        <p:spPr>
          <a:xfrm>
            <a:off x="5796136" y="4126187"/>
            <a:ext cx="2304256" cy="154817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>
                <a:solidFill>
                  <a:prstClr val="black"/>
                </a:solidFill>
                <a:latin typeface="Constantia"/>
              </a:rPr>
              <a:t>Soluble en milieu aqueux</a:t>
            </a:r>
            <a:endParaRPr lang="fr-FR" sz="20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Éclair 7"/>
          <p:cNvSpPr/>
          <p:nvPr/>
        </p:nvSpPr>
        <p:spPr>
          <a:xfrm>
            <a:off x="2377195" y="2389387"/>
            <a:ext cx="1008112" cy="31953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Éclair 8"/>
          <p:cNvSpPr/>
          <p:nvPr/>
        </p:nvSpPr>
        <p:spPr>
          <a:xfrm flipV="1">
            <a:off x="2839521" y="4235885"/>
            <a:ext cx="1008112" cy="26915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clair 9"/>
          <p:cNvSpPr/>
          <p:nvPr/>
        </p:nvSpPr>
        <p:spPr>
          <a:xfrm flipV="1">
            <a:off x="5076056" y="2254809"/>
            <a:ext cx="1008112" cy="26915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clair 10"/>
          <p:cNvSpPr/>
          <p:nvPr/>
        </p:nvSpPr>
        <p:spPr>
          <a:xfrm>
            <a:off x="5014962" y="4126187"/>
            <a:ext cx="982763" cy="35468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054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1802809" y="980728"/>
            <a:ext cx="5544616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LES </a:t>
            </a:r>
            <a:endParaRPr lang="fr-FR" b="1" dirty="0"/>
          </a:p>
          <a:p>
            <a:pPr algn="ctr"/>
            <a:r>
              <a:rPr lang="fr-FR" b="1" dirty="0"/>
              <a:t>ACIDES AMINES </a:t>
            </a:r>
          </a:p>
        </p:txBody>
      </p:sp>
      <p:sp>
        <p:nvSpPr>
          <p:cNvPr id="7" name="Ellipse 6"/>
          <p:cNvSpPr/>
          <p:nvPr/>
        </p:nvSpPr>
        <p:spPr>
          <a:xfrm>
            <a:off x="1478773" y="1844824"/>
            <a:ext cx="6192688" cy="82493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Formule générale d’un acide aminé</a:t>
            </a:r>
          </a:p>
          <a:p>
            <a:pPr algn="ctr"/>
            <a:endParaRPr lang="fr-FR" dirty="0"/>
          </a:p>
        </p:txBody>
      </p:sp>
      <p:pic>
        <p:nvPicPr>
          <p:cNvPr id="8" name="Picture 2" descr="https://encrypted-tbn3.gstatic.com/images?q=tbn:ANd9GcT5aD55B3_4iADONrpVEVrAhjF1oNlkSOXLIWPKjRbWpG0s4Y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2936"/>
            <a:ext cx="63695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53690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56384" y="987491"/>
            <a:ext cx="4132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/>
              <a:t>Différents forme ionisés selon le </a:t>
            </a:r>
            <a:r>
              <a:rPr lang="fr-FR" sz="2000" b="1" dirty="0" smtClean="0"/>
              <a:t>PH</a:t>
            </a:r>
            <a:endParaRPr lang="fr-FR" sz="2000" b="1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98"/>
          <a:stretch>
            <a:fillRect/>
          </a:stretch>
        </p:blipFill>
        <p:spPr bwMode="auto">
          <a:xfrm>
            <a:off x="0" y="1389871"/>
            <a:ext cx="9150503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86" y="4414207"/>
            <a:ext cx="2384446" cy="81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4414206"/>
            <a:ext cx="2566987" cy="81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6156176" y="4414207"/>
            <a:ext cx="2505929" cy="707886"/>
          </a:xfrm>
          <a:prstGeom prst="rect">
            <a:avLst/>
          </a:prstGeom>
          <a:solidFill>
            <a:srgbClr val="0066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fr-FR" altLang="fr-FR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Zone basique</a:t>
            </a:r>
          </a:p>
          <a:p>
            <a:pPr algn="ctr" eaLnBrk="1" hangingPunct="1"/>
            <a:r>
              <a:rPr lang="fr-FR" altLang="fr-FR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Forme anionique A</a:t>
            </a:r>
            <a:r>
              <a:rPr lang="fr-FR" altLang="fr-FR" sz="2000" baseline="30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altLang="fr-FR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47749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095003" y="1124744"/>
            <a:ext cx="5112568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i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Quelque propriétés physiques 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21" y="2204864"/>
            <a:ext cx="8250243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360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chemin horizontal 1"/>
          <p:cNvSpPr/>
          <p:nvPr/>
        </p:nvSpPr>
        <p:spPr>
          <a:xfrm>
            <a:off x="1585988" y="419547"/>
            <a:ext cx="5760640" cy="1008112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800" b="1" dirty="0">
                <a:ln w="6600">
                  <a:solidFill>
                    <a:srgbClr val="E33D6F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33D6F"/>
                  </a:outerShdw>
                </a:effectLst>
                <a:latin typeface="Times New Roman" pitchFamily="18" charset="0"/>
                <a:cs typeface="Times New Roman" pitchFamily="18" charset="0"/>
              </a:rPr>
              <a:t>Conditions et méthodes d’étude</a:t>
            </a:r>
            <a:endParaRPr lang="fr-FR" sz="2800" b="1" dirty="0">
              <a:ln w="6600">
                <a:solidFill>
                  <a:srgbClr val="E33D6F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E33D6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389" y="1427659"/>
            <a:ext cx="2389187" cy="14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lipse 4"/>
          <p:cNvSpPr/>
          <p:nvPr/>
        </p:nvSpPr>
        <p:spPr>
          <a:xfrm>
            <a:off x="899592" y="2852856"/>
            <a:ext cx="2143125" cy="1295987"/>
          </a:xfrm>
          <a:prstGeom prst="ellipse">
            <a:avLst/>
          </a:prstGeom>
          <a:solidFill>
            <a:srgbClr val="00B050"/>
          </a:solidFill>
          <a:ln w="1905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Milieu corrosif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79513" y="4326453"/>
            <a:ext cx="1440160" cy="1190779"/>
          </a:xfrm>
          <a:prstGeom prst="ellipse">
            <a:avLst/>
          </a:prstGeom>
          <a:solidFill>
            <a:srgbClr val="FFFF00"/>
          </a:solidFill>
          <a:ln w="1905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</a:t>
            </a: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</a:t>
            </a: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(0,1 M)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942741" y="2529464"/>
            <a:ext cx="1882477" cy="1285875"/>
          </a:xfrm>
          <a:prstGeom prst="ellipse">
            <a:avLst/>
          </a:prstGeom>
          <a:solidFill>
            <a:srgbClr val="0070C0"/>
          </a:solidFill>
          <a:ln w="1905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Métal  à protéger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6804248" y="3737367"/>
            <a:ext cx="1872208" cy="1178171"/>
          </a:xfrm>
          <a:prstGeom prst="ellipse">
            <a:avLst/>
          </a:prstGeom>
          <a:solidFill>
            <a:srgbClr val="FF33CC"/>
          </a:solidFill>
          <a:ln w="1905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Acier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doux, DC06EK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Flèche courbée vers la gauche 9"/>
          <p:cNvSpPr/>
          <p:nvPr/>
        </p:nvSpPr>
        <p:spPr>
          <a:xfrm rot="1521064">
            <a:off x="3201635" y="2590127"/>
            <a:ext cx="554038" cy="832181"/>
          </a:xfrm>
          <a:prstGeom prst="curvedLeftArrow">
            <a:avLst/>
          </a:prstGeom>
          <a:gradFill rotWithShape="1">
            <a:gsLst>
              <a:gs pos="0">
                <a:srgbClr val="9B6BF2">
                  <a:tint val="64000"/>
                  <a:lumMod val="118000"/>
                </a:srgbClr>
              </a:gs>
              <a:gs pos="100000">
                <a:srgbClr val="9B6BF2">
                  <a:tint val="92000"/>
                  <a:alpha val="100000"/>
                  <a:lumMod val="110000"/>
                </a:srgbClr>
              </a:gs>
            </a:gsLst>
            <a:lin ang="5400000" scaled="0"/>
          </a:gradFill>
          <a:ln w="9525" cap="rnd" cmpd="sng" algn="ctr">
            <a:solidFill>
              <a:srgbClr val="9B6BF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Flèche courbée vers la droite 11"/>
          <p:cNvSpPr/>
          <p:nvPr/>
        </p:nvSpPr>
        <p:spPr>
          <a:xfrm rot="19997816">
            <a:off x="5275075" y="2507611"/>
            <a:ext cx="552450" cy="930019"/>
          </a:xfrm>
          <a:prstGeom prst="curvedRightArrow">
            <a:avLst/>
          </a:prstGeom>
          <a:gradFill rotWithShape="1">
            <a:gsLst>
              <a:gs pos="0">
                <a:srgbClr val="9B6BF2">
                  <a:tint val="64000"/>
                  <a:lumMod val="118000"/>
                </a:srgbClr>
              </a:gs>
              <a:gs pos="100000">
                <a:srgbClr val="9B6BF2">
                  <a:tint val="92000"/>
                  <a:alpha val="100000"/>
                  <a:lumMod val="110000"/>
                </a:srgbClr>
              </a:gs>
            </a:gsLst>
            <a:lin ang="5400000" scaled="0"/>
          </a:gradFill>
          <a:ln w="9525" cap="rnd" cmpd="sng" algn="ctr">
            <a:solidFill>
              <a:srgbClr val="9B6BF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Flèche vers le bas 8"/>
          <p:cNvSpPr/>
          <p:nvPr/>
        </p:nvSpPr>
        <p:spPr>
          <a:xfrm>
            <a:off x="7676067" y="3363379"/>
            <a:ext cx="153483" cy="3602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bas 12"/>
          <p:cNvSpPr/>
          <p:nvPr/>
        </p:nvSpPr>
        <p:spPr>
          <a:xfrm>
            <a:off x="1259632" y="4069597"/>
            <a:ext cx="144016" cy="3653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73851"/>
              </p:ext>
            </p:extLst>
          </p:nvPr>
        </p:nvGraphicFramePr>
        <p:xfrm>
          <a:off x="1163120" y="5301208"/>
          <a:ext cx="7801368" cy="1605893"/>
        </p:xfrm>
        <a:graphic>
          <a:graphicData uri="http://schemas.openxmlformats.org/drawingml/2006/table">
            <a:tbl>
              <a:tblPr/>
              <a:tblGrid>
                <a:gridCol w="1523240"/>
                <a:gridCol w="774505"/>
                <a:gridCol w="851956"/>
                <a:gridCol w="851956"/>
                <a:gridCol w="851956"/>
                <a:gridCol w="1006858"/>
                <a:gridCol w="745896"/>
                <a:gridCol w="1195001"/>
              </a:tblGrid>
              <a:tr h="691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Elément d’addition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</a:t>
                      </a:r>
                      <a:endParaRPr kumimoji="0" 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</a:tr>
              <a:tr h="691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Pourcentage  %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0.220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0.009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0.029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Balance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r-FR" sz="18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(99,68%)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rgbClr val="B31166"/>
                      </a:solidFill>
                    </a:lnL>
                    <a:lnR w="12700" cmpd="sng">
                      <a:solidFill>
                        <a:srgbClr val="B31166"/>
                      </a:solidFill>
                    </a:lnR>
                    <a:lnT w="12700" cmpd="sng">
                      <a:solidFill>
                        <a:srgbClr val="B31166"/>
                      </a:solidFill>
                    </a:lnT>
                    <a:lnB w="12700" cmpd="sng">
                      <a:solidFill>
                        <a:srgbClr val="B3116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Flèche vers le bas 14"/>
          <p:cNvSpPr/>
          <p:nvPr/>
        </p:nvSpPr>
        <p:spPr>
          <a:xfrm>
            <a:off x="7476467" y="4869275"/>
            <a:ext cx="288032" cy="379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726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043608" y="767991"/>
            <a:ext cx="71287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srgbClr val="B3116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Conditions et paramètres opératoires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96445"/>
              </p:ext>
            </p:extLst>
          </p:nvPr>
        </p:nvGraphicFramePr>
        <p:xfrm>
          <a:off x="539551" y="1700807"/>
          <a:ext cx="7992889" cy="5053413"/>
        </p:xfrm>
        <a:graphic>
          <a:graphicData uri="http://schemas.openxmlformats.org/drawingml/2006/table">
            <a:tbl>
              <a:tblPr/>
              <a:tblGrid>
                <a:gridCol w="2455869"/>
                <a:gridCol w="2768510"/>
                <a:gridCol w="2768510"/>
              </a:tblGrid>
              <a:tr h="353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Méthodes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50000"/>
                        <a:alpha val="5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Paramètres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50000"/>
                        <a:alpha val="57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Moyen - valeurs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50000"/>
                        <a:alpha val="57000"/>
                      </a:srgbClr>
                    </a:solidFill>
                  </a:tcPr>
                </a:tc>
              </a:tr>
              <a:tr h="455657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Gravimétrie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Température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°C  et plus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</a:tr>
              <a:tr h="222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Surface exposée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 cm</a:t>
                      </a:r>
                      <a:r>
                        <a:rPr lang="fr-FR" sz="1400" b="1" baseline="30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</a:tr>
              <a:tr h="222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Aération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naturelle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</a:tr>
              <a:tr h="222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Temps d’immersion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heures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20000"/>
                        <a:lumOff val="80000"/>
                      </a:srgbClr>
                    </a:solidFill>
                  </a:tcPr>
                </a:tc>
              </a:tr>
              <a:tr h="222494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31166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5657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Potentiostatique</a:t>
                      </a:r>
                      <a:r>
                        <a:rPr lang="fr-FR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Méthode de Tafel et méthode de de résistance de polarisation (Rp)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Température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°C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  <a:tr h="222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Surface exposée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cm</a:t>
                      </a:r>
                      <a:r>
                        <a:rPr lang="fr-FR" sz="1400" b="1" baseline="30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  <a:tr h="451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Temps de stabilisation du potentielle de corrosion (OCP)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min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  <a:tr h="2224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Aération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Naturelle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  <a:tr h="11576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 - </a:t>
                      </a:r>
                      <a:r>
                        <a:rPr lang="fr-FR" sz="1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Ecorr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± 20 mV/ </a:t>
                      </a:r>
                      <a:r>
                        <a:rPr lang="fr-FR" sz="1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Ecorr</a:t>
                      </a: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……..pour la          méthode de Rp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± </a:t>
                      </a:r>
                      <a:r>
                        <a:rPr lang="fr-FR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200mV</a:t>
                      </a: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 </a:t>
                      </a:r>
                      <a:r>
                        <a:rPr lang="fr-FR" sz="1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Ecorr</a:t>
                      </a: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…… pour la méthode de tafel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  <a:tr h="6870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Vitesse de balayage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0,2 mV/s ………pour la Rp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 mV/s ……..pour tafel</a:t>
                      </a:r>
                      <a:endParaRPr lang="fr-FR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597" marR="58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3DD0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157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39744" y="0"/>
            <a:ext cx="2304256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lvl="0" algn="ctr"/>
            <a:r>
              <a:rPr lang="fr-FR" b="1" i="1" dirty="0">
                <a:latin typeface="Times New Roman"/>
                <a:ea typeface="Calibri"/>
              </a:rPr>
              <a:t>cystéine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7824" y="1278052"/>
            <a:ext cx="31672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800" b="1" i="1" dirty="0">
                <a:solidFill>
                  <a:srgbClr val="B31166"/>
                </a:solidFill>
                <a:latin typeface="Century Gothic"/>
              </a:rPr>
              <a:t>Mesure de pH :</a:t>
            </a:r>
            <a:endParaRPr lang="fr-FR" sz="2800" dirty="0">
              <a:solidFill>
                <a:prstClr val="black"/>
              </a:solidFill>
              <a:latin typeface="Century Gothic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812460"/>
              </p:ext>
            </p:extLst>
          </p:nvPr>
        </p:nvGraphicFramePr>
        <p:xfrm>
          <a:off x="719005" y="1988840"/>
          <a:ext cx="7704855" cy="4451944"/>
        </p:xfrm>
        <a:graphic>
          <a:graphicData uri="http://schemas.openxmlformats.org/drawingml/2006/table">
            <a:tbl>
              <a:tblPr firstRow="1" firstCol="1" bandRow="1"/>
              <a:tblGrid>
                <a:gridCol w="1234368"/>
                <a:gridCol w="1234368"/>
                <a:gridCol w="626541"/>
                <a:gridCol w="293719"/>
                <a:gridCol w="645260"/>
                <a:gridCol w="645260"/>
                <a:gridCol w="594035"/>
                <a:gridCol w="594035"/>
                <a:gridCol w="594035"/>
                <a:gridCol w="621617"/>
                <a:gridCol w="621617"/>
              </a:tblGrid>
              <a:tr h="1334837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(ppm)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pH de corrosion évaluée par gravimétrie.</a:t>
                      </a:r>
                      <a:r>
                        <a:rPr lang="fr-FR" sz="16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 (cystéine). Avant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pH de corrosion évaluée par gravimétrie.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(cystéine).Après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010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  30C°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35°C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45C°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70C°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i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1.57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1.18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1.61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1.56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1.51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1.38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1.13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4487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80791"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1.10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882" marR="4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681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57452" y="580038"/>
            <a:ext cx="2618404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290570"/>
              </p:ext>
            </p:extLst>
          </p:nvPr>
        </p:nvGraphicFramePr>
        <p:xfrm>
          <a:off x="657452" y="1700808"/>
          <a:ext cx="4130572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452" y="1700808"/>
                        <a:ext cx="4130572" cy="3456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188585"/>
              </p:ext>
            </p:extLst>
          </p:nvPr>
        </p:nvGraphicFramePr>
        <p:xfrm>
          <a:off x="4788024" y="1700808"/>
          <a:ext cx="4104456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6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700808"/>
                        <a:ext cx="4104456" cy="3456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012160" y="949370"/>
            <a:ext cx="2104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Times New Roman"/>
                <a:ea typeface="Calibri"/>
              </a:rPr>
              <a:t>Spectre UV-Visible 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451124" y="1012086"/>
            <a:ext cx="1660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Mesure de pH </a:t>
            </a:r>
          </a:p>
        </p:txBody>
      </p:sp>
    </p:spTree>
    <p:extLst>
      <p:ext uri="{BB962C8B-B14F-4D97-AF65-F5344CB8AC3E}">
        <p14:creationId xmlns:p14="http://schemas.microsoft.com/office/powerpoint/2010/main" val="278539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412776"/>
            <a:ext cx="7264052" cy="4392488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Mesure gravimétrique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D53DD0">
                  <a:lumMod val="50000"/>
                </a:srgb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Low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3358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pawer\image\A019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28" y="980728"/>
            <a:ext cx="6912768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408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364014"/>
            <a:ext cx="2843808" cy="369332"/>
          </a:xfrm>
          <a:prstGeom prst="rect">
            <a:avLst/>
          </a:prstGeom>
          <a:solidFill>
            <a:srgbClr val="009900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760" y="1062133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fr-FR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Sans inhibiteur </a:t>
            </a:r>
            <a:r>
              <a:rPr lang="fr-FR" sz="2400" b="1" dirty="0">
                <a:solidFill>
                  <a:srgbClr val="B311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fr-FR" sz="2400" dirty="0">
              <a:solidFill>
                <a:srgbClr val="B311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96008" y="1593112"/>
            <a:ext cx="639045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Vitesse de corrosion en fonction de température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146267"/>
              </p:ext>
            </p:extLst>
          </p:nvPr>
        </p:nvGraphicFramePr>
        <p:xfrm>
          <a:off x="4604494" y="2492896"/>
          <a:ext cx="3783930" cy="2952331"/>
        </p:xfrm>
        <a:graphic>
          <a:graphicData uri="http://schemas.openxmlformats.org/drawingml/2006/table">
            <a:tbl>
              <a:tblPr firstRow="1" firstCol="1" bandRow="1"/>
              <a:tblGrid>
                <a:gridCol w="1244215"/>
                <a:gridCol w="1249739"/>
                <a:gridCol w="1289976"/>
              </a:tblGrid>
              <a:tr h="812568"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Température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Technique gravimétrique 0 ppm(H</a:t>
                      </a:r>
                      <a:r>
                        <a:rPr lang="fr-FR" sz="1100" b="1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r>
                        <a:rPr lang="fr-FR" sz="11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SO</a:t>
                      </a:r>
                      <a:r>
                        <a:rPr lang="fr-FR" sz="1100" b="1" baseline="-250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fr-FR" sz="11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à 0,1M)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37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V  (mg/cm² h.)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V  (mm.an-1)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30 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1.193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13.385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35C°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1.279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14.350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40C°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2.559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28.711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45C°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3.836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43.039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50C°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6.365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71.415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60C°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7.300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81.906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          70C°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9.710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108.94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034986"/>
              </p:ext>
            </p:extLst>
          </p:nvPr>
        </p:nvGraphicFramePr>
        <p:xfrm>
          <a:off x="899592" y="2420887"/>
          <a:ext cx="4104456" cy="3473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420887"/>
                        <a:ext cx="4104456" cy="3473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760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chemin horizontal 1"/>
          <p:cNvSpPr/>
          <p:nvPr/>
        </p:nvSpPr>
        <p:spPr>
          <a:xfrm>
            <a:off x="2411760" y="1052736"/>
            <a:ext cx="4752528" cy="504056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2. Action des inhibiteurs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725932"/>
              </p:ext>
            </p:extLst>
          </p:nvPr>
        </p:nvGraphicFramePr>
        <p:xfrm>
          <a:off x="179512" y="1589053"/>
          <a:ext cx="4896544" cy="4464219"/>
        </p:xfrm>
        <a:graphic>
          <a:graphicData uri="http://schemas.openxmlformats.org/drawingml/2006/table">
            <a:tbl>
              <a:tblPr firstRow="1" firstCol="1" bandRow="1"/>
              <a:tblGrid>
                <a:gridCol w="869490"/>
                <a:gridCol w="584879"/>
                <a:gridCol w="584321"/>
                <a:gridCol w="572577"/>
                <a:gridCol w="572577"/>
                <a:gridCol w="570900"/>
                <a:gridCol w="570900"/>
                <a:gridCol w="570900"/>
              </a:tblGrid>
              <a:tr h="59521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Concentration 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(ppm)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Efficacités inhibitrices évaluées par gravimétrie </a:t>
                      </a:r>
                      <a:r>
                        <a:rPr lang="fr-FR" sz="12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IE</a:t>
                      </a: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(℅)(cystéine)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68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30°C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35°C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40°C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45°C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50°C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fr-FR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40.75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22.14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14.68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24.73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10.58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20.52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34.19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44.73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26.11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17.34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26.69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16.55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24.94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41.21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57.81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27.35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18.13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47.10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31.33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32.82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39.62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62.9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28.38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29.98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62.2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53.37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29.45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46.24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75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65.13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33.54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34.87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64.26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56.87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30.36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49.45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67.43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54.06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54.87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67.64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50.55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46.57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51.64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200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70.14</a:t>
                      </a:r>
                      <a:endParaRPr lang="fr-FR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67.47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66.45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69.58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70.57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60.95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55.00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96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400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73.84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73.33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71.51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72.80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75.45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68.84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60.82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591040"/>
              </p:ext>
            </p:extLst>
          </p:nvPr>
        </p:nvGraphicFramePr>
        <p:xfrm>
          <a:off x="4779699" y="1916832"/>
          <a:ext cx="3968765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699" y="1916832"/>
                        <a:ext cx="3968765" cy="3114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75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55576" y="1772816"/>
            <a:ext cx="727280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Inflat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Mesures </a:t>
            </a: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électrochimiques</a:t>
            </a:r>
            <a:r>
              <a:rPr kumimoji="0" lang="fr-FR" sz="4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 </a:t>
            </a:r>
            <a:endParaRPr kumimoji="0" lang="fr-FR" sz="48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720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Parchemin horizontal 4"/>
          <p:cNvSpPr/>
          <p:nvPr/>
        </p:nvSpPr>
        <p:spPr>
          <a:xfrm>
            <a:off x="2195736" y="912007"/>
            <a:ext cx="4968552" cy="576064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1.Sans inhibiteurs</a:t>
            </a:r>
          </a:p>
        </p:txBody>
      </p:sp>
      <p:sp>
        <p:nvSpPr>
          <p:cNvPr id="6" name="Rectangle 5"/>
          <p:cNvSpPr/>
          <p:nvPr/>
        </p:nvSpPr>
        <p:spPr>
          <a:xfrm>
            <a:off x="2195736" y="1502532"/>
            <a:ext cx="49685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1.1. Comportement de l’électrode à l’abandon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118394"/>
              </p:ext>
            </p:extLst>
          </p:nvPr>
        </p:nvGraphicFramePr>
        <p:xfrm>
          <a:off x="1115616" y="1988840"/>
          <a:ext cx="6773862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9" name="Graph" r:id="rId3" imgW="4129200" imgH="2877120" progId="Origin50.Graph">
                  <p:embed/>
                </p:oleObj>
              </mc:Choice>
              <mc:Fallback>
                <p:oleObj name="Graph" r:id="rId3" imgW="4129200" imgH="2877120" progId="Origin50.Graph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88840"/>
                        <a:ext cx="6773862" cy="36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860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980728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Comportement de l’acier à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l’OCP et méthode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de tafel</a:t>
            </a:r>
          </a:p>
          <a:p>
            <a:pPr lvl="0"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en présence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d’ inhibiteur</a:t>
            </a:r>
            <a:r>
              <a:rPr lang="fr-FR" b="1" dirty="0">
                <a:latin typeface="Calibri" panose="020F0502020204030204" pitchFamily="34" charset="0"/>
              </a:rPr>
              <a:t> 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04652"/>
              </p:ext>
            </p:extLst>
          </p:nvPr>
        </p:nvGraphicFramePr>
        <p:xfrm>
          <a:off x="683568" y="2204864"/>
          <a:ext cx="4176464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204864"/>
                        <a:ext cx="4176464" cy="3312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336033"/>
              </p:ext>
            </p:extLst>
          </p:nvPr>
        </p:nvGraphicFramePr>
        <p:xfrm>
          <a:off x="4283968" y="2276872"/>
          <a:ext cx="4619625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0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276872"/>
                        <a:ext cx="4619625" cy="3312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4260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4108430"/>
                  </p:ext>
                </p:extLst>
              </p:nvPr>
            </p:nvGraphicFramePr>
            <p:xfrm>
              <a:off x="827584" y="2060848"/>
              <a:ext cx="7560839" cy="348964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93949"/>
                    <a:gridCol w="1259175"/>
                    <a:gridCol w="1200568"/>
                    <a:gridCol w="1038953"/>
                    <a:gridCol w="1067464"/>
                    <a:gridCol w="1400730"/>
                  </a:tblGrid>
                  <a:tr h="69342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Concentration   de </a:t>
                          </a:r>
                          <a:r>
                            <a:rPr lang="fr-FR" sz="14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cys</a:t>
                          </a: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.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(ppm)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 corr.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(mV/ECS)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 </a:t>
                          </a:r>
                          <a:r>
                            <a:rPr lang="en-GB" sz="14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cor.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(mA/cm</a:t>
                          </a:r>
                          <a:r>
                            <a:rPr lang="en-GB" sz="1400" b="1" baseline="30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fr-FR" sz="1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𝒂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 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(mV/dec)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𝜷</m:t>
                                    </m:r>
                                  </m:e>
                                  <m:sub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(mV/dec)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Efficacité inhibitrice(IE</a:t>
                          </a:r>
                          <a:r>
                            <a:rPr lang="fr-FR" sz="14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T</a:t>
                          </a: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%)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-637.9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0.2086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48.7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-204.9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-611.9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0.1703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42.1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-121.1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18,36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-608.6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0.1559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45.1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25,26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-600.07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0.0986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-123.9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52,73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-595.1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0.0723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65,34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-589.5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0.0649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43.6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-120.3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68,88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0.0518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75,16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-597.3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0.0497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-126.2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76,13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04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400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-595.6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0.0443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32.4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 b="1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78,74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4108430"/>
                  </p:ext>
                </p:extLst>
              </p:nvPr>
            </p:nvGraphicFramePr>
            <p:xfrm>
              <a:off x="827584" y="2060848"/>
              <a:ext cx="7560839" cy="348964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93949"/>
                    <a:gridCol w="1259175"/>
                    <a:gridCol w="1200568"/>
                    <a:gridCol w="1038953"/>
                    <a:gridCol w="1067464"/>
                    <a:gridCol w="1400730"/>
                  </a:tblGrid>
                  <a:tr h="96589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Concentration   de </a:t>
                          </a:r>
                          <a:r>
                            <a:rPr lang="fr-FR" sz="14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cys</a:t>
                          </a: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.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(ppm)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 corr.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(mV/ECS)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 </a:t>
                          </a:r>
                          <a:r>
                            <a:rPr lang="en-GB" sz="14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cor.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(mA/cm</a:t>
                          </a:r>
                          <a:r>
                            <a:rPr lang="en-GB" sz="1400" b="1" baseline="30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r>
                            <a:rPr lang="en-GB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1765" t="-3774" r="-238824" b="-2710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77714" t="-3774" r="-132000" b="-2710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Efficacité inhibitrice(IE</a:t>
                          </a:r>
                          <a:r>
                            <a:rPr lang="fr-FR" sz="14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T</a:t>
                          </a: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%)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F0"/>
                        </a:solid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-637.9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0.2086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48.7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-204.9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-611.9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0.1703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42.1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-121.1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18,36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-608.6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0.1559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45.1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25,26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-600.07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0.0986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-123.9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52,73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-595.1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0.0723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65,34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-589.5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0.0649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43.6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-120.3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68,88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0.0518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75,16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B050"/>
                        </a:solid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8CCE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-597.3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0.0497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-126.2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76,13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400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-595.6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0.0443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32.4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6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-117.8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600" b="1" dirty="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78,74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à coins arrondis 5"/>
          <p:cNvSpPr/>
          <p:nvPr/>
        </p:nvSpPr>
        <p:spPr>
          <a:xfrm>
            <a:off x="971600" y="836713"/>
            <a:ext cx="7200800" cy="10833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002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rgbClr val="FF0000"/>
                </a:solidFill>
              </a:rPr>
              <a:t>Efficacité inhibitrice et paramètres électrochimiques obtenus à partir des courbes de Tafel, sans et avec addition de différentes concentrations de </a:t>
            </a:r>
            <a:r>
              <a:rPr lang="fr-FR" b="1" dirty="0" smtClean="0">
                <a:solidFill>
                  <a:srgbClr val="FF0000"/>
                </a:solidFill>
              </a:rPr>
              <a:t>cystéine et </a:t>
            </a:r>
            <a:r>
              <a:rPr lang="fr-FR" b="1" dirty="0">
                <a:solidFill>
                  <a:srgbClr val="FF0000"/>
                </a:solidFill>
              </a:rPr>
              <a:t>courbes de Rp.</a:t>
            </a:r>
          </a:p>
          <a:p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4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5615" y="893911"/>
            <a:ext cx="69127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Méthode de résistance de polarisation </a:t>
            </a: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linéaire (Rp)</a:t>
            </a:r>
            <a:endParaRPr lang="fr-F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318555"/>
              </p:ext>
            </p:extLst>
          </p:nvPr>
        </p:nvGraphicFramePr>
        <p:xfrm>
          <a:off x="647562" y="2780928"/>
          <a:ext cx="7848872" cy="2370090"/>
        </p:xfrm>
        <a:graphic>
          <a:graphicData uri="http://schemas.openxmlformats.org/drawingml/2006/table">
            <a:tbl>
              <a:tblPr firstRow="1" firstCol="1" bandRow="1"/>
              <a:tblGrid>
                <a:gridCol w="1053649"/>
                <a:gridCol w="595147"/>
                <a:gridCol w="827280"/>
                <a:gridCol w="709568"/>
                <a:gridCol w="710392"/>
                <a:gridCol w="709568"/>
                <a:gridCol w="826456"/>
                <a:gridCol w="884079"/>
                <a:gridCol w="744141"/>
                <a:gridCol w="788592"/>
              </a:tblGrid>
              <a:tr h="798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 dirty="0" err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Conc</a:t>
                      </a:r>
                      <a:r>
                        <a:rPr lang="fr-FR" sz="12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cystéine  (ppm)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940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</a:t>
                      </a:r>
                      <a:r>
                        <a:rPr lang="fr-FR" sz="1200" b="1" i="1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(Ohm.cm</a:t>
                      </a:r>
                      <a:r>
                        <a:rPr lang="fr-FR" sz="1200" b="1" i="1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fr-FR" sz="12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85.53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97.4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174.89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179.8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232.89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266.63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256.68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309.14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320.81</a:t>
                      </a:r>
                      <a:endParaRPr lang="fr-FR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019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  E</a:t>
                      </a:r>
                      <a:r>
                        <a:rPr lang="fr-FR" sz="1800" b="1" i="1" baseline="-25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Rp</a:t>
                      </a:r>
                      <a:r>
                        <a:rPr lang="fr-FR" sz="18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(%) 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i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----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12,18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51,09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52,43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63,27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67,92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66,67</a:t>
                      </a:r>
                      <a:endParaRPr lang="fr-FR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72,33</a:t>
                      </a:r>
                      <a:endParaRPr lang="fr-FR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73,34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1115615" y="1349822"/>
            <a:ext cx="7272808" cy="12961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 smtClean="0"/>
          </a:p>
          <a:p>
            <a:endParaRPr lang="fr-FR" dirty="0"/>
          </a:p>
          <a:p>
            <a:r>
              <a:rPr lang="fr-FR" b="1" dirty="0" smtClean="0">
                <a:solidFill>
                  <a:srgbClr val="FFFF00"/>
                </a:solidFill>
              </a:rPr>
              <a:t>Efficacité </a:t>
            </a:r>
            <a:r>
              <a:rPr lang="fr-FR" b="1" dirty="0">
                <a:solidFill>
                  <a:srgbClr val="FFFF00"/>
                </a:solidFill>
              </a:rPr>
              <a:t>inhibitrice de l’acier DC06EK dans </a:t>
            </a:r>
            <a:r>
              <a:rPr lang="fr-FR" b="1" dirty="0" smtClean="0">
                <a:solidFill>
                  <a:srgbClr val="FFFF00"/>
                </a:solidFill>
              </a:rPr>
              <a:t>H2SO</a:t>
            </a:r>
            <a:r>
              <a:rPr lang="fr-FR" b="1" dirty="0">
                <a:solidFill>
                  <a:srgbClr val="FFFF00"/>
                </a:solidFill>
              </a:rPr>
              <a:t>4 (0,1M) sans et avec addition de différentes concentrations en inhibiteur de cystéine, évaluée par la méthode de </a:t>
            </a:r>
            <a:r>
              <a:rPr lang="fr-FR" b="1" dirty="0" smtClean="0">
                <a:solidFill>
                  <a:srgbClr val="FFFF00"/>
                </a:solidFill>
              </a:rPr>
              <a:t>Rp</a:t>
            </a:r>
            <a:r>
              <a:rPr lang="fr-FR" b="1" dirty="0">
                <a:solidFill>
                  <a:srgbClr val="FFFF00"/>
                </a:solidFill>
              </a:rPr>
              <a:t>.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2999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1340768"/>
            <a:ext cx="7560840" cy="3785652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pPr algn="ctr"/>
            <a:r>
              <a:rPr lang="fr-FR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Etude de l’addition de NaI</a:t>
            </a:r>
            <a:endParaRPr lang="fr-FR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467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7575" y="1052736"/>
            <a:ext cx="295510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defRPr/>
            </a:pP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1. Sans inhibiteur </a:t>
            </a:r>
            <a:endParaRPr lang="fr-FR" sz="2800" dirty="0">
              <a:solidFill>
                <a:srgbClr val="B3116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664" y="1625378"/>
            <a:ext cx="5905078" cy="369332"/>
          </a:xfrm>
          <a:prstGeom prst="rect">
            <a:avLst/>
          </a:prstGeom>
          <a:solidFill>
            <a:srgbClr val="D53DD0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0" cap="none" spc="0" normalizeH="0" baseline="0" noProof="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Vitesse de corrosion en fonction de température</a:t>
            </a:r>
            <a:endParaRPr kumimoji="0" lang="fr-FR" sz="18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171262"/>
              </p:ext>
            </p:extLst>
          </p:nvPr>
        </p:nvGraphicFramePr>
        <p:xfrm>
          <a:off x="395536" y="1625378"/>
          <a:ext cx="4104667" cy="396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625378"/>
                        <a:ext cx="4104667" cy="3963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761053"/>
              </p:ext>
            </p:extLst>
          </p:nvPr>
        </p:nvGraphicFramePr>
        <p:xfrm>
          <a:off x="4572000" y="2394455"/>
          <a:ext cx="3691880" cy="2542041"/>
        </p:xfrm>
        <a:graphic>
          <a:graphicData uri="http://schemas.openxmlformats.org/drawingml/2006/table">
            <a:tbl>
              <a:tblPr firstRow="1" firstCol="1" bandRow="1"/>
              <a:tblGrid>
                <a:gridCol w="1258273"/>
                <a:gridCol w="1221148"/>
                <a:gridCol w="1212459"/>
              </a:tblGrid>
              <a:tr h="462188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Température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Technique gravimétrique</a:t>
                      </a: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,  H</a:t>
                      </a:r>
                      <a:r>
                        <a:rPr lang="fr-FR" sz="1200" b="1" baseline="-25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SO</a:t>
                      </a:r>
                      <a:r>
                        <a:rPr lang="fr-FR" sz="1200" b="1" baseline="-25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à 0,1M +5 ppm de NaI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621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(mg/cm².h)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V(mm.an</a:t>
                      </a:r>
                      <a:r>
                        <a:rPr lang="fr-FR" sz="1200" b="1" baseline="300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-1</a:t>
                      </a: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1.0400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11.6688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35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1.1870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13.3181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2.2500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25,245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45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2.4625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27.6292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4.105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46,09176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6.780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76,0716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70 C°</a:t>
                      </a:r>
                      <a:endParaRPr lang="fr-FR" sz="11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8.120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91,1064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13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952950"/>
            <a:ext cx="4572000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lvl="0" algn="ctr"/>
            <a:r>
              <a:rPr lang="fr-FR" sz="2400" b="1" i="1" dirty="0">
                <a:solidFill>
                  <a:srgbClr val="D53DD0">
                    <a:lumMod val="50000"/>
                  </a:srgbClr>
                </a:solidFill>
                <a:latin typeface="Calibri" panose="020F0502020204030204" pitchFamily="34" charset="0"/>
                <a:cs typeface="Times New Roman" pitchFamily="18" charset="0"/>
              </a:rPr>
              <a:t>2. Action des inhibiteurs</a:t>
            </a:r>
            <a:endParaRPr lang="fr-FR" sz="2400" b="1" i="1" dirty="0">
              <a:solidFill>
                <a:srgbClr val="D53DD0">
                  <a:lumMod val="50000"/>
                </a:srgb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360863"/>
              </p:ext>
            </p:extLst>
          </p:nvPr>
        </p:nvGraphicFramePr>
        <p:xfrm>
          <a:off x="1043609" y="1628800"/>
          <a:ext cx="7056782" cy="4104458"/>
        </p:xfrm>
        <a:graphic>
          <a:graphicData uri="http://schemas.openxmlformats.org/drawingml/2006/table">
            <a:tbl>
              <a:tblPr firstRow="1" firstCol="1" bandRow="1"/>
              <a:tblGrid>
                <a:gridCol w="1242155"/>
                <a:gridCol w="846005"/>
                <a:gridCol w="845226"/>
                <a:gridCol w="826547"/>
                <a:gridCol w="826547"/>
                <a:gridCol w="823434"/>
                <a:gridCol w="823434"/>
                <a:gridCol w="823434"/>
              </a:tblGrid>
              <a:tr h="56879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Concentration 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(ppm)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Efficacités inhibitrices évaluées par gravimétrie IE(℅)(cystéine)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50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30°C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35°C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40°C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45°C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50°C</a:t>
                      </a:r>
                      <a:endParaRPr lang="fr-FR" sz="11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60°C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70°C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39,22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20,94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57,75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54,56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69,39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30,63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20,49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35,03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27,67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53,38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57,71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71,85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31,15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19,58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54,03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42,01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52,32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59,09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75,97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46,27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27,35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61,46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45,50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58,57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60,58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78,07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49,45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effectLst/>
                          <a:latin typeface="Times New Roman"/>
                          <a:ea typeface="Calibri"/>
                          <a:cs typeface="Arial"/>
                        </a:rPr>
                        <a:t>24,38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62,98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47,92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60,76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71,21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78,86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42,12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32,03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8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66,12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53,90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66,37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68,71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86,51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47,80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34,21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8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67,98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65,36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68,65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72,66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86,91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53,68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42,79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338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400+5ppmNaI</a:t>
                      </a:r>
                      <a:endParaRPr lang="fr-FR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70,64</a:t>
                      </a:r>
                      <a:endParaRPr lang="fr-FR" sz="1400" b="1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67,47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76,04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78,20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86,33</a:t>
                      </a:r>
                      <a:endParaRPr lang="fr-FR" sz="1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65,58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i="1" dirty="0" smtClean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i="1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49,45</a:t>
                      </a:r>
                      <a:endParaRPr lang="fr-FR" sz="1400" b="1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981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4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704044"/>
              </p:ext>
            </p:extLst>
          </p:nvPr>
        </p:nvGraphicFramePr>
        <p:xfrm>
          <a:off x="539552" y="764704"/>
          <a:ext cx="3744912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5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764704"/>
                        <a:ext cx="3744912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237282"/>
              </p:ext>
            </p:extLst>
          </p:nvPr>
        </p:nvGraphicFramePr>
        <p:xfrm>
          <a:off x="4254467" y="764704"/>
          <a:ext cx="3816424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6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467" y="764704"/>
                        <a:ext cx="3816424" cy="2880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108313"/>
              </p:ext>
            </p:extLst>
          </p:nvPr>
        </p:nvGraphicFramePr>
        <p:xfrm>
          <a:off x="467544" y="3356992"/>
          <a:ext cx="3816424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7" name="Graph" r:id="rId7" imgW="3098111" imgH="2175665" progId="Origin50.Graph">
                  <p:embed/>
                </p:oleObj>
              </mc:Choice>
              <mc:Fallback>
                <p:oleObj name="Graph" r:id="rId7" imgW="3098111" imgH="2175665" progId="Origin50.Grap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356992"/>
                        <a:ext cx="3816424" cy="26642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464259"/>
              </p:ext>
            </p:extLst>
          </p:nvPr>
        </p:nvGraphicFramePr>
        <p:xfrm>
          <a:off x="4218463" y="3284984"/>
          <a:ext cx="3888432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8" name="Graph" r:id="rId9" imgW="3098111" imgH="2175665" progId="Origin50.Graph">
                  <p:embed/>
                </p:oleObj>
              </mc:Choice>
              <mc:Fallback>
                <p:oleObj name="Graph" r:id="rId9" imgW="3098111" imgH="2175665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8463" y="3284984"/>
                        <a:ext cx="3888432" cy="2808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83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62679" y="0"/>
            <a:ext cx="2952328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de synergie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373095"/>
              </p:ext>
            </p:extLst>
          </p:nvPr>
        </p:nvGraphicFramePr>
        <p:xfrm>
          <a:off x="4355976" y="836712"/>
          <a:ext cx="4320480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1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836712"/>
                        <a:ext cx="4320480" cy="27363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733361"/>
              </p:ext>
            </p:extLst>
          </p:nvPr>
        </p:nvGraphicFramePr>
        <p:xfrm>
          <a:off x="683568" y="836712"/>
          <a:ext cx="4320480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2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836712"/>
                        <a:ext cx="4320480" cy="2808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547840"/>
              </p:ext>
            </p:extLst>
          </p:nvPr>
        </p:nvGraphicFramePr>
        <p:xfrm>
          <a:off x="2555776" y="3212976"/>
          <a:ext cx="4362987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3" name="Graph" r:id="rId7" imgW="3098111" imgH="2175665" progId="Origin50.Graph">
                  <p:embed/>
                </p:oleObj>
              </mc:Choice>
              <mc:Fallback>
                <p:oleObj name="Graph" r:id="rId7" imgW="3098111" imgH="2175665" progId="Origin50.Graph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212976"/>
                        <a:ext cx="4362987" cy="27363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23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7582" y="2137990"/>
            <a:ext cx="7344817" cy="309634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fr-F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Mesures électrochimique par potentiomètre</a:t>
            </a:r>
          </a:p>
        </p:txBody>
      </p:sp>
    </p:spTree>
    <p:extLst>
      <p:ext uri="{BB962C8B-B14F-4D97-AF65-F5344CB8AC3E}">
        <p14:creationId xmlns:p14="http://schemas.microsoft.com/office/powerpoint/2010/main" val="49808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1052736"/>
            <a:ext cx="79208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Comportement </a:t>
            </a:r>
            <a:r>
              <a:rPr lang="fr-FR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 l’acier à l’OCP et méthode de </a:t>
            </a:r>
            <a:r>
              <a:rPr lang="fr-F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tafel </a:t>
            </a:r>
          </a:p>
          <a:p>
            <a:pPr lvl="0" algn="ctr"/>
            <a:r>
              <a:rPr lang="fr-F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en présence d’ inhibiteur</a:t>
            </a:r>
          </a:p>
          <a:p>
            <a:pPr lvl="0"/>
            <a:r>
              <a:rPr lang="fr-FR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fr-F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932195"/>
              </p:ext>
            </p:extLst>
          </p:nvPr>
        </p:nvGraphicFramePr>
        <p:xfrm>
          <a:off x="539552" y="1624105"/>
          <a:ext cx="4608512" cy="3942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624105"/>
                        <a:ext cx="4608512" cy="3942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905654"/>
              </p:ext>
            </p:extLst>
          </p:nvPr>
        </p:nvGraphicFramePr>
        <p:xfrm>
          <a:off x="4572000" y="1622122"/>
          <a:ext cx="4256906" cy="3967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622122"/>
                        <a:ext cx="4256906" cy="39671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97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4595293"/>
                  </p:ext>
                </p:extLst>
              </p:nvPr>
            </p:nvGraphicFramePr>
            <p:xfrm>
              <a:off x="1187624" y="2276874"/>
              <a:ext cx="6984776" cy="33435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05302"/>
                    <a:gridCol w="1177180"/>
                    <a:gridCol w="1068424"/>
                    <a:gridCol w="944876"/>
                    <a:gridCol w="948356"/>
                    <a:gridCol w="1140638"/>
                  </a:tblGrid>
                  <a:tr h="9081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Conc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 . </a:t>
                          </a:r>
                          <a:r>
                            <a:rPr lang="fr-FR" sz="11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Inhib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.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(ppm)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 corr.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(mV/ECS)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</a:t>
                          </a:r>
                          <a:r>
                            <a:rPr lang="en-GB" sz="11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corr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(mA/cm</a:t>
                          </a:r>
                          <a:r>
                            <a:rPr lang="en-GB" sz="1100" b="1" baseline="30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𝜷</m:t>
                                    </m:r>
                                  </m:e>
                                  <m:sub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(mV/dec)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𝜷</m:t>
                                    </m:r>
                                  </m:e>
                                  <m:sub>
                                    <m:r>
                                      <a:rPr lang="fr-FR" sz="1400" b="1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(mV/dec)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Efficacité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inhibitrice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</a:t>
                          </a:r>
                          <a:r>
                            <a:rPr lang="fr-FR" sz="1100" b="1" i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IE</a:t>
                          </a:r>
                          <a:r>
                            <a:rPr lang="fr-FR" sz="1100" b="1" i="1" baseline="-250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T</a:t>
                          </a:r>
                          <a:r>
                            <a:rPr lang="fr-FR" sz="1100" b="1" i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%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  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-637.9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0.2086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48.7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-204.9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-621.4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0.1541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43.3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-122.2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26,12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-590.7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0.1481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38.6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-119.5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29,00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-621.4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0.1364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43.7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-124.7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34,61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-602.5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0.1359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57.7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-89.3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34,85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75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-590.0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0.1179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47.3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-122.8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43,48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-612.3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0.0964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40.1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-118.5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53,78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-608.0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0.0867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37.5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-120.9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58,43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-609.6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0.0931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-110.5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55,36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4595293"/>
                  </p:ext>
                </p:extLst>
              </p:nvPr>
            </p:nvGraphicFramePr>
            <p:xfrm>
              <a:off x="1187624" y="2276874"/>
              <a:ext cx="6984776" cy="33435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05302"/>
                    <a:gridCol w="1177180"/>
                    <a:gridCol w="1068424"/>
                    <a:gridCol w="944876"/>
                    <a:gridCol w="948356"/>
                    <a:gridCol w="1140638"/>
                  </a:tblGrid>
                  <a:tr h="9081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Conc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 . </a:t>
                          </a:r>
                          <a:r>
                            <a:rPr lang="fr-FR" sz="1100" b="1" dirty="0" err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Inhib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.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(ppm)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 corr.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(mV/ECS)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</a:t>
                          </a:r>
                          <a:r>
                            <a:rPr lang="en-GB" sz="1100" b="1" baseline="-25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corr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(mA/cm</a:t>
                          </a:r>
                          <a:r>
                            <a:rPr lang="en-GB" sz="1100" b="1" baseline="300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</a:t>
                          </a:r>
                          <a:r>
                            <a:rPr lang="en-GB" sz="11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18710" t="-4027" r="-221290" b="-2771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15385" t="-4027" r="-119872" b="-2771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Efficacité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inhibitrice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(</a:t>
                          </a:r>
                          <a:r>
                            <a:rPr lang="fr-FR" sz="1100" b="1" i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IE</a:t>
                          </a:r>
                          <a:r>
                            <a:rPr lang="fr-FR" sz="1100" b="1" i="1" baseline="-250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T</a:t>
                          </a:r>
                          <a:r>
                            <a:rPr lang="fr-FR" sz="1100" b="1" i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%</a:t>
                          </a: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)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 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000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  </a:t>
                          </a:r>
                          <a:endParaRPr lang="fr-FR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-637.9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0.2086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48.7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-204.9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-621.4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0.1541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43.3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-122.2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26,12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-590.7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0.1481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38.6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-119.5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29,00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25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-621.4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0.1364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43.7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-124.7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34,61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-602.5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0.1359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57.7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-89.3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34,85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75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-590.0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0.1179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47.3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-122.8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43,48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100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-612.3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0.0964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40.1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-118.5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53,78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200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-608.0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0.0867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37.5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-120.9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58,43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0000"/>
                        </a:solidFill>
                      </a:tcPr>
                    </a:tc>
                  </a:tr>
                  <a:tr h="27060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2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400 </a:t>
                          </a:r>
                          <a:r>
                            <a:rPr lang="fr-FR" sz="900" b="1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+5ppm NaI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-609.6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0.0931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36.9</a:t>
                          </a:r>
                          <a:endParaRPr lang="fr-FR" sz="14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400" dirty="0"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-110.5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fr-FR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55,36</a:t>
                          </a:r>
                          <a:endParaRPr lang="fr-FR" sz="14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ZoneTexte 6"/>
          <p:cNvSpPr txBox="1"/>
          <p:nvPr/>
        </p:nvSpPr>
        <p:spPr>
          <a:xfrm>
            <a:off x="7638843" y="0"/>
            <a:ext cx="1476164" cy="400110"/>
          </a:xfrm>
          <a:prstGeom prst="rect">
            <a:avLst/>
          </a:prstGeom>
          <a:gradFill flip="none" rotWithShape="1">
            <a:gsLst>
              <a:gs pos="0">
                <a:srgbClr val="FFFE00">
                  <a:tint val="66000"/>
                  <a:satMod val="160000"/>
                </a:srgbClr>
              </a:gs>
              <a:gs pos="50000">
                <a:srgbClr val="FFFE00">
                  <a:tint val="44500"/>
                  <a:satMod val="160000"/>
                </a:srgbClr>
              </a:gs>
              <a:gs pos="100000">
                <a:srgbClr val="FFFE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Effet </a:t>
            </a:r>
            <a:r>
              <a:rPr lang="fr-FR" sz="2000" b="1" dirty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de </a:t>
            </a:r>
            <a:r>
              <a:rPr lang="fr-FR" sz="2000" b="1" dirty="0" smtClean="0">
                <a:ln>
                  <a:solidFill>
                    <a:srgbClr val="00B050"/>
                  </a:solidFill>
                </a:ln>
                <a:latin typeface="Calibri" panose="020F0502020204030204" pitchFamily="34" charset="0"/>
              </a:rPr>
              <a:t>NaI</a:t>
            </a:r>
            <a:endParaRPr lang="fr-FR" sz="2000" b="1" dirty="0">
              <a:ln>
                <a:solidFill>
                  <a:srgbClr val="00B050"/>
                </a:solidFill>
              </a:ln>
              <a:latin typeface="Calibri" panose="020F0502020204030204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043608" y="764704"/>
            <a:ext cx="7128792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/>
          </a:p>
          <a:p>
            <a:r>
              <a:rPr lang="fr-FR" dirty="0" smtClean="0"/>
              <a:t> </a:t>
            </a:r>
            <a:r>
              <a:rPr lang="fr-FR" b="1" dirty="0">
                <a:solidFill>
                  <a:srgbClr val="FF0000"/>
                </a:solidFill>
              </a:rPr>
              <a:t>Efficacité inhibitrice et paramètres électrochimiques obtenus à partir des courbes courant-tension de Tafel dans H2SO4 (0,1M) sans et avec addition de différentes concentrations en inhibiteur de cystéine+5ppmNa I.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1966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02369"/>
              </p:ext>
            </p:extLst>
          </p:nvPr>
        </p:nvGraphicFramePr>
        <p:xfrm>
          <a:off x="971601" y="3140968"/>
          <a:ext cx="7128790" cy="2448271"/>
        </p:xfrm>
        <a:graphic>
          <a:graphicData uri="http://schemas.openxmlformats.org/drawingml/2006/table">
            <a:tbl>
              <a:tblPr firstRow="1" firstCol="1" bandRow="1"/>
              <a:tblGrid>
                <a:gridCol w="957610"/>
                <a:gridCol w="619218"/>
                <a:gridCol w="690009"/>
                <a:gridCol w="678341"/>
                <a:gridCol w="690786"/>
                <a:gridCol w="690786"/>
                <a:gridCol w="717235"/>
                <a:gridCol w="717235"/>
                <a:gridCol w="681451"/>
                <a:gridCol w="686119"/>
              </a:tblGrid>
              <a:tr h="852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err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Conc</a:t>
                      </a: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. (ppm)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52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Rp(ohm.cm2)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85.53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91.43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94.33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98.89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125.6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126.38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134.87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162.15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136.7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3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i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E </a:t>
                      </a:r>
                      <a:r>
                        <a:rPr lang="fr-FR" sz="1200" b="1" i="1" baseline="-250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Rp</a:t>
                      </a:r>
                      <a:r>
                        <a:rPr lang="fr-FR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(%)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6.45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9.32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13.50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31.90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32.32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36.58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47.25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40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45.43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à coins arrondis 2"/>
          <p:cNvSpPr/>
          <p:nvPr/>
        </p:nvSpPr>
        <p:spPr>
          <a:xfrm>
            <a:off x="971600" y="1268760"/>
            <a:ext cx="7128792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dirty="0" smtClean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Efficacité </a:t>
            </a:r>
            <a:r>
              <a:rPr lang="fr-FR" b="1" dirty="0">
                <a:solidFill>
                  <a:srgbClr val="FF0000"/>
                </a:solidFill>
              </a:rPr>
              <a:t>inhibitrice de l’acier DC06EK dans </a:t>
            </a:r>
            <a:r>
              <a:rPr lang="fr-FR" b="1" dirty="0" smtClean="0">
                <a:solidFill>
                  <a:srgbClr val="FF0000"/>
                </a:solidFill>
              </a:rPr>
              <a:t>H2SO4(0,1M</a:t>
            </a:r>
            <a:r>
              <a:rPr lang="fr-FR" b="1" dirty="0">
                <a:solidFill>
                  <a:srgbClr val="FF0000"/>
                </a:solidFill>
              </a:rPr>
              <a:t>) sans et avec addition de différentes concentrations en inhibiteur de  cystéine +5ppmNa I, évaluée par la méthode de Rp.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85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2132856"/>
            <a:ext cx="64807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Inflat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</a:rPr>
              <a:t>Etude comparative </a:t>
            </a:r>
            <a:endParaRPr kumimoji="0" lang="fr-FR" sz="4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908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691154"/>
              </p:ext>
            </p:extLst>
          </p:nvPr>
        </p:nvGraphicFramePr>
        <p:xfrm>
          <a:off x="412076" y="1885474"/>
          <a:ext cx="4801369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076" y="1885474"/>
                        <a:ext cx="4801369" cy="3456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672375"/>
              </p:ext>
            </p:extLst>
          </p:nvPr>
        </p:nvGraphicFramePr>
        <p:xfrm>
          <a:off x="4355976" y="1916832"/>
          <a:ext cx="4464496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3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916832"/>
                        <a:ext cx="4464496" cy="3456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195736" y="1340768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latin typeface="Times New Roman"/>
                <a:ea typeface="Times New Roman"/>
              </a:rPr>
              <a:t>Comparative par les méthodes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53867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2843808" cy="369332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Résultats et discussions</a:t>
            </a:r>
            <a:endParaRPr kumimoji="0" lang="fr-FR" sz="1800" b="1" i="0" u="none" strike="noStrike" kern="0" cap="none" spc="0" normalizeH="0" baseline="0" noProof="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811715"/>
              </p:ext>
            </p:extLst>
          </p:nvPr>
        </p:nvGraphicFramePr>
        <p:xfrm>
          <a:off x="4572000" y="1412776"/>
          <a:ext cx="3960440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1" name="Graph" r:id="rId3" imgW="3098111" imgH="2175665" progId="Origin50.Graph">
                  <p:embed/>
                </p:oleObj>
              </mc:Choice>
              <mc:Fallback>
                <p:oleObj name="Graph" r:id="rId3" imgW="3098111" imgH="2175665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412776"/>
                        <a:ext cx="3960440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568439"/>
              </p:ext>
            </p:extLst>
          </p:nvPr>
        </p:nvGraphicFramePr>
        <p:xfrm>
          <a:off x="2411760" y="3573016"/>
          <a:ext cx="4320479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2" name="Graph" r:id="rId5" imgW="3098111" imgH="2175665" progId="Origin50.Graph">
                  <p:embed/>
                </p:oleObj>
              </mc:Choice>
              <mc:Fallback>
                <p:oleObj name="Graph" r:id="rId5" imgW="3098111" imgH="2175665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573016"/>
                        <a:ext cx="4320479" cy="2376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1907704" y="1052736"/>
            <a:ext cx="5976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000000"/>
                </a:solidFill>
                <a:latin typeface="Times New Roman"/>
                <a:ea typeface="Times New Roman"/>
              </a:rPr>
              <a:t>comparaison entre les valeurs de l’efficacité d’inhibition, obtenues par les trois techniques</a:t>
            </a:r>
            <a:endParaRPr lang="fr-FR" b="1" dirty="0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787900"/>
              </p:ext>
            </p:extLst>
          </p:nvPr>
        </p:nvGraphicFramePr>
        <p:xfrm>
          <a:off x="899592" y="1484784"/>
          <a:ext cx="3888432" cy="2494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3" name="Graph" r:id="rId7" imgW="3098111" imgH="2175665" progId="Origin50.Graph">
                  <p:embed/>
                </p:oleObj>
              </mc:Choice>
              <mc:Fallback>
                <p:oleObj name="Graph" r:id="rId7" imgW="3098111" imgH="2175665" progId="Origin50.Graph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84784"/>
                        <a:ext cx="3888432" cy="24948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2175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124744"/>
            <a:ext cx="6984776" cy="46805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CanUp">
              <a:avLst/>
            </a:prstTxWarp>
            <a:spAutoFit/>
          </a:bodyPr>
          <a:lstStyle/>
          <a:p>
            <a:pPr algn="ctr"/>
            <a:r>
              <a:rPr lang="fr-FR" dirty="0"/>
              <a:t>Corrélation entre </a:t>
            </a:r>
          </a:p>
          <a:p>
            <a:pPr algn="ctr"/>
            <a:r>
              <a:rPr lang="fr-FR" dirty="0"/>
              <a:t>résultats </a:t>
            </a:r>
            <a:r>
              <a:rPr lang="fr-FR" dirty="0">
                <a:solidFill>
                  <a:schemeClr val="tx1"/>
                </a:solidFill>
              </a:rPr>
              <a:t>expérimentaux </a:t>
            </a:r>
            <a:r>
              <a:rPr lang="fr-FR" dirty="0"/>
              <a:t>et théoriques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3608" y="1128280"/>
            <a:ext cx="6984776" cy="4680520"/>
          </a:xfrm>
          <a:prstGeom prst="rect">
            <a:avLst/>
          </a:prstGeom>
          <a:ln>
            <a:solidFill>
              <a:srgbClr val="DDDDDB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CanUp">
              <a:avLst/>
            </a:prstTxWarp>
            <a:spAutoFit/>
          </a:bodyPr>
          <a:lstStyle/>
          <a:p>
            <a:pPr algn="ctr"/>
            <a:r>
              <a:rPr lang="fr-FR" dirty="0"/>
              <a:t>Corrélation entre </a:t>
            </a:r>
          </a:p>
          <a:p>
            <a:pPr algn="ctr"/>
            <a:r>
              <a:rPr lang="fr-FR" dirty="0"/>
              <a:t>résultats </a:t>
            </a:r>
            <a:r>
              <a:rPr lang="fr-FR" dirty="0">
                <a:solidFill>
                  <a:schemeClr val="tx1"/>
                </a:solidFill>
              </a:rPr>
              <a:t>expérimentaux </a:t>
            </a:r>
            <a:r>
              <a:rPr lang="fr-FR" dirty="0"/>
              <a:t>et théoriques</a:t>
            </a:r>
          </a:p>
        </p:txBody>
      </p:sp>
    </p:spTree>
    <p:extLst>
      <p:ext uri="{BB962C8B-B14F-4D97-AF65-F5344CB8AC3E}">
        <p14:creationId xmlns:p14="http://schemas.microsoft.com/office/powerpoint/2010/main" val="1446186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infos1\Desktop\imane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83" y="985465"/>
            <a:ext cx="7488832" cy="506427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16" name="Titre 1"/>
          <p:cNvSpPr txBox="1">
            <a:spLocks/>
          </p:cNvSpPr>
          <p:nvPr/>
        </p:nvSpPr>
        <p:spPr bwMode="gray">
          <a:xfrm>
            <a:off x="351802" y="548681"/>
            <a:ext cx="8183880" cy="1715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</a:rPr>
              <a:t>République Algérienne Démocratique et Populaire</a:t>
            </a:r>
            <a:br>
              <a:rPr lang="fr-F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</a:rPr>
            </a:br>
            <a:r>
              <a:rPr lang="ar-DZ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</a:rPr>
              <a:t>وزارة التعليم العالي والبحث العلمي</a:t>
            </a:r>
            <a:r>
              <a:rPr lang="fr-F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</a:rPr>
              <a:t>                                    </a:t>
            </a:r>
            <a:r>
              <a:rPr lang="fr-F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fr-F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Université  de  Djilali Bounaàma </a:t>
            </a:r>
            <a:br>
              <a:rPr lang="fr-F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fr-F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Khemis Miliana </a:t>
            </a: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fr-F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                                          </a:t>
            </a:r>
            <a:endParaRPr lang="fr-FR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5" y="548681"/>
            <a:ext cx="1047750" cy="1047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289" y="605967"/>
            <a:ext cx="1047750" cy="1047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Rectangle 18"/>
          <p:cNvSpPr/>
          <p:nvPr/>
        </p:nvSpPr>
        <p:spPr>
          <a:xfrm>
            <a:off x="550680" y="2133847"/>
            <a:ext cx="7863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Mémoire de fin d’étude 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 vue de l’obtention d'un diplôme de Master en Chimie 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    </a:t>
            </a:r>
            <a:r>
              <a:rPr kumimoji="0" lang="fr-FR" sz="18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Spécialité</a:t>
            </a:r>
            <a:r>
              <a:rPr kumimoji="0" lang="fr-FR" sz="18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: Chimie Pharmaceutique  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3851920" y="3009076"/>
            <a:ext cx="930063" cy="359774"/>
            <a:chOff x="0" y="4778"/>
            <a:chExt cx="930063" cy="359774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0" y="4778"/>
              <a:ext cx="930063" cy="359774"/>
            </a:xfrm>
            <a:prstGeom prst="roundRect">
              <a:avLst/>
            </a:prstGeom>
            <a:solidFill>
              <a:srgbClr val="B31166">
                <a:hueOff val="0"/>
                <a:satOff val="0"/>
                <a:lumOff val="0"/>
                <a:alphaOff val="0"/>
              </a:srgbClr>
            </a:solidFill>
            <a:ln w="19050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2" name="Rectangle 21"/>
            <p:cNvSpPr/>
            <p:nvPr/>
          </p:nvSpPr>
          <p:spPr>
            <a:xfrm>
              <a:off x="17563" y="22341"/>
              <a:ext cx="894937" cy="32464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marR="0" lvl="0" indent="0" algn="l" defTabSz="666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500" b="1" i="1" u="sng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Thème</a:t>
              </a:r>
              <a:endPara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23" name="Organigramme : Alternative 22"/>
          <p:cNvSpPr/>
          <p:nvPr/>
        </p:nvSpPr>
        <p:spPr>
          <a:xfrm>
            <a:off x="1233166" y="3421360"/>
            <a:ext cx="6552728" cy="1015752"/>
          </a:xfrm>
          <a:prstGeom prst="flowChartAlternateProcess">
            <a:avLst/>
          </a:prstGeom>
          <a:gradFill rotWithShape="1">
            <a:gsLst>
              <a:gs pos="0">
                <a:srgbClr val="E33D6F">
                  <a:tint val="64000"/>
                  <a:lumMod val="118000"/>
                </a:srgbClr>
              </a:gs>
              <a:gs pos="100000">
                <a:srgbClr val="E33D6F">
                  <a:tint val="92000"/>
                  <a:alpha val="100000"/>
                  <a:lumMod val="110000"/>
                </a:srgbClr>
              </a:gs>
            </a:gsLst>
            <a:lin ang="5400000" scaled="0"/>
          </a:gradFill>
          <a:ln w="9525" cap="rnd" cmpd="sng" algn="ctr">
            <a:solidFill>
              <a:srgbClr val="E33D6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fr-FR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Etude du pouvoir inhibiteur de la cystéine contre </a:t>
            </a:r>
          </a:p>
          <a:p>
            <a:pPr lvl="0" algn="ctr"/>
            <a:r>
              <a:rPr lang="fr-FR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la corrosion d’un acier doux. Corrélation entre </a:t>
            </a:r>
          </a:p>
          <a:p>
            <a:pPr lvl="0" algn="ctr"/>
            <a:r>
              <a:rPr lang="fr-FR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résultats expérimentaux et théoriques.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31958" y="4447669"/>
            <a:ext cx="408499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3200" b="1" dirty="0" smtClean="0">
                <a:ln/>
                <a:solidFill>
                  <a:srgbClr val="0000FF"/>
                </a:solidFill>
                <a:latin typeface="Monotype Corsiva" pitchFamily="66" charset="0"/>
              </a:rPr>
              <a:t>Réalisé par :</a:t>
            </a:r>
          </a:p>
          <a:p>
            <a:pPr algn="ctr"/>
            <a:r>
              <a:rPr lang="fr-FR" sz="3200" b="1" dirty="0">
                <a:ln/>
                <a:solidFill>
                  <a:srgbClr val="0000FF"/>
                </a:solidFill>
                <a:latin typeface="Monotype Corsiva" pitchFamily="66" charset="0"/>
              </a:rPr>
              <a:t>Mr .Raffed </a:t>
            </a:r>
            <a:r>
              <a:rPr lang="fr-FR" sz="3200" b="1" cap="none" spc="0" dirty="0" smtClean="0">
                <a:ln/>
                <a:solidFill>
                  <a:srgbClr val="0000FF"/>
                </a:solidFill>
                <a:effectLst/>
                <a:latin typeface="Monotype Corsiva" pitchFamily="66" charset="0"/>
              </a:rPr>
              <a:t>Noureddine</a:t>
            </a:r>
            <a:endParaRPr lang="fr-FR" sz="3200" b="1" cap="none" spc="0" dirty="0">
              <a:ln/>
              <a:solidFill>
                <a:srgbClr val="0000FF"/>
              </a:solidFill>
              <a:effectLst/>
              <a:latin typeface="Monotype Corsiva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43742" y="4447670"/>
            <a:ext cx="412348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2800" b="1" dirty="0" smtClean="0">
                <a:ln/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Encadré par :</a:t>
            </a:r>
          </a:p>
          <a:p>
            <a:pPr algn="ctr"/>
            <a:r>
              <a:rPr lang="fr-FR" sz="2800" b="1" dirty="0">
                <a:ln/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Mr. TOUAFRI. L</a:t>
            </a:r>
          </a:p>
          <a:p>
            <a:pPr algn="ctr"/>
            <a:endParaRPr lang="fr-FR" sz="2800" b="1" cap="none" spc="0" dirty="0">
              <a:ln/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3"/>
          <p:cNvGrpSpPr>
            <a:grpSpLocks/>
          </p:cNvGrpSpPr>
          <p:nvPr/>
        </p:nvGrpSpPr>
        <p:grpSpPr bwMode="auto">
          <a:xfrm>
            <a:off x="817201" y="5524887"/>
            <a:ext cx="7929563" cy="1027113"/>
            <a:chOff x="6265" y="4785"/>
            <a:chExt cx="1927" cy="850"/>
          </a:xfrm>
        </p:grpSpPr>
        <p:pic>
          <p:nvPicPr>
            <p:cNvPr id="28" name="Picture 24" descr="037BP16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9" y="4785"/>
              <a:ext cx="1823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6265" y="4962"/>
              <a:ext cx="1653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730" tIns="33865" rIns="67730" bIns="33865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2000" b="1" i="1" dirty="0">
                  <a:solidFill>
                    <a:srgbClr val="37302A">
                      <a:lumMod val="75000"/>
                    </a:srgbClr>
                  </a:solidFill>
                </a:rPr>
                <a:t>Année universitaire </a:t>
              </a:r>
              <a:r>
                <a:rPr lang="fr-FR" sz="2000" b="1" i="1" dirty="0" smtClean="0">
                  <a:solidFill>
                    <a:srgbClr val="37302A">
                      <a:lumMod val="75000"/>
                    </a:srgbClr>
                  </a:solidFill>
                </a:rPr>
                <a:t>2017-2018 </a:t>
              </a:r>
              <a:endParaRPr lang="fr-FR" sz="2000" b="1" i="1" dirty="0">
                <a:solidFill>
                  <a:srgbClr val="37302A">
                    <a:lumMod val="75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50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5" grpId="0"/>
      <p:bldP spid="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827583" y="548680"/>
            <a:ext cx="7444637" cy="2166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altLang="fr-FR" sz="2800" b="1" i="0" u="none" strike="noStrike" kern="0" cap="none" spc="0" normalizeH="0" baseline="0" noProof="0" dirty="0" smtClean="0">
                <a:ln>
                  <a:prstDash val="solid"/>
                </a:ln>
                <a:effectLst>
                  <a:outerShdw blurRad="88000" dist="50800" dir="5040000" algn="tl">
                    <a:srgbClr val="F27E19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</a:t>
            </a:r>
            <a:r>
              <a:rPr kumimoji="0" lang="fr-FR" sz="2800" i="0" u="none" strike="noStrike" kern="0" cap="none" spc="0" normalizeH="0" baseline="0" noProof="0" dirty="0" smtClean="0">
                <a:ln>
                  <a:prstDash val="solid"/>
                </a:ln>
                <a:effectLst>
                  <a:outerShdw blurRad="88000" dist="50800" dir="5040000" algn="tl">
                    <a:srgbClr val="F27E19">
                      <a:tint val="80000"/>
                      <a:satMod val="250000"/>
                      <a:alpha val="45000"/>
                    </a:srgbClr>
                  </a:outerShdw>
                </a:effectLst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modélisation est une application des méthodes théoriques et des méthodes de calcul pour résoudre des problèmes impliquant la structure moléculaire et la réactivité chimique .</a:t>
            </a:r>
            <a:endParaRPr kumimoji="0" lang="fr-FR" sz="2800" i="0" u="none" strike="noStrike" kern="0" cap="none" spc="0" normalizeH="0" baseline="0" noProof="0" dirty="0">
              <a:ln>
                <a:prstDash val="solid"/>
              </a:ln>
              <a:effectLst>
                <a:outerShdw blurRad="88000" dist="50800" dir="5040000" algn="tl">
                  <a:srgbClr val="F27E19">
                    <a:tint val="80000"/>
                    <a:satMod val="250000"/>
                    <a:alpha val="45000"/>
                  </a:srgbClr>
                </a:outerShdw>
              </a:effectLst>
              <a:uLnTx/>
              <a:uFillTx/>
              <a:latin typeface="Trebuchet MS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827583" y="2996952"/>
            <a:ext cx="7444637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8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Théorie de la densité fonctionnelle (DFT)</a:t>
            </a:r>
            <a:endParaRPr lang="fr-FR" sz="2800" b="1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lvl="1" algn="just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la </a:t>
            </a: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Théorie de la Fonctionnelle de la Densité ou </a:t>
            </a:r>
            <a:r>
              <a:rPr lang="fr-FR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DFT</a:t>
            </a: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 l'anglais </a:t>
            </a:r>
            <a:r>
              <a:rPr lang="fr-FR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Density</a:t>
            </a: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Functionnal</a:t>
            </a: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Theory</a:t>
            </a: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été considérablement développée pour l’étude des systèmes chimiques et s’est imposée comme une alternative performante aux méthodes </a:t>
            </a:r>
            <a:r>
              <a:rPr lang="fr-FR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Hartre</a:t>
            </a:r>
            <a:r>
              <a:rPr lang="fr-FR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Fock</a:t>
            </a:r>
            <a:r>
              <a:rPr lang="fr-FR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(HF).</a:t>
            </a:r>
            <a:endParaRPr lang="fr-FR" sz="24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15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828087"/>
            <a:ext cx="79422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alt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orbitales frontières HOMO , LUMO</a:t>
            </a:r>
            <a:endParaRPr lang="en-US" alt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7887" y="1412862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altLang="fr-F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orbitales frontières sont deux types d'orbitales moléculaires (OM) particulières:</a:t>
            </a:r>
            <a:endParaRPr lang="fr-FR" altLang="fr-FR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3" y="2420888"/>
            <a:ext cx="7409095" cy="316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l'orbitale </a:t>
            </a:r>
            <a:r>
              <a:rPr lang="fr-FR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HOMO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(acronyme de 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highest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occupied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moléculaire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orbital), en français HO (pour Haute Occupée) qui est l'orbitale moléculaire la plus haute en énergie occupée par au moins un électron.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   l'orbitale </a:t>
            </a:r>
            <a:r>
              <a:rPr lang="fr-FR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LUMO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(acronyme de 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lowest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unoccupied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moléculaire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orbital), en français BV (pour Basse Vacante) qui est l'orbitale la plus basse en énergie non occupée par un électron.</a:t>
            </a:r>
          </a:p>
        </p:txBody>
      </p:sp>
    </p:spTree>
    <p:extLst>
      <p:ext uri="{BB962C8B-B14F-4D97-AF65-F5344CB8AC3E}">
        <p14:creationId xmlns:p14="http://schemas.microsoft.com/office/powerpoint/2010/main" val="199648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1475656" y="1052736"/>
            <a:ext cx="6192688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Les applications de la DFT </a:t>
            </a:r>
          </a:p>
        </p:txBody>
      </p:sp>
      <p:sp>
        <p:nvSpPr>
          <p:cNvPr id="3" name="Étoile à 7 branches 2"/>
          <p:cNvSpPr/>
          <p:nvPr/>
        </p:nvSpPr>
        <p:spPr>
          <a:xfrm>
            <a:off x="3779912" y="3037742"/>
            <a:ext cx="1656184" cy="1656184"/>
          </a:xfrm>
          <a:prstGeom prst="star7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DFT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693465" y="1805865"/>
            <a:ext cx="1742631" cy="1198910"/>
            <a:chOff x="3974829" y="0"/>
            <a:chExt cx="1742631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Ellipse 4"/>
            <p:cNvSpPr/>
            <p:nvPr/>
          </p:nvSpPr>
          <p:spPr>
            <a:xfrm>
              <a:off x="3974829" y="0"/>
              <a:ext cx="1742631" cy="1404611"/>
            </a:xfrm>
            <a:prstGeom prst="ellipse">
              <a:avLst/>
            </a:prstGeom>
            <a:solidFill>
              <a:srgbClr val="BC356F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6" name="Ellipse 4"/>
            <p:cNvSpPr/>
            <p:nvPr/>
          </p:nvSpPr>
          <p:spPr>
            <a:xfrm>
              <a:off x="4230031" y="205701"/>
              <a:ext cx="1232227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Géométries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5436096" y="2340018"/>
            <a:ext cx="1785192" cy="1198910"/>
            <a:chOff x="6259835" y="316109"/>
            <a:chExt cx="1902223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Ellipse 7"/>
            <p:cNvSpPr/>
            <p:nvPr/>
          </p:nvSpPr>
          <p:spPr>
            <a:xfrm>
              <a:off x="6259835" y="316109"/>
              <a:ext cx="1902223" cy="1404611"/>
            </a:xfrm>
            <a:prstGeom prst="ellipse">
              <a:avLst/>
            </a:prstGeom>
            <a:solidFill>
              <a:srgbClr val="E65331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9" name="Ellipse 4"/>
            <p:cNvSpPr/>
            <p:nvPr/>
          </p:nvSpPr>
          <p:spPr>
            <a:xfrm>
              <a:off x="6538409" y="521810"/>
              <a:ext cx="1345075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Etats de spin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5567859" y="3655020"/>
            <a:ext cx="1748109" cy="1198910"/>
            <a:chOff x="7021825" y="2057837"/>
            <a:chExt cx="1748109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Ellipse 10"/>
            <p:cNvSpPr/>
            <p:nvPr/>
          </p:nvSpPr>
          <p:spPr>
            <a:xfrm>
              <a:off x="7021825" y="2057837"/>
              <a:ext cx="1748109" cy="1404611"/>
            </a:xfrm>
            <a:prstGeom prst="ellipse">
              <a:avLst/>
            </a:prstGeom>
            <a:solidFill>
              <a:srgbClr val="F27E19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12" name="Ellipse 4"/>
            <p:cNvSpPr/>
            <p:nvPr/>
          </p:nvSpPr>
          <p:spPr>
            <a:xfrm>
              <a:off x="7277830" y="2263538"/>
              <a:ext cx="1236099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Propriétés Optiques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1981335" y="2405321"/>
            <a:ext cx="1727110" cy="1214024"/>
            <a:chOff x="1300900" y="704982"/>
            <a:chExt cx="1727110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Ellipse 13"/>
            <p:cNvSpPr/>
            <p:nvPr/>
          </p:nvSpPr>
          <p:spPr>
            <a:xfrm>
              <a:off x="1300900" y="704982"/>
              <a:ext cx="1727110" cy="1404611"/>
            </a:xfrm>
            <a:prstGeom prst="ellipse">
              <a:avLst/>
            </a:prstGeom>
            <a:solidFill>
              <a:srgbClr val="E65331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15" name="Ellipse 4"/>
            <p:cNvSpPr/>
            <p:nvPr/>
          </p:nvSpPr>
          <p:spPr>
            <a:xfrm>
              <a:off x="1553829" y="910683"/>
              <a:ext cx="1221252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Energies totales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1879718" y="3692930"/>
            <a:ext cx="1930343" cy="1161000"/>
            <a:chOff x="1079650" y="2489247"/>
            <a:chExt cx="1930343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Ellipse 16"/>
            <p:cNvSpPr/>
            <p:nvPr/>
          </p:nvSpPr>
          <p:spPr>
            <a:xfrm>
              <a:off x="1079650" y="2489247"/>
              <a:ext cx="1930343" cy="1404611"/>
            </a:xfrm>
            <a:prstGeom prst="ellipse">
              <a:avLst/>
            </a:prstGeom>
            <a:solidFill>
              <a:srgbClr val="BC356F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18" name="Ellipse 4"/>
            <p:cNvSpPr/>
            <p:nvPr/>
          </p:nvSpPr>
          <p:spPr>
            <a:xfrm>
              <a:off x="1362342" y="2694948"/>
              <a:ext cx="1364959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Couplage d’échange</a:t>
              </a: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2591923" y="4848379"/>
            <a:ext cx="2016081" cy="1198910"/>
            <a:chOff x="2791370" y="4014055"/>
            <a:chExt cx="2016081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0" name="Ellipse 19"/>
            <p:cNvSpPr/>
            <p:nvPr/>
          </p:nvSpPr>
          <p:spPr>
            <a:xfrm>
              <a:off x="2791370" y="4014055"/>
              <a:ext cx="2016081" cy="1404611"/>
            </a:xfrm>
            <a:prstGeom prst="ellipse">
              <a:avLst/>
            </a:prstGeom>
            <a:solidFill>
              <a:srgbClr val="BC80E0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21" name="Ellipse 4"/>
            <p:cNvSpPr/>
            <p:nvPr/>
          </p:nvSpPr>
          <p:spPr>
            <a:xfrm>
              <a:off x="3296715" y="4219756"/>
              <a:ext cx="1425585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Propriétés électroniques</a:t>
              </a: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4716015" y="4848379"/>
            <a:ext cx="1859159" cy="1198910"/>
            <a:chOff x="5857478" y="3989165"/>
            <a:chExt cx="2029959" cy="140461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3" name="Ellipse 22"/>
            <p:cNvSpPr/>
            <p:nvPr/>
          </p:nvSpPr>
          <p:spPr>
            <a:xfrm>
              <a:off x="5857478" y="3989165"/>
              <a:ext cx="2029959" cy="1404611"/>
            </a:xfrm>
            <a:prstGeom prst="ellipse">
              <a:avLst/>
            </a:prstGeom>
            <a:solidFill>
              <a:srgbClr val="F2AC19"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contourW="19050" prstMaterial="metal">
              <a:bevelT w="88900" h="203200"/>
              <a:bevelB w="165100" h="254000"/>
            </a:sp3d>
          </p:spPr>
        </p:sp>
        <p:sp>
          <p:nvSpPr>
            <p:cNvPr id="24" name="Ellipse 4"/>
            <p:cNvSpPr/>
            <p:nvPr/>
          </p:nvSpPr>
          <p:spPr>
            <a:xfrm>
              <a:off x="6154759" y="4194866"/>
              <a:ext cx="1435397" cy="99320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Propriétés Magnétiques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4214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267743" y="980728"/>
            <a:ext cx="4885509" cy="653143"/>
          </a:xfrm>
          <a:prstGeom prst="roundRect">
            <a:avLst/>
          </a:prstGeom>
          <a:solidFill>
            <a:srgbClr val="BC356F"/>
          </a:solidFill>
          <a:ln w="25400" cap="rnd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fr-FR" sz="3200" kern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Cystéine</a:t>
            </a:r>
            <a:endParaRPr kumimoji="0" lang="fr-FR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" name="Image 2"/>
          <p:cNvPicPr/>
          <p:nvPr/>
        </p:nvPicPr>
        <p:blipFill rotWithShape="1">
          <a:blip r:embed="rId2"/>
          <a:srcRect l="26816" t="6832" r="23278" b="10869"/>
          <a:stretch/>
        </p:blipFill>
        <p:spPr bwMode="auto">
          <a:xfrm>
            <a:off x="822064" y="1763955"/>
            <a:ext cx="2592288" cy="2683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 3"/>
          <p:cNvPicPr/>
          <p:nvPr/>
        </p:nvPicPr>
        <p:blipFill rotWithShape="1">
          <a:blip r:embed="rId3"/>
          <a:srcRect l="19707" t="8307" r="27587" b="16293"/>
          <a:stretch/>
        </p:blipFill>
        <p:spPr bwMode="auto">
          <a:xfrm>
            <a:off x="3558369" y="1871244"/>
            <a:ext cx="2304256" cy="23409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 4"/>
          <p:cNvPicPr/>
          <p:nvPr/>
        </p:nvPicPr>
        <p:blipFill rotWithShape="1">
          <a:blip r:embed="rId4"/>
          <a:srcRect l="31624" t="3533" r="29268" b="14946"/>
          <a:stretch/>
        </p:blipFill>
        <p:spPr bwMode="auto">
          <a:xfrm>
            <a:off x="6012160" y="1763955"/>
            <a:ext cx="2304256" cy="2529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678048" y="4447308"/>
            <a:ext cx="2880321" cy="781891"/>
            <a:chOff x="6487" y="4539007"/>
            <a:chExt cx="3671438" cy="1155059"/>
          </a:xfrm>
          <a:scene3d>
            <a:camera prst="orthographicFront"/>
            <a:lightRig rig="flat" dir="t"/>
          </a:scene3d>
        </p:grpSpPr>
        <p:sp>
          <p:nvSpPr>
            <p:cNvPr id="7" name="Rectangle 6"/>
            <p:cNvSpPr/>
            <p:nvPr/>
          </p:nvSpPr>
          <p:spPr>
            <a:xfrm>
              <a:off x="6487" y="4539007"/>
              <a:ext cx="3671438" cy="1155059"/>
            </a:xfrm>
            <a:prstGeom prst="wedgeRectCallout">
              <a:avLst>
                <a:gd name="adj1" fmla="val 20250"/>
                <a:gd name="adj2" fmla="val -60700"/>
              </a:avLst>
            </a:prstGeom>
            <a:gradFill rotWithShape="1">
              <a:gsLst>
                <a:gs pos="0">
                  <a:srgbClr val="F2AC19">
                    <a:hueOff val="0"/>
                    <a:satOff val="0"/>
                    <a:lumOff val="0"/>
                    <a:alphaOff val="0"/>
                    <a:tint val="96000"/>
                    <a:lumMod val="100000"/>
                  </a:srgbClr>
                </a:gs>
                <a:gs pos="78000">
                  <a:srgbClr val="F2AC19">
                    <a:hueOff val="0"/>
                    <a:satOff val="0"/>
                    <a:lumOff val="0"/>
                    <a:alphaOff val="0"/>
                    <a:shade val="94000"/>
                    <a:lumMod val="94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</p:sp>
        <p:sp>
          <p:nvSpPr>
            <p:cNvPr id="8" name="Rectangle 7"/>
            <p:cNvSpPr/>
            <p:nvPr/>
          </p:nvSpPr>
          <p:spPr>
            <a:xfrm>
              <a:off x="6487" y="4539007"/>
              <a:ext cx="3671438" cy="115505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non-protonée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558369" y="4447311"/>
            <a:ext cx="2520279" cy="781889"/>
            <a:chOff x="4116588" y="4462120"/>
            <a:chExt cx="3671438" cy="1155059"/>
          </a:xfrm>
          <a:scene3d>
            <a:camera prst="orthographicFront"/>
            <a:lightRig rig="flat" dir="t"/>
          </a:scene3d>
        </p:grpSpPr>
        <p:sp>
          <p:nvSpPr>
            <p:cNvPr id="13" name="Rectangle 12"/>
            <p:cNvSpPr/>
            <p:nvPr/>
          </p:nvSpPr>
          <p:spPr>
            <a:xfrm>
              <a:off x="4116588" y="4462120"/>
              <a:ext cx="3671438" cy="1155059"/>
            </a:xfrm>
            <a:prstGeom prst="wedgeRectCallout">
              <a:avLst>
                <a:gd name="adj1" fmla="val 20250"/>
                <a:gd name="adj2" fmla="val -60700"/>
              </a:avLst>
            </a:prstGeom>
            <a:gradFill rotWithShape="1">
              <a:gsLst>
                <a:gs pos="0">
                  <a:srgbClr val="F2AC19">
                    <a:hueOff val="7105661"/>
                    <a:satOff val="-14270"/>
                    <a:lumOff val="8334"/>
                    <a:alphaOff val="0"/>
                    <a:tint val="96000"/>
                    <a:lumMod val="100000"/>
                  </a:srgbClr>
                </a:gs>
                <a:gs pos="78000">
                  <a:srgbClr val="F2AC19">
                    <a:hueOff val="7105661"/>
                    <a:satOff val="-14270"/>
                    <a:lumOff val="8334"/>
                    <a:alphaOff val="0"/>
                    <a:shade val="94000"/>
                    <a:lumMod val="94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</p:sp>
        <p:sp>
          <p:nvSpPr>
            <p:cNvPr id="14" name="Rectangle 13"/>
            <p:cNvSpPr/>
            <p:nvPr/>
          </p:nvSpPr>
          <p:spPr>
            <a:xfrm>
              <a:off x="4116588" y="4462120"/>
              <a:ext cx="3671438" cy="115505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protonée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5987598" y="4447311"/>
            <a:ext cx="2472834" cy="781889"/>
            <a:chOff x="8174407" y="4494900"/>
            <a:chExt cx="3671438" cy="1155059"/>
          </a:xfrm>
          <a:scene3d>
            <a:camera prst="orthographicFront"/>
            <a:lightRig rig="flat" dir="t"/>
          </a:scene3d>
        </p:grpSpPr>
        <p:sp>
          <p:nvSpPr>
            <p:cNvPr id="16" name="Rectangle 15"/>
            <p:cNvSpPr/>
            <p:nvPr/>
          </p:nvSpPr>
          <p:spPr>
            <a:xfrm>
              <a:off x="8174407" y="4494900"/>
              <a:ext cx="3671438" cy="1155059"/>
            </a:xfrm>
            <a:prstGeom prst="wedgeRectCallout">
              <a:avLst>
                <a:gd name="adj1" fmla="val 20250"/>
                <a:gd name="adj2" fmla="val -60700"/>
              </a:avLst>
            </a:prstGeom>
            <a:gradFill rotWithShape="1">
              <a:gsLst>
                <a:gs pos="0">
                  <a:srgbClr val="F2AC19">
                    <a:hueOff val="14211322"/>
                    <a:satOff val="-28541"/>
                    <a:lumOff val="16667"/>
                    <a:alphaOff val="0"/>
                    <a:tint val="96000"/>
                    <a:lumMod val="100000"/>
                  </a:srgbClr>
                </a:gs>
                <a:gs pos="78000">
                  <a:srgbClr val="F2AC19">
                    <a:hueOff val="14211322"/>
                    <a:satOff val="-28541"/>
                    <a:lumOff val="16667"/>
                    <a:alphaOff val="0"/>
                    <a:shade val="94000"/>
                    <a:lumMod val="94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</p:sp>
        <p:sp>
          <p:nvSpPr>
            <p:cNvPr id="17" name="Rectangle 16"/>
            <p:cNvSpPr/>
            <p:nvPr/>
          </p:nvSpPr>
          <p:spPr>
            <a:xfrm>
              <a:off x="8174407" y="4494900"/>
              <a:ext cx="3671438" cy="1155059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marR="0" lvl="0" indent="0" algn="ctr" defTabSz="1778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0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rebuchet MS"/>
                  <a:ea typeface="+mn-ea"/>
                  <a:cs typeface="+mn-cs"/>
                </a:rPr>
                <a:t> </a:t>
              </a:r>
              <a:r>
                <a:rPr kumimoji="0" lang="fr-FR" sz="32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déprotonée</a:t>
              </a: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1330460" y="5085184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fr-FR" alt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Structures optimisées de </a:t>
            </a:r>
            <a:r>
              <a:rPr lang="fr-FR" altLang="fr-FR" sz="32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Cystéine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9977" y="0"/>
            <a:ext cx="30298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Résultats Théoriques par DFT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334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62EE137-A27B-436C-9543-C96E7F8AC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42367"/>
            <a:ext cx="8856984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r" rtl="1" eaLnBrk="1" hangingPunct="1"/>
            <a:r>
              <a:rPr kumimoji="0" lang="fr-FR" alt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fr-FR" altLang="fr-FR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Paramètres géométriques </a:t>
            </a: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altLang="fr-FR" sz="24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fr-FR" altLang="fr-FR" sz="24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Cystéine</a:t>
            </a:r>
            <a:endParaRPr lang="fr-FR" altLang="fr-FR" sz="24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07504" y="486433"/>
            <a:ext cx="280831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fr-FR" altLang="fr-FR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protonée</a:t>
            </a:r>
            <a:endParaRPr lang="fr-FR" sz="24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023320" y="536682"/>
            <a:ext cx="3191988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fr-FR" altLang="fr-FR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–protonée</a:t>
            </a:r>
            <a:endParaRPr lang="fr-FR" sz="24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444208" y="498052"/>
            <a:ext cx="252028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altLang="fr-FR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déprotonée</a:t>
            </a:r>
            <a:endParaRPr lang="fr-FR" sz="2400" dirty="0">
              <a:solidFill>
                <a:prstClr val="black"/>
              </a:solidFill>
              <a:latin typeface="Trebuchet MS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4116"/>
            <a:ext cx="3095328" cy="578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444" y="1061139"/>
            <a:ext cx="3204864" cy="579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402" y="1112746"/>
            <a:ext cx="3029538" cy="5763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29977" y="0"/>
            <a:ext cx="30298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Résultats Théoriques par DFT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563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xmlns="" id="{150B379A-30E1-4825-8605-FB11127E2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403" y="4465"/>
            <a:ext cx="1906073" cy="46166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rtl="1" eaLnBrk="1" hangingPunct="1"/>
            <a:r>
              <a:rPr lang="fr-FR" altLang="fr-FR" sz="24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Cystéine</a:t>
            </a:r>
            <a:r>
              <a: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US" alt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llipse 2"/>
          <p:cNvSpPr/>
          <p:nvPr/>
        </p:nvSpPr>
        <p:spPr>
          <a:xfrm rot="19064718">
            <a:off x="-102844" y="1046880"/>
            <a:ext cx="1907177" cy="431075"/>
          </a:xfrm>
          <a:prstGeom prst="ellipse">
            <a:avLst/>
          </a:prstGeom>
          <a:solidFill>
            <a:srgbClr val="FFFF00"/>
          </a:solidFill>
          <a:ln w="12700" cap="rnd" cmpd="sng" algn="ctr">
            <a:solidFill>
              <a:srgbClr val="E65331"/>
            </a:solidFill>
            <a:prstDash val="solid"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Liquide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47664" y="800752"/>
            <a:ext cx="2069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non –protonée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0" y="2063170"/>
            <a:ext cx="1331640" cy="7177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0" y="3573016"/>
            <a:ext cx="1331640" cy="7177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0" y="5373216"/>
            <a:ext cx="1331640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10" y="2186279"/>
            <a:ext cx="1341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HOMO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891" y="3701062"/>
            <a:ext cx="1341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LUMO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240" y="5373216"/>
            <a:ext cx="136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Moment dipolaire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Image 10"/>
          <p:cNvPicPr/>
          <p:nvPr/>
        </p:nvPicPr>
        <p:blipFill rotWithShape="1">
          <a:blip r:embed="rId2"/>
          <a:srcRect l="24112" t="9643" r="42243" b="39822"/>
          <a:stretch/>
        </p:blipFill>
        <p:spPr bwMode="auto">
          <a:xfrm>
            <a:off x="1431856" y="1262417"/>
            <a:ext cx="2195536" cy="2132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/>
          <p:nvPr/>
        </p:nvPicPr>
        <p:blipFill rotWithShape="1">
          <a:blip r:embed="rId3"/>
          <a:srcRect l="27510" t="7501" r="39156" b="34636"/>
          <a:stretch/>
        </p:blipFill>
        <p:spPr bwMode="auto">
          <a:xfrm>
            <a:off x="1421156" y="3294682"/>
            <a:ext cx="2286748" cy="1736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/>
          <p:cNvPicPr/>
          <p:nvPr/>
        </p:nvPicPr>
        <p:blipFill rotWithShape="1">
          <a:blip r:embed="rId4"/>
          <a:srcRect l="34971" t="15359" r="30452" b="16778"/>
          <a:stretch/>
        </p:blipFill>
        <p:spPr bwMode="auto">
          <a:xfrm>
            <a:off x="1408608" y="4869160"/>
            <a:ext cx="2299296" cy="1872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44527" y="811991"/>
            <a:ext cx="1341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protonée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5" name="Image 14"/>
          <p:cNvPicPr/>
          <p:nvPr/>
        </p:nvPicPr>
        <p:blipFill rotWithShape="1">
          <a:blip r:embed="rId5"/>
          <a:srcRect l="20883" t="14756" r="45984" b="39994"/>
          <a:stretch/>
        </p:blipFill>
        <p:spPr bwMode="auto">
          <a:xfrm>
            <a:off x="3698523" y="1265660"/>
            <a:ext cx="2011609" cy="1969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/>
          <p:cNvPicPr/>
          <p:nvPr/>
        </p:nvPicPr>
        <p:blipFill rotWithShape="1">
          <a:blip r:embed="rId6"/>
          <a:srcRect l="22088" t="13573" r="42570" b="44995"/>
          <a:stretch/>
        </p:blipFill>
        <p:spPr bwMode="auto">
          <a:xfrm>
            <a:off x="3797845" y="3140968"/>
            <a:ext cx="2035810" cy="1868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 16"/>
          <p:cNvPicPr/>
          <p:nvPr/>
        </p:nvPicPr>
        <p:blipFill rotWithShape="1">
          <a:blip r:embed="rId7"/>
          <a:srcRect l="26707" t="24288" r="31526" b="22849"/>
          <a:stretch/>
        </p:blipFill>
        <p:spPr bwMode="auto">
          <a:xfrm>
            <a:off x="3698523" y="5009130"/>
            <a:ext cx="2206263" cy="1732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328610" y="784692"/>
            <a:ext cx="164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déprotonée</a:t>
            </a:r>
            <a:endParaRPr kumimoji="0" lang="fr-F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9" name="Image 18"/>
          <p:cNvPicPr/>
          <p:nvPr/>
        </p:nvPicPr>
        <p:blipFill rotWithShape="1">
          <a:blip r:embed="rId8"/>
          <a:srcRect l="26707" t="8572" r="41767" b="40351"/>
          <a:stretch/>
        </p:blipFill>
        <p:spPr bwMode="auto">
          <a:xfrm>
            <a:off x="5833655" y="1262417"/>
            <a:ext cx="2376264" cy="186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age 19"/>
          <p:cNvPicPr/>
          <p:nvPr/>
        </p:nvPicPr>
        <p:blipFill rotWithShape="1">
          <a:blip r:embed="rId9"/>
          <a:srcRect l="27912" t="10359" r="35944" b="39637"/>
          <a:stretch/>
        </p:blipFill>
        <p:spPr bwMode="auto">
          <a:xfrm>
            <a:off x="5940153" y="3201925"/>
            <a:ext cx="2376264" cy="1828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Image 20"/>
          <p:cNvPicPr/>
          <p:nvPr/>
        </p:nvPicPr>
        <p:blipFill rotWithShape="1">
          <a:blip r:embed="rId10"/>
          <a:srcRect l="33533" t="10001" r="34539" b="22135"/>
          <a:stretch/>
        </p:blipFill>
        <p:spPr bwMode="auto">
          <a:xfrm>
            <a:off x="5940153" y="5009131"/>
            <a:ext cx="2376264" cy="1732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29977" y="0"/>
            <a:ext cx="30298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Résultats Théoriques par DFT</a:t>
            </a:r>
            <a:endParaRPr lang="fr-FR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064421" y="4465"/>
            <a:ext cx="3929982" cy="461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Propriétés Electro- énergétiques :</a:t>
            </a:r>
          </a:p>
        </p:txBody>
      </p:sp>
    </p:spTree>
    <p:extLst>
      <p:ext uri="{BB962C8B-B14F-4D97-AF65-F5344CB8AC3E}">
        <p14:creationId xmlns:p14="http://schemas.microsoft.com/office/powerpoint/2010/main" val="557883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chemin horizontal 2"/>
          <p:cNvSpPr/>
          <p:nvPr/>
        </p:nvSpPr>
        <p:spPr>
          <a:xfrm>
            <a:off x="755576" y="-171400"/>
            <a:ext cx="7560840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tx1"/>
                </a:solidFill>
                <a:latin typeface="Times New Roman"/>
                <a:ea typeface="Calibri"/>
              </a:rPr>
              <a:t>Les paramètres quantique de cystéine en forme non-protonée, protonée, déprotonée</a:t>
            </a:r>
            <a:r>
              <a:rPr lang="fr-FR" dirty="0">
                <a:latin typeface="Times New Roman"/>
                <a:ea typeface="Calibri"/>
              </a:rPr>
              <a:t>.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680793"/>
              </p:ext>
            </p:extLst>
          </p:nvPr>
        </p:nvGraphicFramePr>
        <p:xfrm>
          <a:off x="899592" y="1052736"/>
          <a:ext cx="7272807" cy="4680518"/>
        </p:xfrm>
        <a:graphic>
          <a:graphicData uri="http://schemas.openxmlformats.org/drawingml/2006/table">
            <a:tbl>
              <a:tblPr firstRow="1" firstCol="1" bandRow="1"/>
              <a:tblGrid>
                <a:gridCol w="1356142"/>
                <a:gridCol w="996349"/>
                <a:gridCol w="996349"/>
                <a:gridCol w="996349"/>
                <a:gridCol w="996349"/>
                <a:gridCol w="996349"/>
                <a:gridCol w="934920"/>
              </a:tblGrid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 </a:t>
                      </a:r>
                      <a:endParaRPr lang="fr-FR" sz="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Times New Roman"/>
                          <a:ea typeface="Calibri"/>
                          <a:cs typeface="Arial"/>
                        </a:rPr>
                        <a:t>non-protonée</a:t>
                      </a:r>
                      <a:endParaRPr lang="fr-FR" sz="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Times New Roman"/>
                          <a:ea typeface="Calibri"/>
                          <a:cs typeface="Arial"/>
                        </a:rPr>
                        <a:t>protonée</a:t>
                      </a:r>
                      <a:endParaRPr lang="fr-FR" sz="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Times New Roman"/>
                          <a:ea typeface="Calibri"/>
                          <a:cs typeface="Arial"/>
                        </a:rPr>
                        <a:t>Déprotonée</a:t>
                      </a:r>
                      <a:endParaRPr lang="fr-FR" sz="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2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Paramètres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quantique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Phase Gaz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Phase Liquide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Phase Gaz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Phase Liquide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Phase Gaz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Times New Roman"/>
                          <a:ea typeface="Calibri"/>
                          <a:cs typeface="Arial"/>
                        </a:rPr>
                        <a:t>  Phase Liquide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ET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-19637.2051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-19637.5702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-19647.0441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-196496916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-19622.5568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-19625.110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</a:t>
                      </a:r>
                      <a:r>
                        <a:rPr lang="fr-FR" sz="12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LUMO</a:t>
                      </a: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-0,62832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-0,62832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-5,419056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-1,388832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2,453712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-0,234736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</a:t>
                      </a:r>
                      <a:r>
                        <a:rPr lang="fr-FR" sz="1200" baseline="-25000">
                          <a:effectLst/>
                          <a:latin typeface="Times New Roman"/>
                          <a:ea typeface="Calibri"/>
                          <a:cs typeface="Arial"/>
                        </a:rPr>
                        <a:t>HOMO</a:t>
                      </a: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-6,824752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-6,8816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-11,553472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-7,535488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-1,7748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-5,93912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 gap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6,196432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6,251904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highlight>
                            <a:srgbClr val="006400"/>
                          </a:highlight>
                          <a:latin typeface="Times New Roman"/>
                          <a:ea typeface="Calibri"/>
                          <a:cs typeface="Arial"/>
                        </a:rPr>
                        <a:t>6,134416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highlight>
                            <a:srgbClr val="006400"/>
                          </a:highlight>
                          <a:latin typeface="Times New Roman"/>
                          <a:ea typeface="Calibri"/>
                          <a:cs typeface="Arial"/>
                        </a:rPr>
                        <a:t>6,146656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4,231712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5,704384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P ionisation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 (I)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6,824752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6,880224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11,553472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7,535488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1,7748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5,93912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Affinité </a:t>
                      </a:r>
                      <a:r>
                        <a:rPr lang="fr-FR" sz="1100">
                          <a:effectLst/>
                          <a:latin typeface="Times New Roman"/>
                          <a:ea typeface="Calibri"/>
                          <a:cs typeface="Arial"/>
                        </a:rPr>
                        <a:t>(A) (eV) 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0,62832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0,62832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5,419056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1,388832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-2,453712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0,234736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Dureté (η)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3,098216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3,125952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3,067208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3,073328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2,115856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2,852192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Mollesse (s) </a:t>
                      </a:r>
                      <a:r>
                        <a:rPr lang="fr-FR" sz="1100">
                          <a:effectLst/>
                          <a:latin typeface="Times New Roman"/>
                          <a:ea typeface="Calibri"/>
                          <a:cs typeface="Arial"/>
                        </a:rPr>
                        <a:t>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0,161383196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0,159951272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highlight>
                            <a:srgbClr val="008B8B"/>
                          </a:highlight>
                          <a:latin typeface="Times New Roman"/>
                          <a:ea typeface="Calibri"/>
                          <a:cs typeface="Arial"/>
                        </a:rPr>
                        <a:t>0,163014703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highlight>
                            <a:srgbClr val="008B8B"/>
                          </a:highlight>
                          <a:latin typeface="Times New Roman"/>
                          <a:ea typeface="Calibri"/>
                          <a:cs typeface="Arial"/>
                        </a:rPr>
                        <a:t>0,162690087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0,236310978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0,1753037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P chimique(µ) </a:t>
                      </a:r>
                      <a:r>
                        <a:rPr lang="fr-FR" sz="1050">
                          <a:effectLst/>
                          <a:latin typeface="Times New Roman"/>
                          <a:ea typeface="Calibri"/>
                          <a:cs typeface="Arial"/>
                        </a:rPr>
                        <a:t>(eV)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-3,726536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-3,754272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-8,486264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-4,46216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0,337856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-3,086928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Electrophilicity (ω)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2,24113983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2,254442527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11,73977713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3,239301478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0,026974113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1,6704914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Electronégativité (χ)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3,726536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3,754272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8,486264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4,46216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-0,337856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3.086928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∆N (eV)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0,528282082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0,51915832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1.38664444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0,412881411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1,734015925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0,68597626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Moment dipolaire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(Debay)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1.8015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2.6212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2.7746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4.6595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Times New Roman"/>
                          <a:ea typeface="Calibri"/>
                          <a:cs typeface="Arial"/>
                        </a:rPr>
                        <a:t>  6.8619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8.1553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213" marR="51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 rot="16200000">
            <a:off x="-1150750" y="1514927"/>
            <a:ext cx="30298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Résultats Théoriques par DFT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131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chemin horizontal 1"/>
          <p:cNvSpPr/>
          <p:nvPr/>
        </p:nvSpPr>
        <p:spPr>
          <a:xfrm>
            <a:off x="971600" y="21358"/>
            <a:ext cx="7128792" cy="864096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latin typeface="Times New Roman"/>
                <a:ea typeface="Calibri"/>
              </a:rPr>
              <a:t>potentiel électrostatique de</a:t>
            </a:r>
            <a:r>
              <a:rPr lang="fr-FR" b="1" dirty="0">
                <a:latin typeface="Calibri"/>
                <a:ea typeface="Calibri"/>
                <a:cs typeface="Arial"/>
              </a:rPr>
              <a:t> </a:t>
            </a:r>
            <a:r>
              <a:rPr lang="fr-FR" sz="2000" b="1" dirty="0">
                <a:latin typeface="Times New Roman"/>
                <a:ea typeface="Calibri"/>
              </a:rPr>
              <a:t>cystéine en forme (protonée. non-protonée. déprotonée</a:t>
            </a:r>
            <a:r>
              <a:rPr lang="fr-FR" sz="2000" dirty="0">
                <a:latin typeface="Times New Roman"/>
                <a:ea typeface="Calibri"/>
              </a:rPr>
              <a:t>)</a:t>
            </a:r>
            <a:endParaRPr lang="fr-FR" sz="200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115616" y="980728"/>
            <a:ext cx="19442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Non-protonée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563888" y="980728"/>
            <a:ext cx="19442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protonée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012160" y="1017221"/>
            <a:ext cx="19442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déprotonée</a:t>
            </a:r>
            <a:endParaRPr lang="fr-FR" sz="2000" b="1" dirty="0">
              <a:solidFill>
                <a:schemeClr val="tx1"/>
              </a:solidFill>
            </a:endParaRPr>
          </a:p>
        </p:txBody>
      </p:sp>
      <p:pic>
        <p:nvPicPr>
          <p:cNvPr id="6" name="Image 5"/>
          <p:cNvPicPr/>
          <p:nvPr/>
        </p:nvPicPr>
        <p:blipFill rotWithShape="1">
          <a:blip r:embed="rId2"/>
          <a:srcRect l="41918" t="30028" r="38054" b="64883"/>
          <a:stretch/>
        </p:blipFill>
        <p:spPr bwMode="auto">
          <a:xfrm>
            <a:off x="971600" y="1521822"/>
            <a:ext cx="2122304" cy="6110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/>
          <p:cNvPicPr/>
          <p:nvPr/>
        </p:nvPicPr>
        <p:blipFill rotWithShape="1">
          <a:blip r:embed="rId3"/>
          <a:srcRect l="23319" t="9925" r="51645" b="82949"/>
          <a:stretch/>
        </p:blipFill>
        <p:spPr bwMode="auto">
          <a:xfrm>
            <a:off x="3419872" y="1628800"/>
            <a:ext cx="2232247" cy="504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/>
          <p:cNvPicPr/>
          <p:nvPr/>
        </p:nvPicPr>
        <p:blipFill rotWithShape="1">
          <a:blip r:embed="rId4"/>
          <a:srcRect l="41774" t="31554" r="38770" b="61321"/>
          <a:stretch/>
        </p:blipFill>
        <p:spPr bwMode="auto">
          <a:xfrm>
            <a:off x="6012160" y="1628800"/>
            <a:ext cx="2088232" cy="504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/>
          <p:nvPr/>
        </p:nvPicPr>
        <p:blipFill rotWithShape="1">
          <a:blip r:embed="rId5"/>
          <a:srcRect l="30330" t="14759" r="32331" b="16025"/>
          <a:stretch/>
        </p:blipFill>
        <p:spPr bwMode="auto">
          <a:xfrm>
            <a:off x="808616" y="2132856"/>
            <a:ext cx="2448272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/>
          <p:cNvPicPr/>
          <p:nvPr/>
        </p:nvPicPr>
        <p:blipFill rotWithShape="1">
          <a:blip r:embed="rId6"/>
          <a:srcRect l="33148" t="13232" r="37186" b="20102"/>
          <a:stretch/>
        </p:blipFill>
        <p:spPr bwMode="auto">
          <a:xfrm rot="16200000">
            <a:off x="3513071" y="2082041"/>
            <a:ext cx="2016226" cy="2261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/>
          <p:cNvPicPr/>
          <p:nvPr/>
        </p:nvPicPr>
        <p:blipFill rotWithShape="1">
          <a:blip r:embed="rId7"/>
          <a:srcRect l="33619" t="13487" r="36910" b="20860"/>
          <a:stretch/>
        </p:blipFill>
        <p:spPr bwMode="auto">
          <a:xfrm>
            <a:off x="6012160" y="2132856"/>
            <a:ext cx="2232248" cy="2088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à coins arrondis 11"/>
          <p:cNvSpPr/>
          <p:nvPr/>
        </p:nvSpPr>
        <p:spPr>
          <a:xfrm>
            <a:off x="808616" y="4437112"/>
            <a:ext cx="743579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b="1" dirty="0">
                <a:latin typeface="Times New Roman"/>
                <a:ea typeface="Calibri"/>
              </a:rPr>
              <a:t>D’après les résultats obtenus la région négative est principalement sur les atomes en rouge. La valeur potentielle électrostatique de</a:t>
            </a:r>
            <a:r>
              <a:rPr lang="fr-FR" sz="1600" b="1" dirty="0">
                <a:latin typeface="Calibri"/>
                <a:ea typeface="Calibri"/>
                <a:cs typeface="Arial"/>
              </a:rPr>
              <a:t> </a:t>
            </a:r>
            <a:r>
              <a:rPr lang="fr-FR" b="1" dirty="0">
                <a:latin typeface="Times New Roman"/>
                <a:ea typeface="Calibri"/>
              </a:rPr>
              <a:t>cystéine choisi indiquant un site possible pour une attaque électrophile 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-1150750" y="1514927"/>
            <a:ext cx="30298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Résultats Théoriques par DFT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1048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899592" y="1052736"/>
            <a:ext cx="7344816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000" b="1" dirty="0" smtClean="0"/>
              <a:t>  Les </a:t>
            </a:r>
            <a:r>
              <a:rPr lang="fr-FR" sz="2000" b="1" dirty="0"/>
              <a:t>résultats obtenus lors de l’étude de la corrosion de l’acier </a:t>
            </a:r>
            <a:r>
              <a:rPr lang="fr-FR" sz="2000" b="1" dirty="0" smtClean="0"/>
              <a:t>DC06EK </a:t>
            </a:r>
            <a:r>
              <a:rPr lang="fr-FR" sz="2000" b="1" dirty="0"/>
              <a:t>en milieu H</a:t>
            </a:r>
            <a:r>
              <a:rPr lang="fr-FR" sz="1600" b="1" dirty="0"/>
              <a:t>2</a:t>
            </a:r>
            <a:r>
              <a:rPr lang="fr-FR" sz="2000" b="1" dirty="0"/>
              <a:t>SO</a:t>
            </a:r>
            <a:r>
              <a:rPr lang="fr-FR" sz="1600" b="1" dirty="0"/>
              <a:t>4</a:t>
            </a:r>
            <a:r>
              <a:rPr lang="fr-FR" sz="2000" b="1" dirty="0"/>
              <a:t> (0.1  M)  par  gravimétrie  montrent  que  l’accroissement  de  la  température  a  fait  augmenter  </a:t>
            </a:r>
            <a:r>
              <a:rPr lang="fr-FR" sz="2000" b="1" dirty="0" smtClean="0"/>
              <a:t>la vitesse </a:t>
            </a:r>
            <a:r>
              <a:rPr lang="fr-FR" sz="2000" b="1" dirty="0"/>
              <a:t>de corrosion de manière remarquable.</a:t>
            </a:r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971600" y="2780928"/>
            <a:ext cx="7344816" cy="30243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r>
              <a:rPr lang="fr-FR" b="1" dirty="0" smtClean="0"/>
              <a:t> </a:t>
            </a:r>
            <a:r>
              <a:rPr lang="fr-FR" sz="2000" b="1" dirty="0" smtClean="0"/>
              <a:t> Des </a:t>
            </a:r>
            <a:r>
              <a:rPr lang="fr-FR" sz="2000" b="1" dirty="0"/>
              <a:t>mesures du pH, montrent que </a:t>
            </a:r>
            <a:r>
              <a:rPr lang="fr-FR" sz="2000" b="1" dirty="0" smtClean="0"/>
              <a:t>la </a:t>
            </a:r>
            <a:r>
              <a:rPr lang="fr-FR" sz="2000" b="1" dirty="0" err="1" smtClean="0"/>
              <a:t>cysteine</a:t>
            </a:r>
            <a:r>
              <a:rPr lang="fr-FR" sz="2000" b="1" dirty="0" smtClean="0"/>
              <a:t> ne </a:t>
            </a:r>
            <a:r>
              <a:rPr lang="fr-FR" sz="2000" b="1" dirty="0"/>
              <a:t>modifie pas les caractéristiques du milieu corrosif.</a:t>
            </a:r>
          </a:p>
          <a:p>
            <a:pPr algn="just"/>
            <a:r>
              <a:rPr lang="fr-FR" sz="2000" b="1" dirty="0" smtClean="0"/>
              <a:t>les spectres d'absorption UV-  visible obtenus à partir des  solutions du cystéine en l’eau distillée et en solution corrosive (acide H2SO4) avant et après immersion du métal, à 30°C, indiquent la possibilité de la formation d'un complexe entre les espèces des  solutions  (entre les cations  Fe+2et cystéine). Le complexe ainsi formé peut interagir avec la surface de l'acier</a:t>
            </a:r>
          </a:p>
          <a:p>
            <a:pPr algn="just"/>
            <a:r>
              <a:rPr lang="fr-FR" dirty="0" smtClean="0"/>
              <a:t> 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 smtClean="0"/>
              <a:t>.   </a:t>
            </a:r>
            <a:endParaRPr lang="fr-FR" dirty="0"/>
          </a:p>
        </p:txBody>
      </p:sp>
      <p:sp>
        <p:nvSpPr>
          <p:cNvPr id="4" name="Parchemin horizontal 3"/>
          <p:cNvSpPr/>
          <p:nvPr/>
        </p:nvSpPr>
        <p:spPr>
          <a:xfrm>
            <a:off x="971600" y="260578"/>
            <a:ext cx="6984776" cy="792158"/>
          </a:xfrm>
          <a:prstGeom prst="horizontalScroll">
            <a:avLst/>
          </a:prstGeom>
        </p:spPr>
        <p:style>
          <a:lnRef idx="2">
            <a:schemeClr val="accent6"/>
          </a:lnRef>
          <a:fillRef idx="1002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Conclusion générale</a:t>
            </a:r>
          </a:p>
        </p:txBody>
      </p:sp>
    </p:spTree>
    <p:extLst>
      <p:ext uri="{BB962C8B-B14F-4D97-AF65-F5344CB8AC3E}">
        <p14:creationId xmlns:p14="http://schemas.microsoft.com/office/powerpoint/2010/main" val="94824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899592" y="692696"/>
            <a:ext cx="7200800" cy="309634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000" b="1" dirty="0"/>
              <a:t>L’addition du NaI a fait diminuer les valeurs de l’efficacité d’inhibition. Ceci est </a:t>
            </a:r>
            <a:r>
              <a:rPr lang="fr-FR" sz="2000" b="1" dirty="0" smtClean="0"/>
              <a:t>expliqué par  </a:t>
            </a:r>
            <a:r>
              <a:rPr lang="fr-FR" sz="2000" b="1" dirty="0"/>
              <a:t>l’effet  d’antagonisme  qu’exerce   ce  composé  sur  le  pouvoir  inhibiteur  de  l’acide   aminé utilisé.</a:t>
            </a:r>
          </a:p>
          <a:p>
            <a:pPr algn="just"/>
            <a:endParaRPr lang="fr-FR" sz="2000" b="1" dirty="0" smtClean="0"/>
          </a:p>
          <a:p>
            <a:pPr algn="just"/>
            <a:r>
              <a:rPr lang="fr-FR" sz="2000" b="1" dirty="0" smtClean="0"/>
              <a:t>Les résultats obtenus par d’autres techniques potentiométriques, en l’occurrence la technique de Tafel et celle de résistance de polarisation, sont en bon accord avec les résultats obtenus par la gravimétrie.</a:t>
            </a:r>
            <a:endParaRPr lang="fr-FR" sz="2000" b="1" dirty="0"/>
          </a:p>
          <a:p>
            <a:pPr algn="just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683568" y="3984200"/>
            <a:ext cx="7560840" cy="2325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2000" b="1" dirty="0" smtClean="0"/>
          </a:p>
          <a:p>
            <a:pPr algn="just"/>
            <a:r>
              <a:rPr lang="fr-FR" sz="2000" b="1" dirty="0" smtClean="0"/>
              <a:t>Enfin</a:t>
            </a:r>
            <a:r>
              <a:rPr lang="fr-FR" sz="2000" b="1" dirty="0"/>
              <a:t>, des calculs théoriques par la DFT sont réalisés dans le but de trouver une corrélation avec les résultats expérimentaux et de prédire les propriétés anticorrosives de la </a:t>
            </a:r>
            <a:r>
              <a:rPr lang="fr-FR" sz="2000" b="1" dirty="0" smtClean="0"/>
              <a:t>cystéine</a:t>
            </a:r>
            <a:r>
              <a:rPr lang="fr-FR" sz="2000" dirty="0" smtClean="0"/>
              <a:t>.</a:t>
            </a:r>
          </a:p>
          <a:p>
            <a:pPr algn="just"/>
            <a:r>
              <a:rPr lang="fr-FR" sz="2000" b="1" dirty="0" smtClean="0"/>
              <a:t>Les résultats des calculs théoriques, notamment ∆E, Mollesse, ∆N et le moment dipolaire, indiquent que la </a:t>
            </a:r>
            <a:r>
              <a:rPr lang="fr-FR" sz="2000" b="1" dirty="0" err="1" smtClean="0"/>
              <a:t>cysteine</a:t>
            </a:r>
            <a:r>
              <a:rPr lang="fr-FR" sz="2000" b="1" dirty="0" smtClean="0"/>
              <a:t> possède une certaine réactivité ce qui le fait considérer comme substance potentiellement inhibitrice,</a:t>
            </a:r>
            <a:endParaRPr lang="fr-FR" sz="2000" b="1" dirty="0"/>
          </a:p>
          <a:p>
            <a:pPr algn="just"/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3168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1720843" y="374029"/>
            <a:ext cx="5561718" cy="864096"/>
          </a:xfrm>
          <a:prstGeom prst="roundRect">
            <a:avLst/>
          </a:prstGeom>
          <a:solidFill>
            <a:srgbClr val="10CF9B">
              <a:lumMod val="20000"/>
              <a:lumOff val="80000"/>
            </a:srgbClr>
          </a:solidFill>
          <a:ln w="9525" cap="flat" cmpd="sng" algn="ctr">
            <a:solidFill>
              <a:srgbClr val="0BD0D9">
                <a:shade val="50000"/>
                <a:satMod val="103000"/>
              </a:srgbClr>
            </a:solidFill>
            <a:prstDash val="solid"/>
          </a:ln>
          <a:effectLst>
            <a:outerShdw blurRad="57150" dist="38100" dir="5400000" algn="ctr" rotWithShape="0">
              <a:srgbClr val="0BD0D9">
                <a:shade val="9000"/>
                <a:satMod val="105000"/>
                <a:alpha val="4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Plan de travail</a:t>
            </a:r>
            <a:endParaRPr kumimoji="0" lang="fr-FR" sz="4400" b="1" i="0" u="none" strike="noStrike" kern="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8" name="Group 60"/>
          <p:cNvGrpSpPr>
            <a:grpSpLocks/>
          </p:cNvGrpSpPr>
          <p:nvPr/>
        </p:nvGrpSpPr>
        <p:grpSpPr bwMode="auto">
          <a:xfrm>
            <a:off x="971220" y="1362824"/>
            <a:ext cx="428628" cy="428628"/>
            <a:chOff x="2078" y="1680"/>
            <a:chExt cx="1615" cy="1615"/>
          </a:xfrm>
        </p:grpSpPr>
        <p:sp>
          <p:nvSpPr>
            <p:cNvPr id="9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val 6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rgbClr val="E2D700">
                    <a:gamma/>
                    <a:tint val="0"/>
                    <a:invGamma/>
                  </a:srgbClr>
                </a:gs>
                <a:gs pos="50000">
                  <a:srgbClr val="E2D700"/>
                </a:gs>
                <a:gs pos="100000">
                  <a:srgbClr val="E2D700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Oval 6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rgbClr val="E2D700">
                    <a:gamma/>
                    <a:shade val="54118"/>
                    <a:invGamma/>
                  </a:srgbClr>
                </a:gs>
                <a:gs pos="50000">
                  <a:srgbClr val="E2D700"/>
                </a:gs>
                <a:gs pos="100000">
                  <a:srgbClr val="E2D70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FF66FF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AutoShape 51"/>
          <p:cNvSpPr>
            <a:spLocks noChangeArrowheads="1"/>
          </p:cNvSpPr>
          <p:nvPr/>
        </p:nvSpPr>
        <p:spPr bwMode="gray">
          <a:xfrm>
            <a:off x="1543705" y="1362824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Introduction générale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31" y="2069988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50" y="3452534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48" y="4169508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728" y="4796597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490" y="5442867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AutoShape 51"/>
          <p:cNvSpPr>
            <a:spLocks noChangeArrowheads="1"/>
          </p:cNvSpPr>
          <p:nvPr/>
        </p:nvSpPr>
        <p:spPr bwMode="gray">
          <a:xfrm>
            <a:off x="1563729" y="2050525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Corrosion et protection par inhibiteur</a:t>
            </a:r>
          </a:p>
        </p:txBody>
      </p:sp>
      <p:sp>
        <p:nvSpPr>
          <p:cNvPr id="27" name="AutoShape 51"/>
          <p:cNvSpPr>
            <a:spLocks noChangeArrowheads="1"/>
          </p:cNvSpPr>
          <p:nvPr/>
        </p:nvSpPr>
        <p:spPr bwMode="gray">
          <a:xfrm>
            <a:off x="1843719" y="3452534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Méthode d’étude  et conditions opératoires</a:t>
            </a:r>
          </a:p>
        </p:txBody>
      </p:sp>
      <p:sp>
        <p:nvSpPr>
          <p:cNvPr id="29" name="AutoShape 51"/>
          <p:cNvSpPr>
            <a:spLocks noChangeArrowheads="1"/>
          </p:cNvSpPr>
          <p:nvPr/>
        </p:nvSpPr>
        <p:spPr bwMode="gray">
          <a:xfrm>
            <a:off x="1893936" y="4088545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Résultats et discussions</a:t>
            </a:r>
          </a:p>
        </p:txBody>
      </p:sp>
      <p:sp>
        <p:nvSpPr>
          <p:cNvPr id="30" name="AutoShape 51"/>
          <p:cNvSpPr>
            <a:spLocks noChangeArrowheads="1"/>
          </p:cNvSpPr>
          <p:nvPr/>
        </p:nvSpPr>
        <p:spPr bwMode="gray">
          <a:xfrm>
            <a:off x="2027372" y="5361904"/>
            <a:ext cx="5857916" cy="587376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Conclusion </a:t>
            </a: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générale </a:t>
            </a:r>
            <a:r>
              <a:rPr lang="fr-FR" sz="20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 recommandations</a:t>
            </a:r>
            <a:endParaRPr lang="fr-FR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 algn="ctr" eaLnBrk="0" hangingPunct="0">
              <a:defRPr/>
            </a:pPr>
            <a:r>
              <a:rPr lang="fr-FR" sz="20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fr-FR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1" name="AutoShape 51"/>
          <p:cNvSpPr>
            <a:spLocks noChangeArrowheads="1"/>
          </p:cNvSpPr>
          <p:nvPr/>
        </p:nvSpPr>
        <p:spPr bwMode="gray">
          <a:xfrm>
            <a:off x="1941115" y="4715634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Corrélation</a:t>
            </a:r>
            <a:r>
              <a:rPr lang="fr-FR" sz="2000" b="1" kern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2000" b="1" kern="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avec </a:t>
            </a:r>
            <a:r>
              <a:rPr lang="fr-FR" sz="20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résultats </a:t>
            </a: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théoriques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11" y="2770220"/>
            <a:ext cx="4333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AutoShape 51"/>
          <p:cNvSpPr>
            <a:spLocks noChangeArrowheads="1"/>
          </p:cNvSpPr>
          <p:nvPr/>
        </p:nvSpPr>
        <p:spPr bwMode="gray">
          <a:xfrm>
            <a:off x="1724421" y="2725945"/>
            <a:ext cx="5857916" cy="508000"/>
          </a:xfrm>
          <a:prstGeom prst="roundRect">
            <a:avLst>
              <a:gd name="adj" fmla="val 50000"/>
            </a:avLst>
          </a:prstGeom>
          <a:ln w="9525" cap="flat" cmpd="sng" algn="ctr">
            <a:noFill/>
            <a:prstDash val="solid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lvl="0" algn="ctr" eaLnBrk="0" hangingPunct="0">
              <a:defRPr/>
            </a:pPr>
            <a:r>
              <a:rPr lang="fr-FR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Les acides aminés</a:t>
            </a:r>
            <a:endParaRPr lang="fr-FR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55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2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1907704" y="868070"/>
            <a:ext cx="5256584" cy="6167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Recommandations</a:t>
            </a:r>
            <a:endParaRPr lang="fr-FR" b="1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251520" y="1484784"/>
            <a:ext cx="8568952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fr-FR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Pour la poursuite de ce travail , nous recommandons :</a:t>
            </a:r>
          </a:p>
          <a:p>
            <a:pPr lvl="0"/>
            <a:endParaRPr lang="fr-FR" sz="2400" i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Elargissement de l’étude aux autres acides aminés.</a:t>
            </a: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Amélioration du taux de protection par l’ajout d’autres composés ayant des effets synergétiques.</a:t>
            </a: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Élucider les mécanismes d’adsorption et préciser la nature de liaison métal- inhibiteur par le calcul des paramètres thermodynamiques.</a:t>
            </a: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fr-F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Valider les résultats obtenus par d’autres techniques, plus puissantes, comme celle de l’impédance électrochimiques et d’analyse de surface par la microscopie MEB.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9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/>
            <a:endParaRPr lang="fr-FR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56041">
            <a:off x="670557" y="2082422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fr-FR" sz="8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05841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411760" y="946841"/>
            <a:ext cx="4608512" cy="50405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Introduction générale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827584" y="1628800"/>
            <a:ext cx="7272808" cy="43204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r-FR" dirty="0" smtClean="0"/>
              <a:t>   </a:t>
            </a:r>
            <a:r>
              <a:rPr lang="fr-FR" sz="2000" b="1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Corrosion</a:t>
            </a:r>
            <a:r>
              <a:rPr lang="fr-FR" sz="2000" b="1" dirty="0" smtClean="0"/>
              <a:t> </a:t>
            </a:r>
            <a:r>
              <a:rPr lang="fr-FR" b="1" dirty="0"/>
              <a:t>Ce phénomène à pris de nos jours une importance considérable, étant donné l'utilisation de plus en plus grande des métaux et alliages dans la vie moderne. Chaque seconde, ce sont quelque 5 tonnes d'acier qui sont ainsi transformées en oxydes de fer</a:t>
            </a:r>
            <a:r>
              <a:rPr lang="fr-FR" b="1" dirty="0" smtClean="0"/>
              <a:t>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b="1" dirty="0"/>
              <a:t> </a:t>
            </a:r>
            <a:r>
              <a:rPr lang="fr-FR" b="1" dirty="0" smtClean="0"/>
              <a:t>     L’adoption </a:t>
            </a:r>
            <a:r>
              <a:rPr lang="fr-FR" b="1" dirty="0"/>
              <a:t>de mesures préventives contre la corrosion est donc nécessaire et l’utilisation </a:t>
            </a:r>
            <a:r>
              <a:rPr lang="fr-FR" sz="2000" b="1" dirty="0">
                <a:solidFill>
                  <a:srgbClr val="FF0000"/>
                </a:solidFill>
              </a:rPr>
              <a:t>des inhibiteurs </a:t>
            </a:r>
            <a:r>
              <a:rPr lang="fr-FR" b="1" dirty="0"/>
              <a:t>est une méthode adapté et pratique pour protéger les métaux. 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b="1" dirty="0" smtClean="0"/>
              <a:t>    Dans </a:t>
            </a:r>
            <a:r>
              <a:rPr lang="fr-FR" b="1" dirty="0"/>
              <a:t>le présent travail, nous </a:t>
            </a:r>
            <a:r>
              <a:rPr lang="fr-FR" b="1" dirty="0" smtClean="0"/>
              <a:t>sommes </a:t>
            </a:r>
            <a:r>
              <a:rPr lang="fr-FR" b="1" dirty="0"/>
              <a:t>proposé d’utiliser </a:t>
            </a:r>
            <a:r>
              <a:rPr lang="fr-FR" b="1" dirty="0" smtClean="0"/>
              <a:t>d’un produit d’acide aminé, </a:t>
            </a:r>
            <a:r>
              <a:rPr lang="fr-FR" b="1" dirty="0"/>
              <a:t>en l’occurrence </a:t>
            </a:r>
            <a:r>
              <a:rPr lang="fr-FR" sz="2000" b="1" dirty="0">
                <a:solidFill>
                  <a:srgbClr val="FF0000"/>
                </a:solidFill>
              </a:rPr>
              <a:t>la </a:t>
            </a:r>
            <a:r>
              <a:rPr lang="fr-FR" sz="2000" b="1" dirty="0" smtClean="0">
                <a:solidFill>
                  <a:srgbClr val="FF0000"/>
                </a:solidFill>
              </a:rPr>
              <a:t>cystéine(</a:t>
            </a:r>
            <a:r>
              <a:rPr lang="fr-FR" sz="2000" b="1" dirty="0" err="1" smtClean="0">
                <a:solidFill>
                  <a:srgbClr val="FF0000"/>
                </a:solidFill>
              </a:rPr>
              <a:t>cys</a:t>
            </a:r>
            <a:r>
              <a:rPr lang="fr-FR" sz="2000" b="1" dirty="0" smtClean="0">
                <a:solidFill>
                  <a:srgbClr val="FF0000"/>
                </a:solidFill>
              </a:rPr>
              <a:t>) </a:t>
            </a:r>
            <a:r>
              <a:rPr lang="fr-FR" b="1" dirty="0" smtClean="0"/>
              <a:t>dans </a:t>
            </a:r>
            <a:r>
              <a:rPr lang="fr-FR" b="1" dirty="0"/>
              <a:t>l’inhibition de la corrosion d’un acier doux mis au contact d’une solution aqueuse de H2SO4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5267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3688" y="1412776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C’est quoi la corrosion</a:t>
            </a:r>
            <a:r>
              <a:rPr lang="fr-FR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???</a:t>
            </a:r>
            <a:endParaRPr lang="fr-FR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15616" y="2132856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  La </a:t>
            </a:r>
            <a:r>
              <a:rPr lang="fr-FR" b="1" dirty="0"/>
              <a:t>corrosion peut être définie comme une </a:t>
            </a:r>
            <a:r>
              <a:rPr lang="fr-FR" sz="2000" b="1" dirty="0">
                <a:solidFill>
                  <a:srgbClr val="FF0000"/>
                </a:solidFill>
              </a:rPr>
              <a:t>dégradation</a:t>
            </a:r>
            <a:r>
              <a:rPr lang="fr-FR" b="1" dirty="0"/>
              <a:t> </a:t>
            </a:r>
            <a:r>
              <a:rPr lang="fr-FR" b="1" dirty="0" smtClean="0"/>
              <a:t>d’un </a:t>
            </a:r>
            <a:r>
              <a:rPr lang="fr-FR" b="1" dirty="0"/>
              <a:t>matériau et l’altération de ses propriétés chimiques sous l'influence de son milieu environnant.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97" y="3212976"/>
            <a:ext cx="3063732" cy="1457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 descr="C:\Users\kpc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3212208"/>
            <a:ext cx="3636404" cy="1458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988" y="4365104"/>
            <a:ext cx="3048000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630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076718" y="2537645"/>
            <a:ext cx="4844768" cy="1034230"/>
          </a:xfrm>
          <a:prstGeom prst="roundRect">
            <a:avLst/>
          </a:prstGeom>
          <a:gradFill rotWithShape="1">
            <a:gsLst>
              <a:gs pos="0">
                <a:srgbClr val="F5C201">
                  <a:shade val="85000"/>
                </a:srgbClr>
              </a:gs>
              <a:gs pos="100000">
                <a:srgbClr val="F5C201">
                  <a:tint val="90000"/>
                  <a:alpha val="100000"/>
                  <a:satMod val="2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glow rad="63500">
              <a:srgbClr val="526DB0">
                <a:satMod val="175000"/>
                <a:alpha val="40000"/>
              </a:srgbClr>
            </a:glow>
            <a:innerShdw blurRad="114300">
              <a:prstClr val="black"/>
            </a:innerShdw>
            <a:reflection blurRad="6350" stA="52000" endA="300" endPos="35000" dir="5400000" sy="-100000" algn="bl" rotWithShape="0"/>
          </a:effectLst>
          <a:scene3d>
            <a:camera prst="perspectiveRigh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Méthodes de protection contre la corrosion </a:t>
            </a:r>
          </a:p>
        </p:txBody>
      </p:sp>
      <p:sp>
        <p:nvSpPr>
          <p:cNvPr id="3" name="Nuage 2"/>
          <p:cNvSpPr/>
          <p:nvPr/>
        </p:nvSpPr>
        <p:spPr>
          <a:xfrm>
            <a:off x="5796136" y="695627"/>
            <a:ext cx="2448271" cy="208823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Protection anodique </a:t>
            </a:r>
          </a:p>
        </p:txBody>
      </p:sp>
      <p:sp>
        <p:nvSpPr>
          <p:cNvPr id="4" name="Nuage 3"/>
          <p:cNvSpPr/>
          <p:nvPr/>
        </p:nvSpPr>
        <p:spPr>
          <a:xfrm>
            <a:off x="611560" y="3347274"/>
            <a:ext cx="2520280" cy="208823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Protection cathodique</a:t>
            </a:r>
          </a:p>
        </p:txBody>
      </p:sp>
      <p:sp>
        <p:nvSpPr>
          <p:cNvPr id="5" name="Nuage 4"/>
          <p:cNvSpPr/>
          <p:nvPr/>
        </p:nvSpPr>
        <p:spPr>
          <a:xfrm>
            <a:off x="483568" y="695627"/>
            <a:ext cx="2520280" cy="2088232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Protection par des inhibiteurs</a:t>
            </a:r>
            <a:r>
              <a:rPr lang="fr-FR" sz="24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Nuage 5"/>
          <p:cNvSpPr/>
          <p:nvPr/>
        </p:nvSpPr>
        <p:spPr>
          <a:xfrm>
            <a:off x="5652120" y="3347274"/>
            <a:ext cx="2448272" cy="2046407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fr-FR" sz="2800" b="1" i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Protection par revêtement </a:t>
            </a:r>
          </a:p>
        </p:txBody>
      </p:sp>
    </p:spTree>
    <p:extLst>
      <p:ext uri="{BB962C8B-B14F-4D97-AF65-F5344CB8AC3E}">
        <p14:creationId xmlns:p14="http://schemas.microsoft.com/office/powerpoint/2010/main" val="25593990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1619672" y="908720"/>
            <a:ext cx="590465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inhibiteurs de corrosion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899592" y="1550719"/>
            <a:ext cx="7344816" cy="10141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fr-FR" sz="2400" b="1" dirty="0"/>
              <a:t>Un inhibiteur est une substance qui diminue la corrosion lorsqu'elle est  ajoutée à un environnement </a:t>
            </a:r>
            <a:r>
              <a:rPr lang="fr-FR" sz="2400" b="1" dirty="0">
                <a:solidFill>
                  <a:srgbClr val="FF0000"/>
                </a:solidFill>
              </a:rPr>
              <a:t>en faible </a:t>
            </a:r>
            <a:r>
              <a:rPr lang="fr-FR" sz="2400" b="1" dirty="0"/>
              <a:t>concentration.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284856" y="2753545"/>
            <a:ext cx="6192688" cy="4320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Les caractéristiques d’un inhibiteur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899592" y="3296130"/>
            <a:ext cx="7344816" cy="308519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r-FR" sz="2000" dirty="0"/>
              <a:t>Réduire la vitesse de corrosion du métal sans affecter </a:t>
            </a:r>
            <a:r>
              <a:rPr lang="fr-FR" sz="2000" dirty="0" smtClean="0"/>
              <a:t> </a:t>
            </a:r>
            <a:r>
              <a:rPr lang="fr-FR" sz="2000" dirty="0"/>
              <a:t>les Propriétés physico- chimiques du milieu ou du métal.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fr-FR" sz="20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sz="2000" dirty="0"/>
              <a:t>Etre stable aux températures d’utilisation et en présence des Autres constituants du milieu, en particulier avec les oxydants.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fr-FR" sz="20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sz="2000" dirty="0"/>
              <a:t>Etre soluble et disperser dans le milieu.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fr-FR" sz="20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sz="2000" dirty="0"/>
              <a:t> Etre efficace à faible concentration, Respecter les normes de non-toxicité</a:t>
            </a:r>
          </a:p>
        </p:txBody>
      </p:sp>
    </p:spTree>
    <p:extLst>
      <p:ext uri="{BB962C8B-B14F-4D97-AF65-F5344CB8AC3E}">
        <p14:creationId xmlns:p14="http://schemas.microsoft.com/office/powerpoint/2010/main" val="1449885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ravate noir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2353438</TotalTime>
  <Words>2402</Words>
  <Application>Microsoft Office PowerPoint</Application>
  <PresentationFormat>Affichage à l'écran (4:3)</PresentationFormat>
  <Paragraphs>919</Paragraphs>
  <Slides>51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3" baseType="lpstr">
      <vt:lpstr>Couture</vt:lpstr>
      <vt:lpstr>Origin Graph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DOUBLE H</dc:creator>
  <cp:lastModifiedBy>uno</cp:lastModifiedBy>
  <cp:revision>180</cp:revision>
  <dcterms:created xsi:type="dcterms:W3CDTF">2015-05-31T12:35:34Z</dcterms:created>
  <dcterms:modified xsi:type="dcterms:W3CDTF">2018-06-25T13:35:40Z</dcterms:modified>
</cp:coreProperties>
</file>