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drawings/drawing5.xml" ContentType="application/vnd.openxmlformats-officedocument.drawingml.chartshap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charts/chart6.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9"/>
  </p:notesMasterIdLst>
  <p:handoutMasterIdLst>
    <p:handoutMasterId r:id="rId40"/>
  </p:handoutMasterIdLst>
  <p:sldIdLst>
    <p:sldId id="256" r:id="rId2"/>
    <p:sldId id="403" r:id="rId3"/>
    <p:sldId id="260" r:id="rId4"/>
    <p:sldId id="259" r:id="rId5"/>
    <p:sldId id="374" r:id="rId6"/>
    <p:sldId id="406" r:id="rId7"/>
    <p:sldId id="368" r:id="rId8"/>
    <p:sldId id="330" r:id="rId9"/>
    <p:sldId id="405" r:id="rId10"/>
    <p:sldId id="262" r:id="rId11"/>
    <p:sldId id="382" r:id="rId12"/>
    <p:sldId id="384" r:id="rId13"/>
    <p:sldId id="363" r:id="rId14"/>
    <p:sldId id="334" r:id="rId15"/>
    <p:sldId id="375" r:id="rId16"/>
    <p:sldId id="338" r:id="rId17"/>
    <p:sldId id="387" r:id="rId18"/>
    <p:sldId id="389" r:id="rId19"/>
    <p:sldId id="388" r:id="rId20"/>
    <p:sldId id="391" r:id="rId21"/>
    <p:sldId id="390" r:id="rId22"/>
    <p:sldId id="364" r:id="rId23"/>
    <p:sldId id="392" r:id="rId24"/>
    <p:sldId id="393" r:id="rId25"/>
    <p:sldId id="394" r:id="rId26"/>
    <p:sldId id="396" r:id="rId27"/>
    <p:sldId id="397" r:id="rId28"/>
    <p:sldId id="366" r:id="rId29"/>
    <p:sldId id="398" r:id="rId30"/>
    <p:sldId id="399" r:id="rId31"/>
    <p:sldId id="400" r:id="rId32"/>
    <p:sldId id="401" r:id="rId33"/>
    <p:sldId id="402" r:id="rId34"/>
    <p:sldId id="356" r:id="rId35"/>
    <p:sldId id="357" r:id="rId36"/>
    <p:sldId id="404" r:id="rId37"/>
    <p:sldId id="359" r:id="rId3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P" initials="H"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FF"/>
    <a:srgbClr val="0000CC"/>
    <a:srgbClr val="0033CC"/>
    <a:srgbClr val="0099FF"/>
    <a:srgbClr val="B5D8ED"/>
    <a:srgbClr val="CC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632" autoAdjust="0"/>
    <p:restoredTop sz="86022" autoAdjust="0"/>
  </p:normalViewPr>
  <p:slideViewPr>
    <p:cSldViewPr snapToObjects="1">
      <p:cViewPr>
        <p:scale>
          <a:sx n="90" d="100"/>
          <a:sy n="90" d="100"/>
        </p:scale>
        <p:origin x="-648"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1" d="100"/>
        <a:sy n="51" d="100"/>
      </p:scale>
      <p:origin x="0" y="0"/>
    </p:cViewPr>
  </p:sorterViewPr>
  <p:notesViewPr>
    <p:cSldViewPr snapToObjects="1">
      <p:cViewPr varScale="1">
        <p:scale>
          <a:sx n="55" d="100"/>
          <a:sy n="55" d="100"/>
        </p:scale>
        <p:origin x="-2904"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HP\Desktop\l'angle%20de%20callage%20et%20l'exentricit&#233;.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MOHAMED\Desktop\P%20ou%20Co%20vari&#233;e%20e=0.8%20nouveau.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Users\MOHAMED\Desktop\P%20ou%20e%20varie&#233;%20co=0.04%20nouveau.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Users\MOHAMED\Desktop\P%20ou%20Co%20vari&#233;e%20e=0.8%20nouveau.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MOHAMED\Desktop\LA%20CHARGE%20ET%20L'ANGLE%20DE%20CALAGE.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G:\mimoire%20imprim&#233;\programme\Les%20r&#233;sultats\LA%20CHARGE%20ET%20L'ANGLE%20DE%20CALAG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hart>
    <c:plotArea>
      <c:layout>
        <c:manualLayout>
          <c:layoutTarget val="inner"/>
          <c:xMode val="edge"/>
          <c:yMode val="edge"/>
          <c:x val="0.10109173569876068"/>
          <c:y val="4.6927495850182979E-2"/>
          <c:w val="0.86500005750012476"/>
          <c:h val="0.81574391397094714"/>
        </c:manualLayout>
      </c:layout>
      <c:scatterChart>
        <c:scatterStyle val="smoothMarker"/>
        <c:ser>
          <c:idx val="0"/>
          <c:order val="0"/>
          <c:tx>
            <c:v>co=0, n=0.6 </c:v>
          </c:tx>
          <c:marker>
            <c:symbol val="none"/>
          </c:marker>
          <c:xVal>
            <c:numRef>
              <c:f>Feuil1!$J$158:$J$231</c:f>
              <c:numCache>
                <c:formatCode>General</c:formatCode>
                <c:ptCount val="74"/>
                <c:pt idx="0">
                  <c:v>0</c:v>
                </c:pt>
                <c:pt idx="1">
                  <c:v>5.0025360725951797</c:v>
                </c:pt>
                <c:pt idx="2">
                  <c:v>10.005072145190418</c:v>
                </c:pt>
                <c:pt idx="3">
                  <c:v>15.007608217785675</c:v>
                </c:pt>
                <c:pt idx="4">
                  <c:v>20.010144290380829</c:v>
                </c:pt>
                <c:pt idx="5">
                  <c:v>25.012680362976027</c:v>
                </c:pt>
                <c:pt idx="6">
                  <c:v>30.015216435571151</c:v>
                </c:pt>
                <c:pt idx="7">
                  <c:v>35.017752508166446</c:v>
                </c:pt>
                <c:pt idx="8">
                  <c:v>40.020288580761708</c:v>
                </c:pt>
                <c:pt idx="9">
                  <c:v>45.022824653356707</c:v>
                </c:pt>
                <c:pt idx="10">
                  <c:v>50.025360725952133</c:v>
                </c:pt>
                <c:pt idx="11">
                  <c:v>55.027896798547296</c:v>
                </c:pt>
                <c:pt idx="12">
                  <c:v>60.030432871142644</c:v>
                </c:pt>
                <c:pt idx="13">
                  <c:v>65.032968943737515</c:v>
                </c:pt>
                <c:pt idx="14">
                  <c:v>70.035505016332849</c:v>
                </c:pt>
                <c:pt idx="15">
                  <c:v>75.038041088928352</c:v>
                </c:pt>
                <c:pt idx="16">
                  <c:v>80.040577161523089</c:v>
                </c:pt>
                <c:pt idx="17">
                  <c:v>85.04311323411909</c:v>
                </c:pt>
                <c:pt idx="18">
                  <c:v>90.045649306714012</c:v>
                </c:pt>
                <c:pt idx="19">
                  <c:v>95.048185379308862</c:v>
                </c:pt>
                <c:pt idx="20">
                  <c:v>100.05072145190425</c:v>
                </c:pt>
                <c:pt idx="21">
                  <c:v>105.0532575244993</c:v>
                </c:pt>
                <c:pt idx="22">
                  <c:v>110.05579359709397</c:v>
                </c:pt>
                <c:pt idx="23">
                  <c:v>115.05832966968995</c:v>
                </c:pt>
                <c:pt idx="24">
                  <c:v>120.06086574228536</c:v>
                </c:pt>
                <c:pt idx="25">
                  <c:v>125.06340181487974</c:v>
                </c:pt>
                <c:pt idx="26">
                  <c:v>130.06593788747708</c:v>
                </c:pt>
                <c:pt idx="27">
                  <c:v>135.06847396007103</c:v>
                </c:pt>
                <c:pt idx="28">
                  <c:v>140.07101003266584</c:v>
                </c:pt>
                <c:pt idx="29">
                  <c:v>145.07354610526122</c:v>
                </c:pt>
                <c:pt idx="30">
                  <c:v>150.07608217785537</c:v>
                </c:pt>
                <c:pt idx="31">
                  <c:v>155.07861825045151</c:v>
                </c:pt>
                <c:pt idx="32">
                  <c:v>160.08115432304692</c:v>
                </c:pt>
                <c:pt idx="33">
                  <c:v>165.08369039564178</c:v>
                </c:pt>
                <c:pt idx="34">
                  <c:v>170.08622646823824</c:v>
                </c:pt>
                <c:pt idx="35">
                  <c:v>175.08876254083259</c:v>
                </c:pt>
                <c:pt idx="36">
                  <c:v>180.09129861342819</c:v>
                </c:pt>
                <c:pt idx="37">
                  <c:v>185.09383468602275</c:v>
                </c:pt>
                <c:pt idx="38">
                  <c:v>190.09637075861826</c:v>
                </c:pt>
                <c:pt idx="39">
                  <c:v>195.09890683121412</c:v>
                </c:pt>
                <c:pt idx="40">
                  <c:v>200.1014429038085</c:v>
                </c:pt>
                <c:pt idx="41">
                  <c:v>205.10397897640394</c:v>
                </c:pt>
                <c:pt idx="42">
                  <c:v>210.10651504899872</c:v>
                </c:pt>
                <c:pt idx="43">
                  <c:v>215.10905112159315</c:v>
                </c:pt>
                <c:pt idx="44">
                  <c:v>220.1115871941883</c:v>
                </c:pt>
                <c:pt idx="45">
                  <c:v>225.11412326678371</c:v>
                </c:pt>
                <c:pt idx="46">
                  <c:v>230.11665933937917</c:v>
                </c:pt>
                <c:pt idx="47">
                  <c:v>235.11919541197472</c:v>
                </c:pt>
                <c:pt idx="48">
                  <c:v>240.1217314845702</c:v>
                </c:pt>
                <c:pt idx="49">
                  <c:v>245.12426755716561</c:v>
                </c:pt>
                <c:pt idx="50">
                  <c:v>250.12680362975959</c:v>
                </c:pt>
                <c:pt idx="51">
                  <c:v>255.12933970235576</c:v>
                </c:pt>
                <c:pt idx="52">
                  <c:v>260.13187577495131</c:v>
                </c:pt>
                <c:pt idx="53">
                  <c:v>265.134411847546</c:v>
                </c:pt>
                <c:pt idx="54">
                  <c:v>270.13694792014144</c:v>
                </c:pt>
                <c:pt idx="55">
                  <c:v>275.13948399273738</c:v>
                </c:pt>
                <c:pt idx="56">
                  <c:v>280.14202006533407</c:v>
                </c:pt>
                <c:pt idx="57">
                  <c:v>285.14455613792882</c:v>
                </c:pt>
                <c:pt idx="58">
                  <c:v>290.14709221052271</c:v>
                </c:pt>
                <c:pt idx="59">
                  <c:v>295.1496282831194</c:v>
                </c:pt>
                <c:pt idx="60">
                  <c:v>300.15216435571278</c:v>
                </c:pt>
                <c:pt idx="61">
                  <c:v>305.15470042830901</c:v>
                </c:pt>
                <c:pt idx="62">
                  <c:v>310.15723650090302</c:v>
                </c:pt>
                <c:pt idx="63">
                  <c:v>315.15977257349908</c:v>
                </c:pt>
                <c:pt idx="64">
                  <c:v>320.16230864609327</c:v>
                </c:pt>
                <c:pt idx="65">
                  <c:v>325.1648447186887</c:v>
                </c:pt>
                <c:pt idx="66">
                  <c:v>330.16738079128396</c:v>
                </c:pt>
                <c:pt idx="67">
                  <c:v>335.169916863879</c:v>
                </c:pt>
                <c:pt idx="68">
                  <c:v>340.17245293647443</c:v>
                </c:pt>
                <c:pt idx="69">
                  <c:v>345.17498900907032</c:v>
                </c:pt>
                <c:pt idx="70">
                  <c:v>350.17752508166467</c:v>
                </c:pt>
                <c:pt idx="71">
                  <c:v>355.18006115426078</c:v>
                </c:pt>
                <c:pt idx="72">
                  <c:v>360.18259722685548</c:v>
                </c:pt>
              </c:numCache>
            </c:numRef>
          </c:xVal>
          <c:yVal>
            <c:numRef>
              <c:f>Feuil1!$E$158:$E$230</c:f>
              <c:numCache>
                <c:formatCode>General</c:formatCode>
                <c:ptCount val="73"/>
                <c:pt idx="0">
                  <c:v>0</c:v>
                </c:pt>
                <c:pt idx="1">
                  <c:v>1.1042917700955201E-2</c:v>
                </c:pt>
                <c:pt idx="2">
                  <c:v>2.2160258473995012E-2</c:v>
                </c:pt>
                <c:pt idx="3">
                  <c:v>3.3424340419394807E-2</c:v>
                </c:pt>
                <c:pt idx="4">
                  <c:v>4.490712591064723E-2</c:v>
                </c:pt>
                <c:pt idx="5">
                  <c:v>5.6679904243337104E-2</c:v>
                </c:pt>
                <c:pt idx="6">
                  <c:v>6.8812799435389177E-2</c:v>
                </c:pt>
                <c:pt idx="7">
                  <c:v>8.1374031409797085E-2</c:v>
                </c:pt>
                <c:pt idx="8">
                  <c:v>9.4428847255197748E-2</c:v>
                </c:pt>
                <c:pt idx="9">
                  <c:v>0.108038025169822</c:v>
                </c:pt>
                <c:pt idx="10">
                  <c:v>0.122255837626976</c:v>
                </c:pt>
                <c:pt idx="11">
                  <c:v>0.13712734336865487</c:v>
                </c:pt>
                <c:pt idx="12">
                  <c:v>0.15268486200058187</c:v>
                </c:pt>
                <c:pt idx="13">
                  <c:v>0.16894347346415312</c:v>
                </c:pt>
                <c:pt idx="14">
                  <c:v>0.18589538256724616</c:v>
                </c:pt>
                <c:pt idx="15">
                  <c:v>0.20350300364455587</c:v>
                </c:pt>
                <c:pt idx="16">
                  <c:v>0.22169066312034599</c:v>
                </c:pt>
                <c:pt idx="17">
                  <c:v>0.24033490300766899</c:v>
                </c:pt>
                <c:pt idx="18">
                  <c:v>0.25925351513165401</c:v>
                </c:pt>
                <c:pt idx="19">
                  <c:v>0.278193666570836</c:v>
                </c:pt>
                <c:pt idx="20">
                  <c:v>0.29681981499559662</c:v>
                </c:pt>
                <c:pt idx="21">
                  <c:v>0.31470257733356954</c:v>
                </c:pt>
                <c:pt idx="22">
                  <c:v>0.3313103111282677</c:v>
                </c:pt>
                <c:pt idx="23">
                  <c:v>0.34600586937740785</c:v>
                </c:pt>
                <c:pt idx="24">
                  <c:v>0.35805171875199499</c:v>
                </c:pt>
                <c:pt idx="25">
                  <c:v>0.36662721327871162</c:v>
                </c:pt>
                <c:pt idx="26">
                  <c:v>0.37086204006317502</c:v>
                </c:pt>
                <c:pt idx="27">
                  <c:v>0.36988935597087436</c:v>
                </c:pt>
                <c:pt idx="28">
                  <c:v>0.36292052400083291</c:v>
                </c:pt>
                <c:pt idx="29">
                  <c:v>0.34934031669906146</c:v>
                </c:pt>
                <c:pt idx="30">
                  <c:v>0.32881692932860934</c:v>
                </c:pt>
                <c:pt idx="31">
                  <c:v>0.30141558859609502</c:v>
                </c:pt>
                <c:pt idx="32">
                  <c:v>0.26769908164666001</c:v>
                </c:pt>
                <c:pt idx="33">
                  <c:v>0.22879491904893137</c:v>
                </c:pt>
                <c:pt idx="34">
                  <c:v>0.18640903880363718</c:v>
                </c:pt>
                <c:pt idx="35">
                  <c:v>0.14277130911037078</c:v>
                </c:pt>
                <c:pt idx="36">
                  <c:v>0.100508449810298</c:v>
                </c:pt>
                <c:pt idx="37">
                  <c:v>6.2453254133203059E-2</c:v>
                </c:pt>
                <c:pt idx="38">
                  <c:v>3.1411528964590499E-2</c:v>
                </c:pt>
                <c:pt idx="39">
                  <c:v>9.9162484006904781E-3</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numCache>
            </c:numRef>
          </c:yVal>
          <c:smooth val="1"/>
        </c:ser>
        <c:ser>
          <c:idx val="1"/>
          <c:order val="1"/>
          <c:tx>
            <c:v>co=0, n=1</c:v>
          </c:tx>
          <c:spPr>
            <a:ln>
              <a:solidFill>
                <a:srgbClr val="C00000"/>
              </a:solidFill>
            </a:ln>
          </c:spPr>
          <c:marker>
            <c:symbol val="none"/>
          </c:marker>
          <c:xVal>
            <c:numRef>
              <c:f>Feuil1!$J$158:$J$231</c:f>
              <c:numCache>
                <c:formatCode>General</c:formatCode>
                <c:ptCount val="74"/>
                <c:pt idx="0">
                  <c:v>0</c:v>
                </c:pt>
                <c:pt idx="1">
                  <c:v>5.0025360725951797</c:v>
                </c:pt>
                <c:pt idx="2">
                  <c:v>10.005072145190418</c:v>
                </c:pt>
                <c:pt idx="3">
                  <c:v>15.007608217785675</c:v>
                </c:pt>
                <c:pt idx="4">
                  <c:v>20.010144290380829</c:v>
                </c:pt>
                <c:pt idx="5">
                  <c:v>25.012680362976027</c:v>
                </c:pt>
                <c:pt idx="6">
                  <c:v>30.015216435571151</c:v>
                </c:pt>
                <c:pt idx="7">
                  <c:v>35.017752508166446</c:v>
                </c:pt>
                <c:pt idx="8">
                  <c:v>40.020288580761708</c:v>
                </c:pt>
                <c:pt idx="9">
                  <c:v>45.022824653356707</c:v>
                </c:pt>
                <c:pt idx="10">
                  <c:v>50.025360725952133</c:v>
                </c:pt>
                <c:pt idx="11">
                  <c:v>55.027896798547296</c:v>
                </c:pt>
                <c:pt idx="12">
                  <c:v>60.030432871142644</c:v>
                </c:pt>
                <c:pt idx="13">
                  <c:v>65.032968943737515</c:v>
                </c:pt>
                <c:pt idx="14">
                  <c:v>70.035505016332849</c:v>
                </c:pt>
                <c:pt idx="15">
                  <c:v>75.038041088928352</c:v>
                </c:pt>
                <c:pt idx="16">
                  <c:v>80.040577161523089</c:v>
                </c:pt>
                <c:pt idx="17">
                  <c:v>85.04311323411909</c:v>
                </c:pt>
                <c:pt idx="18">
                  <c:v>90.045649306714012</c:v>
                </c:pt>
                <c:pt idx="19">
                  <c:v>95.048185379308862</c:v>
                </c:pt>
                <c:pt idx="20">
                  <c:v>100.05072145190425</c:v>
                </c:pt>
                <c:pt idx="21">
                  <c:v>105.0532575244993</c:v>
                </c:pt>
                <c:pt idx="22">
                  <c:v>110.05579359709397</c:v>
                </c:pt>
                <c:pt idx="23">
                  <c:v>115.05832966968995</c:v>
                </c:pt>
                <c:pt idx="24">
                  <c:v>120.06086574228536</c:v>
                </c:pt>
                <c:pt idx="25">
                  <c:v>125.06340181487974</c:v>
                </c:pt>
                <c:pt idx="26">
                  <c:v>130.06593788747708</c:v>
                </c:pt>
                <c:pt idx="27">
                  <c:v>135.06847396007103</c:v>
                </c:pt>
                <c:pt idx="28">
                  <c:v>140.07101003266584</c:v>
                </c:pt>
                <c:pt idx="29">
                  <c:v>145.07354610526122</c:v>
                </c:pt>
                <c:pt idx="30">
                  <c:v>150.07608217785537</c:v>
                </c:pt>
                <c:pt idx="31">
                  <c:v>155.07861825045151</c:v>
                </c:pt>
                <c:pt idx="32">
                  <c:v>160.08115432304692</c:v>
                </c:pt>
                <c:pt idx="33">
                  <c:v>165.08369039564178</c:v>
                </c:pt>
                <c:pt idx="34">
                  <c:v>170.08622646823824</c:v>
                </c:pt>
                <c:pt idx="35">
                  <c:v>175.08876254083259</c:v>
                </c:pt>
                <c:pt idx="36">
                  <c:v>180.09129861342819</c:v>
                </c:pt>
                <c:pt idx="37">
                  <c:v>185.09383468602275</c:v>
                </c:pt>
                <c:pt idx="38">
                  <c:v>190.09637075861826</c:v>
                </c:pt>
                <c:pt idx="39">
                  <c:v>195.09890683121412</c:v>
                </c:pt>
                <c:pt idx="40">
                  <c:v>200.1014429038085</c:v>
                </c:pt>
                <c:pt idx="41">
                  <c:v>205.10397897640394</c:v>
                </c:pt>
                <c:pt idx="42">
                  <c:v>210.10651504899872</c:v>
                </c:pt>
                <c:pt idx="43">
                  <c:v>215.10905112159315</c:v>
                </c:pt>
                <c:pt idx="44">
                  <c:v>220.1115871941883</c:v>
                </c:pt>
                <c:pt idx="45">
                  <c:v>225.11412326678371</c:v>
                </c:pt>
                <c:pt idx="46">
                  <c:v>230.11665933937917</c:v>
                </c:pt>
                <c:pt idx="47">
                  <c:v>235.11919541197472</c:v>
                </c:pt>
                <c:pt idx="48">
                  <c:v>240.1217314845702</c:v>
                </c:pt>
                <c:pt idx="49">
                  <c:v>245.12426755716561</c:v>
                </c:pt>
                <c:pt idx="50">
                  <c:v>250.12680362975959</c:v>
                </c:pt>
                <c:pt idx="51">
                  <c:v>255.12933970235576</c:v>
                </c:pt>
                <c:pt idx="52">
                  <c:v>260.13187577495131</c:v>
                </c:pt>
                <c:pt idx="53">
                  <c:v>265.134411847546</c:v>
                </c:pt>
                <c:pt idx="54">
                  <c:v>270.13694792014144</c:v>
                </c:pt>
                <c:pt idx="55">
                  <c:v>275.13948399273738</c:v>
                </c:pt>
                <c:pt idx="56">
                  <c:v>280.14202006533407</c:v>
                </c:pt>
                <c:pt idx="57">
                  <c:v>285.14455613792882</c:v>
                </c:pt>
                <c:pt idx="58">
                  <c:v>290.14709221052271</c:v>
                </c:pt>
                <c:pt idx="59">
                  <c:v>295.1496282831194</c:v>
                </c:pt>
                <c:pt idx="60">
                  <c:v>300.15216435571278</c:v>
                </c:pt>
                <c:pt idx="61">
                  <c:v>305.15470042830901</c:v>
                </c:pt>
                <c:pt idx="62">
                  <c:v>310.15723650090302</c:v>
                </c:pt>
                <c:pt idx="63">
                  <c:v>315.15977257349908</c:v>
                </c:pt>
                <c:pt idx="64">
                  <c:v>320.16230864609327</c:v>
                </c:pt>
                <c:pt idx="65">
                  <c:v>325.1648447186887</c:v>
                </c:pt>
                <c:pt idx="66">
                  <c:v>330.16738079128396</c:v>
                </c:pt>
                <c:pt idx="67">
                  <c:v>335.169916863879</c:v>
                </c:pt>
                <c:pt idx="68">
                  <c:v>340.17245293647443</c:v>
                </c:pt>
                <c:pt idx="69">
                  <c:v>345.17498900907032</c:v>
                </c:pt>
                <c:pt idx="70">
                  <c:v>350.17752508166467</c:v>
                </c:pt>
                <c:pt idx="71">
                  <c:v>355.18006115426078</c:v>
                </c:pt>
                <c:pt idx="72">
                  <c:v>360.18259722685548</c:v>
                </c:pt>
              </c:numCache>
            </c:numRef>
          </c:xVal>
          <c:yVal>
            <c:numRef>
              <c:f>Feuil1!$F$158:$F$230</c:f>
              <c:numCache>
                <c:formatCode>General</c:formatCode>
                <c:ptCount val="73"/>
                <c:pt idx="0">
                  <c:v>0</c:v>
                </c:pt>
                <c:pt idx="1">
                  <c:v>9.9094458175450848E-3</c:v>
                </c:pt>
                <c:pt idx="2">
                  <c:v>1.9918863744569599E-2</c:v>
                </c:pt>
                <c:pt idx="3">
                  <c:v>3.0127006512568357E-2</c:v>
                </c:pt>
                <c:pt idx="4">
                  <c:v>4.0633929124985833E-2</c:v>
                </c:pt>
                <c:pt idx="5">
                  <c:v>5.1541492155484585E-2</c:v>
                </c:pt>
                <c:pt idx="6">
                  <c:v>6.2953681371067077E-2</c:v>
                </c:pt>
                <c:pt idx="7">
                  <c:v>7.4976656585345566E-2</c:v>
                </c:pt>
                <c:pt idx="8">
                  <c:v>8.7718419129363928E-2</c:v>
                </c:pt>
                <c:pt idx="9">
                  <c:v>0.101287956611503</c:v>
                </c:pt>
                <c:pt idx="10">
                  <c:v>0.11579368528833782</c:v>
                </c:pt>
                <c:pt idx="11">
                  <c:v>0.131340964457759</c:v>
                </c:pt>
                <c:pt idx="12">
                  <c:v>0.14802840492932887</c:v>
                </c:pt>
                <c:pt idx="13">
                  <c:v>0.16594263779612381</c:v>
                </c:pt>
                <c:pt idx="14">
                  <c:v>0.18515115644607999</c:v>
                </c:pt>
                <c:pt idx="15">
                  <c:v>0.20569280472941501</c:v>
                </c:pt>
                <c:pt idx="16">
                  <c:v>0.22756547501813537</c:v>
                </c:pt>
                <c:pt idx="17">
                  <c:v>0.25071062853317538</c:v>
                </c:pt>
                <c:pt idx="18">
                  <c:v>0.27499439569949891</c:v>
                </c:pt>
                <c:pt idx="19">
                  <c:v>0.30018530890682232</c:v>
                </c:pt>
                <c:pt idx="20">
                  <c:v>0.3259292288707149</c:v>
                </c:pt>
                <c:pt idx="21">
                  <c:v>0.35172281954197032</c:v>
                </c:pt>
                <c:pt idx="22">
                  <c:v>0.37688806514173323</c:v>
                </c:pt>
                <c:pt idx="23">
                  <c:v>0.40055182410742302</c:v>
                </c:pt>
                <c:pt idx="24">
                  <c:v>0.42163620375054744</c:v>
                </c:pt>
                <c:pt idx="25">
                  <c:v>0.43886738130009822</c:v>
                </c:pt>
                <c:pt idx="26">
                  <c:v>0.45081192496617001</c:v>
                </c:pt>
                <c:pt idx="27">
                  <c:v>0.45594994278545897</c:v>
                </c:pt>
                <c:pt idx="28">
                  <c:v>0.45279254291404297</c:v>
                </c:pt>
                <c:pt idx="29">
                  <c:v>0.44004615189996321</c:v>
                </c:pt>
                <c:pt idx="30">
                  <c:v>0.41681765372039298</c:v>
                </c:pt>
                <c:pt idx="31">
                  <c:v>0.38284255437408254</c:v>
                </c:pt>
                <c:pt idx="32">
                  <c:v>0.33870549526172644</c:v>
                </c:pt>
                <c:pt idx="33">
                  <c:v>0.28601213741761145</c:v>
                </c:pt>
                <c:pt idx="34">
                  <c:v>0.22746820299755846</c:v>
                </c:pt>
                <c:pt idx="35">
                  <c:v>0.16682860416180528</c:v>
                </c:pt>
                <c:pt idx="36">
                  <c:v>0.10869689635591978</c:v>
                </c:pt>
                <c:pt idx="37">
                  <c:v>5.8177934503537615E-2</c:v>
                </c:pt>
                <c:pt idx="38">
                  <c:v>2.0407545811709216E-2</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numCache>
            </c:numRef>
          </c:yVal>
          <c:smooth val="1"/>
        </c:ser>
        <c:ser>
          <c:idx val="2"/>
          <c:order val="2"/>
          <c:tx>
            <c:v>co=0, n=1.2</c:v>
          </c:tx>
          <c:spPr>
            <a:ln>
              <a:solidFill>
                <a:srgbClr val="67C252"/>
              </a:solidFill>
            </a:ln>
          </c:spPr>
          <c:marker>
            <c:symbol val="none"/>
          </c:marker>
          <c:xVal>
            <c:numRef>
              <c:f>Feuil1!$J$158:$J$231</c:f>
              <c:numCache>
                <c:formatCode>General</c:formatCode>
                <c:ptCount val="74"/>
                <c:pt idx="0">
                  <c:v>0</c:v>
                </c:pt>
                <c:pt idx="1">
                  <c:v>5.0025360725951797</c:v>
                </c:pt>
                <c:pt idx="2">
                  <c:v>10.005072145190418</c:v>
                </c:pt>
                <c:pt idx="3">
                  <c:v>15.007608217785675</c:v>
                </c:pt>
                <c:pt idx="4">
                  <c:v>20.010144290380829</c:v>
                </c:pt>
                <c:pt idx="5">
                  <c:v>25.012680362976027</c:v>
                </c:pt>
                <c:pt idx="6">
                  <c:v>30.015216435571151</c:v>
                </c:pt>
                <c:pt idx="7">
                  <c:v>35.017752508166446</c:v>
                </c:pt>
                <c:pt idx="8">
                  <c:v>40.020288580761708</c:v>
                </c:pt>
                <c:pt idx="9">
                  <c:v>45.022824653356707</c:v>
                </c:pt>
                <c:pt idx="10">
                  <c:v>50.025360725952133</c:v>
                </c:pt>
                <c:pt idx="11">
                  <c:v>55.027896798547296</c:v>
                </c:pt>
                <c:pt idx="12">
                  <c:v>60.030432871142644</c:v>
                </c:pt>
                <c:pt idx="13">
                  <c:v>65.032968943737515</c:v>
                </c:pt>
                <c:pt idx="14">
                  <c:v>70.035505016332849</c:v>
                </c:pt>
                <c:pt idx="15">
                  <c:v>75.038041088928352</c:v>
                </c:pt>
                <c:pt idx="16">
                  <c:v>80.040577161523089</c:v>
                </c:pt>
                <c:pt idx="17">
                  <c:v>85.04311323411909</c:v>
                </c:pt>
                <c:pt idx="18">
                  <c:v>90.045649306714012</c:v>
                </c:pt>
                <c:pt idx="19">
                  <c:v>95.048185379308862</c:v>
                </c:pt>
                <c:pt idx="20">
                  <c:v>100.05072145190425</c:v>
                </c:pt>
                <c:pt idx="21">
                  <c:v>105.0532575244993</c:v>
                </c:pt>
                <c:pt idx="22">
                  <c:v>110.05579359709397</c:v>
                </c:pt>
                <c:pt idx="23">
                  <c:v>115.05832966968995</c:v>
                </c:pt>
                <c:pt idx="24">
                  <c:v>120.06086574228536</c:v>
                </c:pt>
                <c:pt idx="25">
                  <c:v>125.06340181487974</c:v>
                </c:pt>
                <c:pt idx="26">
                  <c:v>130.06593788747708</c:v>
                </c:pt>
                <c:pt idx="27">
                  <c:v>135.06847396007103</c:v>
                </c:pt>
                <c:pt idx="28">
                  <c:v>140.07101003266584</c:v>
                </c:pt>
                <c:pt idx="29">
                  <c:v>145.07354610526122</c:v>
                </c:pt>
                <c:pt idx="30">
                  <c:v>150.07608217785537</c:v>
                </c:pt>
                <c:pt idx="31">
                  <c:v>155.07861825045151</c:v>
                </c:pt>
                <c:pt idx="32">
                  <c:v>160.08115432304692</c:v>
                </c:pt>
                <c:pt idx="33">
                  <c:v>165.08369039564178</c:v>
                </c:pt>
                <c:pt idx="34">
                  <c:v>170.08622646823824</c:v>
                </c:pt>
                <c:pt idx="35">
                  <c:v>175.08876254083259</c:v>
                </c:pt>
                <c:pt idx="36">
                  <c:v>180.09129861342819</c:v>
                </c:pt>
                <c:pt idx="37">
                  <c:v>185.09383468602275</c:v>
                </c:pt>
                <c:pt idx="38">
                  <c:v>190.09637075861826</c:v>
                </c:pt>
                <c:pt idx="39">
                  <c:v>195.09890683121412</c:v>
                </c:pt>
                <c:pt idx="40">
                  <c:v>200.1014429038085</c:v>
                </c:pt>
                <c:pt idx="41">
                  <c:v>205.10397897640394</c:v>
                </c:pt>
                <c:pt idx="42">
                  <c:v>210.10651504899872</c:v>
                </c:pt>
                <c:pt idx="43">
                  <c:v>215.10905112159315</c:v>
                </c:pt>
                <c:pt idx="44">
                  <c:v>220.1115871941883</c:v>
                </c:pt>
                <c:pt idx="45">
                  <c:v>225.11412326678371</c:v>
                </c:pt>
                <c:pt idx="46">
                  <c:v>230.11665933937917</c:v>
                </c:pt>
                <c:pt idx="47">
                  <c:v>235.11919541197472</c:v>
                </c:pt>
                <c:pt idx="48">
                  <c:v>240.1217314845702</c:v>
                </c:pt>
                <c:pt idx="49">
                  <c:v>245.12426755716561</c:v>
                </c:pt>
                <c:pt idx="50">
                  <c:v>250.12680362975959</c:v>
                </c:pt>
                <c:pt idx="51">
                  <c:v>255.12933970235576</c:v>
                </c:pt>
                <c:pt idx="52">
                  <c:v>260.13187577495131</c:v>
                </c:pt>
                <c:pt idx="53">
                  <c:v>265.134411847546</c:v>
                </c:pt>
                <c:pt idx="54">
                  <c:v>270.13694792014144</c:v>
                </c:pt>
                <c:pt idx="55">
                  <c:v>275.13948399273738</c:v>
                </c:pt>
                <c:pt idx="56">
                  <c:v>280.14202006533407</c:v>
                </c:pt>
                <c:pt idx="57">
                  <c:v>285.14455613792882</c:v>
                </c:pt>
                <c:pt idx="58">
                  <c:v>290.14709221052271</c:v>
                </c:pt>
                <c:pt idx="59">
                  <c:v>295.1496282831194</c:v>
                </c:pt>
                <c:pt idx="60">
                  <c:v>300.15216435571278</c:v>
                </c:pt>
                <c:pt idx="61">
                  <c:v>305.15470042830901</c:v>
                </c:pt>
                <c:pt idx="62">
                  <c:v>310.15723650090302</c:v>
                </c:pt>
                <c:pt idx="63">
                  <c:v>315.15977257349908</c:v>
                </c:pt>
                <c:pt idx="64">
                  <c:v>320.16230864609327</c:v>
                </c:pt>
                <c:pt idx="65">
                  <c:v>325.1648447186887</c:v>
                </c:pt>
                <c:pt idx="66">
                  <c:v>330.16738079128396</c:v>
                </c:pt>
                <c:pt idx="67">
                  <c:v>335.169916863879</c:v>
                </c:pt>
                <c:pt idx="68">
                  <c:v>340.17245293647443</c:v>
                </c:pt>
                <c:pt idx="69">
                  <c:v>345.17498900907032</c:v>
                </c:pt>
                <c:pt idx="70">
                  <c:v>350.17752508166467</c:v>
                </c:pt>
                <c:pt idx="71">
                  <c:v>355.18006115426078</c:v>
                </c:pt>
                <c:pt idx="72">
                  <c:v>360.18259722685548</c:v>
                </c:pt>
              </c:numCache>
            </c:numRef>
          </c:xVal>
          <c:yVal>
            <c:numRef>
              <c:f>Feuil1!$G$158:$G$230</c:f>
              <c:numCache>
                <c:formatCode>General</c:formatCode>
                <c:ptCount val="73"/>
                <c:pt idx="0">
                  <c:v>0</c:v>
                </c:pt>
                <c:pt idx="1">
                  <c:v>9.3138405367514891E-3</c:v>
                </c:pt>
                <c:pt idx="2">
                  <c:v>1.8735858667271309E-2</c:v>
                </c:pt>
                <c:pt idx="3">
                  <c:v>2.8373554595236668E-2</c:v>
                </c:pt>
                <c:pt idx="4">
                  <c:v>3.8336611063259252E-2</c:v>
                </c:pt>
                <c:pt idx="5">
                  <c:v>4.8737852315938836E-2</c:v>
                </c:pt>
                <c:pt idx="6">
                  <c:v>5.9694038816842786E-2</c:v>
                </c:pt>
                <c:pt idx="7">
                  <c:v>7.1326411826930988E-2</c:v>
                </c:pt>
                <c:pt idx="8">
                  <c:v>8.3760872973114645E-2</c:v>
                </c:pt>
                <c:pt idx="9">
                  <c:v>9.7127645150760653E-2</c:v>
                </c:pt>
                <c:pt idx="10">
                  <c:v>0.11156021120090955</c:v>
                </c:pt>
                <c:pt idx="11">
                  <c:v>0.12719326480229301</c:v>
                </c:pt>
                <c:pt idx="12">
                  <c:v>0.14415933387900887</c:v>
                </c:pt>
                <c:pt idx="13">
                  <c:v>0.16258365242759537</c:v>
                </c:pt>
                <c:pt idx="14">
                  <c:v>0.18257676733365411</c:v>
                </c:pt>
                <c:pt idx="15">
                  <c:v>0.20422428347043262</c:v>
                </c:pt>
                <c:pt idx="16">
                  <c:v>0.22757309289374225</c:v>
                </c:pt>
                <c:pt idx="17">
                  <c:v>0.25261343469666903</c:v>
                </c:pt>
                <c:pt idx="18">
                  <c:v>0.27925624060793403</c:v>
                </c:pt>
                <c:pt idx="19">
                  <c:v>0.30730550827374414</c:v>
                </c:pt>
                <c:pt idx="20">
                  <c:v>0.33642600208958623</c:v>
                </c:pt>
                <c:pt idx="21">
                  <c:v>0.36610751975984823</c:v>
                </c:pt>
                <c:pt idx="22">
                  <c:v>0.39562838880605589</c:v>
                </c:pt>
                <c:pt idx="23">
                  <c:v>0.4240228368066109</c:v>
                </c:pt>
                <c:pt idx="24">
                  <c:v>0.45005936804261032</c:v>
                </c:pt>
                <c:pt idx="25">
                  <c:v>0.47224002422186501</c:v>
                </c:pt>
                <c:pt idx="26">
                  <c:v>0.48883283059461291</c:v>
                </c:pt>
                <c:pt idx="27">
                  <c:v>0.49795084282525814</c:v>
                </c:pt>
                <c:pt idx="28">
                  <c:v>0.49768964343249744</c:v>
                </c:pt>
                <c:pt idx="29">
                  <c:v>0.48632939626101762</c:v>
                </c:pt>
                <c:pt idx="30">
                  <c:v>0.46259662921082062</c:v>
                </c:pt>
                <c:pt idx="31">
                  <c:v>0.42596511393967229</c:v>
                </c:pt>
                <c:pt idx="32">
                  <c:v>0.376957125506103</c:v>
                </c:pt>
                <c:pt idx="33">
                  <c:v>0.31739107070124162</c:v>
                </c:pt>
                <c:pt idx="34">
                  <c:v>0.25051540525942262</c:v>
                </c:pt>
                <c:pt idx="35">
                  <c:v>0.18097685940160799</c:v>
                </c:pt>
                <c:pt idx="36">
                  <c:v>0.11459301620958615</c:v>
                </c:pt>
                <c:pt idx="37">
                  <c:v>5.7927755273377457E-2</c:v>
                </c:pt>
                <c:pt idx="38">
                  <c:v>1.7691345728697832E-2</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numCache>
            </c:numRef>
          </c:yVal>
          <c:smooth val="1"/>
        </c:ser>
        <c:ser>
          <c:idx val="3"/>
          <c:order val="3"/>
          <c:tx>
            <c:v>co=0.04, n=0.6</c:v>
          </c:tx>
          <c:spPr>
            <a:ln>
              <a:solidFill>
                <a:srgbClr val="0070C0"/>
              </a:solidFill>
              <a:prstDash val="sysDash"/>
            </a:ln>
          </c:spPr>
          <c:marker>
            <c:symbol val="none"/>
          </c:marker>
          <c:xVal>
            <c:numRef>
              <c:f>Feuil1!$J$158:$J$231</c:f>
              <c:numCache>
                <c:formatCode>General</c:formatCode>
                <c:ptCount val="74"/>
                <c:pt idx="0">
                  <c:v>0</c:v>
                </c:pt>
                <c:pt idx="1">
                  <c:v>5.0025360725951797</c:v>
                </c:pt>
                <c:pt idx="2">
                  <c:v>10.005072145190418</c:v>
                </c:pt>
                <c:pt idx="3">
                  <c:v>15.007608217785675</c:v>
                </c:pt>
                <c:pt idx="4">
                  <c:v>20.010144290380829</c:v>
                </c:pt>
                <c:pt idx="5">
                  <c:v>25.012680362976027</c:v>
                </c:pt>
                <c:pt idx="6">
                  <c:v>30.015216435571151</c:v>
                </c:pt>
                <c:pt idx="7">
                  <c:v>35.017752508166446</c:v>
                </c:pt>
                <c:pt idx="8">
                  <c:v>40.020288580761708</c:v>
                </c:pt>
                <c:pt idx="9">
                  <c:v>45.022824653356707</c:v>
                </c:pt>
                <c:pt idx="10">
                  <c:v>50.025360725952133</c:v>
                </c:pt>
                <c:pt idx="11">
                  <c:v>55.027896798547296</c:v>
                </c:pt>
                <c:pt idx="12">
                  <c:v>60.030432871142644</c:v>
                </c:pt>
                <c:pt idx="13">
                  <c:v>65.032968943737515</c:v>
                </c:pt>
                <c:pt idx="14">
                  <c:v>70.035505016332849</c:v>
                </c:pt>
                <c:pt idx="15">
                  <c:v>75.038041088928352</c:v>
                </c:pt>
                <c:pt idx="16">
                  <c:v>80.040577161523089</c:v>
                </c:pt>
                <c:pt idx="17">
                  <c:v>85.04311323411909</c:v>
                </c:pt>
                <c:pt idx="18">
                  <c:v>90.045649306714012</c:v>
                </c:pt>
                <c:pt idx="19">
                  <c:v>95.048185379308862</c:v>
                </c:pt>
                <c:pt idx="20">
                  <c:v>100.05072145190425</c:v>
                </c:pt>
                <c:pt idx="21">
                  <c:v>105.0532575244993</c:v>
                </c:pt>
                <c:pt idx="22">
                  <c:v>110.05579359709397</c:v>
                </c:pt>
                <c:pt idx="23">
                  <c:v>115.05832966968995</c:v>
                </c:pt>
                <c:pt idx="24">
                  <c:v>120.06086574228536</c:v>
                </c:pt>
                <c:pt idx="25">
                  <c:v>125.06340181487974</c:v>
                </c:pt>
                <c:pt idx="26">
                  <c:v>130.06593788747708</c:v>
                </c:pt>
                <c:pt idx="27">
                  <c:v>135.06847396007103</c:v>
                </c:pt>
                <c:pt idx="28">
                  <c:v>140.07101003266584</c:v>
                </c:pt>
                <c:pt idx="29">
                  <c:v>145.07354610526122</c:v>
                </c:pt>
                <c:pt idx="30">
                  <c:v>150.07608217785537</c:v>
                </c:pt>
                <c:pt idx="31">
                  <c:v>155.07861825045151</c:v>
                </c:pt>
                <c:pt idx="32">
                  <c:v>160.08115432304692</c:v>
                </c:pt>
                <c:pt idx="33">
                  <c:v>165.08369039564178</c:v>
                </c:pt>
                <c:pt idx="34">
                  <c:v>170.08622646823824</c:v>
                </c:pt>
                <c:pt idx="35">
                  <c:v>175.08876254083259</c:v>
                </c:pt>
                <c:pt idx="36">
                  <c:v>180.09129861342819</c:v>
                </c:pt>
                <c:pt idx="37">
                  <c:v>185.09383468602275</c:v>
                </c:pt>
                <c:pt idx="38">
                  <c:v>190.09637075861826</c:v>
                </c:pt>
                <c:pt idx="39">
                  <c:v>195.09890683121412</c:v>
                </c:pt>
                <c:pt idx="40">
                  <c:v>200.1014429038085</c:v>
                </c:pt>
                <c:pt idx="41">
                  <c:v>205.10397897640394</c:v>
                </c:pt>
                <c:pt idx="42">
                  <c:v>210.10651504899872</c:v>
                </c:pt>
                <c:pt idx="43">
                  <c:v>215.10905112159315</c:v>
                </c:pt>
                <c:pt idx="44">
                  <c:v>220.1115871941883</c:v>
                </c:pt>
                <c:pt idx="45">
                  <c:v>225.11412326678371</c:v>
                </c:pt>
                <c:pt idx="46">
                  <c:v>230.11665933937917</c:v>
                </c:pt>
                <c:pt idx="47">
                  <c:v>235.11919541197472</c:v>
                </c:pt>
                <c:pt idx="48">
                  <c:v>240.1217314845702</c:v>
                </c:pt>
                <c:pt idx="49">
                  <c:v>245.12426755716561</c:v>
                </c:pt>
                <c:pt idx="50">
                  <c:v>250.12680362975959</c:v>
                </c:pt>
                <c:pt idx="51">
                  <c:v>255.12933970235576</c:v>
                </c:pt>
                <c:pt idx="52">
                  <c:v>260.13187577495131</c:v>
                </c:pt>
                <c:pt idx="53">
                  <c:v>265.134411847546</c:v>
                </c:pt>
                <c:pt idx="54">
                  <c:v>270.13694792014144</c:v>
                </c:pt>
                <c:pt idx="55">
                  <c:v>275.13948399273738</c:v>
                </c:pt>
                <c:pt idx="56">
                  <c:v>280.14202006533407</c:v>
                </c:pt>
                <c:pt idx="57">
                  <c:v>285.14455613792882</c:v>
                </c:pt>
                <c:pt idx="58">
                  <c:v>290.14709221052271</c:v>
                </c:pt>
                <c:pt idx="59">
                  <c:v>295.1496282831194</c:v>
                </c:pt>
                <c:pt idx="60">
                  <c:v>300.15216435571278</c:v>
                </c:pt>
                <c:pt idx="61">
                  <c:v>305.15470042830901</c:v>
                </c:pt>
                <c:pt idx="62">
                  <c:v>310.15723650090302</c:v>
                </c:pt>
                <c:pt idx="63">
                  <c:v>315.15977257349908</c:v>
                </c:pt>
                <c:pt idx="64">
                  <c:v>320.16230864609327</c:v>
                </c:pt>
                <c:pt idx="65">
                  <c:v>325.1648447186887</c:v>
                </c:pt>
                <c:pt idx="66">
                  <c:v>330.16738079128396</c:v>
                </c:pt>
                <c:pt idx="67">
                  <c:v>335.169916863879</c:v>
                </c:pt>
                <c:pt idx="68">
                  <c:v>340.17245293647443</c:v>
                </c:pt>
                <c:pt idx="69">
                  <c:v>345.17498900907032</c:v>
                </c:pt>
                <c:pt idx="70">
                  <c:v>350.17752508166467</c:v>
                </c:pt>
                <c:pt idx="71">
                  <c:v>355.18006115426078</c:v>
                </c:pt>
                <c:pt idx="72">
                  <c:v>360.18259722685548</c:v>
                </c:pt>
              </c:numCache>
            </c:numRef>
          </c:xVal>
          <c:yVal>
            <c:numRef>
              <c:f>Feuil1!$A$158:$A$231</c:f>
              <c:numCache>
                <c:formatCode>General</c:formatCode>
                <c:ptCount val="74"/>
                <c:pt idx="0">
                  <c:v>0</c:v>
                </c:pt>
                <c:pt idx="1">
                  <c:v>1.07371819723061E-2</c:v>
                </c:pt>
                <c:pt idx="2">
                  <c:v>2.1581638642135182E-2</c:v>
                </c:pt>
                <c:pt idx="3">
                  <c:v>3.2593531027610513E-2</c:v>
                </c:pt>
                <c:pt idx="4">
                  <c:v>4.3834525525351511E-2</c:v>
                </c:pt>
                <c:pt idx="5">
                  <c:v>5.5367021897755983E-2</c:v>
                </c:pt>
                <c:pt idx="6">
                  <c:v>6.7253300006700323E-2</c:v>
                </c:pt>
                <c:pt idx="7">
                  <c:v>7.9554506275652803E-2</c:v>
                </c:pt>
                <c:pt idx="8">
                  <c:v>9.2329392796689017E-2</c:v>
                </c:pt>
                <c:pt idx="9">
                  <c:v>0.10563271257787619</c:v>
                </c:pt>
                <c:pt idx="10">
                  <c:v>0.11951316418151979</c:v>
                </c:pt>
                <c:pt idx="11">
                  <c:v>0.13401076893205197</c:v>
                </c:pt>
                <c:pt idx="12">
                  <c:v>0.14915355574901887</c:v>
                </c:pt>
                <c:pt idx="13">
                  <c:v>0.16495342533450322</c:v>
                </c:pt>
                <c:pt idx="14">
                  <c:v>0.18140107115964499</c:v>
                </c:pt>
                <c:pt idx="15">
                  <c:v>0.19845985542558325</c:v>
                </c:pt>
                <c:pt idx="16">
                  <c:v>0.21605858191147487</c:v>
                </c:pt>
                <c:pt idx="17">
                  <c:v>0.23408318448216947</c:v>
                </c:pt>
                <c:pt idx="18">
                  <c:v>0.25236747196871062</c:v>
                </c:pt>
                <c:pt idx="19">
                  <c:v>0.27068324998274962</c:v>
                </c:pt>
                <c:pt idx="20">
                  <c:v>0.28873038963099701</c:v>
                </c:pt>
                <c:pt idx="21">
                  <c:v>0.30612773901896462</c:v>
                </c:pt>
                <c:pt idx="22">
                  <c:v>0.32240617288607454</c:v>
                </c:pt>
                <c:pt idx="23">
                  <c:v>0.33700552881078538</c:v>
                </c:pt>
                <c:pt idx="24">
                  <c:v>0.34927764042166098</c:v>
                </c:pt>
                <c:pt idx="25">
                  <c:v>0.35849807193717154</c:v>
                </c:pt>
                <c:pt idx="26">
                  <c:v>0.36388937047240666</c:v>
                </c:pt>
                <c:pt idx="27">
                  <c:v>0.364658534319866</c:v>
                </c:pt>
                <c:pt idx="28">
                  <c:v>0.36005077414516062</c:v>
                </c:pt>
                <c:pt idx="29">
                  <c:v>0.34942034480670775</c:v>
                </c:pt>
                <c:pt idx="30">
                  <c:v>0.33231710511870366</c:v>
                </c:pt>
                <c:pt idx="31">
                  <c:v>0.30858445757813702</c:v>
                </c:pt>
                <c:pt idx="32">
                  <c:v>0.27846051186130932</c:v>
                </c:pt>
                <c:pt idx="33">
                  <c:v>0.24267002575348287</c:v>
                </c:pt>
                <c:pt idx="34">
                  <c:v>0.20249058782822418</c:v>
                </c:pt>
                <c:pt idx="35">
                  <c:v>0.15977378643191287</c:v>
                </c:pt>
                <c:pt idx="36">
                  <c:v>0.11690245162788311</c:v>
                </c:pt>
                <c:pt idx="37">
                  <c:v>7.6670484689362398E-2</c:v>
                </c:pt>
                <c:pt idx="38">
                  <c:v>4.2084149535396714E-2</c:v>
                </c:pt>
                <c:pt idx="39">
                  <c:v>1.6103933896551501E-2</c:v>
                </c:pt>
                <c:pt idx="40">
                  <c:v>1.3729279204292132E-3</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numCache>
            </c:numRef>
          </c:yVal>
          <c:smooth val="1"/>
        </c:ser>
        <c:ser>
          <c:idx val="4"/>
          <c:order val="4"/>
          <c:tx>
            <c:v>co=0.04, =1</c:v>
          </c:tx>
          <c:spPr>
            <a:ln>
              <a:solidFill>
                <a:srgbClr val="C00000"/>
              </a:solidFill>
              <a:prstDash val="sysDash"/>
            </a:ln>
          </c:spPr>
          <c:marker>
            <c:symbol val="none"/>
          </c:marker>
          <c:xVal>
            <c:numRef>
              <c:f>Feuil1!$J$158:$J$231</c:f>
              <c:numCache>
                <c:formatCode>General</c:formatCode>
                <c:ptCount val="74"/>
                <c:pt idx="0">
                  <c:v>0</c:v>
                </c:pt>
                <c:pt idx="1">
                  <c:v>5.0025360725951797</c:v>
                </c:pt>
                <c:pt idx="2">
                  <c:v>10.005072145190418</c:v>
                </c:pt>
                <c:pt idx="3">
                  <c:v>15.007608217785675</c:v>
                </c:pt>
                <c:pt idx="4">
                  <c:v>20.010144290380829</c:v>
                </c:pt>
                <c:pt idx="5">
                  <c:v>25.012680362976027</c:v>
                </c:pt>
                <c:pt idx="6">
                  <c:v>30.015216435571151</c:v>
                </c:pt>
                <c:pt idx="7">
                  <c:v>35.017752508166446</c:v>
                </c:pt>
                <c:pt idx="8">
                  <c:v>40.020288580761708</c:v>
                </c:pt>
                <c:pt idx="9">
                  <c:v>45.022824653356707</c:v>
                </c:pt>
                <c:pt idx="10">
                  <c:v>50.025360725952133</c:v>
                </c:pt>
                <c:pt idx="11">
                  <c:v>55.027896798547296</c:v>
                </c:pt>
                <c:pt idx="12">
                  <c:v>60.030432871142644</c:v>
                </c:pt>
                <c:pt idx="13">
                  <c:v>65.032968943737515</c:v>
                </c:pt>
                <c:pt idx="14">
                  <c:v>70.035505016332849</c:v>
                </c:pt>
                <c:pt idx="15">
                  <c:v>75.038041088928352</c:v>
                </c:pt>
                <c:pt idx="16">
                  <c:v>80.040577161523089</c:v>
                </c:pt>
                <c:pt idx="17">
                  <c:v>85.04311323411909</c:v>
                </c:pt>
                <c:pt idx="18">
                  <c:v>90.045649306714012</c:v>
                </c:pt>
                <c:pt idx="19">
                  <c:v>95.048185379308862</c:v>
                </c:pt>
                <c:pt idx="20">
                  <c:v>100.05072145190425</c:v>
                </c:pt>
                <c:pt idx="21">
                  <c:v>105.0532575244993</c:v>
                </c:pt>
                <c:pt idx="22">
                  <c:v>110.05579359709397</c:v>
                </c:pt>
                <c:pt idx="23">
                  <c:v>115.05832966968995</c:v>
                </c:pt>
                <c:pt idx="24">
                  <c:v>120.06086574228536</c:v>
                </c:pt>
                <c:pt idx="25">
                  <c:v>125.06340181487974</c:v>
                </c:pt>
                <c:pt idx="26">
                  <c:v>130.06593788747708</c:v>
                </c:pt>
                <c:pt idx="27">
                  <c:v>135.06847396007103</c:v>
                </c:pt>
                <c:pt idx="28">
                  <c:v>140.07101003266584</c:v>
                </c:pt>
                <c:pt idx="29">
                  <c:v>145.07354610526122</c:v>
                </c:pt>
                <c:pt idx="30">
                  <c:v>150.07608217785537</c:v>
                </c:pt>
                <c:pt idx="31">
                  <c:v>155.07861825045151</c:v>
                </c:pt>
                <c:pt idx="32">
                  <c:v>160.08115432304692</c:v>
                </c:pt>
                <c:pt idx="33">
                  <c:v>165.08369039564178</c:v>
                </c:pt>
                <c:pt idx="34">
                  <c:v>170.08622646823824</c:v>
                </c:pt>
                <c:pt idx="35">
                  <c:v>175.08876254083259</c:v>
                </c:pt>
                <c:pt idx="36">
                  <c:v>180.09129861342819</c:v>
                </c:pt>
                <c:pt idx="37">
                  <c:v>185.09383468602275</c:v>
                </c:pt>
                <c:pt idx="38">
                  <c:v>190.09637075861826</c:v>
                </c:pt>
                <c:pt idx="39">
                  <c:v>195.09890683121412</c:v>
                </c:pt>
                <c:pt idx="40">
                  <c:v>200.1014429038085</c:v>
                </c:pt>
                <c:pt idx="41">
                  <c:v>205.10397897640394</c:v>
                </c:pt>
                <c:pt idx="42">
                  <c:v>210.10651504899872</c:v>
                </c:pt>
                <c:pt idx="43">
                  <c:v>215.10905112159315</c:v>
                </c:pt>
                <c:pt idx="44">
                  <c:v>220.1115871941883</c:v>
                </c:pt>
                <c:pt idx="45">
                  <c:v>225.11412326678371</c:v>
                </c:pt>
                <c:pt idx="46">
                  <c:v>230.11665933937917</c:v>
                </c:pt>
                <c:pt idx="47">
                  <c:v>235.11919541197472</c:v>
                </c:pt>
                <c:pt idx="48">
                  <c:v>240.1217314845702</c:v>
                </c:pt>
                <c:pt idx="49">
                  <c:v>245.12426755716561</c:v>
                </c:pt>
                <c:pt idx="50">
                  <c:v>250.12680362975959</c:v>
                </c:pt>
                <c:pt idx="51">
                  <c:v>255.12933970235576</c:v>
                </c:pt>
                <c:pt idx="52">
                  <c:v>260.13187577495131</c:v>
                </c:pt>
                <c:pt idx="53">
                  <c:v>265.134411847546</c:v>
                </c:pt>
                <c:pt idx="54">
                  <c:v>270.13694792014144</c:v>
                </c:pt>
                <c:pt idx="55">
                  <c:v>275.13948399273738</c:v>
                </c:pt>
                <c:pt idx="56">
                  <c:v>280.14202006533407</c:v>
                </c:pt>
                <c:pt idx="57">
                  <c:v>285.14455613792882</c:v>
                </c:pt>
                <c:pt idx="58">
                  <c:v>290.14709221052271</c:v>
                </c:pt>
                <c:pt idx="59">
                  <c:v>295.1496282831194</c:v>
                </c:pt>
                <c:pt idx="60">
                  <c:v>300.15216435571278</c:v>
                </c:pt>
                <c:pt idx="61">
                  <c:v>305.15470042830901</c:v>
                </c:pt>
                <c:pt idx="62">
                  <c:v>310.15723650090302</c:v>
                </c:pt>
                <c:pt idx="63">
                  <c:v>315.15977257349908</c:v>
                </c:pt>
                <c:pt idx="64">
                  <c:v>320.16230864609327</c:v>
                </c:pt>
                <c:pt idx="65">
                  <c:v>325.1648447186887</c:v>
                </c:pt>
                <c:pt idx="66">
                  <c:v>330.16738079128396</c:v>
                </c:pt>
                <c:pt idx="67">
                  <c:v>335.169916863879</c:v>
                </c:pt>
                <c:pt idx="68">
                  <c:v>340.17245293647443</c:v>
                </c:pt>
                <c:pt idx="69">
                  <c:v>345.17498900907032</c:v>
                </c:pt>
                <c:pt idx="70">
                  <c:v>350.17752508166467</c:v>
                </c:pt>
                <c:pt idx="71">
                  <c:v>355.18006115426078</c:v>
                </c:pt>
                <c:pt idx="72">
                  <c:v>360.18259722685548</c:v>
                </c:pt>
              </c:numCache>
            </c:numRef>
          </c:xVal>
          <c:yVal>
            <c:numRef>
              <c:f>Feuil1!$B$158:$B$231</c:f>
              <c:numCache>
                <c:formatCode>General</c:formatCode>
                <c:ptCount val="74"/>
                <c:pt idx="0">
                  <c:v>0</c:v>
                </c:pt>
                <c:pt idx="1">
                  <c:v>9.6098828029337491E-3</c:v>
                </c:pt>
                <c:pt idx="2">
                  <c:v>1.9361634183868794E-2</c:v>
                </c:pt>
                <c:pt idx="3">
                  <c:v>2.9335530414955464E-2</c:v>
                </c:pt>
                <c:pt idx="4">
                  <c:v>3.9616441260801799E-2</c:v>
                </c:pt>
                <c:pt idx="5">
                  <c:v>5.0293265852008509E-2</c:v>
                </c:pt>
                <c:pt idx="6">
                  <c:v>6.1458400935509978E-2</c:v>
                </c:pt>
                <c:pt idx="7">
                  <c:v>7.3207117616398323E-2</c:v>
                </c:pt>
                <c:pt idx="8">
                  <c:v>8.5636706668557327E-2</c:v>
                </c:pt>
                <c:pt idx="9">
                  <c:v>9.8845234084963526E-2</c:v>
                </c:pt>
                <c:pt idx="10">
                  <c:v>0.11292972596212439</c:v>
                </c:pt>
                <c:pt idx="11">
                  <c:v>0.12798357481000697</c:v>
                </c:pt>
                <c:pt idx="12">
                  <c:v>0.14409292951808</c:v>
                </c:pt>
                <c:pt idx="13">
                  <c:v>0.16133180215520343</c:v>
                </c:pt>
                <c:pt idx="14">
                  <c:v>0.17975560281764999</c:v>
                </c:pt>
                <c:pt idx="15">
                  <c:v>0.19939280851149643</c:v>
                </c:pt>
                <c:pt idx="16">
                  <c:v>0.22023449739278778</c:v>
                </c:pt>
                <c:pt idx="17">
                  <c:v>0.24222155421168387</c:v>
                </c:pt>
                <c:pt idx="18">
                  <c:v>0.26522949987338001</c:v>
                </c:pt>
                <c:pt idx="19">
                  <c:v>0.28905114438690799</c:v>
                </c:pt>
                <c:pt idx="20">
                  <c:v>0.31337763483435555</c:v>
                </c:pt>
                <c:pt idx="21">
                  <c:v>0.33777898879292223</c:v>
                </c:pt>
                <c:pt idx="22">
                  <c:v>0.3616858736772447</c:v>
                </c:pt>
                <c:pt idx="23">
                  <c:v>0.38437519112181823</c:v>
                </c:pt>
                <c:pt idx="24">
                  <c:v>0.40496289090776466</c:v>
                </c:pt>
                <c:pt idx="25">
                  <c:v>0.42240826213662991</c:v>
                </c:pt>
                <c:pt idx="26">
                  <c:v>0.43553457589571354</c:v>
                </c:pt>
                <c:pt idx="27">
                  <c:v>0.44307119790579663</c:v>
                </c:pt>
                <c:pt idx="28">
                  <c:v>0.44372196033985561</c:v>
                </c:pt>
                <c:pt idx="29">
                  <c:v>0.436263508220394</c:v>
                </c:pt>
                <c:pt idx="30">
                  <c:v>0.41967537339478689</c:v>
                </c:pt>
                <c:pt idx="31">
                  <c:v>0.39330052613707417</c:v>
                </c:pt>
                <c:pt idx="32">
                  <c:v>0.35703086942303702</c:v>
                </c:pt>
                <c:pt idx="33">
                  <c:v>0.31150614773674562</c:v>
                </c:pt>
                <c:pt idx="34">
                  <c:v>0.25830642576237556</c:v>
                </c:pt>
                <c:pt idx="35">
                  <c:v>0.20010713675344599</c:v>
                </c:pt>
                <c:pt idx="36">
                  <c:v>0.14075218128630107</c:v>
                </c:pt>
                <c:pt idx="37">
                  <c:v>8.5187957729431427E-2</c:v>
                </c:pt>
                <c:pt idx="38">
                  <c:v>3.9198070482031604E-2</c:v>
                </c:pt>
                <c:pt idx="39">
                  <c:v>8.8983904261038197E-3</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numCache>
            </c:numRef>
          </c:yVal>
          <c:smooth val="1"/>
        </c:ser>
        <c:ser>
          <c:idx val="5"/>
          <c:order val="5"/>
          <c:tx>
            <c:v>co=0.04, n=1.2</c:v>
          </c:tx>
          <c:spPr>
            <a:ln>
              <a:solidFill>
                <a:srgbClr val="00B050"/>
              </a:solidFill>
              <a:prstDash val="sysDash"/>
            </a:ln>
          </c:spPr>
          <c:marker>
            <c:symbol val="none"/>
          </c:marker>
          <c:xVal>
            <c:numRef>
              <c:f>Feuil1!$J$158:$J$231</c:f>
              <c:numCache>
                <c:formatCode>General</c:formatCode>
                <c:ptCount val="74"/>
                <c:pt idx="0">
                  <c:v>0</c:v>
                </c:pt>
                <c:pt idx="1">
                  <c:v>5.0025360725951797</c:v>
                </c:pt>
                <c:pt idx="2">
                  <c:v>10.005072145190418</c:v>
                </c:pt>
                <c:pt idx="3">
                  <c:v>15.007608217785675</c:v>
                </c:pt>
                <c:pt idx="4">
                  <c:v>20.010144290380829</c:v>
                </c:pt>
                <c:pt idx="5">
                  <c:v>25.012680362976027</c:v>
                </c:pt>
                <c:pt idx="6">
                  <c:v>30.015216435571151</c:v>
                </c:pt>
                <c:pt idx="7">
                  <c:v>35.017752508166446</c:v>
                </c:pt>
                <c:pt idx="8">
                  <c:v>40.020288580761708</c:v>
                </c:pt>
                <c:pt idx="9">
                  <c:v>45.022824653356707</c:v>
                </c:pt>
                <c:pt idx="10">
                  <c:v>50.025360725952133</c:v>
                </c:pt>
                <c:pt idx="11">
                  <c:v>55.027896798547296</c:v>
                </c:pt>
                <c:pt idx="12">
                  <c:v>60.030432871142644</c:v>
                </c:pt>
                <c:pt idx="13">
                  <c:v>65.032968943737515</c:v>
                </c:pt>
                <c:pt idx="14">
                  <c:v>70.035505016332849</c:v>
                </c:pt>
                <c:pt idx="15">
                  <c:v>75.038041088928352</c:v>
                </c:pt>
                <c:pt idx="16">
                  <c:v>80.040577161523089</c:v>
                </c:pt>
                <c:pt idx="17">
                  <c:v>85.04311323411909</c:v>
                </c:pt>
                <c:pt idx="18">
                  <c:v>90.045649306714012</c:v>
                </c:pt>
                <c:pt idx="19">
                  <c:v>95.048185379308862</c:v>
                </c:pt>
                <c:pt idx="20">
                  <c:v>100.05072145190425</c:v>
                </c:pt>
                <c:pt idx="21">
                  <c:v>105.0532575244993</c:v>
                </c:pt>
                <c:pt idx="22">
                  <c:v>110.05579359709397</c:v>
                </c:pt>
                <c:pt idx="23">
                  <c:v>115.05832966968995</c:v>
                </c:pt>
                <c:pt idx="24">
                  <c:v>120.06086574228536</c:v>
                </c:pt>
                <c:pt idx="25">
                  <c:v>125.06340181487974</c:v>
                </c:pt>
                <c:pt idx="26">
                  <c:v>130.06593788747708</c:v>
                </c:pt>
                <c:pt idx="27">
                  <c:v>135.06847396007103</c:v>
                </c:pt>
                <c:pt idx="28">
                  <c:v>140.07101003266584</c:v>
                </c:pt>
                <c:pt idx="29">
                  <c:v>145.07354610526122</c:v>
                </c:pt>
                <c:pt idx="30">
                  <c:v>150.07608217785537</c:v>
                </c:pt>
                <c:pt idx="31">
                  <c:v>155.07861825045151</c:v>
                </c:pt>
                <c:pt idx="32">
                  <c:v>160.08115432304692</c:v>
                </c:pt>
                <c:pt idx="33">
                  <c:v>165.08369039564178</c:v>
                </c:pt>
                <c:pt idx="34">
                  <c:v>170.08622646823824</c:v>
                </c:pt>
                <c:pt idx="35">
                  <c:v>175.08876254083259</c:v>
                </c:pt>
                <c:pt idx="36">
                  <c:v>180.09129861342819</c:v>
                </c:pt>
                <c:pt idx="37">
                  <c:v>185.09383468602275</c:v>
                </c:pt>
                <c:pt idx="38">
                  <c:v>190.09637075861826</c:v>
                </c:pt>
                <c:pt idx="39">
                  <c:v>195.09890683121412</c:v>
                </c:pt>
                <c:pt idx="40">
                  <c:v>200.1014429038085</c:v>
                </c:pt>
                <c:pt idx="41">
                  <c:v>205.10397897640394</c:v>
                </c:pt>
                <c:pt idx="42">
                  <c:v>210.10651504899872</c:v>
                </c:pt>
                <c:pt idx="43">
                  <c:v>215.10905112159315</c:v>
                </c:pt>
                <c:pt idx="44">
                  <c:v>220.1115871941883</c:v>
                </c:pt>
                <c:pt idx="45">
                  <c:v>225.11412326678371</c:v>
                </c:pt>
                <c:pt idx="46">
                  <c:v>230.11665933937917</c:v>
                </c:pt>
                <c:pt idx="47">
                  <c:v>235.11919541197472</c:v>
                </c:pt>
                <c:pt idx="48">
                  <c:v>240.1217314845702</c:v>
                </c:pt>
                <c:pt idx="49">
                  <c:v>245.12426755716561</c:v>
                </c:pt>
                <c:pt idx="50">
                  <c:v>250.12680362975959</c:v>
                </c:pt>
                <c:pt idx="51">
                  <c:v>255.12933970235576</c:v>
                </c:pt>
                <c:pt idx="52">
                  <c:v>260.13187577495131</c:v>
                </c:pt>
                <c:pt idx="53">
                  <c:v>265.134411847546</c:v>
                </c:pt>
                <c:pt idx="54">
                  <c:v>270.13694792014144</c:v>
                </c:pt>
                <c:pt idx="55">
                  <c:v>275.13948399273738</c:v>
                </c:pt>
                <c:pt idx="56">
                  <c:v>280.14202006533407</c:v>
                </c:pt>
                <c:pt idx="57">
                  <c:v>285.14455613792882</c:v>
                </c:pt>
                <c:pt idx="58">
                  <c:v>290.14709221052271</c:v>
                </c:pt>
                <c:pt idx="59">
                  <c:v>295.1496282831194</c:v>
                </c:pt>
                <c:pt idx="60">
                  <c:v>300.15216435571278</c:v>
                </c:pt>
                <c:pt idx="61">
                  <c:v>305.15470042830901</c:v>
                </c:pt>
                <c:pt idx="62">
                  <c:v>310.15723650090302</c:v>
                </c:pt>
                <c:pt idx="63">
                  <c:v>315.15977257349908</c:v>
                </c:pt>
                <c:pt idx="64">
                  <c:v>320.16230864609327</c:v>
                </c:pt>
                <c:pt idx="65">
                  <c:v>325.1648447186887</c:v>
                </c:pt>
                <c:pt idx="66">
                  <c:v>330.16738079128396</c:v>
                </c:pt>
                <c:pt idx="67">
                  <c:v>335.169916863879</c:v>
                </c:pt>
                <c:pt idx="68">
                  <c:v>340.17245293647443</c:v>
                </c:pt>
                <c:pt idx="69">
                  <c:v>345.17498900907032</c:v>
                </c:pt>
                <c:pt idx="70">
                  <c:v>350.17752508166467</c:v>
                </c:pt>
                <c:pt idx="71">
                  <c:v>355.18006115426078</c:v>
                </c:pt>
                <c:pt idx="72">
                  <c:v>360.18259722685548</c:v>
                </c:pt>
              </c:numCache>
            </c:numRef>
          </c:xVal>
          <c:yVal>
            <c:numRef>
              <c:f>Feuil1!$C$158:$C$231</c:f>
              <c:numCache>
                <c:formatCode>General</c:formatCode>
                <c:ptCount val="74"/>
                <c:pt idx="0">
                  <c:v>0</c:v>
                </c:pt>
                <c:pt idx="1">
                  <c:v>9.0283872901163204E-3</c:v>
                </c:pt>
                <c:pt idx="2">
                  <c:v>1.8208358983862295E-2</c:v>
                </c:pt>
                <c:pt idx="3">
                  <c:v>2.7627002414842308E-2</c:v>
                </c:pt>
                <c:pt idx="4">
                  <c:v>3.7377443659254557E-2</c:v>
                </c:pt>
                <c:pt idx="5">
                  <c:v>4.7558427908601805E-2</c:v>
                </c:pt>
                <c:pt idx="6">
                  <c:v>5.8274019614303486E-2</c:v>
                </c:pt>
                <c:pt idx="7">
                  <c:v>6.963327578890792E-2</c:v>
                </c:pt>
                <c:pt idx="8">
                  <c:v>8.1749727542731673E-2</c:v>
                </c:pt>
                <c:pt idx="9">
                  <c:v>9.4740483671135703E-2</c:v>
                </c:pt>
                <c:pt idx="10">
                  <c:v>0.10872474193769809</c:v>
                </c:pt>
                <c:pt idx="11">
                  <c:v>0.12382145738237102</c:v>
                </c:pt>
                <c:pt idx="12">
                  <c:v>0.140145873819147</c:v>
                </c:pt>
                <c:pt idx="13">
                  <c:v>0.15780457859531899</c:v>
                </c:pt>
                <c:pt idx="14">
                  <c:v>0.17688869883890801</c:v>
                </c:pt>
                <c:pt idx="15">
                  <c:v>0.19746483131379577</c:v>
                </c:pt>
                <c:pt idx="16">
                  <c:v>0.21956330468534904</c:v>
                </c:pt>
                <c:pt idx="17">
                  <c:v>0.24316343610326319</c:v>
                </c:pt>
                <c:pt idx="18">
                  <c:v>0.26817559391014761</c:v>
                </c:pt>
                <c:pt idx="19">
                  <c:v>0.29442015051238102</c:v>
                </c:pt>
                <c:pt idx="20">
                  <c:v>0.32160384020273602</c:v>
                </c:pt>
                <c:pt idx="21">
                  <c:v>0.34929465447210178</c:v>
                </c:pt>
                <c:pt idx="22">
                  <c:v>0.37689722020341432</c:v>
                </c:pt>
                <c:pt idx="23">
                  <c:v>0.40363158635999102</c:v>
                </c:pt>
                <c:pt idx="24">
                  <c:v>0.42851941437353208</c:v>
                </c:pt>
                <c:pt idx="25">
                  <c:v>0.45038259172306766</c:v>
                </c:pt>
                <c:pt idx="26">
                  <c:v>0.46786008537398754</c:v>
                </c:pt>
                <c:pt idx="27">
                  <c:v>0.47944922351122199</c:v>
                </c:pt>
                <c:pt idx="28">
                  <c:v>0.48357737269719908</c:v>
                </c:pt>
                <c:pt idx="29">
                  <c:v>0.47870906992560591</c:v>
                </c:pt>
                <c:pt idx="30">
                  <c:v>0.46349206022950074</c:v>
                </c:pt>
                <c:pt idx="31">
                  <c:v>0.43694336464846761</c:v>
                </c:pt>
                <c:pt idx="32">
                  <c:v>0.39867324513556474</c:v>
                </c:pt>
                <c:pt idx="33">
                  <c:v>0.34914000798814321</c:v>
                </c:pt>
                <c:pt idx="34">
                  <c:v>0.2899203699224327</c:v>
                </c:pt>
                <c:pt idx="35">
                  <c:v>0.22396590103661829</c:v>
                </c:pt>
                <c:pt idx="36">
                  <c:v>0.15579279419622413</c:v>
                </c:pt>
                <c:pt idx="37">
                  <c:v>9.1519885963705208E-2</c:v>
                </c:pt>
                <c:pt idx="38">
                  <c:v>3.8641010211948656E-2</c:v>
                </c:pt>
                <c:pt idx="39">
                  <c:v>5.4323393644514478E-3</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numCache>
            </c:numRef>
          </c:yVal>
          <c:smooth val="1"/>
        </c:ser>
        <c:axId val="43318272"/>
        <c:axId val="43742336"/>
      </c:scatterChart>
      <c:valAx>
        <c:axId val="43318272"/>
        <c:scaling>
          <c:orientation val="minMax"/>
          <c:max val="360"/>
        </c:scaling>
        <c:axPos val="b"/>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000" b="1" i="0" u="none" strike="noStrike" kern="1200" baseline="0">
                    <a:solidFill>
                      <a:sysClr val="windowText" lastClr="000000"/>
                    </a:solidFill>
                    <a:latin typeface="+mn-lt"/>
                    <a:ea typeface="+mn-ea"/>
                    <a:cs typeface="+mn-cs"/>
                  </a:defRPr>
                </a:pPr>
                <a:r>
                  <a:rPr lang="fr-FR" sz="1200" b="1" i="0" baseline="0"/>
                  <a:t>Angle </a:t>
                </a:r>
                <a:r>
                  <a:rPr lang="el-GR" sz="1200" b="1" i="0" baseline="0"/>
                  <a:t>θ</a:t>
                </a:r>
                <a:endParaRPr lang="fr-FR" sz="1200" b="1" i="0" baseline="0"/>
              </a:p>
            </c:rich>
          </c:tx>
        </c:title>
        <c:numFmt formatCode="General" sourceLinked="1"/>
        <c:tickLblPos val="nextTo"/>
        <c:txPr>
          <a:bodyPr/>
          <a:lstStyle/>
          <a:p>
            <a:pPr>
              <a:defRPr>
                <a:latin typeface="Times New Roman" pitchFamily="18" charset="0"/>
                <a:cs typeface="Times New Roman" pitchFamily="18" charset="0"/>
              </a:defRPr>
            </a:pPr>
            <a:endParaRPr lang="fr-FR"/>
          </a:p>
        </c:txPr>
        <c:crossAx val="43742336"/>
        <c:crosses val="autoZero"/>
        <c:crossBetween val="midCat"/>
        <c:majorUnit val="30"/>
      </c:valAx>
      <c:valAx>
        <c:axId val="43742336"/>
        <c:scaling>
          <c:orientation val="minMax"/>
          <c:max val="0.60000000000000064"/>
          <c:min val="0"/>
        </c:scaling>
        <c:axPos val="l"/>
        <c:title>
          <c:tx>
            <c:rich>
              <a:bodyPr rot="-5400000" vert="horz"/>
              <a:lstStyle/>
              <a:p>
                <a:pPr>
                  <a:defRPr/>
                </a:pPr>
                <a:r>
                  <a:rPr lang="fr-FR" sz="1200" b="1" i="0" u="none" strike="noStrike" baseline="0"/>
                  <a:t>la pression adimensionnelle P </a:t>
                </a:r>
                <a:endParaRPr lang="fr-FR" sz="1200"/>
              </a:p>
            </c:rich>
          </c:tx>
        </c:title>
        <c:numFmt formatCode="General" sourceLinked="1"/>
        <c:tickLblPos val="nextTo"/>
        <c:txPr>
          <a:bodyPr/>
          <a:lstStyle/>
          <a:p>
            <a:pPr>
              <a:defRPr>
                <a:latin typeface="Times New Roman" pitchFamily="18" charset="0"/>
                <a:cs typeface="Times New Roman" pitchFamily="18" charset="0"/>
              </a:defRPr>
            </a:pPr>
            <a:endParaRPr lang="fr-FR"/>
          </a:p>
        </c:txPr>
        <c:crossAx val="43318272"/>
        <c:crosses val="autoZero"/>
        <c:crossBetween val="midCat"/>
        <c:majorUnit val="5.0000000000000065E-2"/>
      </c:valAx>
      <c:spPr>
        <a:noFill/>
        <a:ln w="25400">
          <a:noFill/>
        </a:ln>
      </c:spPr>
    </c:plotArea>
    <c:legend>
      <c:legendPos val="r"/>
      <c:layout>
        <c:manualLayout>
          <c:xMode val="edge"/>
          <c:yMode val="edge"/>
          <c:x val="0.60726232539565328"/>
          <c:y val="9.0999119291398201E-2"/>
          <c:w val="0.2204870256708539"/>
          <c:h val="0.28729866264730408"/>
        </c:manualLayout>
      </c:layout>
      <c:txPr>
        <a:bodyPr/>
        <a:lstStyle/>
        <a:p>
          <a:pPr>
            <a:defRPr>
              <a:latin typeface="Times New Roman" pitchFamily="18" charset="0"/>
              <a:cs typeface="Times New Roman" pitchFamily="18" charset="0"/>
            </a:defRPr>
          </a:pPr>
          <a:endParaRPr lang="fr-FR"/>
        </a:p>
      </c:txPr>
    </c:legend>
    <c:plotVisOnly val="1"/>
  </c:chart>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manualLayout>
          <c:layoutTarget val="inner"/>
          <c:xMode val="edge"/>
          <c:yMode val="edge"/>
          <c:x val="0.11799371469761102"/>
          <c:y val="5.0492148224223501E-2"/>
          <c:w val="0.65669695095419156"/>
          <c:h val="0.88553515664229321"/>
        </c:manualLayout>
      </c:layout>
      <c:scatterChart>
        <c:scatterStyle val="smoothMarker"/>
        <c:ser>
          <c:idx val="0"/>
          <c:order val="0"/>
          <c:tx>
            <c:v>Co=0 (sans déformation)</c:v>
          </c:tx>
          <c:marker>
            <c:symbol val="none"/>
          </c:marker>
          <c:xVal>
            <c:numRef>
              <c:f>Feuil1!$K$1:$K$73</c:f>
              <c:numCache>
                <c:formatCode>General</c:formatCode>
                <c:ptCount val="73"/>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numCache>
            </c:numRef>
          </c:xVal>
          <c:yVal>
            <c:numRef>
              <c:f>Feuil1!$L$1:$L$73</c:f>
              <c:numCache>
                <c:formatCode>0.00E+00</c:formatCode>
                <c:ptCount val="73"/>
                <c:pt idx="0">
                  <c:v>0</c:v>
                </c:pt>
                <c:pt idx="1">
                  <c:v>8.8707750000000026E-3</c:v>
                </c:pt>
                <c:pt idx="2">
                  <c:v>1.7961919999999999E-2</c:v>
                </c:pt>
                <c:pt idx="3">
                  <c:v>2.7474010000000357E-2</c:v>
                </c:pt>
                <c:pt idx="4">
                  <c:v>3.7624200000000052E-2</c:v>
                </c:pt>
                <c:pt idx="5">
                  <c:v>4.865498E-2</c:v>
                </c:pt>
                <c:pt idx="6">
                  <c:v>6.0844309999999985E-2</c:v>
                </c:pt>
                <c:pt idx="7">
                  <c:v>7.4517780000000811E-2</c:v>
                </c:pt>
                <c:pt idx="8">
                  <c:v>9.0063310000000021E-2</c:v>
                </c:pt>
                <c:pt idx="9">
                  <c:v>0.10794960000000002</c:v>
                </c:pt>
                <c:pt idx="10">
                  <c:v>0.12874880000000041</c:v>
                </c:pt>
                <c:pt idx="11">
                  <c:v>0.15316569999999999</c:v>
                </c:pt>
                <c:pt idx="12">
                  <c:v>0.18207400000000001</c:v>
                </c:pt>
                <c:pt idx="13">
                  <c:v>0.21656330000000168</c:v>
                </c:pt>
                <c:pt idx="14">
                  <c:v>0.2579977</c:v>
                </c:pt>
                <c:pt idx="15">
                  <c:v>0.30809070000000038</c:v>
                </c:pt>
                <c:pt idx="16">
                  <c:v>0.36899990000000032</c:v>
                </c:pt>
                <c:pt idx="17">
                  <c:v>0.4434439</c:v>
                </c:pt>
                <c:pt idx="18">
                  <c:v>0.53484620000000005</c:v>
                </c:pt>
                <c:pt idx="19">
                  <c:v>0.64750839999999998</c:v>
                </c:pt>
                <c:pt idx="20">
                  <c:v>0.78680530000000004</c:v>
                </c:pt>
                <c:pt idx="21">
                  <c:v>0.95939030000000003</c:v>
                </c:pt>
                <c:pt idx="22" formatCode="General">
                  <c:v>1.1733709999999999</c:v>
                </c:pt>
                <c:pt idx="23" formatCode="General">
                  <c:v>1.4383779999999999</c:v>
                </c:pt>
                <c:pt idx="24" formatCode="General">
                  <c:v>1.7653689999999918</c:v>
                </c:pt>
                <c:pt idx="25" formatCode="General">
                  <c:v>2.1658810000000002</c:v>
                </c:pt>
                <c:pt idx="26" formatCode="General">
                  <c:v>2.6502479999999977</c:v>
                </c:pt>
                <c:pt idx="27" formatCode="General">
                  <c:v>3.2240199999999999</c:v>
                </c:pt>
                <c:pt idx="28" formatCode="General">
                  <c:v>3.881551</c:v>
                </c:pt>
                <c:pt idx="29" formatCode="General">
                  <c:v>4.5958009999999945</c:v>
                </c:pt>
                <c:pt idx="30" formatCode="General">
                  <c:v>5.3045169999999358</c:v>
                </c:pt>
                <c:pt idx="31" formatCode="General">
                  <c:v>5.8966479999999999</c:v>
                </c:pt>
                <c:pt idx="32" formatCode="General">
                  <c:v>6.2101280000000001</c:v>
                </c:pt>
                <c:pt idx="33" formatCode="General">
                  <c:v>6.0606580000000001</c:v>
                </c:pt>
                <c:pt idx="34" formatCode="General">
                  <c:v>5.31867</c:v>
                </c:pt>
                <c:pt idx="35" formatCode="General">
                  <c:v>4.0188829999999856</c:v>
                </c:pt>
                <c:pt idx="36" formatCode="General">
                  <c:v>2.4287160000000001</c:v>
                </c:pt>
                <c:pt idx="37">
                  <c:v>0.98515209999999442</c:v>
                </c:pt>
                <c:pt idx="38">
                  <c:v>0.10457660000000077</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numCache>
            </c:numRef>
          </c:yVal>
          <c:smooth val="1"/>
        </c:ser>
        <c:ser>
          <c:idx val="1"/>
          <c:order val="1"/>
          <c:tx>
            <c:v>Co=0.02</c:v>
          </c:tx>
          <c:marker>
            <c:symbol val="none"/>
          </c:marker>
          <c:xVal>
            <c:numRef>
              <c:f>Feuil1!$K$1:$K$73</c:f>
              <c:numCache>
                <c:formatCode>General</c:formatCode>
                <c:ptCount val="73"/>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numCache>
            </c:numRef>
          </c:xVal>
          <c:yVal>
            <c:numRef>
              <c:f>Feuil1!$M$1:$M$73</c:f>
              <c:numCache>
                <c:formatCode>0.00E+00</c:formatCode>
                <c:ptCount val="73"/>
                <c:pt idx="0">
                  <c:v>0</c:v>
                </c:pt>
                <c:pt idx="1">
                  <c:v>8.4003570000000007E-3</c:v>
                </c:pt>
                <c:pt idx="2">
                  <c:v>1.702265E-2</c:v>
                </c:pt>
                <c:pt idx="3">
                  <c:v>2.6051470000000052E-2</c:v>
                </c:pt>
                <c:pt idx="4">
                  <c:v>3.568758000000001E-2</c:v>
                </c:pt>
                <c:pt idx="5">
                  <c:v>4.6155420000000003E-2</c:v>
                </c:pt>
                <c:pt idx="6">
                  <c:v>5.7711859999999997E-2</c:v>
                </c:pt>
                <c:pt idx="7">
                  <c:v>7.0656540000000004E-2</c:v>
                </c:pt>
                <c:pt idx="8">
                  <c:v>8.5344170000000025E-2</c:v>
                </c:pt>
                <c:pt idx="9">
                  <c:v>0.10219950000000012</c:v>
                </c:pt>
                <c:pt idx="10">
                  <c:v>0.12173539999999999</c:v>
                </c:pt>
                <c:pt idx="11">
                  <c:v>0.14457490000000001</c:v>
                </c:pt>
                <c:pt idx="12">
                  <c:v>0.17147780000000001</c:v>
                </c:pt>
                <c:pt idx="13">
                  <c:v>0.20337240000000001</c:v>
                </c:pt>
                <c:pt idx="14">
                  <c:v>0.24139360000000001</c:v>
                </c:pt>
                <c:pt idx="15">
                  <c:v>0.28692560000000245</c:v>
                </c:pt>
                <c:pt idx="16">
                  <c:v>0.34165080000000031</c:v>
                </c:pt>
                <c:pt idx="17">
                  <c:v>0.40760030000000008</c:v>
                </c:pt>
                <c:pt idx="18">
                  <c:v>0.48720090000000038</c:v>
                </c:pt>
                <c:pt idx="19">
                  <c:v>0.58330849999999956</c:v>
                </c:pt>
                <c:pt idx="20">
                  <c:v>0.69920850000000001</c:v>
                </c:pt>
                <c:pt idx="21">
                  <c:v>0.83855539999999951</c:v>
                </c:pt>
                <c:pt idx="22" formatCode="General">
                  <c:v>1.005204999999989</c:v>
                </c:pt>
                <c:pt idx="23" formatCode="General">
                  <c:v>1.202882</c:v>
                </c:pt>
                <c:pt idx="24" formatCode="General">
                  <c:v>1.4346109999999999</c:v>
                </c:pt>
                <c:pt idx="25" formatCode="General">
                  <c:v>1.7018499999999877</c:v>
                </c:pt>
                <c:pt idx="26" formatCode="General">
                  <c:v>2.0033140000000249</c:v>
                </c:pt>
                <c:pt idx="27" formatCode="General">
                  <c:v>2.3335979999999998</c:v>
                </c:pt>
                <c:pt idx="28" formatCode="General">
                  <c:v>2.6818360000000001</c:v>
                </c:pt>
                <c:pt idx="29" formatCode="General">
                  <c:v>3.0308299999999977</c:v>
                </c:pt>
                <c:pt idx="30" formatCode="General">
                  <c:v>3.3570649999999977</c:v>
                </c:pt>
                <c:pt idx="31" formatCode="General">
                  <c:v>3.631834</c:v>
                </c:pt>
                <c:pt idx="32" formatCode="General">
                  <c:v>3.8233380000000001</c:v>
                </c:pt>
                <c:pt idx="33" formatCode="General">
                  <c:v>3.899278999999968</c:v>
                </c:pt>
                <c:pt idx="34" formatCode="General">
                  <c:v>3.8294009999999967</c:v>
                </c:pt>
                <c:pt idx="35" formatCode="General">
                  <c:v>3.5877100000000213</c:v>
                </c:pt>
                <c:pt idx="36" formatCode="General">
                  <c:v>3.1547809999999998</c:v>
                </c:pt>
                <c:pt idx="37" formatCode="General">
                  <c:v>2.5221369999999999</c:v>
                </c:pt>
                <c:pt idx="38" formatCode="General">
                  <c:v>1.705897999999989</c:v>
                </c:pt>
                <c:pt idx="39">
                  <c:v>0.79383709999999996</c:v>
                </c:pt>
                <c:pt idx="40">
                  <c:v>6.5937590000000004E-2</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numCache>
            </c:numRef>
          </c:yVal>
          <c:smooth val="1"/>
        </c:ser>
        <c:ser>
          <c:idx val="2"/>
          <c:order val="2"/>
          <c:tx>
            <c:v>Co=0.06</c:v>
          </c:tx>
          <c:marker>
            <c:symbol val="none"/>
          </c:marker>
          <c:xVal>
            <c:numRef>
              <c:f>Feuil1!$K$1:$K$73</c:f>
              <c:numCache>
                <c:formatCode>General</c:formatCode>
                <c:ptCount val="73"/>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numCache>
            </c:numRef>
          </c:xVal>
          <c:yVal>
            <c:numRef>
              <c:f>Feuil1!$N$1:$N$73</c:f>
              <c:numCache>
                <c:formatCode>0.00E+00</c:formatCode>
                <c:ptCount val="73"/>
                <c:pt idx="0">
                  <c:v>0</c:v>
                </c:pt>
                <c:pt idx="1">
                  <c:v>8.0367600000000004E-3</c:v>
                </c:pt>
                <c:pt idx="2">
                  <c:v>1.6302830000000157E-2</c:v>
                </c:pt>
                <c:pt idx="3">
                  <c:v>2.4965299999999989E-2</c:v>
                </c:pt>
                <c:pt idx="4">
                  <c:v>3.4207420000000002E-2</c:v>
                </c:pt>
                <c:pt idx="5">
                  <c:v>4.4234509999999998E-2</c:v>
                </c:pt>
                <c:pt idx="6">
                  <c:v>5.5280959999999997E-2</c:v>
                </c:pt>
                <c:pt idx="7">
                  <c:v>6.761830000000002E-2</c:v>
                </c:pt>
                <c:pt idx="8">
                  <c:v>8.1564630000000068E-2</c:v>
                </c:pt>
                <c:pt idx="9">
                  <c:v>9.7495810000000002E-2</c:v>
                </c:pt>
                <c:pt idx="10">
                  <c:v>0.11585819999999918</c:v>
                </c:pt>
                <c:pt idx="11">
                  <c:v>0.1371831</c:v>
                </c:pt>
                <c:pt idx="12">
                  <c:v>0.16210349999999998</c:v>
                </c:pt>
                <c:pt idx="13">
                  <c:v>0.19137109999999988</c:v>
                </c:pt>
                <c:pt idx="14">
                  <c:v>0.22587449999999998</c:v>
                </c:pt>
                <c:pt idx="15">
                  <c:v>0.26665540000000004</c:v>
                </c:pt>
                <c:pt idx="16">
                  <c:v>0.31491960000000313</c:v>
                </c:pt>
                <c:pt idx="17">
                  <c:v>0.37204020000000032</c:v>
                </c:pt>
                <c:pt idx="18">
                  <c:v>0.43954120000000002</c:v>
                </c:pt>
                <c:pt idx="19">
                  <c:v>0.51905559999999951</c:v>
                </c:pt>
                <c:pt idx="20">
                  <c:v>0.61224179999999995</c:v>
                </c:pt>
                <c:pt idx="21">
                  <c:v>0.72064300000000625</c:v>
                </c:pt>
                <c:pt idx="22">
                  <c:v>0.84547629999999996</c:v>
                </c:pt>
                <c:pt idx="23">
                  <c:v>0.98734469999999996</c:v>
                </c:pt>
                <c:pt idx="24" formatCode="General">
                  <c:v>1.145883</c:v>
                </c:pt>
                <c:pt idx="25" formatCode="General">
                  <c:v>1.3193739999999998</c:v>
                </c:pt>
                <c:pt idx="26" formatCode="General">
                  <c:v>1.5044109999999999</c:v>
                </c:pt>
                <c:pt idx="27" formatCode="General">
                  <c:v>1.6956909999999998</c:v>
                </c:pt>
                <c:pt idx="28" formatCode="General">
                  <c:v>1.8860239999999999</c:v>
                </c:pt>
                <c:pt idx="29" formatCode="General">
                  <c:v>2.0666069999999968</c:v>
                </c:pt>
                <c:pt idx="30" formatCode="General">
                  <c:v>2.2275130000000249</c:v>
                </c:pt>
                <c:pt idx="31" formatCode="General">
                  <c:v>2.3583149999999997</c:v>
                </c:pt>
                <c:pt idx="32" formatCode="General">
                  <c:v>2.4487239999999999</c:v>
                </c:pt>
                <c:pt idx="33" formatCode="General">
                  <c:v>2.4891239999999999</c:v>
                </c:pt>
                <c:pt idx="34" formatCode="General">
                  <c:v>2.4709729999999968</c:v>
                </c:pt>
                <c:pt idx="35" formatCode="General">
                  <c:v>2.3870419999999997</c:v>
                </c:pt>
                <c:pt idx="36" formatCode="General">
                  <c:v>2.2315390000000002</c:v>
                </c:pt>
                <c:pt idx="37" formatCode="General">
                  <c:v>2.0001440000000001</c:v>
                </c:pt>
                <c:pt idx="38" formatCode="General">
                  <c:v>1.6900320000000106</c:v>
                </c:pt>
                <c:pt idx="39" formatCode="General">
                  <c:v>1.3001639999999999</c:v>
                </c:pt>
                <c:pt idx="40">
                  <c:v>0.83394380000000545</c:v>
                </c:pt>
                <c:pt idx="41">
                  <c:v>0.32375060000000244</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numCache>
            </c:numRef>
          </c:yVal>
          <c:smooth val="1"/>
        </c:ser>
        <c:ser>
          <c:idx val="3"/>
          <c:order val="3"/>
          <c:tx>
            <c:v>Co=0.08</c:v>
          </c:tx>
          <c:marker>
            <c:symbol val="none"/>
          </c:marker>
          <c:xVal>
            <c:numRef>
              <c:f>Feuil1!$K$1:$K$73</c:f>
              <c:numCache>
                <c:formatCode>General</c:formatCode>
                <c:ptCount val="73"/>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numCache>
            </c:numRef>
          </c:xVal>
          <c:yVal>
            <c:numRef>
              <c:f>Feuil1!$O$1:$O$73</c:f>
              <c:numCache>
                <c:formatCode>0.00E+00</c:formatCode>
                <c:ptCount val="73"/>
                <c:pt idx="0">
                  <c:v>0</c:v>
                </c:pt>
                <c:pt idx="1">
                  <c:v>7.9088460000000804E-3</c:v>
                </c:pt>
                <c:pt idx="2">
                  <c:v>1.6051150000000021E-2</c:v>
                </c:pt>
                <c:pt idx="3">
                  <c:v>2.458689E-2</c:v>
                </c:pt>
                <c:pt idx="4">
                  <c:v>3.3692369999999999E-2</c:v>
                </c:pt>
                <c:pt idx="5">
                  <c:v>4.356546E-2</c:v>
                </c:pt>
                <c:pt idx="6">
                  <c:v>5.4431819999999999E-2</c:v>
                </c:pt>
                <c:pt idx="7">
                  <c:v>6.6552239999999999E-2</c:v>
                </c:pt>
                <c:pt idx="8">
                  <c:v>8.023097000000004E-2</c:v>
                </c:pt>
                <c:pt idx="9">
                  <c:v>9.5825460000001347E-2</c:v>
                </c:pt>
                <c:pt idx="10">
                  <c:v>0.1137573999999992</c:v>
                </c:pt>
                <c:pt idx="11">
                  <c:v>0.1345247</c:v>
                </c:pt>
                <c:pt idx="12">
                  <c:v>0.15871460000000173</c:v>
                </c:pt>
                <c:pt idx="13">
                  <c:v>0.18701690000000173</c:v>
                </c:pt>
                <c:pt idx="14">
                  <c:v>0.22023580000000001</c:v>
                </c:pt>
                <c:pt idx="15">
                  <c:v>0.259299</c:v>
                </c:pt>
                <c:pt idx="16">
                  <c:v>0.30525980000000008</c:v>
                </c:pt>
                <c:pt idx="17">
                  <c:v>0.35928820000000244</c:v>
                </c:pt>
                <c:pt idx="18">
                  <c:v>0.42264370000000001</c:v>
                </c:pt>
                <c:pt idx="19">
                  <c:v>0.49662160000000038</c:v>
                </c:pt>
                <c:pt idx="20">
                  <c:v>0.58246199999999271</c:v>
                </c:pt>
                <c:pt idx="21">
                  <c:v>0.68121259999999351</c:v>
                </c:pt>
                <c:pt idx="22">
                  <c:v>0.79353949999999951</c:v>
                </c:pt>
                <c:pt idx="23">
                  <c:v>0.91949080000000005</c:v>
                </c:pt>
                <c:pt idx="24" formatCode="General">
                  <c:v>1.0582309999999999</c:v>
                </c:pt>
                <c:pt idx="25" formatCode="General">
                  <c:v>1.2077909999999872</c:v>
                </c:pt>
                <c:pt idx="26" formatCode="General">
                  <c:v>1.3648800000000001</c:v>
                </c:pt>
                <c:pt idx="27" formatCode="General">
                  <c:v>1.5248339999999998</c:v>
                </c:pt>
                <c:pt idx="28" formatCode="General">
                  <c:v>1.681719</c:v>
                </c:pt>
                <c:pt idx="29" formatCode="General">
                  <c:v>1.828605</c:v>
                </c:pt>
                <c:pt idx="30" formatCode="General">
                  <c:v>1.957962</c:v>
                </c:pt>
                <c:pt idx="31" formatCode="General">
                  <c:v>2.0620949999999998</c:v>
                </c:pt>
                <c:pt idx="32" formatCode="General">
                  <c:v>2.1335609999999998</c:v>
                </c:pt>
                <c:pt idx="33" formatCode="General">
                  <c:v>2.1655030000000002</c:v>
                </c:pt>
                <c:pt idx="34" formatCode="General">
                  <c:v>2.1518829999999967</c:v>
                </c:pt>
                <c:pt idx="35" formatCode="General">
                  <c:v>2.0876229999999998</c:v>
                </c:pt>
                <c:pt idx="36" formatCode="General">
                  <c:v>1.9686669999999999</c:v>
                </c:pt>
                <c:pt idx="37" formatCode="General">
                  <c:v>1.7919959999999895</c:v>
                </c:pt>
                <c:pt idx="38" formatCode="General">
                  <c:v>1.5556089999999998</c:v>
                </c:pt>
                <c:pt idx="39" formatCode="General">
                  <c:v>1.258505</c:v>
                </c:pt>
                <c:pt idx="40">
                  <c:v>0.90087940000000488</c:v>
                </c:pt>
                <c:pt idx="41">
                  <c:v>0.48707410000000273</c:v>
                </c:pt>
                <c:pt idx="42">
                  <c:v>6.8470470000000019E-2</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numCache>
            </c:numRef>
          </c:yVal>
          <c:smooth val="1"/>
        </c:ser>
        <c:axId val="44051840"/>
        <c:axId val="44070400"/>
      </c:scatterChart>
      <c:valAx>
        <c:axId val="44051840"/>
        <c:scaling>
          <c:orientation val="minMax"/>
          <c:max val="360"/>
        </c:scaling>
        <c:axPos val="b"/>
        <c:title>
          <c:tx>
            <c:rich>
              <a:bodyPr/>
              <a:lstStyle/>
              <a:p>
                <a:pPr>
                  <a:defRPr/>
                </a:pPr>
                <a:r>
                  <a:rPr lang="fr-FR"/>
                  <a:t>θ (°)</a:t>
                </a:r>
              </a:p>
            </c:rich>
          </c:tx>
        </c:title>
        <c:numFmt formatCode="General" sourceLinked="1"/>
        <c:majorTickMark val="cross"/>
        <c:tickLblPos val="nextTo"/>
        <c:crossAx val="44070400"/>
        <c:crosses val="autoZero"/>
        <c:crossBetween val="midCat"/>
        <c:majorUnit val="60"/>
      </c:valAx>
      <c:valAx>
        <c:axId val="44070400"/>
        <c:scaling>
          <c:orientation val="minMax"/>
        </c:scaling>
        <c:axPos val="l"/>
        <c:title>
          <c:tx>
            <c:rich>
              <a:bodyPr/>
              <a:lstStyle/>
              <a:p>
                <a:pPr>
                  <a:defRPr/>
                </a:pPr>
                <a:r>
                  <a:rPr lang="fr-FR"/>
                  <a:t>La pression P</a:t>
                </a:r>
              </a:p>
            </c:rich>
          </c:tx>
        </c:title>
        <c:numFmt formatCode="General" sourceLinked="0"/>
        <c:majorTickMark val="cross"/>
        <c:tickLblPos val="nextTo"/>
        <c:crossAx val="44051840"/>
        <c:crosses val="autoZero"/>
        <c:crossBetween val="midCat"/>
      </c:valAx>
    </c:plotArea>
    <c:legend>
      <c:legendPos val="r"/>
      <c:layout>
        <c:manualLayout>
          <c:xMode val="edge"/>
          <c:yMode val="edge"/>
          <c:x val="0.62808958232010681"/>
          <c:y val="0.22068694846615269"/>
          <c:w val="0.36951399825022202"/>
          <c:h val="0.31788568095655295"/>
        </c:manualLayout>
      </c:layout>
    </c:legend>
    <c:plotVisOnly val="1"/>
  </c:chart>
  <c:txPr>
    <a:bodyPr/>
    <a:lstStyle/>
    <a:p>
      <a:pPr>
        <a:defRPr>
          <a:latin typeface="Times New Roman" pitchFamily="18" charset="0"/>
          <a:cs typeface="Times New Roman" pitchFamily="18" charset="0"/>
        </a:defRPr>
      </a:pPr>
      <a:endParaRPr lang="fr-FR"/>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manualLayout>
          <c:layoutTarget val="inner"/>
          <c:xMode val="edge"/>
          <c:yMode val="edge"/>
          <c:x val="0.14320887733120141"/>
          <c:y val="3.1378980256736543E-2"/>
          <c:w val="0.76293546056581241"/>
          <c:h val="0.7259332718824737"/>
        </c:manualLayout>
      </c:layout>
      <c:scatterChart>
        <c:scatterStyle val="smoothMarker"/>
        <c:ser>
          <c:idx val="0"/>
          <c:order val="0"/>
          <c:tx>
            <c:v>ε=0.2</c:v>
          </c:tx>
          <c:marker>
            <c:symbol val="none"/>
          </c:marker>
          <c:xVal>
            <c:numRef>
              <c:f>Feuil1!$E$81:$E$101</c:f>
              <c:numCache>
                <c:formatCode>0.00E+00</c:formatCode>
                <c:ptCount val="21"/>
                <c:pt idx="0">
                  <c:v>0</c:v>
                </c:pt>
                <c:pt idx="1">
                  <c:v>0.05</c:v>
                </c:pt>
                <c:pt idx="2">
                  <c:v>0.1</c:v>
                </c:pt>
                <c:pt idx="3">
                  <c:v>0.15000000000000024</c:v>
                </c:pt>
                <c:pt idx="4">
                  <c:v>0.2</c:v>
                </c:pt>
                <c:pt idx="5">
                  <c:v>0.25</c:v>
                </c:pt>
                <c:pt idx="6">
                  <c:v>0.30000000000000032</c:v>
                </c:pt>
                <c:pt idx="7">
                  <c:v>0.35000000000000031</c:v>
                </c:pt>
                <c:pt idx="8">
                  <c:v>0.4</c:v>
                </c:pt>
                <c:pt idx="9">
                  <c:v>0.45</c:v>
                </c:pt>
                <c:pt idx="10">
                  <c:v>0.5000000999999995</c:v>
                </c:pt>
                <c:pt idx="11">
                  <c:v>0.55000009999999999</c:v>
                </c:pt>
                <c:pt idx="12">
                  <c:v>0.60000010000000004</c:v>
                </c:pt>
                <c:pt idx="13">
                  <c:v>0.65000010000000064</c:v>
                </c:pt>
                <c:pt idx="14">
                  <c:v>0.70000010000000001</c:v>
                </c:pt>
                <c:pt idx="15">
                  <c:v>0.75000009999999995</c:v>
                </c:pt>
                <c:pt idx="16">
                  <c:v>0.80000009999999999</c:v>
                </c:pt>
                <c:pt idx="17">
                  <c:v>0.85000010000000004</c:v>
                </c:pt>
                <c:pt idx="18">
                  <c:v>0.90000020000000003</c:v>
                </c:pt>
                <c:pt idx="19">
                  <c:v>0.95000019999999996</c:v>
                </c:pt>
                <c:pt idx="20" formatCode="General">
                  <c:v>1</c:v>
                </c:pt>
              </c:numCache>
            </c:numRef>
          </c:xVal>
          <c:yVal>
            <c:numRef>
              <c:f>Feuil1!$F$81:$F$101</c:f>
              <c:numCache>
                <c:formatCode>0.00E+00</c:formatCode>
                <c:ptCount val="21"/>
                <c:pt idx="0">
                  <c:v>0</c:v>
                </c:pt>
                <c:pt idx="1">
                  <c:v>1.6836180000000023E-2</c:v>
                </c:pt>
                <c:pt idx="2">
                  <c:v>3.180800000000001E-2</c:v>
                </c:pt>
                <c:pt idx="3">
                  <c:v>4.4951720000000014E-2</c:v>
                </c:pt>
                <c:pt idx="4">
                  <c:v>5.6297380000000001E-2</c:v>
                </c:pt>
                <c:pt idx="5">
                  <c:v>6.5869490000000114E-2</c:v>
                </c:pt>
                <c:pt idx="6">
                  <c:v>7.3687489999999994E-2</c:v>
                </c:pt>
                <c:pt idx="7">
                  <c:v>7.9766210000001128E-2</c:v>
                </c:pt>
                <c:pt idx="8">
                  <c:v>8.4116060000000048E-2</c:v>
                </c:pt>
                <c:pt idx="9">
                  <c:v>8.6743300000000023E-2</c:v>
                </c:pt>
                <c:pt idx="10">
                  <c:v>8.7650210000000006E-2</c:v>
                </c:pt>
                <c:pt idx="11">
                  <c:v>8.683521000000001E-2</c:v>
                </c:pt>
                <c:pt idx="12">
                  <c:v>8.4293060000000045E-2</c:v>
                </c:pt>
                <c:pt idx="13">
                  <c:v>8.0014950000000043E-2</c:v>
                </c:pt>
                <c:pt idx="14">
                  <c:v>7.3988620000000033E-2</c:v>
                </c:pt>
                <c:pt idx="15">
                  <c:v>6.6198480000000004E-2</c:v>
                </c:pt>
                <c:pt idx="16">
                  <c:v>5.6625559999999756E-2</c:v>
                </c:pt>
                <c:pt idx="17">
                  <c:v>4.5247469999999977E-2</c:v>
                </c:pt>
                <c:pt idx="18">
                  <c:v>3.2038100000000319E-2</c:v>
                </c:pt>
                <c:pt idx="19">
                  <c:v>1.6967250000000003E-2</c:v>
                </c:pt>
                <c:pt idx="20">
                  <c:v>0</c:v>
                </c:pt>
              </c:numCache>
            </c:numRef>
          </c:yVal>
          <c:smooth val="1"/>
        </c:ser>
        <c:ser>
          <c:idx val="1"/>
          <c:order val="1"/>
          <c:tx>
            <c:v>ε=0.4</c:v>
          </c:tx>
          <c:marker>
            <c:symbol val="none"/>
          </c:marker>
          <c:xVal>
            <c:numRef>
              <c:f>Feuil1!$E$81:$E$101</c:f>
              <c:numCache>
                <c:formatCode>0.00E+00</c:formatCode>
                <c:ptCount val="21"/>
                <c:pt idx="0">
                  <c:v>0</c:v>
                </c:pt>
                <c:pt idx="1">
                  <c:v>0.05</c:v>
                </c:pt>
                <c:pt idx="2">
                  <c:v>0.1</c:v>
                </c:pt>
                <c:pt idx="3">
                  <c:v>0.15000000000000024</c:v>
                </c:pt>
                <c:pt idx="4">
                  <c:v>0.2</c:v>
                </c:pt>
                <c:pt idx="5">
                  <c:v>0.25</c:v>
                </c:pt>
                <c:pt idx="6">
                  <c:v>0.30000000000000032</c:v>
                </c:pt>
                <c:pt idx="7">
                  <c:v>0.35000000000000031</c:v>
                </c:pt>
                <c:pt idx="8">
                  <c:v>0.4</c:v>
                </c:pt>
                <c:pt idx="9">
                  <c:v>0.45</c:v>
                </c:pt>
                <c:pt idx="10">
                  <c:v>0.5000000999999995</c:v>
                </c:pt>
                <c:pt idx="11">
                  <c:v>0.55000009999999999</c:v>
                </c:pt>
                <c:pt idx="12">
                  <c:v>0.60000010000000004</c:v>
                </c:pt>
                <c:pt idx="13">
                  <c:v>0.65000010000000064</c:v>
                </c:pt>
                <c:pt idx="14">
                  <c:v>0.70000010000000001</c:v>
                </c:pt>
                <c:pt idx="15">
                  <c:v>0.75000009999999995</c:v>
                </c:pt>
                <c:pt idx="16">
                  <c:v>0.80000009999999999</c:v>
                </c:pt>
                <c:pt idx="17">
                  <c:v>0.85000010000000004</c:v>
                </c:pt>
                <c:pt idx="18">
                  <c:v>0.90000020000000003</c:v>
                </c:pt>
                <c:pt idx="19">
                  <c:v>0.95000019999999996</c:v>
                </c:pt>
                <c:pt idx="20" formatCode="General">
                  <c:v>1</c:v>
                </c:pt>
              </c:numCache>
            </c:numRef>
          </c:xVal>
          <c:yVal>
            <c:numRef>
              <c:f>Feuil1!$G$81:$G$101</c:f>
              <c:numCache>
                <c:formatCode>0.00E+00</c:formatCode>
                <c:ptCount val="21"/>
                <c:pt idx="0">
                  <c:v>0</c:v>
                </c:pt>
                <c:pt idx="1">
                  <c:v>6.6651839999999976E-2</c:v>
                </c:pt>
                <c:pt idx="2">
                  <c:v>0.12531059999999997</c:v>
                </c:pt>
                <c:pt idx="3">
                  <c:v>0.17633289999999999</c:v>
                </c:pt>
                <c:pt idx="4">
                  <c:v>0.22001930000000094</c:v>
                </c:pt>
                <c:pt idx="5">
                  <c:v>0.25661970000000001</c:v>
                </c:pt>
                <c:pt idx="6">
                  <c:v>0.28633740000000002</c:v>
                </c:pt>
                <c:pt idx="7">
                  <c:v>0.30933280000000313</c:v>
                </c:pt>
                <c:pt idx="8">
                  <c:v>0.32572530000000038</c:v>
                </c:pt>
                <c:pt idx="9">
                  <c:v>0.33559560000000038</c:v>
                </c:pt>
                <c:pt idx="10">
                  <c:v>0.33898670000000558</c:v>
                </c:pt>
                <c:pt idx="11">
                  <c:v>0.33590510000000273</c:v>
                </c:pt>
                <c:pt idx="12">
                  <c:v>0.32632140000000426</c:v>
                </c:pt>
                <c:pt idx="13">
                  <c:v>0.31017050000000307</c:v>
                </c:pt>
                <c:pt idx="14">
                  <c:v>0.28735150000000032</c:v>
                </c:pt>
                <c:pt idx="15">
                  <c:v>0.2577277</c:v>
                </c:pt>
                <c:pt idx="16">
                  <c:v>0.22112459999999987</c:v>
                </c:pt>
                <c:pt idx="17">
                  <c:v>0.17732899999999999</c:v>
                </c:pt>
                <c:pt idx="18">
                  <c:v>0.12608559999999988</c:v>
                </c:pt>
                <c:pt idx="19">
                  <c:v>6.7093369999999999E-2</c:v>
                </c:pt>
                <c:pt idx="20">
                  <c:v>0</c:v>
                </c:pt>
              </c:numCache>
            </c:numRef>
          </c:yVal>
          <c:smooth val="1"/>
        </c:ser>
        <c:ser>
          <c:idx val="2"/>
          <c:order val="2"/>
          <c:tx>
            <c:v>ε=0.6</c:v>
          </c:tx>
          <c:marker>
            <c:symbol val="none"/>
          </c:marker>
          <c:xVal>
            <c:numRef>
              <c:f>Feuil1!$E$81:$E$101</c:f>
              <c:numCache>
                <c:formatCode>0.00E+00</c:formatCode>
                <c:ptCount val="21"/>
                <c:pt idx="0">
                  <c:v>0</c:v>
                </c:pt>
                <c:pt idx="1">
                  <c:v>0.05</c:v>
                </c:pt>
                <c:pt idx="2">
                  <c:v>0.1</c:v>
                </c:pt>
                <c:pt idx="3">
                  <c:v>0.15000000000000024</c:v>
                </c:pt>
                <c:pt idx="4">
                  <c:v>0.2</c:v>
                </c:pt>
                <c:pt idx="5">
                  <c:v>0.25</c:v>
                </c:pt>
                <c:pt idx="6">
                  <c:v>0.30000000000000032</c:v>
                </c:pt>
                <c:pt idx="7">
                  <c:v>0.35000000000000031</c:v>
                </c:pt>
                <c:pt idx="8">
                  <c:v>0.4</c:v>
                </c:pt>
                <c:pt idx="9">
                  <c:v>0.45</c:v>
                </c:pt>
                <c:pt idx="10">
                  <c:v>0.5000000999999995</c:v>
                </c:pt>
                <c:pt idx="11">
                  <c:v>0.55000009999999999</c:v>
                </c:pt>
                <c:pt idx="12">
                  <c:v>0.60000010000000004</c:v>
                </c:pt>
                <c:pt idx="13">
                  <c:v>0.65000010000000064</c:v>
                </c:pt>
                <c:pt idx="14">
                  <c:v>0.70000010000000001</c:v>
                </c:pt>
                <c:pt idx="15">
                  <c:v>0.75000009999999995</c:v>
                </c:pt>
                <c:pt idx="16">
                  <c:v>0.80000009999999999</c:v>
                </c:pt>
                <c:pt idx="17">
                  <c:v>0.85000010000000004</c:v>
                </c:pt>
                <c:pt idx="18">
                  <c:v>0.90000020000000003</c:v>
                </c:pt>
                <c:pt idx="19">
                  <c:v>0.95000019999999996</c:v>
                </c:pt>
                <c:pt idx="20" formatCode="General">
                  <c:v>1</c:v>
                </c:pt>
              </c:numCache>
            </c:numRef>
          </c:xVal>
          <c:yVal>
            <c:numRef>
              <c:f>Feuil1!$H$81:$H$101</c:f>
              <c:numCache>
                <c:formatCode>0.00E+00</c:formatCode>
                <c:ptCount val="21"/>
                <c:pt idx="0">
                  <c:v>0</c:v>
                </c:pt>
                <c:pt idx="1">
                  <c:v>0.22974580000000044</c:v>
                </c:pt>
                <c:pt idx="2">
                  <c:v>0.42651040000000273</c:v>
                </c:pt>
                <c:pt idx="3">
                  <c:v>0.5935994</c:v>
                </c:pt>
                <c:pt idx="4">
                  <c:v>0.73371150000000063</c:v>
                </c:pt>
                <c:pt idx="5">
                  <c:v>0.84902840000000546</c:v>
                </c:pt>
                <c:pt idx="6">
                  <c:v>0.94128659999999442</c:v>
                </c:pt>
                <c:pt idx="7" formatCode="General">
                  <c:v>1.0118329999999998</c:v>
                </c:pt>
                <c:pt idx="8" formatCode="General">
                  <c:v>1.0616689999999998</c:v>
                </c:pt>
                <c:pt idx="9" formatCode="General">
                  <c:v>1.0914759999999999</c:v>
                </c:pt>
                <c:pt idx="10" formatCode="General">
                  <c:v>1.1016459999999999</c:v>
                </c:pt>
                <c:pt idx="11" formatCode="General">
                  <c:v>1.0922870000000109</c:v>
                </c:pt>
                <c:pt idx="12" formatCode="General">
                  <c:v>1.0632289999999998</c:v>
                </c:pt>
                <c:pt idx="13" formatCode="General">
                  <c:v>1.014025</c:v>
                </c:pt>
                <c:pt idx="14">
                  <c:v>0.94393859999999996</c:v>
                </c:pt>
                <c:pt idx="15">
                  <c:v>0.85192380000000545</c:v>
                </c:pt>
                <c:pt idx="16">
                  <c:v>0.73659750000000002</c:v>
                </c:pt>
                <c:pt idx="17">
                  <c:v>0.59619809999999951</c:v>
                </c:pt>
                <c:pt idx="18">
                  <c:v>0.42853090000000038</c:v>
                </c:pt>
                <c:pt idx="19">
                  <c:v>0.23089630000000044</c:v>
                </c:pt>
                <c:pt idx="20">
                  <c:v>0</c:v>
                </c:pt>
              </c:numCache>
            </c:numRef>
          </c:yVal>
          <c:smooth val="1"/>
        </c:ser>
        <c:axId val="44164992"/>
        <c:axId val="43978752"/>
      </c:scatterChart>
      <c:valAx>
        <c:axId val="44164992"/>
        <c:scaling>
          <c:orientation val="minMax"/>
          <c:max val="1.2"/>
          <c:min val="0"/>
        </c:scaling>
        <c:axPos val="b"/>
        <c:title>
          <c:tx>
            <c:rich>
              <a:bodyPr/>
              <a:lstStyle/>
              <a:p>
                <a:pPr>
                  <a:defRPr/>
                </a:pPr>
                <a:r>
                  <a:rPr lang="fr-FR"/>
                  <a:t>Z</a:t>
                </a:r>
              </a:p>
            </c:rich>
          </c:tx>
        </c:title>
        <c:numFmt formatCode="#,##0.00" sourceLinked="0"/>
        <c:majorTickMark val="cross"/>
        <c:tickLblPos val="nextTo"/>
        <c:crossAx val="43978752"/>
        <c:crosses val="autoZero"/>
        <c:crossBetween val="midCat"/>
        <c:majorUnit val="0.2"/>
      </c:valAx>
      <c:valAx>
        <c:axId val="43978752"/>
        <c:scaling>
          <c:orientation val="minMax"/>
        </c:scaling>
        <c:axPos val="l"/>
        <c:title>
          <c:tx>
            <c:rich>
              <a:bodyPr/>
              <a:lstStyle/>
              <a:p>
                <a:pPr>
                  <a:defRPr/>
                </a:pPr>
                <a:r>
                  <a:rPr lang="fr-FR"/>
                  <a:t>La pression P</a:t>
                </a:r>
              </a:p>
            </c:rich>
          </c:tx>
        </c:title>
        <c:numFmt formatCode="#,##0.00" sourceLinked="0"/>
        <c:majorTickMark val="cross"/>
        <c:tickLblPos val="nextTo"/>
        <c:crossAx val="44164992"/>
        <c:crosses val="autoZero"/>
        <c:crossBetween val="midCat"/>
      </c:valAx>
    </c:plotArea>
    <c:legend>
      <c:legendPos val="r"/>
      <c:layout>
        <c:manualLayout>
          <c:xMode val="edge"/>
          <c:yMode val="edge"/>
          <c:x val="0.78833333333333333"/>
          <c:y val="0.22627588218139633"/>
          <c:w val="0.14500000000000021"/>
          <c:h val="0.25115157480314959"/>
        </c:manualLayout>
      </c:layout>
    </c:legend>
    <c:plotVisOnly val="1"/>
  </c:chart>
  <c:txPr>
    <a:bodyPr/>
    <a:lstStyle/>
    <a:p>
      <a:pPr>
        <a:defRPr>
          <a:latin typeface="Times New Roman" pitchFamily="18" charset="0"/>
          <a:cs typeface="Times New Roman" pitchFamily="18" charset="0"/>
        </a:defRPr>
      </a:pPr>
      <a:endParaRPr lang="fr-FR"/>
    </a:p>
  </c:tx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manualLayout>
          <c:layoutTarget val="inner"/>
          <c:xMode val="edge"/>
          <c:yMode val="edge"/>
          <c:x val="9.4785246858286265E-2"/>
          <c:y val="5.1400554097404488E-2"/>
          <c:w val="0.79180644736386174"/>
          <c:h val="0.78283108363637643"/>
        </c:manualLayout>
      </c:layout>
      <c:scatterChart>
        <c:scatterStyle val="smoothMarker"/>
        <c:ser>
          <c:idx val="0"/>
          <c:order val="0"/>
          <c:tx>
            <c:v>Co=0 (sans déformation)</c:v>
          </c:tx>
          <c:marker>
            <c:symbol val="none"/>
          </c:marker>
          <c:xVal>
            <c:numRef>
              <c:f>Feuil1!$J$89:$J$109</c:f>
              <c:numCache>
                <c:formatCode>0.00E+00</c:formatCode>
                <c:ptCount val="21"/>
                <c:pt idx="0">
                  <c:v>0</c:v>
                </c:pt>
                <c:pt idx="1">
                  <c:v>0.05</c:v>
                </c:pt>
                <c:pt idx="2">
                  <c:v>0.1</c:v>
                </c:pt>
                <c:pt idx="3">
                  <c:v>0.15000000000000024</c:v>
                </c:pt>
                <c:pt idx="4">
                  <c:v>0.2</c:v>
                </c:pt>
                <c:pt idx="5">
                  <c:v>0.25</c:v>
                </c:pt>
                <c:pt idx="6">
                  <c:v>0.30000000000000032</c:v>
                </c:pt>
                <c:pt idx="7">
                  <c:v>0.35000000000000031</c:v>
                </c:pt>
                <c:pt idx="8">
                  <c:v>0.4</c:v>
                </c:pt>
                <c:pt idx="9">
                  <c:v>0.45</c:v>
                </c:pt>
                <c:pt idx="10">
                  <c:v>0.5000000999999995</c:v>
                </c:pt>
                <c:pt idx="11">
                  <c:v>0.55000009999999999</c:v>
                </c:pt>
                <c:pt idx="12">
                  <c:v>0.60000010000000004</c:v>
                </c:pt>
                <c:pt idx="13">
                  <c:v>0.65000010000000064</c:v>
                </c:pt>
                <c:pt idx="14">
                  <c:v>0.70000010000000001</c:v>
                </c:pt>
                <c:pt idx="15">
                  <c:v>0.75000009999999995</c:v>
                </c:pt>
                <c:pt idx="16">
                  <c:v>0.80000009999999999</c:v>
                </c:pt>
                <c:pt idx="17">
                  <c:v>0.85000010000000004</c:v>
                </c:pt>
                <c:pt idx="18">
                  <c:v>0.90000020000000003</c:v>
                </c:pt>
                <c:pt idx="19">
                  <c:v>0.95000019999999996</c:v>
                </c:pt>
                <c:pt idx="20" formatCode="General">
                  <c:v>1</c:v>
                </c:pt>
              </c:numCache>
            </c:numRef>
          </c:xVal>
          <c:yVal>
            <c:numRef>
              <c:f>Feuil1!$K$89:$K$109</c:f>
              <c:numCache>
                <c:formatCode>General</c:formatCode>
                <c:ptCount val="21"/>
                <c:pt idx="0" formatCode="0.00E+00">
                  <c:v>0</c:v>
                </c:pt>
                <c:pt idx="1">
                  <c:v>1.368822</c:v>
                </c:pt>
                <c:pt idx="2">
                  <c:v>2.5110229999999967</c:v>
                </c:pt>
                <c:pt idx="3">
                  <c:v>3.4586499999999702</c:v>
                </c:pt>
                <c:pt idx="4">
                  <c:v>4.2371799999999995</c:v>
                </c:pt>
                <c:pt idx="5">
                  <c:v>4.8667429999999996</c:v>
                </c:pt>
                <c:pt idx="6">
                  <c:v>5.3630529999999945</c:v>
                </c:pt>
                <c:pt idx="7">
                  <c:v>5.7381149999999845</c:v>
                </c:pt>
                <c:pt idx="8">
                  <c:v>6.0007429999999999</c:v>
                </c:pt>
                <c:pt idx="9">
                  <c:v>6.1569359999999467</c:v>
                </c:pt>
                <c:pt idx="10">
                  <c:v>6.2101280000000001</c:v>
                </c:pt>
                <c:pt idx="11">
                  <c:v>6.1613379999999855</c:v>
                </c:pt>
                <c:pt idx="12">
                  <c:v>6.0092220000000536</c:v>
                </c:pt>
                <c:pt idx="13">
                  <c:v>5.7500309999999955</c:v>
                </c:pt>
                <c:pt idx="14">
                  <c:v>5.3774799999999985</c:v>
                </c:pt>
                <c:pt idx="15">
                  <c:v>4.8825049999999655</c:v>
                </c:pt>
                <c:pt idx="16">
                  <c:v>4.2529059999999745</c:v>
                </c:pt>
                <c:pt idx="17">
                  <c:v>3.4728249999999967</c:v>
                </c:pt>
                <c:pt idx="18">
                  <c:v>2.5220549999999977</c:v>
                </c:pt>
                <c:pt idx="19">
                  <c:v>1.3751089999999999</c:v>
                </c:pt>
                <c:pt idx="20" formatCode="0.00E+00">
                  <c:v>0</c:v>
                </c:pt>
              </c:numCache>
            </c:numRef>
          </c:yVal>
          <c:smooth val="1"/>
        </c:ser>
        <c:ser>
          <c:idx val="1"/>
          <c:order val="1"/>
          <c:tx>
            <c:v>Co=0.02</c:v>
          </c:tx>
          <c:marker>
            <c:symbol val="none"/>
          </c:marker>
          <c:xVal>
            <c:numRef>
              <c:f>Feuil1!$J$89:$J$109</c:f>
              <c:numCache>
                <c:formatCode>0.00E+00</c:formatCode>
                <c:ptCount val="21"/>
                <c:pt idx="0">
                  <c:v>0</c:v>
                </c:pt>
                <c:pt idx="1">
                  <c:v>0.05</c:v>
                </c:pt>
                <c:pt idx="2">
                  <c:v>0.1</c:v>
                </c:pt>
                <c:pt idx="3">
                  <c:v>0.15000000000000024</c:v>
                </c:pt>
                <c:pt idx="4">
                  <c:v>0.2</c:v>
                </c:pt>
                <c:pt idx="5">
                  <c:v>0.25</c:v>
                </c:pt>
                <c:pt idx="6">
                  <c:v>0.30000000000000032</c:v>
                </c:pt>
                <c:pt idx="7">
                  <c:v>0.35000000000000031</c:v>
                </c:pt>
                <c:pt idx="8">
                  <c:v>0.4</c:v>
                </c:pt>
                <c:pt idx="9">
                  <c:v>0.45</c:v>
                </c:pt>
                <c:pt idx="10">
                  <c:v>0.5000000999999995</c:v>
                </c:pt>
                <c:pt idx="11">
                  <c:v>0.55000009999999999</c:v>
                </c:pt>
                <c:pt idx="12">
                  <c:v>0.60000010000000004</c:v>
                </c:pt>
                <c:pt idx="13">
                  <c:v>0.65000010000000064</c:v>
                </c:pt>
                <c:pt idx="14">
                  <c:v>0.70000010000000001</c:v>
                </c:pt>
                <c:pt idx="15">
                  <c:v>0.75000009999999995</c:v>
                </c:pt>
                <c:pt idx="16">
                  <c:v>0.80000009999999999</c:v>
                </c:pt>
                <c:pt idx="17">
                  <c:v>0.85000010000000004</c:v>
                </c:pt>
                <c:pt idx="18">
                  <c:v>0.90000020000000003</c:v>
                </c:pt>
                <c:pt idx="19">
                  <c:v>0.95000019999999996</c:v>
                </c:pt>
                <c:pt idx="20" formatCode="General">
                  <c:v>1</c:v>
                </c:pt>
              </c:numCache>
            </c:numRef>
          </c:xVal>
          <c:yVal>
            <c:numRef>
              <c:f>Feuil1!$L$89:$L$109</c:f>
              <c:numCache>
                <c:formatCode>0.00E+00</c:formatCode>
                <c:ptCount val="21"/>
                <c:pt idx="0">
                  <c:v>0</c:v>
                </c:pt>
                <c:pt idx="1">
                  <c:v>0.92158339999999306</c:v>
                </c:pt>
                <c:pt idx="2" formatCode="General">
                  <c:v>1.6502060000000001</c:v>
                </c:pt>
                <c:pt idx="3" formatCode="General">
                  <c:v>2.2314159999999967</c:v>
                </c:pt>
                <c:pt idx="4" formatCode="General">
                  <c:v>2.6951740000000002</c:v>
                </c:pt>
                <c:pt idx="5" formatCode="General">
                  <c:v>3.0620729999999967</c:v>
                </c:pt>
                <c:pt idx="6" formatCode="General">
                  <c:v>3.3466139999999927</c:v>
                </c:pt>
                <c:pt idx="7" formatCode="General">
                  <c:v>3.5590619999999977</c:v>
                </c:pt>
                <c:pt idx="8" formatCode="General">
                  <c:v>3.706553</c:v>
                </c:pt>
                <c:pt idx="9" formatCode="General">
                  <c:v>3.7937690000000002</c:v>
                </c:pt>
                <c:pt idx="10" formatCode="General">
                  <c:v>3.8233380000000001</c:v>
                </c:pt>
                <c:pt idx="11" formatCode="General">
                  <c:v>3.7960489999999703</c:v>
                </c:pt>
                <c:pt idx="12" formatCode="General">
                  <c:v>3.7109310000000231</c:v>
                </c:pt>
                <c:pt idx="13" formatCode="General">
                  <c:v>3.565185</c:v>
                </c:pt>
                <c:pt idx="14" formatCode="General">
                  <c:v>3.3539789999999967</c:v>
                </c:pt>
                <c:pt idx="15" formatCode="General">
                  <c:v>3.0700549999999978</c:v>
                </c:pt>
                <c:pt idx="16" formatCode="General">
                  <c:v>2.7030609999999999</c:v>
                </c:pt>
                <c:pt idx="17" formatCode="General">
                  <c:v>2.2384489999999748</c:v>
                </c:pt>
                <c:pt idx="18" formatCode="General">
                  <c:v>1.655619</c:v>
                </c:pt>
                <c:pt idx="19">
                  <c:v>0.9246375</c:v>
                </c:pt>
                <c:pt idx="20">
                  <c:v>0</c:v>
                </c:pt>
              </c:numCache>
            </c:numRef>
          </c:yVal>
          <c:smooth val="1"/>
        </c:ser>
        <c:ser>
          <c:idx val="2"/>
          <c:order val="2"/>
          <c:tx>
            <c:v>Co=0.06</c:v>
          </c:tx>
          <c:marker>
            <c:symbol val="none"/>
          </c:marker>
          <c:xVal>
            <c:numRef>
              <c:f>Feuil1!$J$89:$J$109</c:f>
              <c:numCache>
                <c:formatCode>0.00E+00</c:formatCode>
                <c:ptCount val="21"/>
                <c:pt idx="0">
                  <c:v>0</c:v>
                </c:pt>
                <c:pt idx="1">
                  <c:v>0.05</c:v>
                </c:pt>
                <c:pt idx="2">
                  <c:v>0.1</c:v>
                </c:pt>
                <c:pt idx="3">
                  <c:v>0.15000000000000024</c:v>
                </c:pt>
                <c:pt idx="4">
                  <c:v>0.2</c:v>
                </c:pt>
                <c:pt idx="5">
                  <c:v>0.25</c:v>
                </c:pt>
                <c:pt idx="6">
                  <c:v>0.30000000000000032</c:v>
                </c:pt>
                <c:pt idx="7">
                  <c:v>0.35000000000000031</c:v>
                </c:pt>
                <c:pt idx="8">
                  <c:v>0.4</c:v>
                </c:pt>
                <c:pt idx="9">
                  <c:v>0.45</c:v>
                </c:pt>
                <c:pt idx="10">
                  <c:v>0.5000000999999995</c:v>
                </c:pt>
                <c:pt idx="11">
                  <c:v>0.55000009999999999</c:v>
                </c:pt>
                <c:pt idx="12">
                  <c:v>0.60000010000000004</c:v>
                </c:pt>
                <c:pt idx="13">
                  <c:v>0.65000010000000064</c:v>
                </c:pt>
                <c:pt idx="14">
                  <c:v>0.70000010000000001</c:v>
                </c:pt>
                <c:pt idx="15">
                  <c:v>0.75000009999999995</c:v>
                </c:pt>
                <c:pt idx="16">
                  <c:v>0.80000009999999999</c:v>
                </c:pt>
                <c:pt idx="17">
                  <c:v>0.85000010000000004</c:v>
                </c:pt>
                <c:pt idx="18">
                  <c:v>0.90000020000000003</c:v>
                </c:pt>
                <c:pt idx="19">
                  <c:v>0.95000019999999996</c:v>
                </c:pt>
                <c:pt idx="20" formatCode="General">
                  <c:v>1</c:v>
                </c:pt>
              </c:numCache>
            </c:numRef>
          </c:xVal>
          <c:yVal>
            <c:numRef>
              <c:f>Feuil1!$M$89:$M$109</c:f>
              <c:numCache>
                <c:formatCode>0.00E+00</c:formatCode>
                <c:ptCount val="21"/>
                <c:pt idx="0">
                  <c:v>0</c:v>
                </c:pt>
                <c:pt idx="1">
                  <c:v>0.63274130000000772</c:v>
                </c:pt>
                <c:pt idx="2" formatCode="General">
                  <c:v>1.1078739999999998</c:v>
                </c:pt>
                <c:pt idx="3" formatCode="General">
                  <c:v>1.4755459999999998</c:v>
                </c:pt>
                <c:pt idx="4" formatCode="General">
                  <c:v>1.7633739999999998</c:v>
                </c:pt>
                <c:pt idx="5" formatCode="General">
                  <c:v>1.9882680000000001</c:v>
                </c:pt>
                <c:pt idx="6" formatCode="General">
                  <c:v>2.161241</c:v>
                </c:pt>
                <c:pt idx="7" formatCode="General">
                  <c:v>2.2896800000000002</c:v>
                </c:pt>
                <c:pt idx="8" formatCode="General">
                  <c:v>2.3785310000000002</c:v>
                </c:pt>
                <c:pt idx="9" formatCode="General">
                  <c:v>2.4309619999999987</c:v>
                </c:pt>
                <c:pt idx="10" formatCode="General">
                  <c:v>2.4487239999999999</c:v>
                </c:pt>
                <c:pt idx="11" formatCode="General">
                  <c:v>2.4323389999999967</c:v>
                </c:pt>
                <c:pt idx="12" formatCode="General">
                  <c:v>2.3811679999999997</c:v>
                </c:pt>
                <c:pt idx="13" formatCode="General">
                  <c:v>2.2933509999999999</c:v>
                </c:pt>
                <c:pt idx="14" formatCode="General">
                  <c:v>2.1656300000000002</c:v>
                </c:pt>
                <c:pt idx="15" formatCode="General">
                  <c:v>1.9929840000000001</c:v>
                </c:pt>
                <c:pt idx="16" formatCode="General">
                  <c:v>1.7679839999999998</c:v>
                </c:pt>
                <c:pt idx="17" formatCode="General">
                  <c:v>1.4796029999999998</c:v>
                </c:pt>
                <c:pt idx="18" formatCode="General">
                  <c:v>1.110949</c:v>
                </c:pt>
                <c:pt idx="19">
                  <c:v>0.63444789999999995</c:v>
                </c:pt>
                <c:pt idx="20">
                  <c:v>0</c:v>
                </c:pt>
              </c:numCache>
            </c:numRef>
          </c:yVal>
          <c:smooth val="1"/>
        </c:ser>
        <c:ser>
          <c:idx val="3"/>
          <c:order val="3"/>
          <c:tx>
            <c:v>Co=0.08</c:v>
          </c:tx>
          <c:marker>
            <c:symbol val="none"/>
          </c:marker>
          <c:xVal>
            <c:numRef>
              <c:f>Feuil1!$J$89:$J$109</c:f>
              <c:numCache>
                <c:formatCode>0.00E+00</c:formatCode>
                <c:ptCount val="21"/>
                <c:pt idx="0">
                  <c:v>0</c:v>
                </c:pt>
                <c:pt idx="1">
                  <c:v>0.05</c:v>
                </c:pt>
                <c:pt idx="2">
                  <c:v>0.1</c:v>
                </c:pt>
                <c:pt idx="3">
                  <c:v>0.15000000000000024</c:v>
                </c:pt>
                <c:pt idx="4">
                  <c:v>0.2</c:v>
                </c:pt>
                <c:pt idx="5">
                  <c:v>0.25</c:v>
                </c:pt>
                <c:pt idx="6">
                  <c:v>0.30000000000000032</c:v>
                </c:pt>
                <c:pt idx="7">
                  <c:v>0.35000000000000031</c:v>
                </c:pt>
                <c:pt idx="8">
                  <c:v>0.4</c:v>
                </c:pt>
                <c:pt idx="9">
                  <c:v>0.45</c:v>
                </c:pt>
                <c:pt idx="10">
                  <c:v>0.5000000999999995</c:v>
                </c:pt>
                <c:pt idx="11">
                  <c:v>0.55000009999999999</c:v>
                </c:pt>
                <c:pt idx="12">
                  <c:v>0.60000010000000004</c:v>
                </c:pt>
                <c:pt idx="13">
                  <c:v>0.65000010000000064</c:v>
                </c:pt>
                <c:pt idx="14">
                  <c:v>0.70000010000000001</c:v>
                </c:pt>
                <c:pt idx="15">
                  <c:v>0.75000009999999995</c:v>
                </c:pt>
                <c:pt idx="16">
                  <c:v>0.80000009999999999</c:v>
                </c:pt>
                <c:pt idx="17">
                  <c:v>0.85000010000000004</c:v>
                </c:pt>
                <c:pt idx="18">
                  <c:v>0.90000020000000003</c:v>
                </c:pt>
                <c:pt idx="19">
                  <c:v>0.95000019999999996</c:v>
                </c:pt>
                <c:pt idx="20" formatCode="General">
                  <c:v>1</c:v>
                </c:pt>
              </c:numCache>
            </c:numRef>
          </c:xVal>
          <c:yVal>
            <c:numRef>
              <c:f>Feuil1!$N$89:$N$109</c:f>
              <c:numCache>
                <c:formatCode>0.00E+00</c:formatCode>
                <c:ptCount val="21"/>
                <c:pt idx="0">
                  <c:v>0</c:v>
                </c:pt>
                <c:pt idx="1">
                  <c:v>0.56225060000000004</c:v>
                </c:pt>
                <c:pt idx="2">
                  <c:v>0.97775659999999998</c:v>
                </c:pt>
                <c:pt idx="3" formatCode="General">
                  <c:v>1.2966039999999999</c:v>
                </c:pt>
                <c:pt idx="4" formatCode="General">
                  <c:v>1.5449999999999897</c:v>
                </c:pt>
                <c:pt idx="5" formatCode="General">
                  <c:v>1.7385079999999999</c:v>
                </c:pt>
                <c:pt idx="6" formatCode="General">
                  <c:v>1.887062</c:v>
                </c:pt>
                <c:pt idx="7" formatCode="General">
                  <c:v>1.997239</c:v>
                </c:pt>
                <c:pt idx="8" formatCode="General">
                  <c:v>2.073404</c:v>
                </c:pt>
                <c:pt idx="9" formatCode="General">
                  <c:v>2.1183350000000001</c:v>
                </c:pt>
                <c:pt idx="10" formatCode="General">
                  <c:v>2.1335609999999998</c:v>
                </c:pt>
                <c:pt idx="11" formatCode="General">
                  <c:v>2.1195390000000001</c:v>
                </c:pt>
                <c:pt idx="12" formatCode="General">
                  <c:v>2.0757079999999997</c:v>
                </c:pt>
                <c:pt idx="13" formatCode="General">
                  <c:v>2.0004429999999771</c:v>
                </c:pt>
                <c:pt idx="14" formatCode="General">
                  <c:v>1.8908849999999999</c:v>
                </c:pt>
                <c:pt idx="15" formatCode="General">
                  <c:v>1.7426059999999999</c:v>
                </c:pt>
                <c:pt idx="16" formatCode="General">
                  <c:v>1.5489929999999998</c:v>
                </c:pt>
                <c:pt idx="17" formatCode="General">
                  <c:v>1.3001039999999999</c:v>
                </c:pt>
                <c:pt idx="18">
                  <c:v>0.98039560000000003</c:v>
                </c:pt>
                <c:pt idx="19">
                  <c:v>0.56370590000000065</c:v>
                </c:pt>
                <c:pt idx="20">
                  <c:v>0</c:v>
                </c:pt>
              </c:numCache>
            </c:numRef>
          </c:yVal>
          <c:smooth val="1"/>
        </c:ser>
        <c:axId val="44023808"/>
        <c:axId val="44025728"/>
      </c:scatterChart>
      <c:valAx>
        <c:axId val="44023808"/>
        <c:scaling>
          <c:orientation val="minMax"/>
        </c:scaling>
        <c:axPos val="b"/>
        <c:title>
          <c:tx>
            <c:rich>
              <a:bodyPr/>
              <a:lstStyle/>
              <a:p>
                <a:pPr>
                  <a:defRPr/>
                </a:pPr>
                <a:r>
                  <a:rPr lang="fr-FR"/>
                  <a:t>Z</a:t>
                </a:r>
              </a:p>
            </c:rich>
          </c:tx>
        </c:title>
        <c:numFmt formatCode="General" sourceLinked="0"/>
        <c:majorTickMark val="cross"/>
        <c:tickLblPos val="nextTo"/>
        <c:crossAx val="44025728"/>
        <c:crosses val="autoZero"/>
        <c:crossBetween val="midCat"/>
      </c:valAx>
      <c:valAx>
        <c:axId val="44025728"/>
        <c:scaling>
          <c:orientation val="minMax"/>
        </c:scaling>
        <c:axPos val="l"/>
        <c:title>
          <c:tx>
            <c:rich>
              <a:bodyPr/>
              <a:lstStyle/>
              <a:p>
                <a:pPr>
                  <a:defRPr/>
                </a:pPr>
                <a:r>
                  <a:rPr lang="fr-FR"/>
                  <a:t>La pression P</a:t>
                </a:r>
              </a:p>
            </c:rich>
          </c:tx>
        </c:title>
        <c:numFmt formatCode="General" sourceLinked="0"/>
        <c:majorTickMark val="cross"/>
        <c:tickLblPos val="nextTo"/>
        <c:crossAx val="44023808"/>
        <c:crosses val="autoZero"/>
        <c:crossBetween val="midCat"/>
      </c:valAx>
    </c:plotArea>
    <c:legend>
      <c:legendPos val="r"/>
      <c:layout>
        <c:manualLayout>
          <c:xMode val="edge"/>
          <c:yMode val="edge"/>
          <c:x val="0.65449471129920456"/>
          <c:y val="0.18454574506385341"/>
          <c:w val="0.32884076469318457"/>
          <c:h val="0.336404199475071"/>
        </c:manualLayout>
      </c:layout>
    </c:legend>
    <c:plotVisOnly val="1"/>
  </c:chart>
  <c:txPr>
    <a:bodyPr/>
    <a:lstStyle/>
    <a:p>
      <a:pPr>
        <a:defRPr>
          <a:latin typeface="Times New Roman" pitchFamily="18" charset="0"/>
          <a:cs typeface="Times New Roman" pitchFamily="18" charset="0"/>
        </a:defRPr>
      </a:pPr>
      <a:endParaRPr lang="fr-FR"/>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manualLayout>
          <c:layoutTarget val="inner"/>
          <c:xMode val="edge"/>
          <c:yMode val="edge"/>
          <c:x val="0.12698860059466741"/>
          <c:y val="5.1400554097404488E-2"/>
          <c:w val="0.64540776756546969"/>
          <c:h val="0.77646032193021619"/>
        </c:manualLayout>
      </c:layout>
      <c:scatterChart>
        <c:scatterStyle val="smoothMarker"/>
        <c:ser>
          <c:idx val="0"/>
          <c:order val="0"/>
          <c:tx>
            <c:v>Co=0 (sans déformation)</c:v>
          </c:tx>
          <c:marker>
            <c:symbol val="none"/>
          </c:marker>
          <c:xVal>
            <c:numRef>
              <c:f>Feuil1!$A$1:$A$6</c:f>
              <c:numCache>
                <c:formatCode>General</c:formatCode>
                <c:ptCount val="6"/>
                <c:pt idx="0">
                  <c:v>0.1</c:v>
                </c:pt>
                <c:pt idx="1">
                  <c:v>0.2</c:v>
                </c:pt>
                <c:pt idx="2">
                  <c:v>0.4</c:v>
                </c:pt>
                <c:pt idx="3">
                  <c:v>0.60000000000000064</c:v>
                </c:pt>
                <c:pt idx="4">
                  <c:v>0.8</c:v>
                </c:pt>
                <c:pt idx="5">
                  <c:v>0.9</c:v>
                </c:pt>
              </c:numCache>
            </c:numRef>
          </c:xVal>
          <c:yVal>
            <c:numRef>
              <c:f>Feuil1!$B$1:$B$6</c:f>
              <c:numCache>
                <c:formatCode>0.00E+00</c:formatCode>
                <c:ptCount val="6"/>
                <c:pt idx="0">
                  <c:v>5.4300000000000598E-3</c:v>
                </c:pt>
                <c:pt idx="1">
                  <c:v>3.6040000000000016E-2</c:v>
                </c:pt>
                <c:pt idx="2">
                  <c:v>0.21660000000000001</c:v>
                </c:pt>
                <c:pt idx="3">
                  <c:v>0.81730000000000003</c:v>
                </c:pt>
                <c:pt idx="4" formatCode="General">
                  <c:v>3.754</c:v>
                </c:pt>
                <c:pt idx="5" formatCode="General">
                  <c:v>12.438000000000001</c:v>
                </c:pt>
              </c:numCache>
            </c:numRef>
          </c:yVal>
          <c:smooth val="1"/>
        </c:ser>
        <c:ser>
          <c:idx val="1"/>
          <c:order val="1"/>
          <c:tx>
            <c:v>Co=0.04</c:v>
          </c:tx>
          <c:marker>
            <c:symbol val="none"/>
          </c:marker>
          <c:xVal>
            <c:numRef>
              <c:f>Feuil1!$A$1:$A$6</c:f>
              <c:numCache>
                <c:formatCode>General</c:formatCode>
                <c:ptCount val="6"/>
                <c:pt idx="0">
                  <c:v>0.1</c:v>
                </c:pt>
                <c:pt idx="1">
                  <c:v>0.2</c:v>
                </c:pt>
                <c:pt idx="2">
                  <c:v>0.4</c:v>
                </c:pt>
                <c:pt idx="3">
                  <c:v>0.60000000000000064</c:v>
                </c:pt>
                <c:pt idx="4">
                  <c:v>0.8</c:v>
                </c:pt>
                <c:pt idx="5">
                  <c:v>0.9</c:v>
                </c:pt>
              </c:numCache>
            </c:numRef>
          </c:xVal>
          <c:yVal>
            <c:numRef>
              <c:f>Feuil1!$C$1:$C$6</c:f>
              <c:numCache>
                <c:formatCode>0.00E+00</c:formatCode>
                <c:ptCount val="6"/>
                <c:pt idx="0">
                  <c:v>6.9140000000000104E-3</c:v>
                </c:pt>
                <c:pt idx="1">
                  <c:v>3.9329999999999997E-2</c:v>
                </c:pt>
                <c:pt idx="2">
                  <c:v>0.2243</c:v>
                </c:pt>
                <c:pt idx="3">
                  <c:v>0.80089999999999995</c:v>
                </c:pt>
                <c:pt idx="4" formatCode="General">
                  <c:v>2.5880000000000001</c:v>
                </c:pt>
                <c:pt idx="5" formatCode="General">
                  <c:v>4.3319999999999999</c:v>
                </c:pt>
              </c:numCache>
            </c:numRef>
          </c:yVal>
          <c:smooth val="1"/>
        </c:ser>
        <c:ser>
          <c:idx val="2"/>
          <c:order val="2"/>
          <c:tx>
            <c:v>Co=0.06</c:v>
          </c:tx>
          <c:marker>
            <c:symbol val="none"/>
          </c:marker>
          <c:xVal>
            <c:numRef>
              <c:f>Feuil1!$A$1:$A$6</c:f>
              <c:numCache>
                <c:formatCode>General</c:formatCode>
                <c:ptCount val="6"/>
                <c:pt idx="0">
                  <c:v>0.1</c:v>
                </c:pt>
                <c:pt idx="1">
                  <c:v>0.2</c:v>
                </c:pt>
                <c:pt idx="2">
                  <c:v>0.4</c:v>
                </c:pt>
                <c:pt idx="3">
                  <c:v>0.60000000000000064</c:v>
                </c:pt>
                <c:pt idx="4">
                  <c:v>0.8</c:v>
                </c:pt>
                <c:pt idx="5">
                  <c:v>0.9</c:v>
                </c:pt>
              </c:numCache>
            </c:numRef>
          </c:xVal>
          <c:yVal>
            <c:numRef>
              <c:f>Feuil1!$D$1:$D$6</c:f>
              <c:numCache>
                <c:formatCode>0.00E+00</c:formatCode>
                <c:ptCount val="6"/>
                <c:pt idx="0">
                  <c:v>7.6480000000000124E-3</c:v>
                </c:pt>
                <c:pt idx="1">
                  <c:v>4.0919999999999998E-2</c:v>
                </c:pt>
                <c:pt idx="2">
                  <c:v>0.22700000000000001</c:v>
                </c:pt>
                <c:pt idx="3">
                  <c:v>0.7833</c:v>
                </c:pt>
                <c:pt idx="4" formatCode="General">
                  <c:v>2.286</c:v>
                </c:pt>
                <c:pt idx="5" formatCode="General">
                  <c:v>3.0249999999999999</c:v>
                </c:pt>
              </c:numCache>
            </c:numRef>
          </c:yVal>
          <c:smooth val="1"/>
        </c:ser>
        <c:axId val="44029440"/>
        <c:axId val="44036480"/>
      </c:scatterChart>
      <c:valAx>
        <c:axId val="44029440"/>
        <c:scaling>
          <c:orientation val="minMax"/>
          <c:max val="0.9"/>
        </c:scaling>
        <c:axPos val="b"/>
        <c:title>
          <c:tx>
            <c:rich>
              <a:bodyPr/>
              <a:lstStyle/>
              <a:p>
                <a:pPr>
                  <a:defRPr/>
                </a:pPr>
                <a:r>
                  <a:rPr lang="fr-FR">
                    <a:latin typeface="Calibri"/>
                    <a:cs typeface="Calibri"/>
                  </a:rPr>
                  <a:t>L'excentricité relative ε</a:t>
                </a:r>
                <a:endParaRPr lang="fr-FR"/>
              </a:p>
            </c:rich>
          </c:tx>
        </c:title>
        <c:numFmt formatCode="General" sourceLinked="1"/>
        <c:majorTickMark val="cross"/>
        <c:tickLblPos val="nextTo"/>
        <c:crossAx val="44036480"/>
        <c:crosses val="autoZero"/>
        <c:crossBetween val="midCat"/>
        <c:majorUnit val="0.1"/>
      </c:valAx>
      <c:valAx>
        <c:axId val="44036480"/>
        <c:scaling>
          <c:orientation val="minMax"/>
        </c:scaling>
        <c:axPos val="l"/>
        <c:title>
          <c:tx>
            <c:rich>
              <a:bodyPr/>
              <a:lstStyle/>
              <a:p>
                <a:pPr>
                  <a:defRPr/>
                </a:pPr>
                <a:r>
                  <a:rPr lang="fr-FR"/>
                  <a:t>La</a:t>
                </a:r>
                <a:r>
                  <a:rPr lang="fr-FR" baseline="0"/>
                  <a:t> charge appliquée W</a:t>
                </a:r>
                <a:endParaRPr lang="fr-FR"/>
              </a:p>
            </c:rich>
          </c:tx>
        </c:title>
        <c:numFmt formatCode="General" sourceLinked="0"/>
        <c:majorTickMark val="cross"/>
        <c:tickLblPos val="nextTo"/>
        <c:crossAx val="44029440"/>
        <c:crosses val="autoZero"/>
        <c:crossBetween val="midCat"/>
      </c:valAx>
    </c:plotArea>
    <c:legend>
      <c:legendPos val="r"/>
      <c:layout>
        <c:manualLayout>
          <c:xMode val="edge"/>
          <c:yMode val="edge"/>
          <c:x val="0.78787917896089366"/>
          <c:y val="0.27199657334500293"/>
          <c:w val="0.21021446339166575"/>
          <c:h val="0.25230314960629924"/>
        </c:manualLayout>
      </c:layout>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fr-FR"/>
  <c:chart>
    <c:plotArea>
      <c:layout>
        <c:manualLayout>
          <c:layoutTarget val="inner"/>
          <c:xMode val="edge"/>
          <c:yMode val="edge"/>
          <c:x val="0.11714293655146485"/>
          <c:y val="3.2947582697693975E-2"/>
          <c:w val="0.79094314314214698"/>
          <c:h val="0.77630103660595273"/>
        </c:manualLayout>
      </c:layout>
      <c:scatterChart>
        <c:scatterStyle val="smoothMarker"/>
        <c:ser>
          <c:idx val="0"/>
          <c:order val="0"/>
          <c:tx>
            <c:v>Co=0 (sans déformation)</c:v>
          </c:tx>
          <c:marker>
            <c:symbol val="none"/>
          </c:marker>
          <c:xVal>
            <c:numRef>
              <c:f>Feuil1!$A$13:$A$18</c:f>
              <c:numCache>
                <c:formatCode>General</c:formatCode>
                <c:ptCount val="6"/>
                <c:pt idx="0">
                  <c:v>0.1</c:v>
                </c:pt>
                <c:pt idx="1">
                  <c:v>0.2</c:v>
                </c:pt>
                <c:pt idx="2">
                  <c:v>0.4</c:v>
                </c:pt>
                <c:pt idx="3">
                  <c:v>0.60000000000000064</c:v>
                </c:pt>
                <c:pt idx="4">
                  <c:v>0.8</c:v>
                </c:pt>
                <c:pt idx="5">
                  <c:v>0.9</c:v>
                </c:pt>
              </c:numCache>
            </c:numRef>
          </c:xVal>
          <c:yVal>
            <c:numRef>
              <c:f>Feuil1!$B$13:$B$18</c:f>
              <c:numCache>
                <c:formatCode>General</c:formatCode>
                <c:ptCount val="6"/>
                <c:pt idx="0">
                  <c:v>86.850999999999999</c:v>
                </c:pt>
                <c:pt idx="1">
                  <c:v>80.144999999999996</c:v>
                </c:pt>
                <c:pt idx="2">
                  <c:v>66.623999999999981</c:v>
                </c:pt>
                <c:pt idx="3">
                  <c:v>52.751000000000005</c:v>
                </c:pt>
                <c:pt idx="4">
                  <c:v>37.584000000000003</c:v>
                </c:pt>
                <c:pt idx="5">
                  <c:v>28.052</c:v>
                </c:pt>
              </c:numCache>
            </c:numRef>
          </c:yVal>
          <c:smooth val="1"/>
        </c:ser>
        <c:ser>
          <c:idx val="1"/>
          <c:order val="1"/>
          <c:tx>
            <c:v>Co=0.04</c:v>
          </c:tx>
          <c:marker>
            <c:symbol val="none"/>
          </c:marker>
          <c:xVal>
            <c:numRef>
              <c:f>Feuil1!$A$13:$A$18</c:f>
              <c:numCache>
                <c:formatCode>General</c:formatCode>
                <c:ptCount val="6"/>
                <c:pt idx="0">
                  <c:v>0.1</c:v>
                </c:pt>
                <c:pt idx="1">
                  <c:v>0.2</c:v>
                </c:pt>
                <c:pt idx="2">
                  <c:v>0.4</c:v>
                </c:pt>
                <c:pt idx="3">
                  <c:v>0.60000000000000064</c:v>
                </c:pt>
                <c:pt idx="4">
                  <c:v>0.8</c:v>
                </c:pt>
                <c:pt idx="5">
                  <c:v>0.9</c:v>
                </c:pt>
              </c:numCache>
            </c:numRef>
          </c:xVal>
          <c:yVal>
            <c:numRef>
              <c:f>Feuil1!$C$13:$C$18</c:f>
              <c:numCache>
                <c:formatCode>General</c:formatCode>
                <c:ptCount val="6"/>
                <c:pt idx="0">
                  <c:v>86.414000000000371</c:v>
                </c:pt>
                <c:pt idx="1">
                  <c:v>79.653999999999982</c:v>
                </c:pt>
                <c:pt idx="2">
                  <c:v>65.915000000000006</c:v>
                </c:pt>
                <c:pt idx="3">
                  <c:v>51.383999999999993</c:v>
                </c:pt>
                <c:pt idx="4">
                  <c:v>34.937000000000005</c:v>
                </c:pt>
                <c:pt idx="5">
                  <c:v>27.07</c:v>
                </c:pt>
              </c:numCache>
            </c:numRef>
          </c:yVal>
          <c:smooth val="1"/>
        </c:ser>
        <c:ser>
          <c:idx val="2"/>
          <c:order val="2"/>
          <c:tx>
            <c:v>Co=0.06</c:v>
          </c:tx>
          <c:marker>
            <c:symbol val="none"/>
          </c:marker>
          <c:xVal>
            <c:numRef>
              <c:f>Feuil1!$A$13:$A$18</c:f>
              <c:numCache>
                <c:formatCode>General</c:formatCode>
                <c:ptCount val="6"/>
                <c:pt idx="0">
                  <c:v>0.1</c:v>
                </c:pt>
                <c:pt idx="1">
                  <c:v>0.2</c:v>
                </c:pt>
                <c:pt idx="2">
                  <c:v>0.4</c:v>
                </c:pt>
                <c:pt idx="3">
                  <c:v>0.60000000000000064</c:v>
                </c:pt>
                <c:pt idx="4">
                  <c:v>0.8</c:v>
                </c:pt>
                <c:pt idx="5">
                  <c:v>0.9</c:v>
                </c:pt>
              </c:numCache>
            </c:numRef>
          </c:xVal>
          <c:yVal>
            <c:numRef>
              <c:f>Feuil1!$D$13:$D$18</c:f>
              <c:numCache>
                <c:formatCode>General</c:formatCode>
                <c:ptCount val="6"/>
                <c:pt idx="0">
                  <c:v>85.543000000000006</c:v>
                </c:pt>
                <c:pt idx="1">
                  <c:v>78.685999999999979</c:v>
                </c:pt>
                <c:pt idx="2">
                  <c:v>64.552999999999983</c:v>
                </c:pt>
                <c:pt idx="3">
                  <c:v>49.487000000000002</c:v>
                </c:pt>
                <c:pt idx="4">
                  <c:v>34.511000000000003</c:v>
                </c:pt>
                <c:pt idx="5">
                  <c:v>13</c:v>
                </c:pt>
              </c:numCache>
            </c:numRef>
          </c:yVal>
          <c:smooth val="1"/>
        </c:ser>
        <c:axId val="43222528"/>
        <c:axId val="43224064"/>
      </c:scatterChart>
      <c:valAx>
        <c:axId val="43222528"/>
        <c:scaling>
          <c:orientation val="minMax"/>
          <c:max val="0.9"/>
          <c:min val="0"/>
        </c:scaling>
        <c:axPos val="b"/>
        <c:numFmt formatCode="General" sourceLinked="1"/>
        <c:tickLblPos val="nextTo"/>
        <c:crossAx val="43224064"/>
        <c:crosses val="autoZero"/>
        <c:crossBetween val="midCat"/>
        <c:majorUnit val="0.1"/>
      </c:valAx>
      <c:valAx>
        <c:axId val="43224064"/>
        <c:scaling>
          <c:orientation val="minMax"/>
        </c:scaling>
        <c:axPos val="l"/>
        <c:numFmt formatCode="General" sourceLinked="1"/>
        <c:tickLblPos val="nextTo"/>
        <c:crossAx val="43222528"/>
        <c:crosses val="autoZero"/>
        <c:crossBetween val="midCat"/>
      </c:valAx>
    </c:plotArea>
    <c:legend>
      <c:legendPos val="r"/>
      <c:layout>
        <c:manualLayout>
          <c:xMode val="edge"/>
          <c:yMode val="edge"/>
          <c:x val="0.77346085269205866"/>
          <c:y val="5.4403980752406517E-2"/>
          <c:w val="0.20431687384193317"/>
          <c:h val="0.24304389034704119"/>
        </c:manualLayout>
      </c:layout>
    </c:legend>
    <c:plotVisOnly val="1"/>
  </c:chart>
  <c:txPr>
    <a:bodyPr/>
    <a:lstStyle/>
    <a:p>
      <a:pPr>
        <a:defRPr>
          <a:latin typeface="Times New Roman" pitchFamily="18" charset="0"/>
          <a:cs typeface="Times New Roman" pitchFamily="18" charset="0"/>
        </a:defRPr>
      </a:pPr>
      <a:endParaRPr lang="fr-FR"/>
    </a:p>
  </c:txPr>
  <c:externalData r:id="rId1"/>
  <c:userShapes r:id="rId2"/>
</c:chartSpace>
</file>

<file path=ppt/drawings/_rels/drawing1.xml.rels><?xml version="1.0" encoding="UTF-8" standalone="yes"?>
<Relationships xmlns="http://schemas.openxmlformats.org/package/2006/relationships"><Relationship Id="rId1" Type="http://schemas.openxmlformats.org/officeDocument/2006/relationships/image" Target="../media/image56.png"/></Relationships>
</file>

<file path=ppt/drawings/_rels/drawing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image" Target="../media/image57.png"/></Relationships>
</file>

<file path=ppt/drawings/drawing1.xml><?xml version="1.0" encoding="utf-8"?>
<c:userShapes xmlns:c="http://schemas.openxmlformats.org/drawingml/2006/chart">
  <cdr:relSizeAnchor xmlns:cdr="http://schemas.openxmlformats.org/drawingml/2006/chartDrawing">
    <cdr:from>
      <cdr:x>0.37744</cdr:x>
      <cdr:y>0.04811</cdr:y>
    </cdr:from>
    <cdr:to>
      <cdr:x>0.4653</cdr:x>
      <cdr:y>0.09837</cdr:y>
    </cdr:to>
    <cdr:pic>
      <cdr:nvPicPr>
        <cdr:cNvPr id="4"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2173856" y="198408"/>
          <a:ext cx="506012" cy="207282"/>
        </a:xfrm>
        <a:prstGeom xmlns:a="http://schemas.openxmlformats.org/drawingml/2006/main" prst="rect">
          <a:avLst/>
        </a:prstGeom>
      </cdr:spPr>
    </cdr:pic>
  </cdr:relSizeAnchor>
</c:userShapes>
</file>

<file path=ppt/drawings/drawing2.xml><?xml version="1.0" encoding="utf-8"?>
<c:userShapes xmlns:c="http://schemas.openxmlformats.org/drawingml/2006/chart">
  <cdr:relSizeAnchor xmlns:cdr="http://schemas.openxmlformats.org/drawingml/2006/chartDrawing">
    <cdr:from>
      <cdr:x>0.66838</cdr:x>
      <cdr:y>0.1124</cdr:y>
    </cdr:from>
    <cdr:to>
      <cdr:x>0.82423</cdr:x>
      <cdr:y>0.18651</cdr:y>
    </cdr:to>
    <cdr:sp macro="" textlink="">
      <cdr:nvSpPr>
        <cdr:cNvPr id="2" name="ZoneTexte 1"/>
        <cdr:cNvSpPr txBox="1"/>
      </cdr:nvSpPr>
      <cdr:spPr>
        <a:xfrm xmlns:a="http://schemas.openxmlformats.org/drawingml/2006/main">
          <a:off x="3568989" y="313883"/>
          <a:ext cx="832201" cy="20695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fr-FR" sz="1200">
              <a:latin typeface="Times New Roman" pitchFamily="18" charset="0"/>
              <a:cs typeface="Times New Roman" pitchFamily="18" charset="0"/>
            </a:rPr>
            <a:t>ε=0.8</a:t>
          </a:r>
        </a:p>
      </cdr:txBody>
    </cdr:sp>
  </cdr:relSizeAnchor>
</c:userShapes>
</file>

<file path=ppt/drawings/drawing3.xml><?xml version="1.0" encoding="utf-8"?>
<c:userShapes xmlns:c="http://schemas.openxmlformats.org/drawingml/2006/chart">
  <cdr:relSizeAnchor xmlns:cdr="http://schemas.openxmlformats.org/drawingml/2006/chartDrawing">
    <cdr:from>
      <cdr:x>0.79375</cdr:x>
      <cdr:y>0.12847</cdr:y>
    </cdr:from>
    <cdr:to>
      <cdr:x>0.95625</cdr:x>
      <cdr:y>0.21181</cdr:y>
    </cdr:to>
    <cdr:sp macro="" textlink="">
      <cdr:nvSpPr>
        <cdr:cNvPr id="2" name="ZoneTexte 1"/>
        <cdr:cNvSpPr txBox="1"/>
      </cdr:nvSpPr>
      <cdr:spPr>
        <a:xfrm xmlns:a="http://schemas.openxmlformats.org/drawingml/2006/main">
          <a:off x="3629025" y="352425"/>
          <a:ext cx="742950" cy="2286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fr-FR" sz="1100"/>
            <a:t>Co=0.04</a:t>
          </a:r>
        </a:p>
      </cdr:txBody>
    </cdr:sp>
  </cdr:relSizeAnchor>
</c:userShapes>
</file>

<file path=ppt/drawings/drawing4.xml><?xml version="1.0" encoding="utf-8"?>
<c:userShapes xmlns:c="http://schemas.openxmlformats.org/drawingml/2006/chart">
  <cdr:relSizeAnchor xmlns:cdr="http://schemas.openxmlformats.org/drawingml/2006/chartDrawing">
    <cdr:from>
      <cdr:x>0.6773</cdr:x>
      <cdr:y>0.08244</cdr:y>
    </cdr:from>
    <cdr:to>
      <cdr:x>0.80233</cdr:x>
      <cdr:y>0.15096</cdr:y>
    </cdr:to>
    <cdr:sp macro="" textlink="">
      <cdr:nvSpPr>
        <cdr:cNvPr id="2" name="ZoneTexte 1"/>
        <cdr:cNvSpPr txBox="1"/>
      </cdr:nvSpPr>
      <cdr:spPr>
        <a:xfrm xmlns:a="http://schemas.openxmlformats.org/drawingml/2006/main">
          <a:off x="3859618" y="244548"/>
          <a:ext cx="712510" cy="20327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fr-FR" sz="1200">
              <a:latin typeface="Times New Roman" pitchFamily="18" charset="0"/>
              <a:cs typeface="Times New Roman" pitchFamily="18" charset="0"/>
            </a:rPr>
            <a:t>ε=0.8</a:t>
          </a:r>
        </a:p>
      </cdr:txBody>
    </cdr:sp>
  </cdr:relSizeAnchor>
</c:userShapes>
</file>

<file path=ppt/drawings/drawing5.xml><?xml version="1.0" encoding="utf-8"?>
<c:userShapes xmlns:c="http://schemas.openxmlformats.org/drawingml/2006/chart">
  <cdr:relSizeAnchor xmlns:cdr="http://schemas.openxmlformats.org/drawingml/2006/chartDrawing">
    <cdr:from>
      <cdr:x>0.27213</cdr:x>
      <cdr:y>0.89031</cdr:y>
    </cdr:from>
    <cdr:to>
      <cdr:x>0.61349</cdr:x>
      <cdr:y>0.96587</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1343088" y="2773619"/>
          <a:ext cx="1684747" cy="235395"/>
        </a:xfrm>
        <a:prstGeom xmlns:a="http://schemas.openxmlformats.org/drawingml/2006/main" prst="rect">
          <a:avLst/>
        </a:prstGeom>
      </cdr:spPr>
    </cdr:pic>
  </cdr:relSizeAnchor>
  <cdr:relSizeAnchor xmlns:cdr="http://schemas.openxmlformats.org/drawingml/2006/chartDrawing">
    <cdr:from>
      <cdr:x>0</cdr:x>
      <cdr:y>0.15709</cdr:y>
    </cdr:from>
    <cdr:to>
      <cdr:x>0.04203</cdr:x>
      <cdr:y>0.72158</cdr:y>
    </cdr:to>
    <cdr:pic>
      <cdr:nvPicPr>
        <cdr:cNvPr id="3" name="chart"/>
        <cdr:cNvPicPr>
          <a:picLocks xmlns:a="http://schemas.openxmlformats.org/drawingml/2006/main" noChangeAspect="1"/>
        </cdr:cNvPicPr>
      </cdr:nvPicPr>
      <cdr:blipFill>
        <a:blip xmlns:a="http://schemas.openxmlformats.org/drawingml/2006/main" xmlns:r="http://schemas.openxmlformats.org/officeDocument/2006/relationships" r:embed="rId2"/>
        <a:stretch xmlns:a="http://schemas.openxmlformats.org/drawingml/2006/main">
          <a:fillRect/>
        </a:stretch>
      </cdr:blipFill>
      <cdr:spPr>
        <a:xfrm xmlns:a="http://schemas.openxmlformats.org/drawingml/2006/main" rot="16200000">
          <a:off x="-670618" y="1101542"/>
          <a:ext cx="1548518" cy="207282"/>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7AB08C3-DA7F-440D-9C5A-5351365E81D5}" type="datetimeFigureOut">
              <a:rPr lang="fr-FR" smtClean="0"/>
              <a:pPr/>
              <a:t>18/06/2018</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1D53DF6-63A9-4EBB-AF9C-4D9A19615466}" type="slidenum">
              <a:rPr lang="fr-FR" smtClean="0"/>
              <a:pPr/>
              <a:t>‹N°›</a:t>
            </a:fld>
            <a:endParaRPr lang="fr-FR"/>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DA165E-9D65-4C4C-85BF-CF925F88DAC8}" type="datetimeFigureOut">
              <a:rPr lang="fr-FR" smtClean="0"/>
              <a:pPr/>
              <a:t>18/06/2018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D38F53-08FA-4025-A706-76AB8B62C629}" type="slidenum">
              <a:rPr lang="fr-FR" smtClean="0"/>
              <a:pPr/>
              <a:t>‹N°›</a:t>
            </a:fld>
            <a:endParaRPr lang="fr-FR"/>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l’épaisseur de film d’huile pour n’importe quelle angle θ pour palier rigide est définie par la relation:</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 L’épaisseur de film à n'importe quel angle tenant compte de la déformation élastique du revêtement de palier est:</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Et</a:t>
            </a:r>
            <a:r>
              <a:rPr lang="fr-FR" sz="1200" kern="1200" baseline="0" dirty="0" smtClean="0">
                <a:solidFill>
                  <a:schemeClr val="tx1"/>
                </a:solidFill>
                <a:latin typeface="+mn-lt"/>
                <a:ea typeface="+mn-ea"/>
                <a:cs typeface="+mn-cs"/>
              </a:rPr>
              <a:t> la forme sans dimension est donner par:</a:t>
            </a:r>
            <a:endParaRPr lang="fr-FR" sz="1200"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16</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Pour  un  palier  hydrodynamique  en  fonctionnement  stationnaire,  trois  types  de conditions aux limites ont été successivement définies :</a:t>
            </a:r>
          </a:p>
          <a:p>
            <a:r>
              <a:rPr lang="fr-FR" dirty="0" smtClean="0"/>
              <a:t>Condition de </a:t>
            </a:r>
            <a:r>
              <a:rPr lang="fr-FR" dirty="0" err="1" smtClean="0"/>
              <a:t>sommerfeld</a:t>
            </a:r>
            <a:r>
              <a:rPr lang="fr-FR" dirty="0" smtClean="0"/>
              <a:t>: </a:t>
            </a:r>
            <a:r>
              <a:rPr lang="fr-FR" sz="1200" kern="1200" dirty="0" smtClean="0">
                <a:solidFill>
                  <a:schemeClr val="tx1"/>
                </a:solidFill>
                <a:latin typeface="+mn-lt"/>
                <a:ea typeface="+mn-ea"/>
                <a:cs typeface="+mn-cs"/>
              </a:rPr>
              <a:t>suppose que le film lubrifiant est continu et qu’il n’y a pas de rupture du film. Dans ces conditions la distribution de pression est antisymétrique par rapport Ou point</a:t>
            </a:r>
            <a:r>
              <a:rPr lang="fr-FR" sz="1200" kern="1200" baseline="0" dirty="0" smtClean="0">
                <a:solidFill>
                  <a:schemeClr val="tx1"/>
                </a:solidFill>
                <a:latin typeface="+mn-lt"/>
                <a:ea typeface="+mn-ea"/>
                <a:cs typeface="+mn-cs"/>
              </a:rPr>
              <a:t> P</a:t>
            </a:r>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17</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Cela  revient  à  négliger,  dans  la  solution  de  Sommerfeld  les  pressions  négatives.  Ces conditions impliquent une discontinuité dans l’écoulement au point</a:t>
            </a:r>
          </a:p>
          <a:p>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18</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On distingue ainsi deux régions dans le palier : une région active où la pression est positive et le film complet, pour des valeurs de  θ  comprises entre 0 et  </a:t>
            </a:r>
            <a:r>
              <a:rPr lang="fr-FR" sz="1200" kern="1200" dirty="0" err="1" smtClean="0">
                <a:solidFill>
                  <a:schemeClr val="tx1"/>
                </a:solidFill>
                <a:latin typeface="+mn-lt"/>
                <a:ea typeface="+mn-ea"/>
                <a:cs typeface="+mn-cs"/>
              </a:rPr>
              <a:t>θs</a:t>
            </a:r>
            <a:r>
              <a:rPr lang="fr-FR" sz="1200" kern="1200" dirty="0" smtClean="0">
                <a:solidFill>
                  <a:schemeClr val="tx1"/>
                </a:solidFill>
                <a:latin typeface="+mn-lt"/>
                <a:ea typeface="+mn-ea"/>
                <a:cs typeface="+mn-cs"/>
              </a:rPr>
              <a:t> et une région inactive à pression nulle et dans laquelle en régime dynamique, peut apparaître de la cavitation, pour θ s &lt; θ &lt; 2π.</a:t>
            </a:r>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19</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L’équation</a:t>
            </a:r>
            <a:r>
              <a:rPr lang="fr-FR" sz="1200" kern="1200" baseline="0" dirty="0" smtClean="0">
                <a:solidFill>
                  <a:schemeClr val="tx1"/>
                </a:solidFill>
                <a:latin typeface="+mn-lt"/>
                <a:ea typeface="+mn-ea"/>
                <a:cs typeface="+mn-cs"/>
              </a:rPr>
              <a:t> de </a:t>
            </a:r>
            <a:r>
              <a:rPr lang="fr-FR" sz="1200" kern="1200" baseline="0" dirty="0" err="1" smtClean="0">
                <a:solidFill>
                  <a:schemeClr val="tx1"/>
                </a:solidFill>
                <a:latin typeface="+mn-lt"/>
                <a:ea typeface="+mn-ea"/>
                <a:cs typeface="+mn-cs"/>
              </a:rPr>
              <a:t>reynolds</a:t>
            </a:r>
            <a:r>
              <a:rPr lang="fr-FR" sz="1200" kern="1200" baseline="0" dirty="0" smtClean="0">
                <a:solidFill>
                  <a:schemeClr val="tx1"/>
                </a:solidFill>
                <a:latin typeface="+mn-lt"/>
                <a:ea typeface="+mn-ea"/>
                <a:cs typeface="+mn-cs"/>
              </a:rPr>
              <a:t> est une équation aux dérivées partielles du second ordre qui n’admit pas, sauf dans </a:t>
            </a:r>
            <a:r>
              <a:rPr lang="fr-FR" sz="1200" kern="1200" baseline="0" dirty="0" err="1" smtClean="0">
                <a:solidFill>
                  <a:schemeClr val="tx1"/>
                </a:solidFill>
                <a:latin typeface="+mn-lt"/>
                <a:ea typeface="+mn-ea"/>
                <a:cs typeface="+mn-cs"/>
              </a:rPr>
              <a:t>qlq</a:t>
            </a:r>
            <a:r>
              <a:rPr lang="fr-FR" sz="1200" kern="1200" baseline="0" dirty="0" smtClean="0">
                <a:solidFill>
                  <a:schemeClr val="tx1"/>
                </a:solidFill>
                <a:latin typeface="+mn-lt"/>
                <a:ea typeface="+mn-ea"/>
                <a:cs typeface="+mn-cs"/>
              </a:rPr>
              <a:t> cas simple , de solution analytique</a:t>
            </a:r>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20</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La distribution de pression est obtenue pour la géométrie modifiée la capacité de charge et l'angle d'attitude sont déterminés en employant les relations suivantes</a:t>
            </a:r>
          </a:p>
          <a:p>
            <a:r>
              <a:rPr lang="fr-FR" sz="1200" kern="1200" dirty="0" smtClean="0">
                <a:solidFill>
                  <a:schemeClr val="tx1"/>
                </a:solidFill>
                <a:latin typeface="+mn-lt"/>
                <a:ea typeface="+mn-ea"/>
                <a:cs typeface="+mn-cs"/>
              </a:rPr>
              <a:t>La charge </a:t>
            </a:r>
            <a:r>
              <a:rPr lang="fr-FR" sz="1200" kern="1200" baseline="0" dirty="0" smtClean="0">
                <a:solidFill>
                  <a:schemeClr val="tx1"/>
                </a:solidFill>
                <a:latin typeface="+mn-lt"/>
                <a:ea typeface="+mn-ea"/>
                <a:cs typeface="+mn-cs"/>
              </a:rPr>
              <a:t>est définie par la relation suivant:</a:t>
            </a:r>
          </a:p>
          <a:p>
            <a:r>
              <a:rPr lang="fr-FR" sz="1200" kern="1200" baseline="0" dirty="0" smtClean="0">
                <a:solidFill>
                  <a:schemeClr val="tx1"/>
                </a:solidFill>
                <a:latin typeface="+mn-lt"/>
                <a:ea typeface="+mn-ea"/>
                <a:cs typeface="+mn-cs"/>
              </a:rPr>
              <a:t>Où</a:t>
            </a:r>
          </a:p>
          <a:p>
            <a:r>
              <a:rPr lang="fr-FR" sz="1200" kern="1200" baseline="0" dirty="0" smtClean="0">
                <a:solidFill>
                  <a:schemeClr val="tx1"/>
                </a:solidFill>
                <a:latin typeface="+mn-lt"/>
                <a:ea typeface="+mn-ea"/>
                <a:cs typeface="+mn-cs"/>
              </a:rPr>
              <a:t>L’angle de calage est définie par:</a:t>
            </a:r>
          </a:p>
          <a:p>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21</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22</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normalizeH="0" baseline="0" dirty="0" smtClean="0">
                <a:ln>
                  <a:noFill/>
                </a:ln>
                <a:solidFill>
                  <a:schemeClr val="tx1"/>
                </a:solidFill>
                <a:effectLst/>
                <a:latin typeface="+mn-lt"/>
                <a:ea typeface="Calibri" pitchFamily="34" charset="0"/>
                <a:cs typeface="Times New Roman" pitchFamily="18" charset="0"/>
              </a:rPr>
              <a:t>la méthode de déférences finies est utilisée pour résoudre ce problème en discrétisant le domaine de calcul par un maillage de dimension en (m, n), sachant que n=21, m=73. </a:t>
            </a:r>
            <a:endParaRPr kumimoji="0" lang="fr-FR" sz="1800" b="0" i="0" u="none" strike="noStrike" kern="1200" cap="none" normalizeH="0" baseline="0" dirty="0" smtClean="0">
              <a:ln>
                <a:noFill/>
              </a:ln>
              <a:solidFill>
                <a:schemeClr val="tx1"/>
              </a:solidFill>
              <a:effectLst/>
              <a:latin typeface="+mn-lt"/>
              <a:ea typeface="+mn-ea"/>
              <a:cs typeface="Arial" pitchFamily="34" charset="0"/>
            </a:endParaRPr>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23</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On peut écrire l’équation de Reynolds suivant un</a:t>
            </a:r>
            <a:r>
              <a:rPr lang="fr-FR" baseline="0" dirty="0" smtClean="0"/>
              <a:t> autre forme qu’est</a:t>
            </a:r>
            <a:r>
              <a:rPr lang="fr-FR" dirty="0" smtClean="0"/>
              <a:t>:</a:t>
            </a:r>
          </a:p>
          <a:p>
            <a:r>
              <a:rPr lang="fr-FR" sz="1200" kern="1200" dirty="0" smtClean="0">
                <a:solidFill>
                  <a:schemeClr val="tx1"/>
                </a:solidFill>
                <a:latin typeface="+mn-lt"/>
                <a:ea typeface="+mn-ea"/>
                <a:cs typeface="+mn-cs"/>
              </a:rPr>
              <a:t>La valeur de la pression P au point de coordonnées i et j est fonction de la valeur de P aux points situés au voisinage de celui-ci, on a les relations suivantes: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On a</a:t>
            </a:r>
            <a:r>
              <a:rPr lang="fr-FR" sz="1200" kern="1200" baseline="0" dirty="0" smtClean="0">
                <a:solidFill>
                  <a:schemeClr val="tx1"/>
                </a:solidFill>
                <a:latin typeface="+mn-lt"/>
                <a:ea typeface="+mn-ea"/>
                <a:cs typeface="+mn-cs"/>
              </a:rPr>
              <a:t> simplifier cette équation et </a:t>
            </a:r>
            <a:r>
              <a:rPr lang="fr-FR" sz="1200" kern="1200" dirty="0" smtClean="0">
                <a:solidFill>
                  <a:schemeClr val="tx1"/>
                </a:solidFill>
                <a:latin typeface="+mn-lt"/>
                <a:ea typeface="+mn-ea"/>
                <a:cs typeface="+mn-cs"/>
              </a:rPr>
              <a:t>On remplaçant ces expressions dans l’équation simplifier, on obtient:</a:t>
            </a:r>
          </a:p>
          <a:p>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24</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25</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174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dirty="0" smtClean="0"/>
          </a:p>
        </p:txBody>
      </p:sp>
      <p:sp>
        <p:nvSpPr>
          <p:cNvPr id="31748"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7B6EB7-AEAE-4AA7-A7CF-126E4DA37214}" type="slidenum">
              <a:rPr lang="fr-FR" smtClean="0">
                <a:latin typeface="Arial" pitchFamily="34" charset="0"/>
              </a:rPr>
              <a:pPr/>
              <a:t>3</a:t>
            </a:fld>
            <a:endParaRPr lang="fr-FR" dirty="0" smtClean="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kumimoji="0" lang="fr-FR" sz="1200" b="0" i="0" u="none" strike="noStrike" kern="1200" cap="none" normalizeH="0" baseline="0" dirty="0" smtClean="0">
                <a:ln>
                  <a:noFill/>
                </a:ln>
                <a:solidFill>
                  <a:schemeClr val="tx1"/>
                </a:solidFill>
                <a:effectLst/>
                <a:latin typeface="+mn-lt"/>
                <a:ea typeface="Calibri" pitchFamily="34" charset="0"/>
                <a:cs typeface="Times New Roman" pitchFamily="18" charset="0"/>
              </a:rPr>
              <a:t>Mise à jour de l’approximation de la solution</a:t>
            </a:r>
            <a:endParaRPr lang="fr-FR" sz="1200" kern="120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27</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 on remarque que l’épaisseur du film lubrifiant dans tous les cas commence par une valeur supérieure puis elle diminue au fur et a mesure avec la variation de l’angle circonférentielle jusqu’au environ de 180°, ou elle aura une valeur minimale, après elle recommence a augmenter jusqu’à ce qu’elle retourne à l’état initial. Pour le coefficient de la déformation ; on constat que plus il est grand plus l’épaisseur augmente. </a:t>
            </a:r>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29</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on remarque que la pression est diminuer très rapide avec le  coefficient de la déformation élastique, ou elle atteint une valeur maximale dans un intervalle de l’angle circonférentielle allant de 160° jusqu’à 165°, après elle chute brusquement. </a:t>
            </a:r>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30</a:t>
            </a:fld>
            <a:endParaRPr lang="fr-F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on constate que la pression atteint sa valeur maximal à Z=0.5 (ou milieu du palier) après elle commence à diminué jusqu’à des valeurs quasiment inferieures. On remarque aussi que la forme des courbes à une symétrie. </a:t>
            </a:r>
          </a:p>
          <a:p>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31</a:t>
            </a:fld>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D’après le graphe en remarque que plus le coefficient de déformation est grande plus la charge est diminuée, alors on constate que le coefficient de la déformation élastique est influé inversement sur l’augmentation de la valeur de la charge appliquée.</a:t>
            </a:r>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32</a:t>
            </a:fld>
            <a:endParaRPr lang="fr-F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on remarque l’augmentation du coefficient de la déformation élastique cause une diminution en valeur de l'angle de calage particulièrement aux valeurs élevées de l’excentricité relative.</a:t>
            </a:r>
          </a:p>
          <a:p>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33</a:t>
            </a:fld>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174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dirty="0" smtClean="0"/>
          </a:p>
        </p:txBody>
      </p:sp>
      <p:sp>
        <p:nvSpPr>
          <p:cNvPr id="31748"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7B6EB7-AEAE-4AA7-A7CF-126E4DA37214}" type="slidenum">
              <a:rPr lang="fr-FR" smtClean="0">
                <a:latin typeface="Arial" pitchFamily="34" charset="0"/>
              </a:rPr>
              <a:pPr/>
              <a:t>34</a:t>
            </a:fld>
            <a:endParaRPr lang="fr-FR"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35</a:t>
            </a:fld>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36</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548640" indent="-411480" algn="just" eaLnBrk="1" fontAlgn="auto" hangingPunct="1">
              <a:lnSpc>
                <a:spcPct val="110000"/>
              </a:lnSpc>
              <a:spcAft>
                <a:spcPts val="0"/>
              </a:spcAft>
              <a:buClr>
                <a:schemeClr val="tx1">
                  <a:shade val="95000"/>
                </a:schemeClr>
              </a:buClr>
              <a:buFont typeface="Wingdings" pitchFamily="2" charset="2"/>
              <a:buNone/>
              <a:defRPr/>
            </a:pPr>
            <a:r>
              <a:rPr lang="fr-FR" sz="2400" kern="1200" dirty="0" smtClean="0">
                <a:solidFill>
                  <a:schemeClr val="tx1"/>
                </a:solidFill>
                <a:latin typeface="+mn-lt"/>
                <a:ea typeface="+mn-ea"/>
                <a:cs typeface="+mn-cs"/>
              </a:rPr>
              <a:t>Les paliers sont des organes de machines utilisés pour guider les arbres en rotation. </a:t>
            </a:r>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8</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baseline="0" dirty="0" smtClean="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9</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nSpc>
                <a:spcPct val="200000"/>
              </a:lnSpc>
            </a:pPr>
            <a:r>
              <a:rPr lang="fr-FR" sz="1200" b="1" dirty="0" smtClean="0"/>
              <a:t>Et on peut cité</a:t>
            </a:r>
            <a:r>
              <a:rPr lang="fr-FR" sz="1200" b="1" baseline="0" dirty="0" smtClean="0"/>
              <a:t> </a:t>
            </a:r>
            <a:r>
              <a:rPr lang="fr-FR" sz="1200" b="1" dirty="0" smtClean="0"/>
              <a:t> ces paliers suivant le rapport L/D sous les formes suivantes:</a:t>
            </a:r>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10</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Sont généralement constituées</a:t>
            </a:r>
            <a:r>
              <a:rPr lang="fr-FR" baseline="0" dirty="0" smtClean="0"/>
              <a:t> d’un fluide de base qui peut être synthétique ou d’origine minérales, au quel sont ajoutés de nombreux additifs dont la nature varie avec la destination du produit.</a:t>
            </a:r>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11</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Pour ce modèle les contrainte de cisaillement sont proportionnelles au gradient de vitesse ce qui implique:</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Toutes déviations des règles du fluide Newtonien est le signe d’un comportement non-Newtonien</a:t>
            </a:r>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12</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600" kern="1200" dirty="0" smtClean="0">
                <a:solidFill>
                  <a:schemeClr val="tx1"/>
                </a:solidFill>
                <a:latin typeface="+mn-lt"/>
                <a:ea typeface="+mn-ea"/>
                <a:cs typeface="+mn-cs"/>
              </a:rPr>
              <a:t>Les équations générales de la lubrification hydrodynamique par fluide Newtonien prennent différentes formes selon les hypothèses effectuées. Pour cela, nous  démontrons  une forme simplifiée de ces équations, appelée équation de Reynolds </a:t>
            </a:r>
          </a:p>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dirty="0" smtClean="0">
                <a:solidFill>
                  <a:schemeClr val="tx1"/>
                </a:solidFill>
                <a:latin typeface="+mn-lt"/>
                <a:ea typeface="+mn-ea"/>
                <a:cs typeface="+mn-cs"/>
              </a:rPr>
              <a:t>L’équation de Reynolds est déduite des équations de la mécanique des milieux continus, appliquées  à un fluide Newtonien et qui peuvent s’écrire sous la forme suivante :</a:t>
            </a:r>
          </a:p>
          <a:p>
            <a:endParaRPr lang="fr-FR" dirty="0"/>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14</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En reportant l’équation de comportement rhéologique dans l’équation de la dynamique et en négligeant les forces massiques extérieures, on obtient les équations de Navier qui s’écrivent :</a:t>
            </a:r>
          </a:p>
        </p:txBody>
      </p:sp>
      <p:sp>
        <p:nvSpPr>
          <p:cNvPr id="4" name="Espace réservé du numéro de diapositive 3"/>
          <p:cNvSpPr>
            <a:spLocks noGrp="1"/>
          </p:cNvSpPr>
          <p:nvPr>
            <p:ph type="sldNum" sz="quarter" idx="10"/>
          </p:nvPr>
        </p:nvSpPr>
        <p:spPr/>
        <p:txBody>
          <a:bodyPr/>
          <a:lstStyle/>
          <a:p>
            <a:fld id="{AED38F53-08FA-4025-A706-76AB8B62C629}" type="slidenum">
              <a:rPr lang="fr-FR" smtClean="0"/>
              <a:pPr/>
              <a:t>15</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C81F8EA1-811B-4043-851F-48A89A04E8A4}" type="datetime1">
              <a:rPr lang="fr-FR" smtClean="0"/>
              <a:pPr/>
              <a:t>18/06/2018</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66C334F0-88DA-44F1-A9BE-13E0EF7BB4B3}"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5FDD7ECE-45FD-4D92-AD0C-BF1B2A6F44E5}" type="datetime1">
              <a:rPr lang="fr-FR" smtClean="0"/>
              <a:pPr/>
              <a:t>18/06/2018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C334F0-88DA-44F1-A9BE-13E0EF7BB4B3}"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8FDC43FB-6213-4AA2-94A8-67DA77FF3340}" type="datetime1">
              <a:rPr lang="fr-FR" smtClean="0"/>
              <a:pPr/>
              <a:t>18/06/2018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C334F0-88DA-44F1-A9BE-13E0EF7BB4B3}"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E831F204-CB11-4301-B4E1-1D6273821CAA}" type="datetime1">
              <a:rPr lang="fr-FR" smtClean="0"/>
              <a:pPr/>
              <a:t>18/06/2018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C334F0-88DA-44F1-A9BE-13E0EF7BB4B3}"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76FF5AEE-AF32-4C1B-9848-64749588FF49}" type="datetime1">
              <a:rPr lang="fr-FR" smtClean="0"/>
              <a:pPr/>
              <a:t>18/06/2018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C334F0-88DA-44F1-A9BE-13E0EF7BB4B3}"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3457FB4C-2A87-472C-A04E-CC157565A668}" type="datetime1">
              <a:rPr lang="fr-FR" smtClean="0"/>
              <a:pPr/>
              <a:t>18/06/2018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6C334F0-88DA-44F1-A9BE-13E0EF7BB4B3}"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4AAFC0BC-9B80-42B5-B502-F91DD1D0CE56}" type="datetime1">
              <a:rPr lang="fr-FR" smtClean="0"/>
              <a:pPr/>
              <a:t>18/06/2018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6C334F0-88DA-44F1-A9BE-13E0EF7BB4B3}"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73064EBB-0D5E-44C2-A4E2-552A02C45C98}" type="datetime1">
              <a:rPr lang="fr-FR" smtClean="0"/>
              <a:pPr/>
              <a:t>18/06/2018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6C334F0-88DA-44F1-A9BE-13E0EF7BB4B3}"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61866EC-16B7-4B42-8180-1D39C134E6BD}" type="datetime1">
              <a:rPr lang="fr-FR" smtClean="0"/>
              <a:pPr/>
              <a:t>18/06/2018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6C334F0-88DA-44F1-A9BE-13E0EF7BB4B3}"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952D3AD9-8858-44EF-9418-3F2DC7832D98}" type="datetime1">
              <a:rPr lang="fr-FR" smtClean="0"/>
              <a:pPr/>
              <a:t>18/06/2018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6C334F0-88DA-44F1-A9BE-13E0EF7BB4B3}"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3B3FF575-8367-431B-A51A-36C05AA472AE}" type="datetime1">
              <a:rPr lang="fr-FR" smtClean="0"/>
              <a:pPr/>
              <a:t>18/06/2018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66C334F0-88DA-44F1-A9BE-13E0EF7BB4B3}"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2">
                <a:lumMod val="20000"/>
                <a:lumOff val="80000"/>
              </a:schemeClr>
            </a:gs>
            <a:gs pos="39999">
              <a:srgbClr val="85C2FF"/>
            </a:gs>
            <a:gs pos="70000">
              <a:srgbClr val="C4D6EB"/>
            </a:gs>
            <a:gs pos="100000">
              <a:srgbClr val="FFEBFA"/>
            </a:gs>
          </a:gsLst>
          <a:lin ang="15000000" scaled="0"/>
          <a:tileRect/>
        </a:gradFill>
        <a:effectLst/>
      </p:bgPr>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739C756-A794-4C4F-B8A1-4074C550EBE5}" type="datetime1">
              <a:rPr lang="fr-FR" smtClean="0"/>
              <a:pPr/>
              <a:t>18/06/2018</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6C334F0-88DA-44F1-A9BE-13E0EF7BB4B3}"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18.png"/><Relationship Id="rId7"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29.png"/><Relationship Id="rId5" Type="http://schemas.openxmlformats.org/officeDocument/2006/relationships/image" Target="../media/image24.png"/><Relationship Id="rId10" Type="http://schemas.openxmlformats.org/officeDocument/2006/relationships/image" Target="../media/image28.png"/><Relationship Id="rId4" Type="http://schemas.openxmlformats.org/officeDocument/2006/relationships/image" Target="../media/image20.png"/><Relationship Id="rId9"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18.png"/><Relationship Id="rId7"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42.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_rels/slide25.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 Id="rId9" Type="http://schemas.openxmlformats.org/officeDocument/2006/relationships/image" Target="../media/image53.png"/></Relationships>
</file>

<file path=ppt/slides/_rels/slide2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chart" Target="../charts/chart6.xml"/></Relationships>
</file>

<file path=ppt/slides/_rels/slide3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6"/>
          <p:cNvSpPr txBox="1">
            <a:spLocks noChangeArrowheads="1"/>
          </p:cNvSpPr>
          <p:nvPr/>
        </p:nvSpPr>
        <p:spPr bwMode="auto">
          <a:xfrm>
            <a:off x="1619672" y="116632"/>
            <a:ext cx="5976664" cy="1477328"/>
          </a:xfrm>
          <a:prstGeom prst="rect">
            <a:avLst/>
          </a:prstGeom>
          <a:noFill/>
          <a:ln w="9525">
            <a:noFill/>
            <a:miter lim="800000"/>
            <a:headEnd/>
            <a:tailEnd/>
          </a:ln>
        </p:spPr>
        <p:txBody>
          <a:bodyPr wrap="square">
            <a:spAutoFit/>
          </a:bodyPr>
          <a:lstStyle/>
          <a:p>
            <a:pPr algn="ctr">
              <a:lnSpc>
                <a:spcPct val="150000"/>
              </a:lnSpc>
            </a:pPr>
            <a:r>
              <a:rPr lang="fr-FR" sz="2000" b="1" i="1" dirty="0" smtClean="0">
                <a:solidFill>
                  <a:schemeClr val="accent1">
                    <a:lumMod val="75000"/>
                  </a:schemeClr>
                </a:solidFill>
                <a:latin typeface="Times New Roman" pitchFamily="18" charset="0"/>
                <a:cs typeface="Times New Roman" pitchFamily="18" charset="0"/>
              </a:rPr>
              <a:t>U</a:t>
            </a:r>
            <a:r>
              <a:rPr lang="fr-FR" sz="2000" i="1" dirty="0" smtClean="0">
                <a:solidFill>
                  <a:schemeClr val="accent1">
                    <a:lumMod val="75000"/>
                  </a:schemeClr>
                </a:solidFill>
                <a:latin typeface="Times New Roman" pitchFamily="18" charset="0"/>
                <a:cs typeface="Times New Roman" pitchFamily="18" charset="0"/>
              </a:rPr>
              <a:t>niversité de </a:t>
            </a:r>
            <a:r>
              <a:rPr lang="fr-FR" sz="2000" i="1" dirty="0" err="1" smtClean="0">
                <a:solidFill>
                  <a:schemeClr val="accent1">
                    <a:lumMod val="75000"/>
                  </a:schemeClr>
                </a:solidFill>
                <a:latin typeface="Times New Roman" pitchFamily="18" charset="0"/>
                <a:cs typeface="Times New Roman" pitchFamily="18" charset="0"/>
              </a:rPr>
              <a:t>khemis</a:t>
            </a:r>
            <a:r>
              <a:rPr lang="fr-FR" sz="2000" i="1" dirty="0" smtClean="0">
                <a:solidFill>
                  <a:schemeClr val="accent1">
                    <a:lumMod val="75000"/>
                  </a:schemeClr>
                </a:solidFill>
                <a:latin typeface="Times New Roman" pitchFamily="18" charset="0"/>
                <a:cs typeface="Times New Roman" pitchFamily="18" charset="0"/>
              </a:rPr>
              <a:t>-</a:t>
            </a:r>
            <a:r>
              <a:rPr lang="fr-FR" sz="2000" i="1" dirty="0" err="1" smtClean="0">
                <a:solidFill>
                  <a:schemeClr val="accent1">
                    <a:lumMod val="75000"/>
                  </a:schemeClr>
                </a:solidFill>
                <a:latin typeface="Times New Roman" pitchFamily="18" charset="0"/>
                <a:cs typeface="Times New Roman" pitchFamily="18" charset="0"/>
              </a:rPr>
              <a:t>miliana</a:t>
            </a:r>
            <a:endParaRPr lang="fr-FR" sz="2000" i="1" dirty="0" smtClean="0">
              <a:solidFill>
                <a:schemeClr val="accent1">
                  <a:lumMod val="75000"/>
                </a:schemeClr>
              </a:solidFill>
              <a:latin typeface="Times New Roman" pitchFamily="18" charset="0"/>
              <a:cs typeface="Times New Roman" pitchFamily="18" charset="0"/>
            </a:endParaRPr>
          </a:p>
          <a:p>
            <a:pPr algn="ctr"/>
            <a:r>
              <a:rPr lang="fr-FR" sz="2000" i="1" dirty="0" smtClean="0">
                <a:solidFill>
                  <a:schemeClr val="accent1">
                    <a:lumMod val="75000"/>
                  </a:schemeClr>
                </a:solidFill>
                <a:latin typeface="Times New Roman" pitchFamily="18" charset="0"/>
                <a:cs typeface="Times New Roman" pitchFamily="18" charset="0"/>
              </a:rPr>
              <a:t>Faculté de Science et de la Technologie</a:t>
            </a:r>
          </a:p>
          <a:p>
            <a:pPr algn="ctr"/>
            <a:r>
              <a:rPr lang="fr-FR" sz="2000" i="1" dirty="0" smtClean="0">
                <a:solidFill>
                  <a:schemeClr val="accent1">
                    <a:lumMod val="75000"/>
                  </a:schemeClr>
                </a:solidFill>
                <a:latin typeface="Times New Roman" pitchFamily="18" charset="0"/>
                <a:cs typeface="Times New Roman" pitchFamily="18" charset="0"/>
              </a:rPr>
              <a:t>Département de Technologie</a:t>
            </a:r>
          </a:p>
          <a:p>
            <a:pPr algn="ctr"/>
            <a:r>
              <a:rPr lang="fr-FR" sz="2000" i="1" dirty="0" smtClean="0">
                <a:solidFill>
                  <a:schemeClr val="accent1">
                    <a:lumMod val="75000"/>
                  </a:schemeClr>
                </a:solidFill>
                <a:latin typeface="Times New Roman" pitchFamily="18" charset="0"/>
                <a:cs typeface="Times New Roman" pitchFamily="18" charset="0"/>
              </a:rPr>
              <a:t>MASTER: Énergétique</a:t>
            </a:r>
            <a:endParaRPr lang="fr-FR" sz="2000" dirty="0" smtClean="0">
              <a:solidFill>
                <a:schemeClr val="accent1">
                  <a:lumMod val="75000"/>
                </a:schemeClr>
              </a:solidFill>
              <a:latin typeface="Stencil Std" pitchFamily="50" charset="0"/>
            </a:endParaRPr>
          </a:p>
        </p:txBody>
      </p:sp>
      <p:sp>
        <p:nvSpPr>
          <p:cNvPr id="7" name="ZoneTexte 8"/>
          <p:cNvSpPr txBox="1">
            <a:spLocks noChangeArrowheads="1"/>
          </p:cNvSpPr>
          <p:nvPr/>
        </p:nvSpPr>
        <p:spPr bwMode="auto">
          <a:xfrm>
            <a:off x="5604209" y="5072074"/>
            <a:ext cx="3611261" cy="707886"/>
          </a:xfrm>
          <a:prstGeom prst="rect">
            <a:avLst/>
          </a:prstGeom>
          <a:noFill/>
          <a:ln w="9525">
            <a:noFill/>
            <a:miter lim="800000"/>
            <a:headEnd/>
            <a:tailEnd/>
          </a:ln>
        </p:spPr>
        <p:txBody>
          <a:bodyPr wrap="square">
            <a:spAutoFit/>
          </a:bodyPr>
          <a:lstStyle/>
          <a:p>
            <a:pPr algn="ctr"/>
            <a:r>
              <a:rPr lang="fr-FR" sz="2000" i="1" dirty="0" smtClean="0">
                <a:solidFill>
                  <a:schemeClr val="accent1">
                    <a:lumMod val="75000"/>
                  </a:schemeClr>
                </a:solidFill>
                <a:latin typeface="Times New Roman" pitchFamily="18" charset="0"/>
                <a:cs typeface="Times New Roman" pitchFamily="18" charset="0"/>
              </a:rPr>
              <a:t>Promoteur:</a:t>
            </a:r>
            <a:endParaRPr lang="fr-FR" sz="2000" i="1" dirty="0">
              <a:solidFill>
                <a:schemeClr val="accent1">
                  <a:lumMod val="75000"/>
                </a:schemeClr>
              </a:solidFill>
              <a:latin typeface="Times New Roman" pitchFamily="18" charset="0"/>
              <a:cs typeface="Times New Roman" pitchFamily="18" charset="0"/>
            </a:endParaRPr>
          </a:p>
          <a:p>
            <a:pPr algn="ctr"/>
            <a:r>
              <a:rPr lang="fr-FR" sz="2000" i="1" dirty="0" smtClean="0">
                <a:solidFill>
                  <a:schemeClr val="accent1">
                    <a:lumMod val="75000"/>
                  </a:schemeClr>
                </a:solidFill>
                <a:latin typeface="Times New Roman" pitchFamily="18" charset="0"/>
                <a:cs typeface="Times New Roman" pitchFamily="18" charset="0"/>
              </a:rPr>
              <a:t> Dr. CHETTI </a:t>
            </a:r>
            <a:r>
              <a:rPr lang="fr-FR" sz="2000" i="1" dirty="0" err="1" smtClean="0">
                <a:solidFill>
                  <a:schemeClr val="accent1">
                    <a:lumMod val="75000"/>
                  </a:schemeClr>
                </a:solidFill>
                <a:latin typeface="Times New Roman" pitchFamily="18" charset="0"/>
                <a:cs typeface="Times New Roman" pitchFamily="18" charset="0"/>
              </a:rPr>
              <a:t>Boualem</a:t>
            </a:r>
            <a:r>
              <a:rPr lang="fr-FR" sz="2000" i="1" dirty="0" smtClean="0">
                <a:solidFill>
                  <a:schemeClr val="accent1">
                    <a:lumMod val="75000"/>
                  </a:schemeClr>
                </a:solidFill>
                <a:latin typeface="Times New Roman" pitchFamily="18" charset="0"/>
                <a:cs typeface="Times New Roman" pitchFamily="18" charset="0"/>
              </a:rPr>
              <a:t>.</a:t>
            </a:r>
            <a:endParaRPr lang="fr-FR" sz="2000" i="1" dirty="0">
              <a:solidFill>
                <a:schemeClr val="accent1">
                  <a:lumMod val="75000"/>
                </a:schemeClr>
              </a:solidFill>
              <a:latin typeface="Times New Roman" pitchFamily="18" charset="0"/>
              <a:cs typeface="Times New Roman" pitchFamily="18" charset="0"/>
            </a:endParaRPr>
          </a:p>
        </p:txBody>
      </p:sp>
      <p:sp>
        <p:nvSpPr>
          <p:cNvPr id="12" name="Parchemin horizontal 11"/>
          <p:cNvSpPr/>
          <p:nvPr/>
        </p:nvSpPr>
        <p:spPr>
          <a:xfrm>
            <a:off x="3000364" y="6041202"/>
            <a:ext cx="2520280" cy="745384"/>
          </a:xfrm>
          <a:prstGeom prst="horizontalScroll">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2O17/2018</a:t>
            </a:r>
            <a:endParaRPr lang="fr-FR" b="1" i="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grpSp>
        <p:nvGrpSpPr>
          <p:cNvPr id="15" name="Groupe 14"/>
          <p:cNvGrpSpPr/>
          <p:nvPr/>
        </p:nvGrpSpPr>
        <p:grpSpPr>
          <a:xfrm>
            <a:off x="173398" y="2214554"/>
            <a:ext cx="8899196" cy="2304256"/>
            <a:chOff x="137300" y="1700808"/>
            <a:chExt cx="8899196" cy="2304256"/>
          </a:xfrm>
        </p:grpSpPr>
        <p:pic>
          <p:nvPicPr>
            <p:cNvPr id="1026" name="Picture 2" descr="DD01022_"/>
            <p:cNvPicPr>
              <a:picLocks noChangeAspect="1" noChangeArrowheads="1"/>
            </p:cNvPicPr>
            <p:nvPr/>
          </p:nvPicPr>
          <p:blipFill>
            <a:blip r:embed="rId3" cstate="print"/>
            <a:srcRect/>
            <a:stretch>
              <a:fillRect/>
            </a:stretch>
          </p:blipFill>
          <p:spPr bwMode="auto">
            <a:xfrm>
              <a:off x="137300" y="1700808"/>
              <a:ext cx="8899196" cy="2304256"/>
            </a:xfrm>
            <a:prstGeom prst="rect">
              <a:avLst/>
            </a:prstGeom>
            <a:ln>
              <a:headEnd/>
              <a:tailEnd/>
            </a:ln>
          </p:spPr>
          <p:style>
            <a:lnRef idx="1">
              <a:schemeClr val="accent2"/>
            </a:lnRef>
            <a:fillRef idx="2">
              <a:schemeClr val="accent2"/>
            </a:fillRef>
            <a:effectRef idx="1">
              <a:schemeClr val="accent2"/>
            </a:effectRef>
            <a:fontRef idx="minor">
              <a:schemeClr val="dk1"/>
            </a:fontRef>
          </p:style>
        </p:pic>
        <p:sp>
          <p:nvSpPr>
            <p:cNvPr id="13" name="Rectangle 12"/>
            <p:cNvSpPr/>
            <p:nvPr/>
          </p:nvSpPr>
          <p:spPr>
            <a:xfrm>
              <a:off x="792424" y="2415188"/>
              <a:ext cx="7596000" cy="1384995"/>
            </a:xfrm>
            <a:prstGeom prst="rect">
              <a:avLst/>
            </a:prstGeom>
            <a:noFill/>
            <a:ln>
              <a:noFill/>
            </a:ln>
          </p:spPr>
          <p:style>
            <a:lnRef idx="1">
              <a:schemeClr val="accent2"/>
            </a:lnRef>
            <a:fillRef idx="2">
              <a:schemeClr val="accent2"/>
            </a:fillRef>
            <a:effectRef idx="1">
              <a:schemeClr val="accent2"/>
            </a:effectRef>
            <a:fontRef idx="minor">
              <a:schemeClr val="dk1"/>
            </a:fontRef>
          </p:style>
          <p:txBody>
            <a:bodyPr wrap="square">
              <a:spAutoFit/>
              <a:scene3d>
                <a:camera prst="orthographicFront"/>
                <a:lightRig rig="soft" dir="t">
                  <a:rot lat="0" lon="0" rev="10800000"/>
                </a:lightRig>
              </a:scene3d>
              <a:sp3d>
                <a:bevelT w="27940" h="12700"/>
                <a:contourClr>
                  <a:srgbClr val="DDDDDD"/>
                </a:contourClr>
              </a:sp3d>
            </a:bodyPr>
            <a:lstStyle/>
            <a:p>
              <a:pPr algn="ctr" fontAlgn="auto">
                <a:spcBef>
                  <a:spcPts val="0"/>
                </a:spcBef>
                <a:spcAft>
                  <a:spcPts val="0"/>
                </a:spcAft>
                <a:defRPr/>
              </a:pPr>
              <a:r>
                <a:rPr lang="fr-FR" sz="2800" i="1" dirty="0" smtClean="0">
                  <a:solidFill>
                    <a:schemeClr val="bg1"/>
                  </a:solidFill>
                  <a:latin typeface="Times New Roman" pitchFamily="18" charset="0"/>
                  <a:cs typeface="Times New Roman" pitchFamily="18" charset="0"/>
                </a:rPr>
                <a:t>L’ étude de l’effet de la déformation élastique sur les performances d’un palier hydrodynamique lubrifié par un fluide non-Newtonien.</a:t>
              </a:r>
              <a:endParaRPr lang="fr-FR" sz="2800" b="1" i="1" spc="150" dirty="0">
                <a:ln w="11430"/>
                <a:solidFill>
                  <a:schemeClr val="bg1"/>
                </a:solidFill>
                <a:effectLst>
                  <a:outerShdw blurRad="25400" algn="tl" rotWithShape="0">
                    <a:srgbClr val="000000">
                      <a:alpha val="43000"/>
                    </a:srgbClr>
                  </a:outerShdw>
                </a:effectLst>
                <a:latin typeface="Times New Roman" pitchFamily="18" charset="0"/>
                <a:cs typeface="Times New Roman" pitchFamily="18" charset="0"/>
              </a:endParaRPr>
            </a:p>
          </p:txBody>
        </p:sp>
      </p:grpSp>
      <p:sp>
        <p:nvSpPr>
          <p:cNvPr id="17" name="Espace réservé du numéro de diapositive 16"/>
          <p:cNvSpPr>
            <a:spLocks noGrp="1"/>
          </p:cNvSpPr>
          <p:nvPr>
            <p:ph type="sldNum" sz="quarter" idx="12"/>
          </p:nvPr>
        </p:nvSpPr>
        <p:spPr/>
        <p:txBody>
          <a:bodyPr/>
          <a:lstStyle/>
          <a:p>
            <a:fld id="{66C334F0-88DA-44F1-A9BE-13E0EF7BB4B3}" type="slidenum">
              <a:rPr lang="fr-FR" smtClean="0"/>
              <a:pPr/>
              <a:t>1</a:t>
            </a:fld>
            <a:endParaRPr lang="fr-FR"/>
          </a:p>
        </p:txBody>
      </p:sp>
      <p:pic>
        <p:nvPicPr>
          <p:cNvPr id="2" name="Image 1"/>
          <p:cNvPicPr>
            <a:picLocks noChangeAspect="1" noChangeArrowheads="1"/>
          </p:cNvPicPr>
          <p:nvPr/>
        </p:nvPicPr>
        <p:blipFill>
          <a:blip r:embed="rId4"/>
          <a:srcRect l="7379" t="15765" r="79510" b="62721"/>
          <a:stretch>
            <a:fillRect/>
          </a:stretch>
        </p:blipFill>
        <p:spPr bwMode="auto">
          <a:xfrm>
            <a:off x="0" y="0"/>
            <a:ext cx="2140832" cy="2000240"/>
          </a:xfrm>
          <a:prstGeom prst="ellipse">
            <a:avLst/>
          </a:prstGeom>
          <a:ln>
            <a:noFill/>
          </a:ln>
          <a:effectLst>
            <a:softEdge rad="112500"/>
          </a:effectLst>
        </p:spPr>
      </p:pic>
      <p:sp>
        <p:nvSpPr>
          <p:cNvPr id="16" name="ZoneTexte 8"/>
          <p:cNvSpPr txBox="1">
            <a:spLocks noChangeArrowheads="1"/>
          </p:cNvSpPr>
          <p:nvPr/>
        </p:nvSpPr>
        <p:spPr bwMode="auto">
          <a:xfrm>
            <a:off x="-357222" y="5078568"/>
            <a:ext cx="3577443" cy="707886"/>
          </a:xfrm>
          <a:prstGeom prst="rect">
            <a:avLst/>
          </a:prstGeom>
          <a:noFill/>
          <a:ln w="9525">
            <a:noFill/>
            <a:miter lim="800000"/>
            <a:headEnd/>
            <a:tailEnd/>
          </a:ln>
        </p:spPr>
        <p:txBody>
          <a:bodyPr wrap="square">
            <a:spAutoFit/>
          </a:bodyPr>
          <a:lstStyle/>
          <a:p>
            <a:pPr algn="ctr"/>
            <a:r>
              <a:rPr lang="fr-FR" sz="2000" i="1" dirty="0" smtClean="0">
                <a:solidFill>
                  <a:schemeClr val="accent1">
                    <a:lumMod val="75000"/>
                  </a:schemeClr>
                </a:solidFill>
                <a:latin typeface="Times New Roman" pitchFamily="18" charset="0"/>
                <a:cs typeface="Times New Roman" pitchFamily="18" charset="0"/>
              </a:rPr>
              <a:t>Réalisé par:</a:t>
            </a:r>
            <a:endParaRPr lang="fr-FR" sz="2000" i="1" dirty="0">
              <a:solidFill>
                <a:schemeClr val="accent1">
                  <a:lumMod val="75000"/>
                </a:schemeClr>
              </a:solidFill>
              <a:latin typeface="Times New Roman" pitchFamily="18" charset="0"/>
              <a:cs typeface="Times New Roman" pitchFamily="18" charset="0"/>
            </a:endParaRPr>
          </a:p>
          <a:p>
            <a:pPr algn="ctr"/>
            <a:r>
              <a:rPr lang="fr-FR" sz="2000" i="1" dirty="0" smtClean="0">
                <a:solidFill>
                  <a:schemeClr val="accent1">
                    <a:lumMod val="75000"/>
                  </a:schemeClr>
                </a:solidFill>
                <a:latin typeface="Times New Roman" pitchFamily="18" charset="0"/>
                <a:cs typeface="Times New Roman" pitchFamily="18" charset="0"/>
              </a:rPr>
              <a:t>ZOUGGAR Hamid</a:t>
            </a:r>
            <a:endParaRPr lang="fr-FR" sz="2000" i="1" dirty="0">
              <a:solidFill>
                <a:schemeClr val="accent1">
                  <a:lumMod val="75000"/>
                </a:schemeClr>
              </a:solidFill>
              <a:latin typeface="Times New Roman" pitchFamily="18" charset="0"/>
              <a:cs typeface="Times New Roman" pitchFamily="18" charset="0"/>
            </a:endParaRPr>
          </a:p>
        </p:txBody>
      </p:sp>
      <p:pic>
        <p:nvPicPr>
          <p:cNvPr id="14" name="Image 13"/>
          <p:cNvPicPr>
            <a:picLocks noChangeAspect="1" noChangeArrowheads="1"/>
          </p:cNvPicPr>
          <p:nvPr/>
        </p:nvPicPr>
        <p:blipFill>
          <a:blip r:embed="rId4"/>
          <a:srcRect l="7379" t="15765" r="79510" b="62721"/>
          <a:stretch>
            <a:fillRect/>
          </a:stretch>
        </p:blipFill>
        <p:spPr bwMode="auto">
          <a:xfrm>
            <a:off x="6931762" y="-24"/>
            <a:ext cx="2140832" cy="2000240"/>
          </a:xfrm>
          <a:prstGeom prst="ellipse">
            <a:avLst/>
          </a:prstGeom>
          <a:ln>
            <a:noFill/>
          </a:ln>
          <a:effectLst>
            <a:softEdge rad="112500"/>
          </a:effectLst>
        </p:spPr>
      </p:pic>
      <p:pic>
        <p:nvPicPr>
          <p:cNvPr id="18" name="Image 17"/>
          <p:cNvPicPr>
            <a:picLocks noChangeAspect="1" noChangeArrowheads="1"/>
          </p:cNvPicPr>
          <p:nvPr/>
        </p:nvPicPr>
        <p:blipFill>
          <a:blip r:embed="rId4"/>
          <a:srcRect l="7379" t="15765" r="79510" b="62721"/>
          <a:stretch>
            <a:fillRect/>
          </a:stretch>
        </p:blipFill>
        <p:spPr bwMode="auto">
          <a:xfrm>
            <a:off x="152400" y="152400"/>
            <a:ext cx="2140832" cy="2000240"/>
          </a:xfrm>
          <a:prstGeom prst="ellipse">
            <a:avLst/>
          </a:prstGeom>
          <a:ln>
            <a:noFill/>
          </a:ln>
          <a:effectLst>
            <a:softEdge rad="112500"/>
          </a:effec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0-#ppt_w/2"/>
                                          </p:val>
                                        </p:tav>
                                        <p:tav tm="100000">
                                          <p:val>
                                            <p:strVal val="#ppt_x"/>
                                          </p:val>
                                        </p:tav>
                                      </p:tavLst>
                                    </p:anim>
                                    <p:anim calcmode="lin" valueType="num">
                                      <p:cBhvr additive="base">
                                        <p:cTn id="8" dur="10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1+#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slide(fromBottom)">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صر نائب للمحتوى 17"/>
          <p:cNvSpPr txBox="1">
            <a:spLocks/>
          </p:cNvSpPr>
          <p:nvPr/>
        </p:nvSpPr>
        <p:spPr>
          <a:xfrm>
            <a:off x="179512" y="1340768"/>
            <a:ext cx="5178306" cy="792088"/>
          </a:xfrm>
          <a:prstGeom prst="rect">
            <a:avLst/>
          </a:prstGeom>
        </p:spPr>
        <p:txBody>
          <a:bodyPr/>
          <a:lstStyle/>
          <a:p>
            <a:pPr marL="365760" lvl="0" indent="-283464">
              <a:lnSpc>
                <a:spcPct val="150000"/>
              </a:lnSpc>
              <a:spcBef>
                <a:spcPts val="1800"/>
              </a:spcBef>
              <a:buClr>
                <a:schemeClr val="accent1"/>
              </a:buClr>
              <a:buSzPct val="80000"/>
              <a:defRPr/>
            </a:pPr>
            <a:r>
              <a:rPr lang="fr-FR" sz="2800" i="1" dirty="0" smtClean="0">
                <a:effectLst>
                  <a:outerShdw blurRad="38100" dist="38100" dir="2700000" algn="tl">
                    <a:srgbClr val="000000">
                      <a:alpha val="43137"/>
                    </a:srgbClr>
                  </a:outerShdw>
                </a:effectLst>
                <a:cs typeface="Tahoma" pitchFamily="34" charset="0"/>
              </a:rPr>
              <a:t>    </a:t>
            </a:r>
            <a:endParaRPr lang="fr-FR" sz="2400" i="1" dirty="0" smtClean="0">
              <a:effectLst>
                <a:outerShdw blurRad="38100" dist="38100" dir="2700000" algn="tl">
                  <a:srgbClr val="000000">
                    <a:alpha val="43137"/>
                  </a:srgbClr>
                </a:outerShdw>
              </a:effectLst>
              <a:latin typeface="Times New Roman" pitchFamily="18" charset="0"/>
              <a:cs typeface="Times New Roman" pitchFamily="18" charset="0"/>
            </a:endParaRPr>
          </a:p>
          <a:p>
            <a:pPr marL="365760" lvl="0" indent="-283464">
              <a:spcBef>
                <a:spcPts val="1800"/>
              </a:spcBef>
              <a:buClr>
                <a:schemeClr val="accent1"/>
              </a:buClr>
              <a:buSzPct val="80000"/>
              <a:defRPr/>
            </a:pPr>
            <a:endParaRPr kumimoji="0" lang="fr-FR" sz="3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Tahoma" pitchFamily="34" charset="0"/>
            </a:endParaRPr>
          </a:p>
          <a:p>
            <a:pPr marL="365760" marR="0" lvl="0" indent="-283464" algn="l" defTabSz="914400" rtl="0" eaLnBrk="1" fontAlgn="auto" latinLnBrk="0" hangingPunct="1">
              <a:lnSpc>
                <a:spcPct val="300000"/>
              </a:lnSpc>
              <a:spcBef>
                <a:spcPts val="600"/>
              </a:spcBef>
              <a:spcAft>
                <a:spcPts val="0"/>
              </a:spcAft>
              <a:buClr>
                <a:schemeClr val="accent1"/>
              </a:buClr>
              <a:buSzPct val="80000"/>
              <a:tabLst/>
              <a:defRPr/>
            </a:pPr>
            <a:endParaRPr kumimoji="0" lang="ar-SA" sz="3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
        <p:nvSpPr>
          <p:cNvPr id="11" name="Espace réservé du contenu 2"/>
          <p:cNvSpPr txBox="1">
            <a:spLocks/>
          </p:cNvSpPr>
          <p:nvPr/>
        </p:nvSpPr>
        <p:spPr>
          <a:xfrm>
            <a:off x="445887" y="2769528"/>
            <a:ext cx="8229600" cy="2302546"/>
          </a:xfrm>
          <a:prstGeom prst="rect">
            <a:avLst/>
          </a:prstGeom>
        </p:spPr>
        <p:txBody>
          <a:bodyPr vert="horz" lIns="91440" tIns="45720" rIns="91440" bIns="45720" rtlCol="0">
            <a:normAutofit/>
          </a:bodyPr>
          <a:lstStyle/>
          <a:p>
            <a:pPr marL="0" marR="0" lvl="0" indent="0" defTabSz="914400" rtl="0" eaLnBrk="1" fontAlgn="auto" latinLnBrk="0" hangingPunct="1">
              <a:lnSpc>
                <a:spcPct val="110000"/>
              </a:lnSpc>
              <a:spcBef>
                <a:spcPct val="20000"/>
              </a:spcBef>
              <a:spcAft>
                <a:spcPts val="0"/>
              </a:spcAft>
              <a:buClrTx/>
              <a:buSzTx/>
              <a:buFont typeface="Wingdings" pitchFamily="2" charset="2"/>
              <a:buChar char="Ø"/>
              <a:tabLst/>
              <a:defRPr/>
            </a:pPr>
            <a:r>
              <a:rPr kumimoji="0" lang="fr-FR" sz="2400" i="0" u="none" strike="noStrike" kern="1200" cap="none" spc="0" normalizeH="0" baseline="0" noProof="0" dirty="0" smtClean="0">
                <a:ln>
                  <a:noFill/>
                </a:ln>
                <a:solidFill>
                  <a:srgbClr val="0000FF"/>
                </a:solidFill>
                <a:effectLst/>
                <a:uLnTx/>
                <a:uFillTx/>
                <a:latin typeface="+mj-lt"/>
                <a:ea typeface="+mn-ea"/>
                <a:cs typeface="+mn-cs"/>
              </a:rPr>
              <a:t>Palier infiniment long; </a:t>
            </a:r>
          </a:p>
          <a:p>
            <a:pPr lvl="0">
              <a:lnSpc>
                <a:spcPct val="110000"/>
              </a:lnSpc>
              <a:spcBef>
                <a:spcPct val="20000"/>
              </a:spcBef>
              <a:buFont typeface="Wingdings" pitchFamily="2" charset="2"/>
              <a:buChar char="Ø"/>
              <a:defRPr/>
            </a:pPr>
            <a:r>
              <a:rPr lang="fr-FR" sz="2400" dirty="0" smtClean="0">
                <a:solidFill>
                  <a:srgbClr val="0000FF"/>
                </a:solidFill>
                <a:latin typeface="+mj-lt"/>
              </a:rPr>
              <a:t>Palier infiniment court; </a:t>
            </a:r>
          </a:p>
          <a:p>
            <a:pPr lvl="0">
              <a:lnSpc>
                <a:spcPct val="110000"/>
              </a:lnSpc>
              <a:spcBef>
                <a:spcPct val="20000"/>
              </a:spcBef>
              <a:buFont typeface="Wingdings" pitchFamily="2" charset="2"/>
              <a:buChar char="Ø"/>
              <a:defRPr/>
            </a:pPr>
            <a:r>
              <a:rPr kumimoji="0" lang="fr-FR" sz="2400" i="0" u="none" strike="noStrike" kern="1200" cap="none" spc="0" normalizeH="0" baseline="0" noProof="0" dirty="0" smtClean="0">
                <a:ln>
                  <a:noFill/>
                </a:ln>
                <a:solidFill>
                  <a:srgbClr val="0000FF"/>
                </a:solidFill>
                <a:effectLst/>
                <a:uLnTx/>
                <a:uFillTx/>
                <a:latin typeface="+mj-lt"/>
                <a:ea typeface="+mn-ea"/>
                <a:cs typeface="+mn-cs"/>
              </a:rPr>
              <a:t>Palier de longueur finis; </a:t>
            </a:r>
          </a:p>
          <a:p>
            <a:pPr marL="0" marR="0" lvl="0" indent="0" defTabSz="914400" rtl="0" eaLnBrk="1" fontAlgn="auto" latinLnBrk="0" hangingPunct="1">
              <a:lnSpc>
                <a:spcPct val="110000"/>
              </a:lnSpc>
              <a:spcBef>
                <a:spcPct val="20000"/>
              </a:spcBef>
              <a:spcAft>
                <a:spcPts val="0"/>
              </a:spcAft>
              <a:buClrTx/>
              <a:buSzTx/>
              <a:tabLst/>
              <a:defRPr/>
            </a:pPr>
            <a:endParaRPr kumimoji="0" lang="fr-FR" sz="2400" i="0" u="none" strike="noStrike" kern="1200" cap="none" spc="0" normalizeH="0" baseline="0" noProof="0" dirty="0" smtClean="0">
              <a:ln>
                <a:noFill/>
              </a:ln>
              <a:solidFill>
                <a:srgbClr val="0000FF"/>
              </a:solidFill>
              <a:effectLst/>
              <a:uLnTx/>
              <a:uFillTx/>
              <a:latin typeface="+mj-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fr-FR" sz="3200" b="1" i="0" u="none" strike="noStrike" kern="1200" cap="none" spc="0" normalizeH="0" baseline="0" noProof="0" dirty="0" smtClean="0">
              <a:ln>
                <a:noFill/>
              </a:ln>
              <a:solidFill>
                <a:srgbClr val="0000FF"/>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fr-FR" sz="3200" b="1" i="0" u="none" strike="noStrike" kern="1200" cap="none" spc="0" normalizeH="0" baseline="0" noProof="0" dirty="0" smtClean="0">
              <a:ln>
                <a:noFill/>
              </a:ln>
              <a:solidFill>
                <a:srgbClr val="0000FF"/>
              </a:solidFill>
              <a:effectLst/>
              <a:uLnTx/>
              <a:uFillTx/>
              <a:latin typeface="+mn-lt"/>
              <a:ea typeface="+mn-ea"/>
              <a:cs typeface="+mn-cs"/>
            </a:endParaRPr>
          </a:p>
        </p:txBody>
      </p:sp>
      <p:sp>
        <p:nvSpPr>
          <p:cNvPr id="14" name="Rectangle 13"/>
          <p:cNvSpPr/>
          <p:nvPr/>
        </p:nvSpPr>
        <p:spPr>
          <a:xfrm>
            <a:off x="1636596" y="1357299"/>
            <a:ext cx="4364164" cy="671851"/>
          </a:xfrm>
          <a:prstGeom prst="rect">
            <a:avLst/>
          </a:prstGeom>
        </p:spPr>
        <p:txBody>
          <a:bodyPr wrap="square">
            <a:spAutoFit/>
          </a:bodyPr>
          <a:lstStyle/>
          <a:p>
            <a:pPr algn="just">
              <a:lnSpc>
                <a:spcPct val="150000"/>
              </a:lnSpc>
            </a:pPr>
            <a:r>
              <a:rPr lang="fr-FR" sz="2400" b="1" dirty="0" smtClean="0">
                <a:solidFill>
                  <a:srgbClr val="FF0000"/>
                </a:solidFill>
              </a:rPr>
              <a:t> </a:t>
            </a:r>
            <a:r>
              <a:rPr lang="fr-FR" sz="2800" b="1" i="1" dirty="0" smtClean="0">
                <a:solidFill>
                  <a:schemeClr val="accent1">
                    <a:lumMod val="75000"/>
                  </a:schemeClr>
                </a:solidFill>
                <a:latin typeface="+mj-lt"/>
              </a:rPr>
              <a:t>Catégories des paliers:</a:t>
            </a:r>
            <a:endParaRPr lang="fr-FR" sz="2400" b="1" i="1" dirty="0" smtClean="0">
              <a:solidFill>
                <a:schemeClr val="accent1">
                  <a:lumMod val="75000"/>
                </a:schemeClr>
              </a:solidFill>
              <a:latin typeface="+mj-lt"/>
            </a:endParaRPr>
          </a:p>
        </p:txBody>
      </p:sp>
      <p:sp>
        <p:nvSpPr>
          <p:cNvPr id="19" name="Espace réservé du numéro de diapositive 18"/>
          <p:cNvSpPr>
            <a:spLocks noGrp="1"/>
          </p:cNvSpPr>
          <p:nvPr>
            <p:ph type="sldNum" sz="quarter" idx="12"/>
          </p:nvPr>
        </p:nvSpPr>
        <p:spPr/>
        <p:txBody>
          <a:bodyPr/>
          <a:lstStyle/>
          <a:p>
            <a:fld id="{66C334F0-88DA-44F1-A9BE-13E0EF7BB4B3}" type="slidenum">
              <a:rPr lang="fr-FR" smtClean="0"/>
              <a:pPr/>
              <a:t>10</a:t>
            </a:fld>
            <a:endParaRPr lang="fr-FR"/>
          </a:p>
        </p:txBody>
      </p:sp>
      <p:sp>
        <p:nvSpPr>
          <p:cNvPr id="23" name="Rectangle 22"/>
          <p:cNvSpPr/>
          <p:nvPr/>
        </p:nvSpPr>
        <p:spPr>
          <a:xfrm>
            <a:off x="1298555" y="71414"/>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Généralité sur les paliers hydrodynamiques</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u numéro de diapositive 15"/>
          <p:cNvSpPr>
            <a:spLocks noGrp="1"/>
          </p:cNvSpPr>
          <p:nvPr>
            <p:ph type="sldNum" sz="quarter" idx="12"/>
          </p:nvPr>
        </p:nvSpPr>
        <p:spPr/>
        <p:txBody>
          <a:bodyPr/>
          <a:lstStyle/>
          <a:p>
            <a:fld id="{66C334F0-88DA-44F1-A9BE-13E0EF7BB4B3}" type="slidenum">
              <a:rPr lang="fr-FR" smtClean="0"/>
              <a:pPr/>
              <a:t>11</a:t>
            </a:fld>
            <a:endParaRPr lang="fr-FR"/>
          </a:p>
        </p:txBody>
      </p:sp>
      <p:sp>
        <p:nvSpPr>
          <p:cNvPr id="20" name="Rectangle 19"/>
          <p:cNvSpPr/>
          <p:nvPr/>
        </p:nvSpPr>
        <p:spPr>
          <a:xfrm>
            <a:off x="1298555" y="71414"/>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Généralité sur les paliers hydrodynamiques</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8"/>
          <p:cNvSpPr>
            <a:spLocks noGrp="1"/>
          </p:cNvSpPr>
          <p:nvPr>
            <p:ph idx="1"/>
          </p:nvPr>
        </p:nvSpPr>
        <p:spPr>
          <a:xfrm>
            <a:off x="214282" y="1643050"/>
            <a:ext cx="8686800" cy="2677548"/>
          </a:xfrm>
        </p:spPr>
        <p:txBody>
          <a:bodyPr>
            <a:normAutofit/>
          </a:bodyPr>
          <a:lstStyle/>
          <a:p>
            <a:pPr algn="ctr">
              <a:buNone/>
            </a:pPr>
            <a:endParaRPr lang="fr-FR" sz="2800" dirty="0" smtClean="0">
              <a:solidFill>
                <a:srgbClr val="FF0000"/>
              </a:solidFill>
              <a:latin typeface="+mj-lt"/>
            </a:endParaRPr>
          </a:p>
          <a:p>
            <a:pPr algn="just">
              <a:buNone/>
            </a:pPr>
            <a:r>
              <a:rPr lang="fr-FR" sz="2400" dirty="0" smtClean="0">
                <a:latin typeface="+mj-lt"/>
              </a:rPr>
              <a:t>Ce modèle décrit bien la très grande majorité des fluides composés de molécules simples.</a:t>
            </a:r>
          </a:p>
          <a:p>
            <a:pPr algn="just">
              <a:buFont typeface="Wingdings" pitchFamily="2" charset="2"/>
              <a:buChar char="Ø"/>
            </a:pPr>
            <a:r>
              <a:rPr lang="fr-FR" sz="2400" dirty="0" smtClean="0">
                <a:latin typeface="+mj-lt"/>
              </a:rPr>
              <a:t>La viscosité  est indépendante de la vitesse de cisaillement;</a:t>
            </a:r>
          </a:p>
          <a:p>
            <a:pPr algn="just">
              <a:buFont typeface="Wingdings" pitchFamily="2" charset="2"/>
              <a:buChar char="Ø"/>
            </a:pPr>
            <a:r>
              <a:rPr lang="fr-FR" sz="2400" dirty="0" smtClean="0">
                <a:latin typeface="+mj-lt"/>
              </a:rPr>
              <a:t>La viscosité est indépendante du temps et les contraintes s’annulent immédiatement lorsque l’écoulement est arrête;</a:t>
            </a:r>
          </a:p>
          <a:p>
            <a:pPr algn="ctr">
              <a:buNone/>
            </a:pPr>
            <a:endParaRPr lang="fr-FR" sz="2800" dirty="0" smtClean="0">
              <a:solidFill>
                <a:srgbClr val="FF0000"/>
              </a:solidFill>
              <a:latin typeface="+mj-lt"/>
            </a:endParaRPr>
          </a:p>
          <a:p>
            <a:pPr algn="ctr">
              <a:buNone/>
            </a:pPr>
            <a:endParaRPr lang="fr-FR" sz="2800" dirty="0" smtClean="0">
              <a:solidFill>
                <a:srgbClr val="FF0000"/>
              </a:solidFill>
              <a:latin typeface="+mj-lt"/>
            </a:endParaRPr>
          </a:p>
        </p:txBody>
      </p:sp>
      <p:sp>
        <p:nvSpPr>
          <p:cNvPr id="20" name="Espace réservé du numéro de diapositive 19"/>
          <p:cNvSpPr>
            <a:spLocks noGrp="1"/>
          </p:cNvSpPr>
          <p:nvPr>
            <p:ph type="sldNum" sz="quarter" idx="12"/>
          </p:nvPr>
        </p:nvSpPr>
        <p:spPr/>
        <p:txBody>
          <a:bodyPr/>
          <a:lstStyle/>
          <a:p>
            <a:fld id="{66C334F0-88DA-44F1-A9BE-13E0EF7BB4B3}" type="slidenum">
              <a:rPr lang="fr-FR" smtClean="0"/>
              <a:pPr/>
              <a:t>12</a:t>
            </a:fld>
            <a:endParaRPr lang="fr-FR"/>
          </a:p>
        </p:txBody>
      </p:sp>
      <p:sp>
        <p:nvSpPr>
          <p:cNvPr id="11" name="Rectangle 10"/>
          <p:cNvSpPr/>
          <p:nvPr/>
        </p:nvSpPr>
        <p:spPr>
          <a:xfrm>
            <a:off x="2085864" y="1000108"/>
            <a:ext cx="6589623" cy="671851"/>
          </a:xfrm>
          <a:prstGeom prst="rect">
            <a:avLst/>
          </a:prstGeom>
        </p:spPr>
        <p:txBody>
          <a:bodyPr wrap="square">
            <a:spAutoFit/>
          </a:bodyPr>
          <a:lstStyle/>
          <a:p>
            <a:pPr algn="just">
              <a:lnSpc>
                <a:spcPct val="150000"/>
              </a:lnSpc>
            </a:pPr>
            <a:r>
              <a:rPr lang="fr-FR" sz="2800" b="1" i="1" dirty="0" smtClean="0">
                <a:solidFill>
                  <a:schemeClr val="tx1">
                    <a:lumMod val="75000"/>
                    <a:lumOff val="25000"/>
                  </a:schemeClr>
                </a:solidFill>
                <a:latin typeface="+mj-lt"/>
              </a:rPr>
              <a:t> Fluide Newtonien:</a:t>
            </a:r>
          </a:p>
        </p:txBody>
      </p:sp>
      <p:sp>
        <p:nvSpPr>
          <p:cNvPr id="14" name="Rectangle 13"/>
          <p:cNvSpPr/>
          <p:nvPr/>
        </p:nvSpPr>
        <p:spPr>
          <a:xfrm>
            <a:off x="2238264" y="4286256"/>
            <a:ext cx="6589623" cy="671851"/>
          </a:xfrm>
          <a:prstGeom prst="rect">
            <a:avLst/>
          </a:prstGeom>
        </p:spPr>
        <p:txBody>
          <a:bodyPr wrap="square">
            <a:spAutoFit/>
          </a:bodyPr>
          <a:lstStyle/>
          <a:p>
            <a:pPr algn="just">
              <a:lnSpc>
                <a:spcPct val="150000"/>
              </a:lnSpc>
            </a:pPr>
            <a:r>
              <a:rPr lang="fr-FR" sz="2800" b="1" i="1" dirty="0" smtClean="0">
                <a:solidFill>
                  <a:schemeClr val="tx1">
                    <a:lumMod val="75000"/>
                    <a:lumOff val="25000"/>
                  </a:schemeClr>
                </a:solidFill>
                <a:latin typeface="+mj-lt"/>
              </a:rPr>
              <a:t> Fluide non-Newtonien:</a:t>
            </a:r>
          </a:p>
        </p:txBody>
      </p:sp>
      <p:sp>
        <p:nvSpPr>
          <p:cNvPr id="16" name="Rectangle 15"/>
          <p:cNvSpPr/>
          <p:nvPr/>
        </p:nvSpPr>
        <p:spPr>
          <a:xfrm>
            <a:off x="214281" y="5384085"/>
            <a:ext cx="8461205" cy="830997"/>
          </a:xfrm>
          <a:prstGeom prst="rect">
            <a:avLst/>
          </a:prstGeom>
        </p:spPr>
        <p:txBody>
          <a:bodyPr wrap="square">
            <a:spAutoFit/>
          </a:bodyPr>
          <a:lstStyle/>
          <a:p>
            <a:pPr algn="just">
              <a:buNone/>
            </a:pPr>
            <a:r>
              <a:rPr lang="fr-FR" sz="2400" dirty="0" smtClean="0">
                <a:latin typeface="+mj-lt"/>
              </a:rPr>
              <a:t>Le caractère non-Newtonien</a:t>
            </a:r>
            <a:r>
              <a:rPr lang="fr-FR" sz="2400" b="1" dirty="0" smtClean="0">
                <a:latin typeface="+mj-lt"/>
              </a:rPr>
              <a:t> </a:t>
            </a:r>
            <a:r>
              <a:rPr lang="fr-FR" sz="2400" dirty="0" smtClean="0">
                <a:latin typeface="+mj-lt"/>
              </a:rPr>
              <a:t>le plus</a:t>
            </a:r>
            <a:r>
              <a:rPr lang="fr-FR" sz="2400" b="1" dirty="0" smtClean="0">
                <a:latin typeface="+mj-lt"/>
              </a:rPr>
              <a:t> </a:t>
            </a:r>
            <a:r>
              <a:rPr lang="fr-FR" sz="2400" dirty="0" smtClean="0">
                <a:latin typeface="+mj-lt"/>
              </a:rPr>
              <a:t>réponde est variation de viscosité avec la vitesse de cisaillement.</a:t>
            </a:r>
            <a:endParaRPr lang="fr-FR" sz="2400" dirty="0" smtClean="0">
              <a:solidFill>
                <a:srgbClr val="FF0000"/>
              </a:solidFill>
              <a:latin typeface="+mj-lt"/>
            </a:endParaRPr>
          </a:p>
        </p:txBody>
      </p:sp>
      <p:sp>
        <p:nvSpPr>
          <p:cNvPr id="24" name="Rectangle 23"/>
          <p:cNvSpPr/>
          <p:nvPr/>
        </p:nvSpPr>
        <p:spPr>
          <a:xfrm>
            <a:off x="1298555" y="71414"/>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Généralité sur les paliers hydrodynamiques</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wipe(down)">
                                      <p:cBhvr>
                                        <p:cTn id="7" dur="290">
                                          <p:stCondLst>
                                            <p:cond delay="0"/>
                                          </p:stCondLst>
                                        </p:cTn>
                                        <p:tgtEl>
                                          <p:spTgt spid="9">
                                            <p:txEl>
                                              <p:pRg st="1" end="1"/>
                                            </p:txEl>
                                          </p:spTgt>
                                        </p:tgtEl>
                                      </p:cBhvr>
                                    </p:animEffect>
                                    <p:anim calcmode="lin" valueType="num">
                                      <p:cBhvr>
                                        <p:cTn id="8" dur="911" tmFilter="0,0; 0.14,0.36; 0.43,0.73; 0.71,0.91; 1.0,1.0">
                                          <p:stCondLst>
                                            <p:cond delay="0"/>
                                          </p:stCondLst>
                                        </p:cTn>
                                        <p:tgtEl>
                                          <p:spTgt spid="9">
                                            <p:txEl>
                                              <p:pRg st="1" end="1"/>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9">
                                            <p:txEl>
                                              <p:pRg st="1" end="1"/>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9">
                                            <p:txEl>
                                              <p:pRg st="1" end="1"/>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9">
                                            <p:txEl>
                                              <p:pRg st="1" end="1"/>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9">
                                            <p:txEl>
                                              <p:pRg st="1" end="1"/>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9">
                                            <p:txEl>
                                              <p:pRg st="1" end="1"/>
                                            </p:txEl>
                                          </p:spTgt>
                                        </p:tgtEl>
                                      </p:cBhvr>
                                      <p:to x="100000" y="60000"/>
                                    </p:animScale>
                                    <p:animScale>
                                      <p:cBhvr>
                                        <p:cTn id="14" dur="83" decel="50000">
                                          <p:stCondLst>
                                            <p:cond delay="338"/>
                                          </p:stCondLst>
                                        </p:cTn>
                                        <p:tgtEl>
                                          <p:spTgt spid="9">
                                            <p:txEl>
                                              <p:pRg st="1" end="1"/>
                                            </p:txEl>
                                          </p:spTgt>
                                        </p:tgtEl>
                                      </p:cBhvr>
                                      <p:to x="100000" y="100000"/>
                                    </p:animScale>
                                    <p:animScale>
                                      <p:cBhvr>
                                        <p:cTn id="15" dur="13">
                                          <p:stCondLst>
                                            <p:cond delay="656"/>
                                          </p:stCondLst>
                                        </p:cTn>
                                        <p:tgtEl>
                                          <p:spTgt spid="9">
                                            <p:txEl>
                                              <p:pRg st="1" end="1"/>
                                            </p:txEl>
                                          </p:spTgt>
                                        </p:tgtEl>
                                      </p:cBhvr>
                                      <p:to x="100000" y="80000"/>
                                    </p:animScale>
                                    <p:animScale>
                                      <p:cBhvr>
                                        <p:cTn id="16" dur="83" decel="50000">
                                          <p:stCondLst>
                                            <p:cond delay="669"/>
                                          </p:stCondLst>
                                        </p:cTn>
                                        <p:tgtEl>
                                          <p:spTgt spid="9">
                                            <p:txEl>
                                              <p:pRg st="1" end="1"/>
                                            </p:txEl>
                                          </p:spTgt>
                                        </p:tgtEl>
                                      </p:cBhvr>
                                      <p:to x="100000" y="100000"/>
                                    </p:animScale>
                                    <p:animScale>
                                      <p:cBhvr>
                                        <p:cTn id="17" dur="13">
                                          <p:stCondLst>
                                            <p:cond delay="821"/>
                                          </p:stCondLst>
                                        </p:cTn>
                                        <p:tgtEl>
                                          <p:spTgt spid="9">
                                            <p:txEl>
                                              <p:pRg st="1" end="1"/>
                                            </p:txEl>
                                          </p:spTgt>
                                        </p:tgtEl>
                                      </p:cBhvr>
                                      <p:to x="100000" y="90000"/>
                                    </p:animScale>
                                    <p:animScale>
                                      <p:cBhvr>
                                        <p:cTn id="18" dur="83" decel="50000">
                                          <p:stCondLst>
                                            <p:cond delay="834"/>
                                          </p:stCondLst>
                                        </p:cTn>
                                        <p:tgtEl>
                                          <p:spTgt spid="9">
                                            <p:txEl>
                                              <p:pRg st="1" end="1"/>
                                            </p:txEl>
                                          </p:spTgt>
                                        </p:tgtEl>
                                      </p:cBhvr>
                                      <p:to x="100000" y="100000"/>
                                    </p:animScale>
                                    <p:animScale>
                                      <p:cBhvr>
                                        <p:cTn id="19" dur="13">
                                          <p:stCondLst>
                                            <p:cond delay="904"/>
                                          </p:stCondLst>
                                        </p:cTn>
                                        <p:tgtEl>
                                          <p:spTgt spid="9">
                                            <p:txEl>
                                              <p:pRg st="1" end="1"/>
                                            </p:txEl>
                                          </p:spTgt>
                                        </p:tgtEl>
                                      </p:cBhvr>
                                      <p:to x="100000" y="95000"/>
                                    </p:animScale>
                                    <p:animScale>
                                      <p:cBhvr>
                                        <p:cTn id="20" dur="83" decel="50000">
                                          <p:stCondLst>
                                            <p:cond delay="917"/>
                                          </p:stCondLst>
                                        </p:cTn>
                                        <p:tgtEl>
                                          <p:spTgt spid="9">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Effect transition="in" filter="wipe(down)">
                                      <p:cBhvr>
                                        <p:cTn id="25" dur="290">
                                          <p:stCondLst>
                                            <p:cond delay="0"/>
                                          </p:stCondLst>
                                        </p:cTn>
                                        <p:tgtEl>
                                          <p:spTgt spid="9">
                                            <p:txEl>
                                              <p:pRg st="2" end="2"/>
                                            </p:txEl>
                                          </p:spTgt>
                                        </p:tgtEl>
                                      </p:cBhvr>
                                    </p:animEffect>
                                    <p:anim calcmode="lin" valueType="num">
                                      <p:cBhvr>
                                        <p:cTn id="26" dur="911" tmFilter="0,0; 0.14,0.36; 0.43,0.73; 0.71,0.91; 1.0,1.0">
                                          <p:stCondLst>
                                            <p:cond delay="0"/>
                                          </p:stCondLst>
                                        </p:cTn>
                                        <p:tgtEl>
                                          <p:spTgt spid="9">
                                            <p:txEl>
                                              <p:pRg st="2" end="2"/>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9">
                                            <p:txEl>
                                              <p:pRg st="2" end="2"/>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9">
                                            <p:txEl>
                                              <p:pRg st="2" end="2"/>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9">
                                            <p:txEl>
                                              <p:pRg st="2" end="2"/>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9">
                                            <p:txEl>
                                              <p:pRg st="2" end="2"/>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9">
                                            <p:txEl>
                                              <p:pRg st="2" end="2"/>
                                            </p:txEl>
                                          </p:spTgt>
                                        </p:tgtEl>
                                      </p:cBhvr>
                                      <p:to x="100000" y="60000"/>
                                    </p:animScale>
                                    <p:animScale>
                                      <p:cBhvr>
                                        <p:cTn id="32" dur="83" decel="50000">
                                          <p:stCondLst>
                                            <p:cond delay="338"/>
                                          </p:stCondLst>
                                        </p:cTn>
                                        <p:tgtEl>
                                          <p:spTgt spid="9">
                                            <p:txEl>
                                              <p:pRg st="2" end="2"/>
                                            </p:txEl>
                                          </p:spTgt>
                                        </p:tgtEl>
                                      </p:cBhvr>
                                      <p:to x="100000" y="100000"/>
                                    </p:animScale>
                                    <p:animScale>
                                      <p:cBhvr>
                                        <p:cTn id="33" dur="13">
                                          <p:stCondLst>
                                            <p:cond delay="656"/>
                                          </p:stCondLst>
                                        </p:cTn>
                                        <p:tgtEl>
                                          <p:spTgt spid="9">
                                            <p:txEl>
                                              <p:pRg st="2" end="2"/>
                                            </p:txEl>
                                          </p:spTgt>
                                        </p:tgtEl>
                                      </p:cBhvr>
                                      <p:to x="100000" y="80000"/>
                                    </p:animScale>
                                    <p:animScale>
                                      <p:cBhvr>
                                        <p:cTn id="34" dur="83" decel="50000">
                                          <p:stCondLst>
                                            <p:cond delay="669"/>
                                          </p:stCondLst>
                                        </p:cTn>
                                        <p:tgtEl>
                                          <p:spTgt spid="9">
                                            <p:txEl>
                                              <p:pRg st="2" end="2"/>
                                            </p:txEl>
                                          </p:spTgt>
                                        </p:tgtEl>
                                      </p:cBhvr>
                                      <p:to x="100000" y="100000"/>
                                    </p:animScale>
                                    <p:animScale>
                                      <p:cBhvr>
                                        <p:cTn id="35" dur="13">
                                          <p:stCondLst>
                                            <p:cond delay="821"/>
                                          </p:stCondLst>
                                        </p:cTn>
                                        <p:tgtEl>
                                          <p:spTgt spid="9">
                                            <p:txEl>
                                              <p:pRg st="2" end="2"/>
                                            </p:txEl>
                                          </p:spTgt>
                                        </p:tgtEl>
                                      </p:cBhvr>
                                      <p:to x="100000" y="90000"/>
                                    </p:animScale>
                                    <p:animScale>
                                      <p:cBhvr>
                                        <p:cTn id="36" dur="83" decel="50000">
                                          <p:stCondLst>
                                            <p:cond delay="834"/>
                                          </p:stCondLst>
                                        </p:cTn>
                                        <p:tgtEl>
                                          <p:spTgt spid="9">
                                            <p:txEl>
                                              <p:pRg st="2" end="2"/>
                                            </p:txEl>
                                          </p:spTgt>
                                        </p:tgtEl>
                                      </p:cBhvr>
                                      <p:to x="100000" y="100000"/>
                                    </p:animScale>
                                    <p:animScale>
                                      <p:cBhvr>
                                        <p:cTn id="37" dur="13">
                                          <p:stCondLst>
                                            <p:cond delay="904"/>
                                          </p:stCondLst>
                                        </p:cTn>
                                        <p:tgtEl>
                                          <p:spTgt spid="9">
                                            <p:txEl>
                                              <p:pRg st="2" end="2"/>
                                            </p:txEl>
                                          </p:spTgt>
                                        </p:tgtEl>
                                      </p:cBhvr>
                                      <p:to x="100000" y="95000"/>
                                    </p:animScale>
                                    <p:animScale>
                                      <p:cBhvr>
                                        <p:cTn id="38" dur="83" decel="50000">
                                          <p:stCondLst>
                                            <p:cond delay="917"/>
                                          </p:stCondLst>
                                        </p:cTn>
                                        <p:tgtEl>
                                          <p:spTgt spid="9">
                                            <p:txEl>
                                              <p:pRg st="2" end="2"/>
                                            </p:txEl>
                                          </p:spTgt>
                                        </p:tgtEl>
                                      </p:cBhvr>
                                      <p:to x="100000" y="100000"/>
                                    </p:animScale>
                                  </p:childTnLst>
                                </p:cTn>
                              </p:par>
                            </p:childTnLst>
                          </p:cTn>
                        </p:par>
                        <p:par>
                          <p:cTn id="39" fill="hold">
                            <p:stCondLst>
                              <p:cond delay="1000"/>
                            </p:stCondLst>
                            <p:childTnLst>
                              <p:par>
                                <p:cTn id="40" presetID="26" presetClass="entr" presetSubtype="0" fill="hold" nodeType="afterEffect">
                                  <p:stCondLst>
                                    <p:cond delay="0"/>
                                  </p:stCondLst>
                                  <p:childTnLst>
                                    <p:set>
                                      <p:cBhvr>
                                        <p:cTn id="41" dur="1" fill="hold">
                                          <p:stCondLst>
                                            <p:cond delay="0"/>
                                          </p:stCondLst>
                                        </p:cTn>
                                        <p:tgtEl>
                                          <p:spTgt spid="9">
                                            <p:txEl>
                                              <p:pRg st="3" end="3"/>
                                            </p:txEl>
                                          </p:spTgt>
                                        </p:tgtEl>
                                        <p:attrNameLst>
                                          <p:attrName>style.visibility</p:attrName>
                                        </p:attrNameLst>
                                      </p:cBhvr>
                                      <p:to>
                                        <p:strVal val="visible"/>
                                      </p:to>
                                    </p:set>
                                    <p:animEffect transition="in" filter="wipe(down)">
                                      <p:cBhvr>
                                        <p:cTn id="42" dur="290">
                                          <p:stCondLst>
                                            <p:cond delay="0"/>
                                          </p:stCondLst>
                                        </p:cTn>
                                        <p:tgtEl>
                                          <p:spTgt spid="9">
                                            <p:txEl>
                                              <p:pRg st="3" end="3"/>
                                            </p:txEl>
                                          </p:spTgt>
                                        </p:tgtEl>
                                      </p:cBhvr>
                                    </p:animEffect>
                                    <p:anim calcmode="lin" valueType="num">
                                      <p:cBhvr>
                                        <p:cTn id="43" dur="911" tmFilter="0,0; 0.14,0.36; 0.43,0.73; 0.71,0.91; 1.0,1.0">
                                          <p:stCondLst>
                                            <p:cond delay="0"/>
                                          </p:stCondLst>
                                        </p:cTn>
                                        <p:tgtEl>
                                          <p:spTgt spid="9">
                                            <p:txEl>
                                              <p:pRg st="3" end="3"/>
                                            </p:txEl>
                                          </p:spTgt>
                                        </p:tgtEl>
                                        <p:attrNameLst>
                                          <p:attrName>ppt_x</p:attrName>
                                        </p:attrNameLst>
                                      </p:cBhvr>
                                      <p:tavLst>
                                        <p:tav tm="0">
                                          <p:val>
                                            <p:strVal val="#ppt_x-0.25"/>
                                          </p:val>
                                        </p:tav>
                                        <p:tav tm="100000">
                                          <p:val>
                                            <p:strVal val="#ppt_x"/>
                                          </p:val>
                                        </p:tav>
                                      </p:tavLst>
                                    </p:anim>
                                    <p:anim calcmode="lin" valueType="num">
                                      <p:cBhvr>
                                        <p:cTn id="44" dur="332" tmFilter="0.0,0.0; 0.25,0.07; 0.50,0.2; 0.75,0.467; 1.0,1.0">
                                          <p:stCondLst>
                                            <p:cond delay="0"/>
                                          </p:stCondLst>
                                        </p:cTn>
                                        <p:tgtEl>
                                          <p:spTgt spid="9">
                                            <p:txEl>
                                              <p:pRg st="3" end="3"/>
                                            </p:txEl>
                                          </p:spTgt>
                                        </p:tgtEl>
                                        <p:attrNameLst>
                                          <p:attrName>ppt_y</p:attrName>
                                        </p:attrNameLst>
                                      </p:cBhvr>
                                      <p:tavLst>
                                        <p:tav tm="0" fmla="#ppt_y-sin(pi*$)/3">
                                          <p:val>
                                            <p:fltVal val="0.5"/>
                                          </p:val>
                                        </p:tav>
                                        <p:tav tm="100000">
                                          <p:val>
                                            <p:fltVal val="1"/>
                                          </p:val>
                                        </p:tav>
                                      </p:tavLst>
                                    </p:anim>
                                    <p:anim calcmode="lin" valueType="num">
                                      <p:cBhvr>
                                        <p:cTn id="45" dur="332" tmFilter="0, 0; 0.125,0.2665; 0.25,0.4; 0.375,0.465; 0.5,0.5;  0.625,0.535; 0.75,0.6; 0.875,0.7335; 1,1">
                                          <p:stCondLst>
                                            <p:cond delay="332"/>
                                          </p:stCondLst>
                                        </p:cTn>
                                        <p:tgtEl>
                                          <p:spTgt spid="9">
                                            <p:txEl>
                                              <p:pRg st="3" end="3"/>
                                            </p:txEl>
                                          </p:spTgt>
                                        </p:tgtEl>
                                        <p:attrNameLst>
                                          <p:attrName>ppt_y</p:attrName>
                                        </p:attrNameLst>
                                      </p:cBhvr>
                                      <p:tavLst>
                                        <p:tav tm="0" fmla="#ppt_y-sin(pi*$)/9">
                                          <p:val>
                                            <p:fltVal val="0"/>
                                          </p:val>
                                        </p:tav>
                                        <p:tav tm="100000">
                                          <p:val>
                                            <p:fltVal val="1"/>
                                          </p:val>
                                        </p:tav>
                                      </p:tavLst>
                                    </p:anim>
                                    <p:anim calcmode="lin" valueType="num">
                                      <p:cBhvr>
                                        <p:cTn id="46" dur="166" tmFilter="0, 0; 0.125,0.2665; 0.25,0.4; 0.375,0.465; 0.5,0.5;  0.625,0.535; 0.75,0.6; 0.875,0.7335; 1,1">
                                          <p:stCondLst>
                                            <p:cond delay="662"/>
                                          </p:stCondLst>
                                        </p:cTn>
                                        <p:tgtEl>
                                          <p:spTgt spid="9">
                                            <p:txEl>
                                              <p:pRg st="3" end="3"/>
                                            </p:txEl>
                                          </p:spTgt>
                                        </p:tgtEl>
                                        <p:attrNameLst>
                                          <p:attrName>ppt_y</p:attrName>
                                        </p:attrNameLst>
                                      </p:cBhvr>
                                      <p:tavLst>
                                        <p:tav tm="0" fmla="#ppt_y-sin(pi*$)/27">
                                          <p:val>
                                            <p:fltVal val="0"/>
                                          </p:val>
                                        </p:tav>
                                        <p:tav tm="100000">
                                          <p:val>
                                            <p:fltVal val="1"/>
                                          </p:val>
                                        </p:tav>
                                      </p:tavLst>
                                    </p:anim>
                                    <p:anim calcmode="lin" valueType="num">
                                      <p:cBhvr>
                                        <p:cTn id="47" dur="82" tmFilter="0, 0; 0.125,0.2665; 0.25,0.4; 0.375,0.465; 0.5,0.5;  0.625,0.535; 0.75,0.6; 0.875,0.7335; 1,1">
                                          <p:stCondLst>
                                            <p:cond delay="828"/>
                                          </p:stCondLst>
                                        </p:cTn>
                                        <p:tgtEl>
                                          <p:spTgt spid="9">
                                            <p:txEl>
                                              <p:pRg st="3" end="3"/>
                                            </p:txEl>
                                          </p:spTgt>
                                        </p:tgtEl>
                                        <p:attrNameLst>
                                          <p:attrName>ppt_y</p:attrName>
                                        </p:attrNameLst>
                                      </p:cBhvr>
                                      <p:tavLst>
                                        <p:tav tm="0" fmla="#ppt_y-sin(pi*$)/81">
                                          <p:val>
                                            <p:fltVal val="0"/>
                                          </p:val>
                                        </p:tav>
                                        <p:tav tm="100000">
                                          <p:val>
                                            <p:fltVal val="1"/>
                                          </p:val>
                                        </p:tav>
                                      </p:tavLst>
                                    </p:anim>
                                    <p:animScale>
                                      <p:cBhvr>
                                        <p:cTn id="48" dur="13">
                                          <p:stCondLst>
                                            <p:cond delay="325"/>
                                          </p:stCondLst>
                                        </p:cTn>
                                        <p:tgtEl>
                                          <p:spTgt spid="9">
                                            <p:txEl>
                                              <p:pRg st="3" end="3"/>
                                            </p:txEl>
                                          </p:spTgt>
                                        </p:tgtEl>
                                      </p:cBhvr>
                                      <p:to x="100000" y="60000"/>
                                    </p:animScale>
                                    <p:animScale>
                                      <p:cBhvr>
                                        <p:cTn id="49" dur="83" decel="50000">
                                          <p:stCondLst>
                                            <p:cond delay="338"/>
                                          </p:stCondLst>
                                        </p:cTn>
                                        <p:tgtEl>
                                          <p:spTgt spid="9">
                                            <p:txEl>
                                              <p:pRg st="3" end="3"/>
                                            </p:txEl>
                                          </p:spTgt>
                                        </p:tgtEl>
                                      </p:cBhvr>
                                      <p:to x="100000" y="100000"/>
                                    </p:animScale>
                                    <p:animScale>
                                      <p:cBhvr>
                                        <p:cTn id="50" dur="13">
                                          <p:stCondLst>
                                            <p:cond delay="656"/>
                                          </p:stCondLst>
                                        </p:cTn>
                                        <p:tgtEl>
                                          <p:spTgt spid="9">
                                            <p:txEl>
                                              <p:pRg st="3" end="3"/>
                                            </p:txEl>
                                          </p:spTgt>
                                        </p:tgtEl>
                                      </p:cBhvr>
                                      <p:to x="100000" y="80000"/>
                                    </p:animScale>
                                    <p:animScale>
                                      <p:cBhvr>
                                        <p:cTn id="51" dur="83" decel="50000">
                                          <p:stCondLst>
                                            <p:cond delay="669"/>
                                          </p:stCondLst>
                                        </p:cTn>
                                        <p:tgtEl>
                                          <p:spTgt spid="9">
                                            <p:txEl>
                                              <p:pRg st="3" end="3"/>
                                            </p:txEl>
                                          </p:spTgt>
                                        </p:tgtEl>
                                      </p:cBhvr>
                                      <p:to x="100000" y="100000"/>
                                    </p:animScale>
                                    <p:animScale>
                                      <p:cBhvr>
                                        <p:cTn id="52" dur="13">
                                          <p:stCondLst>
                                            <p:cond delay="821"/>
                                          </p:stCondLst>
                                        </p:cTn>
                                        <p:tgtEl>
                                          <p:spTgt spid="9">
                                            <p:txEl>
                                              <p:pRg st="3" end="3"/>
                                            </p:txEl>
                                          </p:spTgt>
                                        </p:tgtEl>
                                      </p:cBhvr>
                                      <p:to x="100000" y="90000"/>
                                    </p:animScale>
                                    <p:animScale>
                                      <p:cBhvr>
                                        <p:cTn id="53" dur="83" decel="50000">
                                          <p:stCondLst>
                                            <p:cond delay="834"/>
                                          </p:stCondLst>
                                        </p:cTn>
                                        <p:tgtEl>
                                          <p:spTgt spid="9">
                                            <p:txEl>
                                              <p:pRg st="3" end="3"/>
                                            </p:txEl>
                                          </p:spTgt>
                                        </p:tgtEl>
                                      </p:cBhvr>
                                      <p:to x="100000" y="100000"/>
                                    </p:animScale>
                                    <p:animScale>
                                      <p:cBhvr>
                                        <p:cTn id="54" dur="13">
                                          <p:stCondLst>
                                            <p:cond delay="904"/>
                                          </p:stCondLst>
                                        </p:cTn>
                                        <p:tgtEl>
                                          <p:spTgt spid="9">
                                            <p:txEl>
                                              <p:pRg st="3" end="3"/>
                                            </p:txEl>
                                          </p:spTgt>
                                        </p:tgtEl>
                                      </p:cBhvr>
                                      <p:to x="100000" y="95000"/>
                                    </p:animScale>
                                    <p:animScale>
                                      <p:cBhvr>
                                        <p:cTn id="55" dur="83" decel="50000">
                                          <p:stCondLst>
                                            <p:cond delay="917"/>
                                          </p:stCondLst>
                                        </p:cTn>
                                        <p:tgtEl>
                                          <p:spTgt spid="9">
                                            <p:txEl>
                                              <p:pRg st="3" end="3"/>
                                            </p:txEl>
                                          </p:spTgt>
                                        </p:tgtEl>
                                      </p:cBhvr>
                                      <p:to x="100000" y="100000"/>
                                    </p:animScale>
                                  </p:childTnLst>
                                </p:cTn>
                              </p:par>
                            </p:childTnLst>
                          </p:cTn>
                        </p:par>
                        <p:par>
                          <p:cTn id="56" fill="hold">
                            <p:stCondLst>
                              <p:cond delay="2000"/>
                            </p:stCondLst>
                            <p:childTnLst>
                              <p:par>
                                <p:cTn id="57" presetID="26"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down)">
                                      <p:cBhvr>
                                        <p:cTn id="59" dur="290">
                                          <p:stCondLst>
                                            <p:cond delay="0"/>
                                          </p:stCondLst>
                                        </p:cTn>
                                        <p:tgtEl>
                                          <p:spTgt spid="16"/>
                                        </p:tgtEl>
                                      </p:cBhvr>
                                    </p:animEffect>
                                    <p:anim calcmode="lin" valueType="num">
                                      <p:cBhvr>
                                        <p:cTn id="60" dur="911"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61" dur="332"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62" dur="332" tmFilter="0, 0; 0.125,0.2665; 0.25,0.4; 0.375,0.465; 0.5,0.5;  0.625,0.535; 0.75,0.6; 0.875,0.7335; 1,1">
                                          <p:stCondLst>
                                            <p:cond delay="332"/>
                                          </p:stCondLst>
                                        </p:cTn>
                                        <p:tgtEl>
                                          <p:spTgt spid="16"/>
                                        </p:tgtEl>
                                        <p:attrNameLst>
                                          <p:attrName>ppt_y</p:attrName>
                                        </p:attrNameLst>
                                      </p:cBhvr>
                                      <p:tavLst>
                                        <p:tav tm="0" fmla="#ppt_y-sin(pi*$)/9">
                                          <p:val>
                                            <p:fltVal val="0"/>
                                          </p:val>
                                        </p:tav>
                                        <p:tav tm="100000">
                                          <p:val>
                                            <p:fltVal val="1"/>
                                          </p:val>
                                        </p:tav>
                                      </p:tavLst>
                                    </p:anim>
                                    <p:anim calcmode="lin" valueType="num">
                                      <p:cBhvr>
                                        <p:cTn id="63" dur="166" tmFilter="0, 0; 0.125,0.2665; 0.25,0.4; 0.375,0.465; 0.5,0.5;  0.625,0.535; 0.75,0.6; 0.875,0.7335; 1,1">
                                          <p:stCondLst>
                                            <p:cond delay="662"/>
                                          </p:stCondLst>
                                        </p:cTn>
                                        <p:tgtEl>
                                          <p:spTgt spid="16"/>
                                        </p:tgtEl>
                                        <p:attrNameLst>
                                          <p:attrName>ppt_y</p:attrName>
                                        </p:attrNameLst>
                                      </p:cBhvr>
                                      <p:tavLst>
                                        <p:tav tm="0" fmla="#ppt_y-sin(pi*$)/27">
                                          <p:val>
                                            <p:fltVal val="0"/>
                                          </p:val>
                                        </p:tav>
                                        <p:tav tm="100000">
                                          <p:val>
                                            <p:fltVal val="1"/>
                                          </p:val>
                                        </p:tav>
                                      </p:tavLst>
                                    </p:anim>
                                    <p:anim calcmode="lin" valueType="num">
                                      <p:cBhvr>
                                        <p:cTn id="64" dur="82" tmFilter="0, 0; 0.125,0.2665; 0.25,0.4; 0.375,0.465; 0.5,0.5;  0.625,0.535; 0.75,0.6; 0.875,0.7335; 1,1">
                                          <p:stCondLst>
                                            <p:cond delay="828"/>
                                          </p:stCondLst>
                                        </p:cTn>
                                        <p:tgtEl>
                                          <p:spTgt spid="16"/>
                                        </p:tgtEl>
                                        <p:attrNameLst>
                                          <p:attrName>ppt_y</p:attrName>
                                        </p:attrNameLst>
                                      </p:cBhvr>
                                      <p:tavLst>
                                        <p:tav tm="0" fmla="#ppt_y-sin(pi*$)/81">
                                          <p:val>
                                            <p:fltVal val="0"/>
                                          </p:val>
                                        </p:tav>
                                        <p:tav tm="100000">
                                          <p:val>
                                            <p:fltVal val="1"/>
                                          </p:val>
                                        </p:tav>
                                      </p:tavLst>
                                    </p:anim>
                                    <p:animScale>
                                      <p:cBhvr>
                                        <p:cTn id="65" dur="13">
                                          <p:stCondLst>
                                            <p:cond delay="325"/>
                                          </p:stCondLst>
                                        </p:cTn>
                                        <p:tgtEl>
                                          <p:spTgt spid="16"/>
                                        </p:tgtEl>
                                      </p:cBhvr>
                                      <p:to x="100000" y="60000"/>
                                    </p:animScale>
                                    <p:animScale>
                                      <p:cBhvr>
                                        <p:cTn id="66" dur="83" decel="50000">
                                          <p:stCondLst>
                                            <p:cond delay="338"/>
                                          </p:stCondLst>
                                        </p:cTn>
                                        <p:tgtEl>
                                          <p:spTgt spid="16"/>
                                        </p:tgtEl>
                                      </p:cBhvr>
                                      <p:to x="100000" y="100000"/>
                                    </p:animScale>
                                    <p:animScale>
                                      <p:cBhvr>
                                        <p:cTn id="67" dur="13">
                                          <p:stCondLst>
                                            <p:cond delay="656"/>
                                          </p:stCondLst>
                                        </p:cTn>
                                        <p:tgtEl>
                                          <p:spTgt spid="16"/>
                                        </p:tgtEl>
                                      </p:cBhvr>
                                      <p:to x="100000" y="80000"/>
                                    </p:animScale>
                                    <p:animScale>
                                      <p:cBhvr>
                                        <p:cTn id="68" dur="83" decel="50000">
                                          <p:stCondLst>
                                            <p:cond delay="669"/>
                                          </p:stCondLst>
                                        </p:cTn>
                                        <p:tgtEl>
                                          <p:spTgt spid="16"/>
                                        </p:tgtEl>
                                      </p:cBhvr>
                                      <p:to x="100000" y="100000"/>
                                    </p:animScale>
                                    <p:animScale>
                                      <p:cBhvr>
                                        <p:cTn id="69" dur="13">
                                          <p:stCondLst>
                                            <p:cond delay="821"/>
                                          </p:stCondLst>
                                        </p:cTn>
                                        <p:tgtEl>
                                          <p:spTgt spid="16"/>
                                        </p:tgtEl>
                                      </p:cBhvr>
                                      <p:to x="100000" y="90000"/>
                                    </p:animScale>
                                    <p:animScale>
                                      <p:cBhvr>
                                        <p:cTn id="70" dur="83" decel="50000">
                                          <p:stCondLst>
                                            <p:cond delay="834"/>
                                          </p:stCondLst>
                                        </p:cTn>
                                        <p:tgtEl>
                                          <p:spTgt spid="16"/>
                                        </p:tgtEl>
                                      </p:cBhvr>
                                      <p:to x="100000" y="100000"/>
                                    </p:animScale>
                                    <p:animScale>
                                      <p:cBhvr>
                                        <p:cTn id="71" dur="13">
                                          <p:stCondLst>
                                            <p:cond delay="904"/>
                                          </p:stCondLst>
                                        </p:cTn>
                                        <p:tgtEl>
                                          <p:spTgt spid="16"/>
                                        </p:tgtEl>
                                      </p:cBhvr>
                                      <p:to x="100000" y="95000"/>
                                    </p:animScale>
                                    <p:animScale>
                                      <p:cBhvr>
                                        <p:cTn id="72" dur="83" decel="50000">
                                          <p:stCondLst>
                                            <p:cond delay="917"/>
                                          </p:stCondLst>
                                        </p:cTn>
                                        <p:tgtEl>
                                          <p:spTgt spid="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DD01022_"/>
          <p:cNvPicPr>
            <a:picLocks noChangeAspect="1" noChangeArrowheads="1"/>
          </p:cNvPicPr>
          <p:nvPr/>
        </p:nvPicPr>
        <p:blipFill>
          <a:blip r:embed="rId2" cstate="print"/>
          <a:srcRect/>
          <a:stretch>
            <a:fillRect/>
          </a:stretch>
        </p:blipFill>
        <p:spPr bwMode="auto">
          <a:xfrm>
            <a:off x="0" y="0"/>
            <a:ext cx="9144000" cy="6858000"/>
          </a:xfrm>
          <a:prstGeom prst="rect">
            <a:avLst/>
          </a:prstGeom>
          <a:ln>
            <a:headEnd/>
            <a:tailEnd/>
          </a:ln>
        </p:spPr>
        <p:style>
          <a:lnRef idx="1">
            <a:schemeClr val="accent2"/>
          </a:lnRef>
          <a:fillRef idx="2">
            <a:schemeClr val="accent2"/>
          </a:fillRef>
          <a:effectRef idx="1">
            <a:schemeClr val="accent2"/>
          </a:effectRef>
          <a:fontRef idx="minor">
            <a:schemeClr val="dk1"/>
          </a:fontRef>
        </p:style>
      </p:pic>
      <p:sp>
        <p:nvSpPr>
          <p:cNvPr id="6" name="Rectangle 5"/>
          <p:cNvSpPr/>
          <p:nvPr/>
        </p:nvSpPr>
        <p:spPr>
          <a:xfrm>
            <a:off x="1455136" y="2643182"/>
            <a:ext cx="6331574" cy="1446550"/>
          </a:xfrm>
          <a:prstGeom prst="rect">
            <a:avLst/>
          </a:prstGeom>
          <a:noFill/>
        </p:spPr>
        <p:txBody>
          <a:bodyPr wrap="square" lIns="91440" tIns="45720" rIns="91440" bIns="45720">
            <a:spAutoFit/>
          </a:bodyPr>
          <a:lstStyle/>
          <a:p>
            <a:pPr algn="ctr"/>
            <a:r>
              <a:rPr lang="fr-FR" sz="4400" b="1" i="1" cap="none" spc="50" dirty="0" smtClean="0">
                <a:ln w="13500">
                  <a:solidFill>
                    <a:schemeClr val="accent1">
                      <a:shade val="2500"/>
                      <a:alpha val="6500"/>
                    </a:schemeClr>
                  </a:solidFill>
                  <a:prstDash val="solid"/>
                </a:ln>
                <a:solidFill>
                  <a:schemeClr val="tx2">
                    <a:lumMod val="75000"/>
                  </a:schemeClr>
                </a:solidFill>
                <a:effectLst>
                  <a:outerShdw blurRad="60007" dist="310007" dir="7680000" sy="30000" kx="1300200" algn="ctr" rotWithShape="0">
                    <a:prstClr val="black">
                      <a:alpha val="32000"/>
                    </a:prstClr>
                  </a:outerShdw>
                </a:effectLst>
                <a:latin typeface="Times New Roman" pitchFamily="18" charset="0"/>
                <a:cs typeface="Times New Roman" pitchFamily="18" charset="0"/>
              </a:rPr>
              <a:t>LES EQUATIONS </a:t>
            </a:r>
          </a:p>
          <a:p>
            <a:pPr algn="ctr"/>
            <a:r>
              <a:rPr lang="fr-FR" sz="4400" b="1" i="1" cap="none" spc="50" dirty="0" smtClean="0">
                <a:ln w="13500">
                  <a:solidFill>
                    <a:schemeClr val="accent1">
                      <a:shade val="2500"/>
                      <a:alpha val="6500"/>
                    </a:schemeClr>
                  </a:solidFill>
                  <a:prstDash val="solid"/>
                </a:ln>
                <a:solidFill>
                  <a:schemeClr val="tx2">
                    <a:lumMod val="75000"/>
                  </a:schemeClr>
                </a:solidFill>
                <a:effectLst>
                  <a:outerShdw blurRad="60007" dist="310007" dir="7680000" sy="30000" kx="1300200" algn="ctr" rotWithShape="0">
                    <a:prstClr val="black">
                      <a:alpha val="32000"/>
                    </a:prstClr>
                  </a:outerShdw>
                </a:effectLst>
                <a:latin typeface="Times New Roman" pitchFamily="18" charset="0"/>
                <a:cs typeface="Times New Roman" pitchFamily="18" charset="0"/>
              </a:rPr>
              <a:t> DE BASE</a:t>
            </a:r>
            <a:endParaRPr lang="fr-FR" sz="1600" b="1" i="1" cap="none" spc="50" dirty="0">
              <a:ln w="13500">
                <a:solidFill>
                  <a:schemeClr val="accent1">
                    <a:shade val="2500"/>
                    <a:alpha val="6500"/>
                  </a:schemeClr>
                </a:solidFill>
                <a:prstDash val="solid"/>
              </a:ln>
              <a:solidFill>
                <a:schemeClr val="tx2">
                  <a:lumMod val="75000"/>
                </a:schemeClr>
              </a:solidFill>
              <a:effectLst>
                <a:outerShdw blurRad="60007" dist="310007" dir="7680000" sy="30000" kx="1300200" algn="ctr" rotWithShape="0">
                  <a:prstClr val="black">
                    <a:alpha val="32000"/>
                  </a:prstClr>
                </a:outerShdw>
              </a:effectLst>
              <a:latin typeface="Times New Roman" pitchFamily="18" charset="0"/>
              <a:cs typeface="Times New Roman" pitchFamily="18" charset="0"/>
            </a:endParaRPr>
          </a:p>
        </p:txBody>
      </p:sp>
      <p:sp>
        <p:nvSpPr>
          <p:cNvPr id="10" name="Espace réservé du numéro de diapositive 9"/>
          <p:cNvSpPr>
            <a:spLocks noGrp="1"/>
          </p:cNvSpPr>
          <p:nvPr>
            <p:ph type="sldNum" sz="quarter" idx="12"/>
          </p:nvPr>
        </p:nvSpPr>
        <p:spPr/>
        <p:txBody>
          <a:bodyPr/>
          <a:lstStyle/>
          <a:p>
            <a:fld id="{66C334F0-88DA-44F1-A9BE-13E0EF7BB4B3}" type="slidenum">
              <a:rPr lang="fr-FR" smtClean="0"/>
              <a:pPr/>
              <a:t>13</a:t>
            </a:fld>
            <a:endParaRPr lang="fr-F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1901763" y="1000108"/>
            <a:ext cx="6589623" cy="671851"/>
          </a:xfrm>
          <a:prstGeom prst="rect">
            <a:avLst/>
          </a:prstGeom>
        </p:spPr>
        <p:txBody>
          <a:bodyPr wrap="square">
            <a:spAutoFit/>
          </a:bodyPr>
          <a:lstStyle/>
          <a:p>
            <a:pPr algn="just">
              <a:lnSpc>
                <a:spcPct val="150000"/>
              </a:lnSpc>
            </a:pPr>
            <a:r>
              <a:rPr lang="fr-FR" sz="2800" b="1" i="1" dirty="0" smtClean="0">
                <a:solidFill>
                  <a:schemeClr val="tx1">
                    <a:lumMod val="75000"/>
                    <a:lumOff val="25000"/>
                  </a:schemeClr>
                </a:solidFill>
                <a:latin typeface="+mj-lt"/>
              </a:rPr>
              <a:t> Équation de Reynolds:</a:t>
            </a:r>
          </a:p>
        </p:txBody>
      </p:sp>
      <p:sp>
        <p:nvSpPr>
          <p:cNvPr id="28674" name="Rectangle 2"/>
          <p:cNvSpPr>
            <a:spLocks noChangeArrowheads="1"/>
          </p:cNvSpPr>
          <p:nvPr/>
        </p:nvSpPr>
        <p:spPr bwMode="auto">
          <a:xfrm>
            <a:off x="214282" y="1904518"/>
            <a:ext cx="4823115" cy="7386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fr-FR" sz="2400" b="0" i="0" u="none" strike="noStrike" cap="none" normalizeH="0" baseline="0" dirty="0" smtClean="0">
                <a:ln>
                  <a:noFill/>
                </a:ln>
                <a:solidFill>
                  <a:schemeClr val="tx1"/>
                </a:solidFill>
                <a:effectLst/>
                <a:latin typeface="+mj-lt"/>
                <a:ea typeface="Calibri" pitchFamily="34" charset="0"/>
                <a:cs typeface="Times New Roman" pitchFamily="18" charset="0"/>
              </a:rPr>
              <a:t>La loi de conservation de la masse :</a:t>
            </a:r>
            <a:endParaRPr kumimoji="0" lang="fr-FR" sz="24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67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037397" y="1785926"/>
            <a:ext cx="3156011" cy="857256"/>
          </a:xfrm>
          <a:prstGeom prst="rect">
            <a:avLst/>
          </a:prstGeom>
          <a:noFill/>
        </p:spPr>
      </p:pic>
      <p:sp>
        <p:nvSpPr>
          <p:cNvPr id="28677" name="Rectangle 5"/>
          <p:cNvSpPr>
            <a:spLocks noChangeArrowheads="1"/>
          </p:cNvSpPr>
          <p:nvPr/>
        </p:nvSpPr>
        <p:spPr bwMode="auto">
          <a:xfrm>
            <a:off x="285720" y="3143248"/>
            <a:ext cx="5224187" cy="7386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fr-FR" sz="2400" b="0" i="0" u="none" strike="noStrike" cap="none" normalizeH="0" baseline="0" dirty="0" smtClean="0">
                <a:ln>
                  <a:noFill/>
                </a:ln>
                <a:solidFill>
                  <a:schemeClr val="tx1"/>
                </a:solidFill>
                <a:effectLst/>
                <a:latin typeface="+mj-lt"/>
                <a:ea typeface="Calibri" pitchFamily="34" charset="0"/>
                <a:cs typeface="Times New Roman" pitchFamily="18" charset="0"/>
              </a:rPr>
              <a:t>La loi fondamentale  de la dynamique </a:t>
            </a: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676"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136727" y="3643314"/>
            <a:ext cx="4578677" cy="928694"/>
          </a:xfrm>
          <a:prstGeom prst="rect">
            <a:avLst/>
          </a:prstGeom>
          <a:noFill/>
        </p:spPr>
      </p:pic>
      <p:sp>
        <p:nvSpPr>
          <p:cNvPr id="28679" name="Rectangle 7"/>
          <p:cNvSpPr>
            <a:spLocks noChangeArrowheads="1"/>
          </p:cNvSpPr>
          <p:nvPr/>
        </p:nvSpPr>
        <p:spPr bwMode="auto">
          <a:xfrm>
            <a:off x="465397" y="4929198"/>
            <a:ext cx="8250007"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fr-FR" sz="2400" b="0" i="0" u="none" strike="noStrike" cap="none" normalizeH="0" baseline="0" dirty="0" smtClean="0">
                <a:ln>
                  <a:noFill/>
                </a:ln>
                <a:solidFill>
                  <a:schemeClr val="tx1"/>
                </a:solidFill>
                <a:effectLst/>
                <a:latin typeface="+mj-lt"/>
                <a:ea typeface="Calibri" pitchFamily="34" charset="0"/>
                <a:cs typeface="Times New Roman" pitchFamily="18" charset="0"/>
              </a:rPr>
              <a:t>La loi de comportement rhéologique, pour un fluide Newtonien :</a:t>
            </a:r>
            <a:endParaRPr kumimoji="0" lang="fr-FR" sz="24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678" name="Picture 6"/>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157029" y="5572140"/>
            <a:ext cx="5036379" cy="642942"/>
          </a:xfrm>
          <a:prstGeom prst="rect">
            <a:avLst/>
          </a:prstGeom>
          <a:noFill/>
        </p:spPr>
      </p:pic>
      <p:sp>
        <p:nvSpPr>
          <p:cNvPr id="28680" name="Rectangle 8"/>
          <p:cNvSpPr>
            <a:spLocks noChangeArrowheads="1"/>
          </p:cNvSpPr>
          <p:nvPr/>
        </p:nvSpPr>
        <p:spPr bwMode="auto">
          <a:xfrm>
            <a:off x="0" y="685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fr-FR" sz="800" b="0" i="0" u="none" strike="noStrike" cap="none" normalizeH="0" baseline="0" smtClean="0">
                <a:ln>
                  <a:noFill/>
                </a:ln>
                <a:solidFill>
                  <a:schemeClr val="tx1"/>
                </a:solidFill>
                <a:effectLst/>
                <a:latin typeface="Arial" pitchFamily="34" charset="0"/>
                <a:cs typeface="Arial" pitchFamily="34" charset="0"/>
              </a:rPr>
              <a:t> </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Espace réservé du numéro de diapositive 21"/>
          <p:cNvSpPr>
            <a:spLocks noGrp="1"/>
          </p:cNvSpPr>
          <p:nvPr>
            <p:ph type="sldNum" sz="quarter" idx="12"/>
          </p:nvPr>
        </p:nvSpPr>
        <p:spPr/>
        <p:txBody>
          <a:bodyPr/>
          <a:lstStyle/>
          <a:p>
            <a:fld id="{66C334F0-88DA-44F1-A9BE-13E0EF7BB4B3}" type="slidenum">
              <a:rPr lang="fr-FR" smtClean="0"/>
              <a:pPr/>
              <a:t>14</a:t>
            </a:fld>
            <a:endParaRPr lang="fr-FR"/>
          </a:p>
        </p:txBody>
      </p:sp>
      <p:sp>
        <p:nvSpPr>
          <p:cNvPr id="19" name="Rectangle 18"/>
          <p:cNvSpPr/>
          <p:nvPr/>
        </p:nvSpPr>
        <p:spPr>
          <a:xfrm>
            <a:off x="1298555" y="0"/>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Les équations de base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1000" fill="hold"/>
                                        <p:tgtEl>
                                          <p:spTgt spid="28674"/>
                                        </p:tgtEl>
                                        <p:attrNameLst>
                                          <p:attrName>ppt_x</p:attrName>
                                        </p:attrNameLst>
                                      </p:cBhvr>
                                      <p:tavLst>
                                        <p:tav tm="0">
                                          <p:val>
                                            <p:strVal val="0-#ppt_w/2"/>
                                          </p:val>
                                        </p:tav>
                                        <p:tav tm="100000">
                                          <p:val>
                                            <p:strVal val="#ppt_x"/>
                                          </p:val>
                                        </p:tav>
                                      </p:tavLst>
                                    </p:anim>
                                    <p:anim calcmode="lin" valueType="num">
                                      <p:cBhvr additive="base">
                                        <p:cTn id="8" dur="1000" fill="hold"/>
                                        <p:tgtEl>
                                          <p:spTgt spid="2867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8673"/>
                                        </p:tgtEl>
                                        <p:attrNameLst>
                                          <p:attrName>style.visibility</p:attrName>
                                        </p:attrNameLst>
                                      </p:cBhvr>
                                      <p:to>
                                        <p:strVal val="visible"/>
                                      </p:to>
                                    </p:set>
                                    <p:anim calcmode="lin" valueType="num">
                                      <p:cBhvr additive="base">
                                        <p:cTn id="11" dur="1000" fill="hold"/>
                                        <p:tgtEl>
                                          <p:spTgt spid="28673"/>
                                        </p:tgtEl>
                                        <p:attrNameLst>
                                          <p:attrName>ppt_x</p:attrName>
                                        </p:attrNameLst>
                                      </p:cBhvr>
                                      <p:tavLst>
                                        <p:tav tm="0">
                                          <p:val>
                                            <p:strVal val="1+#ppt_w/2"/>
                                          </p:val>
                                        </p:tav>
                                        <p:tav tm="100000">
                                          <p:val>
                                            <p:strVal val="#ppt_x"/>
                                          </p:val>
                                        </p:tav>
                                      </p:tavLst>
                                    </p:anim>
                                    <p:anim calcmode="lin" valueType="num">
                                      <p:cBhvr additive="base">
                                        <p:cTn id="12" dur="1000" fill="hold"/>
                                        <p:tgtEl>
                                          <p:spTgt spid="2867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1000"/>
                                  </p:stCondLst>
                                  <p:childTnLst>
                                    <p:set>
                                      <p:cBhvr>
                                        <p:cTn id="15" dur="1" fill="hold">
                                          <p:stCondLst>
                                            <p:cond delay="0"/>
                                          </p:stCondLst>
                                        </p:cTn>
                                        <p:tgtEl>
                                          <p:spTgt spid="28677"/>
                                        </p:tgtEl>
                                        <p:attrNameLst>
                                          <p:attrName>style.visibility</p:attrName>
                                        </p:attrNameLst>
                                      </p:cBhvr>
                                      <p:to>
                                        <p:strVal val="visible"/>
                                      </p:to>
                                    </p:set>
                                    <p:anim calcmode="lin" valueType="num">
                                      <p:cBhvr additive="base">
                                        <p:cTn id="16" dur="1000" fill="hold"/>
                                        <p:tgtEl>
                                          <p:spTgt spid="28677"/>
                                        </p:tgtEl>
                                        <p:attrNameLst>
                                          <p:attrName>ppt_x</p:attrName>
                                        </p:attrNameLst>
                                      </p:cBhvr>
                                      <p:tavLst>
                                        <p:tav tm="0">
                                          <p:val>
                                            <p:strVal val="0-#ppt_w/2"/>
                                          </p:val>
                                        </p:tav>
                                        <p:tav tm="100000">
                                          <p:val>
                                            <p:strVal val="#ppt_x"/>
                                          </p:val>
                                        </p:tav>
                                      </p:tavLst>
                                    </p:anim>
                                    <p:anim calcmode="lin" valueType="num">
                                      <p:cBhvr additive="base">
                                        <p:cTn id="17" dur="1000" fill="hold"/>
                                        <p:tgtEl>
                                          <p:spTgt spid="28677"/>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1000"/>
                                  </p:stCondLst>
                                  <p:childTnLst>
                                    <p:set>
                                      <p:cBhvr>
                                        <p:cTn id="19" dur="1" fill="hold">
                                          <p:stCondLst>
                                            <p:cond delay="0"/>
                                          </p:stCondLst>
                                        </p:cTn>
                                        <p:tgtEl>
                                          <p:spTgt spid="28676"/>
                                        </p:tgtEl>
                                        <p:attrNameLst>
                                          <p:attrName>style.visibility</p:attrName>
                                        </p:attrNameLst>
                                      </p:cBhvr>
                                      <p:to>
                                        <p:strVal val="visible"/>
                                      </p:to>
                                    </p:set>
                                    <p:anim calcmode="lin" valueType="num">
                                      <p:cBhvr additive="base">
                                        <p:cTn id="20" dur="1000" fill="hold"/>
                                        <p:tgtEl>
                                          <p:spTgt spid="28676"/>
                                        </p:tgtEl>
                                        <p:attrNameLst>
                                          <p:attrName>ppt_x</p:attrName>
                                        </p:attrNameLst>
                                      </p:cBhvr>
                                      <p:tavLst>
                                        <p:tav tm="0">
                                          <p:val>
                                            <p:strVal val="1+#ppt_w/2"/>
                                          </p:val>
                                        </p:tav>
                                        <p:tav tm="100000">
                                          <p:val>
                                            <p:strVal val="#ppt_x"/>
                                          </p:val>
                                        </p:tav>
                                      </p:tavLst>
                                    </p:anim>
                                    <p:anim calcmode="lin" valueType="num">
                                      <p:cBhvr additive="base">
                                        <p:cTn id="21" dur="1000" fill="hold"/>
                                        <p:tgtEl>
                                          <p:spTgt spid="28676"/>
                                        </p:tgtEl>
                                        <p:attrNameLst>
                                          <p:attrName>ppt_y</p:attrName>
                                        </p:attrNameLst>
                                      </p:cBhvr>
                                      <p:tavLst>
                                        <p:tav tm="0">
                                          <p:val>
                                            <p:strVal val="#ppt_y"/>
                                          </p:val>
                                        </p:tav>
                                        <p:tav tm="100000">
                                          <p:val>
                                            <p:strVal val="#ppt_y"/>
                                          </p:val>
                                        </p:tav>
                                      </p:tavLst>
                                    </p:anim>
                                  </p:childTnLst>
                                </p:cTn>
                              </p:par>
                            </p:childTnLst>
                          </p:cTn>
                        </p:par>
                        <p:par>
                          <p:cTn id="22" fill="hold">
                            <p:stCondLst>
                              <p:cond delay="3000"/>
                            </p:stCondLst>
                            <p:childTnLst>
                              <p:par>
                                <p:cTn id="23" presetID="2" presetClass="entr" presetSubtype="8" fill="hold" grpId="0" nodeType="afterEffect">
                                  <p:stCondLst>
                                    <p:cond delay="1000"/>
                                  </p:stCondLst>
                                  <p:childTnLst>
                                    <p:set>
                                      <p:cBhvr>
                                        <p:cTn id="24" dur="1" fill="hold">
                                          <p:stCondLst>
                                            <p:cond delay="0"/>
                                          </p:stCondLst>
                                        </p:cTn>
                                        <p:tgtEl>
                                          <p:spTgt spid="28679"/>
                                        </p:tgtEl>
                                        <p:attrNameLst>
                                          <p:attrName>style.visibility</p:attrName>
                                        </p:attrNameLst>
                                      </p:cBhvr>
                                      <p:to>
                                        <p:strVal val="visible"/>
                                      </p:to>
                                    </p:set>
                                    <p:anim calcmode="lin" valueType="num">
                                      <p:cBhvr additive="base">
                                        <p:cTn id="25" dur="1000" fill="hold"/>
                                        <p:tgtEl>
                                          <p:spTgt spid="28679"/>
                                        </p:tgtEl>
                                        <p:attrNameLst>
                                          <p:attrName>ppt_x</p:attrName>
                                        </p:attrNameLst>
                                      </p:cBhvr>
                                      <p:tavLst>
                                        <p:tav tm="0">
                                          <p:val>
                                            <p:strVal val="0-#ppt_w/2"/>
                                          </p:val>
                                        </p:tav>
                                        <p:tav tm="100000">
                                          <p:val>
                                            <p:strVal val="#ppt_x"/>
                                          </p:val>
                                        </p:tav>
                                      </p:tavLst>
                                    </p:anim>
                                    <p:anim calcmode="lin" valueType="num">
                                      <p:cBhvr additive="base">
                                        <p:cTn id="26" dur="1000" fill="hold"/>
                                        <p:tgtEl>
                                          <p:spTgt spid="28679"/>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1000"/>
                                  </p:stCondLst>
                                  <p:childTnLst>
                                    <p:set>
                                      <p:cBhvr>
                                        <p:cTn id="28" dur="1" fill="hold">
                                          <p:stCondLst>
                                            <p:cond delay="0"/>
                                          </p:stCondLst>
                                        </p:cTn>
                                        <p:tgtEl>
                                          <p:spTgt spid="28678"/>
                                        </p:tgtEl>
                                        <p:attrNameLst>
                                          <p:attrName>style.visibility</p:attrName>
                                        </p:attrNameLst>
                                      </p:cBhvr>
                                      <p:to>
                                        <p:strVal val="visible"/>
                                      </p:to>
                                    </p:set>
                                    <p:anim calcmode="lin" valueType="num">
                                      <p:cBhvr additive="base">
                                        <p:cTn id="29" dur="1000" fill="hold"/>
                                        <p:tgtEl>
                                          <p:spTgt spid="28678"/>
                                        </p:tgtEl>
                                        <p:attrNameLst>
                                          <p:attrName>ppt_x</p:attrName>
                                        </p:attrNameLst>
                                      </p:cBhvr>
                                      <p:tavLst>
                                        <p:tav tm="0">
                                          <p:val>
                                            <p:strVal val="1+#ppt_w/2"/>
                                          </p:val>
                                        </p:tav>
                                        <p:tav tm="100000">
                                          <p:val>
                                            <p:strVal val="#ppt_x"/>
                                          </p:val>
                                        </p:tav>
                                      </p:tavLst>
                                    </p:anim>
                                    <p:anim calcmode="lin" valueType="num">
                                      <p:cBhvr additive="base">
                                        <p:cTn id="30" dur="1000" fill="hold"/>
                                        <p:tgtEl>
                                          <p:spTgt spid="286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7" grpId="0"/>
      <p:bldP spid="2867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9"/>
          <p:cNvGrpSpPr/>
          <p:nvPr/>
        </p:nvGrpSpPr>
        <p:grpSpPr>
          <a:xfrm>
            <a:off x="755575" y="996719"/>
            <a:ext cx="4745119" cy="646331"/>
            <a:chOff x="790925" y="3284984"/>
            <a:chExt cx="3537269" cy="646331"/>
          </a:xfrm>
        </p:grpSpPr>
        <p:sp>
          <p:nvSpPr>
            <p:cNvPr id="8" name="Rectangle 7"/>
            <p:cNvSpPr/>
            <p:nvPr/>
          </p:nvSpPr>
          <p:spPr>
            <a:xfrm>
              <a:off x="1274034" y="3284984"/>
              <a:ext cx="3054160" cy="646331"/>
            </a:xfrm>
            <a:prstGeom prst="rect">
              <a:avLst/>
            </a:prstGeom>
          </p:spPr>
          <p:txBody>
            <a:bodyPr wrap="square">
              <a:spAutoFit/>
            </a:bodyPr>
            <a:lstStyle/>
            <a:p>
              <a:pPr lvl="0" algn="just">
                <a:lnSpc>
                  <a:spcPct val="150000"/>
                </a:lnSpc>
                <a:buNone/>
              </a:pPr>
              <a:r>
                <a:rPr lang="fr-FR" sz="2400" i="1"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Equation de Navier stocks</a:t>
              </a:r>
              <a:endParaRPr lang="fr-FR" sz="2400" i="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9" name="Picture 2"/>
            <p:cNvPicPr>
              <a:picLocks noChangeAspect="1" noChangeArrowheads="1"/>
            </p:cNvPicPr>
            <p:nvPr/>
          </p:nvPicPr>
          <p:blipFill>
            <a:blip r:embed="rId3" cstate="print"/>
            <a:srcRect/>
            <a:stretch>
              <a:fillRect/>
            </a:stretch>
          </p:blipFill>
          <p:spPr bwMode="auto">
            <a:xfrm rot="10800000" flipV="1">
              <a:off x="790925" y="3429000"/>
              <a:ext cx="432195" cy="480718"/>
            </a:xfrm>
            <a:prstGeom prst="rect">
              <a:avLst/>
            </a:prstGeom>
            <a:noFill/>
            <a:ln w="9525">
              <a:noFill/>
              <a:miter lim="800000"/>
              <a:headEnd/>
              <a:tailEnd/>
            </a:ln>
          </p:spPr>
        </p:pic>
      </p:grpSp>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7649"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85721" y="1914533"/>
            <a:ext cx="9082292" cy="1800219"/>
          </a:xfrm>
          <a:prstGeom prst="rect">
            <a:avLst/>
          </a:prstGeom>
          <a:noFill/>
        </p:spPr>
      </p:pic>
      <p:sp>
        <p:nvSpPr>
          <p:cNvPr id="276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7651" name="Picture 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785918" y="5000636"/>
            <a:ext cx="6261696" cy="642942"/>
          </a:xfrm>
          <a:prstGeom prst="rect">
            <a:avLst/>
          </a:prstGeom>
          <a:noFill/>
        </p:spPr>
      </p:pic>
      <p:sp>
        <p:nvSpPr>
          <p:cNvPr id="10" name="Rectangle 9"/>
          <p:cNvSpPr/>
          <p:nvPr/>
        </p:nvSpPr>
        <p:spPr>
          <a:xfrm>
            <a:off x="285721" y="3812449"/>
            <a:ext cx="8001056" cy="830997"/>
          </a:xfrm>
          <a:prstGeom prst="rect">
            <a:avLst/>
          </a:prstGeom>
        </p:spPr>
        <p:txBody>
          <a:bodyPr wrap="square">
            <a:spAutoFit/>
          </a:bodyPr>
          <a:lstStyle/>
          <a:p>
            <a:pPr algn="ctr"/>
            <a:r>
              <a:rPr lang="fr-FR" sz="2400" dirty="0" smtClean="0">
                <a:latin typeface="+mj-lt"/>
              </a:rPr>
              <a:t>Pour un fluide incompressible et visqueux en régime permanent, l’équation de Reynolds s’écrit :</a:t>
            </a:r>
          </a:p>
        </p:txBody>
      </p:sp>
      <p:sp>
        <p:nvSpPr>
          <p:cNvPr id="20" name="Espace réservé du numéro de diapositive 19"/>
          <p:cNvSpPr>
            <a:spLocks noGrp="1"/>
          </p:cNvSpPr>
          <p:nvPr>
            <p:ph type="sldNum" sz="quarter" idx="12"/>
          </p:nvPr>
        </p:nvSpPr>
        <p:spPr/>
        <p:txBody>
          <a:bodyPr/>
          <a:lstStyle/>
          <a:p>
            <a:fld id="{66C334F0-88DA-44F1-A9BE-13E0EF7BB4B3}" type="slidenum">
              <a:rPr lang="fr-FR" smtClean="0"/>
              <a:pPr/>
              <a:t>15</a:t>
            </a:fld>
            <a:endParaRPr lang="fr-FR"/>
          </a:p>
        </p:txBody>
      </p:sp>
      <p:sp>
        <p:nvSpPr>
          <p:cNvPr id="24" name="Rectangle 23"/>
          <p:cNvSpPr/>
          <p:nvPr/>
        </p:nvSpPr>
        <p:spPr>
          <a:xfrm>
            <a:off x="1298555" y="0"/>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Les équations de base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7649"/>
                                        </p:tgtEl>
                                        <p:attrNameLst>
                                          <p:attrName>style.visibility</p:attrName>
                                        </p:attrNameLst>
                                      </p:cBhvr>
                                      <p:to>
                                        <p:strVal val="visible"/>
                                      </p:to>
                                    </p:set>
                                    <p:anim calcmode="lin" valueType="num">
                                      <p:cBhvr additive="base">
                                        <p:cTn id="12" dur="1000" fill="hold"/>
                                        <p:tgtEl>
                                          <p:spTgt spid="27649"/>
                                        </p:tgtEl>
                                        <p:attrNameLst>
                                          <p:attrName>ppt_x</p:attrName>
                                        </p:attrNameLst>
                                      </p:cBhvr>
                                      <p:tavLst>
                                        <p:tav tm="0">
                                          <p:val>
                                            <p:strVal val="1+#ppt_w/2"/>
                                          </p:val>
                                        </p:tav>
                                        <p:tav tm="100000">
                                          <p:val>
                                            <p:strVal val="#ppt_x"/>
                                          </p:val>
                                        </p:tav>
                                      </p:tavLst>
                                    </p:anim>
                                    <p:anim calcmode="lin" valueType="num">
                                      <p:cBhvr additive="base">
                                        <p:cTn id="13" dur="1000" fill="hold"/>
                                        <p:tgtEl>
                                          <p:spTgt spid="27649"/>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6" presetClass="entr" presetSubtype="0" fill="hold" grpId="0" nodeType="afterEffect">
                                  <p:stCondLst>
                                    <p:cond delay="150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290">
                                          <p:stCondLst>
                                            <p:cond delay="0"/>
                                          </p:stCondLst>
                                        </p:cTn>
                                        <p:tgtEl>
                                          <p:spTgt spid="10"/>
                                        </p:tgtEl>
                                      </p:cBhvr>
                                    </p:animEffect>
                                    <p:anim calcmode="lin" valueType="num">
                                      <p:cBhvr>
                                        <p:cTn id="18" dur="911"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9" dur="332"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20" dur="332" tmFilter="0, 0; 0.125,0.2665; 0.25,0.4; 0.375,0.465; 0.5,0.5;  0.625,0.535; 0.75,0.6; 0.875,0.7335; 1,1">
                                          <p:stCondLst>
                                            <p:cond delay="332"/>
                                          </p:stCondLst>
                                        </p:cTn>
                                        <p:tgtEl>
                                          <p:spTgt spid="10"/>
                                        </p:tgtEl>
                                        <p:attrNameLst>
                                          <p:attrName>ppt_y</p:attrName>
                                        </p:attrNameLst>
                                      </p:cBhvr>
                                      <p:tavLst>
                                        <p:tav tm="0" fmla="#ppt_y-sin(pi*$)/9">
                                          <p:val>
                                            <p:fltVal val="0"/>
                                          </p:val>
                                        </p:tav>
                                        <p:tav tm="100000">
                                          <p:val>
                                            <p:fltVal val="1"/>
                                          </p:val>
                                        </p:tav>
                                      </p:tavLst>
                                    </p:anim>
                                    <p:anim calcmode="lin" valueType="num">
                                      <p:cBhvr>
                                        <p:cTn id="21" dur="166" tmFilter="0, 0; 0.125,0.2665; 0.25,0.4; 0.375,0.465; 0.5,0.5;  0.625,0.535; 0.75,0.6; 0.875,0.7335; 1,1">
                                          <p:stCondLst>
                                            <p:cond delay="662"/>
                                          </p:stCondLst>
                                        </p:cTn>
                                        <p:tgtEl>
                                          <p:spTgt spid="10"/>
                                        </p:tgtEl>
                                        <p:attrNameLst>
                                          <p:attrName>ppt_y</p:attrName>
                                        </p:attrNameLst>
                                      </p:cBhvr>
                                      <p:tavLst>
                                        <p:tav tm="0" fmla="#ppt_y-sin(pi*$)/27">
                                          <p:val>
                                            <p:fltVal val="0"/>
                                          </p:val>
                                        </p:tav>
                                        <p:tav tm="100000">
                                          <p:val>
                                            <p:fltVal val="1"/>
                                          </p:val>
                                        </p:tav>
                                      </p:tavLst>
                                    </p:anim>
                                    <p:anim calcmode="lin" valueType="num">
                                      <p:cBhvr>
                                        <p:cTn id="22" dur="82" tmFilter="0, 0; 0.125,0.2665; 0.25,0.4; 0.375,0.465; 0.5,0.5;  0.625,0.535; 0.75,0.6; 0.875,0.7335; 1,1">
                                          <p:stCondLst>
                                            <p:cond delay="828"/>
                                          </p:stCondLst>
                                        </p:cTn>
                                        <p:tgtEl>
                                          <p:spTgt spid="10"/>
                                        </p:tgtEl>
                                        <p:attrNameLst>
                                          <p:attrName>ppt_y</p:attrName>
                                        </p:attrNameLst>
                                      </p:cBhvr>
                                      <p:tavLst>
                                        <p:tav tm="0" fmla="#ppt_y-sin(pi*$)/81">
                                          <p:val>
                                            <p:fltVal val="0"/>
                                          </p:val>
                                        </p:tav>
                                        <p:tav tm="100000">
                                          <p:val>
                                            <p:fltVal val="1"/>
                                          </p:val>
                                        </p:tav>
                                      </p:tavLst>
                                    </p:anim>
                                    <p:animScale>
                                      <p:cBhvr>
                                        <p:cTn id="23" dur="13">
                                          <p:stCondLst>
                                            <p:cond delay="325"/>
                                          </p:stCondLst>
                                        </p:cTn>
                                        <p:tgtEl>
                                          <p:spTgt spid="10"/>
                                        </p:tgtEl>
                                      </p:cBhvr>
                                      <p:to x="100000" y="60000"/>
                                    </p:animScale>
                                    <p:animScale>
                                      <p:cBhvr>
                                        <p:cTn id="24" dur="83" decel="50000">
                                          <p:stCondLst>
                                            <p:cond delay="338"/>
                                          </p:stCondLst>
                                        </p:cTn>
                                        <p:tgtEl>
                                          <p:spTgt spid="10"/>
                                        </p:tgtEl>
                                      </p:cBhvr>
                                      <p:to x="100000" y="100000"/>
                                    </p:animScale>
                                    <p:animScale>
                                      <p:cBhvr>
                                        <p:cTn id="25" dur="13">
                                          <p:stCondLst>
                                            <p:cond delay="656"/>
                                          </p:stCondLst>
                                        </p:cTn>
                                        <p:tgtEl>
                                          <p:spTgt spid="10"/>
                                        </p:tgtEl>
                                      </p:cBhvr>
                                      <p:to x="100000" y="80000"/>
                                    </p:animScale>
                                    <p:animScale>
                                      <p:cBhvr>
                                        <p:cTn id="26" dur="83" decel="50000">
                                          <p:stCondLst>
                                            <p:cond delay="669"/>
                                          </p:stCondLst>
                                        </p:cTn>
                                        <p:tgtEl>
                                          <p:spTgt spid="10"/>
                                        </p:tgtEl>
                                      </p:cBhvr>
                                      <p:to x="100000" y="100000"/>
                                    </p:animScale>
                                    <p:animScale>
                                      <p:cBhvr>
                                        <p:cTn id="27" dur="13">
                                          <p:stCondLst>
                                            <p:cond delay="821"/>
                                          </p:stCondLst>
                                        </p:cTn>
                                        <p:tgtEl>
                                          <p:spTgt spid="10"/>
                                        </p:tgtEl>
                                      </p:cBhvr>
                                      <p:to x="100000" y="90000"/>
                                    </p:animScale>
                                    <p:animScale>
                                      <p:cBhvr>
                                        <p:cTn id="28" dur="83" decel="50000">
                                          <p:stCondLst>
                                            <p:cond delay="834"/>
                                          </p:stCondLst>
                                        </p:cTn>
                                        <p:tgtEl>
                                          <p:spTgt spid="10"/>
                                        </p:tgtEl>
                                      </p:cBhvr>
                                      <p:to x="100000" y="100000"/>
                                    </p:animScale>
                                    <p:animScale>
                                      <p:cBhvr>
                                        <p:cTn id="29" dur="13">
                                          <p:stCondLst>
                                            <p:cond delay="904"/>
                                          </p:stCondLst>
                                        </p:cTn>
                                        <p:tgtEl>
                                          <p:spTgt spid="10"/>
                                        </p:tgtEl>
                                      </p:cBhvr>
                                      <p:to x="100000" y="95000"/>
                                    </p:animScale>
                                    <p:animScale>
                                      <p:cBhvr>
                                        <p:cTn id="30" dur="83" decel="50000">
                                          <p:stCondLst>
                                            <p:cond delay="917"/>
                                          </p:stCondLst>
                                        </p:cTn>
                                        <p:tgtEl>
                                          <p:spTgt spid="10"/>
                                        </p:tgtEl>
                                      </p:cBhvr>
                                      <p:to x="100000" y="100000"/>
                                    </p:animScale>
                                  </p:childTnLst>
                                </p:cTn>
                              </p:par>
                            </p:childTnLst>
                          </p:cTn>
                        </p:par>
                        <p:par>
                          <p:cTn id="31" fill="hold">
                            <p:stCondLst>
                              <p:cond delay="4500"/>
                            </p:stCondLst>
                            <p:childTnLst>
                              <p:par>
                                <p:cTn id="32" presetID="2" presetClass="entr" presetSubtype="2" fill="hold" nodeType="afterEffect">
                                  <p:stCondLst>
                                    <p:cond delay="2500"/>
                                  </p:stCondLst>
                                  <p:childTnLst>
                                    <p:set>
                                      <p:cBhvr>
                                        <p:cTn id="33" dur="1" fill="hold">
                                          <p:stCondLst>
                                            <p:cond delay="0"/>
                                          </p:stCondLst>
                                        </p:cTn>
                                        <p:tgtEl>
                                          <p:spTgt spid="27651"/>
                                        </p:tgtEl>
                                        <p:attrNameLst>
                                          <p:attrName>style.visibility</p:attrName>
                                        </p:attrNameLst>
                                      </p:cBhvr>
                                      <p:to>
                                        <p:strVal val="visible"/>
                                      </p:to>
                                    </p:set>
                                    <p:anim calcmode="lin" valueType="num">
                                      <p:cBhvr additive="base">
                                        <p:cTn id="34" dur="1000" fill="hold"/>
                                        <p:tgtEl>
                                          <p:spTgt spid="27651"/>
                                        </p:tgtEl>
                                        <p:attrNameLst>
                                          <p:attrName>ppt_x</p:attrName>
                                        </p:attrNameLst>
                                      </p:cBhvr>
                                      <p:tavLst>
                                        <p:tav tm="0">
                                          <p:val>
                                            <p:strVal val="1+#ppt_w/2"/>
                                          </p:val>
                                        </p:tav>
                                        <p:tav tm="100000">
                                          <p:val>
                                            <p:strVal val="#ppt_x"/>
                                          </p:val>
                                        </p:tav>
                                      </p:tavLst>
                                    </p:anim>
                                    <p:anim calcmode="lin" valueType="num">
                                      <p:cBhvr additive="base">
                                        <p:cTn id="35" dur="1000" fill="hold"/>
                                        <p:tgtEl>
                                          <p:spTgt spid="276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99590" y="928670"/>
            <a:ext cx="5721268" cy="624734"/>
          </a:xfrm>
          <a:prstGeom prst="rect">
            <a:avLst/>
          </a:prstGeom>
        </p:spPr>
        <p:txBody>
          <a:bodyPr wrap="square">
            <a:spAutoFit/>
          </a:bodyPr>
          <a:lstStyle/>
          <a:p>
            <a:pPr lvl="0" algn="just">
              <a:lnSpc>
                <a:spcPct val="150000"/>
              </a:lnSpc>
              <a:buNone/>
            </a:pPr>
            <a:r>
              <a:rPr lang="fr-FR" sz="2800" b="1" dirty="0" smtClean="0">
                <a:solidFill>
                  <a:schemeClr val="tx1">
                    <a:lumMod val="75000"/>
                    <a:lumOff val="25000"/>
                  </a:schemeClr>
                </a:solidFill>
                <a:latin typeface="+mj-lt"/>
              </a:rPr>
              <a:t>Epaisseur du film lubrifiant</a:t>
            </a:r>
            <a:endParaRPr lang="fr-FR" sz="2800" i="1" dirty="0" smtClean="0">
              <a:solidFill>
                <a:schemeClr val="tx1">
                  <a:lumMod val="75000"/>
                  <a:lumOff val="25000"/>
                </a:schemeClr>
              </a:solidFill>
              <a:effectLst>
                <a:outerShdw blurRad="38100" dist="38100" dir="2700000" algn="tl">
                  <a:srgbClr val="000000">
                    <a:alpha val="43137"/>
                  </a:srgbClr>
                </a:outerShdw>
              </a:effectLst>
              <a:latin typeface="+mj-lt"/>
              <a:cs typeface="Times New Roman" pitchFamily="18" charset="0"/>
            </a:endParaRPr>
          </a:p>
        </p:txBody>
      </p:sp>
      <p:sp>
        <p:nvSpPr>
          <p:cNvPr id="266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662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914506" y="1928802"/>
            <a:ext cx="3729064" cy="642942"/>
          </a:xfrm>
          <a:prstGeom prst="rect">
            <a:avLst/>
          </a:prstGeom>
          <a:noFill/>
        </p:spPr>
      </p:pic>
      <p:sp>
        <p:nvSpPr>
          <p:cNvPr id="266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6627"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928794" y="3000372"/>
            <a:ext cx="3714776" cy="785818"/>
          </a:xfrm>
          <a:prstGeom prst="rect">
            <a:avLst/>
          </a:prstGeom>
          <a:noFill/>
        </p:spPr>
      </p:pic>
      <p:sp>
        <p:nvSpPr>
          <p:cNvPr id="266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6629"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807899" y="4214818"/>
            <a:ext cx="3978547" cy="785818"/>
          </a:xfrm>
          <a:prstGeom prst="rect">
            <a:avLst/>
          </a:prstGeom>
          <a:noFill/>
        </p:spPr>
      </p:pic>
      <p:sp>
        <p:nvSpPr>
          <p:cNvPr id="23" name="Espace réservé du numéro de diapositive 22"/>
          <p:cNvSpPr>
            <a:spLocks noGrp="1"/>
          </p:cNvSpPr>
          <p:nvPr>
            <p:ph type="sldNum" sz="quarter" idx="12"/>
          </p:nvPr>
        </p:nvSpPr>
        <p:spPr/>
        <p:txBody>
          <a:bodyPr/>
          <a:lstStyle/>
          <a:p>
            <a:fld id="{66C334F0-88DA-44F1-A9BE-13E0EF7BB4B3}" type="slidenum">
              <a:rPr lang="fr-FR" smtClean="0"/>
              <a:pPr/>
              <a:t>16</a:t>
            </a:fld>
            <a:endParaRPr lang="fr-FR"/>
          </a:p>
        </p:txBody>
      </p:sp>
      <p:sp>
        <p:nvSpPr>
          <p:cNvPr id="18" name="Rectangle 17"/>
          <p:cNvSpPr/>
          <p:nvPr/>
        </p:nvSpPr>
        <p:spPr>
          <a:xfrm>
            <a:off x="1298555" y="0"/>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Les équations de base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625"/>
                                        </p:tgtEl>
                                        <p:attrNameLst>
                                          <p:attrName>style.visibility</p:attrName>
                                        </p:attrNameLst>
                                      </p:cBhvr>
                                      <p:to>
                                        <p:strVal val="visible"/>
                                      </p:to>
                                    </p:set>
                                    <p:anim calcmode="lin" valueType="num">
                                      <p:cBhvr additive="base">
                                        <p:cTn id="7" dur="1000" fill="hold"/>
                                        <p:tgtEl>
                                          <p:spTgt spid="26625"/>
                                        </p:tgtEl>
                                        <p:attrNameLst>
                                          <p:attrName>ppt_x</p:attrName>
                                        </p:attrNameLst>
                                      </p:cBhvr>
                                      <p:tavLst>
                                        <p:tav tm="0">
                                          <p:val>
                                            <p:strVal val="0-#ppt_w/2"/>
                                          </p:val>
                                        </p:tav>
                                        <p:tav tm="100000">
                                          <p:val>
                                            <p:strVal val="#ppt_x"/>
                                          </p:val>
                                        </p:tav>
                                      </p:tavLst>
                                    </p:anim>
                                    <p:anim calcmode="lin" valueType="num">
                                      <p:cBhvr additive="base">
                                        <p:cTn id="8" dur="1000" fill="hold"/>
                                        <p:tgtEl>
                                          <p:spTgt spid="266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6627"/>
                                        </p:tgtEl>
                                        <p:attrNameLst>
                                          <p:attrName>style.visibility</p:attrName>
                                        </p:attrNameLst>
                                      </p:cBhvr>
                                      <p:to>
                                        <p:strVal val="visible"/>
                                      </p:to>
                                    </p:set>
                                    <p:anim calcmode="lin" valueType="num">
                                      <p:cBhvr additive="base">
                                        <p:cTn id="13" dur="1000" fill="hold"/>
                                        <p:tgtEl>
                                          <p:spTgt spid="26627"/>
                                        </p:tgtEl>
                                        <p:attrNameLst>
                                          <p:attrName>ppt_x</p:attrName>
                                        </p:attrNameLst>
                                      </p:cBhvr>
                                      <p:tavLst>
                                        <p:tav tm="0">
                                          <p:val>
                                            <p:strVal val="1+#ppt_w/2"/>
                                          </p:val>
                                        </p:tav>
                                        <p:tav tm="100000">
                                          <p:val>
                                            <p:strVal val="#ppt_x"/>
                                          </p:val>
                                        </p:tav>
                                      </p:tavLst>
                                    </p:anim>
                                    <p:anim calcmode="lin" valueType="num">
                                      <p:cBhvr additive="base">
                                        <p:cTn id="14" dur="1000" fill="hold"/>
                                        <p:tgtEl>
                                          <p:spTgt spid="2662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6629"/>
                                        </p:tgtEl>
                                        <p:attrNameLst>
                                          <p:attrName>style.visibility</p:attrName>
                                        </p:attrNameLst>
                                      </p:cBhvr>
                                      <p:to>
                                        <p:strVal val="visible"/>
                                      </p:to>
                                    </p:set>
                                    <p:anim calcmode="lin" valueType="num">
                                      <p:cBhvr additive="base">
                                        <p:cTn id="19" dur="1000" fill="hold"/>
                                        <p:tgtEl>
                                          <p:spTgt spid="26629"/>
                                        </p:tgtEl>
                                        <p:attrNameLst>
                                          <p:attrName>ppt_x</p:attrName>
                                        </p:attrNameLst>
                                      </p:cBhvr>
                                      <p:tavLst>
                                        <p:tav tm="0">
                                          <p:val>
                                            <p:strVal val="0-#ppt_w/2"/>
                                          </p:val>
                                        </p:tav>
                                        <p:tav tm="100000">
                                          <p:val>
                                            <p:strVal val="#ppt_x"/>
                                          </p:val>
                                        </p:tav>
                                      </p:tavLst>
                                    </p:anim>
                                    <p:anim calcmode="lin" valueType="num">
                                      <p:cBhvr additive="base">
                                        <p:cTn id="20" dur="1000" fill="hold"/>
                                        <p:tgtEl>
                                          <p:spTgt spid="266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e 9"/>
          <p:cNvGrpSpPr/>
          <p:nvPr/>
        </p:nvGrpSpPr>
        <p:grpSpPr>
          <a:xfrm>
            <a:off x="323525" y="928668"/>
            <a:ext cx="6297333" cy="671851"/>
            <a:chOff x="1046728" y="3329609"/>
            <a:chExt cx="2634053" cy="722522"/>
          </a:xfrm>
        </p:grpSpPr>
        <p:sp>
          <p:nvSpPr>
            <p:cNvPr id="11" name="Rectangle 10"/>
            <p:cNvSpPr/>
            <p:nvPr/>
          </p:nvSpPr>
          <p:spPr>
            <a:xfrm>
              <a:off x="1287685" y="3329609"/>
              <a:ext cx="2393096" cy="722522"/>
            </a:xfrm>
            <a:prstGeom prst="rect">
              <a:avLst/>
            </a:prstGeom>
          </p:spPr>
          <p:txBody>
            <a:bodyPr wrap="square">
              <a:spAutoFit/>
            </a:bodyPr>
            <a:lstStyle/>
            <a:p>
              <a:pPr lvl="0" algn="just">
                <a:lnSpc>
                  <a:spcPct val="150000"/>
                </a:lnSpc>
                <a:buNone/>
              </a:pPr>
              <a:r>
                <a:rPr lang="fr-FR" sz="2800" b="1" dirty="0" smtClean="0">
                  <a:solidFill>
                    <a:schemeClr val="tx1">
                      <a:lumMod val="75000"/>
                      <a:lumOff val="25000"/>
                    </a:schemeClr>
                  </a:solidFill>
                  <a:latin typeface="+mj-lt"/>
                </a:rPr>
                <a:t>Les condition aux limites</a:t>
              </a:r>
              <a:endParaRPr lang="fr-FR" sz="2800" i="1" dirty="0" smtClean="0">
                <a:solidFill>
                  <a:schemeClr val="tx1">
                    <a:lumMod val="75000"/>
                    <a:lumOff val="25000"/>
                  </a:schemeClr>
                </a:solidFill>
                <a:effectLst>
                  <a:outerShdw blurRad="38100" dist="38100" dir="2700000" algn="tl">
                    <a:srgbClr val="000000">
                      <a:alpha val="43137"/>
                    </a:srgbClr>
                  </a:outerShdw>
                </a:effectLst>
                <a:latin typeface="+mj-lt"/>
                <a:cs typeface="Times New Roman" pitchFamily="18" charset="0"/>
              </a:endParaRPr>
            </a:p>
          </p:txBody>
        </p:sp>
        <p:pic>
          <p:nvPicPr>
            <p:cNvPr id="12" name="Picture 2"/>
            <p:cNvPicPr>
              <a:picLocks noChangeAspect="1" noChangeArrowheads="1"/>
            </p:cNvPicPr>
            <p:nvPr/>
          </p:nvPicPr>
          <p:blipFill>
            <a:blip r:embed="rId3" cstate="print"/>
            <a:srcRect/>
            <a:stretch>
              <a:fillRect/>
            </a:stretch>
          </p:blipFill>
          <p:spPr bwMode="auto">
            <a:xfrm rot="10800000" flipV="1">
              <a:off x="1046728" y="3473626"/>
              <a:ext cx="240957" cy="560901"/>
            </a:xfrm>
            <a:prstGeom prst="rect">
              <a:avLst/>
            </a:prstGeom>
            <a:noFill/>
            <a:ln w="9525">
              <a:noFill/>
              <a:miter lim="800000"/>
              <a:headEnd/>
              <a:tailEnd/>
            </a:ln>
          </p:spPr>
        </p:pic>
      </p:grpSp>
      <p:grpSp>
        <p:nvGrpSpPr>
          <p:cNvPr id="15" name="Groupe 14"/>
          <p:cNvGrpSpPr/>
          <p:nvPr/>
        </p:nvGrpSpPr>
        <p:grpSpPr>
          <a:xfrm>
            <a:off x="475924" y="2042773"/>
            <a:ext cx="6297330" cy="461665"/>
            <a:chOff x="1046728" y="3329608"/>
            <a:chExt cx="2634053" cy="704917"/>
          </a:xfrm>
        </p:grpSpPr>
        <p:sp>
          <p:nvSpPr>
            <p:cNvPr id="16" name="Rectangle 15"/>
            <p:cNvSpPr/>
            <p:nvPr/>
          </p:nvSpPr>
          <p:spPr>
            <a:xfrm>
              <a:off x="1287685" y="3329608"/>
              <a:ext cx="2393096" cy="496483"/>
            </a:xfrm>
            <a:prstGeom prst="rect">
              <a:avLst/>
            </a:prstGeom>
          </p:spPr>
          <p:txBody>
            <a:bodyPr wrap="square">
              <a:spAutoFit/>
            </a:bodyPr>
            <a:lstStyle/>
            <a:p>
              <a:r>
                <a:rPr lang="fr-FR" sz="2400" dirty="0" smtClean="0"/>
                <a:t>Conditions de Sommerfeld </a:t>
              </a:r>
              <a:endParaRPr lang="fr-FR" sz="2400" dirty="0"/>
            </a:p>
          </p:txBody>
        </p:sp>
        <p:pic>
          <p:nvPicPr>
            <p:cNvPr id="17" name="Picture 2"/>
            <p:cNvPicPr>
              <a:picLocks noChangeAspect="1" noChangeArrowheads="1"/>
            </p:cNvPicPr>
            <p:nvPr/>
          </p:nvPicPr>
          <p:blipFill>
            <a:blip r:embed="rId3" cstate="print"/>
            <a:srcRect/>
            <a:stretch>
              <a:fillRect/>
            </a:stretch>
          </p:blipFill>
          <p:spPr bwMode="auto">
            <a:xfrm rot="10800000" flipV="1">
              <a:off x="1046728" y="3473624"/>
              <a:ext cx="240957" cy="560901"/>
            </a:xfrm>
            <a:prstGeom prst="rect">
              <a:avLst/>
            </a:prstGeom>
            <a:noFill/>
            <a:ln w="9525">
              <a:noFill/>
              <a:miter lim="800000"/>
              <a:headEnd/>
              <a:tailEnd/>
            </a:ln>
          </p:spPr>
        </p:pic>
      </p:grpSp>
      <p:pic>
        <p:nvPicPr>
          <p:cNvPr id="19" name="Image 18"/>
          <p:cNvPicPr/>
          <p:nvPr/>
        </p:nvPicPr>
        <p:blipFill>
          <a:blip r:embed="rId4" cstate="print"/>
          <a:srcRect/>
          <a:stretch>
            <a:fillRect/>
          </a:stretch>
        </p:blipFill>
        <p:spPr bwMode="auto">
          <a:xfrm>
            <a:off x="579467" y="2647314"/>
            <a:ext cx="7707310" cy="3709036"/>
          </a:xfrm>
          <a:prstGeom prst="rect">
            <a:avLst/>
          </a:prstGeom>
          <a:noFill/>
          <a:ln w="9525">
            <a:noFill/>
            <a:miter lim="800000"/>
            <a:headEnd/>
            <a:tailEnd/>
          </a:ln>
        </p:spPr>
      </p:pic>
      <p:sp>
        <p:nvSpPr>
          <p:cNvPr id="22" name="Espace réservé du numéro de diapositive 21"/>
          <p:cNvSpPr>
            <a:spLocks noGrp="1"/>
          </p:cNvSpPr>
          <p:nvPr>
            <p:ph type="sldNum" sz="quarter" idx="12"/>
          </p:nvPr>
        </p:nvSpPr>
        <p:spPr/>
        <p:txBody>
          <a:bodyPr/>
          <a:lstStyle/>
          <a:p>
            <a:fld id="{66C334F0-88DA-44F1-A9BE-13E0EF7BB4B3}" type="slidenum">
              <a:rPr lang="fr-FR" smtClean="0"/>
              <a:pPr/>
              <a:t>17</a:t>
            </a:fld>
            <a:endParaRPr lang="fr-FR"/>
          </a:p>
        </p:txBody>
      </p:sp>
      <p:sp>
        <p:nvSpPr>
          <p:cNvPr id="26" name="Rectangle 25"/>
          <p:cNvSpPr/>
          <p:nvPr/>
        </p:nvSpPr>
        <p:spPr>
          <a:xfrm>
            <a:off x="1298555" y="0"/>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Les équations de base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0-#ppt_w/2"/>
                                          </p:val>
                                        </p:tav>
                                        <p:tav tm="100000">
                                          <p:val>
                                            <p:strVal val="#ppt_x"/>
                                          </p:val>
                                        </p:tav>
                                      </p:tavLst>
                                    </p:anim>
                                    <p:anim calcmode="lin" valueType="num">
                                      <p:cBhvr additive="base">
                                        <p:cTn id="14" dur="500" fill="hold"/>
                                        <p:tgtEl>
                                          <p:spTgt spid="15"/>
                                        </p:tgtEl>
                                        <p:attrNameLst>
                                          <p:attrName>ppt_y</p:attrName>
                                        </p:attrNameLst>
                                      </p:cBhvr>
                                      <p:tavLst>
                                        <p:tav tm="0">
                                          <p:val>
                                            <p:strVal val="#ppt_y"/>
                                          </p:val>
                                        </p:tav>
                                        <p:tav tm="100000">
                                          <p:val>
                                            <p:strVal val="#ppt_y"/>
                                          </p:val>
                                        </p:tav>
                                      </p:tavLst>
                                    </p:anim>
                                  </p:childTnLst>
                                </p:cTn>
                              </p:par>
                              <p:par>
                                <p:cTn id="15" presetID="31" presetClass="entr" presetSubtype="0" fill="hold" nodeType="withEffect">
                                  <p:stCondLst>
                                    <p:cond delay="0"/>
                                  </p:stCondLst>
                                  <p:iterate type="lt">
                                    <p:tmPct val="5000"/>
                                  </p:iterate>
                                  <p:childTnLst>
                                    <p:set>
                                      <p:cBhvr>
                                        <p:cTn id="16" dur="1" fill="hold">
                                          <p:stCondLst>
                                            <p:cond delay="0"/>
                                          </p:stCondLst>
                                        </p:cTn>
                                        <p:tgtEl>
                                          <p:spTgt spid="19"/>
                                        </p:tgtEl>
                                        <p:attrNameLst>
                                          <p:attrName>style.visibility</p:attrName>
                                        </p:attrNameLst>
                                      </p:cBhvr>
                                      <p:to>
                                        <p:strVal val="visible"/>
                                      </p:to>
                                    </p:set>
                                    <p:anim calcmode="lin" valueType="num">
                                      <p:cBhvr>
                                        <p:cTn id="17" dur="1000" fill="hold"/>
                                        <p:tgtEl>
                                          <p:spTgt spid="19"/>
                                        </p:tgtEl>
                                        <p:attrNameLst>
                                          <p:attrName>ppt_w</p:attrName>
                                        </p:attrNameLst>
                                      </p:cBhvr>
                                      <p:tavLst>
                                        <p:tav tm="0">
                                          <p:val>
                                            <p:fltVal val="0"/>
                                          </p:val>
                                        </p:tav>
                                        <p:tav tm="100000">
                                          <p:val>
                                            <p:strVal val="#ppt_w"/>
                                          </p:val>
                                        </p:tav>
                                      </p:tavLst>
                                    </p:anim>
                                    <p:anim calcmode="lin" valueType="num">
                                      <p:cBhvr>
                                        <p:cTn id="18" dur="1000" fill="hold"/>
                                        <p:tgtEl>
                                          <p:spTgt spid="19"/>
                                        </p:tgtEl>
                                        <p:attrNameLst>
                                          <p:attrName>ppt_h</p:attrName>
                                        </p:attrNameLst>
                                      </p:cBhvr>
                                      <p:tavLst>
                                        <p:tav tm="0">
                                          <p:val>
                                            <p:fltVal val="0"/>
                                          </p:val>
                                        </p:tav>
                                        <p:tav tm="100000">
                                          <p:val>
                                            <p:strVal val="#ppt_h"/>
                                          </p:val>
                                        </p:tav>
                                      </p:tavLst>
                                    </p:anim>
                                    <p:anim calcmode="lin" valueType="num">
                                      <p:cBhvr>
                                        <p:cTn id="19" dur="1000" fill="hold"/>
                                        <p:tgtEl>
                                          <p:spTgt spid="19"/>
                                        </p:tgtEl>
                                        <p:attrNameLst>
                                          <p:attrName>style.rotation</p:attrName>
                                        </p:attrNameLst>
                                      </p:cBhvr>
                                      <p:tavLst>
                                        <p:tav tm="0">
                                          <p:val>
                                            <p:fltVal val="90"/>
                                          </p:val>
                                        </p:tav>
                                        <p:tav tm="100000">
                                          <p:val>
                                            <p:fltVal val="0"/>
                                          </p:val>
                                        </p:tav>
                                      </p:tavLst>
                                    </p:anim>
                                    <p:animEffect transition="in" filter="fade">
                                      <p:cBhvr>
                                        <p:cTn id="20"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p:cNvGrpSpPr/>
          <p:nvPr/>
        </p:nvGrpSpPr>
        <p:grpSpPr>
          <a:xfrm>
            <a:off x="475924" y="1252823"/>
            <a:ext cx="6297330" cy="461665"/>
            <a:chOff x="1046728" y="3329608"/>
            <a:chExt cx="2634053" cy="704917"/>
          </a:xfrm>
        </p:grpSpPr>
        <p:sp>
          <p:nvSpPr>
            <p:cNvPr id="5" name="Rectangle 4"/>
            <p:cNvSpPr/>
            <p:nvPr/>
          </p:nvSpPr>
          <p:spPr>
            <a:xfrm>
              <a:off x="1287685" y="3329608"/>
              <a:ext cx="2393096" cy="704917"/>
            </a:xfrm>
            <a:prstGeom prst="rect">
              <a:avLst/>
            </a:prstGeom>
          </p:spPr>
          <p:txBody>
            <a:bodyPr wrap="square">
              <a:spAutoFit/>
            </a:bodyPr>
            <a:lstStyle/>
            <a:p>
              <a:r>
                <a:rPr lang="fr-FR" sz="2400" dirty="0" smtClean="0"/>
                <a:t>Conditions de </a:t>
              </a:r>
              <a:r>
                <a:rPr lang="fr-FR" sz="2400" dirty="0" err="1" smtClean="0">
                  <a:latin typeface="+mj-lt"/>
                </a:rPr>
                <a:t>Gümbel</a:t>
              </a:r>
              <a:r>
                <a:rPr lang="fr-FR" sz="2400" dirty="0" smtClean="0"/>
                <a:t> </a:t>
              </a:r>
              <a:endParaRPr lang="fr-FR" sz="2400" dirty="0"/>
            </a:p>
          </p:txBody>
        </p:sp>
        <p:pic>
          <p:nvPicPr>
            <p:cNvPr id="6" name="Picture 2"/>
            <p:cNvPicPr>
              <a:picLocks noChangeAspect="1" noChangeArrowheads="1"/>
            </p:cNvPicPr>
            <p:nvPr/>
          </p:nvPicPr>
          <p:blipFill>
            <a:blip r:embed="rId3" cstate="print"/>
            <a:srcRect/>
            <a:stretch>
              <a:fillRect/>
            </a:stretch>
          </p:blipFill>
          <p:spPr bwMode="auto">
            <a:xfrm rot="10800000" flipV="1">
              <a:off x="1046728" y="3473624"/>
              <a:ext cx="240957" cy="560901"/>
            </a:xfrm>
            <a:prstGeom prst="rect">
              <a:avLst/>
            </a:prstGeom>
            <a:noFill/>
            <a:ln w="9525">
              <a:noFill/>
              <a:miter lim="800000"/>
              <a:headEnd/>
              <a:tailEnd/>
            </a:ln>
          </p:spPr>
        </p:pic>
      </p:grpSp>
      <p:sp>
        <p:nvSpPr>
          <p:cNvPr id="71681" name="Rectangle 1"/>
          <p:cNvSpPr>
            <a:spLocks noChangeArrowheads="1"/>
          </p:cNvSpPr>
          <p:nvPr/>
        </p:nvSpPr>
        <p:spPr bwMode="auto">
          <a:xfrm>
            <a:off x="475924" y="1928802"/>
            <a:ext cx="559743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justLow"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mj-lt"/>
                <a:ea typeface="Meiryo" pitchFamily="34" charset="-128"/>
                <a:cs typeface="Times New Roman" pitchFamily="18" charset="0"/>
              </a:rPr>
              <a:t>propose comme conditions aux limites :</a:t>
            </a:r>
            <a:endParaRPr kumimoji="0" lang="fr-FR" sz="3600" b="0" i="0" u="none" strike="noStrike" cap="none" normalizeH="0" baseline="0" dirty="0" smtClean="0">
              <a:ln>
                <a:noFill/>
              </a:ln>
              <a:solidFill>
                <a:schemeClr val="tx1"/>
              </a:solidFill>
              <a:effectLst/>
              <a:latin typeface="+mj-lt"/>
              <a:cs typeface="Arial" pitchFamily="34" charset="0"/>
            </a:endParaRPr>
          </a:p>
        </p:txBody>
      </p:sp>
      <p:pic>
        <p:nvPicPr>
          <p:cNvPr id="71684"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59191" y="3357562"/>
            <a:ext cx="2812611" cy="559373"/>
          </a:xfrm>
          <a:prstGeom prst="rect">
            <a:avLst/>
          </a:prstGeom>
          <a:noFill/>
        </p:spPr>
      </p:pic>
      <p:pic>
        <p:nvPicPr>
          <p:cNvPr id="71683" name="Picture 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85720" y="3988373"/>
            <a:ext cx="2786082" cy="726511"/>
          </a:xfrm>
          <a:prstGeom prst="rect">
            <a:avLst/>
          </a:prstGeom>
          <a:noFill/>
        </p:spPr>
      </p:pic>
      <p:pic>
        <p:nvPicPr>
          <p:cNvPr id="71682" name="Picture 2"/>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14282" y="5072074"/>
            <a:ext cx="4143404" cy="571504"/>
          </a:xfrm>
          <a:prstGeom prst="rect">
            <a:avLst/>
          </a:prstGeom>
          <a:noFill/>
        </p:spPr>
      </p:pic>
      <p:sp>
        <p:nvSpPr>
          <p:cNvPr id="71685" name="Rectangle 5"/>
          <p:cNvSpPr>
            <a:spLocks noChangeArrowheads="1"/>
          </p:cNvSpPr>
          <p:nvPr/>
        </p:nvSpPr>
        <p:spPr bwMode="auto">
          <a:xfrm>
            <a:off x="0" y="182049"/>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71686" name="Rectangle 6"/>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71687" name="Rectangle 7"/>
          <p:cNvSpPr>
            <a:spLocks noChangeArrowheads="1"/>
          </p:cNvSpPr>
          <p:nvPr/>
        </p:nvSpPr>
        <p:spPr bwMode="auto">
          <a:xfrm>
            <a:off x="0" y="876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71688" name="Rectangle 8"/>
          <p:cNvSpPr>
            <a:spLocks noChangeArrowheads="1"/>
          </p:cNvSpPr>
          <p:nvPr/>
        </p:nvSpPr>
        <p:spPr bwMode="auto">
          <a:xfrm>
            <a:off x="0" y="1085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pic>
        <p:nvPicPr>
          <p:cNvPr id="21" name="Image 20"/>
          <p:cNvPicPr/>
          <p:nvPr/>
        </p:nvPicPr>
        <p:blipFill>
          <a:blip r:embed="rId7" cstate="print"/>
          <a:srcRect/>
          <a:stretch>
            <a:fillRect/>
          </a:stretch>
        </p:blipFill>
        <p:spPr bwMode="auto">
          <a:xfrm>
            <a:off x="3071803" y="2357430"/>
            <a:ext cx="6072197" cy="2643206"/>
          </a:xfrm>
          <a:prstGeom prst="rect">
            <a:avLst/>
          </a:prstGeom>
          <a:noFill/>
          <a:ln w="9525">
            <a:noFill/>
            <a:miter lim="800000"/>
            <a:headEnd/>
            <a:tailEnd/>
          </a:ln>
        </p:spPr>
      </p:pic>
      <p:sp>
        <p:nvSpPr>
          <p:cNvPr id="24" name="Espace réservé du numéro de diapositive 23"/>
          <p:cNvSpPr>
            <a:spLocks noGrp="1"/>
          </p:cNvSpPr>
          <p:nvPr>
            <p:ph type="sldNum" sz="quarter" idx="12"/>
          </p:nvPr>
        </p:nvSpPr>
        <p:spPr/>
        <p:txBody>
          <a:bodyPr/>
          <a:lstStyle/>
          <a:p>
            <a:fld id="{66C334F0-88DA-44F1-A9BE-13E0EF7BB4B3}" type="slidenum">
              <a:rPr lang="fr-FR" smtClean="0"/>
              <a:pPr/>
              <a:t>18</a:t>
            </a:fld>
            <a:endParaRPr lang="fr-FR"/>
          </a:p>
        </p:txBody>
      </p:sp>
      <p:sp>
        <p:nvSpPr>
          <p:cNvPr id="29" name="Rectangle 28"/>
          <p:cNvSpPr/>
          <p:nvPr/>
        </p:nvSpPr>
        <p:spPr>
          <a:xfrm>
            <a:off x="1298555" y="0"/>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Les équations de base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31" presetClass="entr" presetSubtype="0" fill="hold" nodeType="withEffect">
                                  <p:stCondLst>
                                    <p:cond delay="0"/>
                                  </p:stCondLst>
                                  <p:iterate type="lt">
                                    <p:tmPct val="5000"/>
                                  </p:iterate>
                                  <p:childTnLst>
                                    <p:set>
                                      <p:cBhvr>
                                        <p:cTn id="10" dur="1" fill="hold">
                                          <p:stCondLst>
                                            <p:cond delay="0"/>
                                          </p:stCondLst>
                                        </p:cTn>
                                        <p:tgtEl>
                                          <p:spTgt spid="21"/>
                                        </p:tgtEl>
                                        <p:attrNameLst>
                                          <p:attrName>style.visibility</p:attrName>
                                        </p:attrNameLst>
                                      </p:cBhvr>
                                      <p:to>
                                        <p:strVal val="visible"/>
                                      </p:to>
                                    </p:set>
                                    <p:anim calcmode="lin" valueType="num">
                                      <p:cBhvr>
                                        <p:cTn id="11" dur="1000" fill="hold"/>
                                        <p:tgtEl>
                                          <p:spTgt spid="21"/>
                                        </p:tgtEl>
                                        <p:attrNameLst>
                                          <p:attrName>ppt_w</p:attrName>
                                        </p:attrNameLst>
                                      </p:cBhvr>
                                      <p:tavLst>
                                        <p:tav tm="0">
                                          <p:val>
                                            <p:fltVal val="0"/>
                                          </p:val>
                                        </p:tav>
                                        <p:tav tm="100000">
                                          <p:val>
                                            <p:strVal val="#ppt_w"/>
                                          </p:val>
                                        </p:tav>
                                      </p:tavLst>
                                    </p:anim>
                                    <p:anim calcmode="lin" valueType="num">
                                      <p:cBhvr>
                                        <p:cTn id="12" dur="1000" fill="hold"/>
                                        <p:tgtEl>
                                          <p:spTgt spid="21"/>
                                        </p:tgtEl>
                                        <p:attrNameLst>
                                          <p:attrName>ppt_h</p:attrName>
                                        </p:attrNameLst>
                                      </p:cBhvr>
                                      <p:tavLst>
                                        <p:tav tm="0">
                                          <p:val>
                                            <p:fltVal val="0"/>
                                          </p:val>
                                        </p:tav>
                                        <p:tav tm="100000">
                                          <p:val>
                                            <p:strVal val="#ppt_h"/>
                                          </p:val>
                                        </p:tav>
                                      </p:tavLst>
                                    </p:anim>
                                    <p:anim calcmode="lin" valueType="num">
                                      <p:cBhvr>
                                        <p:cTn id="13" dur="1000" fill="hold"/>
                                        <p:tgtEl>
                                          <p:spTgt spid="21"/>
                                        </p:tgtEl>
                                        <p:attrNameLst>
                                          <p:attrName>style.rotation</p:attrName>
                                        </p:attrNameLst>
                                      </p:cBhvr>
                                      <p:tavLst>
                                        <p:tav tm="0">
                                          <p:val>
                                            <p:fltVal val="90"/>
                                          </p:val>
                                        </p:tav>
                                        <p:tav tm="100000">
                                          <p:val>
                                            <p:fltVal val="0"/>
                                          </p:val>
                                        </p:tav>
                                      </p:tavLst>
                                    </p:anim>
                                    <p:animEffect transition="in" filter="fade">
                                      <p:cBhvr>
                                        <p:cTn id="14" dur="10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681"/>
                                        </p:tgtEl>
                                        <p:attrNameLst>
                                          <p:attrName>style.visibility</p:attrName>
                                        </p:attrNameLst>
                                      </p:cBhvr>
                                      <p:to>
                                        <p:strVal val="visible"/>
                                      </p:to>
                                    </p:set>
                                    <p:anim calcmode="lin" valueType="num">
                                      <p:cBhvr additive="base">
                                        <p:cTn id="19" dur="500" fill="hold"/>
                                        <p:tgtEl>
                                          <p:spTgt spid="71681"/>
                                        </p:tgtEl>
                                        <p:attrNameLst>
                                          <p:attrName>ppt_x</p:attrName>
                                        </p:attrNameLst>
                                      </p:cBhvr>
                                      <p:tavLst>
                                        <p:tav tm="0">
                                          <p:val>
                                            <p:strVal val="0-#ppt_w/2"/>
                                          </p:val>
                                        </p:tav>
                                        <p:tav tm="100000">
                                          <p:val>
                                            <p:strVal val="#ppt_x"/>
                                          </p:val>
                                        </p:tav>
                                      </p:tavLst>
                                    </p:anim>
                                    <p:anim calcmode="lin" valueType="num">
                                      <p:cBhvr additive="base">
                                        <p:cTn id="20" dur="500" fill="hold"/>
                                        <p:tgtEl>
                                          <p:spTgt spid="71681"/>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nodeType="afterEffect">
                                  <p:stCondLst>
                                    <p:cond delay="0"/>
                                  </p:stCondLst>
                                  <p:childTnLst>
                                    <p:set>
                                      <p:cBhvr>
                                        <p:cTn id="23" dur="1" fill="hold">
                                          <p:stCondLst>
                                            <p:cond delay="0"/>
                                          </p:stCondLst>
                                        </p:cTn>
                                        <p:tgtEl>
                                          <p:spTgt spid="71684"/>
                                        </p:tgtEl>
                                        <p:attrNameLst>
                                          <p:attrName>style.visibility</p:attrName>
                                        </p:attrNameLst>
                                      </p:cBhvr>
                                      <p:to>
                                        <p:strVal val="visible"/>
                                      </p:to>
                                    </p:set>
                                    <p:anim calcmode="lin" valueType="num">
                                      <p:cBhvr additive="base">
                                        <p:cTn id="24" dur="1000" fill="hold"/>
                                        <p:tgtEl>
                                          <p:spTgt spid="71684"/>
                                        </p:tgtEl>
                                        <p:attrNameLst>
                                          <p:attrName>ppt_x</p:attrName>
                                        </p:attrNameLst>
                                      </p:cBhvr>
                                      <p:tavLst>
                                        <p:tav tm="0">
                                          <p:val>
                                            <p:strVal val="0-#ppt_w/2"/>
                                          </p:val>
                                        </p:tav>
                                        <p:tav tm="100000">
                                          <p:val>
                                            <p:strVal val="#ppt_x"/>
                                          </p:val>
                                        </p:tav>
                                      </p:tavLst>
                                    </p:anim>
                                    <p:anim calcmode="lin" valueType="num">
                                      <p:cBhvr additive="base">
                                        <p:cTn id="25" dur="1000" fill="hold"/>
                                        <p:tgtEl>
                                          <p:spTgt spid="71684"/>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fill="hold" nodeType="afterEffect">
                                  <p:stCondLst>
                                    <p:cond delay="0"/>
                                  </p:stCondLst>
                                  <p:childTnLst>
                                    <p:set>
                                      <p:cBhvr>
                                        <p:cTn id="28" dur="1" fill="hold">
                                          <p:stCondLst>
                                            <p:cond delay="0"/>
                                          </p:stCondLst>
                                        </p:cTn>
                                        <p:tgtEl>
                                          <p:spTgt spid="71683"/>
                                        </p:tgtEl>
                                        <p:attrNameLst>
                                          <p:attrName>style.visibility</p:attrName>
                                        </p:attrNameLst>
                                      </p:cBhvr>
                                      <p:to>
                                        <p:strVal val="visible"/>
                                      </p:to>
                                    </p:set>
                                    <p:anim calcmode="lin" valueType="num">
                                      <p:cBhvr additive="base">
                                        <p:cTn id="29" dur="1000" fill="hold"/>
                                        <p:tgtEl>
                                          <p:spTgt spid="71683"/>
                                        </p:tgtEl>
                                        <p:attrNameLst>
                                          <p:attrName>ppt_x</p:attrName>
                                        </p:attrNameLst>
                                      </p:cBhvr>
                                      <p:tavLst>
                                        <p:tav tm="0">
                                          <p:val>
                                            <p:strVal val="0-#ppt_w/2"/>
                                          </p:val>
                                        </p:tav>
                                        <p:tav tm="100000">
                                          <p:val>
                                            <p:strVal val="#ppt_x"/>
                                          </p:val>
                                        </p:tav>
                                      </p:tavLst>
                                    </p:anim>
                                    <p:anim calcmode="lin" valueType="num">
                                      <p:cBhvr additive="base">
                                        <p:cTn id="30" dur="1000" fill="hold"/>
                                        <p:tgtEl>
                                          <p:spTgt spid="71683"/>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8" fill="hold" nodeType="afterEffect">
                                  <p:stCondLst>
                                    <p:cond delay="0"/>
                                  </p:stCondLst>
                                  <p:childTnLst>
                                    <p:set>
                                      <p:cBhvr>
                                        <p:cTn id="33" dur="1" fill="hold">
                                          <p:stCondLst>
                                            <p:cond delay="0"/>
                                          </p:stCondLst>
                                        </p:cTn>
                                        <p:tgtEl>
                                          <p:spTgt spid="71682"/>
                                        </p:tgtEl>
                                        <p:attrNameLst>
                                          <p:attrName>style.visibility</p:attrName>
                                        </p:attrNameLst>
                                      </p:cBhvr>
                                      <p:to>
                                        <p:strVal val="visible"/>
                                      </p:to>
                                    </p:set>
                                    <p:anim calcmode="lin" valueType="num">
                                      <p:cBhvr additive="base">
                                        <p:cTn id="34" dur="1000" fill="hold"/>
                                        <p:tgtEl>
                                          <p:spTgt spid="71682"/>
                                        </p:tgtEl>
                                        <p:attrNameLst>
                                          <p:attrName>ppt_x</p:attrName>
                                        </p:attrNameLst>
                                      </p:cBhvr>
                                      <p:tavLst>
                                        <p:tav tm="0">
                                          <p:val>
                                            <p:strVal val="0-#ppt_w/2"/>
                                          </p:val>
                                        </p:tav>
                                        <p:tav tm="100000">
                                          <p:val>
                                            <p:strVal val="#ppt_x"/>
                                          </p:val>
                                        </p:tav>
                                      </p:tavLst>
                                    </p:anim>
                                    <p:anim calcmode="lin" valueType="num">
                                      <p:cBhvr additive="base">
                                        <p:cTn id="35" dur="1000" fill="hold"/>
                                        <p:tgtEl>
                                          <p:spTgt spid="716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e 9"/>
          <p:cNvGrpSpPr/>
          <p:nvPr/>
        </p:nvGrpSpPr>
        <p:grpSpPr>
          <a:xfrm>
            <a:off x="475924" y="1252823"/>
            <a:ext cx="6297330" cy="461665"/>
            <a:chOff x="1046728" y="3329608"/>
            <a:chExt cx="2634053" cy="704917"/>
          </a:xfrm>
        </p:grpSpPr>
        <p:sp>
          <p:nvSpPr>
            <p:cNvPr id="11" name="Rectangle 10"/>
            <p:cNvSpPr/>
            <p:nvPr/>
          </p:nvSpPr>
          <p:spPr>
            <a:xfrm>
              <a:off x="1287685" y="3329608"/>
              <a:ext cx="2393096" cy="704917"/>
            </a:xfrm>
            <a:prstGeom prst="rect">
              <a:avLst/>
            </a:prstGeom>
          </p:spPr>
          <p:txBody>
            <a:bodyPr wrap="square">
              <a:spAutoFit/>
            </a:bodyPr>
            <a:lstStyle/>
            <a:p>
              <a:r>
                <a:rPr lang="fr-FR" sz="2400" dirty="0" smtClean="0"/>
                <a:t>Conditions de </a:t>
              </a:r>
              <a:r>
                <a:rPr lang="fr-FR" sz="2400" dirty="0" smtClean="0">
                  <a:latin typeface="+mj-lt"/>
                </a:rPr>
                <a:t>Reynolds</a:t>
              </a:r>
              <a:r>
                <a:rPr lang="fr-FR" sz="2400" dirty="0" smtClean="0"/>
                <a:t> </a:t>
              </a:r>
              <a:endParaRPr lang="fr-FR" sz="2400" dirty="0"/>
            </a:p>
          </p:txBody>
        </p:sp>
        <p:pic>
          <p:nvPicPr>
            <p:cNvPr id="12" name="Picture 2"/>
            <p:cNvPicPr>
              <a:picLocks noChangeAspect="1" noChangeArrowheads="1"/>
            </p:cNvPicPr>
            <p:nvPr/>
          </p:nvPicPr>
          <p:blipFill>
            <a:blip r:embed="rId3" cstate="print"/>
            <a:srcRect/>
            <a:stretch>
              <a:fillRect/>
            </a:stretch>
          </p:blipFill>
          <p:spPr bwMode="auto">
            <a:xfrm rot="10800000" flipV="1">
              <a:off x="1046728" y="3473624"/>
              <a:ext cx="240957" cy="560901"/>
            </a:xfrm>
            <a:prstGeom prst="rect">
              <a:avLst/>
            </a:prstGeom>
            <a:noFill/>
            <a:ln w="9525">
              <a:noFill/>
              <a:miter lim="800000"/>
              <a:headEnd/>
              <a:tailEnd/>
            </a:ln>
          </p:spPr>
        </p:pic>
      </p:grpSp>
      <p:sp>
        <p:nvSpPr>
          <p:cNvPr id="72706" name="Rectangle 2"/>
          <p:cNvSpPr>
            <a:spLocks noChangeArrowheads="1"/>
          </p:cNvSpPr>
          <p:nvPr/>
        </p:nvSpPr>
        <p:spPr bwMode="auto">
          <a:xfrm>
            <a:off x="214346" y="1800043"/>
            <a:ext cx="828674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fr-FR" sz="2400" b="0" i="0" u="none" strike="noStrike" cap="none" normalizeH="0" baseline="0" dirty="0" smtClean="0">
                <a:ln>
                  <a:noFill/>
                </a:ln>
                <a:solidFill>
                  <a:schemeClr val="tx1"/>
                </a:solidFill>
                <a:effectLst/>
                <a:latin typeface="+mj-lt"/>
                <a:ea typeface="Meiryo" pitchFamily="34" charset="-128"/>
                <a:cs typeface="Times New Roman" pitchFamily="18" charset="0"/>
              </a:rPr>
              <a:t>respecte la continuité du débit et suppose que pour une abscisse </a:t>
            </a:r>
            <a:r>
              <a:rPr lang="fr-FR" sz="2400" dirty="0" err="1" smtClean="0"/>
              <a:t>θ</a:t>
            </a:r>
            <a:r>
              <a:rPr lang="fr-FR" sz="2400" baseline="-25000" dirty="0" err="1" smtClean="0"/>
              <a:t>s</a:t>
            </a:r>
            <a:r>
              <a:rPr kumimoji="0" lang="fr-FR" sz="2400" b="0" i="0" u="none" strike="noStrike" cap="none" normalizeH="0" baseline="0" dirty="0" smtClean="0">
                <a:ln>
                  <a:noFill/>
                </a:ln>
                <a:solidFill>
                  <a:schemeClr val="tx1"/>
                </a:solidFill>
                <a:effectLst/>
                <a:latin typeface="+mj-lt"/>
                <a:ea typeface="Meiryo" pitchFamily="34" charset="-128"/>
                <a:cs typeface="Times New Roman" pitchFamily="18" charset="0"/>
              </a:rPr>
              <a:t> </a:t>
            </a:r>
            <a:r>
              <a:rPr lang="fr-FR" sz="2400" dirty="0" smtClean="0">
                <a:latin typeface="+mj-lt"/>
                <a:ea typeface="Meiryo" pitchFamily="34" charset="-128"/>
                <a:cs typeface="Times New Roman" pitchFamily="18" charset="0"/>
              </a:rPr>
              <a:t>inconnue, la pression et le gradient de pression s’annulent :</a:t>
            </a:r>
            <a:r>
              <a:rPr kumimoji="0" lang="fr-FR" sz="2400" b="0" i="0" u="none" strike="noStrike" cap="none" normalizeH="0" baseline="0" dirty="0" smtClean="0">
                <a:ln>
                  <a:noFill/>
                </a:ln>
                <a:solidFill>
                  <a:schemeClr val="tx1"/>
                </a:solidFill>
                <a:effectLst/>
                <a:latin typeface="+mj-lt"/>
                <a:ea typeface="Times New Roman" pitchFamily="18" charset="0"/>
                <a:cs typeface="Arial" pitchFamily="34" charset="0"/>
              </a:rPr>
              <a:t> </a:t>
            </a:r>
            <a:endParaRPr kumimoji="0" lang="fr-FR" sz="3600" b="0" i="0" u="none" strike="noStrike" cap="none" normalizeH="0" baseline="0" dirty="0" smtClean="0">
              <a:ln>
                <a:noFill/>
              </a:ln>
              <a:solidFill>
                <a:schemeClr val="tx1"/>
              </a:solidFill>
              <a:effectLst/>
              <a:latin typeface="+mj-lt"/>
              <a:cs typeface="Arial" pitchFamily="34" charset="0"/>
            </a:endParaRPr>
          </a:p>
        </p:txBody>
      </p:sp>
      <p:pic>
        <p:nvPicPr>
          <p:cNvPr id="72711"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42844" y="3381545"/>
            <a:ext cx="2272214" cy="476083"/>
          </a:xfrm>
          <a:prstGeom prst="rect">
            <a:avLst/>
          </a:prstGeom>
          <a:noFill/>
        </p:spPr>
      </p:pic>
      <p:pic>
        <p:nvPicPr>
          <p:cNvPr id="72710" name="Picture 6"/>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42844" y="4000503"/>
            <a:ext cx="2162628" cy="428629"/>
          </a:xfrm>
          <a:prstGeom prst="rect">
            <a:avLst/>
          </a:prstGeom>
          <a:noFill/>
        </p:spPr>
      </p:pic>
      <p:pic>
        <p:nvPicPr>
          <p:cNvPr id="72709" name="Picture 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48334" y="4572007"/>
            <a:ext cx="3637850" cy="642943"/>
          </a:xfrm>
          <a:prstGeom prst="rect">
            <a:avLst/>
          </a:prstGeom>
          <a:noFill/>
        </p:spPr>
      </p:pic>
      <p:sp>
        <p:nvSpPr>
          <p:cNvPr id="72713" name="Rectangle 9"/>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72714" name="Rectangle 10"/>
          <p:cNvSpPr>
            <a:spLocks noChangeArrowheads="1"/>
          </p:cNvSpPr>
          <p:nvPr/>
        </p:nvSpPr>
        <p:spPr bwMode="auto">
          <a:xfrm>
            <a:off x="0" y="876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72715" name="Rectangle 11"/>
          <p:cNvSpPr>
            <a:spLocks noChangeArrowheads="1"/>
          </p:cNvSpPr>
          <p:nvPr/>
        </p:nvSpPr>
        <p:spPr bwMode="auto">
          <a:xfrm>
            <a:off x="0" y="1247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72716" name="Rectangle 12"/>
          <p:cNvSpPr>
            <a:spLocks noChangeArrowheads="1"/>
          </p:cNvSpPr>
          <p:nvPr/>
        </p:nvSpPr>
        <p:spPr bwMode="auto">
          <a:xfrm>
            <a:off x="0" y="1457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pic>
        <p:nvPicPr>
          <p:cNvPr id="26" name="Image 25"/>
          <p:cNvPicPr/>
          <p:nvPr/>
        </p:nvPicPr>
        <p:blipFill>
          <a:blip r:embed="rId7" cstate="print"/>
          <a:srcRect/>
          <a:stretch>
            <a:fillRect/>
          </a:stretch>
        </p:blipFill>
        <p:spPr bwMode="auto">
          <a:xfrm>
            <a:off x="3786182" y="2571744"/>
            <a:ext cx="5357817" cy="2718439"/>
          </a:xfrm>
          <a:prstGeom prst="rect">
            <a:avLst/>
          </a:prstGeom>
          <a:noFill/>
          <a:ln w="9525">
            <a:noFill/>
            <a:miter lim="800000"/>
            <a:headEnd/>
            <a:tailEnd/>
          </a:ln>
        </p:spPr>
      </p:pic>
      <p:sp>
        <p:nvSpPr>
          <p:cNvPr id="25" name="Espace réservé du numéro de diapositive 24"/>
          <p:cNvSpPr>
            <a:spLocks noGrp="1"/>
          </p:cNvSpPr>
          <p:nvPr>
            <p:ph type="sldNum" sz="quarter" idx="12"/>
          </p:nvPr>
        </p:nvSpPr>
        <p:spPr/>
        <p:txBody>
          <a:bodyPr/>
          <a:lstStyle/>
          <a:p>
            <a:fld id="{66C334F0-88DA-44F1-A9BE-13E0EF7BB4B3}" type="slidenum">
              <a:rPr lang="fr-FR" smtClean="0"/>
              <a:pPr/>
              <a:t>19</a:t>
            </a:fld>
            <a:endParaRPr lang="fr-FR"/>
          </a:p>
        </p:txBody>
      </p:sp>
      <p:grpSp>
        <p:nvGrpSpPr>
          <p:cNvPr id="24" name="Groupe 23"/>
          <p:cNvGrpSpPr/>
          <p:nvPr/>
        </p:nvGrpSpPr>
        <p:grpSpPr>
          <a:xfrm>
            <a:off x="579466" y="136011"/>
            <a:ext cx="8135938" cy="864097"/>
            <a:chOff x="539750" y="214982"/>
            <a:chExt cx="8135938" cy="864097"/>
          </a:xfrm>
        </p:grpSpPr>
        <p:grpSp>
          <p:nvGrpSpPr>
            <p:cNvPr id="27" name="Groupe 212"/>
            <p:cNvGrpSpPr>
              <a:grpSpLocks/>
            </p:cNvGrpSpPr>
            <p:nvPr/>
          </p:nvGrpSpPr>
          <p:grpSpPr bwMode="auto">
            <a:xfrm>
              <a:off x="539750" y="214982"/>
              <a:ext cx="8135935" cy="864097"/>
              <a:chOff x="539552" y="0"/>
              <a:chExt cx="8136904" cy="863900"/>
            </a:xfrm>
          </p:grpSpPr>
          <p:pic>
            <p:nvPicPr>
              <p:cNvPr id="29" name="Picture 7" descr="C:\Users\APC\Desktop\OUAHIBA\wi.jpg"/>
              <p:cNvPicPr>
                <a:picLocks noChangeAspect="1" noChangeArrowheads="1"/>
              </p:cNvPicPr>
              <p:nvPr/>
            </p:nvPicPr>
            <p:blipFill>
              <a:blip r:embed="rId8" cstate="print"/>
              <a:srcRect/>
              <a:stretch>
                <a:fillRect/>
              </a:stretch>
            </p:blipFill>
            <p:spPr bwMode="auto">
              <a:xfrm>
                <a:off x="539552" y="1"/>
                <a:ext cx="756000" cy="693579"/>
              </a:xfrm>
              <a:prstGeom prst="rect">
                <a:avLst/>
              </a:prstGeom>
              <a:noFill/>
              <a:ln w="9525">
                <a:noFill/>
                <a:miter lim="800000"/>
                <a:headEnd/>
                <a:tailEnd/>
              </a:ln>
            </p:spPr>
          </p:pic>
          <p:pic>
            <p:nvPicPr>
              <p:cNvPr id="30" name="Picture 7" descr="C:\Users\APC\Desktop\OUAHIBA\wi.jpg"/>
              <p:cNvPicPr>
                <a:picLocks noChangeAspect="1" noChangeArrowheads="1"/>
              </p:cNvPicPr>
              <p:nvPr/>
            </p:nvPicPr>
            <p:blipFill>
              <a:blip r:embed="rId8" cstate="print"/>
              <a:srcRect/>
              <a:stretch>
                <a:fillRect/>
              </a:stretch>
            </p:blipFill>
            <p:spPr bwMode="auto">
              <a:xfrm rot="10800000">
                <a:off x="7920456" y="0"/>
                <a:ext cx="756000" cy="693579"/>
              </a:xfrm>
              <a:prstGeom prst="rect">
                <a:avLst/>
              </a:prstGeom>
              <a:noFill/>
              <a:ln w="9525">
                <a:noFill/>
                <a:miter lim="800000"/>
                <a:headEnd/>
                <a:tailEnd/>
              </a:ln>
            </p:spPr>
          </p:pic>
          <p:sp>
            <p:nvSpPr>
              <p:cNvPr id="31" name="Rectangle 30"/>
              <p:cNvSpPr/>
              <p:nvPr/>
            </p:nvSpPr>
            <p:spPr>
              <a:xfrm>
                <a:off x="539552" y="1588"/>
                <a:ext cx="8136904" cy="862312"/>
              </a:xfrm>
              <a:prstGeom prst="rect">
                <a:avLst/>
              </a:prstGeom>
              <a:gradFill>
                <a:gsLst>
                  <a:gs pos="0">
                    <a:schemeClr val="tx2">
                      <a:lumMod val="20000"/>
                      <a:lumOff val="80000"/>
                      <a:alpha val="37000"/>
                    </a:schemeClr>
                  </a:gs>
                  <a:gs pos="100000">
                    <a:schemeClr val="bg2">
                      <a:alpha val="51999"/>
                    </a:schemeClr>
                  </a:gs>
                </a:gsLst>
                <a:lin ang="0" scaled="1"/>
              </a:gradFill>
              <a:ln cmpd="dbl">
                <a:solidFill>
                  <a:schemeClr val="tx1">
                    <a:lumMod val="65000"/>
                    <a:lumOff val="35000"/>
                    <a:alpha val="99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fr-FR" sz="2800" b="1" i="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Times New Roman" pitchFamily="18" charset="0"/>
                  <a:cs typeface="Times New Roman" pitchFamily="18" charset="0"/>
                </a:endParaRPr>
              </a:p>
            </p:txBody>
          </p:sp>
        </p:grpSp>
        <p:sp>
          <p:nvSpPr>
            <p:cNvPr id="28" name="Titre 1"/>
            <p:cNvSpPr txBox="1">
              <a:spLocks/>
            </p:cNvSpPr>
            <p:nvPr/>
          </p:nvSpPr>
          <p:spPr>
            <a:xfrm>
              <a:off x="1044525" y="261020"/>
              <a:ext cx="7631163" cy="74605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800" b="0" i="1" u="none" strike="noStrike" kern="1200" cap="all" spc="0" normalizeH="0" baseline="0" noProof="0" dirty="0" smtClean="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Times New Roman" pitchFamily="18" charset="0"/>
                  <a:ea typeface="+mn-ea"/>
                  <a:cs typeface="Times New Roman" pitchFamily="18" charset="0"/>
                </a:rPr>
                <a:t>LES</a:t>
              </a:r>
              <a:r>
                <a:rPr kumimoji="0" lang="fr-FR" sz="2800" b="0" i="1" u="none" strike="noStrike" kern="1200" cap="all" spc="0" normalizeH="0" noProof="0" dirty="0" smtClean="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Times New Roman" pitchFamily="18" charset="0"/>
                  <a:ea typeface="+mn-ea"/>
                  <a:cs typeface="Times New Roman" pitchFamily="18" charset="0"/>
                </a:rPr>
                <a:t> EQUATIONS DE BASE EN LUBRIFICATION D’UN PALIER</a:t>
              </a:r>
              <a:endParaRPr kumimoji="0" lang="fr-FR" sz="2800" b="0" i="1" u="none" strike="noStrike" kern="1200" cap="all" spc="0" normalizeH="0" baseline="0" noProof="0" dirty="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Times New Roman" pitchFamily="18" charset="0"/>
                <a:ea typeface="+mn-ea"/>
                <a:cs typeface="Times New Roman" pitchFamily="18" charset="0"/>
              </a:endParaRPr>
            </a:p>
          </p:txBody>
        </p:sp>
      </p:grpSp>
      <p:sp>
        <p:nvSpPr>
          <p:cNvPr id="245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4577" name="Picture 1"/>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333362" y="5505466"/>
            <a:ext cx="3452820" cy="566740"/>
          </a:xfrm>
          <a:prstGeom prst="rect">
            <a:avLst/>
          </a:prstGeom>
          <a:noFill/>
        </p:spPr>
      </p:pic>
      <p:pic>
        <p:nvPicPr>
          <p:cNvPr id="24579" name="Picture 3"/>
          <p:cNvPicPr>
            <a:picLocks noChangeAspect="1" noChangeArrowheads="1"/>
          </p:cNvPicPr>
          <p:nvPr/>
        </p:nvPicPr>
        <p:blipFill>
          <a:blip r:embed="rId10"/>
          <a:srcRect/>
          <a:stretch>
            <a:fillRect/>
          </a:stretch>
        </p:blipFill>
        <p:spPr bwMode="auto">
          <a:xfrm>
            <a:off x="3839946" y="2571744"/>
            <a:ext cx="2446566" cy="2214578"/>
          </a:xfrm>
          <a:prstGeom prst="rect">
            <a:avLst/>
          </a:prstGeom>
          <a:noFill/>
          <a:ln w="9525">
            <a:noFill/>
            <a:miter lim="800000"/>
            <a:headEnd/>
            <a:tailEnd/>
          </a:ln>
          <a:effectLst/>
        </p:spPr>
      </p:pic>
      <p:pic>
        <p:nvPicPr>
          <p:cNvPr id="24580" name="Picture 4"/>
          <p:cNvPicPr>
            <a:picLocks noChangeAspect="1" noChangeArrowheads="1"/>
          </p:cNvPicPr>
          <p:nvPr/>
        </p:nvPicPr>
        <p:blipFill>
          <a:blip r:embed="rId11"/>
          <a:srcRect/>
          <a:stretch>
            <a:fillRect/>
          </a:stretch>
        </p:blipFill>
        <p:spPr bwMode="auto">
          <a:xfrm>
            <a:off x="3781433" y="2571752"/>
            <a:ext cx="2362203" cy="221457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72706"/>
                                        </p:tgtEl>
                                        <p:attrNameLst>
                                          <p:attrName>style.visibility</p:attrName>
                                        </p:attrNameLst>
                                      </p:cBhvr>
                                      <p:to>
                                        <p:strVal val="visible"/>
                                      </p:to>
                                    </p:set>
                                    <p:animEffect transition="in" filter="wipe(down)">
                                      <p:cBhvr>
                                        <p:cTn id="11" dur="290">
                                          <p:stCondLst>
                                            <p:cond delay="0"/>
                                          </p:stCondLst>
                                        </p:cTn>
                                        <p:tgtEl>
                                          <p:spTgt spid="72706"/>
                                        </p:tgtEl>
                                      </p:cBhvr>
                                    </p:animEffect>
                                    <p:anim calcmode="lin" valueType="num">
                                      <p:cBhvr>
                                        <p:cTn id="12" dur="911" tmFilter="0,0; 0.14,0.36; 0.43,0.73; 0.71,0.91; 1.0,1.0">
                                          <p:stCondLst>
                                            <p:cond delay="0"/>
                                          </p:stCondLst>
                                        </p:cTn>
                                        <p:tgtEl>
                                          <p:spTgt spid="72706"/>
                                        </p:tgtEl>
                                        <p:attrNameLst>
                                          <p:attrName>ppt_x</p:attrName>
                                        </p:attrNameLst>
                                      </p:cBhvr>
                                      <p:tavLst>
                                        <p:tav tm="0">
                                          <p:val>
                                            <p:strVal val="#ppt_x-0.25"/>
                                          </p:val>
                                        </p:tav>
                                        <p:tav tm="100000">
                                          <p:val>
                                            <p:strVal val="#ppt_x"/>
                                          </p:val>
                                        </p:tav>
                                      </p:tavLst>
                                    </p:anim>
                                    <p:anim calcmode="lin" valueType="num">
                                      <p:cBhvr>
                                        <p:cTn id="13" dur="332" tmFilter="0.0,0.0; 0.25,0.07; 0.50,0.2; 0.75,0.467; 1.0,1.0">
                                          <p:stCondLst>
                                            <p:cond delay="0"/>
                                          </p:stCondLst>
                                        </p:cTn>
                                        <p:tgtEl>
                                          <p:spTgt spid="72706"/>
                                        </p:tgtEl>
                                        <p:attrNameLst>
                                          <p:attrName>ppt_y</p:attrName>
                                        </p:attrNameLst>
                                      </p:cBhvr>
                                      <p:tavLst>
                                        <p:tav tm="0" fmla="#ppt_y-sin(pi*$)/3">
                                          <p:val>
                                            <p:fltVal val="0.5"/>
                                          </p:val>
                                        </p:tav>
                                        <p:tav tm="100000">
                                          <p:val>
                                            <p:fltVal val="1"/>
                                          </p:val>
                                        </p:tav>
                                      </p:tavLst>
                                    </p:anim>
                                    <p:anim calcmode="lin" valueType="num">
                                      <p:cBhvr>
                                        <p:cTn id="14" dur="332" tmFilter="0, 0; 0.125,0.2665; 0.25,0.4; 0.375,0.465; 0.5,0.5;  0.625,0.535; 0.75,0.6; 0.875,0.7335; 1,1">
                                          <p:stCondLst>
                                            <p:cond delay="332"/>
                                          </p:stCondLst>
                                        </p:cTn>
                                        <p:tgtEl>
                                          <p:spTgt spid="72706"/>
                                        </p:tgtEl>
                                        <p:attrNameLst>
                                          <p:attrName>ppt_y</p:attrName>
                                        </p:attrNameLst>
                                      </p:cBhvr>
                                      <p:tavLst>
                                        <p:tav tm="0" fmla="#ppt_y-sin(pi*$)/9">
                                          <p:val>
                                            <p:fltVal val="0"/>
                                          </p:val>
                                        </p:tav>
                                        <p:tav tm="100000">
                                          <p:val>
                                            <p:fltVal val="1"/>
                                          </p:val>
                                        </p:tav>
                                      </p:tavLst>
                                    </p:anim>
                                    <p:anim calcmode="lin" valueType="num">
                                      <p:cBhvr>
                                        <p:cTn id="15" dur="166" tmFilter="0, 0; 0.125,0.2665; 0.25,0.4; 0.375,0.465; 0.5,0.5;  0.625,0.535; 0.75,0.6; 0.875,0.7335; 1,1">
                                          <p:stCondLst>
                                            <p:cond delay="662"/>
                                          </p:stCondLst>
                                        </p:cTn>
                                        <p:tgtEl>
                                          <p:spTgt spid="72706"/>
                                        </p:tgtEl>
                                        <p:attrNameLst>
                                          <p:attrName>ppt_y</p:attrName>
                                        </p:attrNameLst>
                                      </p:cBhvr>
                                      <p:tavLst>
                                        <p:tav tm="0" fmla="#ppt_y-sin(pi*$)/27">
                                          <p:val>
                                            <p:fltVal val="0"/>
                                          </p:val>
                                        </p:tav>
                                        <p:tav tm="100000">
                                          <p:val>
                                            <p:fltVal val="1"/>
                                          </p:val>
                                        </p:tav>
                                      </p:tavLst>
                                    </p:anim>
                                    <p:anim calcmode="lin" valueType="num">
                                      <p:cBhvr>
                                        <p:cTn id="16" dur="82" tmFilter="0, 0; 0.125,0.2665; 0.25,0.4; 0.375,0.465; 0.5,0.5;  0.625,0.535; 0.75,0.6; 0.875,0.7335; 1,1">
                                          <p:stCondLst>
                                            <p:cond delay="828"/>
                                          </p:stCondLst>
                                        </p:cTn>
                                        <p:tgtEl>
                                          <p:spTgt spid="72706"/>
                                        </p:tgtEl>
                                        <p:attrNameLst>
                                          <p:attrName>ppt_y</p:attrName>
                                        </p:attrNameLst>
                                      </p:cBhvr>
                                      <p:tavLst>
                                        <p:tav tm="0" fmla="#ppt_y-sin(pi*$)/81">
                                          <p:val>
                                            <p:fltVal val="0"/>
                                          </p:val>
                                        </p:tav>
                                        <p:tav tm="100000">
                                          <p:val>
                                            <p:fltVal val="1"/>
                                          </p:val>
                                        </p:tav>
                                      </p:tavLst>
                                    </p:anim>
                                    <p:animScale>
                                      <p:cBhvr>
                                        <p:cTn id="17" dur="13">
                                          <p:stCondLst>
                                            <p:cond delay="325"/>
                                          </p:stCondLst>
                                        </p:cTn>
                                        <p:tgtEl>
                                          <p:spTgt spid="72706"/>
                                        </p:tgtEl>
                                      </p:cBhvr>
                                      <p:to x="100000" y="60000"/>
                                    </p:animScale>
                                    <p:animScale>
                                      <p:cBhvr>
                                        <p:cTn id="18" dur="83" decel="50000">
                                          <p:stCondLst>
                                            <p:cond delay="338"/>
                                          </p:stCondLst>
                                        </p:cTn>
                                        <p:tgtEl>
                                          <p:spTgt spid="72706"/>
                                        </p:tgtEl>
                                      </p:cBhvr>
                                      <p:to x="100000" y="100000"/>
                                    </p:animScale>
                                    <p:animScale>
                                      <p:cBhvr>
                                        <p:cTn id="19" dur="13">
                                          <p:stCondLst>
                                            <p:cond delay="656"/>
                                          </p:stCondLst>
                                        </p:cTn>
                                        <p:tgtEl>
                                          <p:spTgt spid="72706"/>
                                        </p:tgtEl>
                                      </p:cBhvr>
                                      <p:to x="100000" y="80000"/>
                                    </p:animScale>
                                    <p:animScale>
                                      <p:cBhvr>
                                        <p:cTn id="20" dur="83" decel="50000">
                                          <p:stCondLst>
                                            <p:cond delay="669"/>
                                          </p:stCondLst>
                                        </p:cTn>
                                        <p:tgtEl>
                                          <p:spTgt spid="72706"/>
                                        </p:tgtEl>
                                      </p:cBhvr>
                                      <p:to x="100000" y="100000"/>
                                    </p:animScale>
                                    <p:animScale>
                                      <p:cBhvr>
                                        <p:cTn id="21" dur="13">
                                          <p:stCondLst>
                                            <p:cond delay="821"/>
                                          </p:stCondLst>
                                        </p:cTn>
                                        <p:tgtEl>
                                          <p:spTgt spid="72706"/>
                                        </p:tgtEl>
                                      </p:cBhvr>
                                      <p:to x="100000" y="90000"/>
                                    </p:animScale>
                                    <p:animScale>
                                      <p:cBhvr>
                                        <p:cTn id="22" dur="83" decel="50000">
                                          <p:stCondLst>
                                            <p:cond delay="834"/>
                                          </p:stCondLst>
                                        </p:cTn>
                                        <p:tgtEl>
                                          <p:spTgt spid="72706"/>
                                        </p:tgtEl>
                                      </p:cBhvr>
                                      <p:to x="100000" y="100000"/>
                                    </p:animScale>
                                    <p:animScale>
                                      <p:cBhvr>
                                        <p:cTn id="23" dur="13">
                                          <p:stCondLst>
                                            <p:cond delay="904"/>
                                          </p:stCondLst>
                                        </p:cTn>
                                        <p:tgtEl>
                                          <p:spTgt spid="72706"/>
                                        </p:tgtEl>
                                      </p:cBhvr>
                                      <p:to x="100000" y="95000"/>
                                    </p:animScale>
                                    <p:animScale>
                                      <p:cBhvr>
                                        <p:cTn id="24" dur="83" decel="50000">
                                          <p:stCondLst>
                                            <p:cond delay="917"/>
                                          </p:stCondLst>
                                        </p:cTn>
                                        <p:tgtEl>
                                          <p:spTgt spid="72706"/>
                                        </p:tgtEl>
                                      </p:cBhvr>
                                      <p:to x="100000" y="100000"/>
                                    </p:animScale>
                                  </p:childTnLst>
                                </p:cTn>
                              </p:par>
                              <p:par>
                                <p:cTn id="25" presetID="31" presetClass="entr" presetSubtype="0" fill="hold" nodeType="withEffect">
                                  <p:stCondLst>
                                    <p:cond delay="0"/>
                                  </p:stCondLst>
                                  <p:iterate type="lt">
                                    <p:tmPct val="5000"/>
                                  </p:iterate>
                                  <p:childTnLst>
                                    <p:set>
                                      <p:cBhvr>
                                        <p:cTn id="26" dur="1" fill="hold">
                                          <p:stCondLst>
                                            <p:cond delay="0"/>
                                          </p:stCondLst>
                                        </p:cTn>
                                        <p:tgtEl>
                                          <p:spTgt spid="26"/>
                                        </p:tgtEl>
                                        <p:attrNameLst>
                                          <p:attrName>style.visibility</p:attrName>
                                        </p:attrNameLst>
                                      </p:cBhvr>
                                      <p:to>
                                        <p:strVal val="visible"/>
                                      </p:to>
                                    </p:set>
                                    <p:anim calcmode="lin" valueType="num">
                                      <p:cBhvr>
                                        <p:cTn id="27" dur="1000" fill="hold"/>
                                        <p:tgtEl>
                                          <p:spTgt spid="26"/>
                                        </p:tgtEl>
                                        <p:attrNameLst>
                                          <p:attrName>ppt_w</p:attrName>
                                        </p:attrNameLst>
                                      </p:cBhvr>
                                      <p:tavLst>
                                        <p:tav tm="0">
                                          <p:val>
                                            <p:fltVal val="0"/>
                                          </p:val>
                                        </p:tav>
                                        <p:tav tm="100000">
                                          <p:val>
                                            <p:strVal val="#ppt_w"/>
                                          </p:val>
                                        </p:tav>
                                      </p:tavLst>
                                    </p:anim>
                                    <p:anim calcmode="lin" valueType="num">
                                      <p:cBhvr>
                                        <p:cTn id="28" dur="1000" fill="hold"/>
                                        <p:tgtEl>
                                          <p:spTgt spid="26"/>
                                        </p:tgtEl>
                                        <p:attrNameLst>
                                          <p:attrName>ppt_h</p:attrName>
                                        </p:attrNameLst>
                                      </p:cBhvr>
                                      <p:tavLst>
                                        <p:tav tm="0">
                                          <p:val>
                                            <p:fltVal val="0"/>
                                          </p:val>
                                        </p:tav>
                                        <p:tav tm="100000">
                                          <p:val>
                                            <p:strVal val="#ppt_h"/>
                                          </p:val>
                                        </p:tav>
                                      </p:tavLst>
                                    </p:anim>
                                    <p:anim calcmode="lin" valueType="num">
                                      <p:cBhvr>
                                        <p:cTn id="29" dur="1000" fill="hold"/>
                                        <p:tgtEl>
                                          <p:spTgt spid="26"/>
                                        </p:tgtEl>
                                        <p:attrNameLst>
                                          <p:attrName>style.rotation</p:attrName>
                                        </p:attrNameLst>
                                      </p:cBhvr>
                                      <p:tavLst>
                                        <p:tav tm="0">
                                          <p:val>
                                            <p:fltVal val="90"/>
                                          </p:val>
                                        </p:tav>
                                        <p:tav tm="100000">
                                          <p:val>
                                            <p:fltVal val="0"/>
                                          </p:val>
                                        </p:tav>
                                      </p:tavLst>
                                    </p:anim>
                                    <p:animEffect transition="in" filter="fade">
                                      <p:cBhvr>
                                        <p:cTn id="30" dur="1000"/>
                                        <p:tgtEl>
                                          <p:spTgt spid="26"/>
                                        </p:tgtEl>
                                      </p:cBhvr>
                                    </p:animEffect>
                                  </p:childTnLst>
                                </p:cTn>
                              </p:par>
                            </p:childTnLst>
                          </p:cTn>
                        </p:par>
                        <p:par>
                          <p:cTn id="31" fill="hold">
                            <p:stCondLst>
                              <p:cond delay="1000"/>
                            </p:stCondLst>
                            <p:childTnLst>
                              <p:par>
                                <p:cTn id="32" presetID="2" presetClass="entr" presetSubtype="8" fill="hold" nodeType="afterEffect">
                                  <p:stCondLst>
                                    <p:cond delay="0"/>
                                  </p:stCondLst>
                                  <p:childTnLst>
                                    <p:set>
                                      <p:cBhvr>
                                        <p:cTn id="33" dur="1" fill="hold">
                                          <p:stCondLst>
                                            <p:cond delay="0"/>
                                          </p:stCondLst>
                                        </p:cTn>
                                        <p:tgtEl>
                                          <p:spTgt spid="72711"/>
                                        </p:tgtEl>
                                        <p:attrNameLst>
                                          <p:attrName>style.visibility</p:attrName>
                                        </p:attrNameLst>
                                      </p:cBhvr>
                                      <p:to>
                                        <p:strVal val="visible"/>
                                      </p:to>
                                    </p:set>
                                    <p:anim calcmode="lin" valueType="num">
                                      <p:cBhvr additive="base">
                                        <p:cTn id="34" dur="1000" fill="hold"/>
                                        <p:tgtEl>
                                          <p:spTgt spid="72711"/>
                                        </p:tgtEl>
                                        <p:attrNameLst>
                                          <p:attrName>ppt_x</p:attrName>
                                        </p:attrNameLst>
                                      </p:cBhvr>
                                      <p:tavLst>
                                        <p:tav tm="0">
                                          <p:val>
                                            <p:strVal val="0-#ppt_w/2"/>
                                          </p:val>
                                        </p:tav>
                                        <p:tav tm="100000">
                                          <p:val>
                                            <p:strVal val="#ppt_x"/>
                                          </p:val>
                                        </p:tav>
                                      </p:tavLst>
                                    </p:anim>
                                    <p:anim calcmode="lin" valueType="num">
                                      <p:cBhvr additive="base">
                                        <p:cTn id="35" dur="1000" fill="hold"/>
                                        <p:tgtEl>
                                          <p:spTgt spid="72711"/>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72710"/>
                                        </p:tgtEl>
                                        <p:attrNameLst>
                                          <p:attrName>style.visibility</p:attrName>
                                        </p:attrNameLst>
                                      </p:cBhvr>
                                      <p:to>
                                        <p:strVal val="visible"/>
                                      </p:to>
                                    </p:set>
                                    <p:anim calcmode="lin" valueType="num">
                                      <p:cBhvr additive="base">
                                        <p:cTn id="38" dur="1000" fill="hold"/>
                                        <p:tgtEl>
                                          <p:spTgt spid="72710"/>
                                        </p:tgtEl>
                                        <p:attrNameLst>
                                          <p:attrName>ppt_x</p:attrName>
                                        </p:attrNameLst>
                                      </p:cBhvr>
                                      <p:tavLst>
                                        <p:tav tm="0">
                                          <p:val>
                                            <p:strVal val="0-#ppt_w/2"/>
                                          </p:val>
                                        </p:tav>
                                        <p:tav tm="100000">
                                          <p:val>
                                            <p:strVal val="#ppt_x"/>
                                          </p:val>
                                        </p:tav>
                                      </p:tavLst>
                                    </p:anim>
                                    <p:anim calcmode="lin" valueType="num">
                                      <p:cBhvr additive="base">
                                        <p:cTn id="39" dur="1000" fill="hold"/>
                                        <p:tgtEl>
                                          <p:spTgt spid="72710"/>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0"/>
                                  </p:stCondLst>
                                  <p:childTnLst>
                                    <p:set>
                                      <p:cBhvr>
                                        <p:cTn id="41" dur="1" fill="hold">
                                          <p:stCondLst>
                                            <p:cond delay="0"/>
                                          </p:stCondLst>
                                        </p:cTn>
                                        <p:tgtEl>
                                          <p:spTgt spid="72709"/>
                                        </p:tgtEl>
                                        <p:attrNameLst>
                                          <p:attrName>style.visibility</p:attrName>
                                        </p:attrNameLst>
                                      </p:cBhvr>
                                      <p:to>
                                        <p:strVal val="visible"/>
                                      </p:to>
                                    </p:set>
                                    <p:anim calcmode="lin" valueType="num">
                                      <p:cBhvr additive="base">
                                        <p:cTn id="42" dur="1000" fill="hold"/>
                                        <p:tgtEl>
                                          <p:spTgt spid="72709"/>
                                        </p:tgtEl>
                                        <p:attrNameLst>
                                          <p:attrName>ppt_x</p:attrName>
                                        </p:attrNameLst>
                                      </p:cBhvr>
                                      <p:tavLst>
                                        <p:tav tm="0">
                                          <p:val>
                                            <p:strVal val="0-#ppt_w/2"/>
                                          </p:val>
                                        </p:tav>
                                        <p:tav tm="100000">
                                          <p:val>
                                            <p:strVal val="#ppt_x"/>
                                          </p:val>
                                        </p:tav>
                                      </p:tavLst>
                                    </p:anim>
                                    <p:anim calcmode="lin" valueType="num">
                                      <p:cBhvr additive="base">
                                        <p:cTn id="43" dur="1000" fill="hold"/>
                                        <p:tgtEl>
                                          <p:spTgt spid="72709"/>
                                        </p:tgtEl>
                                        <p:attrNameLst>
                                          <p:attrName>ppt_y</p:attrName>
                                        </p:attrNameLst>
                                      </p:cBhvr>
                                      <p:tavLst>
                                        <p:tav tm="0">
                                          <p:val>
                                            <p:strVal val="#ppt_y"/>
                                          </p:val>
                                        </p:tav>
                                        <p:tav tm="100000">
                                          <p:val>
                                            <p:strVal val="#ppt_y"/>
                                          </p:val>
                                        </p:tav>
                                      </p:tavLst>
                                    </p:anim>
                                  </p:childTnLst>
                                </p:cTn>
                              </p:par>
                              <p:par>
                                <p:cTn id="44" presetID="52" presetClass="entr" presetSubtype="0" fill="hold" nodeType="withEffect">
                                  <p:stCondLst>
                                    <p:cond delay="0"/>
                                  </p:stCondLst>
                                  <p:childTnLst>
                                    <p:set>
                                      <p:cBhvr>
                                        <p:cTn id="45" dur="1" fill="hold">
                                          <p:stCondLst>
                                            <p:cond delay="0"/>
                                          </p:stCondLst>
                                        </p:cTn>
                                        <p:tgtEl>
                                          <p:spTgt spid="24577"/>
                                        </p:tgtEl>
                                        <p:attrNameLst>
                                          <p:attrName>style.visibility</p:attrName>
                                        </p:attrNameLst>
                                      </p:cBhvr>
                                      <p:to>
                                        <p:strVal val="visible"/>
                                      </p:to>
                                    </p:set>
                                    <p:animScale>
                                      <p:cBhvr>
                                        <p:cTn id="46" dur="1000" decel="50000" fill="hold">
                                          <p:stCondLst>
                                            <p:cond delay="0"/>
                                          </p:stCondLst>
                                        </p:cTn>
                                        <p:tgtEl>
                                          <p:spTgt spid="245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24577"/>
                                        </p:tgtEl>
                                        <p:attrNameLst>
                                          <p:attrName>ppt_x</p:attrName>
                                          <p:attrName>ppt_y</p:attrName>
                                        </p:attrNameLst>
                                      </p:cBhvr>
                                    </p:animMotion>
                                    <p:animEffect transition="in" filter="fade">
                                      <p:cBhvr>
                                        <p:cTn id="48" dur="1000"/>
                                        <p:tgtEl>
                                          <p:spTgt spid="2457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24579"/>
                                        </p:tgtEl>
                                        <p:attrNameLst>
                                          <p:attrName>style.visibility</p:attrName>
                                        </p:attrNameLst>
                                      </p:cBhvr>
                                      <p:to>
                                        <p:strVal val="visible"/>
                                      </p:to>
                                    </p:set>
                                    <p:animEffect transition="in" filter="fade">
                                      <p:cBhvr>
                                        <p:cTn id="53" dur="1000"/>
                                        <p:tgtEl>
                                          <p:spTgt spid="24579"/>
                                        </p:tgtEl>
                                      </p:cBhvr>
                                    </p:animEffect>
                                  </p:childTnLst>
                                  <p:subTnLst>
                                    <p:set>
                                      <p:cBhvr override="childStyle">
                                        <p:cTn dur="1" fill="hold" display="0" masterRel="nextClick" afterEffect="1"/>
                                        <p:tgtEl>
                                          <p:spTgt spid="24579"/>
                                        </p:tgtEl>
                                        <p:attrNameLst>
                                          <p:attrName>style.visibility</p:attrName>
                                        </p:attrNameLst>
                                      </p:cBhvr>
                                      <p:to>
                                        <p:strVal val="hidden"/>
                                      </p:to>
                                    </p:set>
                                  </p:sub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4580"/>
                                        </p:tgtEl>
                                        <p:attrNameLst>
                                          <p:attrName>style.visibility</p:attrName>
                                        </p:attrNameLst>
                                      </p:cBhvr>
                                      <p:to>
                                        <p:strVal val="visible"/>
                                      </p:to>
                                    </p:set>
                                    <p:animEffect transition="in" filter="fade">
                                      <p:cBhvr>
                                        <p:cTn id="58" dur="10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66C334F0-88DA-44F1-A9BE-13E0EF7BB4B3}" type="slidenum">
              <a:rPr lang="fr-FR" smtClean="0"/>
              <a:pPr/>
              <a:t>2</a:t>
            </a:fld>
            <a:endParaRPr lang="fr-FR"/>
          </a:p>
        </p:txBody>
      </p:sp>
      <p:grpSp>
        <p:nvGrpSpPr>
          <p:cNvPr id="5" name="Groupe 4"/>
          <p:cNvGrpSpPr/>
          <p:nvPr/>
        </p:nvGrpSpPr>
        <p:grpSpPr>
          <a:xfrm>
            <a:off x="2306767" y="33828"/>
            <a:ext cx="4479811" cy="966280"/>
            <a:chOff x="539750" y="-39136"/>
            <a:chExt cx="8135935" cy="732874"/>
          </a:xfrm>
        </p:grpSpPr>
        <p:grpSp>
          <p:nvGrpSpPr>
            <p:cNvPr id="6" name="Groupe 212"/>
            <p:cNvGrpSpPr>
              <a:grpSpLocks/>
            </p:cNvGrpSpPr>
            <p:nvPr/>
          </p:nvGrpSpPr>
          <p:grpSpPr bwMode="auto">
            <a:xfrm>
              <a:off x="539750" y="0"/>
              <a:ext cx="8135935" cy="693738"/>
              <a:chOff x="539552" y="0"/>
              <a:chExt cx="8136904" cy="693580"/>
            </a:xfrm>
          </p:grpSpPr>
          <p:pic>
            <p:nvPicPr>
              <p:cNvPr id="8" name="Picture 7" descr="C:\Users\APC\Desktop\OUAHIBA\wi.jpg"/>
              <p:cNvPicPr>
                <a:picLocks noChangeAspect="1" noChangeArrowheads="1"/>
              </p:cNvPicPr>
              <p:nvPr/>
            </p:nvPicPr>
            <p:blipFill>
              <a:blip r:embed="rId2" cstate="print"/>
              <a:srcRect/>
              <a:stretch>
                <a:fillRect/>
              </a:stretch>
            </p:blipFill>
            <p:spPr bwMode="auto">
              <a:xfrm>
                <a:off x="539552" y="1"/>
                <a:ext cx="756000" cy="693579"/>
              </a:xfrm>
              <a:prstGeom prst="wave">
                <a:avLst/>
              </a:prstGeom>
              <a:ln>
                <a:headEnd/>
                <a:tailEnd/>
              </a:ln>
            </p:spPr>
            <p:style>
              <a:lnRef idx="1">
                <a:schemeClr val="accent2"/>
              </a:lnRef>
              <a:fillRef idx="2">
                <a:schemeClr val="accent2"/>
              </a:fillRef>
              <a:effectRef idx="1">
                <a:schemeClr val="accent2"/>
              </a:effectRef>
              <a:fontRef idx="minor">
                <a:schemeClr val="dk1"/>
              </a:fontRef>
            </p:style>
          </p:pic>
          <p:pic>
            <p:nvPicPr>
              <p:cNvPr id="9" name="Picture 7" descr="C:\Users\APC\Desktop\OUAHIBA\wi.jpg"/>
              <p:cNvPicPr>
                <a:picLocks noChangeAspect="1" noChangeArrowheads="1"/>
              </p:cNvPicPr>
              <p:nvPr/>
            </p:nvPicPr>
            <p:blipFill>
              <a:blip r:embed="rId2" cstate="print"/>
              <a:srcRect/>
              <a:stretch>
                <a:fillRect/>
              </a:stretch>
            </p:blipFill>
            <p:spPr bwMode="auto">
              <a:xfrm rot="10800000">
                <a:off x="7920456" y="0"/>
                <a:ext cx="756000" cy="693579"/>
              </a:xfrm>
              <a:prstGeom prst="wave">
                <a:avLst/>
              </a:prstGeom>
              <a:ln>
                <a:headEnd/>
                <a:tailEnd/>
              </a:ln>
            </p:spPr>
            <p:style>
              <a:lnRef idx="1">
                <a:schemeClr val="accent2"/>
              </a:lnRef>
              <a:fillRef idx="2">
                <a:schemeClr val="accent2"/>
              </a:fillRef>
              <a:effectRef idx="1">
                <a:schemeClr val="accent2"/>
              </a:effectRef>
              <a:fontRef idx="minor">
                <a:schemeClr val="dk1"/>
              </a:fontRef>
            </p:style>
          </p:pic>
          <p:sp>
            <p:nvSpPr>
              <p:cNvPr id="10" name="Rectangle 6"/>
              <p:cNvSpPr/>
              <p:nvPr/>
            </p:nvSpPr>
            <p:spPr>
              <a:xfrm>
                <a:off x="539552" y="1588"/>
                <a:ext cx="8136904" cy="691992"/>
              </a:xfrm>
              <a:prstGeom prst="wave">
                <a:avLst/>
              </a:prstGeom>
              <a:ln/>
            </p:spPr>
            <p:style>
              <a:lnRef idx="1">
                <a:schemeClr val="accent2"/>
              </a:lnRef>
              <a:fillRef idx="2">
                <a:schemeClr val="accent2"/>
              </a:fillRef>
              <a:effectRef idx="1">
                <a:schemeClr val="accent2"/>
              </a:effectRef>
              <a:fontRef idx="minor">
                <a:schemeClr val="dk1"/>
              </a:fontRef>
            </p:style>
            <p:txBody>
              <a:bodyPr anchor="ctr"/>
              <a:lstStyle/>
              <a:p>
                <a:pPr algn="ctr" fontAlgn="auto">
                  <a:lnSpc>
                    <a:spcPct val="150000"/>
                  </a:lnSpc>
                  <a:spcBef>
                    <a:spcPts val="0"/>
                  </a:spcBef>
                  <a:spcAft>
                    <a:spcPts val="0"/>
                  </a:spcAft>
                  <a:defRPr/>
                </a:pPr>
                <a:endParaRPr lang="fr-FR" sz="2800" b="1" i="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Times New Roman" pitchFamily="18" charset="0"/>
                  <a:cs typeface="Times New Roman" pitchFamily="18" charset="0"/>
                </a:endParaRPr>
              </a:p>
            </p:txBody>
          </p:sp>
        </p:grpSp>
        <p:sp>
          <p:nvSpPr>
            <p:cNvPr id="7" name="Titre 1"/>
            <p:cNvSpPr txBox="1">
              <a:spLocks/>
            </p:cNvSpPr>
            <p:nvPr/>
          </p:nvSpPr>
          <p:spPr>
            <a:xfrm>
              <a:off x="900114" y="-39136"/>
              <a:ext cx="7127875" cy="686837"/>
            </a:xfrm>
            <a:prstGeom prst="wave">
              <a:avLst/>
            </a:prstGeom>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1" u="none" strike="noStrike" kern="1200" cap="all" spc="0" normalizeH="0" baseline="0" noProof="0" dirty="0" smtClean="0">
                  <a:ln/>
                  <a:solidFill>
                    <a:schemeClr val="tx2">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Times New Roman" pitchFamily="18" charset="0"/>
                  <a:ea typeface="+mn-ea"/>
                  <a:cs typeface="Times New Roman" pitchFamily="18" charset="0"/>
                </a:rPr>
                <a:t>Plan de</a:t>
              </a:r>
              <a:r>
                <a:rPr kumimoji="0" lang="fr-FR" sz="3200" b="1" i="1" u="none" strike="noStrike" kern="1200" cap="all" spc="0" normalizeH="0" noProof="0" dirty="0" smtClean="0">
                  <a:ln/>
                  <a:solidFill>
                    <a:schemeClr val="tx2">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Times New Roman" pitchFamily="18" charset="0"/>
                  <a:ea typeface="+mn-ea"/>
                  <a:cs typeface="Times New Roman" pitchFamily="18" charset="0"/>
                </a:rPr>
                <a:t> </a:t>
              </a:r>
              <a:r>
                <a:rPr kumimoji="0" lang="fr-FR" sz="3200" b="1" i="1" u="none" strike="noStrike" kern="1200" cap="all" spc="0" normalizeH="0" baseline="0" noProof="0" dirty="0" smtClean="0">
                  <a:ln/>
                  <a:solidFill>
                    <a:schemeClr val="tx2">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Times New Roman" pitchFamily="18" charset="0"/>
                  <a:ea typeface="+mn-ea"/>
                  <a:cs typeface="Times New Roman" pitchFamily="18" charset="0"/>
                </a:rPr>
                <a:t>travail</a:t>
              </a:r>
              <a:endParaRPr kumimoji="0" lang="fr-FR" sz="3200" b="1" i="1" u="none" strike="noStrike" kern="1200" cap="all" spc="0" normalizeH="0" baseline="0" noProof="0" dirty="0">
                <a:ln/>
                <a:solidFill>
                  <a:schemeClr val="tx2">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Times New Roman" pitchFamily="18" charset="0"/>
                <a:ea typeface="+mn-ea"/>
                <a:cs typeface="Times New Roman" pitchFamily="18" charset="0"/>
              </a:endParaRPr>
            </a:p>
          </p:txBody>
        </p:sp>
      </p:grpSp>
      <p:sp>
        <p:nvSpPr>
          <p:cNvPr id="22" name="Espace réservé du contenu 12">
            <a:hlinkClick r:id="rId3" action="ppaction://hlinksldjump"/>
          </p:cNvPr>
          <p:cNvSpPr txBox="1">
            <a:spLocks/>
          </p:cNvSpPr>
          <p:nvPr/>
        </p:nvSpPr>
        <p:spPr bwMode="auto">
          <a:xfrm>
            <a:off x="285752" y="2245701"/>
            <a:ext cx="8429652" cy="826109"/>
          </a:xfrm>
          <a:prstGeom prst="round2DiagRect">
            <a:avLst>
              <a:gd name="adj1" fmla="val 50000"/>
              <a:gd name="adj2" fmla="val 0"/>
            </a:avLst>
          </a:prstGeom>
          <a:ln>
            <a:headEnd/>
            <a:tailEnd/>
          </a:ln>
        </p:spPr>
        <p:style>
          <a:lnRef idx="1">
            <a:schemeClr val="accent2"/>
          </a:lnRef>
          <a:fillRef idx="2">
            <a:schemeClr val="accent2"/>
          </a:fillRef>
          <a:effectRef idx="1">
            <a:schemeClr val="accent2"/>
          </a:effectRef>
          <a:fontRef idx="minor">
            <a:schemeClr val="dk1"/>
          </a:fontRef>
        </p:style>
        <p:txBody>
          <a:bodyPr anchor="ctr"/>
          <a:lstStyle/>
          <a:p>
            <a:pPr marL="342900" indent="-342900" algn="ctr" eaLnBrk="0" hangingPunct="0">
              <a:spcBef>
                <a:spcPct val="20000"/>
              </a:spcBef>
              <a:defRPr/>
            </a:pPr>
            <a:r>
              <a:rPr lang="de-DE" sz="2400" b="1" i="1" dirty="0" smtClean="0">
                <a:ln w="10541" cmpd="sng">
                  <a:solidFill>
                    <a:sysClr val="windowText" lastClr="000000"/>
                  </a:solidFill>
                  <a:prstDash val="solid"/>
                </a:ln>
                <a:solidFill>
                  <a:sysClr val="windowText" lastClr="000000"/>
                </a:solidFill>
                <a:latin typeface="Times New Roman" pitchFamily="18" charset="0"/>
                <a:cs typeface="Times New Roman" pitchFamily="18" charset="0"/>
              </a:rPr>
              <a:t>GÉNÉRALITÉ SUR LES PALIERS HYDRODYNAMIQUE</a:t>
            </a:r>
            <a:endParaRPr lang="de-DE" sz="2400" b="1" i="1" dirty="0">
              <a:ln w="10541" cmpd="sng">
                <a:solidFill>
                  <a:sysClr val="windowText" lastClr="000000"/>
                </a:solidFill>
                <a:prstDash val="solid"/>
              </a:ln>
              <a:solidFill>
                <a:sysClr val="windowText" lastClr="000000"/>
              </a:solidFill>
              <a:latin typeface="Times New Roman" pitchFamily="18" charset="0"/>
              <a:cs typeface="Times New Roman" pitchFamily="18" charset="0"/>
            </a:endParaRPr>
          </a:p>
        </p:txBody>
      </p:sp>
      <p:sp>
        <p:nvSpPr>
          <p:cNvPr id="28" name="Espace réservé du contenu 12">
            <a:hlinkClick r:id="rId3" action="ppaction://hlinksldjump"/>
          </p:cNvPr>
          <p:cNvSpPr txBox="1">
            <a:spLocks/>
          </p:cNvSpPr>
          <p:nvPr/>
        </p:nvSpPr>
        <p:spPr bwMode="auto">
          <a:xfrm>
            <a:off x="71438" y="3286123"/>
            <a:ext cx="8929718" cy="785819"/>
          </a:xfrm>
          <a:prstGeom prst="round2DiagRect">
            <a:avLst>
              <a:gd name="adj1" fmla="val 37844"/>
              <a:gd name="adj2" fmla="val 0"/>
            </a:avLst>
          </a:prstGeom>
          <a:ln>
            <a:headEnd/>
            <a:tailEnd/>
          </a:ln>
        </p:spPr>
        <p:style>
          <a:lnRef idx="1">
            <a:schemeClr val="accent2"/>
          </a:lnRef>
          <a:fillRef idx="2">
            <a:schemeClr val="accent2"/>
          </a:fillRef>
          <a:effectRef idx="1">
            <a:schemeClr val="accent2"/>
          </a:effectRef>
          <a:fontRef idx="minor">
            <a:schemeClr val="dk1"/>
          </a:fontRef>
        </p:style>
        <p:txBody>
          <a:bodyPr anchor="ctr"/>
          <a:lstStyle/>
          <a:p>
            <a:pPr marL="342900" indent="-342900" algn="ctr" eaLnBrk="0" hangingPunct="0">
              <a:spcBef>
                <a:spcPct val="20000"/>
              </a:spcBef>
              <a:defRPr/>
            </a:pPr>
            <a:r>
              <a:rPr lang="de-DE" sz="2400" b="1" dirty="0" smtClean="0">
                <a:ln w="12700">
                  <a:solidFill>
                    <a:sysClr val="windowText" lastClr="000000"/>
                  </a:solidFill>
                  <a:prstDash val="solid"/>
                </a:ln>
                <a:solidFill>
                  <a:sysClr val="windowText" lastClr="000000"/>
                </a:solidFill>
                <a:latin typeface="Times New Roman" pitchFamily="18" charset="0"/>
                <a:cs typeface="Times New Roman" pitchFamily="18" charset="0"/>
              </a:rPr>
              <a:t>LES ÉQUATIONS DE BASE</a:t>
            </a:r>
            <a:endParaRPr lang="de-DE" sz="2400" b="1" dirty="0">
              <a:ln w="12700">
                <a:solidFill>
                  <a:sysClr val="windowText" lastClr="000000"/>
                </a:solidFill>
                <a:prstDash val="solid"/>
              </a:ln>
              <a:solidFill>
                <a:sysClr val="windowText" lastClr="000000"/>
              </a:solidFill>
              <a:latin typeface="Times New Roman" pitchFamily="18" charset="0"/>
              <a:cs typeface="Times New Roman" pitchFamily="18" charset="0"/>
            </a:endParaRPr>
          </a:p>
        </p:txBody>
      </p:sp>
      <p:sp>
        <p:nvSpPr>
          <p:cNvPr id="34" name="Espace réservé du contenu 12">
            <a:hlinkClick r:id="rId3" action="ppaction://hlinksldjump"/>
          </p:cNvPr>
          <p:cNvSpPr txBox="1">
            <a:spLocks/>
          </p:cNvSpPr>
          <p:nvPr/>
        </p:nvSpPr>
        <p:spPr bwMode="auto">
          <a:xfrm>
            <a:off x="2339953" y="4214818"/>
            <a:ext cx="4875253" cy="642942"/>
          </a:xfrm>
          <a:prstGeom prst="round2DiagRect">
            <a:avLst>
              <a:gd name="adj1" fmla="val 50000"/>
              <a:gd name="adj2" fmla="val 0"/>
            </a:avLst>
          </a:prstGeom>
          <a:ln>
            <a:headEnd/>
            <a:tailEnd/>
          </a:ln>
        </p:spPr>
        <p:style>
          <a:lnRef idx="1">
            <a:schemeClr val="accent2"/>
          </a:lnRef>
          <a:fillRef idx="2">
            <a:schemeClr val="accent2"/>
          </a:fillRef>
          <a:effectRef idx="1">
            <a:schemeClr val="accent2"/>
          </a:effectRef>
          <a:fontRef idx="minor">
            <a:schemeClr val="dk1"/>
          </a:fontRef>
        </p:style>
        <p:txBody>
          <a:bodyPr anchor="ctr"/>
          <a:lstStyle/>
          <a:p>
            <a:pPr marL="342900" indent="-342900" algn="ctr" eaLnBrk="0" hangingPunct="0">
              <a:spcBef>
                <a:spcPct val="20000"/>
              </a:spcBef>
              <a:defRPr/>
            </a:pPr>
            <a:r>
              <a:rPr lang="de-DE" sz="2400" b="1" i="1" dirty="0" smtClean="0">
                <a:ln w="12700">
                  <a:solidFill>
                    <a:sysClr val="windowText" lastClr="000000"/>
                  </a:solidFill>
                  <a:prstDash val="solid"/>
                </a:ln>
                <a:solidFill>
                  <a:sysClr val="windowText" lastClr="000000"/>
                </a:solidFill>
                <a:effectLst>
                  <a:outerShdw blurRad="41275" dist="20320" dir="1800000" algn="tl" rotWithShape="0">
                    <a:srgbClr val="000000">
                      <a:alpha val="40000"/>
                    </a:srgbClr>
                  </a:outerShdw>
                </a:effectLst>
                <a:latin typeface="Times New Roman" pitchFamily="18" charset="0"/>
                <a:cs typeface="Times New Roman" pitchFamily="18" charset="0"/>
              </a:rPr>
              <a:t>ANALYSE   NUMÉRIQUE </a:t>
            </a:r>
            <a:endParaRPr lang="de-DE" sz="2400" b="1" i="1" dirty="0">
              <a:ln w="12700">
                <a:solidFill>
                  <a:sysClr val="windowText" lastClr="000000"/>
                </a:solidFill>
                <a:prstDash val="solid"/>
              </a:ln>
              <a:solidFill>
                <a:sysClr val="windowText" lastClr="000000"/>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
        <p:nvSpPr>
          <p:cNvPr id="40" name="Espace réservé du contenu 12">
            <a:hlinkClick r:id="rId3" action="ppaction://hlinksldjump"/>
          </p:cNvPr>
          <p:cNvSpPr txBox="1">
            <a:spLocks/>
          </p:cNvSpPr>
          <p:nvPr/>
        </p:nvSpPr>
        <p:spPr bwMode="auto">
          <a:xfrm>
            <a:off x="1428728" y="5000636"/>
            <a:ext cx="6550933" cy="714380"/>
          </a:xfrm>
          <a:prstGeom prst="round2DiagRect">
            <a:avLst>
              <a:gd name="adj1" fmla="val 50000"/>
              <a:gd name="adj2" fmla="val 0"/>
            </a:avLst>
          </a:prstGeom>
          <a:ln>
            <a:headEnd/>
            <a:tailEnd/>
          </a:ln>
        </p:spPr>
        <p:style>
          <a:lnRef idx="1">
            <a:schemeClr val="accent2"/>
          </a:lnRef>
          <a:fillRef idx="2">
            <a:schemeClr val="accent2"/>
          </a:fillRef>
          <a:effectRef idx="1">
            <a:schemeClr val="accent2"/>
          </a:effectRef>
          <a:fontRef idx="minor">
            <a:schemeClr val="dk1"/>
          </a:fontRef>
        </p:style>
        <p:txBody>
          <a:bodyPr anchor="ctr"/>
          <a:lstStyle/>
          <a:p>
            <a:pPr marL="342900" indent="-342900" algn="ctr" eaLnBrk="0" hangingPunct="0">
              <a:spcBef>
                <a:spcPct val="20000"/>
              </a:spcBef>
              <a:defRPr/>
            </a:pPr>
            <a:r>
              <a:rPr lang="de-DE" sz="2400" b="1" i="1" dirty="0" smtClean="0">
                <a:ln w="12700">
                  <a:solidFill>
                    <a:schemeClr val="tx1"/>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t>RÉSULTATS ET DISCUSION</a:t>
            </a:r>
            <a:endParaRPr lang="de-DE" sz="2400" b="1" i="1" dirty="0">
              <a:ln w="12700">
                <a:solidFill>
                  <a:schemeClr val="tx1"/>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
        <p:nvSpPr>
          <p:cNvPr id="18" name="Espace réservé du contenu 12">
            <a:hlinkClick r:id="rId3" action="ppaction://hlinksldjump"/>
          </p:cNvPr>
          <p:cNvSpPr txBox="1">
            <a:spLocks/>
          </p:cNvSpPr>
          <p:nvPr/>
        </p:nvSpPr>
        <p:spPr bwMode="auto">
          <a:xfrm>
            <a:off x="1357290" y="5929330"/>
            <a:ext cx="6550933" cy="714380"/>
          </a:xfrm>
          <a:prstGeom prst="round2DiagRect">
            <a:avLst>
              <a:gd name="adj1" fmla="val 50000"/>
              <a:gd name="adj2" fmla="val 0"/>
            </a:avLst>
          </a:prstGeom>
          <a:ln>
            <a:headEnd/>
            <a:tailEnd/>
          </a:ln>
        </p:spPr>
        <p:style>
          <a:lnRef idx="1">
            <a:schemeClr val="accent2"/>
          </a:lnRef>
          <a:fillRef idx="2">
            <a:schemeClr val="accent2"/>
          </a:fillRef>
          <a:effectRef idx="1">
            <a:schemeClr val="accent2"/>
          </a:effectRef>
          <a:fontRef idx="minor">
            <a:schemeClr val="dk1"/>
          </a:fontRef>
        </p:style>
        <p:txBody>
          <a:bodyPr anchor="ctr"/>
          <a:lstStyle/>
          <a:p>
            <a:pPr marL="342900" indent="-342900" algn="ctr" eaLnBrk="0" hangingPunct="0">
              <a:spcBef>
                <a:spcPct val="20000"/>
              </a:spcBef>
              <a:defRPr/>
            </a:pPr>
            <a:r>
              <a:rPr lang="de-DE" sz="2400" b="1" i="1" dirty="0" smtClean="0">
                <a:ln w="12700">
                  <a:solidFill>
                    <a:schemeClr val="tx1"/>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t>CONCLUSION  GÉNÉRALE</a:t>
            </a:r>
            <a:endParaRPr lang="de-DE" sz="2400" b="1" i="1" dirty="0">
              <a:ln w="12700">
                <a:solidFill>
                  <a:schemeClr val="tx1"/>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
        <p:nvSpPr>
          <p:cNvPr id="19" name="Espace réservé du contenu 12">
            <a:hlinkClick r:id="rId3" action="ppaction://hlinksldjump"/>
          </p:cNvPr>
          <p:cNvSpPr txBox="1">
            <a:spLocks/>
          </p:cNvSpPr>
          <p:nvPr/>
        </p:nvSpPr>
        <p:spPr bwMode="auto">
          <a:xfrm>
            <a:off x="1500166" y="1357298"/>
            <a:ext cx="6550933" cy="714380"/>
          </a:xfrm>
          <a:prstGeom prst="round2DiagRect">
            <a:avLst>
              <a:gd name="adj1" fmla="val 50000"/>
              <a:gd name="adj2" fmla="val 0"/>
            </a:avLst>
          </a:prstGeom>
          <a:ln>
            <a:headEnd/>
            <a:tailEnd/>
          </a:ln>
        </p:spPr>
        <p:style>
          <a:lnRef idx="1">
            <a:schemeClr val="accent2"/>
          </a:lnRef>
          <a:fillRef idx="2">
            <a:schemeClr val="accent2"/>
          </a:fillRef>
          <a:effectRef idx="1">
            <a:schemeClr val="accent2"/>
          </a:effectRef>
          <a:fontRef idx="minor">
            <a:schemeClr val="dk1"/>
          </a:fontRef>
        </p:style>
        <p:txBody>
          <a:bodyPr anchor="ctr"/>
          <a:lstStyle/>
          <a:p>
            <a:pPr marL="342900" indent="-342900" algn="ctr" eaLnBrk="0" hangingPunct="0">
              <a:spcBef>
                <a:spcPct val="20000"/>
              </a:spcBef>
              <a:defRPr/>
            </a:pPr>
            <a:r>
              <a:rPr lang="de-DE" sz="2400" b="1" i="1" dirty="0" smtClean="0">
                <a:ln w="12700">
                  <a:solidFill>
                    <a:schemeClr val="tx1"/>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t>INTRODUCTION GÉNÉRALE</a:t>
            </a:r>
            <a:endParaRPr lang="de-DE" sz="2400" b="1" i="1" dirty="0">
              <a:ln w="12700">
                <a:solidFill>
                  <a:schemeClr val="tx1"/>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Effect transition="in" filter="fade">
                                      <p:cBhvr>
                                        <p:cTn id="9" dur="1000"/>
                                        <p:tgtEl>
                                          <p:spTgt spid="19"/>
                                        </p:tgtEl>
                                      </p:cBhvr>
                                    </p:animEffect>
                                  </p:childTnLst>
                                </p:cTn>
                              </p:par>
                            </p:childTnLst>
                          </p:cTn>
                        </p:par>
                        <p:par>
                          <p:cTn id="10" fill="hold">
                            <p:stCondLst>
                              <p:cond delay="1000"/>
                            </p:stCondLst>
                            <p:childTnLst>
                              <p:par>
                                <p:cTn id="11" presetID="53" presetClass="entr" presetSubtype="0"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Effect transition="in" filter="fade">
                                      <p:cBhvr>
                                        <p:cTn id="15" dur="1000"/>
                                        <p:tgtEl>
                                          <p:spTgt spid="22"/>
                                        </p:tgtEl>
                                      </p:cBhvr>
                                    </p:animEffect>
                                  </p:childTnLst>
                                </p:cTn>
                              </p:par>
                            </p:childTnLst>
                          </p:cTn>
                        </p:par>
                        <p:par>
                          <p:cTn id="16" fill="hold">
                            <p:stCondLst>
                              <p:cond delay="2000"/>
                            </p:stCondLst>
                            <p:childTnLst>
                              <p:par>
                                <p:cTn id="17" presetID="53"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1000" fill="hold"/>
                                        <p:tgtEl>
                                          <p:spTgt spid="28"/>
                                        </p:tgtEl>
                                        <p:attrNameLst>
                                          <p:attrName>ppt_w</p:attrName>
                                        </p:attrNameLst>
                                      </p:cBhvr>
                                      <p:tavLst>
                                        <p:tav tm="0">
                                          <p:val>
                                            <p:fltVal val="0"/>
                                          </p:val>
                                        </p:tav>
                                        <p:tav tm="100000">
                                          <p:val>
                                            <p:strVal val="#ppt_w"/>
                                          </p:val>
                                        </p:tav>
                                      </p:tavLst>
                                    </p:anim>
                                    <p:anim calcmode="lin" valueType="num">
                                      <p:cBhvr>
                                        <p:cTn id="20" dur="1000" fill="hold"/>
                                        <p:tgtEl>
                                          <p:spTgt spid="28"/>
                                        </p:tgtEl>
                                        <p:attrNameLst>
                                          <p:attrName>ppt_h</p:attrName>
                                        </p:attrNameLst>
                                      </p:cBhvr>
                                      <p:tavLst>
                                        <p:tav tm="0">
                                          <p:val>
                                            <p:fltVal val="0"/>
                                          </p:val>
                                        </p:tav>
                                        <p:tav tm="100000">
                                          <p:val>
                                            <p:strVal val="#ppt_h"/>
                                          </p:val>
                                        </p:tav>
                                      </p:tavLst>
                                    </p:anim>
                                    <p:animEffect transition="in" filter="fade">
                                      <p:cBhvr>
                                        <p:cTn id="21" dur="1000"/>
                                        <p:tgtEl>
                                          <p:spTgt spid="28"/>
                                        </p:tgtEl>
                                      </p:cBhvr>
                                    </p:animEffect>
                                  </p:childTnLst>
                                </p:cTn>
                              </p:par>
                            </p:childTnLst>
                          </p:cTn>
                        </p:par>
                        <p:par>
                          <p:cTn id="22" fill="hold">
                            <p:stCondLst>
                              <p:cond delay="3000"/>
                            </p:stCondLst>
                            <p:childTnLst>
                              <p:par>
                                <p:cTn id="23" presetID="53" presetClass="entr" presetSubtype="0"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1000" fill="hold"/>
                                        <p:tgtEl>
                                          <p:spTgt spid="34"/>
                                        </p:tgtEl>
                                        <p:attrNameLst>
                                          <p:attrName>ppt_w</p:attrName>
                                        </p:attrNameLst>
                                      </p:cBhvr>
                                      <p:tavLst>
                                        <p:tav tm="0">
                                          <p:val>
                                            <p:fltVal val="0"/>
                                          </p:val>
                                        </p:tav>
                                        <p:tav tm="100000">
                                          <p:val>
                                            <p:strVal val="#ppt_w"/>
                                          </p:val>
                                        </p:tav>
                                      </p:tavLst>
                                    </p:anim>
                                    <p:anim calcmode="lin" valueType="num">
                                      <p:cBhvr>
                                        <p:cTn id="26" dur="1000" fill="hold"/>
                                        <p:tgtEl>
                                          <p:spTgt spid="34"/>
                                        </p:tgtEl>
                                        <p:attrNameLst>
                                          <p:attrName>ppt_h</p:attrName>
                                        </p:attrNameLst>
                                      </p:cBhvr>
                                      <p:tavLst>
                                        <p:tav tm="0">
                                          <p:val>
                                            <p:fltVal val="0"/>
                                          </p:val>
                                        </p:tav>
                                        <p:tav tm="100000">
                                          <p:val>
                                            <p:strVal val="#ppt_h"/>
                                          </p:val>
                                        </p:tav>
                                      </p:tavLst>
                                    </p:anim>
                                    <p:animEffect transition="in" filter="fade">
                                      <p:cBhvr>
                                        <p:cTn id="27" dur="1000"/>
                                        <p:tgtEl>
                                          <p:spTgt spid="34"/>
                                        </p:tgtEl>
                                      </p:cBhvr>
                                    </p:animEffect>
                                  </p:childTnLst>
                                </p:cTn>
                              </p:par>
                            </p:childTnLst>
                          </p:cTn>
                        </p:par>
                        <p:par>
                          <p:cTn id="28" fill="hold">
                            <p:stCondLst>
                              <p:cond delay="4000"/>
                            </p:stCondLst>
                            <p:childTnLst>
                              <p:par>
                                <p:cTn id="29" presetID="53" presetClass="entr" presetSubtype="0"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1000" fill="hold"/>
                                        <p:tgtEl>
                                          <p:spTgt spid="40"/>
                                        </p:tgtEl>
                                        <p:attrNameLst>
                                          <p:attrName>ppt_w</p:attrName>
                                        </p:attrNameLst>
                                      </p:cBhvr>
                                      <p:tavLst>
                                        <p:tav tm="0">
                                          <p:val>
                                            <p:fltVal val="0"/>
                                          </p:val>
                                        </p:tav>
                                        <p:tav tm="100000">
                                          <p:val>
                                            <p:strVal val="#ppt_w"/>
                                          </p:val>
                                        </p:tav>
                                      </p:tavLst>
                                    </p:anim>
                                    <p:anim calcmode="lin" valueType="num">
                                      <p:cBhvr>
                                        <p:cTn id="32" dur="1000" fill="hold"/>
                                        <p:tgtEl>
                                          <p:spTgt spid="40"/>
                                        </p:tgtEl>
                                        <p:attrNameLst>
                                          <p:attrName>ppt_h</p:attrName>
                                        </p:attrNameLst>
                                      </p:cBhvr>
                                      <p:tavLst>
                                        <p:tav tm="0">
                                          <p:val>
                                            <p:fltVal val="0"/>
                                          </p:val>
                                        </p:tav>
                                        <p:tav tm="100000">
                                          <p:val>
                                            <p:strVal val="#ppt_h"/>
                                          </p:val>
                                        </p:tav>
                                      </p:tavLst>
                                    </p:anim>
                                    <p:animEffect transition="in" filter="fade">
                                      <p:cBhvr>
                                        <p:cTn id="33" dur="1000"/>
                                        <p:tgtEl>
                                          <p:spTgt spid="40"/>
                                        </p:tgtEl>
                                      </p:cBhvr>
                                    </p:animEffect>
                                  </p:childTnLst>
                                </p:cTn>
                              </p:par>
                            </p:childTnLst>
                          </p:cTn>
                        </p:par>
                        <p:par>
                          <p:cTn id="34" fill="hold">
                            <p:stCondLst>
                              <p:cond delay="5000"/>
                            </p:stCondLst>
                            <p:childTnLst>
                              <p:par>
                                <p:cTn id="35" presetID="53"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1000" fill="hold"/>
                                        <p:tgtEl>
                                          <p:spTgt spid="18"/>
                                        </p:tgtEl>
                                        <p:attrNameLst>
                                          <p:attrName>ppt_w</p:attrName>
                                        </p:attrNameLst>
                                      </p:cBhvr>
                                      <p:tavLst>
                                        <p:tav tm="0">
                                          <p:val>
                                            <p:fltVal val="0"/>
                                          </p:val>
                                        </p:tav>
                                        <p:tav tm="100000">
                                          <p:val>
                                            <p:strVal val="#ppt_w"/>
                                          </p:val>
                                        </p:tav>
                                      </p:tavLst>
                                    </p:anim>
                                    <p:anim calcmode="lin" valueType="num">
                                      <p:cBhvr>
                                        <p:cTn id="38" dur="1000" fill="hold"/>
                                        <p:tgtEl>
                                          <p:spTgt spid="18"/>
                                        </p:tgtEl>
                                        <p:attrNameLst>
                                          <p:attrName>ppt_h</p:attrName>
                                        </p:attrNameLst>
                                      </p:cBhvr>
                                      <p:tavLst>
                                        <p:tav tm="0">
                                          <p:val>
                                            <p:fltVal val="0"/>
                                          </p:val>
                                        </p:tav>
                                        <p:tav tm="100000">
                                          <p:val>
                                            <p:strVal val="#ppt_h"/>
                                          </p:val>
                                        </p:tav>
                                      </p:tavLst>
                                    </p:anim>
                                    <p:animEffect transition="in" filter="fade">
                                      <p:cBhvr>
                                        <p:cTn id="3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34" grpId="0" animBg="1"/>
      <p:bldP spid="40" grpId="0" animBg="1"/>
      <p:bldP spid="18" grpId="0" animBg="1"/>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e 9"/>
          <p:cNvGrpSpPr/>
          <p:nvPr/>
        </p:nvGrpSpPr>
        <p:grpSpPr>
          <a:xfrm>
            <a:off x="475924" y="2071678"/>
            <a:ext cx="6297330" cy="461665"/>
            <a:chOff x="1046728" y="3329608"/>
            <a:chExt cx="2634053" cy="704917"/>
          </a:xfrm>
        </p:grpSpPr>
        <p:sp>
          <p:nvSpPr>
            <p:cNvPr id="11" name="Rectangle 10"/>
            <p:cNvSpPr/>
            <p:nvPr/>
          </p:nvSpPr>
          <p:spPr>
            <a:xfrm>
              <a:off x="1287685" y="3329608"/>
              <a:ext cx="2393096" cy="704917"/>
            </a:xfrm>
            <a:prstGeom prst="rect">
              <a:avLst/>
            </a:prstGeom>
          </p:spPr>
          <p:txBody>
            <a:bodyPr wrap="square">
              <a:spAutoFit/>
            </a:bodyPr>
            <a:lstStyle/>
            <a:p>
              <a:r>
                <a:rPr lang="fr-FR" sz="2400" b="1" i="1" dirty="0" smtClean="0">
                  <a:latin typeface="+mj-lt"/>
                </a:rPr>
                <a:t>Le palier infiniment long</a:t>
              </a:r>
              <a:r>
                <a:rPr lang="fr-FR" sz="2400" b="1" dirty="0" smtClean="0"/>
                <a:t>  </a:t>
              </a:r>
              <a:r>
                <a:rPr lang="fr-FR" sz="2400" dirty="0" smtClean="0"/>
                <a:t> </a:t>
              </a:r>
              <a:endParaRPr lang="fr-FR" sz="2400" dirty="0"/>
            </a:p>
          </p:txBody>
        </p:sp>
        <p:pic>
          <p:nvPicPr>
            <p:cNvPr id="12" name="Picture 2"/>
            <p:cNvPicPr>
              <a:picLocks noChangeAspect="1" noChangeArrowheads="1"/>
            </p:cNvPicPr>
            <p:nvPr/>
          </p:nvPicPr>
          <p:blipFill>
            <a:blip r:embed="rId3" cstate="print"/>
            <a:srcRect/>
            <a:stretch>
              <a:fillRect/>
            </a:stretch>
          </p:blipFill>
          <p:spPr bwMode="auto">
            <a:xfrm rot="10800000" flipV="1">
              <a:off x="1046728" y="3473624"/>
              <a:ext cx="240957" cy="560901"/>
            </a:xfrm>
            <a:prstGeom prst="rect">
              <a:avLst/>
            </a:prstGeom>
            <a:noFill/>
            <a:ln w="9525">
              <a:noFill/>
              <a:miter lim="800000"/>
              <a:headEnd/>
              <a:tailEnd/>
            </a:ln>
          </p:spPr>
        </p:pic>
      </p:grpSp>
      <p:grpSp>
        <p:nvGrpSpPr>
          <p:cNvPr id="13" name="Groupe 12"/>
          <p:cNvGrpSpPr/>
          <p:nvPr/>
        </p:nvGrpSpPr>
        <p:grpSpPr>
          <a:xfrm>
            <a:off x="628323" y="1252825"/>
            <a:ext cx="8087077" cy="523220"/>
            <a:chOff x="1046728" y="3329608"/>
            <a:chExt cx="2634053" cy="1651066"/>
          </a:xfrm>
        </p:grpSpPr>
        <p:sp>
          <p:nvSpPr>
            <p:cNvPr id="14" name="Rectangle 13"/>
            <p:cNvSpPr/>
            <p:nvPr/>
          </p:nvSpPr>
          <p:spPr>
            <a:xfrm>
              <a:off x="1287685" y="3329608"/>
              <a:ext cx="2393096" cy="1651066"/>
            </a:xfrm>
            <a:prstGeom prst="rect">
              <a:avLst/>
            </a:prstGeom>
          </p:spPr>
          <p:txBody>
            <a:bodyPr wrap="square">
              <a:spAutoFit/>
            </a:bodyPr>
            <a:lstStyle/>
            <a:p>
              <a:r>
                <a:rPr lang="fr-FR" sz="2800" b="1" dirty="0" smtClean="0">
                  <a:latin typeface="+mj-lt"/>
                </a:rPr>
                <a:t>Résolution de l’équation de Reynolds </a:t>
              </a:r>
              <a:r>
                <a:rPr lang="fr-FR" sz="2400" dirty="0" smtClean="0"/>
                <a:t> </a:t>
              </a:r>
              <a:endParaRPr lang="fr-FR" sz="2400" dirty="0"/>
            </a:p>
          </p:txBody>
        </p:sp>
        <p:pic>
          <p:nvPicPr>
            <p:cNvPr id="15" name="Picture 2"/>
            <p:cNvPicPr>
              <a:picLocks noChangeAspect="1" noChangeArrowheads="1"/>
            </p:cNvPicPr>
            <p:nvPr/>
          </p:nvPicPr>
          <p:blipFill>
            <a:blip r:embed="rId3" cstate="print"/>
            <a:srcRect/>
            <a:stretch>
              <a:fillRect/>
            </a:stretch>
          </p:blipFill>
          <p:spPr bwMode="auto">
            <a:xfrm rot="10800000" flipV="1">
              <a:off x="1046728" y="3473623"/>
              <a:ext cx="240957" cy="1312812"/>
            </a:xfrm>
            <a:prstGeom prst="rect">
              <a:avLst/>
            </a:prstGeom>
            <a:noFill/>
            <a:ln w="9525">
              <a:noFill/>
              <a:miter lim="800000"/>
              <a:headEnd/>
              <a:tailEnd/>
            </a:ln>
          </p:spPr>
        </p:pic>
      </p:grpSp>
      <p:sp>
        <p:nvSpPr>
          <p:cNvPr id="16" name="Rectangle 15"/>
          <p:cNvSpPr/>
          <p:nvPr/>
        </p:nvSpPr>
        <p:spPr>
          <a:xfrm>
            <a:off x="214330" y="2714620"/>
            <a:ext cx="4929174" cy="461665"/>
          </a:xfrm>
          <a:prstGeom prst="rect">
            <a:avLst/>
          </a:prstGeom>
        </p:spPr>
        <p:txBody>
          <a:bodyPr wrap="square">
            <a:spAutoFit/>
          </a:bodyPr>
          <a:lstStyle/>
          <a:p>
            <a:r>
              <a:rPr lang="fr-FR" sz="2400" dirty="0" smtClean="0">
                <a:latin typeface="+mj-lt"/>
              </a:rPr>
              <a:t> l'équation de Reynolds se réduit à:</a:t>
            </a:r>
            <a:endParaRPr lang="fr-FR" sz="2400" dirty="0">
              <a:latin typeface="+mj-lt"/>
            </a:endParaRPr>
          </a:p>
        </p:txBody>
      </p:sp>
      <p:sp>
        <p:nvSpPr>
          <p:cNvPr id="778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77825"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707172" y="2545485"/>
            <a:ext cx="3865356" cy="812077"/>
          </a:xfrm>
          <a:prstGeom prst="rect">
            <a:avLst/>
          </a:prstGeom>
          <a:noFill/>
        </p:spPr>
      </p:pic>
      <p:sp>
        <p:nvSpPr>
          <p:cNvPr id="17" name="Rectangle 16"/>
          <p:cNvSpPr/>
          <p:nvPr/>
        </p:nvSpPr>
        <p:spPr>
          <a:xfrm>
            <a:off x="357158" y="4286256"/>
            <a:ext cx="3992824" cy="461665"/>
          </a:xfrm>
          <a:prstGeom prst="rect">
            <a:avLst/>
          </a:prstGeom>
        </p:spPr>
        <p:txBody>
          <a:bodyPr wrap="none">
            <a:spAutoFit/>
          </a:bodyPr>
          <a:lstStyle/>
          <a:p>
            <a:r>
              <a:rPr lang="fr-FR" sz="2400" dirty="0" smtClean="0">
                <a:latin typeface="+mj-lt"/>
              </a:rPr>
              <a:t>L’équation de Reynolds s’écrit:</a:t>
            </a:r>
            <a:r>
              <a:rPr lang="fr-FR" dirty="0" smtClean="0"/>
              <a:t> </a:t>
            </a:r>
            <a:endParaRPr lang="fr-FR" dirty="0"/>
          </a:p>
        </p:txBody>
      </p:sp>
      <p:grpSp>
        <p:nvGrpSpPr>
          <p:cNvPr id="18" name="Groupe 17"/>
          <p:cNvGrpSpPr/>
          <p:nvPr/>
        </p:nvGrpSpPr>
        <p:grpSpPr>
          <a:xfrm>
            <a:off x="428596" y="3610277"/>
            <a:ext cx="6297330" cy="461665"/>
            <a:chOff x="1046728" y="3329608"/>
            <a:chExt cx="2634053" cy="704917"/>
          </a:xfrm>
        </p:grpSpPr>
        <p:sp>
          <p:nvSpPr>
            <p:cNvPr id="19" name="Rectangle 18"/>
            <p:cNvSpPr/>
            <p:nvPr/>
          </p:nvSpPr>
          <p:spPr>
            <a:xfrm>
              <a:off x="1287685" y="3329608"/>
              <a:ext cx="2393096" cy="704917"/>
            </a:xfrm>
            <a:prstGeom prst="rect">
              <a:avLst/>
            </a:prstGeom>
          </p:spPr>
          <p:txBody>
            <a:bodyPr wrap="square">
              <a:spAutoFit/>
            </a:bodyPr>
            <a:lstStyle/>
            <a:p>
              <a:r>
                <a:rPr lang="fr-FR" sz="2400" b="1" i="1" dirty="0" smtClean="0">
                  <a:latin typeface="+mj-lt"/>
                </a:rPr>
                <a:t>Le palier infiniment court</a:t>
              </a:r>
              <a:r>
                <a:rPr lang="fr-FR" sz="2400" b="1" dirty="0" smtClean="0"/>
                <a:t>  </a:t>
              </a:r>
              <a:r>
                <a:rPr lang="fr-FR" sz="2400" dirty="0" smtClean="0"/>
                <a:t> </a:t>
              </a:r>
              <a:endParaRPr lang="fr-FR" sz="2400" dirty="0"/>
            </a:p>
          </p:txBody>
        </p:sp>
        <p:pic>
          <p:nvPicPr>
            <p:cNvPr id="20" name="Picture 2"/>
            <p:cNvPicPr>
              <a:picLocks noChangeAspect="1" noChangeArrowheads="1"/>
            </p:cNvPicPr>
            <p:nvPr/>
          </p:nvPicPr>
          <p:blipFill>
            <a:blip r:embed="rId3" cstate="print"/>
            <a:srcRect/>
            <a:stretch>
              <a:fillRect/>
            </a:stretch>
          </p:blipFill>
          <p:spPr bwMode="auto">
            <a:xfrm rot="10800000" flipV="1">
              <a:off x="1046728" y="3473624"/>
              <a:ext cx="240957" cy="560901"/>
            </a:xfrm>
            <a:prstGeom prst="rect">
              <a:avLst/>
            </a:prstGeom>
            <a:noFill/>
            <a:ln w="9525">
              <a:noFill/>
              <a:miter lim="800000"/>
              <a:headEnd/>
              <a:tailEnd/>
            </a:ln>
          </p:spPr>
        </p:pic>
      </p:grpSp>
      <p:sp>
        <p:nvSpPr>
          <p:cNvPr id="778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77827" name="Picture 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643145" y="4071942"/>
            <a:ext cx="4000821" cy="898548"/>
          </a:xfrm>
          <a:prstGeom prst="rect">
            <a:avLst/>
          </a:prstGeom>
          <a:noFill/>
        </p:spPr>
      </p:pic>
      <p:grpSp>
        <p:nvGrpSpPr>
          <p:cNvPr id="23" name="Groupe 22"/>
          <p:cNvGrpSpPr/>
          <p:nvPr/>
        </p:nvGrpSpPr>
        <p:grpSpPr>
          <a:xfrm>
            <a:off x="580996" y="5253351"/>
            <a:ext cx="6297330" cy="461665"/>
            <a:chOff x="1046728" y="3329608"/>
            <a:chExt cx="2634053" cy="704917"/>
          </a:xfrm>
        </p:grpSpPr>
        <p:sp>
          <p:nvSpPr>
            <p:cNvPr id="24" name="Rectangle 23"/>
            <p:cNvSpPr/>
            <p:nvPr/>
          </p:nvSpPr>
          <p:spPr>
            <a:xfrm>
              <a:off x="1287685" y="3329608"/>
              <a:ext cx="2393096" cy="704917"/>
            </a:xfrm>
            <a:prstGeom prst="rect">
              <a:avLst/>
            </a:prstGeom>
          </p:spPr>
          <p:txBody>
            <a:bodyPr wrap="square">
              <a:spAutoFit/>
            </a:bodyPr>
            <a:lstStyle/>
            <a:p>
              <a:r>
                <a:rPr lang="fr-FR" sz="2400" b="1" i="1" dirty="0" smtClean="0">
                  <a:latin typeface="+mj-lt"/>
                </a:rPr>
                <a:t>Le palier de </a:t>
              </a:r>
              <a:r>
                <a:rPr lang="fr-FR" sz="2400" b="1" dirty="0" smtClean="0"/>
                <a:t> </a:t>
              </a:r>
              <a:r>
                <a:rPr lang="fr-FR" sz="2400" b="1" i="1" dirty="0" smtClean="0">
                  <a:latin typeface="+mj-lt"/>
                </a:rPr>
                <a:t>longueur finie</a:t>
              </a:r>
              <a:r>
                <a:rPr lang="fr-FR" sz="2400" b="1" dirty="0" smtClean="0"/>
                <a:t>  </a:t>
              </a:r>
              <a:r>
                <a:rPr lang="fr-FR" sz="2400" dirty="0" smtClean="0"/>
                <a:t> </a:t>
              </a:r>
              <a:endParaRPr lang="fr-FR" sz="2400" dirty="0"/>
            </a:p>
          </p:txBody>
        </p:sp>
        <p:pic>
          <p:nvPicPr>
            <p:cNvPr id="25" name="Picture 2"/>
            <p:cNvPicPr>
              <a:picLocks noChangeAspect="1" noChangeArrowheads="1"/>
            </p:cNvPicPr>
            <p:nvPr/>
          </p:nvPicPr>
          <p:blipFill>
            <a:blip r:embed="rId3" cstate="print"/>
            <a:srcRect/>
            <a:stretch>
              <a:fillRect/>
            </a:stretch>
          </p:blipFill>
          <p:spPr bwMode="auto">
            <a:xfrm rot="10800000" flipV="1">
              <a:off x="1046728" y="3473624"/>
              <a:ext cx="240957" cy="560901"/>
            </a:xfrm>
            <a:prstGeom prst="rect">
              <a:avLst/>
            </a:prstGeom>
            <a:noFill/>
            <a:ln w="9525">
              <a:noFill/>
              <a:miter lim="800000"/>
              <a:headEnd/>
              <a:tailEnd/>
            </a:ln>
          </p:spPr>
        </p:pic>
      </p:grpSp>
      <p:sp>
        <p:nvSpPr>
          <p:cNvPr id="26" name="Rectangle 25"/>
          <p:cNvSpPr/>
          <p:nvPr/>
        </p:nvSpPr>
        <p:spPr>
          <a:xfrm>
            <a:off x="214282" y="5774312"/>
            <a:ext cx="3927101" cy="461665"/>
          </a:xfrm>
          <a:prstGeom prst="rect">
            <a:avLst/>
          </a:prstGeom>
        </p:spPr>
        <p:txBody>
          <a:bodyPr wrap="square">
            <a:spAutoFit/>
          </a:bodyPr>
          <a:lstStyle/>
          <a:p>
            <a:r>
              <a:rPr lang="fr-FR" sz="2400" dirty="0" smtClean="0">
                <a:latin typeface="+mj-lt"/>
              </a:rPr>
              <a:t>L’équation de Reynolds s’écrit:</a:t>
            </a:r>
            <a:endParaRPr lang="fr-FR" sz="2400" dirty="0">
              <a:latin typeface="+mj-lt"/>
            </a:endParaRPr>
          </a:p>
        </p:txBody>
      </p:sp>
      <p:sp>
        <p:nvSpPr>
          <p:cNvPr id="778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2" name="Espace réservé du numéro de diapositive 31"/>
          <p:cNvSpPr>
            <a:spLocks noGrp="1"/>
          </p:cNvSpPr>
          <p:nvPr>
            <p:ph type="sldNum" sz="quarter" idx="12"/>
          </p:nvPr>
        </p:nvSpPr>
        <p:spPr/>
        <p:txBody>
          <a:bodyPr/>
          <a:lstStyle/>
          <a:p>
            <a:fld id="{66C334F0-88DA-44F1-A9BE-13E0EF7BB4B3}" type="slidenum">
              <a:rPr lang="fr-FR" smtClean="0"/>
              <a:pPr/>
              <a:t>20</a:t>
            </a:fld>
            <a:endParaRPr lang="fr-FR"/>
          </a:p>
        </p:txBody>
      </p:sp>
      <p:sp>
        <p:nvSpPr>
          <p:cNvPr id="225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2529" name="Picture 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635734" y="5347671"/>
            <a:ext cx="4365422" cy="1008680"/>
          </a:xfrm>
          <a:prstGeom prst="rect">
            <a:avLst/>
          </a:prstGeom>
          <a:noFill/>
        </p:spPr>
      </p:pic>
      <p:sp>
        <p:nvSpPr>
          <p:cNvPr id="45" name="Rectangle 44"/>
          <p:cNvSpPr/>
          <p:nvPr/>
        </p:nvSpPr>
        <p:spPr>
          <a:xfrm>
            <a:off x="1298555" y="0"/>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Les équations de base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000" fill="hold"/>
                                        <p:tgtEl>
                                          <p:spTgt spid="10"/>
                                        </p:tgtEl>
                                        <p:attrNameLst>
                                          <p:attrName>ppt_x</p:attrName>
                                        </p:attrNameLst>
                                      </p:cBhvr>
                                      <p:tavLst>
                                        <p:tav tm="0">
                                          <p:val>
                                            <p:strVal val="0-#ppt_w/2"/>
                                          </p:val>
                                        </p:tav>
                                        <p:tav tm="100000">
                                          <p:val>
                                            <p:strVal val="#ppt_x"/>
                                          </p:val>
                                        </p:tav>
                                      </p:tavLst>
                                    </p:anim>
                                    <p:anim calcmode="lin" valueType="num">
                                      <p:cBhvr additive="base">
                                        <p:cTn id="14" dur="1000" fill="hold"/>
                                        <p:tgtEl>
                                          <p:spTgt spid="10"/>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0-#ppt_w/2"/>
                                          </p:val>
                                        </p:tav>
                                        <p:tav tm="100000">
                                          <p:val>
                                            <p:strVal val="#ppt_x"/>
                                          </p:val>
                                        </p:tav>
                                      </p:tavLst>
                                    </p:anim>
                                    <p:anim calcmode="lin" valueType="num">
                                      <p:cBhvr additive="base">
                                        <p:cTn id="19" dur="500" fill="hold"/>
                                        <p:tgtEl>
                                          <p:spTgt spid="16"/>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77825"/>
                                        </p:tgtEl>
                                        <p:attrNameLst>
                                          <p:attrName>style.visibility</p:attrName>
                                        </p:attrNameLst>
                                      </p:cBhvr>
                                      <p:to>
                                        <p:strVal val="visible"/>
                                      </p:to>
                                    </p:set>
                                    <p:anim calcmode="lin" valueType="num">
                                      <p:cBhvr additive="base">
                                        <p:cTn id="22" dur="1000" fill="hold"/>
                                        <p:tgtEl>
                                          <p:spTgt spid="77825"/>
                                        </p:tgtEl>
                                        <p:attrNameLst>
                                          <p:attrName>ppt_x</p:attrName>
                                        </p:attrNameLst>
                                      </p:cBhvr>
                                      <p:tavLst>
                                        <p:tav tm="0">
                                          <p:val>
                                            <p:strVal val="1+#ppt_w/2"/>
                                          </p:val>
                                        </p:tav>
                                        <p:tav tm="100000">
                                          <p:val>
                                            <p:strVal val="#ppt_x"/>
                                          </p:val>
                                        </p:tav>
                                      </p:tavLst>
                                    </p:anim>
                                    <p:anim calcmode="lin" valueType="num">
                                      <p:cBhvr additive="base">
                                        <p:cTn id="23" dur="1000" fill="hold"/>
                                        <p:tgtEl>
                                          <p:spTgt spid="7782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150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1000" fill="hold"/>
                                        <p:tgtEl>
                                          <p:spTgt spid="18"/>
                                        </p:tgtEl>
                                        <p:attrNameLst>
                                          <p:attrName>ppt_x</p:attrName>
                                        </p:attrNameLst>
                                      </p:cBhvr>
                                      <p:tavLst>
                                        <p:tav tm="0">
                                          <p:val>
                                            <p:strVal val="0-#ppt_w/2"/>
                                          </p:val>
                                        </p:tav>
                                        <p:tav tm="100000">
                                          <p:val>
                                            <p:strVal val="#ppt_x"/>
                                          </p:val>
                                        </p:tav>
                                      </p:tavLst>
                                    </p:anim>
                                    <p:anim calcmode="lin" valueType="num">
                                      <p:cBhvr additive="base">
                                        <p:cTn id="28" dur="10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4500"/>
                            </p:stCondLst>
                            <p:childTnLst>
                              <p:par>
                                <p:cTn id="30" presetID="2" presetClass="entr" presetSubtype="8" fill="hold" grpId="0" nodeType="afterEffect">
                                  <p:stCondLst>
                                    <p:cond delay="150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0-#ppt_w/2"/>
                                          </p:val>
                                        </p:tav>
                                        <p:tav tm="100000">
                                          <p:val>
                                            <p:strVal val="#ppt_x"/>
                                          </p:val>
                                        </p:tav>
                                      </p:tavLst>
                                    </p:anim>
                                    <p:anim calcmode="lin" valueType="num">
                                      <p:cBhvr additive="base">
                                        <p:cTn id="33" dur="500" fill="hold"/>
                                        <p:tgtEl>
                                          <p:spTgt spid="17"/>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1500"/>
                                  </p:stCondLst>
                                  <p:childTnLst>
                                    <p:set>
                                      <p:cBhvr>
                                        <p:cTn id="35" dur="1" fill="hold">
                                          <p:stCondLst>
                                            <p:cond delay="0"/>
                                          </p:stCondLst>
                                        </p:cTn>
                                        <p:tgtEl>
                                          <p:spTgt spid="77827"/>
                                        </p:tgtEl>
                                        <p:attrNameLst>
                                          <p:attrName>style.visibility</p:attrName>
                                        </p:attrNameLst>
                                      </p:cBhvr>
                                      <p:to>
                                        <p:strVal val="visible"/>
                                      </p:to>
                                    </p:set>
                                    <p:anim calcmode="lin" valueType="num">
                                      <p:cBhvr additive="base">
                                        <p:cTn id="36" dur="1000" fill="hold"/>
                                        <p:tgtEl>
                                          <p:spTgt spid="77827"/>
                                        </p:tgtEl>
                                        <p:attrNameLst>
                                          <p:attrName>ppt_x</p:attrName>
                                        </p:attrNameLst>
                                      </p:cBhvr>
                                      <p:tavLst>
                                        <p:tav tm="0">
                                          <p:val>
                                            <p:strVal val="1+#ppt_w/2"/>
                                          </p:val>
                                        </p:tav>
                                        <p:tav tm="100000">
                                          <p:val>
                                            <p:strVal val="#ppt_x"/>
                                          </p:val>
                                        </p:tav>
                                      </p:tavLst>
                                    </p:anim>
                                    <p:anim calcmode="lin" valueType="num">
                                      <p:cBhvr additive="base">
                                        <p:cTn id="37" dur="1000" fill="hold"/>
                                        <p:tgtEl>
                                          <p:spTgt spid="77827"/>
                                        </p:tgtEl>
                                        <p:attrNameLst>
                                          <p:attrName>ppt_y</p:attrName>
                                        </p:attrNameLst>
                                      </p:cBhvr>
                                      <p:tavLst>
                                        <p:tav tm="0">
                                          <p:val>
                                            <p:strVal val="#ppt_y"/>
                                          </p:val>
                                        </p:tav>
                                        <p:tav tm="100000">
                                          <p:val>
                                            <p:strVal val="#ppt_y"/>
                                          </p:val>
                                        </p:tav>
                                      </p:tavLst>
                                    </p:anim>
                                  </p:childTnLst>
                                </p:cTn>
                              </p:par>
                            </p:childTnLst>
                          </p:cTn>
                        </p:par>
                        <p:par>
                          <p:cTn id="38" fill="hold">
                            <p:stCondLst>
                              <p:cond delay="7000"/>
                            </p:stCondLst>
                            <p:childTnLst>
                              <p:par>
                                <p:cTn id="39" presetID="2" presetClass="entr" presetSubtype="8" fill="hold" nodeType="afterEffect">
                                  <p:stCondLst>
                                    <p:cond delay="150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1000" fill="hold"/>
                                        <p:tgtEl>
                                          <p:spTgt spid="23"/>
                                        </p:tgtEl>
                                        <p:attrNameLst>
                                          <p:attrName>ppt_x</p:attrName>
                                        </p:attrNameLst>
                                      </p:cBhvr>
                                      <p:tavLst>
                                        <p:tav tm="0">
                                          <p:val>
                                            <p:strVal val="0-#ppt_w/2"/>
                                          </p:val>
                                        </p:tav>
                                        <p:tav tm="100000">
                                          <p:val>
                                            <p:strVal val="#ppt_x"/>
                                          </p:val>
                                        </p:tav>
                                      </p:tavLst>
                                    </p:anim>
                                    <p:anim calcmode="lin" valueType="num">
                                      <p:cBhvr additive="base">
                                        <p:cTn id="42" dur="1000" fill="hold"/>
                                        <p:tgtEl>
                                          <p:spTgt spid="23"/>
                                        </p:tgtEl>
                                        <p:attrNameLst>
                                          <p:attrName>ppt_y</p:attrName>
                                        </p:attrNameLst>
                                      </p:cBhvr>
                                      <p:tavLst>
                                        <p:tav tm="0">
                                          <p:val>
                                            <p:strVal val="#ppt_y"/>
                                          </p:val>
                                        </p:tav>
                                        <p:tav tm="100000">
                                          <p:val>
                                            <p:strVal val="#ppt_y"/>
                                          </p:val>
                                        </p:tav>
                                      </p:tavLst>
                                    </p:anim>
                                  </p:childTnLst>
                                </p:cTn>
                              </p:par>
                            </p:childTnLst>
                          </p:cTn>
                        </p:par>
                        <p:par>
                          <p:cTn id="43" fill="hold">
                            <p:stCondLst>
                              <p:cond delay="9500"/>
                            </p:stCondLst>
                            <p:childTnLst>
                              <p:par>
                                <p:cTn id="44" presetID="2" presetClass="entr" presetSubtype="8" fill="hold" grpId="0" nodeType="afterEffect">
                                  <p:stCondLst>
                                    <p:cond delay="1500"/>
                                  </p:stCondLst>
                                  <p:childTnLst>
                                    <p:set>
                                      <p:cBhvr>
                                        <p:cTn id="45" dur="1" fill="hold">
                                          <p:stCondLst>
                                            <p:cond delay="0"/>
                                          </p:stCondLst>
                                        </p:cTn>
                                        <p:tgtEl>
                                          <p:spTgt spid="26"/>
                                        </p:tgtEl>
                                        <p:attrNameLst>
                                          <p:attrName>style.visibility</p:attrName>
                                        </p:attrNameLst>
                                      </p:cBhvr>
                                      <p:to>
                                        <p:strVal val="visible"/>
                                      </p:to>
                                    </p:set>
                                    <p:anim calcmode="lin" valueType="num">
                                      <p:cBhvr additive="base">
                                        <p:cTn id="46" dur="1000" fill="hold"/>
                                        <p:tgtEl>
                                          <p:spTgt spid="26"/>
                                        </p:tgtEl>
                                        <p:attrNameLst>
                                          <p:attrName>ppt_x</p:attrName>
                                        </p:attrNameLst>
                                      </p:cBhvr>
                                      <p:tavLst>
                                        <p:tav tm="0">
                                          <p:val>
                                            <p:strVal val="0-#ppt_w/2"/>
                                          </p:val>
                                        </p:tav>
                                        <p:tav tm="100000">
                                          <p:val>
                                            <p:strVal val="#ppt_x"/>
                                          </p:val>
                                        </p:tav>
                                      </p:tavLst>
                                    </p:anim>
                                    <p:anim calcmode="lin" valueType="num">
                                      <p:cBhvr additive="base">
                                        <p:cTn id="47" dur="1000" fill="hold"/>
                                        <p:tgtEl>
                                          <p:spTgt spid="26"/>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1500"/>
                                  </p:stCondLst>
                                  <p:childTnLst>
                                    <p:set>
                                      <p:cBhvr>
                                        <p:cTn id="49" dur="1" fill="hold">
                                          <p:stCondLst>
                                            <p:cond delay="0"/>
                                          </p:stCondLst>
                                        </p:cTn>
                                        <p:tgtEl>
                                          <p:spTgt spid="22529"/>
                                        </p:tgtEl>
                                        <p:attrNameLst>
                                          <p:attrName>style.visibility</p:attrName>
                                        </p:attrNameLst>
                                      </p:cBhvr>
                                      <p:to>
                                        <p:strVal val="visible"/>
                                      </p:to>
                                    </p:set>
                                    <p:anim calcmode="lin" valueType="num">
                                      <p:cBhvr additive="base">
                                        <p:cTn id="50" dur="1000" fill="hold"/>
                                        <p:tgtEl>
                                          <p:spTgt spid="22529"/>
                                        </p:tgtEl>
                                        <p:attrNameLst>
                                          <p:attrName>ppt_x</p:attrName>
                                        </p:attrNameLst>
                                      </p:cBhvr>
                                      <p:tavLst>
                                        <p:tav tm="0">
                                          <p:val>
                                            <p:strVal val="1+#ppt_w/2"/>
                                          </p:val>
                                        </p:tav>
                                        <p:tav tm="100000">
                                          <p:val>
                                            <p:strVal val="#ppt_x"/>
                                          </p:val>
                                        </p:tav>
                                      </p:tavLst>
                                    </p:anim>
                                    <p:anim calcmode="lin" valueType="num">
                                      <p:cBhvr additive="base">
                                        <p:cTn id="51" dur="1000" fill="hold"/>
                                        <p:tgtEl>
                                          <p:spTgt spid="225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e 9"/>
          <p:cNvGrpSpPr/>
          <p:nvPr/>
        </p:nvGrpSpPr>
        <p:grpSpPr>
          <a:xfrm>
            <a:off x="628323" y="1252825"/>
            <a:ext cx="8087077" cy="523220"/>
            <a:chOff x="1046728" y="3329608"/>
            <a:chExt cx="2634053" cy="1651066"/>
          </a:xfrm>
        </p:grpSpPr>
        <p:sp>
          <p:nvSpPr>
            <p:cNvPr id="11" name="Rectangle 10"/>
            <p:cNvSpPr/>
            <p:nvPr/>
          </p:nvSpPr>
          <p:spPr>
            <a:xfrm>
              <a:off x="1287685" y="3329608"/>
              <a:ext cx="2393096" cy="1651066"/>
            </a:xfrm>
            <a:prstGeom prst="rect">
              <a:avLst/>
            </a:prstGeom>
          </p:spPr>
          <p:txBody>
            <a:bodyPr wrap="square">
              <a:spAutoFit/>
            </a:bodyPr>
            <a:lstStyle/>
            <a:p>
              <a:r>
                <a:rPr lang="fr-FR" sz="2800" b="1" i="1" dirty="0" smtClean="0">
                  <a:latin typeface="+mj-lt"/>
                </a:rPr>
                <a:t>caractéristiques statiques </a:t>
              </a:r>
              <a:endParaRPr lang="fr-FR" sz="2800" b="1" i="1" dirty="0">
                <a:latin typeface="+mj-lt"/>
              </a:endParaRPr>
            </a:p>
          </p:txBody>
        </p:sp>
        <p:pic>
          <p:nvPicPr>
            <p:cNvPr id="12" name="Picture 2"/>
            <p:cNvPicPr>
              <a:picLocks noChangeAspect="1" noChangeArrowheads="1"/>
            </p:cNvPicPr>
            <p:nvPr/>
          </p:nvPicPr>
          <p:blipFill>
            <a:blip r:embed="rId3" cstate="print"/>
            <a:srcRect/>
            <a:stretch>
              <a:fillRect/>
            </a:stretch>
          </p:blipFill>
          <p:spPr bwMode="auto">
            <a:xfrm rot="10800000" flipV="1">
              <a:off x="1046728" y="3473623"/>
              <a:ext cx="240957" cy="1312812"/>
            </a:xfrm>
            <a:prstGeom prst="rect">
              <a:avLst/>
            </a:prstGeom>
            <a:noFill/>
            <a:ln w="9525">
              <a:noFill/>
              <a:miter lim="800000"/>
              <a:headEnd/>
              <a:tailEnd/>
            </a:ln>
          </p:spPr>
        </p:pic>
      </p:grpSp>
      <p:grpSp>
        <p:nvGrpSpPr>
          <p:cNvPr id="13" name="Groupe 12"/>
          <p:cNvGrpSpPr/>
          <p:nvPr/>
        </p:nvGrpSpPr>
        <p:grpSpPr>
          <a:xfrm>
            <a:off x="475925" y="2071678"/>
            <a:ext cx="2197865" cy="461665"/>
            <a:chOff x="1046728" y="3329608"/>
            <a:chExt cx="2634053" cy="704917"/>
          </a:xfrm>
        </p:grpSpPr>
        <p:sp>
          <p:nvSpPr>
            <p:cNvPr id="14" name="Rectangle 13"/>
            <p:cNvSpPr/>
            <p:nvPr/>
          </p:nvSpPr>
          <p:spPr>
            <a:xfrm>
              <a:off x="1287685" y="3329608"/>
              <a:ext cx="2393096" cy="704917"/>
            </a:xfrm>
            <a:prstGeom prst="rect">
              <a:avLst/>
            </a:prstGeom>
          </p:spPr>
          <p:txBody>
            <a:bodyPr wrap="square">
              <a:spAutoFit/>
            </a:bodyPr>
            <a:lstStyle/>
            <a:p>
              <a:r>
                <a:rPr lang="fr-FR" sz="2400" b="1" i="1" dirty="0" smtClean="0">
                  <a:latin typeface="+mj-lt"/>
                </a:rPr>
                <a:t>La charge:</a:t>
              </a:r>
              <a:r>
                <a:rPr lang="fr-FR" sz="2400" b="1" dirty="0" smtClean="0"/>
                <a:t>  </a:t>
              </a:r>
              <a:r>
                <a:rPr lang="fr-FR" sz="2400" dirty="0" smtClean="0"/>
                <a:t> </a:t>
              </a:r>
              <a:endParaRPr lang="fr-FR" sz="2400" dirty="0"/>
            </a:p>
          </p:txBody>
        </p:sp>
        <p:pic>
          <p:nvPicPr>
            <p:cNvPr id="15" name="Picture 2"/>
            <p:cNvPicPr>
              <a:picLocks noChangeAspect="1" noChangeArrowheads="1"/>
            </p:cNvPicPr>
            <p:nvPr/>
          </p:nvPicPr>
          <p:blipFill>
            <a:blip r:embed="rId4" cstate="print"/>
            <a:srcRect/>
            <a:stretch>
              <a:fillRect/>
            </a:stretch>
          </p:blipFill>
          <p:spPr bwMode="auto">
            <a:xfrm rot="10800000" flipV="1">
              <a:off x="1046728" y="3473624"/>
              <a:ext cx="240957" cy="560901"/>
            </a:xfrm>
            <a:prstGeom prst="rect">
              <a:avLst/>
            </a:prstGeom>
            <a:noFill/>
            <a:ln w="9525">
              <a:noFill/>
              <a:miter lim="800000"/>
              <a:headEnd/>
              <a:tailEnd/>
            </a:ln>
          </p:spPr>
        </p:pic>
      </p:grpSp>
      <p:sp>
        <p:nvSpPr>
          <p:cNvPr id="788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788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788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pSp>
        <p:nvGrpSpPr>
          <p:cNvPr id="22" name="Groupe 21"/>
          <p:cNvGrpSpPr/>
          <p:nvPr/>
        </p:nvGrpSpPr>
        <p:grpSpPr>
          <a:xfrm>
            <a:off x="628324" y="4396095"/>
            <a:ext cx="6297330" cy="461665"/>
            <a:chOff x="1046728" y="3329608"/>
            <a:chExt cx="2634053" cy="704917"/>
          </a:xfrm>
        </p:grpSpPr>
        <p:sp>
          <p:nvSpPr>
            <p:cNvPr id="23" name="Rectangle 22"/>
            <p:cNvSpPr/>
            <p:nvPr/>
          </p:nvSpPr>
          <p:spPr>
            <a:xfrm>
              <a:off x="1287685" y="3329608"/>
              <a:ext cx="2393096" cy="704917"/>
            </a:xfrm>
            <a:prstGeom prst="rect">
              <a:avLst/>
            </a:prstGeom>
          </p:spPr>
          <p:txBody>
            <a:bodyPr wrap="square">
              <a:spAutoFit/>
            </a:bodyPr>
            <a:lstStyle/>
            <a:p>
              <a:r>
                <a:rPr lang="fr-FR" sz="2400" b="1" i="1" dirty="0" smtClean="0">
                  <a:latin typeface="+mj-lt"/>
                </a:rPr>
                <a:t>L’angle de calage:</a:t>
              </a:r>
              <a:r>
                <a:rPr lang="fr-FR" sz="2400" b="1" dirty="0" smtClean="0"/>
                <a:t>  </a:t>
              </a:r>
              <a:r>
                <a:rPr lang="fr-FR" sz="2400" dirty="0" smtClean="0"/>
                <a:t> </a:t>
              </a:r>
              <a:endParaRPr lang="fr-FR" sz="2400" dirty="0"/>
            </a:p>
          </p:txBody>
        </p:sp>
        <p:pic>
          <p:nvPicPr>
            <p:cNvPr id="24" name="Picture 2"/>
            <p:cNvPicPr>
              <a:picLocks noChangeAspect="1" noChangeArrowheads="1"/>
            </p:cNvPicPr>
            <p:nvPr/>
          </p:nvPicPr>
          <p:blipFill>
            <a:blip r:embed="rId3" cstate="print"/>
            <a:srcRect/>
            <a:stretch>
              <a:fillRect/>
            </a:stretch>
          </p:blipFill>
          <p:spPr bwMode="auto">
            <a:xfrm rot="10800000" flipV="1">
              <a:off x="1046728" y="3473624"/>
              <a:ext cx="240957" cy="560901"/>
            </a:xfrm>
            <a:prstGeom prst="rect">
              <a:avLst/>
            </a:prstGeom>
            <a:noFill/>
            <a:ln w="9525">
              <a:noFill/>
              <a:miter lim="800000"/>
              <a:headEnd/>
              <a:tailEnd/>
            </a:ln>
          </p:spPr>
        </p:pic>
      </p:grpSp>
      <p:sp>
        <p:nvSpPr>
          <p:cNvPr id="788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78855"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376075" y="5143512"/>
            <a:ext cx="2338933" cy="928694"/>
          </a:xfrm>
          <a:prstGeom prst="rect">
            <a:avLst/>
          </a:prstGeom>
          <a:noFill/>
        </p:spPr>
      </p:pic>
      <p:sp>
        <p:nvSpPr>
          <p:cNvPr id="28" name="Espace réservé du numéro de diapositive 27"/>
          <p:cNvSpPr>
            <a:spLocks noGrp="1"/>
          </p:cNvSpPr>
          <p:nvPr>
            <p:ph type="sldNum" sz="quarter" idx="12"/>
          </p:nvPr>
        </p:nvSpPr>
        <p:spPr/>
        <p:txBody>
          <a:bodyPr/>
          <a:lstStyle/>
          <a:p>
            <a:fld id="{66C334F0-88DA-44F1-A9BE-13E0EF7BB4B3}" type="slidenum">
              <a:rPr lang="fr-FR" smtClean="0"/>
              <a:pPr/>
              <a:t>21</a:t>
            </a:fld>
            <a:endParaRPr lang="fr-FR"/>
          </a:p>
        </p:txBody>
      </p:sp>
      <p:sp>
        <p:nvSpPr>
          <p:cNvPr id="204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0481" name="Picture 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673790" y="1928802"/>
            <a:ext cx="2826904" cy="857256"/>
          </a:xfrm>
          <a:prstGeom prst="rect">
            <a:avLst/>
          </a:prstGeom>
          <a:noFill/>
        </p:spPr>
      </p:pic>
      <p:sp>
        <p:nvSpPr>
          <p:cNvPr id="204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0483" name="Picture 3"/>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676980" y="2928934"/>
            <a:ext cx="3109201" cy="1000131"/>
          </a:xfrm>
          <a:prstGeom prst="rect">
            <a:avLst/>
          </a:prstGeom>
          <a:noFill/>
        </p:spPr>
      </p:pic>
      <p:sp>
        <p:nvSpPr>
          <p:cNvPr id="204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0485" name="Picture 5"/>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4800607" y="2928934"/>
            <a:ext cx="3158883" cy="1000131"/>
          </a:xfrm>
          <a:prstGeom prst="rect">
            <a:avLst/>
          </a:prstGeom>
          <a:noFill/>
        </p:spPr>
      </p:pic>
      <p:sp>
        <p:nvSpPr>
          <p:cNvPr id="35" name="Rectangle 34"/>
          <p:cNvSpPr/>
          <p:nvPr/>
        </p:nvSpPr>
        <p:spPr>
          <a:xfrm>
            <a:off x="1298555" y="0"/>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Les équations de base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1000" fill="hold"/>
                                        <p:tgtEl>
                                          <p:spTgt spid="13"/>
                                        </p:tgtEl>
                                        <p:attrNameLst>
                                          <p:attrName>ppt_x</p:attrName>
                                        </p:attrNameLst>
                                      </p:cBhvr>
                                      <p:tavLst>
                                        <p:tav tm="0">
                                          <p:val>
                                            <p:strVal val="0-#ppt_w/2"/>
                                          </p:val>
                                        </p:tav>
                                        <p:tav tm="100000">
                                          <p:val>
                                            <p:strVal val="#ppt_x"/>
                                          </p:val>
                                        </p:tav>
                                      </p:tavLst>
                                    </p:anim>
                                    <p:anim calcmode="lin" valueType="num">
                                      <p:cBhvr additive="base">
                                        <p:cTn id="14" dur="1000" fill="hold"/>
                                        <p:tgtEl>
                                          <p:spTgt spid="13"/>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20481"/>
                                        </p:tgtEl>
                                        <p:attrNameLst>
                                          <p:attrName>style.visibility</p:attrName>
                                        </p:attrNameLst>
                                      </p:cBhvr>
                                      <p:to>
                                        <p:strVal val="visible"/>
                                      </p:to>
                                    </p:set>
                                    <p:anim calcmode="lin" valueType="num">
                                      <p:cBhvr additive="base">
                                        <p:cTn id="17" dur="1000" fill="hold"/>
                                        <p:tgtEl>
                                          <p:spTgt spid="20481"/>
                                        </p:tgtEl>
                                        <p:attrNameLst>
                                          <p:attrName>ppt_x</p:attrName>
                                        </p:attrNameLst>
                                      </p:cBhvr>
                                      <p:tavLst>
                                        <p:tav tm="0">
                                          <p:val>
                                            <p:strVal val="1+#ppt_w/2"/>
                                          </p:val>
                                        </p:tav>
                                        <p:tav tm="100000">
                                          <p:val>
                                            <p:strVal val="#ppt_x"/>
                                          </p:val>
                                        </p:tav>
                                      </p:tavLst>
                                    </p:anim>
                                    <p:anim calcmode="lin" valueType="num">
                                      <p:cBhvr additive="base">
                                        <p:cTn id="18" dur="1000" fill="hold"/>
                                        <p:tgtEl>
                                          <p:spTgt spid="20481"/>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nodeType="afterEffect">
                                  <p:stCondLst>
                                    <p:cond delay="1500"/>
                                  </p:stCondLst>
                                  <p:childTnLst>
                                    <p:set>
                                      <p:cBhvr>
                                        <p:cTn id="21" dur="1" fill="hold">
                                          <p:stCondLst>
                                            <p:cond delay="0"/>
                                          </p:stCondLst>
                                        </p:cTn>
                                        <p:tgtEl>
                                          <p:spTgt spid="20483"/>
                                        </p:tgtEl>
                                        <p:attrNameLst>
                                          <p:attrName>style.visibility</p:attrName>
                                        </p:attrNameLst>
                                      </p:cBhvr>
                                      <p:to>
                                        <p:strVal val="visible"/>
                                      </p:to>
                                    </p:set>
                                    <p:anim calcmode="lin" valueType="num">
                                      <p:cBhvr additive="base">
                                        <p:cTn id="22" dur="1000" fill="hold"/>
                                        <p:tgtEl>
                                          <p:spTgt spid="20483"/>
                                        </p:tgtEl>
                                        <p:attrNameLst>
                                          <p:attrName>ppt_x</p:attrName>
                                        </p:attrNameLst>
                                      </p:cBhvr>
                                      <p:tavLst>
                                        <p:tav tm="0">
                                          <p:val>
                                            <p:strVal val="0-#ppt_w/2"/>
                                          </p:val>
                                        </p:tav>
                                        <p:tav tm="100000">
                                          <p:val>
                                            <p:strVal val="#ppt_x"/>
                                          </p:val>
                                        </p:tav>
                                      </p:tavLst>
                                    </p:anim>
                                    <p:anim calcmode="lin" valueType="num">
                                      <p:cBhvr additive="base">
                                        <p:cTn id="23" dur="1000" fill="hold"/>
                                        <p:tgtEl>
                                          <p:spTgt spid="20483"/>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2" presetClass="entr" presetSubtype="2" fill="hold" nodeType="afterEffect">
                                  <p:stCondLst>
                                    <p:cond delay="1500"/>
                                  </p:stCondLst>
                                  <p:childTnLst>
                                    <p:set>
                                      <p:cBhvr>
                                        <p:cTn id="26" dur="1" fill="hold">
                                          <p:stCondLst>
                                            <p:cond delay="0"/>
                                          </p:stCondLst>
                                        </p:cTn>
                                        <p:tgtEl>
                                          <p:spTgt spid="20485"/>
                                        </p:tgtEl>
                                        <p:attrNameLst>
                                          <p:attrName>style.visibility</p:attrName>
                                        </p:attrNameLst>
                                      </p:cBhvr>
                                      <p:to>
                                        <p:strVal val="visible"/>
                                      </p:to>
                                    </p:set>
                                    <p:anim calcmode="lin" valueType="num">
                                      <p:cBhvr additive="base">
                                        <p:cTn id="27" dur="1000" fill="hold"/>
                                        <p:tgtEl>
                                          <p:spTgt spid="20485"/>
                                        </p:tgtEl>
                                        <p:attrNameLst>
                                          <p:attrName>ppt_x</p:attrName>
                                        </p:attrNameLst>
                                      </p:cBhvr>
                                      <p:tavLst>
                                        <p:tav tm="0">
                                          <p:val>
                                            <p:strVal val="1+#ppt_w/2"/>
                                          </p:val>
                                        </p:tav>
                                        <p:tav tm="100000">
                                          <p:val>
                                            <p:strVal val="#ppt_x"/>
                                          </p:val>
                                        </p:tav>
                                      </p:tavLst>
                                    </p:anim>
                                    <p:anim calcmode="lin" valueType="num">
                                      <p:cBhvr additive="base">
                                        <p:cTn id="28" dur="1000" fill="hold"/>
                                        <p:tgtEl>
                                          <p:spTgt spid="20485"/>
                                        </p:tgtEl>
                                        <p:attrNameLst>
                                          <p:attrName>ppt_y</p:attrName>
                                        </p:attrNameLst>
                                      </p:cBhvr>
                                      <p:tavLst>
                                        <p:tav tm="0">
                                          <p:val>
                                            <p:strVal val="#ppt_y"/>
                                          </p:val>
                                        </p:tav>
                                        <p:tav tm="100000">
                                          <p:val>
                                            <p:strVal val="#ppt_y"/>
                                          </p:val>
                                        </p:tav>
                                      </p:tavLst>
                                    </p:anim>
                                  </p:childTnLst>
                                </p:cTn>
                              </p:par>
                            </p:childTnLst>
                          </p:cTn>
                        </p:par>
                        <p:par>
                          <p:cTn id="29" fill="hold">
                            <p:stCondLst>
                              <p:cond delay="6000"/>
                            </p:stCondLst>
                            <p:childTnLst>
                              <p:par>
                                <p:cTn id="30" presetID="2" presetClass="entr" presetSubtype="8" fill="hold" nodeType="afterEffect">
                                  <p:stCondLst>
                                    <p:cond delay="100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1000" fill="hold"/>
                                        <p:tgtEl>
                                          <p:spTgt spid="22"/>
                                        </p:tgtEl>
                                        <p:attrNameLst>
                                          <p:attrName>ppt_x</p:attrName>
                                        </p:attrNameLst>
                                      </p:cBhvr>
                                      <p:tavLst>
                                        <p:tav tm="0">
                                          <p:val>
                                            <p:strVal val="0-#ppt_w/2"/>
                                          </p:val>
                                        </p:tav>
                                        <p:tav tm="100000">
                                          <p:val>
                                            <p:strVal val="#ppt_x"/>
                                          </p:val>
                                        </p:tav>
                                      </p:tavLst>
                                    </p:anim>
                                    <p:anim calcmode="lin" valueType="num">
                                      <p:cBhvr additive="base">
                                        <p:cTn id="33" dur="1000" fill="hold"/>
                                        <p:tgtEl>
                                          <p:spTgt spid="22"/>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1000"/>
                                  </p:stCondLst>
                                  <p:childTnLst>
                                    <p:set>
                                      <p:cBhvr>
                                        <p:cTn id="35" dur="1" fill="hold">
                                          <p:stCondLst>
                                            <p:cond delay="0"/>
                                          </p:stCondLst>
                                        </p:cTn>
                                        <p:tgtEl>
                                          <p:spTgt spid="78855"/>
                                        </p:tgtEl>
                                        <p:attrNameLst>
                                          <p:attrName>style.visibility</p:attrName>
                                        </p:attrNameLst>
                                      </p:cBhvr>
                                      <p:to>
                                        <p:strVal val="visible"/>
                                      </p:to>
                                    </p:set>
                                    <p:anim calcmode="lin" valueType="num">
                                      <p:cBhvr additive="base">
                                        <p:cTn id="36" dur="1000" fill="hold"/>
                                        <p:tgtEl>
                                          <p:spTgt spid="78855"/>
                                        </p:tgtEl>
                                        <p:attrNameLst>
                                          <p:attrName>ppt_x</p:attrName>
                                        </p:attrNameLst>
                                      </p:cBhvr>
                                      <p:tavLst>
                                        <p:tav tm="0">
                                          <p:val>
                                            <p:strVal val="1+#ppt_w/2"/>
                                          </p:val>
                                        </p:tav>
                                        <p:tav tm="100000">
                                          <p:val>
                                            <p:strVal val="#ppt_x"/>
                                          </p:val>
                                        </p:tav>
                                      </p:tavLst>
                                    </p:anim>
                                    <p:anim calcmode="lin" valueType="num">
                                      <p:cBhvr additive="base">
                                        <p:cTn id="37" dur="1000" fill="hold"/>
                                        <p:tgtEl>
                                          <p:spTgt spid="788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DD01022_"/>
          <p:cNvPicPr>
            <a:picLocks noChangeAspect="1" noChangeArrowheads="1"/>
          </p:cNvPicPr>
          <p:nvPr/>
        </p:nvPicPr>
        <p:blipFill>
          <a:blip r:embed="rId3" cstate="print"/>
          <a:srcRect/>
          <a:stretch>
            <a:fillRect/>
          </a:stretch>
        </p:blipFill>
        <p:spPr bwMode="auto">
          <a:xfrm>
            <a:off x="0" y="0"/>
            <a:ext cx="9144000" cy="6858000"/>
          </a:xfrm>
          <a:prstGeom prst="rect">
            <a:avLst/>
          </a:prstGeom>
          <a:ln>
            <a:headEnd/>
            <a:tailEnd/>
          </a:ln>
        </p:spPr>
        <p:style>
          <a:lnRef idx="1">
            <a:schemeClr val="accent2"/>
          </a:lnRef>
          <a:fillRef idx="2">
            <a:schemeClr val="accent2"/>
          </a:fillRef>
          <a:effectRef idx="1">
            <a:schemeClr val="accent2"/>
          </a:effectRef>
          <a:fontRef idx="minor">
            <a:schemeClr val="dk1"/>
          </a:fontRef>
        </p:style>
      </p:pic>
      <p:sp>
        <p:nvSpPr>
          <p:cNvPr id="6" name="Rectangle 5"/>
          <p:cNvSpPr/>
          <p:nvPr/>
        </p:nvSpPr>
        <p:spPr>
          <a:xfrm>
            <a:off x="1714480" y="3105693"/>
            <a:ext cx="5688632" cy="1446550"/>
          </a:xfrm>
          <a:prstGeom prst="rect">
            <a:avLst/>
          </a:prstGeom>
          <a:noFill/>
        </p:spPr>
        <p:txBody>
          <a:bodyPr wrap="square" lIns="91440" tIns="45720" rIns="91440" bIns="45720">
            <a:spAutoFit/>
          </a:bodyPr>
          <a:lstStyle/>
          <a:p>
            <a:pPr lvl="0" algn="ctr">
              <a:spcBef>
                <a:spcPct val="0"/>
              </a:spcBef>
              <a:defRPr/>
            </a:pPr>
            <a:r>
              <a:rPr lang="fr-FR" sz="4400" b="1" i="1"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ANALYSE NUMÉRIQUE</a:t>
            </a:r>
            <a:endParaRPr lang="fr-FR" sz="4000" i="1" dirty="0" smtClean="0">
              <a:ln/>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endParaRPr>
          </a:p>
        </p:txBody>
      </p:sp>
      <p:sp>
        <p:nvSpPr>
          <p:cNvPr id="10" name="Espace réservé du numéro de diapositive 9"/>
          <p:cNvSpPr>
            <a:spLocks noGrp="1"/>
          </p:cNvSpPr>
          <p:nvPr>
            <p:ph type="sldNum" sz="quarter" idx="12"/>
          </p:nvPr>
        </p:nvSpPr>
        <p:spPr/>
        <p:txBody>
          <a:bodyPr/>
          <a:lstStyle/>
          <a:p>
            <a:fld id="{66C334F0-88DA-44F1-A9BE-13E0EF7BB4B3}" type="slidenum">
              <a:rPr lang="fr-FR" smtClean="0"/>
              <a:pPr/>
              <a:t>22</a:t>
            </a:fld>
            <a:endParaRPr lang="fr-F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e 12"/>
          <p:cNvGrpSpPr/>
          <p:nvPr/>
        </p:nvGrpSpPr>
        <p:grpSpPr>
          <a:xfrm>
            <a:off x="475924" y="1252824"/>
            <a:ext cx="6297330" cy="523220"/>
            <a:chOff x="1046728" y="3329608"/>
            <a:chExt cx="2634053" cy="798905"/>
          </a:xfrm>
        </p:grpSpPr>
        <p:sp>
          <p:nvSpPr>
            <p:cNvPr id="14" name="Rectangle 13"/>
            <p:cNvSpPr/>
            <p:nvPr/>
          </p:nvSpPr>
          <p:spPr>
            <a:xfrm>
              <a:off x="1287685" y="3329608"/>
              <a:ext cx="2393096" cy="798905"/>
            </a:xfrm>
            <a:prstGeom prst="rect">
              <a:avLst/>
            </a:prstGeom>
          </p:spPr>
          <p:txBody>
            <a:bodyPr wrap="square">
              <a:spAutoFit/>
            </a:bodyPr>
            <a:lstStyle/>
            <a:p>
              <a:r>
                <a:rPr lang="fr-FR" sz="2800" b="1" i="1" dirty="0" smtClean="0">
                  <a:latin typeface="+mj-lt"/>
                </a:rPr>
                <a:t>Méthode de différence finie   </a:t>
              </a:r>
              <a:endParaRPr lang="fr-FR" sz="2800" b="1" i="1" dirty="0">
                <a:latin typeface="+mj-lt"/>
              </a:endParaRPr>
            </a:p>
          </p:txBody>
        </p:sp>
        <p:pic>
          <p:nvPicPr>
            <p:cNvPr id="15" name="Picture 2"/>
            <p:cNvPicPr>
              <a:picLocks noChangeAspect="1" noChangeArrowheads="1"/>
            </p:cNvPicPr>
            <p:nvPr/>
          </p:nvPicPr>
          <p:blipFill>
            <a:blip r:embed="rId3" cstate="print"/>
            <a:srcRect/>
            <a:stretch>
              <a:fillRect/>
            </a:stretch>
          </p:blipFill>
          <p:spPr bwMode="auto">
            <a:xfrm rot="10800000" flipV="1">
              <a:off x="1046728" y="3473624"/>
              <a:ext cx="240957" cy="560901"/>
            </a:xfrm>
            <a:prstGeom prst="rect">
              <a:avLst/>
            </a:prstGeom>
            <a:noFill/>
            <a:ln w="9525">
              <a:noFill/>
              <a:miter lim="800000"/>
              <a:headEnd/>
              <a:tailEnd/>
            </a:ln>
          </p:spPr>
        </p:pic>
      </p:grpSp>
      <p:pic>
        <p:nvPicPr>
          <p:cNvPr id="16" name="Image 15"/>
          <p:cNvPicPr/>
          <p:nvPr/>
        </p:nvPicPr>
        <p:blipFill>
          <a:blip r:embed="rId4"/>
          <a:srcRect/>
          <a:stretch>
            <a:fillRect/>
          </a:stretch>
        </p:blipFill>
        <p:spPr bwMode="auto">
          <a:xfrm>
            <a:off x="785786" y="1871353"/>
            <a:ext cx="7572428" cy="4129415"/>
          </a:xfrm>
          <a:prstGeom prst="rect">
            <a:avLst/>
          </a:prstGeom>
          <a:noFill/>
          <a:ln w="9525">
            <a:noFill/>
            <a:miter lim="800000"/>
            <a:headEnd/>
            <a:tailEnd/>
          </a:ln>
        </p:spPr>
      </p:pic>
      <p:sp>
        <p:nvSpPr>
          <p:cNvPr id="8602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602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20" name="Espace réservé du numéro de diapositive 19"/>
          <p:cNvSpPr>
            <a:spLocks noGrp="1"/>
          </p:cNvSpPr>
          <p:nvPr>
            <p:ph type="sldNum" sz="quarter" idx="12"/>
          </p:nvPr>
        </p:nvSpPr>
        <p:spPr/>
        <p:txBody>
          <a:bodyPr/>
          <a:lstStyle/>
          <a:p>
            <a:fld id="{66C334F0-88DA-44F1-A9BE-13E0EF7BB4B3}" type="slidenum">
              <a:rPr lang="fr-FR" smtClean="0"/>
              <a:pPr/>
              <a:t>23</a:t>
            </a:fld>
            <a:endParaRPr lang="fr-FR"/>
          </a:p>
        </p:txBody>
      </p:sp>
      <p:sp>
        <p:nvSpPr>
          <p:cNvPr id="17" name="Rectangle 16"/>
          <p:cNvSpPr/>
          <p:nvPr/>
        </p:nvSpPr>
        <p:spPr>
          <a:xfrm>
            <a:off x="1780279" y="6131502"/>
            <a:ext cx="5077737" cy="369332"/>
          </a:xfrm>
          <a:prstGeom prst="rect">
            <a:avLst/>
          </a:prstGeom>
        </p:spPr>
        <p:txBody>
          <a:bodyPr wrap="none">
            <a:spAutoFit/>
          </a:bodyPr>
          <a:lstStyle/>
          <a:p>
            <a:r>
              <a:rPr lang="fr-FR" b="1" dirty="0" smtClean="0"/>
              <a:t>Fig. 1: configuration du maillage du film développé.</a:t>
            </a:r>
            <a:endParaRPr lang="fr-FR" dirty="0"/>
          </a:p>
        </p:txBody>
      </p:sp>
      <p:sp>
        <p:nvSpPr>
          <p:cNvPr id="18" name="Rectangle 17"/>
          <p:cNvSpPr/>
          <p:nvPr/>
        </p:nvSpPr>
        <p:spPr>
          <a:xfrm>
            <a:off x="1298555" y="0"/>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Analyse numérique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31" presetClass="entr" presetSubtype="0" fill="hold" nodeType="withEffect">
                                  <p:stCondLst>
                                    <p:cond delay="0"/>
                                  </p:stCondLst>
                                  <p:iterate type="lt">
                                    <p:tmPct val="5000"/>
                                  </p:iterate>
                                  <p:childTnLst>
                                    <p:set>
                                      <p:cBhvr>
                                        <p:cTn id="10" dur="1" fill="hold">
                                          <p:stCondLst>
                                            <p:cond delay="0"/>
                                          </p:stCondLst>
                                        </p:cTn>
                                        <p:tgtEl>
                                          <p:spTgt spid="16"/>
                                        </p:tgtEl>
                                        <p:attrNameLst>
                                          <p:attrName>style.visibility</p:attrName>
                                        </p:attrNameLst>
                                      </p:cBhvr>
                                      <p:to>
                                        <p:strVal val="visible"/>
                                      </p:to>
                                    </p:set>
                                    <p:anim calcmode="lin" valueType="num">
                                      <p:cBhvr>
                                        <p:cTn id="11" dur="1000" fill="hold"/>
                                        <p:tgtEl>
                                          <p:spTgt spid="16"/>
                                        </p:tgtEl>
                                        <p:attrNameLst>
                                          <p:attrName>ppt_w</p:attrName>
                                        </p:attrNameLst>
                                      </p:cBhvr>
                                      <p:tavLst>
                                        <p:tav tm="0">
                                          <p:val>
                                            <p:fltVal val="0"/>
                                          </p:val>
                                        </p:tav>
                                        <p:tav tm="100000">
                                          <p:val>
                                            <p:strVal val="#ppt_w"/>
                                          </p:val>
                                        </p:tav>
                                      </p:tavLst>
                                    </p:anim>
                                    <p:anim calcmode="lin" valueType="num">
                                      <p:cBhvr>
                                        <p:cTn id="12" dur="1000" fill="hold"/>
                                        <p:tgtEl>
                                          <p:spTgt spid="16"/>
                                        </p:tgtEl>
                                        <p:attrNameLst>
                                          <p:attrName>ppt_h</p:attrName>
                                        </p:attrNameLst>
                                      </p:cBhvr>
                                      <p:tavLst>
                                        <p:tav tm="0">
                                          <p:val>
                                            <p:fltVal val="0"/>
                                          </p:val>
                                        </p:tav>
                                        <p:tav tm="100000">
                                          <p:val>
                                            <p:strVal val="#ppt_h"/>
                                          </p:val>
                                        </p:tav>
                                      </p:tavLst>
                                    </p:anim>
                                    <p:anim calcmode="lin" valueType="num">
                                      <p:cBhvr>
                                        <p:cTn id="13" dur="1000" fill="hold"/>
                                        <p:tgtEl>
                                          <p:spTgt spid="16"/>
                                        </p:tgtEl>
                                        <p:attrNameLst>
                                          <p:attrName>style.rotation</p:attrName>
                                        </p:attrNameLst>
                                      </p:cBhvr>
                                      <p:tavLst>
                                        <p:tav tm="0">
                                          <p:val>
                                            <p:fltVal val="90"/>
                                          </p:val>
                                        </p:tav>
                                        <p:tav tm="100000">
                                          <p:val>
                                            <p:fltVal val="0"/>
                                          </p:val>
                                        </p:tav>
                                      </p:tavLst>
                                    </p:anim>
                                    <p:animEffect transition="in" filter="fade">
                                      <p:cBhvr>
                                        <p:cTn id="14" dur="1000"/>
                                        <p:tgtEl>
                                          <p:spTgt spid="1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160502" y="1252822"/>
            <a:ext cx="6798988" cy="523220"/>
          </a:xfrm>
          <a:prstGeom prst="rect">
            <a:avLst/>
          </a:prstGeom>
        </p:spPr>
        <p:txBody>
          <a:bodyPr wrap="square">
            <a:spAutoFit/>
          </a:bodyPr>
          <a:lstStyle/>
          <a:p>
            <a:r>
              <a:rPr lang="fr-FR" sz="2800" b="1" i="1" dirty="0" smtClean="0">
                <a:latin typeface="+mj-lt"/>
              </a:rPr>
              <a:t>Discrétisation de l’équation e Reynolds   </a:t>
            </a:r>
            <a:endParaRPr lang="fr-FR" sz="2800" b="1" i="1" dirty="0">
              <a:latin typeface="+mj-lt"/>
            </a:endParaRPr>
          </a:p>
        </p:txBody>
      </p:sp>
      <p:sp>
        <p:nvSpPr>
          <p:cNvPr id="849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49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499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500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500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500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500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500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2" name="Espace réservé du numéro de diapositive 31"/>
          <p:cNvSpPr>
            <a:spLocks noGrp="1"/>
          </p:cNvSpPr>
          <p:nvPr>
            <p:ph type="sldNum" sz="quarter" idx="12"/>
          </p:nvPr>
        </p:nvSpPr>
        <p:spPr/>
        <p:txBody>
          <a:bodyPr/>
          <a:lstStyle/>
          <a:p>
            <a:fld id="{66C334F0-88DA-44F1-A9BE-13E0EF7BB4B3}" type="slidenum">
              <a:rPr lang="fr-FR" smtClean="0"/>
              <a:pPr/>
              <a:t>24</a:t>
            </a:fld>
            <a:endParaRPr lang="fr-F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536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28634" y="1880822"/>
            <a:ext cx="4443432" cy="905236"/>
          </a:xfrm>
          <a:prstGeom prst="rect">
            <a:avLst/>
          </a:prstGeom>
          <a:noFill/>
        </p:spPr>
      </p:pic>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36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536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49526" y="4429128"/>
            <a:ext cx="1893582" cy="785820"/>
          </a:xfrm>
          <a:prstGeom prst="rect">
            <a:avLst/>
          </a:prstGeom>
          <a:noFill/>
        </p:spPr>
      </p:pic>
      <p:sp>
        <p:nvSpPr>
          <p:cNvPr id="1536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5367"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857488" y="4429130"/>
            <a:ext cx="2214578" cy="725242"/>
          </a:xfrm>
          <a:prstGeom prst="rect">
            <a:avLst/>
          </a:prstGeom>
          <a:noFill/>
        </p:spPr>
      </p:pic>
      <p:sp>
        <p:nvSpPr>
          <p:cNvPr id="1537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5369"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649515" y="4429130"/>
            <a:ext cx="3208765" cy="785820"/>
          </a:xfrm>
          <a:prstGeom prst="rect">
            <a:avLst/>
          </a:prstGeom>
          <a:noFill/>
        </p:spPr>
      </p:pic>
      <p:sp>
        <p:nvSpPr>
          <p:cNvPr id="1537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5371" name="Picture 1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61333" y="5786454"/>
            <a:ext cx="2910469" cy="784210"/>
          </a:xfrm>
          <a:prstGeom prst="rect">
            <a:avLst/>
          </a:prstGeom>
          <a:noFill/>
        </p:spPr>
      </p:pic>
      <p:sp>
        <p:nvSpPr>
          <p:cNvPr id="15374"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5373" name="Picture 13"/>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3428992" y="5857892"/>
            <a:ext cx="2364439" cy="779035"/>
          </a:xfrm>
          <a:prstGeom prst="rect">
            <a:avLst/>
          </a:prstGeom>
          <a:noFill/>
        </p:spPr>
      </p:pic>
      <p:sp>
        <p:nvSpPr>
          <p:cNvPr id="1537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5375" name="Picture 15"/>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6205583" y="5793237"/>
            <a:ext cx="2581259" cy="850473"/>
          </a:xfrm>
          <a:prstGeom prst="rect">
            <a:avLst/>
          </a:prstGeom>
          <a:noFill/>
        </p:spPr>
      </p:pic>
      <p:sp>
        <p:nvSpPr>
          <p:cNvPr id="14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4337" name="Picture 1"/>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467153" y="3000372"/>
            <a:ext cx="6819491" cy="829748"/>
          </a:xfrm>
          <a:prstGeom prst="rect">
            <a:avLst/>
          </a:prstGeom>
          <a:noFill/>
        </p:spPr>
      </p:pic>
      <p:sp>
        <p:nvSpPr>
          <p:cNvPr id="37" name="ZoneTexte 36"/>
          <p:cNvSpPr txBox="1"/>
          <p:nvPr/>
        </p:nvSpPr>
        <p:spPr>
          <a:xfrm>
            <a:off x="7429520" y="3143248"/>
            <a:ext cx="1571636" cy="400110"/>
          </a:xfrm>
          <a:prstGeom prst="rect">
            <a:avLst/>
          </a:prstGeom>
          <a:noFill/>
        </p:spPr>
        <p:txBody>
          <a:bodyPr wrap="square" rtlCol="0">
            <a:spAutoFit/>
          </a:bodyPr>
          <a:lstStyle/>
          <a:p>
            <a:r>
              <a:rPr lang="fr-FR" sz="2000" b="1" i="1" dirty="0" smtClean="0">
                <a:solidFill>
                  <a:srgbClr val="FF0000"/>
                </a:solidFill>
                <a:effectLst>
                  <a:outerShdw blurRad="38100" dist="38100" dir="2700000" algn="tl">
                    <a:srgbClr val="000000">
                      <a:alpha val="43137"/>
                    </a:srgbClr>
                  </a:outerShdw>
                </a:effectLst>
              </a:rPr>
              <a:t>Equation 1</a:t>
            </a:r>
            <a:endParaRPr lang="fr-FR" sz="2000" b="1" i="1" dirty="0">
              <a:solidFill>
                <a:srgbClr val="FF0000"/>
              </a:solidFill>
              <a:effectLst>
                <a:outerShdw blurRad="38100" dist="38100" dir="2700000" algn="tl">
                  <a:srgbClr val="000000">
                    <a:alpha val="43137"/>
                  </a:srgbClr>
                </a:outerShdw>
              </a:effectLst>
            </a:endParaRPr>
          </a:p>
        </p:txBody>
      </p:sp>
      <p:sp>
        <p:nvSpPr>
          <p:cNvPr id="38" name="Rectangle 37"/>
          <p:cNvSpPr/>
          <p:nvPr/>
        </p:nvSpPr>
        <p:spPr>
          <a:xfrm>
            <a:off x="1298555" y="0"/>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Analyse numérique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15361"/>
                                        </p:tgtEl>
                                        <p:attrNameLst>
                                          <p:attrName>style.visibility</p:attrName>
                                        </p:attrNameLst>
                                      </p:cBhvr>
                                      <p:to>
                                        <p:strVal val="visible"/>
                                      </p:to>
                                    </p:set>
                                    <p:anim calcmode="lin" valueType="num">
                                      <p:cBhvr>
                                        <p:cTn id="7" dur="1000" fill="hold"/>
                                        <p:tgtEl>
                                          <p:spTgt spid="15361"/>
                                        </p:tgtEl>
                                        <p:attrNameLst>
                                          <p:attrName>ppt_w</p:attrName>
                                        </p:attrNameLst>
                                      </p:cBhvr>
                                      <p:tavLst>
                                        <p:tav tm="0">
                                          <p:val>
                                            <p:fltVal val="0"/>
                                          </p:val>
                                        </p:tav>
                                        <p:tav tm="100000">
                                          <p:val>
                                            <p:strVal val="#ppt_w"/>
                                          </p:val>
                                        </p:tav>
                                      </p:tavLst>
                                    </p:anim>
                                    <p:anim calcmode="lin" valueType="num">
                                      <p:cBhvr>
                                        <p:cTn id="8" dur="1000" fill="hold"/>
                                        <p:tgtEl>
                                          <p:spTgt spid="15361"/>
                                        </p:tgtEl>
                                        <p:attrNameLst>
                                          <p:attrName>ppt_h</p:attrName>
                                        </p:attrNameLst>
                                      </p:cBhvr>
                                      <p:tavLst>
                                        <p:tav tm="0">
                                          <p:val>
                                            <p:fltVal val="0"/>
                                          </p:val>
                                        </p:tav>
                                        <p:tav tm="100000">
                                          <p:val>
                                            <p:strVal val="#ppt_h"/>
                                          </p:val>
                                        </p:tav>
                                      </p:tavLst>
                                    </p:anim>
                                    <p:anim calcmode="lin" valueType="num">
                                      <p:cBhvr>
                                        <p:cTn id="9" dur="1000" fill="hold"/>
                                        <p:tgtEl>
                                          <p:spTgt spid="15361"/>
                                        </p:tgtEl>
                                        <p:attrNameLst>
                                          <p:attrName>style.rotation</p:attrName>
                                        </p:attrNameLst>
                                      </p:cBhvr>
                                      <p:tavLst>
                                        <p:tav tm="0">
                                          <p:val>
                                            <p:fltVal val="90"/>
                                          </p:val>
                                        </p:tav>
                                        <p:tav tm="100000">
                                          <p:val>
                                            <p:fltVal val="0"/>
                                          </p:val>
                                        </p:tav>
                                      </p:tavLst>
                                    </p:anim>
                                    <p:animEffect transition="in" filter="fade">
                                      <p:cBhvr>
                                        <p:cTn id="10" dur="1000"/>
                                        <p:tgtEl>
                                          <p:spTgt spid="15361"/>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14337"/>
                                        </p:tgtEl>
                                        <p:attrNameLst>
                                          <p:attrName>style.visibility</p:attrName>
                                        </p:attrNameLst>
                                      </p:cBhvr>
                                      <p:to>
                                        <p:strVal val="visible"/>
                                      </p:to>
                                    </p:set>
                                    <p:anim calcmode="lin" valueType="num">
                                      <p:cBhvr>
                                        <p:cTn id="15" dur="1000" fill="hold"/>
                                        <p:tgtEl>
                                          <p:spTgt spid="14337"/>
                                        </p:tgtEl>
                                        <p:attrNameLst>
                                          <p:attrName>ppt_w</p:attrName>
                                        </p:attrNameLst>
                                      </p:cBhvr>
                                      <p:tavLst>
                                        <p:tav tm="0">
                                          <p:val>
                                            <p:fltVal val="0"/>
                                          </p:val>
                                        </p:tav>
                                        <p:tav tm="100000">
                                          <p:val>
                                            <p:strVal val="#ppt_w"/>
                                          </p:val>
                                        </p:tav>
                                      </p:tavLst>
                                    </p:anim>
                                    <p:anim calcmode="lin" valueType="num">
                                      <p:cBhvr>
                                        <p:cTn id="16" dur="1000" fill="hold"/>
                                        <p:tgtEl>
                                          <p:spTgt spid="14337"/>
                                        </p:tgtEl>
                                        <p:attrNameLst>
                                          <p:attrName>ppt_h</p:attrName>
                                        </p:attrNameLst>
                                      </p:cBhvr>
                                      <p:tavLst>
                                        <p:tav tm="0">
                                          <p:val>
                                            <p:fltVal val="0"/>
                                          </p:val>
                                        </p:tav>
                                        <p:tav tm="100000">
                                          <p:val>
                                            <p:strVal val="#ppt_h"/>
                                          </p:val>
                                        </p:tav>
                                      </p:tavLst>
                                    </p:anim>
                                    <p:anim calcmode="lin" valueType="num">
                                      <p:cBhvr>
                                        <p:cTn id="17" dur="1000" fill="hold"/>
                                        <p:tgtEl>
                                          <p:spTgt spid="14337"/>
                                        </p:tgtEl>
                                        <p:attrNameLst>
                                          <p:attrName>style.rotation</p:attrName>
                                        </p:attrNameLst>
                                      </p:cBhvr>
                                      <p:tavLst>
                                        <p:tav tm="0">
                                          <p:val>
                                            <p:fltVal val="90"/>
                                          </p:val>
                                        </p:tav>
                                        <p:tav tm="100000">
                                          <p:val>
                                            <p:fltVal val="0"/>
                                          </p:val>
                                        </p:tav>
                                      </p:tavLst>
                                    </p:anim>
                                    <p:animEffect transition="in" filter="fade">
                                      <p:cBhvr>
                                        <p:cTn id="18" dur="1000"/>
                                        <p:tgtEl>
                                          <p:spTgt spid="1433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2000"/>
                                        <p:tgtEl>
                                          <p:spTgt spid="37"/>
                                        </p:tgtEl>
                                      </p:cBhvr>
                                    </p:animEffec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nodeType="clickEffect">
                                  <p:stCondLst>
                                    <p:cond delay="0"/>
                                  </p:stCondLst>
                                  <p:iterate type="lt">
                                    <p:tmPct val="5000"/>
                                  </p:iterate>
                                  <p:childTnLst>
                                    <p:set>
                                      <p:cBhvr>
                                        <p:cTn id="25" dur="1" fill="hold">
                                          <p:stCondLst>
                                            <p:cond delay="0"/>
                                          </p:stCondLst>
                                        </p:cTn>
                                        <p:tgtEl>
                                          <p:spTgt spid="15365"/>
                                        </p:tgtEl>
                                        <p:attrNameLst>
                                          <p:attrName>style.visibility</p:attrName>
                                        </p:attrNameLst>
                                      </p:cBhvr>
                                      <p:to>
                                        <p:strVal val="visible"/>
                                      </p:to>
                                    </p:set>
                                    <p:anim calcmode="lin" valueType="num">
                                      <p:cBhvr>
                                        <p:cTn id="26" dur="1000" fill="hold"/>
                                        <p:tgtEl>
                                          <p:spTgt spid="15365"/>
                                        </p:tgtEl>
                                        <p:attrNameLst>
                                          <p:attrName>ppt_w</p:attrName>
                                        </p:attrNameLst>
                                      </p:cBhvr>
                                      <p:tavLst>
                                        <p:tav tm="0">
                                          <p:val>
                                            <p:fltVal val="0"/>
                                          </p:val>
                                        </p:tav>
                                        <p:tav tm="100000">
                                          <p:val>
                                            <p:strVal val="#ppt_w"/>
                                          </p:val>
                                        </p:tav>
                                      </p:tavLst>
                                    </p:anim>
                                    <p:anim calcmode="lin" valueType="num">
                                      <p:cBhvr>
                                        <p:cTn id="27" dur="1000" fill="hold"/>
                                        <p:tgtEl>
                                          <p:spTgt spid="15365"/>
                                        </p:tgtEl>
                                        <p:attrNameLst>
                                          <p:attrName>ppt_h</p:attrName>
                                        </p:attrNameLst>
                                      </p:cBhvr>
                                      <p:tavLst>
                                        <p:tav tm="0">
                                          <p:val>
                                            <p:fltVal val="0"/>
                                          </p:val>
                                        </p:tav>
                                        <p:tav tm="100000">
                                          <p:val>
                                            <p:strVal val="#ppt_h"/>
                                          </p:val>
                                        </p:tav>
                                      </p:tavLst>
                                    </p:anim>
                                    <p:anim calcmode="lin" valueType="num">
                                      <p:cBhvr>
                                        <p:cTn id="28" dur="1000" fill="hold"/>
                                        <p:tgtEl>
                                          <p:spTgt spid="15365"/>
                                        </p:tgtEl>
                                        <p:attrNameLst>
                                          <p:attrName>style.rotation</p:attrName>
                                        </p:attrNameLst>
                                      </p:cBhvr>
                                      <p:tavLst>
                                        <p:tav tm="0">
                                          <p:val>
                                            <p:fltVal val="90"/>
                                          </p:val>
                                        </p:tav>
                                        <p:tav tm="100000">
                                          <p:val>
                                            <p:fltVal val="0"/>
                                          </p:val>
                                        </p:tav>
                                      </p:tavLst>
                                    </p:anim>
                                    <p:animEffect transition="in" filter="fade">
                                      <p:cBhvr>
                                        <p:cTn id="29" dur="1000"/>
                                        <p:tgtEl>
                                          <p:spTgt spid="15365"/>
                                        </p:tgtEl>
                                      </p:cBhvr>
                                    </p:animEffect>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nodeType="clickEffect">
                                  <p:stCondLst>
                                    <p:cond delay="0"/>
                                  </p:stCondLst>
                                  <p:iterate type="lt">
                                    <p:tmPct val="5000"/>
                                  </p:iterate>
                                  <p:childTnLst>
                                    <p:set>
                                      <p:cBhvr>
                                        <p:cTn id="33" dur="1" fill="hold">
                                          <p:stCondLst>
                                            <p:cond delay="0"/>
                                          </p:stCondLst>
                                        </p:cTn>
                                        <p:tgtEl>
                                          <p:spTgt spid="15367"/>
                                        </p:tgtEl>
                                        <p:attrNameLst>
                                          <p:attrName>style.visibility</p:attrName>
                                        </p:attrNameLst>
                                      </p:cBhvr>
                                      <p:to>
                                        <p:strVal val="visible"/>
                                      </p:to>
                                    </p:set>
                                    <p:anim calcmode="lin" valueType="num">
                                      <p:cBhvr>
                                        <p:cTn id="34" dur="1000" fill="hold"/>
                                        <p:tgtEl>
                                          <p:spTgt spid="15367"/>
                                        </p:tgtEl>
                                        <p:attrNameLst>
                                          <p:attrName>ppt_w</p:attrName>
                                        </p:attrNameLst>
                                      </p:cBhvr>
                                      <p:tavLst>
                                        <p:tav tm="0">
                                          <p:val>
                                            <p:fltVal val="0"/>
                                          </p:val>
                                        </p:tav>
                                        <p:tav tm="100000">
                                          <p:val>
                                            <p:strVal val="#ppt_w"/>
                                          </p:val>
                                        </p:tav>
                                      </p:tavLst>
                                    </p:anim>
                                    <p:anim calcmode="lin" valueType="num">
                                      <p:cBhvr>
                                        <p:cTn id="35" dur="1000" fill="hold"/>
                                        <p:tgtEl>
                                          <p:spTgt spid="15367"/>
                                        </p:tgtEl>
                                        <p:attrNameLst>
                                          <p:attrName>ppt_h</p:attrName>
                                        </p:attrNameLst>
                                      </p:cBhvr>
                                      <p:tavLst>
                                        <p:tav tm="0">
                                          <p:val>
                                            <p:fltVal val="0"/>
                                          </p:val>
                                        </p:tav>
                                        <p:tav tm="100000">
                                          <p:val>
                                            <p:strVal val="#ppt_h"/>
                                          </p:val>
                                        </p:tav>
                                      </p:tavLst>
                                    </p:anim>
                                    <p:anim calcmode="lin" valueType="num">
                                      <p:cBhvr>
                                        <p:cTn id="36" dur="1000" fill="hold"/>
                                        <p:tgtEl>
                                          <p:spTgt spid="15367"/>
                                        </p:tgtEl>
                                        <p:attrNameLst>
                                          <p:attrName>style.rotation</p:attrName>
                                        </p:attrNameLst>
                                      </p:cBhvr>
                                      <p:tavLst>
                                        <p:tav tm="0">
                                          <p:val>
                                            <p:fltVal val="90"/>
                                          </p:val>
                                        </p:tav>
                                        <p:tav tm="100000">
                                          <p:val>
                                            <p:fltVal val="0"/>
                                          </p:val>
                                        </p:tav>
                                      </p:tavLst>
                                    </p:anim>
                                    <p:animEffect transition="in" filter="fade">
                                      <p:cBhvr>
                                        <p:cTn id="37" dur="1000"/>
                                        <p:tgtEl>
                                          <p:spTgt spid="15367"/>
                                        </p:tgtEl>
                                      </p:cBhvr>
                                    </p:animEffect>
                                  </p:childTnLst>
                                </p:cTn>
                              </p:par>
                            </p:childTnLst>
                          </p:cTn>
                        </p:par>
                      </p:childTnLst>
                    </p:cTn>
                  </p:par>
                  <p:par>
                    <p:cTn id="38" fill="hold">
                      <p:stCondLst>
                        <p:cond delay="indefinite"/>
                      </p:stCondLst>
                      <p:childTnLst>
                        <p:par>
                          <p:cTn id="39" fill="hold">
                            <p:stCondLst>
                              <p:cond delay="0"/>
                            </p:stCondLst>
                            <p:childTnLst>
                              <p:par>
                                <p:cTn id="40" presetID="31" presetClass="entr" presetSubtype="0" fill="hold" nodeType="clickEffect">
                                  <p:stCondLst>
                                    <p:cond delay="0"/>
                                  </p:stCondLst>
                                  <p:iterate type="lt">
                                    <p:tmPct val="5000"/>
                                  </p:iterate>
                                  <p:childTnLst>
                                    <p:set>
                                      <p:cBhvr>
                                        <p:cTn id="41" dur="1" fill="hold">
                                          <p:stCondLst>
                                            <p:cond delay="0"/>
                                          </p:stCondLst>
                                        </p:cTn>
                                        <p:tgtEl>
                                          <p:spTgt spid="15369"/>
                                        </p:tgtEl>
                                        <p:attrNameLst>
                                          <p:attrName>style.visibility</p:attrName>
                                        </p:attrNameLst>
                                      </p:cBhvr>
                                      <p:to>
                                        <p:strVal val="visible"/>
                                      </p:to>
                                    </p:set>
                                    <p:anim calcmode="lin" valueType="num">
                                      <p:cBhvr>
                                        <p:cTn id="42" dur="1000" fill="hold"/>
                                        <p:tgtEl>
                                          <p:spTgt spid="15369"/>
                                        </p:tgtEl>
                                        <p:attrNameLst>
                                          <p:attrName>ppt_w</p:attrName>
                                        </p:attrNameLst>
                                      </p:cBhvr>
                                      <p:tavLst>
                                        <p:tav tm="0">
                                          <p:val>
                                            <p:fltVal val="0"/>
                                          </p:val>
                                        </p:tav>
                                        <p:tav tm="100000">
                                          <p:val>
                                            <p:strVal val="#ppt_w"/>
                                          </p:val>
                                        </p:tav>
                                      </p:tavLst>
                                    </p:anim>
                                    <p:anim calcmode="lin" valueType="num">
                                      <p:cBhvr>
                                        <p:cTn id="43" dur="1000" fill="hold"/>
                                        <p:tgtEl>
                                          <p:spTgt spid="15369"/>
                                        </p:tgtEl>
                                        <p:attrNameLst>
                                          <p:attrName>ppt_h</p:attrName>
                                        </p:attrNameLst>
                                      </p:cBhvr>
                                      <p:tavLst>
                                        <p:tav tm="0">
                                          <p:val>
                                            <p:fltVal val="0"/>
                                          </p:val>
                                        </p:tav>
                                        <p:tav tm="100000">
                                          <p:val>
                                            <p:strVal val="#ppt_h"/>
                                          </p:val>
                                        </p:tav>
                                      </p:tavLst>
                                    </p:anim>
                                    <p:anim calcmode="lin" valueType="num">
                                      <p:cBhvr>
                                        <p:cTn id="44" dur="1000" fill="hold"/>
                                        <p:tgtEl>
                                          <p:spTgt spid="15369"/>
                                        </p:tgtEl>
                                        <p:attrNameLst>
                                          <p:attrName>style.rotation</p:attrName>
                                        </p:attrNameLst>
                                      </p:cBhvr>
                                      <p:tavLst>
                                        <p:tav tm="0">
                                          <p:val>
                                            <p:fltVal val="90"/>
                                          </p:val>
                                        </p:tav>
                                        <p:tav tm="100000">
                                          <p:val>
                                            <p:fltVal val="0"/>
                                          </p:val>
                                        </p:tav>
                                      </p:tavLst>
                                    </p:anim>
                                    <p:animEffect transition="in" filter="fade">
                                      <p:cBhvr>
                                        <p:cTn id="45" dur="1000"/>
                                        <p:tgtEl>
                                          <p:spTgt spid="15369"/>
                                        </p:tgtEl>
                                      </p:cBhvr>
                                    </p:animEffect>
                                  </p:childTnLst>
                                </p:cTn>
                              </p:par>
                            </p:childTnLst>
                          </p:cTn>
                        </p:par>
                      </p:childTnLst>
                    </p:cTn>
                  </p:par>
                  <p:par>
                    <p:cTn id="46" fill="hold">
                      <p:stCondLst>
                        <p:cond delay="indefinite"/>
                      </p:stCondLst>
                      <p:childTnLst>
                        <p:par>
                          <p:cTn id="47" fill="hold">
                            <p:stCondLst>
                              <p:cond delay="0"/>
                            </p:stCondLst>
                            <p:childTnLst>
                              <p:par>
                                <p:cTn id="48" presetID="31" presetClass="entr" presetSubtype="0" fill="hold" nodeType="clickEffect">
                                  <p:stCondLst>
                                    <p:cond delay="0"/>
                                  </p:stCondLst>
                                  <p:iterate type="lt">
                                    <p:tmPct val="5000"/>
                                  </p:iterate>
                                  <p:childTnLst>
                                    <p:set>
                                      <p:cBhvr>
                                        <p:cTn id="49" dur="1" fill="hold">
                                          <p:stCondLst>
                                            <p:cond delay="0"/>
                                          </p:stCondLst>
                                        </p:cTn>
                                        <p:tgtEl>
                                          <p:spTgt spid="15371"/>
                                        </p:tgtEl>
                                        <p:attrNameLst>
                                          <p:attrName>style.visibility</p:attrName>
                                        </p:attrNameLst>
                                      </p:cBhvr>
                                      <p:to>
                                        <p:strVal val="visible"/>
                                      </p:to>
                                    </p:set>
                                    <p:anim calcmode="lin" valueType="num">
                                      <p:cBhvr>
                                        <p:cTn id="50" dur="1000" fill="hold"/>
                                        <p:tgtEl>
                                          <p:spTgt spid="15371"/>
                                        </p:tgtEl>
                                        <p:attrNameLst>
                                          <p:attrName>ppt_w</p:attrName>
                                        </p:attrNameLst>
                                      </p:cBhvr>
                                      <p:tavLst>
                                        <p:tav tm="0">
                                          <p:val>
                                            <p:fltVal val="0"/>
                                          </p:val>
                                        </p:tav>
                                        <p:tav tm="100000">
                                          <p:val>
                                            <p:strVal val="#ppt_w"/>
                                          </p:val>
                                        </p:tav>
                                      </p:tavLst>
                                    </p:anim>
                                    <p:anim calcmode="lin" valueType="num">
                                      <p:cBhvr>
                                        <p:cTn id="51" dur="1000" fill="hold"/>
                                        <p:tgtEl>
                                          <p:spTgt spid="15371"/>
                                        </p:tgtEl>
                                        <p:attrNameLst>
                                          <p:attrName>ppt_h</p:attrName>
                                        </p:attrNameLst>
                                      </p:cBhvr>
                                      <p:tavLst>
                                        <p:tav tm="0">
                                          <p:val>
                                            <p:fltVal val="0"/>
                                          </p:val>
                                        </p:tav>
                                        <p:tav tm="100000">
                                          <p:val>
                                            <p:strVal val="#ppt_h"/>
                                          </p:val>
                                        </p:tav>
                                      </p:tavLst>
                                    </p:anim>
                                    <p:anim calcmode="lin" valueType="num">
                                      <p:cBhvr>
                                        <p:cTn id="52" dur="1000" fill="hold"/>
                                        <p:tgtEl>
                                          <p:spTgt spid="15371"/>
                                        </p:tgtEl>
                                        <p:attrNameLst>
                                          <p:attrName>style.rotation</p:attrName>
                                        </p:attrNameLst>
                                      </p:cBhvr>
                                      <p:tavLst>
                                        <p:tav tm="0">
                                          <p:val>
                                            <p:fltVal val="90"/>
                                          </p:val>
                                        </p:tav>
                                        <p:tav tm="100000">
                                          <p:val>
                                            <p:fltVal val="0"/>
                                          </p:val>
                                        </p:tav>
                                      </p:tavLst>
                                    </p:anim>
                                    <p:animEffect transition="in" filter="fade">
                                      <p:cBhvr>
                                        <p:cTn id="53" dur="1000"/>
                                        <p:tgtEl>
                                          <p:spTgt spid="15371"/>
                                        </p:tgtEl>
                                      </p:cBhvr>
                                    </p:animEffect>
                                  </p:childTnLst>
                                </p:cTn>
                              </p:par>
                            </p:childTnLst>
                          </p:cTn>
                        </p:par>
                      </p:childTnLst>
                    </p:cTn>
                  </p:par>
                  <p:par>
                    <p:cTn id="54" fill="hold">
                      <p:stCondLst>
                        <p:cond delay="indefinite"/>
                      </p:stCondLst>
                      <p:childTnLst>
                        <p:par>
                          <p:cTn id="55" fill="hold">
                            <p:stCondLst>
                              <p:cond delay="0"/>
                            </p:stCondLst>
                            <p:childTnLst>
                              <p:par>
                                <p:cTn id="56" presetID="31" presetClass="entr" presetSubtype="0" fill="hold" nodeType="clickEffect">
                                  <p:stCondLst>
                                    <p:cond delay="0"/>
                                  </p:stCondLst>
                                  <p:iterate type="lt">
                                    <p:tmPct val="5000"/>
                                  </p:iterate>
                                  <p:childTnLst>
                                    <p:set>
                                      <p:cBhvr>
                                        <p:cTn id="57" dur="1" fill="hold">
                                          <p:stCondLst>
                                            <p:cond delay="0"/>
                                          </p:stCondLst>
                                        </p:cTn>
                                        <p:tgtEl>
                                          <p:spTgt spid="15373"/>
                                        </p:tgtEl>
                                        <p:attrNameLst>
                                          <p:attrName>style.visibility</p:attrName>
                                        </p:attrNameLst>
                                      </p:cBhvr>
                                      <p:to>
                                        <p:strVal val="visible"/>
                                      </p:to>
                                    </p:set>
                                    <p:anim calcmode="lin" valueType="num">
                                      <p:cBhvr>
                                        <p:cTn id="58" dur="1000" fill="hold"/>
                                        <p:tgtEl>
                                          <p:spTgt spid="15373"/>
                                        </p:tgtEl>
                                        <p:attrNameLst>
                                          <p:attrName>ppt_w</p:attrName>
                                        </p:attrNameLst>
                                      </p:cBhvr>
                                      <p:tavLst>
                                        <p:tav tm="0">
                                          <p:val>
                                            <p:fltVal val="0"/>
                                          </p:val>
                                        </p:tav>
                                        <p:tav tm="100000">
                                          <p:val>
                                            <p:strVal val="#ppt_w"/>
                                          </p:val>
                                        </p:tav>
                                      </p:tavLst>
                                    </p:anim>
                                    <p:anim calcmode="lin" valueType="num">
                                      <p:cBhvr>
                                        <p:cTn id="59" dur="1000" fill="hold"/>
                                        <p:tgtEl>
                                          <p:spTgt spid="15373"/>
                                        </p:tgtEl>
                                        <p:attrNameLst>
                                          <p:attrName>ppt_h</p:attrName>
                                        </p:attrNameLst>
                                      </p:cBhvr>
                                      <p:tavLst>
                                        <p:tav tm="0">
                                          <p:val>
                                            <p:fltVal val="0"/>
                                          </p:val>
                                        </p:tav>
                                        <p:tav tm="100000">
                                          <p:val>
                                            <p:strVal val="#ppt_h"/>
                                          </p:val>
                                        </p:tav>
                                      </p:tavLst>
                                    </p:anim>
                                    <p:anim calcmode="lin" valueType="num">
                                      <p:cBhvr>
                                        <p:cTn id="60" dur="1000" fill="hold"/>
                                        <p:tgtEl>
                                          <p:spTgt spid="15373"/>
                                        </p:tgtEl>
                                        <p:attrNameLst>
                                          <p:attrName>style.rotation</p:attrName>
                                        </p:attrNameLst>
                                      </p:cBhvr>
                                      <p:tavLst>
                                        <p:tav tm="0">
                                          <p:val>
                                            <p:fltVal val="90"/>
                                          </p:val>
                                        </p:tav>
                                        <p:tav tm="100000">
                                          <p:val>
                                            <p:fltVal val="0"/>
                                          </p:val>
                                        </p:tav>
                                      </p:tavLst>
                                    </p:anim>
                                    <p:animEffect transition="in" filter="fade">
                                      <p:cBhvr>
                                        <p:cTn id="61" dur="1000"/>
                                        <p:tgtEl>
                                          <p:spTgt spid="15373"/>
                                        </p:tgtEl>
                                      </p:cBhvr>
                                    </p:animEffect>
                                  </p:childTnLst>
                                </p:cTn>
                              </p:par>
                            </p:childTnLst>
                          </p:cTn>
                        </p:par>
                      </p:childTnLst>
                    </p:cTn>
                  </p:par>
                  <p:par>
                    <p:cTn id="62" fill="hold">
                      <p:stCondLst>
                        <p:cond delay="indefinite"/>
                      </p:stCondLst>
                      <p:childTnLst>
                        <p:par>
                          <p:cTn id="63" fill="hold">
                            <p:stCondLst>
                              <p:cond delay="0"/>
                            </p:stCondLst>
                            <p:childTnLst>
                              <p:par>
                                <p:cTn id="64" presetID="31" presetClass="entr" presetSubtype="0" fill="hold" nodeType="clickEffect">
                                  <p:stCondLst>
                                    <p:cond delay="0"/>
                                  </p:stCondLst>
                                  <p:iterate type="lt">
                                    <p:tmPct val="5000"/>
                                  </p:iterate>
                                  <p:childTnLst>
                                    <p:set>
                                      <p:cBhvr>
                                        <p:cTn id="65" dur="1" fill="hold">
                                          <p:stCondLst>
                                            <p:cond delay="0"/>
                                          </p:stCondLst>
                                        </p:cTn>
                                        <p:tgtEl>
                                          <p:spTgt spid="15375"/>
                                        </p:tgtEl>
                                        <p:attrNameLst>
                                          <p:attrName>style.visibility</p:attrName>
                                        </p:attrNameLst>
                                      </p:cBhvr>
                                      <p:to>
                                        <p:strVal val="visible"/>
                                      </p:to>
                                    </p:set>
                                    <p:anim calcmode="lin" valueType="num">
                                      <p:cBhvr>
                                        <p:cTn id="66" dur="1000" fill="hold"/>
                                        <p:tgtEl>
                                          <p:spTgt spid="15375"/>
                                        </p:tgtEl>
                                        <p:attrNameLst>
                                          <p:attrName>ppt_w</p:attrName>
                                        </p:attrNameLst>
                                      </p:cBhvr>
                                      <p:tavLst>
                                        <p:tav tm="0">
                                          <p:val>
                                            <p:fltVal val="0"/>
                                          </p:val>
                                        </p:tav>
                                        <p:tav tm="100000">
                                          <p:val>
                                            <p:strVal val="#ppt_w"/>
                                          </p:val>
                                        </p:tav>
                                      </p:tavLst>
                                    </p:anim>
                                    <p:anim calcmode="lin" valueType="num">
                                      <p:cBhvr>
                                        <p:cTn id="67" dur="1000" fill="hold"/>
                                        <p:tgtEl>
                                          <p:spTgt spid="15375"/>
                                        </p:tgtEl>
                                        <p:attrNameLst>
                                          <p:attrName>ppt_h</p:attrName>
                                        </p:attrNameLst>
                                      </p:cBhvr>
                                      <p:tavLst>
                                        <p:tav tm="0">
                                          <p:val>
                                            <p:fltVal val="0"/>
                                          </p:val>
                                        </p:tav>
                                        <p:tav tm="100000">
                                          <p:val>
                                            <p:strVal val="#ppt_h"/>
                                          </p:val>
                                        </p:tav>
                                      </p:tavLst>
                                    </p:anim>
                                    <p:anim calcmode="lin" valueType="num">
                                      <p:cBhvr>
                                        <p:cTn id="68" dur="1000" fill="hold"/>
                                        <p:tgtEl>
                                          <p:spTgt spid="15375"/>
                                        </p:tgtEl>
                                        <p:attrNameLst>
                                          <p:attrName>style.rotation</p:attrName>
                                        </p:attrNameLst>
                                      </p:cBhvr>
                                      <p:tavLst>
                                        <p:tav tm="0">
                                          <p:val>
                                            <p:fltVal val="90"/>
                                          </p:val>
                                        </p:tav>
                                        <p:tav tm="100000">
                                          <p:val>
                                            <p:fltVal val="0"/>
                                          </p:val>
                                        </p:tav>
                                      </p:tavLst>
                                    </p:anim>
                                    <p:animEffect transition="in" filter="fade">
                                      <p:cBhvr>
                                        <p:cTn id="69" dur="1000"/>
                                        <p:tgtEl>
                                          <p:spTgt spid="153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39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397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397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3980"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3982"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39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 name="Espace réservé du numéro de diapositive 29"/>
          <p:cNvSpPr>
            <a:spLocks noGrp="1"/>
          </p:cNvSpPr>
          <p:nvPr>
            <p:ph type="sldNum" sz="quarter" idx="12"/>
          </p:nvPr>
        </p:nvSpPr>
        <p:spPr/>
        <p:txBody>
          <a:bodyPr/>
          <a:lstStyle/>
          <a:p>
            <a:fld id="{66C334F0-88DA-44F1-A9BE-13E0EF7BB4B3}" type="slidenum">
              <a:rPr lang="fr-FR" smtClean="0"/>
              <a:pPr/>
              <a:t>25</a:t>
            </a:fld>
            <a:endParaRPr lang="fr-FR"/>
          </a:p>
        </p:txBody>
      </p:sp>
      <p:sp>
        <p:nvSpPr>
          <p:cNvPr id="13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3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331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36798" y="1928802"/>
            <a:ext cx="7835664" cy="499769"/>
          </a:xfrm>
          <a:prstGeom prst="rect">
            <a:avLst/>
          </a:prstGeom>
          <a:noFill/>
        </p:spPr>
      </p:pic>
      <p:sp>
        <p:nvSpPr>
          <p:cNvPr id="1331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332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3319"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71473" y="2928934"/>
            <a:ext cx="3200428" cy="928694"/>
          </a:xfrm>
          <a:prstGeom prst="rect">
            <a:avLst/>
          </a:prstGeom>
          <a:noFill/>
        </p:spPr>
      </p:pic>
      <p:sp>
        <p:nvSpPr>
          <p:cNvPr id="1332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3321" name="Picture 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143504" y="2857496"/>
            <a:ext cx="2714644" cy="928694"/>
          </a:xfrm>
          <a:prstGeom prst="rect">
            <a:avLst/>
          </a:prstGeom>
          <a:noFill/>
        </p:spPr>
      </p:pic>
      <p:sp>
        <p:nvSpPr>
          <p:cNvPr id="1332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3323" name="Picture 1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71472" y="4071943"/>
            <a:ext cx="3343304" cy="1143007"/>
          </a:xfrm>
          <a:prstGeom prst="rect">
            <a:avLst/>
          </a:prstGeom>
          <a:noFill/>
        </p:spPr>
      </p:pic>
      <p:sp>
        <p:nvSpPr>
          <p:cNvPr id="1332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3325" name="Picture 13"/>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5181633" y="4143380"/>
            <a:ext cx="3033705" cy="785818"/>
          </a:xfrm>
          <a:prstGeom prst="rect">
            <a:avLst/>
          </a:prstGeom>
          <a:noFill/>
        </p:spPr>
      </p:pic>
      <p:sp>
        <p:nvSpPr>
          <p:cNvPr id="1332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3327" name="Picture 15"/>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985818" y="5502310"/>
            <a:ext cx="3086116" cy="998524"/>
          </a:xfrm>
          <a:prstGeom prst="rect">
            <a:avLst/>
          </a:prstGeom>
          <a:noFill/>
        </p:spPr>
      </p:pic>
      <p:sp>
        <p:nvSpPr>
          <p:cNvPr id="1333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3329" name="Picture 17"/>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5735850" y="5429264"/>
            <a:ext cx="2408050" cy="928694"/>
          </a:xfrm>
          <a:prstGeom prst="rect">
            <a:avLst/>
          </a:prstGeom>
          <a:noFill/>
        </p:spPr>
      </p:pic>
      <p:sp>
        <p:nvSpPr>
          <p:cNvPr id="32" name="Rectangle 31"/>
          <p:cNvSpPr/>
          <p:nvPr/>
        </p:nvSpPr>
        <p:spPr>
          <a:xfrm>
            <a:off x="1298555" y="0"/>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Analyse numérique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13315"/>
                                        </p:tgtEl>
                                        <p:attrNameLst>
                                          <p:attrName>style.visibility</p:attrName>
                                        </p:attrNameLst>
                                      </p:cBhvr>
                                      <p:to>
                                        <p:strVal val="visible"/>
                                      </p:to>
                                    </p:set>
                                    <p:anim calcmode="lin" valueType="num">
                                      <p:cBhvr>
                                        <p:cTn id="7" dur="1000" fill="hold"/>
                                        <p:tgtEl>
                                          <p:spTgt spid="13315"/>
                                        </p:tgtEl>
                                        <p:attrNameLst>
                                          <p:attrName>ppt_w</p:attrName>
                                        </p:attrNameLst>
                                      </p:cBhvr>
                                      <p:tavLst>
                                        <p:tav tm="0">
                                          <p:val>
                                            <p:fltVal val="0"/>
                                          </p:val>
                                        </p:tav>
                                        <p:tav tm="100000">
                                          <p:val>
                                            <p:strVal val="#ppt_w"/>
                                          </p:val>
                                        </p:tav>
                                      </p:tavLst>
                                    </p:anim>
                                    <p:anim calcmode="lin" valueType="num">
                                      <p:cBhvr>
                                        <p:cTn id="8" dur="1000" fill="hold"/>
                                        <p:tgtEl>
                                          <p:spTgt spid="13315"/>
                                        </p:tgtEl>
                                        <p:attrNameLst>
                                          <p:attrName>ppt_h</p:attrName>
                                        </p:attrNameLst>
                                      </p:cBhvr>
                                      <p:tavLst>
                                        <p:tav tm="0">
                                          <p:val>
                                            <p:fltVal val="0"/>
                                          </p:val>
                                        </p:tav>
                                        <p:tav tm="100000">
                                          <p:val>
                                            <p:strVal val="#ppt_h"/>
                                          </p:val>
                                        </p:tav>
                                      </p:tavLst>
                                    </p:anim>
                                    <p:anim calcmode="lin" valueType="num">
                                      <p:cBhvr>
                                        <p:cTn id="9" dur="1000" fill="hold"/>
                                        <p:tgtEl>
                                          <p:spTgt spid="13315"/>
                                        </p:tgtEl>
                                        <p:attrNameLst>
                                          <p:attrName>style.rotation</p:attrName>
                                        </p:attrNameLst>
                                      </p:cBhvr>
                                      <p:tavLst>
                                        <p:tav tm="0">
                                          <p:val>
                                            <p:fltVal val="90"/>
                                          </p:val>
                                        </p:tav>
                                        <p:tav tm="100000">
                                          <p:val>
                                            <p:fltVal val="0"/>
                                          </p:val>
                                        </p:tav>
                                      </p:tavLst>
                                    </p:anim>
                                    <p:animEffect transition="in" filter="fade">
                                      <p:cBhvr>
                                        <p:cTn id="10" dur="1000"/>
                                        <p:tgtEl>
                                          <p:spTgt spid="13315"/>
                                        </p:tgtEl>
                                      </p:cBhvr>
                                    </p:animEffect>
                                  </p:childTnLst>
                                </p:cTn>
                              </p:par>
                            </p:childTnLst>
                          </p:cTn>
                        </p:par>
                        <p:par>
                          <p:cTn id="11" fill="hold">
                            <p:stCondLst>
                              <p:cond delay="1000"/>
                            </p:stCondLst>
                            <p:childTnLst>
                              <p:par>
                                <p:cTn id="12" presetID="31" presetClass="entr" presetSubtype="0" fill="hold" nodeType="afterEffect">
                                  <p:stCondLst>
                                    <p:cond delay="0"/>
                                  </p:stCondLst>
                                  <p:iterate type="lt">
                                    <p:tmPct val="5000"/>
                                  </p:iterate>
                                  <p:childTnLst>
                                    <p:set>
                                      <p:cBhvr>
                                        <p:cTn id="13" dur="1" fill="hold">
                                          <p:stCondLst>
                                            <p:cond delay="0"/>
                                          </p:stCondLst>
                                        </p:cTn>
                                        <p:tgtEl>
                                          <p:spTgt spid="13319"/>
                                        </p:tgtEl>
                                        <p:attrNameLst>
                                          <p:attrName>style.visibility</p:attrName>
                                        </p:attrNameLst>
                                      </p:cBhvr>
                                      <p:to>
                                        <p:strVal val="visible"/>
                                      </p:to>
                                    </p:set>
                                    <p:anim calcmode="lin" valueType="num">
                                      <p:cBhvr>
                                        <p:cTn id="14" dur="1000" fill="hold"/>
                                        <p:tgtEl>
                                          <p:spTgt spid="13319"/>
                                        </p:tgtEl>
                                        <p:attrNameLst>
                                          <p:attrName>ppt_w</p:attrName>
                                        </p:attrNameLst>
                                      </p:cBhvr>
                                      <p:tavLst>
                                        <p:tav tm="0">
                                          <p:val>
                                            <p:fltVal val="0"/>
                                          </p:val>
                                        </p:tav>
                                        <p:tav tm="100000">
                                          <p:val>
                                            <p:strVal val="#ppt_w"/>
                                          </p:val>
                                        </p:tav>
                                      </p:tavLst>
                                    </p:anim>
                                    <p:anim calcmode="lin" valueType="num">
                                      <p:cBhvr>
                                        <p:cTn id="15" dur="1000" fill="hold"/>
                                        <p:tgtEl>
                                          <p:spTgt spid="13319"/>
                                        </p:tgtEl>
                                        <p:attrNameLst>
                                          <p:attrName>ppt_h</p:attrName>
                                        </p:attrNameLst>
                                      </p:cBhvr>
                                      <p:tavLst>
                                        <p:tav tm="0">
                                          <p:val>
                                            <p:fltVal val="0"/>
                                          </p:val>
                                        </p:tav>
                                        <p:tav tm="100000">
                                          <p:val>
                                            <p:strVal val="#ppt_h"/>
                                          </p:val>
                                        </p:tav>
                                      </p:tavLst>
                                    </p:anim>
                                    <p:anim calcmode="lin" valueType="num">
                                      <p:cBhvr>
                                        <p:cTn id="16" dur="1000" fill="hold"/>
                                        <p:tgtEl>
                                          <p:spTgt spid="13319"/>
                                        </p:tgtEl>
                                        <p:attrNameLst>
                                          <p:attrName>style.rotation</p:attrName>
                                        </p:attrNameLst>
                                      </p:cBhvr>
                                      <p:tavLst>
                                        <p:tav tm="0">
                                          <p:val>
                                            <p:fltVal val="90"/>
                                          </p:val>
                                        </p:tav>
                                        <p:tav tm="100000">
                                          <p:val>
                                            <p:fltVal val="0"/>
                                          </p:val>
                                        </p:tav>
                                      </p:tavLst>
                                    </p:anim>
                                    <p:animEffect transition="in" filter="fade">
                                      <p:cBhvr>
                                        <p:cTn id="17" dur="1000"/>
                                        <p:tgtEl>
                                          <p:spTgt spid="13319"/>
                                        </p:tgtEl>
                                      </p:cBhvr>
                                    </p:animEffect>
                                  </p:childTnLst>
                                </p:cTn>
                              </p:par>
                            </p:childTnLst>
                          </p:cTn>
                        </p:par>
                        <p:par>
                          <p:cTn id="18" fill="hold">
                            <p:stCondLst>
                              <p:cond delay="2000"/>
                            </p:stCondLst>
                            <p:childTnLst>
                              <p:par>
                                <p:cTn id="19" presetID="31" presetClass="entr" presetSubtype="0" fill="hold" nodeType="afterEffect">
                                  <p:stCondLst>
                                    <p:cond delay="0"/>
                                  </p:stCondLst>
                                  <p:iterate type="lt">
                                    <p:tmPct val="5000"/>
                                  </p:iterate>
                                  <p:childTnLst>
                                    <p:set>
                                      <p:cBhvr>
                                        <p:cTn id="20" dur="1" fill="hold">
                                          <p:stCondLst>
                                            <p:cond delay="0"/>
                                          </p:stCondLst>
                                        </p:cTn>
                                        <p:tgtEl>
                                          <p:spTgt spid="13321"/>
                                        </p:tgtEl>
                                        <p:attrNameLst>
                                          <p:attrName>style.visibility</p:attrName>
                                        </p:attrNameLst>
                                      </p:cBhvr>
                                      <p:to>
                                        <p:strVal val="visible"/>
                                      </p:to>
                                    </p:set>
                                    <p:anim calcmode="lin" valueType="num">
                                      <p:cBhvr>
                                        <p:cTn id="21" dur="1000" fill="hold"/>
                                        <p:tgtEl>
                                          <p:spTgt spid="13321"/>
                                        </p:tgtEl>
                                        <p:attrNameLst>
                                          <p:attrName>ppt_w</p:attrName>
                                        </p:attrNameLst>
                                      </p:cBhvr>
                                      <p:tavLst>
                                        <p:tav tm="0">
                                          <p:val>
                                            <p:fltVal val="0"/>
                                          </p:val>
                                        </p:tav>
                                        <p:tav tm="100000">
                                          <p:val>
                                            <p:strVal val="#ppt_w"/>
                                          </p:val>
                                        </p:tav>
                                      </p:tavLst>
                                    </p:anim>
                                    <p:anim calcmode="lin" valueType="num">
                                      <p:cBhvr>
                                        <p:cTn id="22" dur="1000" fill="hold"/>
                                        <p:tgtEl>
                                          <p:spTgt spid="13321"/>
                                        </p:tgtEl>
                                        <p:attrNameLst>
                                          <p:attrName>ppt_h</p:attrName>
                                        </p:attrNameLst>
                                      </p:cBhvr>
                                      <p:tavLst>
                                        <p:tav tm="0">
                                          <p:val>
                                            <p:fltVal val="0"/>
                                          </p:val>
                                        </p:tav>
                                        <p:tav tm="100000">
                                          <p:val>
                                            <p:strVal val="#ppt_h"/>
                                          </p:val>
                                        </p:tav>
                                      </p:tavLst>
                                    </p:anim>
                                    <p:anim calcmode="lin" valueType="num">
                                      <p:cBhvr>
                                        <p:cTn id="23" dur="1000" fill="hold"/>
                                        <p:tgtEl>
                                          <p:spTgt spid="13321"/>
                                        </p:tgtEl>
                                        <p:attrNameLst>
                                          <p:attrName>style.rotation</p:attrName>
                                        </p:attrNameLst>
                                      </p:cBhvr>
                                      <p:tavLst>
                                        <p:tav tm="0">
                                          <p:val>
                                            <p:fltVal val="90"/>
                                          </p:val>
                                        </p:tav>
                                        <p:tav tm="100000">
                                          <p:val>
                                            <p:fltVal val="0"/>
                                          </p:val>
                                        </p:tav>
                                      </p:tavLst>
                                    </p:anim>
                                    <p:animEffect transition="in" filter="fade">
                                      <p:cBhvr>
                                        <p:cTn id="24" dur="1000"/>
                                        <p:tgtEl>
                                          <p:spTgt spid="13321"/>
                                        </p:tgtEl>
                                      </p:cBhvr>
                                    </p:animEffect>
                                  </p:childTnLst>
                                </p:cTn>
                              </p:par>
                            </p:childTnLst>
                          </p:cTn>
                        </p:par>
                        <p:par>
                          <p:cTn id="25" fill="hold">
                            <p:stCondLst>
                              <p:cond delay="3000"/>
                            </p:stCondLst>
                            <p:childTnLst>
                              <p:par>
                                <p:cTn id="26" presetID="31" presetClass="entr" presetSubtype="0" fill="hold" nodeType="afterEffect">
                                  <p:stCondLst>
                                    <p:cond delay="0"/>
                                  </p:stCondLst>
                                  <p:iterate type="lt">
                                    <p:tmPct val="5000"/>
                                  </p:iterate>
                                  <p:childTnLst>
                                    <p:set>
                                      <p:cBhvr>
                                        <p:cTn id="27" dur="1" fill="hold">
                                          <p:stCondLst>
                                            <p:cond delay="0"/>
                                          </p:stCondLst>
                                        </p:cTn>
                                        <p:tgtEl>
                                          <p:spTgt spid="13323"/>
                                        </p:tgtEl>
                                        <p:attrNameLst>
                                          <p:attrName>style.visibility</p:attrName>
                                        </p:attrNameLst>
                                      </p:cBhvr>
                                      <p:to>
                                        <p:strVal val="visible"/>
                                      </p:to>
                                    </p:set>
                                    <p:anim calcmode="lin" valueType="num">
                                      <p:cBhvr>
                                        <p:cTn id="28" dur="1000" fill="hold"/>
                                        <p:tgtEl>
                                          <p:spTgt spid="13323"/>
                                        </p:tgtEl>
                                        <p:attrNameLst>
                                          <p:attrName>ppt_w</p:attrName>
                                        </p:attrNameLst>
                                      </p:cBhvr>
                                      <p:tavLst>
                                        <p:tav tm="0">
                                          <p:val>
                                            <p:fltVal val="0"/>
                                          </p:val>
                                        </p:tav>
                                        <p:tav tm="100000">
                                          <p:val>
                                            <p:strVal val="#ppt_w"/>
                                          </p:val>
                                        </p:tav>
                                      </p:tavLst>
                                    </p:anim>
                                    <p:anim calcmode="lin" valueType="num">
                                      <p:cBhvr>
                                        <p:cTn id="29" dur="1000" fill="hold"/>
                                        <p:tgtEl>
                                          <p:spTgt spid="13323"/>
                                        </p:tgtEl>
                                        <p:attrNameLst>
                                          <p:attrName>ppt_h</p:attrName>
                                        </p:attrNameLst>
                                      </p:cBhvr>
                                      <p:tavLst>
                                        <p:tav tm="0">
                                          <p:val>
                                            <p:fltVal val="0"/>
                                          </p:val>
                                        </p:tav>
                                        <p:tav tm="100000">
                                          <p:val>
                                            <p:strVal val="#ppt_h"/>
                                          </p:val>
                                        </p:tav>
                                      </p:tavLst>
                                    </p:anim>
                                    <p:anim calcmode="lin" valueType="num">
                                      <p:cBhvr>
                                        <p:cTn id="30" dur="1000" fill="hold"/>
                                        <p:tgtEl>
                                          <p:spTgt spid="13323"/>
                                        </p:tgtEl>
                                        <p:attrNameLst>
                                          <p:attrName>style.rotation</p:attrName>
                                        </p:attrNameLst>
                                      </p:cBhvr>
                                      <p:tavLst>
                                        <p:tav tm="0">
                                          <p:val>
                                            <p:fltVal val="90"/>
                                          </p:val>
                                        </p:tav>
                                        <p:tav tm="100000">
                                          <p:val>
                                            <p:fltVal val="0"/>
                                          </p:val>
                                        </p:tav>
                                      </p:tavLst>
                                    </p:anim>
                                    <p:animEffect transition="in" filter="fade">
                                      <p:cBhvr>
                                        <p:cTn id="31" dur="1000"/>
                                        <p:tgtEl>
                                          <p:spTgt spid="13323"/>
                                        </p:tgtEl>
                                      </p:cBhvr>
                                    </p:animEffect>
                                  </p:childTnLst>
                                </p:cTn>
                              </p:par>
                            </p:childTnLst>
                          </p:cTn>
                        </p:par>
                        <p:par>
                          <p:cTn id="32" fill="hold">
                            <p:stCondLst>
                              <p:cond delay="4000"/>
                            </p:stCondLst>
                            <p:childTnLst>
                              <p:par>
                                <p:cTn id="33" presetID="31" presetClass="entr" presetSubtype="0" fill="hold" nodeType="afterEffect">
                                  <p:stCondLst>
                                    <p:cond delay="0"/>
                                  </p:stCondLst>
                                  <p:iterate type="lt">
                                    <p:tmPct val="5000"/>
                                  </p:iterate>
                                  <p:childTnLst>
                                    <p:set>
                                      <p:cBhvr>
                                        <p:cTn id="34" dur="1" fill="hold">
                                          <p:stCondLst>
                                            <p:cond delay="0"/>
                                          </p:stCondLst>
                                        </p:cTn>
                                        <p:tgtEl>
                                          <p:spTgt spid="13325"/>
                                        </p:tgtEl>
                                        <p:attrNameLst>
                                          <p:attrName>style.visibility</p:attrName>
                                        </p:attrNameLst>
                                      </p:cBhvr>
                                      <p:to>
                                        <p:strVal val="visible"/>
                                      </p:to>
                                    </p:set>
                                    <p:anim calcmode="lin" valueType="num">
                                      <p:cBhvr>
                                        <p:cTn id="35" dur="1000" fill="hold"/>
                                        <p:tgtEl>
                                          <p:spTgt spid="13325"/>
                                        </p:tgtEl>
                                        <p:attrNameLst>
                                          <p:attrName>ppt_w</p:attrName>
                                        </p:attrNameLst>
                                      </p:cBhvr>
                                      <p:tavLst>
                                        <p:tav tm="0">
                                          <p:val>
                                            <p:fltVal val="0"/>
                                          </p:val>
                                        </p:tav>
                                        <p:tav tm="100000">
                                          <p:val>
                                            <p:strVal val="#ppt_w"/>
                                          </p:val>
                                        </p:tav>
                                      </p:tavLst>
                                    </p:anim>
                                    <p:anim calcmode="lin" valueType="num">
                                      <p:cBhvr>
                                        <p:cTn id="36" dur="1000" fill="hold"/>
                                        <p:tgtEl>
                                          <p:spTgt spid="13325"/>
                                        </p:tgtEl>
                                        <p:attrNameLst>
                                          <p:attrName>ppt_h</p:attrName>
                                        </p:attrNameLst>
                                      </p:cBhvr>
                                      <p:tavLst>
                                        <p:tav tm="0">
                                          <p:val>
                                            <p:fltVal val="0"/>
                                          </p:val>
                                        </p:tav>
                                        <p:tav tm="100000">
                                          <p:val>
                                            <p:strVal val="#ppt_h"/>
                                          </p:val>
                                        </p:tav>
                                      </p:tavLst>
                                    </p:anim>
                                    <p:anim calcmode="lin" valueType="num">
                                      <p:cBhvr>
                                        <p:cTn id="37" dur="1000" fill="hold"/>
                                        <p:tgtEl>
                                          <p:spTgt spid="13325"/>
                                        </p:tgtEl>
                                        <p:attrNameLst>
                                          <p:attrName>style.rotation</p:attrName>
                                        </p:attrNameLst>
                                      </p:cBhvr>
                                      <p:tavLst>
                                        <p:tav tm="0">
                                          <p:val>
                                            <p:fltVal val="90"/>
                                          </p:val>
                                        </p:tav>
                                        <p:tav tm="100000">
                                          <p:val>
                                            <p:fltVal val="0"/>
                                          </p:val>
                                        </p:tav>
                                      </p:tavLst>
                                    </p:anim>
                                    <p:animEffect transition="in" filter="fade">
                                      <p:cBhvr>
                                        <p:cTn id="38" dur="1000"/>
                                        <p:tgtEl>
                                          <p:spTgt spid="13325"/>
                                        </p:tgtEl>
                                      </p:cBhvr>
                                    </p:animEffect>
                                  </p:childTnLst>
                                </p:cTn>
                              </p:par>
                            </p:childTnLst>
                          </p:cTn>
                        </p:par>
                        <p:par>
                          <p:cTn id="39" fill="hold">
                            <p:stCondLst>
                              <p:cond delay="5000"/>
                            </p:stCondLst>
                            <p:childTnLst>
                              <p:par>
                                <p:cTn id="40" presetID="31" presetClass="entr" presetSubtype="0" fill="hold" nodeType="afterEffect">
                                  <p:stCondLst>
                                    <p:cond delay="0"/>
                                  </p:stCondLst>
                                  <p:iterate type="lt">
                                    <p:tmPct val="5000"/>
                                  </p:iterate>
                                  <p:childTnLst>
                                    <p:set>
                                      <p:cBhvr>
                                        <p:cTn id="41" dur="1" fill="hold">
                                          <p:stCondLst>
                                            <p:cond delay="0"/>
                                          </p:stCondLst>
                                        </p:cTn>
                                        <p:tgtEl>
                                          <p:spTgt spid="13327"/>
                                        </p:tgtEl>
                                        <p:attrNameLst>
                                          <p:attrName>style.visibility</p:attrName>
                                        </p:attrNameLst>
                                      </p:cBhvr>
                                      <p:to>
                                        <p:strVal val="visible"/>
                                      </p:to>
                                    </p:set>
                                    <p:anim calcmode="lin" valueType="num">
                                      <p:cBhvr>
                                        <p:cTn id="42" dur="1000" fill="hold"/>
                                        <p:tgtEl>
                                          <p:spTgt spid="13327"/>
                                        </p:tgtEl>
                                        <p:attrNameLst>
                                          <p:attrName>ppt_w</p:attrName>
                                        </p:attrNameLst>
                                      </p:cBhvr>
                                      <p:tavLst>
                                        <p:tav tm="0">
                                          <p:val>
                                            <p:fltVal val="0"/>
                                          </p:val>
                                        </p:tav>
                                        <p:tav tm="100000">
                                          <p:val>
                                            <p:strVal val="#ppt_w"/>
                                          </p:val>
                                        </p:tav>
                                      </p:tavLst>
                                    </p:anim>
                                    <p:anim calcmode="lin" valueType="num">
                                      <p:cBhvr>
                                        <p:cTn id="43" dur="1000" fill="hold"/>
                                        <p:tgtEl>
                                          <p:spTgt spid="13327"/>
                                        </p:tgtEl>
                                        <p:attrNameLst>
                                          <p:attrName>ppt_h</p:attrName>
                                        </p:attrNameLst>
                                      </p:cBhvr>
                                      <p:tavLst>
                                        <p:tav tm="0">
                                          <p:val>
                                            <p:fltVal val="0"/>
                                          </p:val>
                                        </p:tav>
                                        <p:tav tm="100000">
                                          <p:val>
                                            <p:strVal val="#ppt_h"/>
                                          </p:val>
                                        </p:tav>
                                      </p:tavLst>
                                    </p:anim>
                                    <p:anim calcmode="lin" valueType="num">
                                      <p:cBhvr>
                                        <p:cTn id="44" dur="1000" fill="hold"/>
                                        <p:tgtEl>
                                          <p:spTgt spid="13327"/>
                                        </p:tgtEl>
                                        <p:attrNameLst>
                                          <p:attrName>style.rotation</p:attrName>
                                        </p:attrNameLst>
                                      </p:cBhvr>
                                      <p:tavLst>
                                        <p:tav tm="0">
                                          <p:val>
                                            <p:fltVal val="90"/>
                                          </p:val>
                                        </p:tav>
                                        <p:tav tm="100000">
                                          <p:val>
                                            <p:fltVal val="0"/>
                                          </p:val>
                                        </p:tav>
                                      </p:tavLst>
                                    </p:anim>
                                    <p:animEffect transition="in" filter="fade">
                                      <p:cBhvr>
                                        <p:cTn id="45" dur="1000"/>
                                        <p:tgtEl>
                                          <p:spTgt spid="13327"/>
                                        </p:tgtEl>
                                      </p:cBhvr>
                                    </p:animEffect>
                                  </p:childTnLst>
                                </p:cTn>
                              </p:par>
                            </p:childTnLst>
                          </p:cTn>
                        </p:par>
                        <p:par>
                          <p:cTn id="46" fill="hold">
                            <p:stCondLst>
                              <p:cond delay="6000"/>
                            </p:stCondLst>
                            <p:childTnLst>
                              <p:par>
                                <p:cTn id="47" presetID="31" presetClass="entr" presetSubtype="0" fill="hold" nodeType="afterEffect">
                                  <p:stCondLst>
                                    <p:cond delay="0"/>
                                  </p:stCondLst>
                                  <p:iterate type="lt">
                                    <p:tmPct val="5000"/>
                                  </p:iterate>
                                  <p:childTnLst>
                                    <p:set>
                                      <p:cBhvr>
                                        <p:cTn id="48" dur="1" fill="hold">
                                          <p:stCondLst>
                                            <p:cond delay="0"/>
                                          </p:stCondLst>
                                        </p:cTn>
                                        <p:tgtEl>
                                          <p:spTgt spid="13329"/>
                                        </p:tgtEl>
                                        <p:attrNameLst>
                                          <p:attrName>style.visibility</p:attrName>
                                        </p:attrNameLst>
                                      </p:cBhvr>
                                      <p:to>
                                        <p:strVal val="visible"/>
                                      </p:to>
                                    </p:set>
                                    <p:anim calcmode="lin" valueType="num">
                                      <p:cBhvr>
                                        <p:cTn id="49" dur="1000" fill="hold"/>
                                        <p:tgtEl>
                                          <p:spTgt spid="13329"/>
                                        </p:tgtEl>
                                        <p:attrNameLst>
                                          <p:attrName>ppt_w</p:attrName>
                                        </p:attrNameLst>
                                      </p:cBhvr>
                                      <p:tavLst>
                                        <p:tav tm="0">
                                          <p:val>
                                            <p:fltVal val="0"/>
                                          </p:val>
                                        </p:tav>
                                        <p:tav tm="100000">
                                          <p:val>
                                            <p:strVal val="#ppt_w"/>
                                          </p:val>
                                        </p:tav>
                                      </p:tavLst>
                                    </p:anim>
                                    <p:anim calcmode="lin" valueType="num">
                                      <p:cBhvr>
                                        <p:cTn id="50" dur="1000" fill="hold"/>
                                        <p:tgtEl>
                                          <p:spTgt spid="13329"/>
                                        </p:tgtEl>
                                        <p:attrNameLst>
                                          <p:attrName>ppt_h</p:attrName>
                                        </p:attrNameLst>
                                      </p:cBhvr>
                                      <p:tavLst>
                                        <p:tav tm="0">
                                          <p:val>
                                            <p:fltVal val="0"/>
                                          </p:val>
                                        </p:tav>
                                        <p:tav tm="100000">
                                          <p:val>
                                            <p:strVal val="#ppt_h"/>
                                          </p:val>
                                        </p:tav>
                                      </p:tavLst>
                                    </p:anim>
                                    <p:anim calcmode="lin" valueType="num">
                                      <p:cBhvr>
                                        <p:cTn id="51" dur="1000" fill="hold"/>
                                        <p:tgtEl>
                                          <p:spTgt spid="13329"/>
                                        </p:tgtEl>
                                        <p:attrNameLst>
                                          <p:attrName>style.rotation</p:attrName>
                                        </p:attrNameLst>
                                      </p:cBhvr>
                                      <p:tavLst>
                                        <p:tav tm="0">
                                          <p:val>
                                            <p:fltVal val="90"/>
                                          </p:val>
                                        </p:tav>
                                        <p:tav tm="100000">
                                          <p:val>
                                            <p:fltVal val="0"/>
                                          </p:val>
                                        </p:tav>
                                      </p:tavLst>
                                    </p:anim>
                                    <p:animEffect transition="in" filter="fade">
                                      <p:cBhvr>
                                        <p:cTn id="52" dur="1000"/>
                                        <p:tgtEl>
                                          <p:spTgt spid="133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160502" y="1252822"/>
            <a:ext cx="6798988" cy="523220"/>
          </a:xfrm>
          <a:prstGeom prst="rect">
            <a:avLst/>
          </a:prstGeom>
        </p:spPr>
        <p:txBody>
          <a:bodyPr wrap="square">
            <a:spAutoFit/>
          </a:bodyPr>
          <a:lstStyle/>
          <a:p>
            <a:r>
              <a:rPr lang="fr-FR" sz="2800" b="1" i="1" dirty="0" smtClean="0">
                <a:latin typeface="+mj-lt"/>
              </a:rPr>
              <a:t>condition de convergence  </a:t>
            </a:r>
            <a:endParaRPr lang="fr-FR" sz="2800" b="1" i="1" dirty="0">
              <a:latin typeface="+mj-lt"/>
            </a:endParaRPr>
          </a:p>
        </p:txBody>
      </p:sp>
      <p:sp>
        <p:nvSpPr>
          <p:cNvPr id="81922" name="Rectangle 2"/>
          <p:cNvSpPr>
            <a:spLocks noChangeArrowheads="1"/>
          </p:cNvSpPr>
          <p:nvPr/>
        </p:nvSpPr>
        <p:spPr bwMode="auto">
          <a:xfrm>
            <a:off x="428596" y="2071678"/>
            <a:ext cx="7358082"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mj-lt"/>
                <a:ea typeface="Calibri" pitchFamily="34" charset="0"/>
                <a:cs typeface="Times New Roman" pitchFamily="18" charset="0"/>
              </a:rPr>
              <a:t>Pour arrêter les itérations, On va appliquer la condition de convergence à la fin de la détermination du champ de pression après une K étape de calcul. On peut définie cette condition par l’expression suivante :</a:t>
            </a:r>
            <a:endParaRPr kumimoji="0" lang="fr-FR" sz="24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mj-lt"/>
              <a:cs typeface="Arial" pitchFamily="34" charset="0"/>
            </a:endParaRPr>
          </a:p>
        </p:txBody>
      </p:sp>
      <p:pic>
        <p:nvPicPr>
          <p:cNvPr id="8192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790700" y="4010670"/>
            <a:ext cx="3059522" cy="1204280"/>
          </a:xfrm>
          <a:prstGeom prst="rect">
            <a:avLst/>
          </a:prstGeom>
          <a:noFill/>
        </p:spPr>
      </p:pic>
      <p:sp>
        <p:nvSpPr>
          <p:cNvPr id="16" name="Espace réservé du numéro de diapositive 15"/>
          <p:cNvSpPr>
            <a:spLocks noGrp="1"/>
          </p:cNvSpPr>
          <p:nvPr>
            <p:ph type="sldNum" sz="quarter" idx="12"/>
          </p:nvPr>
        </p:nvSpPr>
        <p:spPr/>
        <p:txBody>
          <a:bodyPr/>
          <a:lstStyle/>
          <a:p>
            <a:fld id="{66C334F0-88DA-44F1-A9BE-13E0EF7BB4B3}" type="slidenum">
              <a:rPr lang="fr-FR" smtClean="0"/>
              <a:pPr/>
              <a:t>26</a:t>
            </a:fld>
            <a:endParaRPr lang="fr-FR"/>
          </a:p>
        </p:txBody>
      </p:sp>
      <p:sp>
        <p:nvSpPr>
          <p:cNvPr id="14" name="Rectangle 13"/>
          <p:cNvSpPr/>
          <p:nvPr/>
        </p:nvSpPr>
        <p:spPr>
          <a:xfrm>
            <a:off x="1298555" y="0"/>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Analyse numérique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81922"/>
                                        </p:tgtEl>
                                        <p:attrNameLst>
                                          <p:attrName>style.visibility</p:attrName>
                                        </p:attrNameLst>
                                      </p:cBhvr>
                                      <p:to>
                                        <p:strVal val="visible"/>
                                      </p:to>
                                    </p:set>
                                    <p:animEffect transition="in" filter="wipe(down)">
                                      <p:cBhvr>
                                        <p:cTn id="7" dur="290">
                                          <p:stCondLst>
                                            <p:cond delay="0"/>
                                          </p:stCondLst>
                                        </p:cTn>
                                        <p:tgtEl>
                                          <p:spTgt spid="81922"/>
                                        </p:tgtEl>
                                      </p:cBhvr>
                                    </p:animEffect>
                                    <p:anim calcmode="lin" valueType="num">
                                      <p:cBhvr>
                                        <p:cTn id="8" dur="911" tmFilter="0,0; 0.14,0.36; 0.43,0.73; 0.71,0.91; 1.0,1.0">
                                          <p:stCondLst>
                                            <p:cond delay="0"/>
                                          </p:stCondLst>
                                        </p:cTn>
                                        <p:tgtEl>
                                          <p:spTgt spid="8192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8192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8192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8192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81922"/>
                                        </p:tgtEl>
                                        <p:attrNameLst>
                                          <p:attrName>ppt_y</p:attrName>
                                        </p:attrNameLst>
                                      </p:cBhvr>
                                      <p:tavLst>
                                        <p:tav tm="0" fmla="#ppt_y-sin(pi*$)/81">
                                          <p:val>
                                            <p:fltVal val="0"/>
                                          </p:val>
                                        </p:tav>
                                        <p:tav tm="100000">
                                          <p:val>
                                            <p:fltVal val="1"/>
                                          </p:val>
                                        </p:tav>
                                      </p:tavLst>
                                    </p:anim>
                                    <p:animScale>
                                      <p:cBhvr>
                                        <p:cTn id="13" dur="13">
                                          <p:stCondLst>
                                            <p:cond delay="325"/>
                                          </p:stCondLst>
                                        </p:cTn>
                                        <p:tgtEl>
                                          <p:spTgt spid="81922"/>
                                        </p:tgtEl>
                                      </p:cBhvr>
                                      <p:to x="100000" y="60000"/>
                                    </p:animScale>
                                    <p:animScale>
                                      <p:cBhvr>
                                        <p:cTn id="14" dur="83" decel="50000">
                                          <p:stCondLst>
                                            <p:cond delay="338"/>
                                          </p:stCondLst>
                                        </p:cTn>
                                        <p:tgtEl>
                                          <p:spTgt spid="81922"/>
                                        </p:tgtEl>
                                      </p:cBhvr>
                                      <p:to x="100000" y="100000"/>
                                    </p:animScale>
                                    <p:animScale>
                                      <p:cBhvr>
                                        <p:cTn id="15" dur="13">
                                          <p:stCondLst>
                                            <p:cond delay="656"/>
                                          </p:stCondLst>
                                        </p:cTn>
                                        <p:tgtEl>
                                          <p:spTgt spid="81922"/>
                                        </p:tgtEl>
                                      </p:cBhvr>
                                      <p:to x="100000" y="80000"/>
                                    </p:animScale>
                                    <p:animScale>
                                      <p:cBhvr>
                                        <p:cTn id="16" dur="83" decel="50000">
                                          <p:stCondLst>
                                            <p:cond delay="669"/>
                                          </p:stCondLst>
                                        </p:cTn>
                                        <p:tgtEl>
                                          <p:spTgt spid="81922"/>
                                        </p:tgtEl>
                                      </p:cBhvr>
                                      <p:to x="100000" y="100000"/>
                                    </p:animScale>
                                    <p:animScale>
                                      <p:cBhvr>
                                        <p:cTn id="17" dur="13">
                                          <p:stCondLst>
                                            <p:cond delay="821"/>
                                          </p:stCondLst>
                                        </p:cTn>
                                        <p:tgtEl>
                                          <p:spTgt spid="81922"/>
                                        </p:tgtEl>
                                      </p:cBhvr>
                                      <p:to x="100000" y="90000"/>
                                    </p:animScale>
                                    <p:animScale>
                                      <p:cBhvr>
                                        <p:cTn id="18" dur="83" decel="50000">
                                          <p:stCondLst>
                                            <p:cond delay="834"/>
                                          </p:stCondLst>
                                        </p:cTn>
                                        <p:tgtEl>
                                          <p:spTgt spid="81922"/>
                                        </p:tgtEl>
                                      </p:cBhvr>
                                      <p:to x="100000" y="100000"/>
                                    </p:animScale>
                                    <p:animScale>
                                      <p:cBhvr>
                                        <p:cTn id="19" dur="13">
                                          <p:stCondLst>
                                            <p:cond delay="904"/>
                                          </p:stCondLst>
                                        </p:cTn>
                                        <p:tgtEl>
                                          <p:spTgt spid="81922"/>
                                        </p:tgtEl>
                                      </p:cBhvr>
                                      <p:to x="100000" y="95000"/>
                                    </p:animScale>
                                    <p:animScale>
                                      <p:cBhvr>
                                        <p:cTn id="20" dur="83" decel="50000">
                                          <p:stCondLst>
                                            <p:cond delay="917"/>
                                          </p:stCondLst>
                                        </p:cTn>
                                        <p:tgtEl>
                                          <p:spTgt spid="8192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iterate type="lt">
                                    <p:tmPct val="5000"/>
                                  </p:iterate>
                                  <p:childTnLst>
                                    <p:set>
                                      <p:cBhvr>
                                        <p:cTn id="24" dur="1" fill="hold">
                                          <p:stCondLst>
                                            <p:cond delay="0"/>
                                          </p:stCondLst>
                                        </p:cTn>
                                        <p:tgtEl>
                                          <p:spTgt spid="81921"/>
                                        </p:tgtEl>
                                        <p:attrNameLst>
                                          <p:attrName>style.visibility</p:attrName>
                                        </p:attrNameLst>
                                      </p:cBhvr>
                                      <p:to>
                                        <p:strVal val="visible"/>
                                      </p:to>
                                    </p:set>
                                    <p:anim calcmode="lin" valueType="num">
                                      <p:cBhvr>
                                        <p:cTn id="25" dur="1000" fill="hold"/>
                                        <p:tgtEl>
                                          <p:spTgt spid="81921"/>
                                        </p:tgtEl>
                                        <p:attrNameLst>
                                          <p:attrName>ppt_w</p:attrName>
                                        </p:attrNameLst>
                                      </p:cBhvr>
                                      <p:tavLst>
                                        <p:tav tm="0">
                                          <p:val>
                                            <p:fltVal val="0"/>
                                          </p:val>
                                        </p:tav>
                                        <p:tav tm="100000">
                                          <p:val>
                                            <p:strVal val="#ppt_w"/>
                                          </p:val>
                                        </p:tav>
                                      </p:tavLst>
                                    </p:anim>
                                    <p:anim calcmode="lin" valueType="num">
                                      <p:cBhvr>
                                        <p:cTn id="26" dur="1000" fill="hold"/>
                                        <p:tgtEl>
                                          <p:spTgt spid="81921"/>
                                        </p:tgtEl>
                                        <p:attrNameLst>
                                          <p:attrName>ppt_h</p:attrName>
                                        </p:attrNameLst>
                                      </p:cBhvr>
                                      <p:tavLst>
                                        <p:tav tm="0">
                                          <p:val>
                                            <p:fltVal val="0"/>
                                          </p:val>
                                        </p:tav>
                                        <p:tav tm="100000">
                                          <p:val>
                                            <p:strVal val="#ppt_h"/>
                                          </p:val>
                                        </p:tav>
                                      </p:tavLst>
                                    </p:anim>
                                    <p:anim calcmode="lin" valueType="num">
                                      <p:cBhvr>
                                        <p:cTn id="27" dur="1000" fill="hold"/>
                                        <p:tgtEl>
                                          <p:spTgt spid="81921"/>
                                        </p:tgtEl>
                                        <p:attrNameLst>
                                          <p:attrName>style.rotation</p:attrName>
                                        </p:attrNameLst>
                                      </p:cBhvr>
                                      <p:tavLst>
                                        <p:tav tm="0">
                                          <p:val>
                                            <p:fltVal val="90"/>
                                          </p:val>
                                        </p:tav>
                                        <p:tav tm="100000">
                                          <p:val>
                                            <p:fltVal val="0"/>
                                          </p:val>
                                        </p:tav>
                                      </p:tavLst>
                                    </p:anim>
                                    <p:animEffect transition="in" filter="fade">
                                      <p:cBhvr>
                                        <p:cTn id="28" dur="1000"/>
                                        <p:tgtEl>
                                          <p:spTgt spid="819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60502" y="2760645"/>
            <a:ext cx="6798988" cy="954107"/>
          </a:xfrm>
          <a:prstGeom prst="rect">
            <a:avLst/>
          </a:prstGeom>
        </p:spPr>
        <p:txBody>
          <a:bodyPr wrap="square">
            <a:spAutoFit/>
          </a:bodyPr>
          <a:lstStyle/>
          <a:p>
            <a:r>
              <a:rPr lang="fr-FR" sz="2800" b="1" i="1" dirty="0" smtClean="0">
                <a:latin typeface="+mj-lt"/>
              </a:rPr>
              <a:t>Organigramme</a:t>
            </a:r>
          </a:p>
          <a:p>
            <a:r>
              <a:rPr lang="fr-FR" sz="2800" b="1" i="1" dirty="0" smtClean="0">
                <a:latin typeface="+mj-lt"/>
              </a:rPr>
              <a:t> de calcul  </a:t>
            </a:r>
            <a:endParaRPr lang="fr-FR" sz="2800" b="1" i="1" dirty="0">
              <a:latin typeface="+mj-lt"/>
            </a:endParaRPr>
          </a:p>
        </p:txBody>
      </p:sp>
      <p:sp>
        <p:nvSpPr>
          <p:cNvPr id="16" name="Espace réservé du numéro de diapositive 15"/>
          <p:cNvSpPr>
            <a:spLocks noGrp="1"/>
          </p:cNvSpPr>
          <p:nvPr>
            <p:ph type="sldNum" sz="quarter" idx="12"/>
          </p:nvPr>
        </p:nvSpPr>
        <p:spPr/>
        <p:txBody>
          <a:bodyPr/>
          <a:lstStyle/>
          <a:p>
            <a:fld id="{66C334F0-88DA-44F1-A9BE-13E0EF7BB4B3}" type="slidenum">
              <a:rPr lang="fr-FR" smtClean="0"/>
              <a:pPr/>
              <a:t>27</a:t>
            </a:fld>
            <a:endParaRPr lang="fr-FR"/>
          </a:p>
        </p:txBody>
      </p:sp>
      <p:pic>
        <p:nvPicPr>
          <p:cNvPr id="1026" name="Picture 2"/>
          <p:cNvPicPr>
            <a:picLocks noChangeAspect="1" noChangeArrowheads="1"/>
          </p:cNvPicPr>
          <p:nvPr/>
        </p:nvPicPr>
        <p:blipFill>
          <a:blip r:embed="rId3"/>
          <a:srcRect/>
          <a:stretch>
            <a:fillRect/>
          </a:stretch>
        </p:blipFill>
        <p:spPr bwMode="auto">
          <a:xfrm>
            <a:off x="3929058" y="1000108"/>
            <a:ext cx="5143536" cy="5857893"/>
          </a:xfrm>
          <a:prstGeom prst="rect">
            <a:avLst/>
          </a:prstGeom>
          <a:noFill/>
          <a:ln w="9525">
            <a:noFill/>
            <a:miter lim="800000"/>
            <a:headEnd/>
            <a:tailEnd/>
          </a:ln>
          <a:effectLst/>
        </p:spPr>
      </p:pic>
      <p:sp>
        <p:nvSpPr>
          <p:cNvPr id="13" name="Rectangle 12"/>
          <p:cNvSpPr/>
          <p:nvPr/>
        </p:nvSpPr>
        <p:spPr>
          <a:xfrm>
            <a:off x="1298555" y="0"/>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Analyse numérique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DD01022_"/>
          <p:cNvPicPr>
            <a:picLocks noChangeAspect="1" noChangeArrowheads="1"/>
          </p:cNvPicPr>
          <p:nvPr/>
        </p:nvPicPr>
        <p:blipFill>
          <a:blip r:embed="rId2" cstate="print"/>
          <a:srcRect/>
          <a:stretch>
            <a:fillRect/>
          </a:stretch>
        </p:blipFill>
        <p:spPr bwMode="auto">
          <a:xfrm>
            <a:off x="0" y="0"/>
            <a:ext cx="9144000" cy="6858000"/>
          </a:xfrm>
          <a:prstGeom prst="rect">
            <a:avLst/>
          </a:prstGeom>
          <a:ln>
            <a:headEnd/>
            <a:tailEnd/>
          </a:ln>
        </p:spPr>
        <p:style>
          <a:lnRef idx="1">
            <a:schemeClr val="accent2"/>
          </a:lnRef>
          <a:fillRef idx="2">
            <a:schemeClr val="accent2"/>
          </a:fillRef>
          <a:effectRef idx="1">
            <a:schemeClr val="accent2"/>
          </a:effectRef>
          <a:fontRef idx="minor">
            <a:schemeClr val="dk1"/>
          </a:fontRef>
        </p:style>
      </p:pic>
      <p:sp>
        <p:nvSpPr>
          <p:cNvPr id="4" name="Rectangle 3"/>
          <p:cNvSpPr/>
          <p:nvPr/>
        </p:nvSpPr>
        <p:spPr>
          <a:xfrm>
            <a:off x="1714480" y="2886860"/>
            <a:ext cx="5688632" cy="2369880"/>
          </a:xfrm>
          <a:prstGeom prst="rect">
            <a:avLst/>
          </a:prstGeom>
          <a:noFill/>
        </p:spPr>
        <p:txBody>
          <a:bodyPr wrap="square" lIns="91440" tIns="45720" rIns="91440" bIns="45720">
            <a:spAutoFit/>
          </a:bodyPr>
          <a:lstStyle/>
          <a:p>
            <a:pPr algn="ctr"/>
            <a:r>
              <a:rPr lang="fr-FR" sz="4400" b="1" i="1" cap="none" spc="50" dirty="0" smtClean="0">
                <a:ln w="13500">
                  <a:solidFill>
                    <a:schemeClr val="accent1">
                      <a:shade val="2500"/>
                      <a:alpha val="6500"/>
                    </a:schemeClr>
                  </a:solidFill>
                  <a:prstDash val="solid"/>
                </a:ln>
                <a:solidFill>
                  <a:schemeClr val="tx2">
                    <a:lumMod val="75000"/>
                  </a:schemeClr>
                </a:solidFill>
                <a:effectLst>
                  <a:outerShdw blurRad="60007" dist="310007" dir="7680000" sy="30000" kx="1300200" algn="ctr" rotWithShape="0">
                    <a:prstClr val="black">
                      <a:alpha val="32000"/>
                    </a:prstClr>
                  </a:outerShdw>
                </a:effectLst>
                <a:latin typeface="Times New Roman" pitchFamily="18" charset="0"/>
                <a:cs typeface="Times New Roman" pitchFamily="18" charset="0"/>
              </a:rPr>
              <a:t>RESULTATS </a:t>
            </a:r>
          </a:p>
          <a:p>
            <a:pPr algn="ctr"/>
            <a:r>
              <a:rPr lang="fr-FR" sz="4400" b="1" i="1" cap="none" spc="50" dirty="0" smtClean="0">
                <a:ln w="13500">
                  <a:solidFill>
                    <a:schemeClr val="accent1">
                      <a:shade val="2500"/>
                      <a:alpha val="6500"/>
                    </a:schemeClr>
                  </a:solidFill>
                  <a:prstDash val="solid"/>
                </a:ln>
                <a:solidFill>
                  <a:schemeClr val="tx2">
                    <a:lumMod val="75000"/>
                  </a:schemeClr>
                </a:solidFill>
                <a:effectLst>
                  <a:outerShdw blurRad="60007" dist="310007" dir="7680000" sy="30000" kx="1300200" algn="ctr" rotWithShape="0">
                    <a:prstClr val="black">
                      <a:alpha val="32000"/>
                    </a:prstClr>
                  </a:outerShdw>
                </a:effectLst>
                <a:latin typeface="Times New Roman" pitchFamily="18" charset="0"/>
                <a:cs typeface="Times New Roman" pitchFamily="18" charset="0"/>
              </a:rPr>
              <a:t>ET</a:t>
            </a:r>
          </a:p>
          <a:p>
            <a:pPr algn="ctr"/>
            <a:r>
              <a:rPr lang="fr-FR" sz="4400" b="1" i="1" cap="none" spc="50" dirty="0" smtClean="0">
                <a:ln w="13500">
                  <a:solidFill>
                    <a:schemeClr val="accent1">
                      <a:shade val="2500"/>
                      <a:alpha val="6500"/>
                    </a:schemeClr>
                  </a:solidFill>
                  <a:prstDash val="solid"/>
                </a:ln>
                <a:solidFill>
                  <a:schemeClr val="tx2">
                    <a:lumMod val="75000"/>
                  </a:schemeClr>
                </a:solidFill>
                <a:effectLst>
                  <a:outerShdw blurRad="60007" dist="310007" dir="7680000" sy="30000" kx="1300200" algn="ctr" rotWithShape="0">
                    <a:prstClr val="black">
                      <a:alpha val="32000"/>
                    </a:prstClr>
                  </a:outerShdw>
                </a:effectLst>
                <a:latin typeface="Times New Roman" pitchFamily="18" charset="0"/>
                <a:cs typeface="Times New Roman" pitchFamily="18" charset="0"/>
              </a:rPr>
              <a:t> DISCUSSION</a:t>
            </a:r>
            <a:endParaRPr lang="fr-FR" sz="4400" b="1" i="1" spc="50" dirty="0" smtClean="0">
              <a:ln w="13500">
                <a:solidFill>
                  <a:schemeClr val="accent1">
                    <a:shade val="2500"/>
                    <a:alpha val="6500"/>
                  </a:schemeClr>
                </a:solidFill>
                <a:prstDash val="solid"/>
              </a:ln>
              <a:solidFill>
                <a:schemeClr val="tx2">
                  <a:lumMod val="75000"/>
                </a:schemeClr>
              </a:solidFill>
              <a:effectLst>
                <a:outerShdw blurRad="60007" dist="310007" dir="7680000" sy="30000" kx="1300200" algn="ctr" rotWithShape="0">
                  <a:prstClr val="black">
                    <a:alpha val="32000"/>
                  </a:prstClr>
                </a:outerShdw>
              </a:effectLst>
              <a:latin typeface="Times New Roman" pitchFamily="18" charset="0"/>
              <a:cs typeface="Times New Roman" pitchFamily="18" charset="0"/>
            </a:endParaRPr>
          </a:p>
          <a:p>
            <a:endParaRPr lang="fr-FR" sz="1600" b="1" i="1" cap="none" spc="50" dirty="0">
              <a:ln w="13500">
                <a:solidFill>
                  <a:schemeClr val="accent1">
                    <a:shade val="2500"/>
                    <a:alpha val="6500"/>
                  </a:schemeClr>
                </a:solidFill>
                <a:prstDash val="solid"/>
              </a:ln>
              <a:effectLst>
                <a:outerShdw blurRad="60007" dist="310007" dir="7680000" sy="30000" kx="1300200" algn="ctr" rotWithShape="0">
                  <a:prstClr val="black">
                    <a:alpha val="32000"/>
                  </a:prstClr>
                </a:outerShdw>
              </a:effectLst>
              <a:latin typeface="Times New Roman" pitchFamily="18" charset="0"/>
              <a:cs typeface="Times New Roman" pitchFamily="18" charset="0"/>
            </a:endParaRPr>
          </a:p>
        </p:txBody>
      </p:sp>
      <p:sp>
        <p:nvSpPr>
          <p:cNvPr id="8" name="Espace réservé du numéro de diapositive 7"/>
          <p:cNvSpPr>
            <a:spLocks noGrp="1"/>
          </p:cNvSpPr>
          <p:nvPr>
            <p:ph type="sldNum" sz="quarter" idx="12"/>
          </p:nvPr>
        </p:nvSpPr>
        <p:spPr/>
        <p:txBody>
          <a:bodyPr/>
          <a:lstStyle/>
          <a:p>
            <a:fld id="{66C334F0-88DA-44F1-A9BE-13E0EF7BB4B3}" type="slidenum">
              <a:rPr lang="fr-FR" smtClean="0"/>
              <a:pPr/>
              <a:t>28</a:t>
            </a:fld>
            <a:endParaRPr lang="fr-F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79466" y="691202"/>
            <a:ext cx="8135935" cy="523220"/>
          </a:xfrm>
          <a:prstGeom prst="rect">
            <a:avLst/>
          </a:prstGeom>
        </p:spPr>
        <p:txBody>
          <a:bodyPr wrap="square">
            <a:spAutoFit/>
          </a:bodyPr>
          <a:lstStyle/>
          <a:p>
            <a:r>
              <a:rPr lang="fr-FR" sz="2000" b="1" dirty="0" smtClean="0">
                <a:latin typeface="+mj-lt"/>
              </a:rPr>
              <a:t>L’effet de la déformation élastique sur la pression hydrodynamique:</a:t>
            </a:r>
            <a:r>
              <a:rPr lang="fr-FR" b="1" dirty="0" smtClean="0">
                <a:latin typeface="+mj-lt"/>
              </a:rPr>
              <a:t> </a:t>
            </a:r>
            <a:r>
              <a:rPr lang="fr-FR" sz="2800" b="1" i="1" dirty="0" smtClean="0">
                <a:latin typeface="+mj-lt"/>
              </a:rPr>
              <a:t>  </a:t>
            </a:r>
            <a:endParaRPr lang="fr-FR" sz="2800" b="1" i="1" dirty="0">
              <a:latin typeface="+mj-lt"/>
            </a:endParaRPr>
          </a:p>
        </p:txBody>
      </p:sp>
      <p:sp>
        <p:nvSpPr>
          <p:cNvPr id="13" name="Rectangle 12"/>
          <p:cNvSpPr/>
          <p:nvPr/>
        </p:nvSpPr>
        <p:spPr>
          <a:xfrm>
            <a:off x="579466" y="5880476"/>
            <a:ext cx="8032390" cy="646331"/>
          </a:xfrm>
          <a:prstGeom prst="rect">
            <a:avLst/>
          </a:prstGeom>
        </p:spPr>
        <p:txBody>
          <a:bodyPr wrap="square">
            <a:spAutoFit/>
          </a:bodyPr>
          <a:lstStyle/>
          <a:p>
            <a:pPr algn="ctr"/>
            <a:r>
              <a:rPr lang="fr-FR" b="1" i="1" dirty="0" smtClean="0">
                <a:effectLst>
                  <a:outerShdw blurRad="38100" dist="38100" dir="2700000" algn="tl">
                    <a:srgbClr val="000000">
                      <a:alpha val="43137"/>
                    </a:srgbClr>
                  </a:outerShdw>
                </a:effectLst>
                <a:latin typeface="+mj-lt"/>
              </a:rPr>
              <a:t>Variation circonférentielle de l’épaisseur du film lubrifiant avec le coefficient de la déformation élastique pour ε=0.8.</a:t>
            </a:r>
            <a:endParaRPr lang="fr-FR" i="1" dirty="0">
              <a:effectLst>
                <a:outerShdw blurRad="38100" dist="38100" dir="2700000" algn="tl">
                  <a:srgbClr val="000000">
                    <a:alpha val="43137"/>
                  </a:srgbClr>
                </a:outerShdw>
              </a:effectLst>
              <a:latin typeface="+mj-lt"/>
            </a:endParaRPr>
          </a:p>
        </p:txBody>
      </p:sp>
      <p:sp>
        <p:nvSpPr>
          <p:cNvPr id="19" name="Espace réservé du numéro de diapositive 18"/>
          <p:cNvSpPr>
            <a:spLocks noGrp="1"/>
          </p:cNvSpPr>
          <p:nvPr>
            <p:ph type="sldNum" sz="quarter" idx="12"/>
          </p:nvPr>
        </p:nvSpPr>
        <p:spPr/>
        <p:txBody>
          <a:bodyPr/>
          <a:lstStyle/>
          <a:p>
            <a:fld id="{66C334F0-88DA-44F1-A9BE-13E0EF7BB4B3}" type="slidenum">
              <a:rPr lang="fr-FR" smtClean="0"/>
              <a:pPr/>
              <a:t>29</a:t>
            </a:fld>
            <a:endParaRPr lang="fr-FR" dirty="0"/>
          </a:p>
        </p:txBody>
      </p:sp>
      <p:sp>
        <p:nvSpPr>
          <p:cNvPr id="17" name="Rectangle 16"/>
          <p:cNvSpPr/>
          <p:nvPr/>
        </p:nvSpPr>
        <p:spPr>
          <a:xfrm>
            <a:off x="1298555" y="71414"/>
            <a:ext cx="5988089" cy="500066"/>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Résultats et discussion</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graphicFrame>
        <p:nvGraphicFramePr>
          <p:cNvPr id="18" name="Graphique 17"/>
          <p:cNvGraphicFramePr/>
          <p:nvPr/>
        </p:nvGraphicFramePr>
        <p:xfrm>
          <a:off x="860730" y="1367024"/>
          <a:ext cx="7826070" cy="451345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Scale>
                                      <p:cBhvr>
                                        <p:cTn id="7"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3"/>
                                        </p:tgtEl>
                                        <p:attrNameLst>
                                          <p:attrName>ppt_x</p:attrName>
                                          <p:attrName>ppt_y</p:attrName>
                                        </p:attrNameLst>
                                      </p:cBhvr>
                                    </p:animMotion>
                                    <p:animEffect transition="in" filter="fade">
                                      <p:cBhvr>
                                        <p:cTn id="9" dur="10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DD01022_"/>
          <p:cNvPicPr>
            <a:picLocks noChangeAspect="1" noChangeArrowheads="1"/>
          </p:cNvPicPr>
          <p:nvPr/>
        </p:nvPicPr>
        <p:blipFill>
          <a:blip r:embed="rId3" cstate="print"/>
          <a:srcRect/>
          <a:stretch>
            <a:fillRect/>
          </a:stretch>
        </p:blipFill>
        <p:spPr bwMode="auto">
          <a:xfrm>
            <a:off x="0" y="0"/>
            <a:ext cx="9144000" cy="6858000"/>
          </a:xfrm>
          <a:prstGeom prst="rect">
            <a:avLst/>
          </a:prstGeom>
          <a:ln>
            <a:headEnd/>
            <a:tailEnd/>
          </a:ln>
        </p:spPr>
        <p:style>
          <a:lnRef idx="1">
            <a:schemeClr val="accent2"/>
          </a:lnRef>
          <a:fillRef idx="2">
            <a:schemeClr val="accent2"/>
          </a:fillRef>
          <a:effectRef idx="1">
            <a:schemeClr val="accent2"/>
          </a:effectRef>
          <a:fontRef idx="minor">
            <a:schemeClr val="dk1"/>
          </a:fontRef>
        </p:style>
      </p:pic>
      <p:sp>
        <p:nvSpPr>
          <p:cNvPr id="5123" name="ZoneTexte 4"/>
          <p:cNvSpPr txBox="1">
            <a:spLocks noChangeArrowheads="1"/>
          </p:cNvSpPr>
          <p:nvPr/>
        </p:nvSpPr>
        <p:spPr bwMode="auto">
          <a:xfrm>
            <a:off x="8689975" y="0"/>
            <a:ext cx="428625" cy="369888"/>
          </a:xfrm>
          <a:prstGeom prst="rect">
            <a:avLst/>
          </a:prstGeom>
          <a:noFill/>
          <a:ln w="9525">
            <a:noFill/>
            <a:miter lim="800000"/>
            <a:headEnd/>
            <a:tailEnd/>
          </a:ln>
        </p:spPr>
        <p:txBody>
          <a:bodyPr>
            <a:spAutoFit/>
          </a:bodyPr>
          <a:lstStyle/>
          <a:p>
            <a:fld id="{A94ED5FE-88DA-4EE2-86FC-F17D1FB72B6C}" type="slidenum">
              <a:rPr lang="fr-FR">
                <a:solidFill>
                  <a:schemeClr val="bg1"/>
                </a:solidFill>
              </a:rPr>
              <a:pPr/>
              <a:t>3</a:t>
            </a:fld>
            <a:endParaRPr lang="fr-FR" dirty="0">
              <a:solidFill>
                <a:schemeClr val="bg1"/>
              </a:solidFill>
            </a:endParaRPr>
          </a:p>
        </p:txBody>
      </p:sp>
      <p:sp>
        <p:nvSpPr>
          <p:cNvPr id="11" name="Rectangle 10"/>
          <p:cNvSpPr/>
          <p:nvPr/>
        </p:nvSpPr>
        <p:spPr>
          <a:xfrm>
            <a:off x="1643042" y="3002348"/>
            <a:ext cx="5688632" cy="1692771"/>
          </a:xfrm>
          <a:prstGeom prst="rect">
            <a:avLst/>
          </a:prstGeom>
          <a:noFill/>
        </p:spPr>
        <p:txBody>
          <a:bodyPr wrap="square" lIns="91440" tIns="45720" rIns="91440" bIns="45720">
            <a:spAutoFit/>
          </a:bodyPr>
          <a:lstStyle/>
          <a:p>
            <a:pPr algn="ctr"/>
            <a:r>
              <a:rPr lang="fr-FR" sz="4400" b="1" i="1" cap="none" spc="50" dirty="0" smtClean="0">
                <a:ln w="13500">
                  <a:solidFill>
                    <a:schemeClr val="accent1">
                      <a:shade val="2500"/>
                      <a:alpha val="6500"/>
                    </a:schemeClr>
                  </a:solidFill>
                  <a:prstDash val="solid"/>
                </a:ln>
                <a:solidFill>
                  <a:schemeClr val="tx2">
                    <a:lumMod val="75000"/>
                  </a:schemeClr>
                </a:solidFill>
                <a:effectLst>
                  <a:outerShdw blurRad="60007" dist="310007" dir="7680000" sy="30000" kx="1300200" algn="ctr" rotWithShape="0">
                    <a:prstClr val="black">
                      <a:alpha val="32000"/>
                    </a:prstClr>
                  </a:outerShdw>
                </a:effectLst>
                <a:latin typeface="Times New Roman" pitchFamily="18" charset="0"/>
                <a:cs typeface="Times New Roman" pitchFamily="18" charset="0"/>
              </a:rPr>
              <a:t>INTRODUCTION </a:t>
            </a:r>
          </a:p>
          <a:p>
            <a:pPr algn="ctr"/>
            <a:r>
              <a:rPr lang="fr-FR" sz="4400" b="1" i="1" spc="50" dirty="0" smtClean="0">
                <a:ln w="13500">
                  <a:solidFill>
                    <a:schemeClr val="accent1">
                      <a:shade val="2500"/>
                      <a:alpha val="6500"/>
                    </a:schemeClr>
                  </a:solidFill>
                  <a:prstDash val="solid"/>
                </a:ln>
                <a:solidFill>
                  <a:schemeClr val="tx2">
                    <a:lumMod val="75000"/>
                  </a:schemeClr>
                </a:solidFill>
                <a:effectLst>
                  <a:outerShdw blurRad="60007" dist="310007" dir="7680000" sy="30000" kx="1300200" algn="ctr" rotWithShape="0">
                    <a:prstClr val="black">
                      <a:alpha val="32000"/>
                    </a:prstClr>
                  </a:outerShdw>
                </a:effectLst>
                <a:latin typeface="Times New Roman" pitchFamily="18" charset="0"/>
                <a:cs typeface="Times New Roman" pitchFamily="18" charset="0"/>
              </a:rPr>
              <a:t>GENERALE</a:t>
            </a:r>
          </a:p>
          <a:p>
            <a:endParaRPr lang="fr-FR" sz="1600" b="1" i="1" cap="none" spc="50" dirty="0">
              <a:ln w="13500">
                <a:solidFill>
                  <a:schemeClr val="accent1">
                    <a:shade val="2500"/>
                    <a:alpha val="6500"/>
                  </a:schemeClr>
                </a:solidFill>
                <a:prstDash val="solid"/>
              </a:ln>
              <a:effectLst>
                <a:outerShdw blurRad="60007" dist="310007" dir="7680000" sy="30000" kx="1300200" algn="ctr" rotWithShape="0">
                  <a:prstClr val="black">
                    <a:alpha val="32000"/>
                  </a:prstClr>
                </a:outerShdw>
              </a:effectLst>
              <a:latin typeface="Times New Roman" pitchFamily="18" charset="0"/>
              <a:cs typeface="Times New Roman" pitchFamily="18" charset="0"/>
            </a:endParaRPr>
          </a:p>
        </p:txBody>
      </p:sp>
      <p:sp>
        <p:nvSpPr>
          <p:cNvPr id="10" name="Espace réservé du numéro de diapositive 9"/>
          <p:cNvSpPr>
            <a:spLocks noGrp="1"/>
          </p:cNvSpPr>
          <p:nvPr>
            <p:ph type="sldNum" sz="quarter" idx="12"/>
          </p:nvPr>
        </p:nvSpPr>
        <p:spPr/>
        <p:txBody>
          <a:bodyPr/>
          <a:lstStyle/>
          <a:p>
            <a:fld id="{66C334F0-88DA-44F1-A9BE-13E0EF7BB4B3}" type="slidenum">
              <a:rPr lang="fr-FR" smtClean="0"/>
              <a:pPr/>
              <a:t>3</a:t>
            </a:fld>
            <a:endParaRPr lang="fr-FR"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e 7"/>
          <p:cNvGrpSpPr/>
          <p:nvPr/>
        </p:nvGrpSpPr>
        <p:grpSpPr>
          <a:xfrm>
            <a:off x="0" y="1000108"/>
            <a:ext cx="8929718" cy="714381"/>
            <a:chOff x="1046728" y="3037720"/>
            <a:chExt cx="2634053" cy="1090787"/>
          </a:xfrm>
        </p:grpSpPr>
        <p:sp>
          <p:nvSpPr>
            <p:cNvPr id="9" name="Rectangle 8"/>
            <p:cNvSpPr/>
            <p:nvPr/>
          </p:nvSpPr>
          <p:spPr>
            <a:xfrm>
              <a:off x="1287685" y="3329603"/>
              <a:ext cx="2393096" cy="798904"/>
            </a:xfrm>
            <a:prstGeom prst="rect">
              <a:avLst/>
            </a:prstGeom>
          </p:spPr>
          <p:txBody>
            <a:bodyPr wrap="square">
              <a:spAutoFit/>
            </a:bodyPr>
            <a:lstStyle/>
            <a:p>
              <a:r>
                <a:rPr lang="fr-FR" sz="2800" b="1" dirty="0" smtClean="0">
                  <a:latin typeface="+mj-lt"/>
                </a:rPr>
                <a:t>la distribution circonférentielle  de pression </a:t>
              </a:r>
              <a:endParaRPr lang="fr-FR" sz="2800" b="1" i="1" dirty="0">
                <a:latin typeface="+mj-lt"/>
              </a:endParaRPr>
            </a:p>
          </p:txBody>
        </p:sp>
        <p:pic>
          <p:nvPicPr>
            <p:cNvPr id="10" name="Picture 2"/>
            <p:cNvPicPr>
              <a:picLocks noChangeAspect="1" noChangeArrowheads="1"/>
            </p:cNvPicPr>
            <p:nvPr/>
          </p:nvPicPr>
          <p:blipFill>
            <a:blip r:embed="rId3" cstate="print"/>
            <a:srcRect/>
            <a:stretch>
              <a:fillRect/>
            </a:stretch>
          </p:blipFill>
          <p:spPr bwMode="auto">
            <a:xfrm rot="10800000" flipV="1">
              <a:off x="1046728" y="3037720"/>
              <a:ext cx="240957" cy="1090784"/>
            </a:xfrm>
            <a:prstGeom prst="rect">
              <a:avLst/>
            </a:prstGeom>
            <a:noFill/>
            <a:ln w="9525">
              <a:noFill/>
              <a:miter lim="800000"/>
              <a:headEnd/>
              <a:tailEnd/>
            </a:ln>
          </p:spPr>
        </p:pic>
      </p:grpSp>
      <p:graphicFrame>
        <p:nvGraphicFramePr>
          <p:cNvPr id="11" name="Graphique 10"/>
          <p:cNvGraphicFramePr/>
          <p:nvPr/>
        </p:nvGraphicFramePr>
        <p:xfrm>
          <a:off x="214282" y="1714487"/>
          <a:ext cx="8472518" cy="4000528"/>
        </p:xfrm>
        <a:graphic>
          <a:graphicData uri="http://schemas.openxmlformats.org/drawingml/2006/chart">
            <c:chart xmlns:c="http://schemas.openxmlformats.org/drawingml/2006/chart" xmlns:r="http://schemas.openxmlformats.org/officeDocument/2006/relationships" r:id="rId4"/>
          </a:graphicData>
        </a:graphic>
      </p:graphicFrame>
      <p:sp>
        <p:nvSpPr>
          <p:cNvPr id="12" name="Rectangle 11"/>
          <p:cNvSpPr/>
          <p:nvPr/>
        </p:nvSpPr>
        <p:spPr>
          <a:xfrm>
            <a:off x="579466" y="5715015"/>
            <a:ext cx="8350253" cy="646331"/>
          </a:xfrm>
          <a:prstGeom prst="rect">
            <a:avLst/>
          </a:prstGeom>
        </p:spPr>
        <p:txBody>
          <a:bodyPr wrap="square">
            <a:spAutoFit/>
          </a:bodyPr>
          <a:lstStyle/>
          <a:p>
            <a:pPr algn="ctr"/>
            <a:r>
              <a:rPr lang="fr-FR" b="1" i="1" dirty="0" smtClean="0">
                <a:effectLst>
                  <a:outerShdw blurRad="38100" dist="38100" dir="2700000" algn="tl">
                    <a:srgbClr val="000000">
                      <a:alpha val="43137"/>
                    </a:srgbClr>
                  </a:outerShdw>
                </a:effectLst>
                <a:latin typeface="+mj-lt"/>
              </a:rPr>
              <a:t>la distribution circonférentielle de la pression avec le coefficient de la déformation  élastique  pour ε=0.8.</a:t>
            </a:r>
            <a:endParaRPr lang="fr-FR" i="1" dirty="0">
              <a:effectLst>
                <a:outerShdw blurRad="38100" dist="38100" dir="2700000" algn="tl">
                  <a:srgbClr val="000000">
                    <a:alpha val="43137"/>
                  </a:srgbClr>
                </a:outerShdw>
              </a:effectLst>
              <a:latin typeface="+mj-lt"/>
            </a:endParaRPr>
          </a:p>
        </p:txBody>
      </p:sp>
      <p:sp>
        <p:nvSpPr>
          <p:cNvPr id="18" name="Espace réservé du numéro de diapositive 17"/>
          <p:cNvSpPr>
            <a:spLocks noGrp="1"/>
          </p:cNvSpPr>
          <p:nvPr>
            <p:ph type="sldNum" sz="quarter" idx="12"/>
          </p:nvPr>
        </p:nvSpPr>
        <p:spPr/>
        <p:txBody>
          <a:bodyPr/>
          <a:lstStyle/>
          <a:p>
            <a:fld id="{66C334F0-88DA-44F1-A9BE-13E0EF7BB4B3}" type="slidenum">
              <a:rPr lang="fr-FR" smtClean="0"/>
              <a:pPr/>
              <a:t>30</a:t>
            </a:fld>
            <a:endParaRPr lang="fr-FR" dirty="0"/>
          </a:p>
        </p:txBody>
      </p:sp>
      <p:sp>
        <p:nvSpPr>
          <p:cNvPr id="17" name="Rectangle 16"/>
          <p:cNvSpPr/>
          <p:nvPr/>
        </p:nvSpPr>
        <p:spPr>
          <a:xfrm>
            <a:off x="-142908" y="5857892"/>
            <a:ext cx="8858312" cy="369332"/>
          </a:xfrm>
          <a:prstGeom prst="rect">
            <a:avLst/>
          </a:prstGeom>
        </p:spPr>
        <p:txBody>
          <a:bodyPr wrap="square">
            <a:spAutoFit/>
          </a:bodyPr>
          <a:lstStyle/>
          <a:p>
            <a:pPr algn="ctr"/>
            <a:r>
              <a:rPr lang="fr-FR" b="1" i="1" dirty="0" smtClean="0">
                <a:effectLst>
                  <a:outerShdw blurRad="38100" dist="38100" dir="2700000" algn="tl">
                    <a:srgbClr val="000000">
                      <a:alpha val="43137"/>
                    </a:srgbClr>
                  </a:outerShdw>
                </a:effectLst>
                <a:latin typeface="+mj-lt"/>
              </a:rPr>
              <a:t> la distribution circonférentielle de la pression avec l’excentricité pour Co=0.04.</a:t>
            </a:r>
            <a:endParaRPr lang="fr-FR" i="1" dirty="0">
              <a:effectLst>
                <a:outerShdw blurRad="38100" dist="38100" dir="2700000" algn="tl">
                  <a:srgbClr val="000000">
                    <a:alpha val="43137"/>
                  </a:srgbClr>
                </a:outerShdw>
              </a:effectLst>
              <a:latin typeface="+mj-lt"/>
            </a:endParaRPr>
          </a:p>
        </p:txBody>
      </p:sp>
      <p:sp>
        <p:nvSpPr>
          <p:cNvPr id="19" name="Rectangle 18"/>
          <p:cNvSpPr/>
          <p:nvPr/>
        </p:nvSpPr>
        <p:spPr>
          <a:xfrm>
            <a:off x="1298555" y="71414"/>
            <a:ext cx="5988089" cy="500066"/>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Résultats et discussion</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Scale>
                                      <p:cBhvr>
                                        <p:cTn id="12"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1"/>
                                        </p:tgtEl>
                                        <p:attrNameLst>
                                          <p:attrName>ppt_x</p:attrName>
                                          <p:attrName>ppt_y</p:attrName>
                                        </p:attrNameLst>
                                      </p:cBhvr>
                                    </p:animMotion>
                                    <p:animEffect transition="in" filter="fade">
                                      <p:cBhvr>
                                        <p:cTn id="14" dur="10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par>
                                <p:cTn id="15" presetID="5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Scale>
                                      <p:cBhvr>
                                        <p:cTn id="17"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2"/>
                                        </p:tgtEl>
                                        <p:attrNameLst>
                                          <p:attrName>ppt_x</p:attrName>
                                          <p:attrName>ppt_y</p:attrName>
                                        </p:attrNameLst>
                                      </p:cBhvr>
                                    </p:animMotion>
                                    <p:animEffect transition="in" filter="fade">
                                      <p:cBhvr>
                                        <p:cTn id="19" dur="1000"/>
                                        <p:tgtEl>
                                          <p:spTgt spid="12"/>
                                        </p:tgtEl>
                                      </p:cBhvr>
                                    </p:animEffect>
                                  </p:childTnLst>
                                  <p:subTnLst>
                                    <p:set>
                                      <p:cBhvr override="childStyle">
                                        <p:cTn dur="1" fill="hold" display="0" masterRel="nextClick" afterEffect="1"/>
                                        <p:tgtEl>
                                          <p:spTgt spid="12"/>
                                        </p:tgtEl>
                                        <p:attrNameLst>
                                          <p:attrName>style.visibility</p:attrName>
                                        </p:attrNameLst>
                                      </p:cBhvr>
                                      <p:to>
                                        <p:strVal val="hidden"/>
                                      </p:to>
                                    </p:set>
                                  </p:subTnLst>
                                </p:cTn>
                              </p:par>
                              <p:par>
                                <p:cTn id="20" presetID="5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Scale>
                                      <p:cBhvr>
                                        <p:cTn id="22"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7"/>
                                        </p:tgtEl>
                                        <p:attrNameLst>
                                          <p:attrName>ppt_x</p:attrName>
                                          <p:attrName>ppt_y</p:attrName>
                                        </p:attrNameLst>
                                      </p:cBhvr>
                                    </p:animMotion>
                                    <p:animEffect transition="in" filter="fade">
                                      <p:cBhvr>
                                        <p:cTn id="24"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2" grpId="0"/>
      <p:bldP spid="1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781135" y="1191266"/>
            <a:ext cx="8112848" cy="523220"/>
          </a:xfrm>
          <a:prstGeom prst="rect">
            <a:avLst/>
          </a:prstGeom>
        </p:spPr>
        <p:txBody>
          <a:bodyPr wrap="square">
            <a:spAutoFit/>
          </a:bodyPr>
          <a:lstStyle/>
          <a:p>
            <a:r>
              <a:rPr lang="fr-FR" sz="2800" b="1" dirty="0" smtClean="0">
                <a:latin typeface="+mj-lt"/>
              </a:rPr>
              <a:t>la distribution  axiales de pression </a:t>
            </a:r>
            <a:endParaRPr lang="fr-FR" sz="2800" b="1" i="1" dirty="0">
              <a:latin typeface="+mj-lt"/>
            </a:endParaRPr>
          </a:p>
        </p:txBody>
      </p:sp>
      <p:graphicFrame>
        <p:nvGraphicFramePr>
          <p:cNvPr id="16" name="Graphique 15"/>
          <p:cNvGraphicFramePr/>
          <p:nvPr/>
        </p:nvGraphicFramePr>
        <p:xfrm>
          <a:off x="4636307" y="1885950"/>
          <a:ext cx="4257676" cy="4470400"/>
        </p:xfrm>
        <a:graphic>
          <a:graphicData uri="http://schemas.openxmlformats.org/drawingml/2006/chart">
            <c:chart xmlns:c="http://schemas.openxmlformats.org/drawingml/2006/chart" xmlns:r="http://schemas.openxmlformats.org/officeDocument/2006/relationships" r:id="rId3"/>
          </a:graphicData>
        </a:graphic>
      </p:graphicFrame>
      <p:sp>
        <p:nvSpPr>
          <p:cNvPr id="11265" name="Rectangle 1"/>
          <p:cNvSpPr>
            <a:spLocks noChangeArrowheads="1"/>
          </p:cNvSpPr>
          <p:nvPr/>
        </p:nvSpPr>
        <p:spPr bwMode="auto">
          <a:xfrm>
            <a:off x="5286380" y="5715016"/>
            <a:ext cx="2971793"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b="1" i="1" u="none" strike="noStrike" cap="none" normalizeH="0" baseline="0" dirty="0" smtClean="0">
                <a:ln>
                  <a:noFill/>
                </a:ln>
                <a:solidFill>
                  <a:schemeClr val="tx1"/>
                </a:solidFill>
                <a:effectLst>
                  <a:outerShdw blurRad="38100" dist="38100" dir="2700000" algn="tl">
                    <a:srgbClr val="000000">
                      <a:alpha val="43137"/>
                    </a:srgbClr>
                  </a:outerShdw>
                </a:effectLst>
                <a:latin typeface="+mj-lt"/>
                <a:ea typeface="Times New Roman" pitchFamily="18" charset="0"/>
                <a:cs typeface="Times New Roman" pitchFamily="18" charset="0"/>
              </a:rPr>
              <a:t>la distribution axiale de la pression avec l’excentricité pour Co=0.04.</a:t>
            </a:r>
            <a:endParaRPr kumimoji="0" lang="fr-FR" sz="4000" b="0" i="1" u="none" strike="noStrike" cap="none" normalizeH="0" baseline="0" dirty="0" smtClean="0">
              <a:ln>
                <a:noFill/>
              </a:ln>
              <a:solidFill>
                <a:schemeClr val="tx1"/>
              </a:solidFill>
              <a:effectLst>
                <a:outerShdw blurRad="38100" dist="38100" dir="2700000" algn="tl">
                  <a:srgbClr val="000000">
                    <a:alpha val="43137"/>
                  </a:srgbClr>
                </a:outerShdw>
              </a:effectLst>
              <a:latin typeface="+mj-lt"/>
              <a:cs typeface="Arial" pitchFamily="34" charset="0"/>
            </a:endParaRPr>
          </a:p>
        </p:txBody>
      </p:sp>
      <p:sp>
        <p:nvSpPr>
          <p:cNvPr id="20" name="Espace réservé du numéro de diapositive 19"/>
          <p:cNvSpPr>
            <a:spLocks noGrp="1"/>
          </p:cNvSpPr>
          <p:nvPr>
            <p:ph type="sldNum" sz="quarter" idx="12"/>
          </p:nvPr>
        </p:nvSpPr>
        <p:spPr/>
        <p:txBody>
          <a:bodyPr/>
          <a:lstStyle/>
          <a:p>
            <a:fld id="{66C334F0-88DA-44F1-A9BE-13E0EF7BB4B3}" type="slidenum">
              <a:rPr lang="fr-FR" smtClean="0"/>
              <a:pPr/>
              <a:t>31</a:t>
            </a:fld>
            <a:endParaRPr lang="fr-FR"/>
          </a:p>
        </p:txBody>
      </p:sp>
      <p:graphicFrame>
        <p:nvGraphicFramePr>
          <p:cNvPr id="17" name="Graphique 16"/>
          <p:cNvGraphicFramePr/>
          <p:nvPr/>
        </p:nvGraphicFramePr>
        <p:xfrm>
          <a:off x="357191" y="1714486"/>
          <a:ext cx="4357685" cy="4286281"/>
        </p:xfrm>
        <a:graphic>
          <a:graphicData uri="http://schemas.openxmlformats.org/drawingml/2006/chart">
            <c:chart xmlns:c="http://schemas.openxmlformats.org/drawingml/2006/chart" xmlns:r="http://schemas.openxmlformats.org/officeDocument/2006/relationships" r:id="rId4"/>
          </a:graphicData>
        </a:graphic>
      </p:graphicFrame>
      <p:sp>
        <p:nvSpPr>
          <p:cNvPr id="18" name="Rectangle 17"/>
          <p:cNvSpPr/>
          <p:nvPr/>
        </p:nvSpPr>
        <p:spPr>
          <a:xfrm>
            <a:off x="816871" y="5715015"/>
            <a:ext cx="3612253" cy="923330"/>
          </a:xfrm>
          <a:prstGeom prst="rect">
            <a:avLst/>
          </a:prstGeom>
        </p:spPr>
        <p:txBody>
          <a:bodyPr wrap="square">
            <a:spAutoFit/>
          </a:bodyPr>
          <a:lstStyle/>
          <a:p>
            <a:pPr algn="ctr"/>
            <a:r>
              <a:rPr lang="fr-FR" b="1" i="1" dirty="0" smtClean="0">
                <a:effectLst>
                  <a:outerShdw blurRad="38100" dist="38100" dir="2700000" algn="tl">
                    <a:srgbClr val="000000">
                      <a:alpha val="43137"/>
                    </a:srgbClr>
                  </a:outerShdw>
                </a:effectLst>
                <a:latin typeface="+mj-lt"/>
              </a:rPr>
              <a:t>la distribution axiale de la pression avec le coefficient de la déformation élastique pour ε=0.8.</a:t>
            </a:r>
            <a:endParaRPr lang="fr-FR" i="1" dirty="0">
              <a:effectLst>
                <a:outerShdw blurRad="38100" dist="38100" dir="2700000" algn="tl">
                  <a:srgbClr val="000000">
                    <a:alpha val="43137"/>
                  </a:srgbClr>
                </a:outerShdw>
              </a:effectLst>
              <a:latin typeface="+mj-lt"/>
            </a:endParaRPr>
          </a:p>
        </p:txBody>
      </p:sp>
      <p:sp>
        <p:nvSpPr>
          <p:cNvPr id="21" name="Rectangle 20"/>
          <p:cNvSpPr/>
          <p:nvPr/>
        </p:nvSpPr>
        <p:spPr>
          <a:xfrm>
            <a:off x="1298555" y="71414"/>
            <a:ext cx="5988089" cy="500066"/>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Résultats et discussion</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Scale>
                                      <p:cBhvr>
                                        <p:cTn id="7"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7"/>
                                        </p:tgtEl>
                                        <p:attrNameLst>
                                          <p:attrName>ppt_x</p:attrName>
                                          <p:attrName>ppt_y</p:attrName>
                                        </p:attrNameLst>
                                      </p:cBhvr>
                                    </p:animMotion>
                                    <p:animEffect transition="in" filter="fade">
                                      <p:cBhvr>
                                        <p:cTn id="9" dur="1000"/>
                                        <p:tgtEl>
                                          <p:spTgt spid="17"/>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Scale>
                                      <p:cBhvr>
                                        <p:cTn id="1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16"/>
                                        </p:tgtEl>
                                        <p:attrNameLst>
                                          <p:attrName>ppt_x</p:attrName>
                                          <p:attrName>ppt_y</p:attrName>
                                        </p:attrNameLst>
                                      </p:cBhvr>
                                    </p:animMotion>
                                    <p:animEffect transition="in" filter="fade">
                                      <p:cBhvr>
                                        <p:cTn id="21" dur="1000"/>
                                        <p:tgtEl>
                                          <p:spTgt spid="16"/>
                                        </p:tgtEl>
                                      </p:cBhvr>
                                    </p:animEffect>
                                  </p:childTnLst>
                                </p:cTn>
                              </p:par>
                              <p:par>
                                <p:cTn id="22" presetID="52" presetClass="entr" presetSubtype="0" fill="hold" grpId="0" nodeType="withEffect">
                                  <p:stCondLst>
                                    <p:cond delay="0"/>
                                  </p:stCondLst>
                                  <p:childTnLst>
                                    <p:set>
                                      <p:cBhvr>
                                        <p:cTn id="23" dur="1" fill="hold">
                                          <p:stCondLst>
                                            <p:cond delay="0"/>
                                          </p:stCondLst>
                                        </p:cTn>
                                        <p:tgtEl>
                                          <p:spTgt spid="11265"/>
                                        </p:tgtEl>
                                        <p:attrNameLst>
                                          <p:attrName>style.visibility</p:attrName>
                                        </p:attrNameLst>
                                      </p:cBhvr>
                                      <p:to>
                                        <p:strVal val="visible"/>
                                      </p:to>
                                    </p:set>
                                    <p:animScale>
                                      <p:cBhvr>
                                        <p:cTn id="24" dur="1000" decel="50000" fill="hold">
                                          <p:stCondLst>
                                            <p:cond delay="0"/>
                                          </p:stCondLst>
                                        </p:cTn>
                                        <p:tgtEl>
                                          <p:spTgt spid="112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11265"/>
                                        </p:tgtEl>
                                        <p:attrNameLst>
                                          <p:attrName>ppt_x</p:attrName>
                                          <p:attrName>ppt_y</p:attrName>
                                        </p:attrNameLst>
                                      </p:cBhvr>
                                    </p:animMotion>
                                    <p:animEffect transition="in" filter="fade">
                                      <p:cBhvr>
                                        <p:cTn id="26" dur="1000"/>
                                        <p:tgtEl>
                                          <p:spTgt spid="11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P spid="11265" grpId="0"/>
      <p:bldGraphic spid="17" grpId="0">
        <p:bldAsOne/>
      </p:bldGraphic>
      <p:bldP spid="1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e 7"/>
          <p:cNvGrpSpPr/>
          <p:nvPr/>
        </p:nvGrpSpPr>
        <p:grpSpPr>
          <a:xfrm>
            <a:off x="475920" y="1191268"/>
            <a:ext cx="7483570" cy="523220"/>
            <a:chOff x="1046727" y="3329606"/>
            <a:chExt cx="2634054" cy="798905"/>
          </a:xfrm>
        </p:grpSpPr>
        <p:sp>
          <p:nvSpPr>
            <p:cNvPr id="9" name="Rectangle 8"/>
            <p:cNvSpPr/>
            <p:nvPr/>
          </p:nvSpPr>
          <p:spPr>
            <a:xfrm>
              <a:off x="1287685" y="3329606"/>
              <a:ext cx="2393096" cy="798905"/>
            </a:xfrm>
            <a:prstGeom prst="rect">
              <a:avLst/>
            </a:prstGeom>
          </p:spPr>
          <p:txBody>
            <a:bodyPr wrap="square">
              <a:spAutoFit/>
            </a:bodyPr>
            <a:lstStyle/>
            <a:p>
              <a:r>
                <a:rPr lang="fr-FR" sz="2800" b="1" i="1" dirty="0" smtClean="0">
                  <a:latin typeface="+mj-lt"/>
                </a:rPr>
                <a:t>la charge supportée   </a:t>
              </a:r>
              <a:endParaRPr lang="fr-FR" sz="2800" b="1" i="1" dirty="0">
                <a:latin typeface="+mj-lt"/>
              </a:endParaRPr>
            </a:p>
          </p:txBody>
        </p:sp>
        <p:pic>
          <p:nvPicPr>
            <p:cNvPr id="10" name="Picture 2"/>
            <p:cNvPicPr>
              <a:picLocks noChangeAspect="1" noChangeArrowheads="1"/>
            </p:cNvPicPr>
            <p:nvPr/>
          </p:nvPicPr>
          <p:blipFill>
            <a:blip r:embed="rId3" cstate="print"/>
            <a:srcRect/>
            <a:stretch>
              <a:fillRect/>
            </a:stretch>
          </p:blipFill>
          <p:spPr bwMode="auto">
            <a:xfrm rot="10800000" flipV="1">
              <a:off x="1046727" y="3329606"/>
              <a:ext cx="240957" cy="798905"/>
            </a:xfrm>
            <a:prstGeom prst="rect">
              <a:avLst/>
            </a:prstGeom>
            <a:noFill/>
            <a:ln w="9525">
              <a:noFill/>
              <a:miter lim="800000"/>
              <a:headEnd/>
              <a:tailEnd/>
            </a:ln>
          </p:spPr>
        </p:pic>
      </p:grpSp>
      <p:graphicFrame>
        <p:nvGraphicFramePr>
          <p:cNvPr id="11" name="Graphique 10"/>
          <p:cNvGraphicFramePr/>
          <p:nvPr/>
        </p:nvGraphicFramePr>
        <p:xfrm>
          <a:off x="579467" y="1903228"/>
          <a:ext cx="8135934" cy="4168978"/>
        </p:xfrm>
        <a:graphic>
          <a:graphicData uri="http://schemas.openxmlformats.org/drawingml/2006/chart">
            <c:chart xmlns:c="http://schemas.openxmlformats.org/drawingml/2006/chart" xmlns:r="http://schemas.openxmlformats.org/officeDocument/2006/relationships" r:id="rId4"/>
          </a:graphicData>
        </a:graphic>
      </p:graphicFrame>
      <p:sp>
        <p:nvSpPr>
          <p:cNvPr id="12" name="Rectangle 11"/>
          <p:cNvSpPr/>
          <p:nvPr/>
        </p:nvSpPr>
        <p:spPr>
          <a:xfrm>
            <a:off x="579466" y="6072206"/>
            <a:ext cx="7884803" cy="646331"/>
          </a:xfrm>
          <a:prstGeom prst="rect">
            <a:avLst/>
          </a:prstGeom>
        </p:spPr>
        <p:txBody>
          <a:bodyPr wrap="square">
            <a:spAutoFit/>
          </a:bodyPr>
          <a:lstStyle/>
          <a:p>
            <a:pPr algn="ctr"/>
            <a:r>
              <a:rPr lang="fr-FR" b="1" i="1" dirty="0" smtClean="0">
                <a:effectLst>
                  <a:outerShdw blurRad="38100" dist="38100" dir="2700000" algn="tl">
                    <a:srgbClr val="000000">
                      <a:alpha val="43137"/>
                    </a:srgbClr>
                  </a:outerShdw>
                </a:effectLst>
                <a:latin typeface="+mj-lt"/>
              </a:rPr>
              <a:t>la variation de la charge supportée avec l’excentricité relative pour différents coefficient de la déformation élastique.</a:t>
            </a:r>
            <a:endParaRPr lang="fr-FR" i="1" dirty="0">
              <a:effectLst>
                <a:outerShdw blurRad="38100" dist="38100" dir="2700000" algn="tl">
                  <a:srgbClr val="000000">
                    <a:alpha val="43137"/>
                  </a:srgbClr>
                </a:outerShdw>
              </a:effectLst>
              <a:latin typeface="+mj-lt"/>
            </a:endParaRPr>
          </a:p>
        </p:txBody>
      </p:sp>
      <p:sp>
        <p:nvSpPr>
          <p:cNvPr id="16" name="Espace réservé du numéro de diapositive 15"/>
          <p:cNvSpPr>
            <a:spLocks noGrp="1"/>
          </p:cNvSpPr>
          <p:nvPr>
            <p:ph type="sldNum" sz="quarter" idx="12"/>
          </p:nvPr>
        </p:nvSpPr>
        <p:spPr/>
        <p:txBody>
          <a:bodyPr/>
          <a:lstStyle/>
          <a:p>
            <a:fld id="{66C334F0-88DA-44F1-A9BE-13E0EF7BB4B3}" type="slidenum">
              <a:rPr lang="fr-FR" smtClean="0"/>
              <a:pPr/>
              <a:t>32</a:t>
            </a:fld>
            <a:endParaRPr lang="fr-FR"/>
          </a:p>
        </p:txBody>
      </p:sp>
      <p:sp>
        <p:nvSpPr>
          <p:cNvPr id="15" name="Rectangle 14"/>
          <p:cNvSpPr/>
          <p:nvPr/>
        </p:nvSpPr>
        <p:spPr>
          <a:xfrm>
            <a:off x="1298555" y="71414"/>
            <a:ext cx="5988089" cy="500066"/>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Résultats et discussion</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Scale>
                                      <p:cBhvr>
                                        <p:cTn id="12"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1"/>
                                        </p:tgtEl>
                                        <p:attrNameLst>
                                          <p:attrName>ppt_x</p:attrName>
                                          <p:attrName>ppt_y</p:attrName>
                                        </p:attrNameLst>
                                      </p:cBhvr>
                                    </p:animMotion>
                                    <p:animEffect transition="in" filter="fade">
                                      <p:cBhvr>
                                        <p:cTn id="14" dur="1000"/>
                                        <p:tgtEl>
                                          <p:spTgt spid="11"/>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Scale>
                                      <p:cBhvr>
                                        <p:cTn id="17"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2"/>
                                        </p:tgtEl>
                                        <p:attrNameLst>
                                          <p:attrName>ppt_x</p:attrName>
                                          <p:attrName>ppt_y</p:attrName>
                                        </p:attrNameLst>
                                      </p:cBhvr>
                                    </p:animMotion>
                                    <p:animEffect transition="in" filter="fade">
                                      <p:cBhvr>
                                        <p:cTn id="1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e 7"/>
          <p:cNvGrpSpPr/>
          <p:nvPr/>
        </p:nvGrpSpPr>
        <p:grpSpPr>
          <a:xfrm>
            <a:off x="475923" y="1191268"/>
            <a:ext cx="7483567" cy="523220"/>
            <a:chOff x="1046728" y="3329606"/>
            <a:chExt cx="2634053" cy="798905"/>
          </a:xfrm>
        </p:grpSpPr>
        <p:sp>
          <p:nvSpPr>
            <p:cNvPr id="9" name="Rectangle 8"/>
            <p:cNvSpPr/>
            <p:nvPr/>
          </p:nvSpPr>
          <p:spPr>
            <a:xfrm>
              <a:off x="1287685" y="3329606"/>
              <a:ext cx="2393096" cy="798905"/>
            </a:xfrm>
            <a:prstGeom prst="rect">
              <a:avLst/>
            </a:prstGeom>
          </p:spPr>
          <p:txBody>
            <a:bodyPr wrap="square">
              <a:spAutoFit/>
            </a:bodyPr>
            <a:lstStyle/>
            <a:p>
              <a:r>
                <a:rPr lang="fr-FR" sz="2800" b="1" i="1" dirty="0" smtClean="0">
                  <a:latin typeface="+mj-lt"/>
                </a:rPr>
                <a:t>L’angle de calage   </a:t>
              </a:r>
              <a:endParaRPr lang="fr-FR" sz="2800" b="1" i="1" dirty="0">
                <a:latin typeface="+mj-lt"/>
              </a:endParaRPr>
            </a:p>
          </p:txBody>
        </p:sp>
        <p:pic>
          <p:nvPicPr>
            <p:cNvPr id="10" name="Picture 2"/>
            <p:cNvPicPr>
              <a:picLocks noChangeAspect="1" noChangeArrowheads="1"/>
            </p:cNvPicPr>
            <p:nvPr/>
          </p:nvPicPr>
          <p:blipFill>
            <a:blip r:embed="rId3" cstate="print"/>
            <a:srcRect/>
            <a:stretch>
              <a:fillRect/>
            </a:stretch>
          </p:blipFill>
          <p:spPr bwMode="auto">
            <a:xfrm rot="10800000" flipV="1">
              <a:off x="1046728" y="3473624"/>
              <a:ext cx="240957" cy="560901"/>
            </a:xfrm>
            <a:prstGeom prst="rect">
              <a:avLst/>
            </a:prstGeom>
            <a:noFill/>
            <a:ln w="9525">
              <a:noFill/>
              <a:miter lim="800000"/>
              <a:headEnd/>
              <a:tailEnd/>
            </a:ln>
          </p:spPr>
        </p:pic>
      </p:grpSp>
      <p:sp>
        <p:nvSpPr>
          <p:cNvPr id="12" name="Rectangle 11"/>
          <p:cNvSpPr/>
          <p:nvPr/>
        </p:nvSpPr>
        <p:spPr>
          <a:xfrm>
            <a:off x="1084241" y="6000768"/>
            <a:ext cx="7488287" cy="646331"/>
          </a:xfrm>
          <a:prstGeom prst="rect">
            <a:avLst/>
          </a:prstGeom>
        </p:spPr>
        <p:txBody>
          <a:bodyPr wrap="square">
            <a:spAutoFit/>
          </a:bodyPr>
          <a:lstStyle/>
          <a:p>
            <a:pPr algn="ctr"/>
            <a:r>
              <a:rPr lang="fr-FR" b="1" i="1" dirty="0" smtClean="0">
                <a:effectLst>
                  <a:outerShdw blurRad="38100" dist="38100" dir="2700000" algn="tl">
                    <a:srgbClr val="000000">
                      <a:alpha val="43137"/>
                    </a:srgbClr>
                  </a:outerShdw>
                </a:effectLst>
                <a:latin typeface="+mj-lt"/>
              </a:rPr>
              <a:t>la variation de l’angle de calage avec l’excentricité relative pour différents coefficient de la déformation élastique.</a:t>
            </a:r>
            <a:endParaRPr lang="fr-FR" i="1" dirty="0">
              <a:effectLst>
                <a:outerShdw blurRad="38100" dist="38100" dir="2700000" algn="tl">
                  <a:srgbClr val="000000">
                    <a:alpha val="43137"/>
                  </a:srgbClr>
                </a:outerShdw>
              </a:effectLst>
              <a:latin typeface="+mj-lt"/>
            </a:endParaRPr>
          </a:p>
        </p:txBody>
      </p:sp>
      <p:sp>
        <p:nvSpPr>
          <p:cNvPr id="16" name="Espace réservé du numéro de diapositive 15"/>
          <p:cNvSpPr>
            <a:spLocks noGrp="1"/>
          </p:cNvSpPr>
          <p:nvPr>
            <p:ph type="sldNum" sz="quarter" idx="12"/>
          </p:nvPr>
        </p:nvSpPr>
        <p:spPr/>
        <p:txBody>
          <a:bodyPr/>
          <a:lstStyle/>
          <a:p>
            <a:fld id="{66C334F0-88DA-44F1-A9BE-13E0EF7BB4B3}" type="slidenum">
              <a:rPr lang="fr-FR" smtClean="0"/>
              <a:pPr/>
              <a:t>33</a:t>
            </a:fld>
            <a:endParaRPr lang="fr-FR"/>
          </a:p>
        </p:txBody>
      </p:sp>
      <p:graphicFrame>
        <p:nvGraphicFramePr>
          <p:cNvPr id="14" name="Graphique 13"/>
          <p:cNvGraphicFramePr/>
          <p:nvPr/>
        </p:nvGraphicFramePr>
        <p:xfrm>
          <a:off x="447319" y="1871330"/>
          <a:ext cx="8239481" cy="4129438"/>
        </p:xfrm>
        <a:graphic>
          <a:graphicData uri="http://schemas.openxmlformats.org/drawingml/2006/chart">
            <c:chart xmlns:c="http://schemas.openxmlformats.org/drawingml/2006/chart" xmlns:r="http://schemas.openxmlformats.org/officeDocument/2006/relationships" r:id="rId4"/>
          </a:graphicData>
        </a:graphic>
      </p:graphicFrame>
      <p:sp>
        <p:nvSpPr>
          <p:cNvPr id="17" name="Rectangle 16"/>
          <p:cNvSpPr/>
          <p:nvPr/>
        </p:nvSpPr>
        <p:spPr>
          <a:xfrm>
            <a:off x="1298555" y="71414"/>
            <a:ext cx="5988089" cy="500066"/>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Résultats et discussion</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Scale>
                                      <p:cBhvr>
                                        <p:cTn id="12"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4"/>
                                        </p:tgtEl>
                                        <p:attrNameLst>
                                          <p:attrName>ppt_x</p:attrName>
                                          <p:attrName>ppt_y</p:attrName>
                                        </p:attrNameLst>
                                      </p:cBhvr>
                                    </p:animMotion>
                                    <p:animEffect transition="in" filter="fade">
                                      <p:cBhvr>
                                        <p:cTn id="14" dur="1000"/>
                                        <p:tgtEl>
                                          <p:spTgt spid="14"/>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Scale>
                                      <p:cBhvr>
                                        <p:cTn id="17"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2"/>
                                        </p:tgtEl>
                                        <p:attrNameLst>
                                          <p:attrName>ppt_x</p:attrName>
                                          <p:attrName>ppt_y</p:attrName>
                                        </p:attrNameLst>
                                      </p:cBhvr>
                                    </p:animMotion>
                                    <p:animEffect transition="in" filter="fade">
                                      <p:cBhvr>
                                        <p:cTn id="1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Graphic spid="14" grpId="0">
        <p:bldAsOne/>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DD01022_"/>
          <p:cNvPicPr>
            <a:picLocks noChangeAspect="1" noChangeArrowheads="1"/>
          </p:cNvPicPr>
          <p:nvPr/>
        </p:nvPicPr>
        <p:blipFill>
          <a:blip r:embed="rId3" cstate="print"/>
          <a:srcRect/>
          <a:stretch>
            <a:fillRect/>
          </a:stretch>
        </p:blipFill>
        <p:spPr bwMode="auto">
          <a:xfrm>
            <a:off x="0" y="0"/>
            <a:ext cx="9144000" cy="6858000"/>
          </a:xfrm>
          <a:prstGeom prst="rect">
            <a:avLst/>
          </a:prstGeom>
          <a:ln>
            <a:headEnd/>
            <a:tailEnd/>
          </a:ln>
        </p:spPr>
        <p:style>
          <a:lnRef idx="1">
            <a:schemeClr val="accent2"/>
          </a:lnRef>
          <a:fillRef idx="2">
            <a:schemeClr val="accent2"/>
          </a:fillRef>
          <a:effectRef idx="1">
            <a:schemeClr val="accent2"/>
          </a:effectRef>
          <a:fontRef idx="minor">
            <a:schemeClr val="dk1"/>
          </a:fontRef>
        </p:style>
      </p:pic>
      <p:sp>
        <p:nvSpPr>
          <p:cNvPr id="5123" name="ZoneTexte 4"/>
          <p:cNvSpPr txBox="1">
            <a:spLocks noChangeArrowheads="1"/>
          </p:cNvSpPr>
          <p:nvPr/>
        </p:nvSpPr>
        <p:spPr bwMode="auto">
          <a:xfrm>
            <a:off x="8689975" y="0"/>
            <a:ext cx="428625" cy="369888"/>
          </a:xfrm>
          <a:prstGeom prst="rect">
            <a:avLst/>
          </a:prstGeom>
          <a:noFill/>
          <a:ln w="9525">
            <a:noFill/>
            <a:miter lim="800000"/>
            <a:headEnd/>
            <a:tailEnd/>
          </a:ln>
        </p:spPr>
        <p:txBody>
          <a:bodyPr>
            <a:spAutoFit/>
          </a:bodyPr>
          <a:lstStyle/>
          <a:p>
            <a:fld id="{A94ED5FE-88DA-4EE2-86FC-F17D1FB72B6C}" type="slidenum">
              <a:rPr lang="fr-FR">
                <a:solidFill>
                  <a:schemeClr val="bg1"/>
                </a:solidFill>
              </a:rPr>
              <a:pPr/>
              <a:t>34</a:t>
            </a:fld>
            <a:endParaRPr lang="fr-FR" dirty="0">
              <a:solidFill>
                <a:schemeClr val="bg1"/>
              </a:solidFill>
            </a:endParaRPr>
          </a:p>
        </p:txBody>
      </p:sp>
      <p:sp>
        <p:nvSpPr>
          <p:cNvPr id="11" name="Rectangle 10"/>
          <p:cNvSpPr/>
          <p:nvPr/>
        </p:nvSpPr>
        <p:spPr>
          <a:xfrm>
            <a:off x="2500298" y="2643182"/>
            <a:ext cx="4171904" cy="2185214"/>
          </a:xfrm>
          <a:prstGeom prst="rect">
            <a:avLst/>
          </a:prstGeom>
          <a:noFill/>
        </p:spPr>
        <p:txBody>
          <a:bodyPr wrap="square" lIns="91440" tIns="45720" rIns="91440" bIns="45720">
            <a:spAutoFit/>
          </a:bodyPr>
          <a:lstStyle/>
          <a:p>
            <a:pPr algn="ctr"/>
            <a:r>
              <a:rPr lang="fr-FR" sz="3200" b="1" i="1" spc="50" dirty="0" smtClean="0">
                <a:ln w="13500">
                  <a:solidFill>
                    <a:schemeClr val="accent1">
                      <a:shade val="2500"/>
                      <a:alpha val="6500"/>
                    </a:schemeClr>
                  </a:solidFill>
                  <a:prstDash val="solid"/>
                </a:ln>
                <a:effectLst>
                  <a:outerShdw blurRad="60007" dist="310007" dir="7680000" sy="30000" kx="1300200" algn="ctr" rotWithShape="0">
                    <a:prstClr val="black">
                      <a:alpha val="32000"/>
                    </a:prstClr>
                  </a:outerShdw>
                </a:effectLst>
                <a:latin typeface="Times New Roman" pitchFamily="18" charset="0"/>
                <a:cs typeface="Times New Roman" pitchFamily="18" charset="0"/>
              </a:rPr>
              <a:t>     </a:t>
            </a:r>
            <a:r>
              <a:rPr lang="fr-FR" sz="4400" b="1" i="1" spc="50" dirty="0" smtClean="0">
                <a:ln w="13500">
                  <a:solidFill>
                    <a:schemeClr val="accent1">
                      <a:shade val="2500"/>
                      <a:alpha val="6500"/>
                    </a:schemeClr>
                  </a:solidFill>
                  <a:prstDash val="solid"/>
                </a:ln>
                <a:solidFill>
                  <a:schemeClr val="accent1">
                    <a:lumMod val="75000"/>
                  </a:schemeClr>
                </a:solidFill>
                <a:effectLst>
                  <a:outerShdw blurRad="60007" dist="310007" dir="7680000" sy="30000" kx="1300200" algn="ctr" rotWithShape="0">
                    <a:prstClr val="black">
                      <a:alpha val="32000"/>
                    </a:prstClr>
                  </a:outerShdw>
                </a:effectLst>
                <a:latin typeface="Times New Roman" pitchFamily="18" charset="0"/>
                <a:cs typeface="Times New Roman" pitchFamily="18" charset="0"/>
              </a:rPr>
              <a:t>CONCLUSION  GENERALE</a:t>
            </a:r>
            <a:endParaRPr lang="fr-FR" sz="3200" b="1" i="1" spc="50" dirty="0" smtClean="0">
              <a:ln w="13500">
                <a:solidFill>
                  <a:schemeClr val="accent1">
                    <a:shade val="2500"/>
                    <a:alpha val="6500"/>
                  </a:schemeClr>
                </a:solidFill>
                <a:prstDash val="solid"/>
              </a:ln>
              <a:solidFill>
                <a:schemeClr val="accent1">
                  <a:lumMod val="75000"/>
                </a:schemeClr>
              </a:solidFill>
              <a:effectLst>
                <a:outerShdw blurRad="60007" dist="310007" dir="7680000" sy="30000" kx="1300200" algn="ctr" rotWithShape="0">
                  <a:prstClr val="black">
                    <a:alpha val="32000"/>
                  </a:prstClr>
                </a:outerShdw>
              </a:effectLst>
              <a:latin typeface="Times New Roman" pitchFamily="18" charset="0"/>
              <a:cs typeface="Times New Roman" pitchFamily="18" charset="0"/>
            </a:endParaRPr>
          </a:p>
          <a:p>
            <a:endParaRPr lang="fr-FR" sz="1600" b="1" i="1" cap="none" spc="50" dirty="0">
              <a:ln w="13500">
                <a:solidFill>
                  <a:schemeClr val="accent1">
                    <a:shade val="2500"/>
                    <a:alpha val="6500"/>
                  </a:schemeClr>
                </a:solidFill>
                <a:prstDash val="solid"/>
              </a:ln>
              <a:effectLst>
                <a:outerShdw blurRad="60007" dist="310007" dir="7680000" sy="30000" kx="1300200" algn="ctr" rotWithShape="0">
                  <a:prstClr val="black">
                    <a:alpha val="32000"/>
                  </a:prstClr>
                </a:outerShdw>
              </a:effectLst>
              <a:latin typeface="Times New Roman" pitchFamily="18" charset="0"/>
              <a:cs typeface="Times New Roman" pitchFamily="18" charset="0"/>
            </a:endParaRPr>
          </a:p>
        </p:txBody>
      </p:sp>
      <p:sp>
        <p:nvSpPr>
          <p:cNvPr id="9" name="Espace réservé du numéro de diapositive 8"/>
          <p:cNvSpPr>
            <a:spLocks noGrp="1"/>
          </p:cNvSpPr>
          <p:nvPr>
            <p:ph type="sldNum" sz="quarter" idx="12"/>
          </p:nvPr>
        </p:nvSpPr>
        <p:spPr/>
        <p:txBody>
          <a:bodyPr/>
          <a:lstStyle/>
          <a:p>
            <a:fld id="{66C334F0-88DA-44F1-A9BE-13E0EF7BB4B3}" type="slidenum">
              <a:rPr lang="fr-FR" smtClean="0"/>
              <a:pPr/>
              <a:t>34</a:t>
            </a:fld>
            <a:endParaRPr lang="fr-F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space réservé du numéro de diapositive 13"/>
          <p:cNvSpPr>
            <a:spLocks noGrp="1"/>
          </p:cNvSpPr>
          <p:nvPr>
            <p:ph type="sldNum" sz="quarter" idx="12"/>
          </p:nvPr>
        </p:nvSpPr>
        <p:spPr/>
        <p:txBody>
          <a:bodyPr/>
          <a:lstStyle/>
          <a:p>
            <a:fld id="{66C334F0-88DA-44F1-A9BE-13E0EF7BB4B3}" type="slidenum">
              <a:rPr lang="fr-FR" smtClean="0"/>
              <a:pPr/>
              <a:t>35</a:t>
            </a:fld>
            <a:endParaRPr lang="fr-FR"/>
          </a:p>
        </p:txBody>
      </p:sp>
      <p:sp>
        <p:nvSpPr>
          <p:cNvPr id="4097" name="Rectangle 1"/>
          <p:cNvSpPr>
            <a:spLocks noChangeArrowheads="1"/>
          </p:cNvSpPr>
          <p:nvPr/>
        </p:nvSpPr>
        <p:spPr bwMode="auto">
          <a:xfrm>
            <a:off x="142876" y="1122589"/>
            <a:ext cx="8929718" cy="52337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lnSpc>
                <a:spcPct val="150000"/>
              </a:lnSpc>
            </a:pPr>
            <a:r>
              <a:rPr lang="fr-FR" sz="2400" dirty="0" smtClean="0">
                <a:latin typeface="+mj-lt"/>
                <a:cs typeface="Arial" pitchFamily="34" charset="0"/>
              </a:rPr>
              <a:t>Le calcul de la déformation élastique d’un palier hydrodynamique est un calcul long et complexe. Pour cette raison, nous faisons appel initialement à un code de calcul qui va nous permettre d’obtenir, en chaque point de l’interface film/coussinet, les déplacements engendrés par un champ de pression unitaire.</a:t>
            </a:r>
          </a:p>
          <a:p>
            <a:pPr algn="just">
              <a:lnSpc>
                <a:spcPct val="150000"/>
              </a:lnSpc>
            </a:pPr>
            <a:r>
              <a:rPr lang="fr-FR" sz="2400" dirty="0" smtClean="0">
                <a:cs typeface="Arial" pitchFamily="34" charset="0"/>
              </a:rPr>
              <a:t>Sur la base des résultats présentés, on peut conclure que :</a:t>
            </a:r>
          </a:p>
          <a:p>
            <a:pPr lvl="0" algn="just">
              <a:lnSpc>
                <a:spcPct val="150000"/>
              </a:lnSpc>
              <a:buFont typeface="Wingdings" pitchFamily="2" charset="2"/>
              <a:buChar char="ü"/>
            </a:pPr>
            <a:r>
              <a:rPr lang="fr-FR" sz="2400" dirty="0" smtClean="0">
                <a:cs typeface="Arial" pitchFamily="34" charset="0"/>
              </a:rPr>
              <a:t>Plus le coefficient de la déformation élastique est grande plus l’épaisseur du film lubrifiant augmente, et l’augmentation de l’excentricité relative est minimisé l’épaisseur du film lubrifiant</a:t>
            </a:r>
            <a:endParaRPr lang="fr-FR" sz="2400" dirty="0" smtClean="0">
              <a:latin typeface="+mj-lt"/>
              <a:cs typeface="Arial" pitchFamily="34" charset="0"/>
            </a:endParaRPr>
          </a:p>
        </p:txBody>
      </p:sp>
      <p:sp>
        <p:nvSpPr>
          <p:cNvPr id="10" name="Rectangle 9"/>
          <p:cNvSpPr/>
          <p:nvPr/>
        </p:nvSpPr>
        <p:spPr>
          <a:xfrm>
            <a:off x="1295660" y="-24"/>
            <a:ext cx="6059621" cy="642942"/>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Conclusion générale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97">
                                            <p:txEl>
                                              <p:pRg st="0" end="0"/>
                                            </p:txEl>
                                          </p:spTgt>
                                        </p:tgtEl>
                                        <p:attrNameLst>
                                          <p:attrName>style.visibility</p:attrName>
                                        </p:attrNameLst>
                                      </p:cBhvr>
                                      <p:to>
                                        <p:strVal val="visible"/>
                                      </p:to>
                                    </p:set>
                                    <p:animEffect transition="in" filter="fade">
                                      <p:cBhvr>
                                        <p:cTn id="7" dur="1000"/>
                                        <p:tgtEl>
                                          <p:spTgt spid="409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7">
                                            <p:txEl>
                                              <p:pRg st="1" end="1"/>
                                            </p:txEl>
                                          </p:spTgt>
                                        </p:tgtEl>
                                        <p:attrNameLst>
                                          <p:attrName>style.visibility</p:attrName>
                                        </p:attrNameLst>
                                      </p:cBhvr>
                                      <p:to>
                                        <p:strVal val="visible"/>
                                      </p:to>
                                    </p:set>
                                    <p:animEffect transition="in" filter="fade">
                                      <p:cBhvr>
                                        <p:cTn id="12" dur="1000"/>
                                        <p:tgtEl>
                                          <p:spTgt spid="4097">
                                            <p:txEl>
                                              <p:pRg st="1" end="1"/>
                                            </p:txEl>
                                          </p:spTgt>
                                        </p:tgtEl>
                                      </p:cBhvr>
                                    </p:animEffect>
                                  </p:childTnLst>
                                </p:cTn>
                              </p:par>
                            </p:childTnLst>
                          </p:cTn>
                        </p:par>
                        <p:par>
                          <p:cTn id="13" fill="hold">
                            <p:stCondLst>
                              <p:cond delay="1000"/>
                            </p:stCondLst>
                            <p:childTnLst>
                              <p:par>
                                <p:cTn id="14" presetID="10" presetClass="entr" presetSubtype="0" fill="hold" nodeType="afterEffect">
                                  <p:stCondLst>
                                    <p:cond delay="2000"/>
                                  </p:stCondLst>
                                  <p:childTnLst>
                                    <p:set>
                                      <p:cBhvr>
                                        <p:cTn id="15" dur="1" fill="hold">
                                          <p:stCondLst>
                                            <p:cond delay="0"/>
                                          </p:stCondLst>
                                        </p:cTn>
                                        <p:tgtEl>
                                          <p:spTgt spid="4097">
                                            <p:txEl>
                                              <p:pRg st="2" end="2"/>
                                            </p:txEl>
                                          </p:spTgt>
                                        </p:tgtEl>
                                        <p:attrNameLst>
                                          <p:attrName>style.visibility</p:attrName>
                                        </p:attrNameLst>
                                      </p:cBhvr>
                                      <p:to>
                                        <p:strVal val="visible"/>
                                      </p:to>
                                    </p:set>
                                    <p:animEffect transition="in" filter="fade">
                                      <p:cBhvr>
                                        <p:cTn id="16" dur="1000"/>
                                        <p:tgtEl>
                                          <p:spTgt spid="409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66C334F0-88DA-44F1-A9BE-13E0EF7BB4B3}" type="slidenum">
              <a:rPr lang="fr-FR" smtClean="0"/>
              <a:pPr/>
              <a:t>36</a:t>
            </a:fld>
            <a:endParaRPr lang="fr-FR"/>
          </a:p>
        </p:txBody>
      </p:sp>
      <p:sp>
        <p:nvSpPr>
          <p:cNvPr id="5" name="Rectangle 4"/>
          <p:cNvSpPr/>
          <p:nvPr/>
        </p:nvSpPr>
        <p:spPr>
          <a:xfrm>
            <a:off x="142876" y="214290"/>
            <a:ext cx="8929718" cy="6740307"/>
          </a:xfrm>
          <a:prstGeom prst="rect">
            <a:avLst/>
          </a:prstGeom>
        </p:spPr>
        <p:txBody>
          <a:bodyPr wrap="square">
            <a:spAutoFit/>
          </a:bodyPr>
          <a:lstStyle/>
          <a:p>
            <a:pPr algn="just">
              <a:lnSpc>
                <a:spcPct val="150000"/>
              </a:lnSpc>
            </a:pPr>
            <a:r>
              <a:rPr lang="fr-FR" sz="2400" dirty="0" smtClean="0">
                <a:cs typeface="Arial" pitchFamily="34" charset="0"/>
              </a:rPr>
              <a:t> </a:t>
            </a:r>
          </a:p>
          <a:p>
            <a:pPr lvl="0" algn="just">
              <a:lnSpc>
                <a:spcPct val="150000"/>
              </a:lnSpc>
              <a:buFont typeface="Wingdings" pitchFamily="2" charset="2"/>
              <a:buChar char="ü"/>
            </a:pPr>
            <a:r>
              <a:rPr lang="fr-FR" sz="2400" dirty="0" smtClean="0">
                <a:cs typeface="Arial" pitchFamily="34" charset="0"/>
              </a:rPr>
              <a:t>La pression diminue avec l’augmentation du coefficient de la déformation élastique et l’inverse avec l’excentricité relative.</a:t>
            </a:r>
          </a:p>
          <a:p>
            <a:pPr lvl="0" algn="just">
              <a:lnSpc>
                <a:spcPct val="150000"/>
              </a:lnSpc>
              <a:buFont typeface="Wingdings" pitchFamily="2" charset="2"/>
              <a:buChar char="ü"/>
            </a:pPr>
            <a:r>
              <a:rPr lang="fr-FR" sz="2400" dirty="0" smtClean="0">
                <a:cs typeface="Arial" pitchFamily="34" charset="0"/>
              </a:rPr>
              <a:t>La charge est variée proportionnellement avec l’excentricité relative, et inversement avec le coefficient de la déformation élastique.</a:t>
            </a:r>
          </a:p>
          <a:p>
            <a:pPr lvl="0" algn="just">
              <a:lnSpc>
                <a:spcPct val="150000"/>
              </a:lnSpc>
              <a:buFont typeface="Wingdings" pitchFamily="2" charset="2"/>
              <a:buChar char="ü"/>
            </a:pPr>
            <a:r>
              <a:rPr lang="fr-FR" sz="2400" dirty="0" smtClean="0">
                <a:cs typeface="Arial" pitchFamily="34" charset="0"/>
              </a:rPr>
              <a:t>La diminution de l’angle de calage avec l’augmentation de coefficient de la déformation élastique, particulièrement pour les valeurs élevées de l’excentricité.</a:t>
            </a:r>
          </a:p>
          <a:p>
            <a:pPr algn="just">
              <a:lnSpc>
                <a:spcPct val="150000"/>
              </a:lnSpc>
              <a:buFont typeface="Wingdings" pitchFamily="2" charset="2"/>
              <a:buChar char="ü"/>
            </a:pPr>
            <a:r>
              <a:rPr lang="fr-FR" sz="2400" dirty="0" smtClean="0">
                <a:cs typeface="Arial" pitchFamily="34" charset="0"/>
              </a:rPr>
              <a:t>L’effet de la déformation élastique de revêtement de palier s’avère plus prononcée particulièrement pour les valeurs élevées de l’excentricité.</a:t>
            </a:r>
          </a:p>
        </p:txBody>
      </p:sp>
      <p:sp>
        <p:nvSpPr>
          <p:cNvPr id="13" name="Rectangle 12"/>
          <p:cNvSpPr/>
          <p:nvPr/>
        </p:nvSpPr>
        <p:spPr>
          <a:xfrm>
            <a:off x="1295660" y="0"/>
            <a:ext cx="6059621" cy="642942"/>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Conclusion générale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childTnLst>
                                </p:cTn>
                              </p:par>
                            </p:childTnLst>
                          </p:cTn>
                        </p:par>
                        <p:par>
                          <p:cTn id="8" fill="hold">
                            <p:stCondLst>
                              <p:cond delay="1000"/>
                            </p:stCondLst>
                            <p:childTnLst>
                              <p:par>
                                <p:cTn id="9" presetID="10" presetClass="entr" presetSubtype="0" fill="hold" nodeType="afterEffect">
                                  <p:stCondLst>
                                    <p:cond delay="350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fade">
                                      <p:cBhvr>
                                        <p:cTn id="11" dur="2000"/>
                                        <p:tgtEl>
                                          <p:spTgt spid="5">
                                            <p:txEl>
                                              <p:pRg st="2" end="2"/>
                                            </p:txEl>
                                          </p:spTgt>
                                        </p:tgtEl>
                                      </p:cBhvr>
                                    </p:animEffect>
                                  </p:childTnLst>
                                </p:cTn>
                              </p:par>
                            </p:childTnLst>
                          </p:cTn>
                        </p:par>
                        <p:par>
                          <p:cTn id="12" fill="hold">
                            <p:stCondLst>
                              <p:cond delay="6500"/>
                            </p:stCondLst>
                            <p:childTnLst>
                              <p:par>
                                <p:cTn id="13" presetID="10" presetClass="entr" presetSubtype="0" fill="hold" nodeType="afterEffect">
                                  <p:stCondLst>
                                    <p:cond delay="400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1000"/>
                                        <p:tgtEl>
                                          <p:spTgt spid="5">
                                            <p:txEl>
                                              <p:pRg st="3" end="3"/>
                                            </p:txEl>
                                          </p:spTgt>
                                        </p:tgtEl>
                                      </p:cBhvr>
                                    </p:animEffect>
                                  </p:childTnLst>
                                </p:cTn>
                              </p:par>
                            </p:childTnLst>
                          </p:cTn>
                        </p:par>
                        <p:par>
                          <p:cTn id="16" fill="hold">
                            <p:stCondLst>
                              <p:cond delay="11500"/>
                            </p:stCondLst>
                            <p:childTnLst>
                              <p:par>
                                <p:cTn id="17" presetID="10" presetClass="entr" presetSubtype="0" fill="hold" nodeType="afterEffect">
                                  <p:stCondLst>
                                    <p:cond delay="400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fade">
                                      <p:cBhvr>
                                        <p:cTn id="19" dur="1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WordArt 22"/>
          <p:cNvSpPr>
            <a:spLocks noChangeArrowheads="1" noChangeShapeType="1" noTextEdit="1"/>
          </p:cNvSpPr>
          <p:nvPr/>
        </p:nvSpPr>
        <p:spPr bwMode="auto">
          <a:xfrm>
            <a:off x="1928794" y="928670"/>
            <a:ext cx="5429288" cy="4325519"/>
          </a:xfrm>
          <a:prstGeom prst="rect">
            <a:avLst/>
          </a:prstGeom>
        </p:spPr>
        <p:txBody>
          <a:bodyPr wrap="none" fromWordArt="1">
            <a:prstTxWarp prst="textPlain">
              <a:avLst/>
            </a:prstTxWarp>
          </a:bodyPr>
          <a:lstStyle/>
          <a:p>
            <a:pPr algn="ctr"/>
            <a:r>
              <a:rPr lang="fr-FR" sz="3600" b="1" kern="10" dirty="0">
                <a:ln w="12700">
                  <a:solidFill>
                    <a:schemeClr val="tx2">
                      <a:satMod val="155000"/>
                    </a:schemeClr>
                  </a:solidFill>
                  <a:prstDash val="solid"/>
                </a:ln>
                <a:solidFill>
                  <a:schemeClr val="bg2">
                    <a:tint val="85000"/>
                    <a:satMod val="155000"/>
                  </a:schemeClr>
                </a:solidFill>
                <a:effectLst>
                  <a:innerShdw blurRad="63500" dist="50800" dir="8100000">
                    <a:prstClr val="black">
                      <a:alpha val="50000"/>
                    </a:prstClr>
                  </a:innerShdw>
                </a:effectLst>
                <a:latin typeface="Monotype Corsiva"/>
              </a:rPr>
              <a:t>Merci </a:t>
            </a:r>
            <a:endParaRPr lang="fr-FR" sz="3600" b="1" kern="10" dirty="0" smtClean="0">
              <a:ln w="12700">
                <a:solidFill>
                  <a:schemeClr val="tx2">
                    <a:satMod val="155000"/>
                  </a:schemeClr>
                </a:solidFill>
                <a:prstDash val="solid"/>
              </a:ln>
              <a:solidFill>
                <a:schemeClr val="bg2">
                  <a:tint val="85000"/>
                  <a:satMod val="155000"/>
                </a:schemeClr>
              </a:solidFill>
              <a:effectLst>
                <a:innerShdw blurRad="63500" dist="50800" dir="8100000">
                  <a:prstClr val="black">
                    <a:alpha val="50000"/>
                  </a:prstClr>
                </a:innerShdw>
              </a:effectLst>
              <a:latin typeface="Monotype Corsiva"/>
            </a:endParaRPr>
          </a:p>
          <a:p>
            <a:pPr algn="ctr"/>
            <a:r>
              <a:rPr lang="fr-FR" sz="3600" b="1" kern="10" dirty="0" smtClean="0">
                <a:ln w="12700">
                  <a:solidFill>
                    <a:schemeClr val="tx2">
                      <a:satMod val="155000"/>
                    </a:schemeClr>
                  </a:solidFill>
                  <a:prstDash val="solid"/>
                </a:ln>
                <a:solidFill>
                  <a:schemeClr val="bg2">
                    <a:tint val="85000"/>
                    <a:satMod val="155000"/>
                  </a:schemeClr>
                </a:solidFill>
                <a:effectLst>
                  <a:innerShdw blurRad="63500" dist="50800" dir="8100000">
                    <a:prstClr val="black">
                      <a:alpha val="50000"/>
                    </a:prstClr>
                  </a:innerShdw>
                </a:effectLst>
                <a:latin typeface="Monotype Corsiva"/>
              </a:rPr>
              <a:t>pour </a:t>
            </a:r>
          </a:p>
          <a:p>
            <a:pPr algn="ctr"/>
            <a:r>
              <a:rPr lang="fr-FR" sz="3600" b="1" kern="10" dirty="0" smtClean="0">
                <a:ln w="12700">
                  <a:solidFill>
                    <a:schemeClr val="tx2">
                      <a:satMod val="155000"/>
                    </a:schemeClr>
                  </a:solidFill>
                  <a:prstDash val="solid"/>
                </a:ln>
                <a:solidFill>
                  <a:schemeClr val="bg2">
                    <a:tint val="85000"/>
                    <a:satMod val="155000"/>
                  </a:schemeClr>
                </a:solidFill>
                <a:effectLst>
                  <a:innerShdw blurRad="63500" dist="50800" dir="8100000">
                    <a:prstClr val="black">
                      <a:alpha val="50000"/>
                    </a:prstClr>
                  </a:innerShdw>
                </a:effectLst>
                <a:latin typeface="Monotype Corsiva"/>
              </a:rPr>
              <a:t>votre </a:t>
            </a:r>
          </a:p>
          <a:p>
            <a:pPr algn="ctr"/>
            <a:r>
              <a:rPr lang="fr-FR" sz="3600" b="1" kern="10" dirty="0" smtClean="0">
                <a:ln w="12700">
                  <a:solidFill>
                    <a:schemeClr val="tx2">
                      <a:satMod val="155000"/>
                    </a:schemeClr>
                  </a:solidFill>
                  <a:prstDash val="solid"/>
                </a:ln>
                <a:solidFill>
                  <a:schemeClr val="bg2">
                    <a:tint val="85000"/>
                    <a:satMod val="155000"/>
                  </a:schemeClr>
                </a:solidFill>
                <a:effectLst>
                  <a:innerShdw blurRad="63500" dist="50800" dir="8100000">
                    <a:prstClr val="black">
                      <a:alpha val="50000"/>
                    </a:prstClr>
                  </a:innerShdw>
                </a:effectLst>
                <a:latin typeface="Monotype Corsiva"/>
              </a:rPr>
              <a:t>attention</a:t>
            </a:r>
            <a:endParaRPr lang="fr-FR" sz="3600" b="1" kern="10" dirty="0">
              <a:ln w="12700">
                <a:solidFill>
                  <a:schemeClr val="tx2">
                    <a:satMod val="155000"/>
                  </a:schemeClr>
                </a:solidFill>
                <a:prstDash val="solid"/>
              </a:ln>
              <a:solidFill>
                <a:schemeClr val="bg2">
                  <a:tint val="85000"/>
                  <a:satMod val="155000"/>
                </a:schemeClr>
              </a:solidFill>
              <a:effectLst>
                <a:innerShdw blurRad="63500" dist="50800" dir="8100000">
                  <a:prstClr val="black">
                    <a:alpha val="50000"/>
                  </a:prstClr>
                </a:innerShdw>
              </a:effectLst>
              <a:latin typeface="Monotype Corsiva"/>
            </a:endParaRPr>
          </a:p>
        </p:txBody>
      </p:sp>
      <p:sp>
        <p:nvSpPr>
          <p:cNvPr id="7" name="Espace réservé du numéro de diapositive 6"/>
          <p:cNvSpPr>
            <a:spLocks noGrp="1"/>
          </p:cNvSpPr>
          <p:nvPr>
            <p:ph type="sldNum" sz="quarter" idx="12"/>
          </p:nvPr>
        </p:nvSpPr>
        <p:spPr/>
        <p:txBody>
          <a:bodyPr/>
          <a:lstStyle/>
          <a:p>
            <a:fld id="{66C334F0-88DA-44F1-A9BE-13E0EF7BB4B3}" type="slidenum">
              <a:rPr lang="fr-FR" smtClean="0"/>
              <a:pPr/>
              <a:t>37</a:t>
            </a:fld>
            <a:endParaRPr lang="fr-FR"/>
          </a:p>
        </p:txBody>
      </p:sp>
      <p:sp>
        <p:nvSpPr>
          <p:cNvPr id="5" name="Rectangle 10"/>
          <p:cNvSpPr>
            <a:spLocks noChangeArrowheads="1"/>
          </p:cNvSpPr>
          <p:nvPr/>
        </p:nvSpPr>
        <p:spPr bwMode="auto">
          <a:xfrm>
            <a:off x="0" y="6457914"/>
            <a:ext cx="9144000" cy="400110"/>
          </a:xfrm>
          <a:prstGeom prst="rect">
            <a:avLst/>
          </a:prstGeom>
          <a:ln>
            <a:solidFill>
              <a:schemeClr val="accent2">
                <a:lumMod val="40000"/>
                <a:lumOff val="60000"/>
              </a:schemeClr>
            </a:solidFill>
            <a:headEnd/>
            <a:tailEnd/>
          </a:ln>
        </p:spPr>
        <p:style>
          <a:lnRef idx="1">
            <a:schemeClr val="accent4"/>
          </a:lnRef>
          <a:fillRef idx="2">
            <a:schemeClr val="accent4"/>
          </a:fillRef>
          <a:effectRef idx="1">
            <a:schemeClr val="accent4"/>
          </a:effectRef>
          <a:fontRef idx="minor">
            <a:schemeClr val="dk1"/>
          </a:fontRef>
        </p:style>
        <p:txBody>
          <a:bodyPr wrap="square">
            <a:spAutoFit/>
          </a:bodyPr>
          <a:lstStyle/>
          <a:p>
            <a:pPr algn="ctr">
              <a:defRPr/>
            </a:pPr>
            <a:r>
              <a:rPr lang="fr-FR"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SimSun" pitchFamily="2" charset="-122"/>
              </a:rPr>
              <a:t>   </a:t>
            </a:r>
            <a:r>
              <a:rPr lang="fr-FR" sz="20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cs typeface="Times New Roman" pitchFamily="18" charset="0"/>
              </a:rPr>
              <a:t>Enfin, Nous souhaitons que ce travail soit bénéfique pour les promotions à venir</a:t>
            </a:r>
            <a:r>
              <a:rPr lang="fr-FR" sz="2000" b="1" i="1" dirty="0" smtClean="0">
                <a:solidFill>
                  <a:schemeClr val="bg1"/>
                </a:solidFill>
                <a:latin typeface="+mj-lt"/>
                <a:cs typeface="Times New Roman" pitchFamily="18" charset="0"/>
              </a:rPr>
              <a:t>.</a:t>
            </a: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repeatCount="indefinite" fill="hold" grpId="0" nodeType="with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subTnLst>
                                    <p:animClr>
                                      <p:cBhvr override="childStyle">
                                        <p:cTn dur="1" fill="hold" display="0" masterRel="nextClick" afterEffect="1"/>
                                        <p:tgtEl>
                                          <p:spTgt spid="4"/>
                                        </p:tgtEl>
                                        <p:attrNameLst>
                                          <p:attrName>ppt_c</p:attrName>
                                        </p:attrNameLst>
                                      </p:cBhvr>
                                      <p:to>
                                        <a:srgbClr val="FF00FF"/>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ldLvl="5"/>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p:nvPr/>
        </p:nvSpPr>
        <p:spPr>
          <a:xfrm>
            <a:off x="395536" y="1196753"/>
            <a:ext cx="8319868" cy="8032968"/>
          </a:xfrm>
          <a:prstGeom prst="rect">
            <a:avLst/>
          </a:prstGeom>
        </p:spPr>
        <p:txBody>
          <a:bodyPr wrap="square">
            <a:spAutoFit/>
          </a:bodyPr>
          <a:lstStyle/>
          <a:p>
            <a:pPr algn="just">
              <a:lnSpc>
                <a:spcPct val="150000"/>
              </a:lnSpc>
            </a:pPr>
            <a:r>
              <a:rPr lang="fr-FR" sz="2400" dirty="0" smtClean="0"/>
              <a:t> </a:t>
            </a:r>
            <a:r>
              <a:rPr lang="fr-FR" sz="2400" dirty="0" smtClean="0"/>
              <a:t>   Dans </a:t>
            </a:r>
            <a:r>
              <a:rPr lang="fr-FR" sz="2400" dirty="0" smtClean="0"/>
              <a:t>l’analyse de la lubrification hydrodynamique classique les lubrifiants des paliers sont supposés  des fluides Newtoniens, mais avec le développement des machines tournantes    modernes la lubrification nécessite des fluides contenant des additives qui améliorent leur   caractéristiques. Donc  le comportement n’est plus Newtonien et devient non-Newtonien. Ce phénomène peut être définir par plusieurs modèles, parmi ces modèles  le modèle de loi de puissance (loi d’Ostwald </a:t>
            </a:r>
            <a:r>
              <a:rPr lang="fr-FR" sz="2400" dirty="0" err="1" smtClean="0"/>
              <a:t>Waele</a:t>
            </a:r>
            <a:r>
              <a:rPr lang="fr-FR" sz="2400" dirty="0" smtClean="0"/>
              <a:t>).</a:t>
            </a:r>
          </a:p>
          <a:p>
            <a:endParaRPr lang="fr-FR" sz="2400" dirty="0" smtClean="0"/>
          </a:p>
          <a:p>
            <a:endParaRPr lang="fr-FR" sz="2400" dirty="0" smtClean="0"/>
          </a:p>
          <a:p>
            <a:endParaRPr lang="fr-FR" sz="2400" dirty="0" smtClean="0"/>
          </a:p>
          <a:p>
            <a:endParaRPr lang="fr-FR" sz="2400" dirty="0" smtClean="0"/>
          </a:p>
          <a:p>
            <a:endParaRPr lang="fr-FR" sz="2400" dirty="0" smtClean="0"/>
          </a:p>
          <a:p>
            <a:endParaRPr lang="fr-FR" sz="2400" dirty="0" smtClean="0"/>
          </a:p>
          <a:p>
            <a:endParaRPr lang="fr-FR" sz="2400" dirty="0" smtClean="0"/>
          </a:p>
          <a:p>
            <a:pPr algn="r"/>
            <a:r>
              <a:rPr lang="fr-FR" sz="2400" dirty="0" smtClean="0"/>
              <a:t>      </a:t>
            </a:r>
            <a:endParaRPr lang="fr-FR" sz="2400" dirty="0" smtClean="0"/>
          </a:p>
        </p:txBody>
      </p:sp>
      <p:sp>
        <p:nvSpPr>
          <p:cNvPr id="12" name="Espace réservé du numéro de diapositive 11"/>
          <p:cNvSpPr>
            <a:spLocks noGrp="1"/>
          </p:cNvSpPr>
          <p:nvPr>
            <p:ph type="sldNum" sz="quarter" idx="12"/>
          </p:nvPr>
        </p:nvSpPr>
        <p:spPr/>
        <p:txBody>
          <a:bodyPr/>
          <a:lstStyle/>
          <a:p>
            <a:fld id="{66C334F0-88DA-44F1-A9BE-13E0EF7BB4B3}" type="slidenum">
              <a:rPr lang="fr-FR" smtClean="0"/>
              <a:pPr/>
              <a:t>4</a:t>
            </a:fld>
            <a:endParaRPr lang="fr-FR" dirty="0"/>
          </a:p>
        </p:txBody>
      </p:sp>
      <p:sp>
        <p:nvSpPr>
          <p:cNvPr id="10" name="Rectangle 9"/>
          <p:cNvSpPr/>
          <p:nvPr/>
        </p:nvSpPr>
        <p:spPr>
          <a:xfrm>
            <a:off x="1298555" y="71414"/>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Introduction générale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1000" fill="hold"/>
                                        <p:tgtEl>
                                          <p:spTgt spid="56"/>
                                        </p:tgtEl>
                                        <p:attrNameLst>
                                          <p:attrName>ppt_x</p:attrName>
                                        </p:attrNameLst>
                                      </p:cBhvr>
                                      <p:tavLst>
                                        <p:tav tm="0">
                                          <p:val>
                                            <p:strVal val="0-#ppt_w/2"/>
                                          </p:val>
                                        </p:tav>
                                        <p:tav tm="100000">
                                          <p:val>
                                            <p:strVal val="#ppt_x"/>
                                          </p:val>
                                        </p:tav>
                                      </p:tavLst>
                                    </p:anim>
                                    <p:anim calcmode="lin" valueType="num">
                                      <p:cBhvr additive="base">
                                        <p:cTn id="8"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12"/>
          <p:cNvSpPr txBox="1">
            <a:spLocks noChangeArrowheads="1"/>
          </p:cNvSpPr>
          <p:nvPr/>
        </p:nvSpPr>
        <p:spPr bwMode="auto">
          <a:xfrm>
            <a:off x="428596" y="1357298"/>
            <a:ext cx="8072494" cy="5021055"/>
          </a:xfrm>
          <a:prstGeom prst="rect">
            <a:avLst/>
          </a:prstGeom>
          <a:noFill/>
          <a:ln w="9525">
            <a:noFill/>
            <a:miter lim="800000"/>
            <a:headEnd/>
            <a:tailEnd/>
          </a:ln>
        </p:spPr>
        <p:txBody>
          <a:bodyPr wrap="square">
            <a:spAutoFit/>
          </a:bodyPr>
          <a:lstStyle/>
          <a:p>
            <a:pPr algn="just">
              <a:lnSpc>
                <a:spcPct val="150000"/>
              </a:lnSpc>
            </a:pPr>
            <a:r>
              <a:rPr lang="fr-FR" sz="24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cs typeface="Times New Roman" pitchFamily="18" charset="0"/>
              </a:rPr>
              <a:t> </a:t>
            </a:r>
            <a:r>
              <a:rPr lang="fr-FR" sz="24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cs typeface="Times New Roman" pitchFamily="18" charset="0"/>
              </a:rPr>
              <a:t>       </a:t>
            </a:r>
            <a:r>
              <a:rPr lang="fr-FR" sz="2400" dirty="0" smtClean="0"/>
              <a:t>L’utilisation </a:t>
            </a:r>
            <a:r>
              <a:rPr lang="fr-FR" sz="2400" dirty="0" smtClean="0"/>
              <a:t>des revêtements de surface tels que les métaux blancs et les élastomères dans les paliers hydrodynamiques conduits à des déformations importantes de la surface </a:t>
            </a:r>
            <a:r>
              <a:rPr lang="fr-FR" sz="2400" dirty="0" smtClean="0"/>
              <a:t>du coussinet </a:t>
            </a:r>
            <a:r>
              <a:rPr lang="fr-FR" sz="2400" dirty="0" smtClean="0"/>
              <a:t>qui peuvent être de l’ordre de grandeur de l’épaisseur du film lubrifiant. Ces   revêtements utilisés dans le but de réduire l’usure du coussinet. Pour le calcul de ces déformations, on va utiliser le modèle de couche élastique mince</a:t>
            </a:r>
            <a:r>
              <a:rPr lang="fr-FR" sz="2400" dirty="0" smtClean="0"/>
              <a:t>.</a:t>
            </a:r>
            <a:endParaRPr lang="fr-FR" sz="2400" dirty="0" smtClean="0"/>
          </a:p>
          <a:p>
            <a:pPr algn="just">
              <a:lnSpc>
                <a:spcPct val="150000"/>
              </a:lnSpc>
            </a:pPr>
            <a:endParaRPr lang="fr-FR" sz="2400" dirty="0" smtClean="0">
              <a:latin typeface="+mj-lt"/>
              <a:cs typeface="Times New Roman" pitchFamily="18" charset="0"/>
            </a:endParaRPr>
          </a:p>
        </p:txBody>
      </p:sp>
      <p:sp>
        <p:nvSpPr>
          <p:cNvPr id="12" name="Espace réservé du numéro de diapositive 11"/>
          <p:cNvSpPr>
            <a:spLocks noGrp="1"/>
          </p:cNvSpPr>
          <p:nvPr>
            <p:ph type="sldNum" sz="quarter" idx="12"/>
          </p:nvPr>
        </p:nvSpPr>
        <p:spPr/>
        <p:txBody>
          <a:bodyPr/>
          <a:lstStyle/>
          <a:p>
            <a:fld id="{66C334F0-88DA-44F1-A9BE-13E0EF7BB4B3}" type="slidenum">
              <a:rPr lang="fr-FR" smtClean="0"/>
              <a:pPr/>
              <a:t>5</a:t>
            </a:fld>
            <a:endParaRPr lang="fr-FR"/>
          </a:p>
        </p:txBody>
      </p:sp>
      <p:sp>
        <p:nvSpPr>
          <p:cNvPr id="17" name="Rectangle 16"/>
          <p:cNvSpPr/>
          <p:nvPr/>
        </p:nvSpPr>
        <p:spPr>
          <a:xfrm>
            <a:off x="1298555" y="71414"/>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Introduction générale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66C334F0-88DA-44F1-A9BE-13E0EF7BB4B3}" type="slidenum">
              <a:rPr lang="fr-FR" smtClean="0"/>
              <a:pPr/>
              <a:t>6</a:t>
            </a:fld>
            <a:endParaRPr lang="fr-FR"/>
          </a:p>
        </p:txBody>
      </p:sp>
      <p:sp>
        <p:nvSpPr>
          <p:cNvPr id="3" name="Rectangle 2"/>
          <p:cNvSpPr/>
          <p:nvPr/>
        </p:nvSpPr>
        <p:spPr>
          <a:xfrm>
            <a:off x="642910" y="928670"/>
            <a:ext cx="8043890" cy="3913059"/>
          </a:xfrm>
          <a:prstGeom prst="rect">
            <a:avLst/>
          </a:prstGeom>
        </p:spPr>
        <p:txBody>
          <a:bodyPr wrap="square">
            <a:spAutoFit/>
          </a:bodyPr>
          <a:lstStyle/>
          <a:p>
            <a:pPr algn="just">
              <a:lnSpc>
                <a:spcPct val="150000"/>
              </a:lnSpc>
            </a:pPr>
            <a:r>
              <a:rPr lang="fr-FR" dirty="0" smtClean="0"/>
              <a:t> </a:t>
            </a:r>
            <a:r>
              <a:rPr lang="fr-FR" sz="2400" dirty="0" smtClean="0"/>
              <a:t>L’objectif de ce travail  est d’étudier numériquement l’effet de la déformation élastique dans un palier hydrodynamique lisse lubrifié par un fluide non-Newtonien.</a:t>
            </a:r>
          </a:p>
          <a:p>
            <a:pPr algn="just">
              <a:lnSpc>
                <a:spcPct val="150000"/>
              </a:lnSpc>
            </a:pPr>
            <a:r>
              <a:rPr lang="fr-FR" sz="2400" dirty="0" smtClean="0"/>
              <a:t>     Cette étude est basée sur une discrétisation de l’équation de Reynolds par la méthode des différences finies et la résolution du système d’équations obtenu à l’aide de la méthode de Gauss Seidel.</a:t>
            </a:r>
            <a:endParaRPr lang="fr-FR" sz="2400" dirty="0"/>
          </a:p>
        </p:txBody>
      </p:sp>
      <p:sp>
        <p:nvSpPr>
          <p:cNvPr id="4" name="Rectangle 3"/>
          <p:cNvSpPr/>
          <p:nvPr/>
        </p:nvSpPr>
        <p:spPr>
          <a:xfrm>
            <a:off x="1298555" y="71414"/>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Introduction générale</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DD01022_"/>
          <p:cNvPicPr>
            <a:picLocks noChangeAspect="1" noChangeArrowheads="1"/>
          </p:cNvPicPr>
          <p:nvPr/>
        </p:nvPicPr>
        <p:blipFill>
          <a:blip r:embed="rId2" cstate="print">
            <a:grayscl/>
          </a:blip>
          <a:srcRect/>
          <a:stretch>
            <a:fillRect/>
          </a:stretch>
        </p:blipFill>
        <p:spPr bwMode="auto">
          <a:xfrm>
            <a:off x="0" y="0"/>
            <a:ext cx="9144000" cy="6858000"/>
          </a:xfrm>
          <a:prstGeom prst="rect">
            <a:avLst/>
          </a:prstGeom>
          <a:ln>
            <a:solidFill>
              <a:schemeClr val="tx1"/>
            </a:solidFill>
            <a:headEnd/>
            <a:tailEnd/>
          </a:ln>
        </p:spPr>
        <p:style>
          <a:lnRef idx="1">
            <a:schemeClr val="accent2"/>
          </a:lnRef>
          <a:fillRef idx="2">
            <a:schemeClr val="accent2"/>
          </a:fillRef>
          <a:effectRef idx="1">
            <a:schemeClr val="accent2"/>
          </a:effectRef>
          <a:fontRef idx="minor">
            <a:schemeClr val="dk1"/>
          </a:fontRef>
        </p:style>
      </p:pic>
      <p:sp>
        <p:nvSpPr>
          <p:cNvPr id="6" name="Rectangle 5"/>
          <p:cNvSpPr/>
          <p:nvPr/>
        </p:nvSpPr>
        <p:spPr>
          <a:xfrm>
            <a:off x="1740888" y="2886860"/>
            <a:ext cx="5688632" cy="2369880"/>
          </a:xfrm>
          <a:prstGeom prst="rect">
            <a:avLst/>
          </a:prstGeom>
          <a:noFill/>
        </p:spPr>
        <p:txBody>
          <a:bodyPr wrap="square" lIns="91440" tIns="45720" rIns="91440" bIns="45720">
            <a:spAutoFit/>
          </a:bodyPr>
          <a:lstStyle/>
          <a:p>
            <a:pPr algn="ctr"/>
            <a:r>
              <a:rPr lang="fr-FR" sz="4400" b="1" i="1" spc="50" dirty="0" smtClean="0">
                <a:ln w="13500">
                  <a:solidFill>
                    <a:schemeClr val="accent1">
                      <a:shade val="2500"/>
                      <a:alpha val="6500"/>
                    </a:schemeClr>
                  </a:solidFill>
                  <a:prstDash val="solid"/>
                </a:ln>
                <a:solidFill>
                  <a:schemeClr val="tx2">
                    <a:lumMod val="75000"/>
                  </a:schemeClr>
                </a:solidFill>
                <a:effectLst>
                  <a:outerShdw blurRad="60007" dist="310007" dir="7680000" sy="30000" kx="1300200" algn="ctr" rotWithShape="0">
                    <a:prstClr val="black">
                      <a:alpha val="32000"/>
                    </a:prstClr>
                  </a:outerShdw>
                </a:effectLst>
                <a:latin typeface="Times New Roman" pitchFamily="18" charset="0"/>
                <a:cs typeface="Times New Roman" pitchFamily="18" charset="0"/>
              </a:rPr>
              <a:t>GÉNÉRALITÉ SUR LES PALIER HYDRODYNAMIQUE</a:t>
            </a:r>
          </a:p>
          <a:p>
            <a:endParaRPr lang="fr-FR" sz="1600" b="1" i="1" cap="none" spc="50" dirty="0">
              <a:ln w="13500">
                <a:solidFill>
                  <a:schemeClr val="accent1">
                    <a:shade val="2500"/>
                    <a:alpha val="6500"/>
                  </a:schemeClr>
                </a:solidFill>
                <a:prstDash val="solid"/>
              </a:ln>
              <a:effectLst>
                <a:outerShdw blurRad="60007" dist="310007" dir="7680000" sy="30000" kx="1300200" algn="ctr" rotWithShape="0">
                  <a:prstClr val="black">
                    <a:alpha val="32000"/>
                  </a:prstClr>
                </a:outerShdw>
              </a:effectLst>
              <a:latin typeface="Times New Roman" pitchFamily="18" charset="0"/>
              <a:cs typeface="Times New Roman" pitchFamily="18" charset="0"/>
            </a:endParaRPr>
          </a:p>
        </p:txBody>
      </p:sp>
      <p:sp>
        <p:nvSpPr>
          <p:cNvPr id="10" name="Espace réservé du numéro de diapositive 9"/>
          <p:cNvSpPr>
            <a:spLocks noGrp="1"/>
          </p:cNvSpPr>
          <p:nvPr>
            <p:ph type="sldNum" sz="quarter" idx="12"/>
          </p:nvPr>
        </p:nvSpPr>
        <p:spPr/>
        <p:txBody>
          <a:bodyPr/>
          <a:lstStyle/>
          <a:p>
            <a:fld id="{66C334F0-88DA-44F1-A9BE-13E0EF7BB4B3}" type="slidenum">
              <a:rPr lang="fr-FR" smtClean="0"/>
              <a:pPr/>
              <a:t>7</a:t>
            </a:fld>
            <a:endParaRPr lang="fr-F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p:cNvSpPr>
            <a:spLocks noGrp="1" noChangeArrowheads="1"/>
          </p:cNvSpPr>
          <p:nvPr>
            <p:ph idx="1"/>
          </p:nvPr>
        </p:nvSpPr>
        <p:spPr>
          <a:xfrm>
            <a:off x="285720" y="2000240"/>
            <a:ext cx="8572560" cy="4214842"/>
          </a:xfrm>
        </p:spPr>
        <p:txBody>
          <a:bodyPr>
            <a:normAutofit/>
          </a:bodyPr>
          <a:lstStyle/>
          <a:p>
            <a:pPr marL="548640" indent="-411480" algn="just" eaLnBrk="1" fontAlgn="auto" hangingPunct="1">
              <a:lnSpc>
                <a:spcPct val="110000"/>
              </a:lnSpc>
              <a:spcAft>
                <a:spcPts val="0"/>
              </a:spcAft>
              <a:buClr>
                <a:schemeClr val="tx1">
                  <a:shade val="95000"/>
                </a:schemeClr>
              </a:buClr>
              <a:buFont typeface="Wingdings" pitchFamily="2" charset="2"/>
              <a:buNone/>
              <a:defRPr/>
            </a:pPr>
            <a:r>
              <a:rPr lang="fr-FR" sz="2400" dirty="0" smtClean="0">
                <a:latin typeface="+mj-lt"/>
              </a:rPr>
              <a:t>  Les </a:t>
            </a:r>
            <a:r>
              <a:rPr lang="fr-FR" sz="2400" dirty="0">
                <a:latin typeface="+mj-lt"/>
              </a:rPr>
              <a:t>paliers lisses sont constitués d’un arbre qui tourne à l’intérieur d’un coussinet séparé de celui-ci par un film de </a:t>
            </a:r>
            <a:r>
              <a:rPr lang="fr-FR" sz="2400" dirty="0" smtClean="0">
                <a:latin typeface="+mj-lt"/>
              </a:rPr>
              <a:t>lubrifiant.  </a:t>
            </a:r>
            <a:endParaRPr lang="fr-FR" sz="2400" dirty="0">
              <a:latin typeface="+mj-lt"/>
            </a:endParaRPr>
          </a:p>
        </p:txBody>
      </p:sp>
      <p:sp>
        <p:nvSpPr>
          <p:cNvPr id="23" name="Espace réservé du numéro de diapositive 22"/>
          <p:cNvSpPr>
            <a:spLocks noGrp="1"/>
          </p:cNvSpPr>
          <p:nvPr>
            <p:ph type="sldNum" sz="quarter" idx="12"/>
          </p:nvPr>
        </p:nvSpPr>
        <p:spPr/>
        <p:txBody>
          <a:bodyPr/>
          <a:lstStyle/>
          <a:p>
            <a:fld id="{66C334F0-88DA-44F1-A9BE-13E0EF7BB4B3}" type="slidenum">
              <a:rPr lang="fr-FR" smtClean="0"/>
              <a:pPr/>
              <a:t>8</a:t>
            </a:fld>
            <a:endParaRPr lang="fr-FR"/>
          </a:p>
        </p:txBody>
      </p:sp>
      <p:sp>
        <p:nvSpPr>
          <p:cNvPr id="12" name="Rectangle 11"/>
          <p:cNvSpPr/>
          <p:nvPr/>
        </p:nvSpPr>
        <p:spPr>
          <a:xfrm>
            <a:off x="714348" y="1353909"/>
            <a:ext cx="4097046" cy="646331"/>
          </a:xfrm>
          <a:prstGeom prst="rect">
            <a:avLst/>
          </a:prstGeom>
        </p:spPr>
        <p:txBody>
          <a:bodyPr wrap="square">
            <a:spAutoFit/>
          </a:bodyPr>
          <a:lstStyle/>
          <a:p>
            <a:pPr lvl="0" algn="just">
              <a:lnSpc>
                <a:spcPct val="150000"/>
              </a:lnSpc>
              <a:buNone/>
            </a:pPr>
            <a:r>
              <a:rPr lang="fr-FR" sz="2400" b="1" dirty="0" smtClean="0">
                <a:solidFill>
                  <a:srgbClr val="FF0000"/>
                </a:solidFill>
              </a:rPr>
              <a:t> </a:t>
            </a:r>
            <a:r>
              <a:rPr lang="fr-FR" sz="2400" b="1" i="1" dirty="0" smtClean="0">
                <a:solidFill>
                  <a:schemeClr val="tx1">
                    <a:lumMod val="75000"/>
                    <a:lumOff val="25000"/>
                  </a:schemeClr>
                </a:solidFill>
              </a:rPr>
              <a:t>Définition des palier:    </a:t>
            </a:r>
            <a:endParaRPr lang="fr-FR" sz="2400" i="1" dirty="0" smtClean="0">
              <a:solidFill>
                <a:schemeClr val="tx1">
                  <a:lumMod val="75000"/>
                  <a:lumOff val="25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3"/>
          <a:srcRect/>
          <a:stretch>
            <a:fillRect/>
          </a:stretch>
        </p:blipFill>
        <p:spPr bwMode="auto">
          <a:xfrm>
            <a:off x="2357422" y="3071810"/>
            <a:ext cx="6143668" cy="2933699"/>
          </a:xfrm>
          <a:prstGeom prst="rect">
            <a:avLst/>
          </a:prstGeom>
          <a:solidFill>
            <a:schemeClr val="accent2"/>
          </a:solidFill>
          <a:ln w="9525">
            <a:noFill/>
            <a:miter lim="800000"/>
            <a:headEnd/>
            <a:tailEnd/>
          </a:ln>
          <a:effectLst/>
        </p:spPr>
      </p:pic>
      <p:sp>
        <p:nvSpPr>
          <p:cNvPr id="20" name="Rectangle 19"/>
          <p:cNvSpPr/>
          <p:nvPr/>
        </p:nvSpPr>
        <p:spPr>
          <a:xfrm>
            <a:off x="1298555" y="71414"/>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Généralité sur les paliers hydrodynamiques</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2000"/>
                                        <p:tgtEl>
                                          <p:spTgt spid="10">
                                            <p:txEl>
                                              <p:pRg st="0" end="0"/>
                                            </p:txEl>
                                          </p:spTgt>
                                        </p:tgtEl>
                                      </p:cBhvr>
                                    </p:animEffect>
                                  </p:childTnLst>
                                </p:cTn>
                              </p:par>
                              <p:par>
                                <p:cTn id="8" presetID="53" presetClass="entr" presetSubtype="0" fill="hold" nodeType="withEffect">
                                  <p:stCondLst>
                                    <p:cond delay="0"/>
                                  </p:stCondLst>
                                  <p:childTnLst>
                                    <p:set>
                                      <p:cBhvr>
                                        <p:cTn id="9" dur="1" fill="hold">
                                          <p:stCondLst>
                                            <p:cond delay="0"/>
                                          </p:stCondLst>
                                        </p:cTn>
                                        <p:tgtEl>
                                          <p:spTgt spid="1027"/>
                                        </p:tgtEl>
                                        <p:attrNameLst>
                                          <p:attrName>style.visibility</p:attrName>
                                        </p:attrNameLst>
                                      </p:cBhvr>
                                      <p:to>
                                        <p:strVal val="visible"/>
                                      </p:to>
                                    </p:set>
                                    <p:anim calcmode="lin" valueType="num">
                                      <p:cBhvr>
                                        <p:cTn id="10" dur="1000" fill="hold"/>
                                        <p:tgtEl>
                                          <p:spTgt spid="1027"/>
                                        </p:tgtEl>
                                        <p:attrNameLst>
                                          <p:attrName>ppt_w</p:attrName>
                                        </p:attrNameLst>
                                      </p:cBhvr>
                                      <p:tavLst>
                                        <p:tav tm="0">
                                          <p:val>
                                            <p:fltVal val="0"/>
                                          </p:val>
                                        </p:tav>
                                        <p:tav tm="100000">
                                          <p:val>
                                            <p:strVal val="#ppt_w"/>
                                          </p:val>
                                        </p:tav>
                                      </p:tavLst>
                                    </p:anim>
                                    <p:anim calcmode="lin" valueType="num">
                                      <p:cBhvr>
                                        <p:cTn id="11" dur="1000" fill="hold"/>
                                        <p:tgtEl>
                                          <p:spTgt spid="1027"/>
                                        </p:tgtEl>
                                        <p:attrNameLst>
                                          <p:attrName>ppt_h</p:attrName>
                                        </p:attrNameLst>
                                      </p:cBhvr>
                                      <p:tavLst>
                                        <p:tav tm="0">
                                          <p:val>
                                            <p:fltVal val="0"/>
                                          </p:val>
                                        </p:tav>
                                        <p:tav tm="100000">
                                          <p:val>
                                            <p:strVal val="#ppt_h"/>
                                          </p:val>
                                        </p:tav>
                                      </p:tavLst>
                                    </p:anim>
                                    <p:animEffect transition="in" filter="fade">
                                      <p:cBhvr>
                                        <p:cTn id="12"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contenu 11"/>
          <p:cNvSpPr>
            <a:spLocks noGrp="1"/>
          </p:cNvSpPr>
          <p:nvPr>
            <p:ph idx="1"/>
          </p:nvPr>
        </p:nvSpPr>
        <p:spPr>
          <a:xfrm>
            <a:off x="457200" y="2214554"/>
            <a:ext cx="8229600" cy="4500594"/>
          </a:xfrm>
        </p:spPr>
        <p:txBody>
          <a:bodyPr>
            <a:normAutofit/>
          </a:bodyPr>
          <a:lstStyle/>
          <a:p>
            <a:pPr algn="just">
              <a:buNone/>
            </a:pPr>
            <a:r>
              <a:rPr lang="fr-FR" sz="2400" dirty="0" smtClean="0">
                <a:latin typeface="+mj-lt"/>
              </a:rPr>
              <a:t>On distingue </a:t>
            </a:r>
            <a:r>
              <a:rPr lang="fr-FR" sz="2400" dirty="0" smtClean="0"/>
              <a:t>quatre</a:t>
            </a:r>
            <a:r>
              <a:rPr lang="fr-FR" sz="2400" dirty="0" smtClean="0">
                <a:latin typeface="+mj-lt"/>
              </a:rPr>
              <a:t> </a:t>
            </a:r>
            <a:r>
              <a:rPr lang="fr-FR" sz="2400" dirty="0" smtClean="0"/>
              <a:t>régimes de lubrification des paliers, </a:t>
            </a:r>
            <a:r>
              <a:rPr lang="fr-FR" sz="2400" dirty="0" smtClean="0">
                <a:latin typeface="+mj-lt"/>
              </a:rPr>
              <a:t>divisés en deux grandes catégories :</a:t>
            </a:r>
          </a:p>
          <a:p>
            <a:pPr marL="990600" lvl="1" indent="-533400">
              <a:lnSpc>
                <a:spcPct val="120000"/>
              </a:lnSpc>
              <a:buFont typeface="Wingdings" pitchFamily="2" charset="2"/>
              <a:buAutoNum type="arabicPeriod"/>
            </a:pPr>
            <a:r>
              <a:rPr lang="fr-FR" sz="2600" b="1" dirty="0" smtClean="0">
                <a:solidFill>
                  <a:srgbClr val="002060"/>
                </a:solidFill>
                <a:latin typeface="+mj-lt"/>
              </a:rPr>
              <a:t>les régimes à films minces :</a:t>
            </a:r>
          </a:p>
          <a:p>
            <a:pPr marL="633413" lvl="3" indent="-381000">
              <a:lnSpc>
                <a:spcPct val="120000"/>
              </a:lnSpc>
            </a:pPr>
            <a:r>
              <a:rPr lang="fr-FR" sz="2600" dirty="0" smtClean="0">
                <a:latin typeface="+mj-lt"/>
              </a:rPr>
              <a:t> régime sec,</a:t>
            </a:r>
          </a:p>
          <a:p>
            <a:pPr marL="633413" lvl="3" indent="-381000">
              <a:lnSpc>
                <a:spcPct val="120000"/>
              </a:lnSpc>
            </a:pPr>
            <a:r>
              <a:rPr lang="fr-FR" sz="2600" dirty="0" smtClean="0"/>
              <a:t> régime</a:t>
            </a:r>
            <a:r>
              <a:rPr lang="fr-FR" sz="2600" dirty="0" smtClean="0">
                <a:latin typeface="+mj-lt"/>
              </a:rPr>
              <a:t> onctueux.</a:t>
            </a:r>
          </a:p>
          <a:p>
            <a:pPr marL="990600" lvl="1" indent="-533400">
              <a:lnSpc>
                <a:spcPct val="120000"/>
              </a:lnSpc>
              <a:buFont typeface="Wingdings" pitchFamily="2" charset="2"/>
              <a:buAutoNum type="arabicPeriod"/>
            </a:pPr>
            <a:r>
              <a:rPr lang="fr-FR" sz="2600" b="1" dirty="0" smtClean="0">
                <a:solidFill>
                  <a:srgbClr val="002060"/>
                </a:solidFill>
                <a:latin typeface="+mj-lt"/>
              </a:rPr>
              <a:t>les régimes à films épais:</a:t>
            </a:r>
          </a:p>
          <a:p>
            <a:pPr marL="633413" lvl="3" indent="-381000">
              <a:lnSpc>
                <a:spcPct val="120000"/>
              </a:lnSpc>
            </a:pPr>
            <a:r>
              <a:rPr lang="fr-FR" sz="2600" dirty="0" smtClean="0">
                <a:latin typeface="+mj-lt"/>
              </a:rPr>
              <a:t>régime hydrodynamique,</a:t>
            </a:r>
          </a:p>
          <a:p>
            <a:pPr marL="633413" lvl="3" indent="-381000">
              <a:lnSpc>
                <a:spcPct val="120000"/>
              </a:lnSpc>
            </a:pPr>
            <a:r>
              <a:rPr lang="fr-FR" sz="2600" dirty="0" smtClean="0"/>
              <a:t>régime </a:t>
            </a:r>
            <a:r>
              <a:rPr lang="fr-FR" sz="2600" dirty="0" smtClean="0">
                <a:latin typeface="+mj-lt"/>
              </a:rPr>
              <a:t>hydrostatique,</a:t>
            </a:r>
          </a:p>
        </p:txBody>
      </p:sp>
      <p:sp>
        <p:nvSpPr>
          <p:cNvPr id="16" name="Espace réservé du numéro de diapositive 15"/>
          <p:cNvSpPr>
            <a:spLocks noGrp="1"/>
          </p:cNvSpPr>
          <p:nvPr>
            <p:ph type="sldNum" sz="quarter" idx="12"/>
          </p:nvPr>
        </p:nvSpPr>
        <p:spPr/>
        <p:txBody>
          <a:bodyPr/>
          <a:lstStyle/>
          <a:p>
            <a:fld id="{66C334F0-88DA-44F1-A9BE-13E0EF7BB4B3}" type="slidenum">
              <a:rPr lang="fr-FR" smtClean="0"/>
              <a:pPr/>
              <a:t>9</a:t>
            </a:fld>
            <a:endParaRPr lang="fr-FR"/>
          </a:p>
        </p:txBody>
      </p:sp>
      <p:sp>
        <p:nvSpPr>
          <p:cNvPr id="18" name="Rectangle 17"/>
          <p:cNvSpPr/>
          <p:nvPr/>
        </p:nvSpPr>
        <p:spPr>
          <a:xfrm>
            <a:off x="2085864" y="1214422"/>
            <a:ext cx="6589623" cy="671851"/>
          </a:xfrm>
          <a:prstGeom prst="rect">
            <a:avLst/>
          </a:prstGeom>
        </p:spPr>
        <p:txBody>
          <a:bodyPr wrap="square">
            <a:spAutoFit/>
          </a:bodyPr>
          <a:lstStyle/>
          <a:p>
            <a:pPr algn="just">
              <a:lnSpc>
                <a:spcPct val="150000"/>
              </a:lnSpc>
            </a:pPr>
            <a:r>
              <a:rPr lang="fr-FR" sz="2800" b="1" i="1" dirty="0" smtClean="0">
                <a:solidFill>
                  <a:schemeClr val="tx1">
                    <a:lumMod val="75000"/>
                    <a:lumOff val="25000"/>
                  </a:schemeClr>
                </a:solidFill>
                <a:latin typeface="+mj-lt"/>
              </a:rPr>
              <a:t> Les régimes de fonctionnement:</a:t>
            </a:r>
          </a:p>
        </p:txBody>
      </p:sp>
      <p:pic>
        <p:nvPicPr>
          <p:cNvPr id="13" name="Picture 6"/>
          <p:cNvPicPr>
            <a:picLocks noChangeAspect="1" noChangeArrowheads="1"/>
          </p:cNvPicPr>
          <p:nvPr/>
        </p:nvPicPr>
        <p:blipFill>
          <a:blip r:embed="rId3"/>
          <a:srcRect/>
          <a:stretch>
            <a:fillRect/>
          </a:stretch>
        </p:blipFill>
        <p:spPr bwMode="auto">
          <a:xfrm>
            <a:off x="5033963" y="3651251"/>
            <a:ext cx="4110037" cy="2366963"/>
          </a:xfrm>
          <a:prstGeom prst="rect">
            <a:avLst/>
          </a:prstGeom>
          <a:noFill/>
          <a:ln w="9525">
            <a:noFill/>
            <a:miter lim="800000"/>
            <a:headEnd/>
            <a:tailEnd/>
          </a:ln>
        </p:spPr>
      </p:pic>
      <p:pic>
        <p:nvPicPr>
          <p:cNvPr id="14" name="Picture 8"/>
          <p:cNvPicPr>
            <a:picLocks noChangeAspect="1" noChangeArrowheads="1"/>
          </p:cNvPicPr>
          <p:nvPr/>
        </p:nvPicPr>
        <p:blipFill>
          <a:blip r:embed="rId4"/>
          <a:srcRect/>
          <a:stretch>
            <a:fillRect/>
          </a:stretch>
        </p:blipFill>
        <p:spPr bwMode="auto">
          <a:xfrm>
            <a:off x="5033962" y="3621089"/>
            <a:ext cx="3652837" cy="2397125"/>
          </a:xfrm>
          <a:prstGeom prst="rect">
            <a:avLst/>
          </a:prstGeom>
          <a:noFill/>
          <a:ln w="9525">
            <a:noFill/>
            <a:miter lim="800000"/>
            <a:headEnd/>
            <a:tailEnd/>
          </a:ln>
        </p:spPr>
      </p:pic>
      <p:pic>
        <p:nvPicPr>
          <p:cNvPr id="15" name="Picture 10"/>
          <p:cNvPicPr>
            <a:picLocks noChangeAspect="1" noChangeArrowheads="1"/>
          </p:cNvPicPr>
          <p:nvPr/>
        </p:nvPicPr>
        <p:blipFill>
          <a:blip r:embed="rId5"/>
          <a:srcRect/>
          <a:stretch>
            <a:fillRect/>
          </a:stretch>
        </p:blipFill>
        <p:spPr bwMode="auto">
          <a:xfrm>
            <a:off x="5033963" y="3643314"/>
            <a:ext cx="3626642" cy="2374900"/>
          </a:xfrm>
          <a:prstGeom prst="rect">
            <a:avLst/>
          </a:prstGeom>
          <a:noFill/>
          <a:ln w="9525">
            <a:noFill/>
            <a:miter lim="800000"/>
            <a:headEnd/>
            <a:tailEnd/>
          </a:ln>
        </p:spPr>
      </p:pic>
      <p:sp>
        <p:nvSpPr>
          <p:cNvPr id="17" name="Rectangle 16"/>
          <p:cNvSpPr/>
          <p:nvPr/>
        </p:nvSpPr>
        <p:spPr>
          <a:xfrm>
            <a:off x="1298555" y="71414"/>
            <a:ext cx="5988089" cy="571480"/>
          </a:xfrm>
          <a:prstGeom prst="rect">
            <a:avLst/>
          </a:prstGeom>
          <a:noFill/>
          <a:ln>
            <a:noFill/>
          </a:ln>
          <a:effectLst>
            <a:outerShdw blurRad="50800" dist="50800" dir="5400000" algn="ctr" rotWithShape="0">
              <a:srgbClr val="FFFFFF"/>
            </a:outerShdw>
          </a:effectLst>
        </p:spPr>
        <p:txBody>
          <a:bodyPr wrap="none" lIns="91440" tIns="45720" rIns="91440" bIns="45720">
            <a:prstTxWarp prst="textWave1">
              <a:avLst/>
            </a:prstTxWarp>
            <a:spAutoFit/>
          </a:bodyPr>
          <a:lstStyle/>
          <a:p>
            <a:pPr algn="ctr"/>
            <a:r>
              <a:rPr lang="fr-FR" sz="5400" b="1" cap="none" spc="0" dirty="0" smtClean="0">
                <a:ln w="1905"/>
                <a:solidFill>
                  <a:schemeClr val="accent1">
                    <a:lumMod val="75000"/>
                  </a:schemeClr>
                </a:solidFill>
                <a:effectLst>
                  <a:innerShdw blurRad="69850" dist="43180" dir="5400000">
                    <a:srgbClr val="000000">
                      <a:alpha val="65000"/>
                    </a:srgbClr>
                  </a:innerShdw>
                </a:effectLst>
              </a:rPr>
              <a:t>Généralité sur les paliers hydrodynamiques</a:t>
            </a:r>
            <a:endParaRPr lang="fr-FR" sz="5400" b="1" cap="none" spc="0" dirty="0">
              <a:ln w="1905"/>
              <a:solidFill>
                <a:schemeClr val="accent1">
                  <a:lumMod val="75000"/>
                </a:schemeClr>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down)">
                                      <p:cBhvr>
                                        <p:cTn id="7" dur="580">
                                          <p:stCondLst>
                                            <p:cond delay="0"/>
                                          </p:stCondLst>
                                        </p:cTn>
                                        <p:tgtEl>
                                          <p:spTgt spid="12">
                                            <p:txEl>
                                              <p:pRg st="0" end="0"/>
                                            </p:txEl>
                                          </p:spTgt>
                                        </p:tgtEl>
                                      </p:cBhvr>
                                    </p:animEffect>
                                    <p:anim calcmode="lin" valueType="num">
                                      <p:cBhvr>
                                        <p:cTn id="8" dur="1822" tmFilter="0,0; 0.14,0.36; 0.43,0.73; 0.71,0.91; 1.0,1.0">
                                          <p:stCondLst>
                                            <p:cond delay="0"/>
                                          </p:stCondLst>
                                        </p:cTn>
                                        <p:tgtEl>
                                          <p:spTgt spid="1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2">
                                            <p:txEl>
                                              <p:pRg st="0" end="0"/>
                                            </p:txEl>
                                          </p:spTgt>
                                        </p:tgtEl>
                                      </p:cBhvr>
                                      <p:to x="100000" y="60000"/>
                                    </p:animScale>
                                    <p:animScale>
                                      <p:cBhvr>
                                        <p:cTn id="14" dur="166" decel="50000">
                                          <p:stCondLst>
                                            <p:cond delay="676"/>
                                          </p:stCondLst>
                                        </p:cTn>
                                        <p:tgtEl>
                                          <p:spTgt spid="12">
                                            <p:txEl>
                                              <p:pRg st="0" end="0"/>
                                            </p:txEl>
                                          </p:spTgt>
                                        </p:tgtEl>
                                      </p:cBhvr>
                                      <p:to x="100000" y="100000"/>
                                    </p:animScale>
                                    <p:animScale>
                                      <p:cBhvr>
                                        <p:cTn id="15" dur="26">
                                          <p:stCondLst>
                                            <p:cond delay="1312"/>
                                          </p:stCondLst>
                                        </p:cTn>
                                        <p:tgtEl>
                                          <p:spTgt spid="12">
                                            <p:txEl>
                                              <p:pRg st="0" end="0"/>
                                            </p:txEl>
                                          </p:spTgt>
                                        </p:tgtEl>
                                      </p:cBhvr>
                                      <p:to x="100000" y="80000"/>
                                    </p:animScale>
                                    <p:animScale>
                                      <p:cBhvr>
                                        <p:cTn id="16" dur="166" decel="50000">
                                          <p:stCondLst>
                                            <p:cond delay="1338"/>
                                          </p:stCondLst>
                                        </p:cTn>
                                        <p:tgtEl>
                                          <p:spTgt spid="12">
                                            <p:txEl>
                                              <p:pRg st="0" end="0"/>
                                            </p:txEl>
                                          </p:spTgt>
                                        </p:tgtEl>
                                      </p:cBhvr>
                                      <p:to x="100000" y="100000"/>
                                    </p:animScale>
                                    <p:animScale>
                                      <p:cBhvr>
                                        <p:cTn id="17" dur="26">
                                          <p:stCondLst>
                                            <p:cond delay="1642"/>
                                          </p:stCondLst>
                                        </p:cTn>
                                        <p:tgtEl>
                                          <p:spTgt spid="12">
                                            <p:txEl>
                                              <p:pRg st="0" end="0"/>
                                            </p:txEl>
                                          </p:spTgt>
                                        </p:tgtEl>
                                      </p:cBhvr>
                                      <p:to x="100000" y="90000"/>
                                    </p:animScale>
                                    <p:animScale>
                                      <p:cBhvr>
                                        <p:cTn id="18" dur="166" decel="50000">
                                          <p:stCondLst>
                                            <p:cond delay="1668"/>
                                          </p:stCondLst>
                                        </p:cTn>
                                        <p:tgtEl>
                                          <p:spTgt spid="12">
                                            <p:txEl>
                                              <p:pRg st="0" end="0"/>
                                            </p:txEl>
                                          </p:spTgt>
                                        </p:tgtEl>
                                      </p:cBhvr>
                                      <p:to x="100000" y="100000"/>
                                    </p:animScale>
                                    <p:animScale>
                                      <p:cBhvr>
                                        <p:cTn id="19" dur="26">
                                          <p:stCondLst>
                                            <p:cond delay="1808"/>
                                          </p:stCondLst>
                                        </p:cTn>
                                        <p:tgtEl>
                                          <p:spTgt spid="12">
                                            <p:txEl>
                                              <p:pRg st="0" end="0"/>
                                            </p:txEl>
                                          </p:spTgt>
                                        </p:tgtEl>
                                      </p:cBhvr>
                                      <p:to x="100000" y="95000"/>
                                    </p:animScale>
                                    <p:animScale>
                                      <p:cBhvr>
                                        <p:cTn id="20" dur="166" decel="50000">
                                          <p:stCondLst>
                                            <p:cond delay="1834"/>
                                          </p:stCondLst>
                                        </p:cTn>
                                        <p:tgtEl>
                                          <p:spTgt spid="1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2">
                                            <p:txEl>
                                              <p:pRg st="1" end="1"/>
                                            </p:txEl>
                                          </p:spTgt>
                                        </p:tgtEl>
                                        <p:attrNameLst>
                                          <p:attrName>style.visibility</p:attrName>
                                        </p:attrNameLst>
                                      </p:cBhvr>
                                      <p:to>
                                        <p:strVal val="visible"/>
                                      </p:to>
                                    </p:set>
                                    <p:anim calcmode="lin" valueType="num">
                                      <p:cBhvr additive="base">
                                        <p:cTn id="25" dur="500" fill="hold"/>
                                        <p:tgtEl>
                                          <p:spTgt spid="12">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
                                            <p:txEl>
                                              <p:pRg st="1" end="1"/>
                                            </p:txEl>
                                          </p:spTgt>
                                        </p:tgtEl>
                                        <p:attrNameLst>
                                          <p:attrName>ppt_y</p:attrName>
                                        </p:attrNameLst>
                                      </p:cBhvr>
                                      <p:tavLst>
                                        <p:tav tm="0">
                                          <p:val>
                                            <p:strVal val="#ppt_y"/>
                                          </p:val>
                                        </p:tav>
                                        <p:tav tm="100000">
                                          <p:val>
                                            <p:strVal val="#ppt_y"/>
                                          </p:val>
                                        </p:tav>
                                      </p:tavLst>
                                    </p:anim>
                                  </p:childTnLst>
                                </p:cTn>
                              </p:par>
                            </p:childTnLst>
                          </p:cTn>
                        </p:par>
                        <p:par>
                          <p:cTn id="27" fill="hold">
                            <p:stCondLst>
                              <p:cond delay="500"/>
                            </p:stCondLst>
                            <p:childTnLst>
                              <p:par>
                                <p:cTn id="28" presetID="26" presetClass="entr" presetSubtype="0" fill="hold" nodeType="afterEffect">
                                  <p:stCondLst>
                                    <p:cond delay="0"/>
                                  </p:stCondLst>
                                  <p:childTnLst>
                                    <p:set>
                                      <p:cBhvr>
                                        <p:cTn id="29" dur="1" fill="hold">
                                          <p:stCondLst>
                                            <p:cond delay="0"/>
                                          </p:stCondLst>
                                        </p:cTn>
                                        <p:tgtEl>
                                          <p:spTgt spid="12">
                                            <p:txEl>
                                              <p:pRg st="2" end="2"/>
                                            </p:txEl>
                                          </p:spTgt>
                                        </p:tgtEl>
                                        <p:attrNameLst>
                                          <p:attrName>style.visibility</p:attrName>
                                        </p:attrNameLst>
                                      </p:cBhvr>
                                      <p:to>
                                        <p:strVal val="visible"/>
                                      </p:to>
                                    </p:set>
                                    <p:animEffect transition="in" filter="wipe(down)">
                                      <p:cBhvr>
                                        <p:cTn id="30" dur="580">
                                          <p:stCondLst>
                                            <p:cond delay="0"/>
                                          </p:stCondLst>
                                        </p:cTn>
                                        <p:tgtEl>
                                          <p:spTgt spid="12">
                                            <p:txEl>
                                              <p:pRg st="2" end="2"/>
                                            </p:txEl>
                                          </p:spTgt>
                                        </p:tgtEl>
                                      </p:cBhvr>
                                    </p:animEffect>
                                    <p:anim calcmode="lin" valueType="num">
                                      <p:cBhvr>
                                        <p:cTn id="31" dur="1822" tmFilter="0,0; 0.14,0.36; 0.43,0.73; 0.71,0.91; 1.0,1.0">
                                          <p:stCondLst>
                                            <p:cond delay="0"/>
                                          </p:stCondLst>
                                        </p:cTn>
                                        <p:tgtEl>
                                          <p:spTgt spid="12">
                                            <p:txEl>
                                              <p:pRg st="2" end="2"/>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12">
                                            <p:txEl>
                                              <p:pRg st="2" end="2"/>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12">
                                            <p:txEl>
                                              <p:pRg st="2" end="2"/>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12">
                                            <p:txEl>
                                              <p:pRg st="2" end="2"/>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12">
                                            <p:txEl>
                                              <p:pRg st="2" end="2"/>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12">
                                            <p:txEl>
                                              <p:pRg st="2" end="2"/>
                                            </p:txEl>
                                          </p:spTgt>
                                        </p:tgtEl>
                                      </p:cBhvr>
                                      <p:to x="100000" y="60000"/>
                                    </p:animScale>
                                    <p:animScale>
                                      <p:cBhvr>
                                        <p:cTn id="37" dur="166" decel="50000">
                                          <p:stCondLst>
                                            <p:cond delay="676"/>
                                          </p:stCondLst>
                                        </p:cTn>
                                        <p:tgtEl>
                                          <p:spTgt spid="12">
                                            <p:txEl>
                                              <p:pRg st="2" end="2"/>
                                            </p:txEl>
                                          </p:spTgt>
                                        </p:tgtEl>
                                      </p:cBhvr>
                                      <p:to x="100000" y="100000"/>
                                    </p:animScale>
                                    <p:animScale>
                                      <p:cBhvr>
                                        <p:cTn id="38" dur="26">
                                          <p:stCondLst>
                                            <p:cond delay="1312"/>
                                          </p:stCondLst>
                                        </p:cTn>
                                        <p:tgtEl>
                                          <p:spTgt spid="12">
                                            <p:txEl>
                                              <p:pRg st="2" end="2"/>
                                            </p:txEl>
                                          </p:spTgt>
                                        </p:tgtEl>
                                      </p:cBhvr>
                                      <p:to x="100000" y="80000"/>
                                    </p:animScale>
                                    <p:animScale>
                                      <p:cBhvr>
                                        <p:cTn id="39" dur="166" decel="50000">
                                          <p:stCondLst>
                                            <p:cond delay="1338"/>
                                          </p:stCondLst>
                                        </p:cTn>
                                        <p:tgtEl>
                                          <p:spTgt spid="12">
                                            <p:txEl>
                                              <p:pRg st="2" end="2"/>
                                            </p:txEl>
                                          </p:spTgt>
                                        </p:tgtEl>
                                      </p:cBhvr>
                                      <p:to x="100000" y="100000"/>
                                    </p:animScale>
                                    <p:animScale>
                                      <p:cBhvr>
                                        <p:cTn id="40" dur="26">
                                          <p:stCondLst>
                                            <p:cond delay="1642"/>
                                          </p:stCondLst>
                                        </p:cTn>
                                        <p:tgtEl>
                                          <p:spTgt spid="12">
                                            <p:txEl>
                                              <p:pRg st="2" end="2"/>
                                            </p:txEl>
                                          </p:spTgt>
                                        </p:tgtEl>
                                      </p:cBhvr>
                                      <p:to x="100000" y="90000"/>
                                    </p:animScale>
                                    <p:animScale>
                                      <p:cBhvr>
                                        <p:cTn id="41" dur="166" decel="50000">
                                          <p:stCondLst>
                                            <p:cond delay="1668"/>
                                          </p:stCondLst>
                                        </p:cTn>
                                        <p:tgtEl>
                                          <p:spTgt spid="12">
                                            <p:txEl>
                                              <p:pRg st="2" end="2"/>
                                            </p:txEl>
                                          </p:spTgt>
                                        </p:tgtEl>
                                      </p:cBhvr>
                                      <p:to x="100000" y="100000"/>
                                    </p:animScale>
                                    <p:animScale>
                                      <p:cBhvr>
                                        <p:cTn id="42" dur="26">
                                          <p:stCondLst>
                                            <p:cond delay="1808"/>
                                          </p:stCondLst>
                                        </p:cTn>
                                        <p:tgtEl>
                                          <p:spTgt spid="12">
                                            <p:txEl>
                                              <p:pRg st="2" end="2"/>
                                            </p:txEl>
                                          </p:spTgt>
                                        </p:tgtEl>
                                      </p:cBhvr>
                                      <p:to x="100000" y="95000"/>
                                    </p:animScale>
                                    <p:animScale>
                                      <p:cBhvr>
                                        <p:cTn id="43" dur="166" decel="50000">
                                          <p:stCondLst>
                                            <p:cond delay="1834"/>
                                          </p:stCondLst>
                                        </p:cTn>
                                        <p:tgtEl>
                                          <p:spTgt spid="12">
                                            <p:txEl>
                                              <p:pRg st="2" end="2"/>
                                            </p:txEl>
                                          </p:spTgt>
                                        </p:tgtEl>
                                      </p:cBhvr>
                                      <p:to x="100000" y="100000"/>
                                    </p:animScale>
                                  </p:childTnLst>
                                </p:cTn>
                              </p:par>
                            </p:childTnLst>
                          </p:cTn>
                        </p:par>
                        <p:par>
                          <p:cTn id="44" fill="hold">
                            <p:stCondLst>
                              <p:cond delay="2500"/>
                            </p:stCondLst>
                            <p:childTnLst>
                              <p:par>
                                <p:cTn id="45" presetID="26" presetClass="entr" presetSubtype="0" fill="hold" nodeType="afterEffect">
                                  <p:stCondLst>
                                    <p:cond delay="0"/>
                                  </p:stCondLst>
                                  <p:childTnLst>
                                    <p:set>
                                      <p:cBhvr>
                                        <p:cTn id="46" dur="1" fill="hold">
                                          <p:stCondLst>
                                            <p:cond delay="0"/>
                                          </p:stCondLst>
                                        </p:cTn>
                                        <p:tgtEl>
                                          <p:spTgt spid="12">
                                            <p:txEl>
                                              <p:pRg st="3" end="3"/>
                                            </p:txEl>
                                          </p:spTgt>
                                        </p:tgtEl>
                                        <p:attrNameLst>
                                          <p:attrName>style.visibility</p:attrName>
                                        </p:attrNameLst>
                                      </p:cBhvr>
                                      <p:to>
                                        <p:strVal val="visible"/>
                                      </p:to>
                                    </p:set>
                                    <p:animEffect transition="in" filter="wipe(down)">
                                      <p:cBhvr>
                                        <p:cTn id="47" dur="580">
                                          <p:stCondLst>
                                            <p:cond delay="0"/>
                                          </p:stCondLst>
                                        </p:cTn>
                                        <p:tgtEl>
                                          <p:spTgt spid="12">
                                            <p:txEl>
                                              <p:pRg st="3" end="3"/>
                                            </p:txEl>
                                          </p:spTgt>
                                        </p:tgtEl>
                                      </p:cBhvr>
                                    </p:animEffect>
                                    <p:anim calcmode="lin" valueType="num">
                                      <p:cBhvr>
                                        <p:cTn id="48" dur="1822" tmFilter="0,0; 0.14,0.36; 0.43,0.73; 0.71,0.91; 1.0,1.0">
                                          <p:stCondLst>
                                            <p:cond delay="0"/>
                                          </p:stCondLst>
                                        </p:cTn>
                                        <p:tgtEl>
                                          <p:spTgt spid="12">
                                            <p:txEl>
                                              <p:pRg st="3" end="3"/>
                                            </p:txEl>
                                          </p:spTgt>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12">
                                            <p:txEl>
                                              <p:pRg st="3" end="3"/>
                                            </p:txEl>
                                          </p:spTgt>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12">
                                            <p:txEl>
                                              <p:pRg st="3" end="3"/>
                                            </p:txEl>
                                          </p:spTgt>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12">
                                            <p:txEl>
                                              <p:pRg st="3" end="3"/>
                                            </p:txEl>
                                          </p:spTgt>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12">
                                            <p:txEl>
                                              <p:pRg st="3" end="3"/>
                                            </p:txEl>
                                          </p:spTgt>
                                        </p:tgtEl>
                                        <p:attrNameLst>
                                          <p:attrName>ppt_y</p:attrName>
                                        </p:attrNameLst>
                                      </p:cBhvr>
                                      <p:tavLst>
                                        <p:tav tm="0" fmla="#ppt_y-sin(pi*$)/81">
                                          <p:val>
                                            <p:fltVal val="0"/>
                                          </p:val>
                                        </p:tav>
                                        <p:tav tm="100000">
                                          <p:val>
                                            <p:fltVal val="1"/>
                                          </p:val>
                                        </p:tav>
                                      </p:tavLst>
                                    </p:anim>
                                    <p:animScale>
                                      <p:cBhvr>
                                        <p:cTn id="53" dur="26">
                                          <p:stCondLst>
                                            <p:cond delay="650"/>
                                          </p:stCondLst>
                                        </p:cTn>
                                        <p:tgtEl>
                                          <p:spTgt spid="12">
                                            <p:txEl>
                                              <p:pRg st="3" end="3"/>
                                            </p:txEl>
                                          </p:spTgt>
                                        </p:tgtEl>
                                      </p:cBhvr>
                                      <p:to x="100000" y="60000"/>
                                    </p:animScale>
                                    <p:animScale>
                                      <p:cBhvr>
                                        <p:cTn id="54" dur="166" decel="50000">
                                          <p:stCondLst>
                                            <p:cond delay="676"/>
                                          </p:stCondLst>
                                        </p:cTn>
                                        <p:tgtEl>
                                          <p:spTgt spid="12">
                                            <p:txEl>
                                              <p:pRg st="3" end="3"/>
                                            </p:txEl>
                                          </p:spTgt>
                                        </p:tgtEl>
                                      </p:cBhvr>
                                      <p:to x="100000" y="100000"/>
                                    </p:animScale>
                                    <p:animScale>
                                      <p:cBhvr>
                                        <p:cTn id="55" dur="26">
                                          <p:stCondLst>
                                            <p:cond delay="1312"/>
                                          </p:stCondLst>
                                        </p:cTn>
                                        <p:tgtEl>
                                          <p:spTgt spid="12">
                                            <p:txEl>
                                              <p:pRg st="3" end="3"/>
                                            </p:txEl>
                                          </p:spTgt>
                                        </p:tgtEl>
                                      </p:cBhvr>
                                      <p:to x="100000" y="80000"/>
                                    </p:animScale>
                                    <p:animScale>
                                      <p:cBhvr>
                                        <p:cTn id="56" dur="166" decel="50000">
                                          <p:stCondLst>
                                            <p:cond delay="1338"/>
                                          </p:stCondLst>
                                        </p:cTn>
                                        <p:tgtEl>
                                          <p:spTgt spid="12">
                                            <p:txEl>
                                              <p:pRg st="3" end="3"/>
                                            </p:txEl>
                                          </p:spTgt>
                                        </p:tgtEl>
                                      </p:cBhvr>
                                      <p:to x="100000" y="100000"/>
                                    </p:animScale>
                                    <p:animScale>
                                      <p:cBhvr>
                                        <p:cTn id="57" dur="26">
                                          <p:stCondLst>
                                            <p:cond delay="1642"/>
                                          </p:stCondLst>
                                        </p:cTn>
                                        <p:tgtEl>
                                          <p:spTgt spid="12">
                                            <p:txEl>
                                              <p:pRg st="3" end="3"/>
                                            </p:txEl>
                                          </p:spTgt>
                                        </p:tgtEl>
                                      </p:cBhvr>
                                      <p:to x="100000" y="90000"/>
                                    </p:animScale>
                                    <p:animScale>
                                      <p:cBhvr>
                                        <p:cTn id="58" dur="166" decel="50000">
                                          <p:stCondLst>
                                            <p:cond delay="1668"/>
                                          </p:stCondLst>
                                        </p:cTn>
                                        <p:tgtEl>
                                          <p:spTgt spid="12">
                                            <p:txEl>
                                              <p:pRg st="3" end="3"/>
                                            </p:txEl>
                                          </p:spTgt>
                                        </p:tgtEl>
                                      </p:cBhvr>
                                      <p:to x="100000" y="100000"/>
                                    </p:animScale>
                                    <p:animScale>
                                      <p:cBhvr>
                                        <p:cTn id="59" dur="26">
                                          <p:stCondLst>
                                            <p:cond delay="1808"/>
                                          </p:stCondLst>
                                        </p:cTn>
                                        <p:tgtEl>
                                          <p:spTgt spid="12">
                                            <p:txEl>
                                              <p:pRg st="3" end="3"/>
                                            </p:txEl>
                                          </p:spTgt>
                                        </p:tgtEl>
                                      </p:cBhvr>
                                      <p:to x="100000" y="95000"/>
                                    </p:animScale>
                                    <p:animScale>
                                      <p:cBhvr>
                                        <p:cTn id="60" dur="166" decel="50000">
                                          <p:stCondLst>
                                            <p:cond delay="1834"/>
                                          </p:stCondLst>
                                        </p:cTn>
                                        <p:tgtEl>
                                          <p:spTgt spid="12">
                                            <p:txEl>
                                              <p:pRg st="3" end="3"/>
                                            </p:txEl>
                                          </p:spTgt>
                                        </p:tgtEl>
                                      </p:cBhvr>
                                      <p:to x="100000" y="100000"/>
                                    </p:animScale>
                                  </p:childTnLst>
                                </p:cTn>
                              </p:par>
                              <p:par>
                                <p:cTn id="61" presetID="49" presetClass="entr" presetSubtype="0" decel="100000" fill="hold"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p:cTn id="63" dur="500" fill="hold"/>
                                        <p:tgtEl>
                                          <p:spTgt spid="15"/>
                                        </p:tgtEl>
                                        <p:attrNameLst>
                                          <p:attrName>ppt_w</p:attrName>
                                        </p:attrNameLst>
                                      </p:cBhvr>
                                      <p:tavLst>
                                        <p:tav tm="0">
                                          <p:val>
                                            <p:fltVal val="0"/>
                                          </p:val>
                                        </p:tav>
                                        <p:tav tm="100000">
                                          <p:val>
                                            <p:strVal val="#ppt_w"/>
                                          </p:val>
                                        </p:tav>
                                      </p:tavLst>
                                    </p:anim>
                                    <p:anim calcmode="lin" valueType="num">
                                      <p:cBhvr>
                                        <p:cTn id="64" dur="500" fill="hold"/>
                                        <p:tgtEl>
                                          <p:spTgt spid="15"/>
                                        </p:tgtEl>
                                        <p:attrNameLst>
                                          <p:attrName>ppt_h</p:attrName>
                                        </p:attrNameLst>
                                      </p:cBhvr>
                                      <p:tavLst>
                                        <p:tav tm="0">
                                          <p:val>
                                            <p:fltVal val="0"/>
                                          </p:val>
                                        </p:tav>
                                        <p:tav tm="100000">
                                          <p:val>
                                            <p:strVal val="#ppt_h"/>
                                          </p:val>
                                        </p:tav>
                                      </p:tavLst>
                                    </p:anim>
                                    <p:anim calcmode="lin" valueType="num">
                                      <p:cBhvr>
                                        <p:cTn id="65" dur="500" fill="hold"/>
                                        <p:tgtEl>
                                          <p:spTgt spid="15"/>
                                        </p:tgtEl>
                                        <p:attrNameLst>
                                          <p:attrName>style.rotation</p:attrName>
                                        </p:attrNameLst>
                                      </p:cBhvr>
                                      <p:tavLst>
                                        <p:tav tm="0">
                                          <p:val>
                                            <p:fltVal val="360"/>
                                          </p:val>
                                        </p:tav>
                                        <p:tav tm="100000">
                                          <p:val>
                                            <p:fltVal val="0"/>
                                          </p:val>
                                        </p:tav>
                                      </p:tavLst>
                                    </p:anim>
                                    <p:animEffect transition="in" filter="fade">
                                      <p:cBhvr>
                                        <p:cTn id="66"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67" fill="hold">
                      <p:stCondLst>
                        <p:cond delay="indefinite"/>
                      </p:stCondLst>
                      <p:childTnLst>
                        <p:par>
                          <p:cTn id="68" fill="hold">
                            <p:stCondLst>
                              <p:cond delay="0"/>
                            </p:stCondLst>
                            <p:childTnLst>
                              <p:par>
                                <p:cTn id="69" presetID="2" presetClass="entr" presetSubtype="8" fill="hold" nodeType="clickEffect">
                                  <p:stCondLst>
                                    <p:cond delay="0"/>
                                  </p:stCondLst>
                                  <p:childTnLst>
                                    <p:set>
                                      <p:cBhvr>
                                        <p:cTn id="70" dur="1" fill="hold">
                                          <p:stCondLst>
                                            <p:cond delay="0"/>
                                          </p:stCondLst>
                                        </p:cTn>
                                        <p:tgtEl>
                                          <p:spTgt spid="12">
                                            <p:txEl>
                                              <p:pRg st="4" end="4"/>
                                            </p:txEl>
                                          </p:spTgt>
                                        </p:tgtEl>
                                        <p:attrNameLst>
                                          <p:attrName>style.visibility</p:attrName>
                                        </p:attrNameLst>
                                      </p:cBhvr>
                                      <p:to>
                                        <p:strVal val="visible"/>
                                      </p:to>
                                    </p:set>
                                    <p:anim calcmode="lin" valueType="num">
                                      <p:cBhvr additive="base">
                                        <p:cTn id="71" dur="1000" fill="hold"/>
                                        <p:tgtEl>
                                          <p:spTgt spid="12">
                                            <p:txEl>
                                              <p:pRg st="4" end="4"/>
                                            </p:txEl>
                                          </p:spTgt>
                                        </p:tgtEl>
                                        <p:attrNameLst>
                                          <p:attrName>ppt_x</p:attrName>
                                        </p:attrNameLst>
                                      </p:cBhvr>
                                      <p:tavLst>
                                        <p:tav tm="0">
                                          <p:val>
                                            <p:strVal val="0-#ppt_w/2"/>
                                          </p:val>
                                        </p:tav>
                                        <p:tav tm="100000">
                                          <p:val>
                                            <p:strVal val="#ppt_x"/>
                                          </p:val>
                                        </p:tav>
                                      </p:tavLst>
                                    </p:anim>
                                    <p:anim calcmode="lin" valueType="num">
                                      <p:cBhvr additive="base">
                                        <p:cTn id="72" dur="1000" fill="hold"/>
                                        <p:tgtEl>
                                          <p:spTgt spid="12">
                                            <p:txEl>
                                              <p:pRg st="4" end="4"/>
                                            </p:txEl>
                                          </p:spTgt>
                                        </p:tgtEl>
                                        <p:attrNameLst>
                                          <p:attrName>ppt_y</p:attrName>
                                        </p:attrNameLst>
                                      </p:cBhvr>
                                      <p:tavLst>
                                        <p:tav tm="0">
                                          <p:val>
                                            <p:strVal val="#ppt_y"/>
                                          </p:val>
                                        </p:tav>
                                        <p:tav tm="100000">
                                          <p:val>
                                            <p:strVal val="#ppt_y"/>
                                          </p:val>
                                        </p:tav>
                                      </p:tavLst>
                                    </p:anim>
                                  </p:childTnLst>
                                </p:cTn>
                              </p:par>
                            </p:childTnLst>
                          </p:cTn>
                        </p:par>
                        <p:par>
                          <p:cTn id="73" fill="hold">
                            <p:stCondLst>
                              <p:cond delay="1000"/>
                            </p:stCondLst>
                            <p:childTnLst>
                              <p:par>
                                <p:cTn id="74" presetID="26" presetClass="entr" presetSubtype="0" fill="hold" nodeType="afterEffect">
                                  <p:stCondLst>
                                    <p:cond delay="0"/>
                                  </p:stCondLst>
                                  <p:childTnLst>
                                    <p:set>
                                      <p:cBhvr>
                                        <p:cTn id="75" dur="1" fill="hold">
                                          <p:stCondLst>
                                            <p:cond delay="0"/>
                                          </p:stCondLst>
                                        </p:cTn>
                                        <p:tgtEl>
                                          <p:spTgt spid="12">
                                            <p:txEl>
                                              <p:pRg st="5" end="5"/>
                                            </p:txEl>
                                          </p:spTgt>
                                        </p:tgtEl>
                                        <p:attrNameLst>
                                          <p:attrName>style.visibility</p:attrName>
                                        </p:attrNameLst>
                                      </p:cBhvr>
                                      <p:to>
                                        <p:strVal val="visible"/>
                                      </p:to>
                                    </p:set>
                                    <p:animEffect transition="in" filter="wipe(down)">
                                      <p:cBhvr>
                                        <p:cTn id="76" dur="290">
                                          <p:stCondLst>
                                            <p:cond delay="0"/>
                                          </p:stCondLst>
                                        </p:cTn>
                                        <p:tgtEl>
                                          <p:spTgt spid="12">
                                            <p:txEl>
                                              <p:pRg st="5" end="5"/>
                                            </p:txEl>
                                          </p:spTgt>
                                        </p:tgtEl>
                                      </p:cBhvr>
                                    </p:animEffect>
                                    <p:anim calcmode="lin" valueType="num">
                                      <p:cBhvr>
                                        <p:cTn id="77" dur="911" tmFilter="0,0; 0.14,0.36; 0.43,0.73; 0.71,0.91; 1.0,1.0">
                                          <p:stCondLst>
                                            <p:cond delay="0"/>
                                          </p:stCondLst>
                                        </p:cTn>
                                        <p:tgtEl>
                                          <p:spTgt spid="12">
                                            <p:txEl>
                                              <p:pRg st="5" end="5"/>
                                            </p:txEl>
                                          </p:spTgt>
                                        </p:tgtEl>
                                        <p:attrNameLst>
                                          <p:attrName>ppt_x</p:attrName>
                                        </p:attrNameLst>
                                      </p:cBhvr>
                                      <p:tavLst>
                                        <p:tav tm="0">
                                          <p:val>
                                            <p:strVal val="#ppt_x-0.25"/>
                                          </p:val>
                                        </p:tav>
                                        <p:tav tm="100000">
                                          <p:val>
                                            <p:strVal val="#ppt_x"/>
                                          </p:val>
                                        </p:tav>
                                      </p:tavLst>
                                    </p:anim>
                                    <p:anim calcmode="lin" valueType="num">
                                      <p:cBhvr>
                                        <p:cTn id="78" dur="332" tmFilter="0.0,0.0; 0.25,0.07; 0.50,0.2; 0.75,0.467; 1.0,1.0">
                                          <p:stCondLst>
                                            <p:cond delay="0"/>
                                          </p:stCondLst>
                                        </p:cTn>
                                        <p:tgtEl>
                                          <p:spTgt spid="12">
                                            <p:txEl>
                                              <p:pRg st="5" end="5"/>
                                            </p:txEl>
                                          </p:spTgt>
                                        </p:tgtEl>
                                        <p:attrNameLst>
                                          <p:attrName>ppt_y</p:attrName>
                                        </p:attrNameLst>
                                      </p:cBhvr>
                                      <p:tavLst>
                                        <p:tav tm="0" fmla="#ppt_y-sin(pi*$)/3">
                                          <p:val>
                                            <p:fltVal val="0.5"/>
                                          </p:val>
                                        </p:tav>
                                        <p:tav tm="100000">
                                          <p:val>
                                            <p:fltVal val="1"/>
                                          </p:val>
                                        </p:tav>
                                      </p:tavLst>
                                    </p:anim>
                                    <p:anim calcmode="lin" valueType="num">
                                      <p:cBhvr>
                                        <p:cTn id="79" dur="332" tmFilter="0, 0; 0.125,0.2665; 0.25,0.4; 0.375,0.465; 0.5,0.5;  0.625,0.535; 0.75,0.6; 0.875,0.7335; 1,1">
                                          <p:stCondLst>
                                            <p:cond delay="332"/>
                                          </p:stCondLst>
                                        </p:cTn>
                                        <p:tgtEl>
                                          <p:spTgt spid="12">
                                            <p:txEl>
                                              <p:pRg st="5" end="5"/>
                                            </p:txEl>
                                          </p:spTgt>
                                        </p:tgtEl>
                                        <p:attrNameLst>
                                          <p:attrName>ppt_y</p:attrName>
                                        </p:attrNameLst>
                                      </p:cBhvr>
                                      <p:tavLst>
                                        <p:tav tm="0" fmla="#ppt_y-sin(pi*$)/9">
                                          <p:val>
                                            <p:fltVal val="0"/>
                                          </p:val>
                                        </p:tav>
                                        <p:tav tm="100000">
                                          <p:val>
                                            <p:fltVal val="1"/>
                                          </p:val>
                                        </p:tav>
                                      </p:tavLst>
                                    </p:anim>
                                    <p:anim calcmode="lin" valueType="num">
                                      <p:cBhvr>
                                        <p:cTn id="80" dur="166" tmFilter="0, 0; 0.125,0.2665; 0.25,0.4; 0.375,0.465; 0.5,0.5;  0.625,0.535; 0.75,0.6; 0.875,0.7335; 1,1">
                                          <p:stCondLst>
                                            <p:cond delay="662"/>
                                          </p:stCondLst>
                                        </p:cTn>
                                        <p:tgtEl>
                                          <p:spTgt spid="12">
                                            <p:txEl>
                                              <p:pRg st="5" end="5"/>
                                            </p:txEl>
                                          </p:spTgt>
                                        </p:tgtEl>
                                        <p:attrNameLst>
                                          <p:attrName>ppt_y</p:attrName>
                                        </p:attrNameLst>
                                      </p:cBhvr>
                                      <p:tavLst>
                                        <p:tav tm="0" fmla="#ppt_y-sin(pi*$)/27">
                                          <p:val>
                                            <p:fltVal val="0"/>
                                          </p:val>
                                        </p:tav>
                                        <p:tav tm="100000">
                                          <p:val>
                                            <p:fltVal val="1"/>
                                          </p:val>
                                        </p:tav>
                                      </p:tavLst>
                                    </p:anim>
                                    <p:anim calcmode="lin" valueType="num">
                                      <p:cBhvr>
                                        <p:cTn id="81" dur="82" tmFilter="0, 0; 0.125,0.2665; 0.25,0.4; 0.375,0.465; 0.5,0.5;  0.625,0.535; 0.75,0.6; 0.875,0.7335; 1,1">
                                          <p:stCondLst>
                                            <p:cond delay="828"/>
                                          </p:stCondLst>
                                        </p:cTn>
                                        <p:tgtEl>
                                          <p:spTgt spid="12">
                                            <p:txEl>
                                              <p:pRg st="5" end="5"/>
                                            </p:txEl>
                                          </p:spTgt>
                                        </p:tgtEl>
                                        <p:attrNameLst>
                                          <p:attrName>ppt_y</p:attrName>
                                        </p:attrNameLst>
                                      </p:cBhvr>
                                      <p:tavLst>
                                        <p:tav tm="0" fmla="#ppt_y-sin(pi*$)/81">
                                          <p:val>
                                            <p:fltVal val="0"/>
                                          </p:val>
                                        </p:tav>
                                        <p:tav tm="100000">
                                          <p:val>
                                            <p:fltVal val="1"/>
                                          </p:val>
                                        </p:tav>
                                      </p:tavLst>
                                    </p:anim>
                                    <p:animScale>
                                      <p:cBhvr>
                                        <p:cTn id="82" dur="13">
                                          <p:stCondLst>
                                            <p:cond delay="325"/>
                                          </p:stCondLst>
                                        </p:cTn>
                                        <p:tgtEl>
                                          <p:spTgt spid="12">
                                            <p:txEl>
                                              <p:pRg st="5" end="5"/>
                                            </p:txEl>
                                          </p:spTgt>
                                        </p:tgtEl>
                                      </p:cBhvr>
                                      <p:to x="100000" y="60000"/>
                                    </p:animScale>
                                    <p:animScale>
                                      <p:cBhvr>
                                        <p:cTn id="83" dur="83" decel="50000">
                                          <p:stCondLst>
                                            <p:cond delay="338"/>
                                          </p:stCondLst>
                                        </p:cTn>
                                        <p:tgtEl>
                                          <p:spTgt spid="12">
                                            <p:txEl>
                                              <p:pRg st="5" end="5"/>
                                            </p:txEl>
                                          </p:spTgt>
                                        </p:tgtEl>
                                      </p:cBhvr>
                                      <p:to x="100000" y="100000"/>
                                    </p:animScale>
                                    <p:animScale>
                                      <p:cBhvr>
                                        <p:cTn id="84" dur="13">
                                          <p:stCondLst>
                                            <p:cond delay="656"/>
                                          </p:stCondLst>
                                        </p:cTn>
                                        <p:tgtEl>
                                          <p:spTgt spid="12">
                                            <p:txEl>
                                              <p:pRg st="5" end="5"/>
                                            </p:txEl>
                                          </p:spTgt>
                                        </p:tgtEl>
                                      </p:cBhvr>
                                      <p:to x="100000" y="80000"/>
                                    </p:animScale>
                                    <p:animScale>
                                      <p:cBhvr>
                                        <p:cTn id="85" dur="83" decel="50000">
                                          <p:stCondLst>
                                            <p:cond delay="669"/>
                                          </p:stCondLst>
                                        </p:cTn>
                                        <p:tgtEl>
                                          <p:spTgt spid="12">
                                            <p:txEl>
                                              <p:pRg st="5" end="5"/>
                                            </p:txEl>
                                          </p:spTgt>
                                        </p:tgtEl>
                                      </p:cBhvr>
                                      <p:to x="100000" y="100000"/>
                                    </p:animScale>
                                    <p:animScale>
                                      <p:cBhvr>
                                        <p:cTn id="86" dur="13">
                                          <p:stCondLst>
                                            <p:cond delay="821"/>
                                          </p:stCondLst>
                                        </p:cTn>
                                        <p:tgtEl>
                                          <p:spTgt spid="12">
                                            <p:txEl>
                                              <p:pRg st="5" end="5"/>
                                            </p:txEl>
                                          </p:spTgt>
                                        </p:tgtEl>
                                      </p:cBhvr>
                                      <p:to x="100000" y="90000"/>
                                    </p:animScale>
                                    <p:animScale>
                                      <p:cBhvr>
                                        <p:cTn id="87" dur="83" decel="50000">
                                          <p:stCondLst>
                                            <p:cond delay="834"/>
                                          </p:stCondLst>
                                        </p:cTn>
                                        <p:tgtEl>
                                          <p:spTgt spid="12">
                                            <p:txEl>
                                              <p:pRg st="5" end="5"/>
                                            </p:txEl>
                                          </p:spTgt>
                                        </p:tgtEl>
                                      </p:cBhvr>
                                      <p:to x="100000" y="100000"/>
                                    </p:animScale>
                                    <p:animScale>
                                      <p:cBhvr>
                                        <p:cTn id="88" dur="13">
                                          <p:stCondLst>
                                            <p:cond delay="904"/>
                                          </p:stCondLst>
                                        </p:cTn>
                                        <p:tgtEl>
                                          <p:spTgt spid="12">
                                            <p:txEl>
                                              <p:pRg st="5" end="5"/>
                                            </p:txEl>
                                          </p:spTgt>
                                        </p:tgtEl>
                                      </p:cBhvr>
                                      <p:to x="100000" y="95000"/>
                                    </p:animScale>
                                    <p:animScale>
                                      <p:cBhvr>
                                        <p:cTn id="89" dur="83" decel="50000">
                                          <p:stCondLst>
                                            <p:cond delay="917"/>
                                          </p:stCondLst>
                                        </p:cTn>
                                        <p:tgtEl>
                                          <p:spTgt spid="12">
                                            <p:txEl>
                                              <p:pRg st="5" end="5"/>
                                            </p:txEl>
                                          </p:spTgt>
                                        </p:tgtEl>
                                      </p:cBhvr>
                                      <p:to x="100000" y="100000"/>
                                    </p:animScale>
                                  </p:childTnLst>
                                </p:cTn>
                              </p:par>
                              <p:par>
                                <p:cTn id="90" presetID="49" presetClass="entr" presetSubtype="0" decel="100000" fill="hold" nodeType="withEffect">
                                  <p:stCondLst>
                                    <p:cond delay="0"/>
                                  </p:stCondLst>
                                  <p:childTnLst>
                                    <p:set>
                                      <p:cBhvr>
                                        <p:cTn id="91" dur="1" fill="hold">
                                          <p:stCondLst>
                                            <p:cond delay="0"/>
                                          </p:stCondLst>
                                        </p:cTn>
                                        <p:tgtEl>
                                          <p:spTgt spid="14"/>
                                        </p:tgtEl>
                                        <p:attrNameLst>
                                          <p:attrName>style.visibility</p:attrName>
                                        </p:attrNameLst>
                                      </p:cBhvr>
                                      <p:to>
                                        <p:strVal val="visible"/>
                                      </p:to>
                                    </p:set>
                                    <p:anim calcmode="lin" valueType="num">
                                      <p:cBhvr>
                                        <p:cTn id="92" dur="500" fill="hold"/>
                                        <p:tgtEl>
                                          <p:spTgt spid="14"/>
                                        </p:tgtEl>
                                        <p:attrNameLst>
                                          <p:attrName>ppt_w</p:attrName>
                                        </p:attrNameLst>
                                      </p:cBhvr>
                                      <p:tavLst>
                                        <p:tav tm="0">
                                          <p:val>
                                            <p:fltVal val="0"/>
                                          </p:val>
                                        </p:tav>
                                        <p:tav tm="100000">
                                          <p:val>
                                            <p:strVal val="#ppt_w"/>
                                          </p:val>
                                        </p:tav>
                                      </p:tavLst>
                                    </p:anim>
                                    <p:anim calcmode="lin" valueType="num">
                                      <p:cBhvr>
                                        <p:cTn id="93" dur="500" fill="hold"/>
                                        <p:tgtEl>
                                          <p:spTgt spid="14"/>
                                        </p:tgtEl>
                                        <p:attrNameLst>
                                          <p:attrName>ppt_h</p:attrName>
                                        </p:attrNameLst>
                                      </p:cBhvr>
                                      <p:tavLst>
                                        <p:tav tm="0">
                                          <p:val>
                                            <p:fltVal val="0"/>
                                          </p:val>
                                        </p:tav>
                                        <p:tav tm="100000">
                                          <p:val>
                                            <p:strVal val="#ppt_h"/>
                                          </p:val>
                                        </p:tav>
                                      </p:tavLst>
                                    </p:anim>
                                    <p:anim calcmode="lin" valueType="num">
                                      <p:cBhvr>
                                        <p:cTn id="94" dur="500" fill="hold"/>
                                        <p:tgtEl>
                                          <p:spTgt spid="14"/>
                                        </p:tgtEl>
                                        <p:attrNameLst>
                                          <p:attrName>style.rotation</p:attrName>
                                        </p:attrNameLst>
                                      </p:cBhvr>
                                      <p:tavLst>
                                        <p:tav tm="0">
                                          <p:val>
                                            <p:fltVal val="360"/>
                                          </p:val>
                                        </p:tav>
                                        <p:tav tm="100000">
                                          <p:val>
                                            <p:fltVal val="0"/>
                                          </p:val>
                                        </p:tav>
                                      </p:tavLst>
                                    </p:anim>
                                    <p:animEffect transition="in" filter="fade">
                                      <p:cBhvr>
                                        <p:cTn id="95"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96" fill="hold">
                      <p:stCondLst>
                        <p:cond delay="indefinite"/>
                      </p:stCondLst>
                      <p:childTnLst>
                        <p:par>
                          <p:cTn id="97" fill="hold">
                            <p:stCondLst>
                              <p:cond delay="0"/>
                            </p:stCondLst>
                            <p:childTnLst>
                              <p:par>
                                <p:cTn id="98" presetID="26" presetClass="entr" presetSubtype="0" fill="hold" nodeType="clickEffect">
                                  <p:stCondLst>
                                    <p:cond delay="0"/>
                                  </p:stCondLst>
                                  <p:childTnLst>
                                    <p:set>
                                      <p:cBhvr>
                                        <p:cTn id="99" dur="1" fill="hold">
                                          <p:stCondLst>
                                            <p:cond delay="0"/>
                                          </p:stCondLst>
                                        </p:cTn>
                                        <p:tgtEl>
                                          <p:spTgt spid="12">
                                            <p:txEl>
                                              <p:pRg st="6" end="6"/>
                                            </p:txEl>
                                          </p:spTgt>
                                        </p:tgtEl>
                                        <p:attrNameLst>
                                          <p:attrName>style.visibility</p:attrName>
                                        </p:attrNameLst>
                                      </p:cBhvr>
                                      <p:to>
                                        <p:strVal val="visible"/>
                                      </p:to>
                                    </p:set>
                                    <p:animEffect transition="in" filter="wipe(down)">
                                      <p:cBhvr>
                                        <p:cTn id="100" dur="290">
                                          <p:stCondLst>
                                            <p:cond delay="0"/>
                                          </p:stCondLst>
                                        </p:cTn>
                                        <p:tgtEl>
                                          <p:spTgt spid="12">
                                            <p:txEl>
                                              <p:pRg st="6" end="6"/>
                                            </p:txEl>
                                          </p:spTgt>
                                        </p:tgtEl>
                                      </p:cBhvr>
                                    </p:animEffect>
                                    <p:anim calcmode="lin" valueType="num">
                                      <p:cBhvr>
                                        <p:cTn id="101" dur="911" tmFilter="0,0; 0.14,0.36; 0.43,0.73; 0.71,0.91; 1.0,1.0">
                                          <p:stCondLst>
                                            <p:cond delay="0"/>
                                          </p:stCondLst>
                                        </p:cTn>
                                        <p:tgtEl>
                                          <p:spTgt spid="12">
                                            <p:txEl>
                                              <p:pRg st="6" end="6"/>
                                            </p:txEl>
                                          </p:spTgt>
                                        </p:tgtEl>
                                        <p:attrNameLst>
                                          <p:attrName>ppt_x</p:attrName>
                                        </p:attrNameLst>
                                      </p:cBhvr>
                                      <p:tavLst>
                                        <p:tav tm="0">
                                          <p:val>
                                            <p:strVal val="#ppt_x-0.25"/>
                                          </p:val>
                                        </p:tav>
                                        <p:tav tm="100000">
                                          <p:val>
                                            <p:strVal val="#ppt_x"/>
                                          </p:val>
                                        </p:tav>
                                      </p:tavLst>
                                    </p:anim>
                                    <p:anim calcmode="lin" valueType="num">
                                      <p:cBhvr>
                                        <p:cTn id="102" dur="332" tmFilter="0.0,0.0; 0.25,0.07; 0.50,0.2; 0.75,0.467; 1.0,1.0">
                                          <p:stCondLst>
                                            <p:cond delay="0"/>
                                          </p:stCondLst>
                                        </p:cTn>
                                        <p:tgtEl>
                                          <p:spTgt spid="12">
                                            <p:txEl>
                                              <p:pRg st="6" end="6"/>
                                            </p:txEl>
                                          </p:spTgt>
                                        </p:tgtEl>
                                        <p:attrNameLst>
                                          <p:attrName>ppt_y</p:attrName>
                                        </p:attrNameLst>
                                      </p:cBhvr>
                                      <p:tavLst>
                                        <p:tav tm="0" fmla="#ppt_y-sin(pi*$)/3">
                                          <p:val>
                                            <p:fltVal val="0.5"/>
                                          </p:val>
                                        </p:tav>
                                        <p:tav tm="100000">
                                          <p:val>
                                            <p:fltVal val="1"/>
                                          </p:val>
                                        </p:tav>
                                      </p:tavLst>
                                    </p:anim>
                                    <p:anim calcmode="lin" valueType="num">
                                      <p:cBhvr>
                                        <p:cTn id="103" dur="332" tmFilter="0, 0; 0.125,0.2665; 0.25,0.4; 0.375,0.465; 0.5,0.5;  0.625,0.535; 0.75,0.6; 0.875,0.7335; 1,1">
                                          <p:stCondLst>
                                            <p:cond delay="332"/>
                                          </p:stCondLst>
                                        </p:cTn>
                                        <p:tgtEl>
                                          <p:spTgt spid="12">
                                            <p:txEl>
                                              <p:pRg st="6" end="6"/>
                                            </p:txEl>
                                          </p:spTgt>
                                        </p:tgtEl>
                                        <p:attrNameLst>
                                          <p:attrName>ppt_y</p:attrName>
                                        </p:attrNameLst>
                                      </p:cBhvr>
                                      <p:tavLst>
                                        <p:tav tm="0" fmla="#ppt_y-sin(pi*$)/9">
                                          <p:val>
                                            <p:fltVal val="0"/>
                                          </p:val>
                                        </p:tav>
                                        <p:tav tm="100000">
                                          <p:val>
                                            <p:fltVal val="1"/>
                                          </p:val>
                                        </p:tav>
                                      </p:tavLst>
                                    </p:anim>
                                    <p:anim calcmode="lin" valueType="num">
                                      <p:cBhvr>
                                        <p:cTn id="104" dur="166" tmFilter="0, 0; 0.125,0.2665; 0.25,0.4; 0.375,0.465; 0.5,0.5;  0.625,0.535; 0.75,0.6; 0.875,0.7335; 1,1">
                                          <p:stCondLst>
                                            <p:cond delay="662"/>
                                          </p:stCondLst>
                                        </p:cTn>
                                        <p:tgtEl>
                                          <p:spTgt spid="12">
                                            <p:txEl>
                                              <p:pRg st="6" end="6"/>
                                            </p:txEl>
                                          </p:spTgt>
                                        </p:tgtEl>
                                        <p:attrNameLst>
                                          <p:attrName>ppt_y</p:attrName>
                                        </p:attrNameLst>
                                      </p:cBhvr>
                                      <p:tavLst>
                                        <p:tav tm="0" fmla="#ppt_y-sin(pi*$)/27">
                                          <p:val>
                                            <p:fltVal val="0"/>
                                          </p:val>
                                        </p:tav>
                                        <p:tav tm="100000">
                                          <p:val>
                                            <p:fltVal val="1"/>
                                          </p:val>
                                        </p:tav>
                                      </p:tavLst>
                                    </p:anim>
                                    <p:anim calcmode="lin" valueType="num">
                                      <p:cBhvr>
                                        <p:cTn id="105" dur="82" tmFilter="0, 0; 0.125,0.2665; 0.25,0.4; 0.375,0.465; 0.5,0.5;  0.625,0.535; 0.75,0.6; 0.875,0.7335; 1,1">
                                          <p:stCondLst>
                                            <p:cond delay="828"/>
                                          </p:stCondLst>
                                        </p:cTn>
                                        <p:tgtEl>
                                          <p:spTgt spid="12">
                                            <p:txEl>
                                              <p:pRg st="6" end="6"/>
                                            </p:txEl>
                                          </p:spTgt>
                                        </p:tgtEl>
                                        <p:attrNameLst>
                                          <p:attrName>ppt_y</p:attrName>
                                        </p:attrNameLst>
                                      </p:cBhvr>
                                      <p:tavLst>
                                        <p:tav tm="0" fmla="#ppt_y-sin(pi*$)/81">
                                          <p:val>
                                            <p:fltVal val="0"/>
                                          </p:val>
                                        </p:tav>
                                        <p:tav tm="100000">
                                          <p:val>
                                            <p:fltVal val="1"/>
                                          </p:val>
                                        </p:tav>
                                      </p:tavLst>
                                    </p:anim>
                                    <p:animScale>
                                      <p:cBhvr>
                                        <p:cTn id="106" dur="13">
                                          <p:stCondLst>
                                            <p:cond delay="325"/>
                                          </p:stCondLst>
                                        </p:cTn>
                                        <p:tgtEl>
                                          <p:spTgt spid="12">
                                            <p:txEl>
                                              <p:pRg st="6" end="6"/>
                                            </p:txEl>
                                          </p:spTgt>
                                        </p:tgtEl>
                                      </p:cBhvr>
                                      <p:to x="100000" y="60000"/>
                                    </p:animScale>
                                    <p:animScale>
                                      <p:cBhvr>
                                        <p:cTn id="107" dur="83" decel="50000">
                                          <p:stCondLst>
                                            <p:cond delay="338"/>
                                          </p:stCondLst>
                                        </p:cTn>
                                        <p:tgtEl>
                                          <p:spTgt spid="12">
                                            <p:txEl>
                                              <p:pRg st="6" end="6"/>
                                            </p:txEl>
                                          </p:spTgt>
                                        </p:tgtEl>
                                      </p:cBhvr>
                                      <p:to x="100000" y="100000"/>
                                    </p:animScale>
                                    <p:animScale>
                                      <p:cBhvr>
                                        <p:cTn id="108" dur="13">
                                          <p:stCondLst>
                                            <p:cond delay="656"/>
                                          </p:stCondLst>
                                        </p:cTn>
                                        <p:tgtEl>
                                          <p:spTgt spid="12">
                                            <p:txEl>
                                              <p:pRg st="6" end="6"/>
                                            </p:txEl>
                                          </p:spTgt>
                                        </p:tgtEl>
                                      </p:cBhvr>
                                      <p:to x="100000" y="80000"/>
                                    </p:animScale>
                                    <p:animScale>
                                      <p:cBhvr>
                                        <p:cTn id="109" dur="83" decel="50000">
                                          <p:stCondLst>
                                            <p:cond delay="669"/>
                                          </p:stCondLst>
                                        </p:cTn>
                                        <p:tgtEl>
                                          <p:spTgt spid="12">
                                            <p:txEl>
                                              <p:pRg st="6" end="6"/>
                                            </p:txEl>
                                          </p:spTgt>
                                        </p:tgtEl>
                                      </p:cBhvr>
                                      <p:to x="100000" y="100000"/>
                                    </p:animScale>
                                    <p:animScale>
                                      <p:cBhvr>
                                        <p:cTn id="110" dur="13">
                                          <p:stCondLst>
                                            <p:cond delay="821"/>
                                          </p:stCondLst>
                                        </p:cTn>
                                        <p:tgtEl>
                                          <p:spTgt spid="12">
                                            <p:txEl>
                                              <p:pRg st="6" end="6"/>
                                            </p:txEl>
                                          </p:spTgt>
                                        </p:tgtEl>
                                      </p:cBhvr>
                                      <p:to x="100000" y="90000"/>
                                    </p:animScale>
                                    <p:animScale>
                                      <p:cBhvr>
                                        <p:cTn id="111" dur="83" decel="50000">
                                          <p:stCondLst>
                                            <p:cond delay="834"/>
                                          </p:stCondLst>
                                        </p:cTn>
                                        <p:tgtEl>
                                          <p:spTgt spid="12">
                                            <p:txEl>
                                              <p:pRg st="6" end="6"/>
                                            </p:txEl>
                                          </p:spTgt>
                                        </p:tgtEl>
                                      </p:cBhvr>
                                      <p:to x="100000" y="100000"/>
                                    </p:animScale>
                                    <p:animScale>
                                      <p:cBhvr>
                                        <p:cTn id="112" dur="13">
                                          <p:stCondLst>
                                            <p:cond delay="904"/>
                                          </p:stCondLst>
                                        </p:cTn>
                                        <p:tgtEl>
                                          <p:spTgt spid="12">
                                            <p:txEl>
                                              <p:pRg st="6" end="6"/>
                                            </p:txEl>
                                          </p:spTgt>
                                        </p:tgtEl>
                                      </p:cBhvr>
                                      <p:to x="100000" y="95000"/>
                                    </p:animScale>
                                    <p:animScale>
                                      <p:cBhvr>
                                        <p:cTn id="113" dur="83" decel="50000">
                                          <p:stCondLst>
                                            <p:cond delay="917"/>
                                          </p:stCondLst>
                                        </p:cTn>
                                        <p:tgtEl>
                                          <p:spTgt spid="12">
                                            <p:txEl>
                                              <p:pRg st="6" end="6"/>
                                            </p:txEl>
                                          </p:spTgt>
                                        </p:tgtEl>
                                      </p:cBhvr>
                                      <p:to x="100000" y="100000"/>
                                    </p:animScale>
                                  </p:childTnLst>
                                </p:cTn>
                              </p:par>
                              <p:par>
                                <p:cTn id="114" presetID="49" presetClass="entr" presetSubtype="0" decel="100000" fill="hold" nodeType="withEffect">
                                  <p:stCondLst>
                                    <p:cond delay="0"/>
                                  </p:stCondLst>
                                  <p:childTnLst>
                                    <p:set>
                                      <p:cBhvr>
                                        <p:cTn id="115" dur="1" fill="hold">
                                          <p:stCondLst>
                                            <p:cond delay="0"/>
                                          </p:stCondLst>
                                        </p:cTn>
                                        <p:tgtEl>
                                          <p:spTgt spid="13"/>
                                        </p:tgtEl>
                                        <p:attrNameLst>
                                          <p:attrName>style.visibility</p:attrName>
                                        </p:attrNameLst>
                                      </p:cBhvr>
                                      <p:to>
                                        <p:strVal val="visible"/>
                                      </p:to>
                                    </p:set>
                                    <p:anim calcmode="lin" valueType="num">
                                      <p:cBhvr>
                                        <p:cTn id="116" dur="500" fill="hold"/>
                                        <p:tgtEl>
                                          <p:spTgt spid="13"/>
                                        </p:tgtEl>
                                        <p:attrNameLst>
                                          <p:attrName>ppt_w</p:attrName>
                                        </p:attrNameLst>
                                      </p:cBhvr>
                                      <p:tavLst>
                                        <p:tav tm="0">
                                          <p:val>
                                            <p:fltVal val="0"/>
                                          </p:val>
                                        </p:tav>
                                        <p:tav tm="100000">
                                          <p:val>
                                            <p:strVal val="#ppt_w"/>
                                          </p:val>
                                        </p:tav>
                                      </p:tavLst>
                                    </p:anim>
                                    <p:anim calcmode="lin" valueType="num">
                                      <p:cBhvr>
                                        <p:cTn id="117" dur="500" fill="hold"/>
                                        <p:tgtEl>
                                          <p:spTgt spid="13"/>
                                        </p:tgtEl>
                                        <p:attrNameLst>
                                          <p:attrName>ppt_h</p:attrName>
                                        </p:attrNameLst>
                                      </p:cBhvr>
                                      <p:tavLst>
                                        <p:tav tm="0">
                                          <p:val>
                                            <p:fltVal val="0"/>
                                          </p:val>
                                        </p:tav>
                                        <p:tav tm="100000">
                                          <p:val>
                                            <p:strVal val="#ppt_h"/>
                                          </p:val>
                                        </p:tav>
                                      </p:tavLst>
                                    </p:anim>
                                    <p:anim calcmode="lin" valueType="num">
                                      <p:cBhvr>
                                        <p:cTn id="118" dur="500" fill="hold"/>
                                        <p:tgtEl>
                                          <p:spTgt spid="13"/>
                                        </p:tgtEl>
                                        <p:attrNameLst>
                                          <p:attrName>style.rotation</p:attrName>
                                        </p:attrNameLst>
                                      </p:cBhvr>
                                      <p:tavLst>
                                        <p:tav tm="0">
                                          <p:val>
                                            <p:fltVal val="360"/>
                                          </p:val>
                                        </p:tav>
                                        <p:tav tm="100000">
                                          <p:val>
                                            <p:fltVal val="0"/>
                                          </p:val>
                                        </p:tav>
                                      </p:tavLst>
                                    </p:anim>
                                    <p:animEffect transition="in" filter="fade">
                                      <p:cBhvr>
                                        <p:cTn id="1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10704</TotalTime>
  <Words>1860</Words>
  <Application>Microsoft Office PowerPoint</Application>
  <PresentationFormat>Affichage à l'écran (4:3)</PresentationFormat>
  <Paragraphs>260</Paragraphs>
  <Slides>37</Slides>
  <Notes>28</Notes>
  <HiddenSlides>0</HiddenSlides>
  <MMClips>0</MMClips>
  <ScaleCrop>false</ScaleCrop>
  <HeadingPairs>
    <vt:vector size="4" baseType="variant">
      <vt:variant>
        <vt:lpstr>Thème</vt:lpstr>
      </vt:variant>
      <vt:variant>
        <vt:i4>1</vt:i4>
      </vt:variant>
      <vt:variant>
        <vt:lpstr>Titres des diapositives</vt:lpstr>
      </vt:variant>
      <vt:variant>
        <vt:i4>37</vt:i4>
      </vt:variant>
    </vt:vector>
  </HeadingPairs>
  <TitlesOfParts>
    <vt:vector size="38" baseType="lpstr">
      <vt:lpstr>Débit</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Dell</dc:creator>
  <cp:lastModifiedBy>HP</cp:lastModifiedBy>
  <cp:revision>779</cp:revision>
  <dcterms:created xsi:type="dcterms:W3CDTF">2012-06-09T03:01:47Z</dcterms:created>
  <dcterms:modified xsi:type="dcterms:W3CDTF">2018-06-18T01:44:40Z</dcterms:modified>
</cp:coreProperties>
</file>