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2"/>
  </p:notesMasterIdLst>
  <p:sldIdLst>
    <p:sldId id="256" r:id="rId2"/>
    <p:sldId id="288" r:id="rId3"/>
    <p:sldId id="258" r:id="rId4"/>
    <p:sldId id="311" r:id="rId5"/>
    <p:sldId id="290" r:id="rId6"/>
    <p:sldId id="305" r:id="rId7"/>
    <p:sldId id="306" r:id="rId8"/>
    <p:sldId id="310" r:id="rId9"/>
    <p:sldId id="312" r:id="rId10"/>
    <p:sldId id="259" r:id="rId11"/>
    <p:sldId id="261" r:id="rId12"/>
    <p:sldId id="262" r:id="rId13"/>
    <p:sldId id="266" r:id="rId14"/>
    <p:sldId id="263" r:id="rId15"/>
    <p:sldId id="265" r:id="rId16"/>
    <p:sldId id="260" r:id="rId17"/>
    <p:sldId id="264" r:id="rId18"/>
    <p:sldId id="275" r:id="rId19"/>
    <p:sldId id="316" r:id="rId20"/>
    <p:sldId id="293" r:id="rId21"/>
    <p:sldId id="294" r:id="rId22"/>
    <p:sldId id="295" r:id="rId23"/>
    <p:sldId id="274" r:id="rId24"/>
    <p:sldId id="273" r:id="rId25"/>
    <p:sldId id="272" r:id="rId26"/>
    <p:sldId id="297" r:id="rId27"/>
    <p:sldId id="315" r:id="rId28"/>
    <p:sldId id="270" r:id="rId29"/>
    <p:sldId id="278" r:id="rId30"/>
    <p:sldId id="313" r:id="rId31"/>
    <p:sldId id="277" r:id="rId32"/>
    <p:sldId id="314" r:id="rId33"/>
    <p:sldId id="298" r:id="rId34"/>
    <p:sldId id="299" r:id="rId35"/>
    <p:sldId id="300" r:id="rId36"/>
    <p:sldId id="301" r:id="rId37"/>
    <p:sldId id="302" r:id="rId38"/>
    <p:sldId id="303" r:id="rId39"/>
    <p:sldId id="287" r:id="rId40"/>
    <p:sldId id="289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CC"/>
    <a:srgbClr val="FF0000"/>
    <a:srgbClr val="33CCCC"/>
    <a:srgbClr val="C91515"/>
    <a:srgbClr val="089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0569" autoAdjust="0"/>
  </p:normalViewPr>
  <p:slideViewPr>
    <p:cSldViewPr>
      <p:cViewPr varScale="1">
        <p:scale>
          <a:sx n="66" d="100"/>
          <a:sy n="66" d="100"/>
        </p:scale>
        <p:origin x="-15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CD8F8-9DB0-4CB0-B113-96AC4D61432E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37669-6523-4B60-AEE1-B9C70D4C55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692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hgfdsd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37669-6523-4B60-AEE1-B9C70D4C55E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94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37669-6523-4B60-AEE1-B9C70D4C55EF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093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F58509-6AB5-405B-AE5A-11E2C4C7547F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88672C-B99E-4CE7-867F-FA897FBC6074}" type="datetimeFigureOut">
              <a:rPr lang="fr-FR" smtClean="0"/>
              <a:t>21/06/2018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c solution\Desktop\ft\ssssssssssssssssssssssss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9525"/>
            <a:ext cx="9582150" cy="687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386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mc solution\Desktop\ft\w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95250"/>
            <a:ext cx="9124950" cy="704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6559" y="3212976"/>
            <a:ext cx="4657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 variation du nombre de paires de </a:t>
            </a:r>
            <a:r>
              <a:rPr lang="fr-F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pôles: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9512" y="2237963"/>
            <a:ext cx="6448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Types des variateurs  </a:t>
            </a:r>
            <a:r>
              <a:rPr lang="fr-FR" sz="24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sz="24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vitesse de la machine asynchrone :</a:t>
            </a:r>
          </a:p>
        </p:txBody>
      </p:sp>
      <p:sp>
        <p:nvSpPr>
          <p:cNvPr id="5" name="Rectangle 4"/>
          <p:cNvSpPr/>
          <p:nvPr/>
        </p:nvSpPr>
        <p:spPr>
          <a:xfrm>
            <a:off x="386559" y="5291916"/>
            <a:ext cx="3713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Réglage par variation de tension :</a:t>
            </a:r>
            <a:endParaRPr lang="fr-FR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500" y="2636912"/>
            <a:ext cx="349496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mc solution\Desktop\pris\couple_utile_ma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31" y="4831804"/>
            <a:ext cx="3461305" cy="205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2638" y="1445875"/>
            <a:ext cx="72696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État de l’art sur les variateurs de vitesse des machines asynchrones </a:t>
            </a:r>
          </a:p>
        </p:txBody>
      </p:sp>
    </p:spTree>
    <p:extLst>
      <p:ext uri="{BB962C8B-B14F-4D97-AF65-F5344CB8AC3E}">
        <p14:creationId xmlns:p14="http://schemas.microsoft.com/office/powerpoint/2010/main" val="201188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Users\mc solution\Desktop\ft\w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91108"/>
            <a:ext cx="9124950" cy="704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4663" y="3063810"/>
            <a:ext cx="3997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Réglage par action sur le glissement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479667" y="4733490"/>
            <a:ext cx="3989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Réglage par variation de fréquence </a:t>
            </a:r>
          </a:p>
        </p:txBody>
      </p:sp>
      <p:sp>
        <p:nvSpPr>
          <p:cNvPr id="5" name="Rectangle 4"/>
          <p:cNvSpPr/>
          <p:nvPr/>
        </p:nvSpPr>
        <p:spPr>
          <a:xfrm>
            <a:off x="628151" y="5301208"/>
            <a:ext cx="7452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variation de la vitesse est proportionnelle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2506" y="3437289"/>
            <a:ext cx="79819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L’utilisation de résistances rotorique permet un réglage de la vitesse au-dessous de la vitesse nominale mais avec un rendement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déplorable et sa par l'augmentation de glissement de la M.A.S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638" y="1445875"/>
            <a:ext cx="72696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État de l’art sur les variateurs de vitesse des machines asynchrones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79512" y="2237963"/>
            <a:ext cx="6448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Types des variateurs  </a:t>
            </a:r>
            <a:r>
              <a:rPr lang="fr-FR" sz="24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sz="24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vitesse de la machine asynchrone :</a:t>
            </a:r>
          </a:p>
        </p:txBody>
      </p:sp>
    </p:spTree>
    <p:extLst>
      <p:ext uri="{BB962C8B-B14F-4D97-AF65-F5344CB8AC3E}">
        <p14:creationId xmlns:p14="http://schemas.microsoft.com/office/powerpoint/2010/main" val="112006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c solution\Desktop\ft\fundo-colorido-da-tecnologia_1035-58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9" r="29905" b="4016"/>
          <a:stretch/>
        </p:blipFill>
        <p:spPr bwMode="auto">
          <a:xfrm>
            <a:off x="0" y="29989"/>
            <a:ext cx="92084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457" y="980728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Alimentation d'un  M. A. S. triphasé à fréquence variable :</a:t>
            </a:r>
          </a:p>
        </p:txBody>
      </p:sp>
      <p:sp>
        <p:nvSpPr>
          <p:cNvPr id="3" name="Rectangle 2"/>
          <p:cNvSpPr/>
          <p:nvPr/>
        </p:nvSpPr>
        <p:spPr>
          <a:xfrm>
            <a:off x="186936" y="2102128"/>
            <a:ext cx="53805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Étude du couple dans le cas ou </a:t>
            </a:r>
            <a:r>
              <a:rPr lang="fr-FR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fr-FR" b="1" u="sng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moteur</a:t>
            </a:r>
            <a:r>
              <a:rPr lang="fr-FR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fr-FR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b="1" u="sng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698054" y="2596262"/>
                <a:ext cx="359585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Dapr</a:t>
                </a:r>
                <a:r>
                  <a:rPr lang="ar-DZ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é</a:t>
                </a:r>
                <a:r>
                  <a:rPr lang="nl-NL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 </a:t>
                </a:r>
                <a:r>
                  <a:rPr lang="nl-NL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formule de BOUCHEROT</a:t>
                </a:r>
              </a:p>
              <a:p>
                <a:r>
                  <a:rPr lang="nl-NL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nl-NL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E = 4.44 </a:t>
                </a:r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</a:t>
                </a:r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nl-NL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nl-NL" b="1" i="1">
                            <a:latin typeface="Cambria Math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nl-NL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</a:t>
                </a:r>
                <a:r>
                  <a:rPr lang="nl-NL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 </a:t>
                </a:r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</a:t>
                </a:r>
                <a:r>
                  <a:rPr lang="nl-NL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 </a:t>
                </a:r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</a:t>
                </a:r>
                <a:r>
                  <a:rPr lang="nl-NL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</a:t>
                </a:r>
                <a:endParaRPr lang="fr-F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54" y="2596262"/>
                <a:ext cx="3595856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1528" t="-4717" r="-509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64457" y="3274323"/>
                <a:ext cx="565967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 </a:t>
                </a:r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varie, </a:t>
                </a:r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étant constant,</a:t>
                </a:r>
                <a14:m>
                  <m:oMath xmlns:m="http://schemas.openxmlformats.org/officeDocument/2006/math">
                    <m:r>
                      <a:rPr lang="fr-FR" b="1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nl-NL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nl-NL" b="1" i="1">
                            <a:latin typeface="Cambria Math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 varier pour garder l'égalité dans la relation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7" y="3274323"/>
                <a:ext cx="5659671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754" t="-4717" r="-862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64456" y="3932064"/>
                <a:ext cx="537164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 </a:t>
                </a:r>
                <a:r>
                  <a:rPr lang="fr-F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diminue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nl-NL" b="1" i="1"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nl-NL" b="1" i="1">
                            <a:latin typeface="Cambria Math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 augmenter et va saturer le circuit magnétique, provoquant un échauffement du moteur et surtout une baisse du couple moteur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6" y="3932064"/>
                <a:ext cx="537164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795" t="-3311" r="-908" b="-99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928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mc solution\Desktop\ft\16663085-8771c897f4e74dc6e56c04fa7c46a00a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1795" y="1358771"/>
            <a:ext cx="4105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Étude du couple à  u / f  = </a:t>
            </a:r>
            <a:r>
              <a:rPr lang="fr-FR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b="1" u="sng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fr-FR" b="1" u="sng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404664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Alimentation d'un  M. A. S triphasé à fréquence variable :</a:t>
            </a:r>
          </a:p>
        </p:txBody>
      </p:sp>
      <p:sp>
        <p:nvSpPr>
          <p:cNvPr id="4" name="Rectangle 3"/>
          <p:cNvSpPr/>
          <p:nvPr/>
        </p:nvSpPr>
        <p:spPr>
          <a:xfrm>
            <a:off x="913414" y="185732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Dans ces conditions, les caractéristiques du couple moteur pour différentes fréquences d'alimentation opèrent une translation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vers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gauche </a:t>
            </a:r>
          </a:p>
        </p:txBody>
      </p:sp>
      <p:pic>
        <p:nvPicPr>
          <p:cNvPr id="5" name="Image 4" descr="C:\Users\mc solution\Desktop\سسسس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455" y="3140968"/>
            <a:ext cx="511256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7740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mc solution\Desktop\ft\technological-background-with-a-futuristic-circuit_1035-430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2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06" y="0"/>
            <a:ext cx="91688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797" y="2204864"/>
            <a:ext cx="409041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-FR" sz="2400" b="1" dirty="0">
                <a:ln w="11430">
                  <a:solidFill>
                    <a:srgbClr val="00B0F0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Principe de variateur vitesse :</a:t>
            </a:r>
          </a:p>
        </p:txBody>
      </p:sp>
      <p:sp>
        <p:nvSpPr>
          <p:cNvPr id="3" name="Rectangle 2"/>
          <p:cNvSpPr/>
          <p:nvPr/>
        </p:nvSpPr>
        <p:spPr>
          <a:xfrm>
            <a:off x="1268053" y="1340768"/>
            <a:ext cx="670946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32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Modélisation de variateur de vitesse :</a:t>
            </a:r>
          </a:p>
        </p:txBody>
      </p:sp>
      <p:sp>
        <p:nvSpPr>
          <p:cNvPr id="5" name="Rectangle 4"/>
          <p:cNvSpPr/>
          <p:nvPr/>
        </p:nvSpPr>
        <p:spPr>
          <a:xfrm>
            <a:off x="757166" y="3979275"/>
            <a:ext cx="1197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484342" y="4518454"/>
            <a:ext cx="1152128" cy="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938253" y="4017838"/>
            <a:ext cx="1197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5652120" y="4518454"/>
            <a:ext cx="1152128" cy="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075234" y="4017838"/>
            <a:ext cx="1197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</a:p>
        </p:txBody>
      </p:sp>
      <p:pic>
        <p:nvPicPr>
          <p:cNvPr id="10244" name="Picture 4" descr="C:\Users\mc solution\Desktop\ft\sdsds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95" y="4944930"/>
            <a:ext cx="759301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e 3"/>
          <p:cNvSpPr/>
          <p:nvPr/>
        </p:nvSpPr>
        <p:spPr>
          <a:xfrm>
            <a:off x="5037432" y="5016272"/>
            <a:ext cx="1152702" cy="1296144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2686421" y="4991043"/>
            <a:ext cx="1152702" cy="1296144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3460486" y="4991043"/>
            <a:ext cx="1903602" cy="1462293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979138" y="5013177"/>
            <a:ext cx="1152702" cy="1296144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2708920"/>
            <a:ext cx="78123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variateurs de vitesse standards, traditionnellement utilisés dans </a:t>
            </a:r>
            <a:r>
              <a:rPr lang="fr-FR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l’industrie, sont </a:t>
            </a:r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composés de </a:t>
            </a:r>
            <a:r>
              <a:rPr lang="fr-FR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trois </a:t>
            </a:r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convertisseurs connectés par un </a:t>
            </a:r>
            <a:r>
              <a:rPr lang="fr-FR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étage intermédiaire continu. </a:t>
            </a:r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Cette topologie </a:t>
            </a:r>
            <a:r>
              <a:rPr lang="fr-FR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permet d’assurer</a:t>
            </a:r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 </a:t>
            </a:r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conversion indirecte de type AC/DC/AC.</a:t>
            </a:r>
          </a:p>
        </p:txBody>
      </p:sp>
      <p:pic>
        <p:nvPicPr>
          <p:cNvPr id="17410" name="Picture 2" descr="C:\Users\mc solution\Downloads\Shareit\Photo\FreshLoathsomeCivet-max-1mb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25" y="2792170"/>
            <a:ext cx="7812307" cy="387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95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2" grpId="0"/>
      <p:bldP spid="4" grpId="0" animBg="1"/>
      <p:bldP spid="4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c solution\Desktop\ft\w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5773" y="1813466"/>
            <a:ext cx="3707040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fr-FR" sz="20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 Modélisation </a:t>
            </a:r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du </a:t>
            </a:r>
            <a:r>
              <a:rPr lang="fr-FR" sz="20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redresseur  :</a:t>
            </a:r>
            <a:endParaRPr lang="fr-FR" sz="2000" b="1" dirty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3070" y="919279"/>
            <a:ext cx="5149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Modélisation de variateur de </a:t>
            </a:r>
            <a:r>
              <a:rPr lang="fr-FR" sz="24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vitesse :</a:t>
            </a:r>
            <a:endParaRPr lang="fr-FR" sz="24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557"/>
          <a:stretch/>
        </p:blipFill>
        <p:spPr bwMode="auto">
          <a:xfrm>
            <a:off x="4572000" y="2213576"/>
            <a:ext cx="3452614" cy="18441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39173" y="3685974"/>
                <a:ext cx="2968101" cy="30002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 valeur moyenne :</a:t>
                </a:r>
              </a:p>
              <a:p>
                <a:endParaRPr lang="fr-FR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fr-FR" sz="24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sz="24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fr-FR" sz="2400" i="1">
                                  <a:latin typeface="Cambria Math"/>
                                </a:rPr>
                                <m:t>𝑈</m:t>
                              </m:r>
                            </m:e>
                          </m:acc>
                        </m:e>
                        <m:sub>
                          <m:r>
                            <a:rPr lang="fr-FR" sz="24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fr-FR" sz="24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fr-FR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r>
                            <a:rPr lang="fr-FR" sz="2400" i="1">
                              <a:latin typeface="Cambria Math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fr-FR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 taux d’ondulation</a:t>
                </a:r>
                <a:r>
                  <a:rPr lang="fr-F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fr-FR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 </m:t>
                        </m:r>
                        <m:r>
                          <a:rPr lang="fr-FR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fr-F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73" y="3685974"/>
                <a:ext cx="2968101" cy="3000245"/>
              </a:xfrm>
              <a:prstGeom prst="rect">
                <a:avLst/>
              </a:prstGeom>
              <a:blipFill rotWithShape="1">
                <a:blip r:embed="rId4"/>
                <a:stretch>
                  <a:fillRect l="-2259" t="-10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"/>
          <a:stretch/>
        </p:blipFill>
        <p:spPr bwMode="auto">
          <a:xfrm>
            <a:off x="4552528" y="4365104"/>
            <a:ext cx="3452614" cy="212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Users\mc solution\Downloads\SHAREit\Photo\redressement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15916"/>
            <a:ext cx="57150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73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:\Users\mc solution\Desktop\ft\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8" y="-27530"/>
            <a:ext cx="9144000" cy="688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2843644"/>
            <a:ext cx="3023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20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 Modélisation </a:t>
            </a:r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du filtre :</a:t>
            </a:r>
          </a:p>
        </p:txBody>
      </p:sp>
      <p:sp>
        <p:nvSpPr>
          <p:cNvPr id="5" name="Rectangle 4"/>
          <p:cNvSpPr/>
          <p:nvPr/>
        </p:nvSpPr>
        <p:spPr>
          <a:xfrm>
            <a:off x="310253" y="3284984"/>
            <a:ext cx="47658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 minimiser l’ondulation de la tension redressée à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sortie du redresseur, </a:t>
            </a:r>
          </a:p>
        </p:txBody>
      </p:sp>
      <p:pic>
        <p:nvPicPr>
          <p:cNvPr id="6" name="Imag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046561"/>
            <a:ext cx="3238500" cy="14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Picture 5" descr="C:\Users\mc solution\Desktop\ft\ssssss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53136"/>
            <a:ext cx="3238500" cy="17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9886" y="4329517"/>
            <a:ext cx="420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filtrage inductive (lissage de courant) :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9886" y="5333490"/>
            <a:ext cx="4397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Filtrage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capacitif (lissage de la tension) 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0253" y="2160806"/>
            <a:ext cx="5149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Modélisation de variateur de </a:t>
            </a:r>
            <a:r>
              <a:rPr lang="fr-FR" sz="24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vitesse :</a:t>
            </a:r>
            <a:endParaRPr lang="fr-FR" sz="24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66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c solution\Desktop\ft\w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44033" y="1613411"/>
            <a:ext cx="3295326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sz="2000" b="1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 Modélisation </a:t>
            </a:r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du </a:t>
            </a:r>
            <a:r>
              <a:rPr lang="fr-FR" sz="20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hacheur :</a:t>
            </a:r>
            <a:endParaRPr lang="fr-FR" sz="2000" b="1" dirty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79512" y="2348880"/>
                <a:ext cx="453650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Les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hacheurs sont des convertisseurs statiques continu</a:t>
                </a:r>
                <a14:m>
                  <m:oMath xmlns:m="http://schemas.openxmlformats.org/officeDocument/2006/math">
                    <m:r>
                      <a:rPr lang="fr-FR">
                        <a:latin typeface="Cambria Math"/>
                      </a:rPr>
                      <m:t>→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continu. Avec une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valeur moyenne </a:t>
                </a:r>
                <a:r>
                  <a:rPr lang="fr-F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variable. </a:t>
                </a:r>
                <a:endParaRPr lang="fr-F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348880"/>
                <a:ext cx="4536504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1074" t="-3289" b="-9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503070" y="919279"/>
            <a:ext cx="5149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Modélisation de variateur de </a:t>
            </a:r>
            <a:r>
              <a:rPr lang="fr-FR" sz="24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vitesse :</a:t>
            </a:r>
            <a:endParaRPr lang="fr-FR" sz="24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9" name="Image 8" descr="C:\Users\mc solution\Desktop\vvvvvvvvvvvv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7112"/>
            <a:ext cx="3823970" cy="18999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C:\Users\mc solution\Downloads\SHAREit\Photo\unnamed (1)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32" y="5359384"/>
            <a:ext cx="4166397" cy="213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mc solution\Downloads\SHAREit\Photo\hacheur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67600"/>
            <a:ext cx="3668907" cy="192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68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c solution\Desktop\ft\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88" y="-1"/>
            <a:ext cx="9186788" cy="689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520" y="908720"/>
            <a:ext cx="47117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 Modélisation </a:t>
            </a:r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 l’onduleur de </a:t>
            </a:r>
            <a:r>
              <a:rPr lang="fr-FR" sz="20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tension:</a:t>
            </a:r>
            <a:endParaRPr lang="fr-FR" sz="2000" b="1" dirty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" r="3570"/>
          <a:stretch/>
        </p:blipFill>
        <p:spPr bwMode="auto">
          <a:xfrm>
            <a:off x="4932040" y="2253853"/>
            <a:ext cx="3898901" cy="2471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Rectangle 7"/>
          <p:cNvSpPr/>
          <p:nvPr/>
        </p:nvSpPr>
        <p:spPr>
          <a:xfrm>
            <a:off x="395536" y="404664"/>
            <a:ext cx="5149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Modélisation de variateur de </a:t>
            </a:r>
            <a:r>
              <a:rPr lang="fr-FR" sz="24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vitesse :</a:t>
            </a:r>
            <a:endParaRPr lang="fr-FR" sz="24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C:\Users\mc solution\Downloads\Shareit\Photo\unnamed (4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19" y="2748136"/>
            <a:ext cx="393065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mc solution\Downloads\SHAREit\Photo\330px-2-level-animation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602" y="2924945"/>
            <a:ext cx="690072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mc solution\Downloads\SHAREit\Photo\unnamed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924944"/>
            <a:ext cx="4918114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295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c solution\Desktop\ft\w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62" y="0"/>
            <a:ext cx="9259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41902" y="2564904"/>
            <a:ext cx="59745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UTILISÉS ET MÉTHODES </a:t>
            </a:r>
            <a:r>
              <a:rPr lang="fr-FR" sz="32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ADOPTEÉS</a:t>
            </a:r>
            <a:endParaRPr lang="fr-FR" sz="32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753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mc solution\Desktop\sssss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917"/>
            <a:ext cx="9289157" cy="761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475656" y="3501008"/>
            <a:ext cx="4662897" cy="86409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2516673"/>
            <a:ext cx="3736169" cy="86409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4626259" y="4105101"/>
            <a:ext cx="4662897" cy="86409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14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57" y="-97927"/>
            <a:ext cx="9397677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-972616" y="2947256"/>
            <a:ext cx="4780384" cy="864096"/>
          </a:xfrm>
        </p:spPr>
        <p:txBody>
          <a:bodyPr>
            <a:normAutofit/>
          </a:bodyPr>
          <a:lstStyle/>
          <a:p>
            <a:r>
              <a:rPr lang="fr-FR" sz="32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Présentation de PFE</a:t>
            </a:r>
            <a:endParaRPr lang="fr-FR" sz="3200" b="1" u="sng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767264" y="5246043"/>
            <a:ext cx="3125215" cy="1477328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Réalisé par </a:t>
            </a:r>
            <a:r>
              <a:rPr lang="fr-F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Bouchahma </a:t>
            </a:r>
            <a:r>
              <a:rPr lang="fr-FR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abd</a:t>
            </a:r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elkader</a:t>
            </a:r>
          </a:p>
          <a:p>
            <a:r>
              <a:rPr lang="fr-FR" dirty="0"/>
              <a:t> 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METATIDJ Mohamed </a:t>
            </a:r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79512" y="5632329"/>
            <a:ext cx="4752528" cy="92333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Encadré par </a:t>
            </a:r>
            <a:r>
              <a:rPr lang="fr-FR" b="1" dirty="0" smtClean="0"/>
              <a:t>:</a:t>
            </a:r>
          </a:p>
          <a:p>
            <a:r>
              <a:rPr lang="fr-FR" b="1" dirty="0" smtClean="0"/>
              <a:t>M</a:t>
            </a:r>
            <a:r>
              <a:rPr lang="fr-FR" b="1" dirty="0"/>
              <a:t>. </a:t>
            </a:r>
            <a:r>
              <a:rPr lang="fr-FR" dirty="0"/>
              <a:t>KERRACI Abdelkader </a:t>
            </a:r>
          </a:p>
          <a:p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135769" y="3861048"/>
            <a:ext cx="533021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Étude </a:t>
            </a:r>
            <a:r>
              <a:rPr lang="fr-FR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et </a:t>
            </a:r>
            <a:r>
              <a:rPr lang="fr-FR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réalisation </a:t>
            </a:r>
            <a:r>
              <a:rPr lang="fr-FR" sz="28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d’un   </a:t>
            </a:r>
            <a:r>
              <a:rPr lang="fr-FR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variateur </a:t>
            </a:r>
            <a:r>
              <a:rPr lang="fr-FR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 vitesse d’une Machine Asynchrone </a:t>
            </a:r>
            <a:endParaRPr lang="fr-F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Résultat de recherche d'images pour &quot;univ km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2008"/>
            <a:ext cx="1326753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Résultat de recherche d'images pour &quot;univ km fst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399228" y="55991"/>
            <a:ext cx="649070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République Algérienne Démocratique et Populaire</a:t>
            </a:r>
          </a:p>
          <a:p>
            <a:pPr algn="ctr"/>
            <a:r>
              <a:rPr lang="fr-FR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Ministère de l’Enseignement Supérieur et de la Recherche Scientifique</a:t>
            </a:r>
          </a:p>
          <a:p>
            <a:pPr algn="ctr"/>
            <a:r>
              <a:rPr lang="fr-FR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Université Djilali </a:t>
            </a:r>
            <a:r>
              <a:rPr lang="fr-FR" sz="2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Bounaama</a:t>
            </a:r>
            <a:r>
              <a:rPr lang="fr-FR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KHEMIS MILIANA</a:t>
            </a:r>
          </a:p>
        </p:txBody>
      </p:sp>
    </p:spTree>
    <p:extLst>
      <p:ext uri="{BB962C8B-B14F-4D97-AF65-F5344CB8AC3E}">
        <p14:creationId xmlns:p14="http://schemas.microsoft.com/office/powerpoint/2010/main" val="4232539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c solution\Desktop\ft\w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62" y="0"/>
            <a:ext cx="9259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40416" y="260648"/>
            <a:ext cx="714009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3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UTILISÉS ET MÉTHODES </a:t>
            </a:r>
            <a:r>
              <a:rPr lang="fr-FR" sz="23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ADOPTEÉS:</a:t>
            </a:r>
            <a:endParaRPr lang="fr-FR" sz="23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38219" y="692696"/>
            <a:ext cx="6086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 Méthode </a:t>
            </a:r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 Commande par modulation de largeur d’impulsion (MLI) :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245" y="2132856"/>
            <a:ext cx="6455235" cy="305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17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c solution\Desktop\ft\w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62" y="0"/>
            <a:ext cx="9259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38219" y="692696"/>
            <a:ext cx="6086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 Méthode de Commande par modulation de largeur d’impulsion (MLI) :</a:t>
            </a:r>
            <a:endParaRPr lang="fr-FR" sz="2000" b="1" dirty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38219" y="1400582"/>
            <a:ext cx="4153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Les avantages de ce type de commande :</a:t>
            </a:r>
          </a:p>
        </p:txBody>
      </p:sp>
      <p:sp>
        <p:nvSpPr>
          <p:cNvPr id="6" name="Rectangle 5"/>
          <p:cNvSpPr/>
          <p:nvPr/>
        </p:nvSpPr>
        <p:spPr>
          <a:xfrm>
            <a:off x="2771799" y="1778896"/>
            <a:ext cx="64631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repousse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harmoniques de la tension de sortie vers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fréquences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élevées, ce qui facilite le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filtrage,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tretch>
            <a:fillRect/>
          </a:stretch>
        </p:blipFill>
        <p:spPr>
          <a:xfrm>
            <a:off x="2900624" y="4509120"/>
            <a:ext cx="4620260" cy="15633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71799" y="320426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De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faire varier la valeur du fondamental de tension de sortie.</a:t>
            </a:r>
          </a:p>
        </p:txBody>
      </p:sp>
      <p:sp>
        <p:nvSpPr>
          <p:cNvPr id="9" name="Rectangle 8"/>
          <p:cNvSpPr/>
          <p:nvPr/>
        </p:nvSpPr>
        <p:spPr>
          <a:xfrm>
            <a:off x="2771799" y="24118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Une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bonne neutralisation d’harmonique par rapport aux onduleurs à onde carrée ou en un seul créneau.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371" y="3271375"/>
            <a:ext cx="4309342" cy="326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653436" y="3788649"/>
            <a:ext cx="4525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Les inconvénients de ce type de commande 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24832" y="4306500"/>
            <a:ext cx="65571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variations rapides de la tension génèrent des perturbations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électromagnétiques conduites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 rayonnées et accélèrent le vieillissement des isolants (claquage).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40416" y="260648"/>
            <a:ext cx="714009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3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UTILISÉS ET MÉTHODES </a:t>
            </a:r>
            <a:r>
              <a:rPr lang="fr-FR" sz="23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ADOPTEÉS:</a:t>
            </a:r>
            <a:endParaRPr lang="fr-FR" sz="23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37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c solution\Desktop\ft\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9552" y="1108032"/>
            <a:ext cx="1436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L’Arduino </a:t>
            </a:r>
            <a:r>
              <a:rPr lang="fr-FR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1059" y="260646"/>
            <a:ext cx="2609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utilisés </a:t>
            </a:r>
            <a:r>
              <a:rPr lang="fr-FR" sz="24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24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1499" y="1674673"/>
            <a:ext cx="6518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module Arduino est un circuit imprimé en matériel libre (plateforme de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contrôle).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358" y="2780928"/>
            <a:ext cx="82304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Pourquoi Arduino 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UNO:   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prix (réduits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Multi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plateforme,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environnement de programmation clair et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simple,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Logiciel Open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extensible,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Matériel Open source et extensible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08142"/>
            <a:ext cx="654367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005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c solution\Desktop\ft\ddd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" y="0"/>
            <a:ext cx="9145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39752" y="75224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Composants de l'électronique de puissance:</a:t>
            </a:r>
            <a:endParaRPr lang="fr-FR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63688" y="1713582"/>
            <a:ext cx="7701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semi-conducteurs non contrôlés : diodes de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puissance</a:t>
            </a:r>
          </a:p>
          <a:p>
            <a:r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semi-conducteurs contrôlés avec commande </a:t>
            </a:r>
            <a:r>
              <a:rPr lang="fr-FR">
                <a:latin typeface="Times New Roman" panose="02020603050405020304" pitchFamily="18" charset="0"/>
                <a:cs typeface="Times New Roman" panose="02020603050405020304" pitchFamily="18" charset="0"/>
              </a:rPr>
              <a:t>amorçage</a:t>
            </a:r>
            <a:r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Thyristors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Triacs . </a:t>
            </a:r>
          </a:p>
          <a:p>
            <a:r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semi-conducteurs contrôlés avec commande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amorçage/blocage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2924944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Thyristors GTO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Gate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Off) </a:t>
            </a:r>
          </a:p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Transistors bipolaires de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puissance  BJT  (</a:t>
            </a:r>
            <a:r>
              <a:rPr lang="fr-F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Bipolar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Junction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Transistor) </a:t>
            </a:r>
          </a:p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Transistors  de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puissance MOSFET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Oxide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Semiconductor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Field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Transistor) </a:t>
            </a:r>
          </a:p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IGBT 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Insulated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Gate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Bipolar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Transistor) </a:t>
            </a:r>
          </a:p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GCT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 IGCT  (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Gate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Commutated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Turn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-off Thyristor) </a:t>
            </a:r>
          </a:p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MCT (Mos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Controlled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Thyristor) </a:t>
            </a:r>
          </a:p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SITH (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Static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Induction thyristor)</a:t>
            </a:r>
          </a:p>
        </p:txBody>
      </p:sp>
      <p:sp>
        <p:nvSpPr>
          <p:cNvPr id="6" name="Rectangle 5"/>
          <p:cNvSpPr/>
          <p:nvPr/>
        </p:nvSpPr>
        <p:spPr>
          <a:xfrm>
            <a:off x="2754335" y="260646"/>
            <a:ext cx="2609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utilisés </a:t>
            </a:r>
            <a:r>
              <a:rPr lang="fr-FR" sz="24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24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44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mc solution\Desktop\ft\ddd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15" y="0"/>
            <a:ext cx="9145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51992" y="2636912"/>
                <a:ext cx="7488832" cy="31166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Courant maximal </a:t>
                </a:r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supporté.  </a:t>
                </a:r>
                <a:endParaRPr lang="fr-FR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Tension maximale bloquée. </a:t>
                </a: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Chute de tension à l'état passant et sa dépendance de la </a:t>
                </a:r>
                <a:r>
                  <a:rPr lang="fr-FR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température</a:t>
                </a:r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</a:t>
                </a:r>
                <a:endParaRPr lang="fr-F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Courant de fuite à l'état bloqué. </a:t>
                </a: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Capacité thermique. </a:t>
                </a: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Temps de transition de commutation pendant l'ouverture et la fermeture. </a:t>
                </a: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tenue 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dv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dt</m:t>
                        </m:r>
                      </m:den>
                    </m:f>
                  </m:oMath>
                </a14:m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à l'état bloqué ou pendant l'ouverture. </a:t>
                </a: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tenue 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𝑑𝑖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à l'état passant ou pendant la fermeture. </a:t>
                </a: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Capacité de résister aux courants et tensions excessifs. </a:t>
                </a:r>
              </a:p>
              <a:p>
                <a:r>
                  <a:rPr lang="fr-FR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puissance contrôlée.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992" y="2636912"/>
                <a:ext cx="7488832" cy="3116687"/>
              </a:xfrm>
              <a:prstGeom prst="rect">
                <a:avLst/>
              </a:prstGeom>
              <a:blipFill rotWithShape="1">
                <a:blip r:embed="rId3"/>
                <a:stretch>
                  <a:fillRect l="-733" t="-978" b="-23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899592" y="1846565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paramètres suivants 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sont  importants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 un interrupteur en 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semi-conducteur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conçu pour les 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 de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conversion de puissance </a:t>
            </a:r>
          </a:p>
        </p:txBody>
      </p:sp>
      <p:sp>
        <p:nvSpPr>
          <p:cNvPr id="8" name="Rectangle 7"/>
          <p:cNvSpPr/>
          <p:nvPr/>
        </p:nvSpPr>
        <p:spPr>
          <a:xfrm>
            <a:off x="2339752" y="75224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Composants de l'électronique de puissance:</a:t>
            </a:r>
            <a:endParaRPr lang="fr-FR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54335" y="260646"/>
            <a:ext cx="2609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utilisés </a:t>
            </a:r>
            <a:r>
              <a:rPr lang="fr-FR" sz="24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24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50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mc solution\Desktop\ft\ddd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" y="0"/>
            <a:ext cx="9145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4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669" y="1721590"/>
            <a:ext cx="5133975" cy="28384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84145" y="4908601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choix des composants selon la puissance et la fréquence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2339752" y="75224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Composants de l'électronique de puissance:</a:t>
            </a:r>
            <a:endParaRPr lang="fr-FR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54335" y="260646"/>
            <a:ext cx="2609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utilisés </a:t>
            </a:r>
            <a:r>
              <a:rPr lang="fr-FR" sz="24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24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73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mc solution\Desktop\ft\ddd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" y="0"/>
            <a:ext cx="91455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0938" y="1556792"/>
            <a:ext cx="17065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Les accessoire :</a:t>
            </a:r>
          </a:p>
        </p:txBody>
      </p:sp>
      <p:sp>
        <p:nvSpPr>
          <p:cNvPr id="5" name="Rectangle 4"/>
          <p:cNvSpPr/>
          <p:nvPr/>
        </p:nvSpPr>
        <p:spPr>
          <a:xfrm>
            <a:off x="2754335" y="260646"/>
            <a:ext cx="2609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utilisés </a:t>
            </a:r>
            <a:r>
              <a:rPr lang="fr-FR" sz="2400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2400" b="1" i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118" y="3645024"/>
            <a:ext cx="2905834" cy="2877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410" y="4525171"/>
            <a:ext cx="40671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4511724"/>
            <a:ext cx="30861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520938" y="2123564"/>
            <a:ext cx="369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Radiateur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20938" y="3142620"/>
            <a:ext cx="379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afficheurs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LCD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20938" y="2790637"/>
            <a:ext cx="3411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Optocoupleur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520938" y="2421305"/>
            <a:ext cx="403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Capacités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inductances de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filtrage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5" descr="C:\Users\mc solution\Downloads\Shareit\Photo\Screenshot_2018-06-18-21-48-0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508" y="3142620"/>
            <a:ext cx="3222978" cy="342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c solution\Desktop\ft\ete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33" y="3274517"/>
            <a:ext cx="31813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547664" y="3573016"/>
            <a:ext cx="2458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- Un moteur asynchrone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5905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c solution\Desktop\ft\fondo-tecnologico-con-un-circuito-circular_1035-4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9982" b="39987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43607" y="2996952"/>
            <a:ext cx="705678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3600" b="1" i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</a:t>
            </a:r>
          </a:p>
        </p:txBody>
      </p:sp>
    </p:spTree>
    <p:extLst>
      <p:ext uri="{BB962C8B-B14F-4D97-AF65-F5344CB8AC3E}">
        <p14:creationId xmlns:p14="http://schemas.microsoft.com/office/powerpoint/2010/main" val="926067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c solution\Desktop\ft\fondo-tecnologico-con-un-circuito-circular_1035-4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252"/>
          <a:stretch/>
        </p:blipFill>
        <p:spPr bwMode="auto">
          <a:xfrm>
            <a:off x="0" y="0"/>
            <a:ext cx="91747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83334" y="-357064"/>
            <a:ext cx="4008129" cy="884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5199" y="908720"/>
            <a:ext cx="6692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de M.A.S avec onduleur à MLI sur Matlab Simulink :</a:t>
            </a:r>
          </a:p>
        </p:txBody>
      </p:sp>
    </p:spTree>
    <p:extLst>
      <p:ext uri="{BB962C8B-B14F-4D97-AF65-F5344CB8AC3E}">
        <p14:creationId xmlns:p14="http://schemas.microsoft.com/office/powerpoint/2010/main" val="1741606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c solution\Desktop\ft\fondo-tecnologico-con-un-circuito-circular_1035-4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252"/>
          <a:stretch/>
        </p:blipFill>
        <p:spPr bwMode="auto">
          <a:xfrm>
            <a:off x="0" y="0"/>
            <a:ext cx="91747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5199" y="908720"/>
            <a:ext cx="6692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de M.A.S avec onduleur à MLI sur Matlab Simulink :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92" y="6093296"/>
            <a:ext cx="3272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graphe de variation de la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vitesse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54075"/>
            <a:ext cx="9228757" cy="456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1620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mc solution\Desktop\fgfgf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" r="5075"/>
          <a:stretch/>
        </p:blipFill>
        <p:spPr bwMode="auto">
          <a:xfrm>
            <a:off x="-23688" y="-97060"/>
            <a:ext cx="916768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à coins arrondis 36"/>
          <p:cNvSpPr/>
          <p:nvPr/>
        </p:nvSpPr>
        <p:spPr>
          <a:xfrm>
            <a:off x="2987866" y="548680"/>
            <a:ext cx="2471960" cy="1200472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51520" y="3068960"/>
            <a:ext cx="1836458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r-FR" sz="4800" b="1" spc="50" dirty="0">
                <a:ln w="11430"/>
                <a:solidFill>
                  <a:srgbClr val="0896D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Plan</a:t>
            </a:r>
          </a:p>
          <a:p>
            <a:endParaRPr lang="fr-F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4152268" y="1749152"/>
            <a:ext cx="2471960" cy="94844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6" name="Picture 8" descr="C:\Users\mc solution\Desktop\ft\Sans tit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-97060"/>
            <a:ext cx="434340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à coins arrondis 38"/>
          <p:cNvSpPr/>
          <p:nvPr/>
        </p:nvSpPr>
        <p:spPr>
          <a:xfrm>
            <a:off x="4548312" y="3031986"/>
            <a:ext cx="1863960" cy="94844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à coins arrondis 39"/>
          <p:cNvSpPr/>
          <p:nvPr/>
        </p:nvSpPr>
        <p:spPr>
          <a:xfrm>
            <a:off x="4152268" y="4312921"/>
            <a:ext cx="2471960" cy="94844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à coins arrondis 40"/>
          <p:cNvSpPr/>
          <p:nvPr/>
        </p:nvSpPr>
        <p:spPr>
          <a:xfrm>
            <a:off x="3502089" y="5271800"/>
            <a:ext cx="2471960" cy="94844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013076" y="1916832"/>
            <a:ext cx="4728840" cy="648072"/>
          </a:xfrm>
          <a:prstGeom prst="roundRect">
            <a:avLst>
              <a:gd name="adj" fmla="val 50000"/>
            </a:avLst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État de l’art sur les variateurs de vitesse des machines asynchrones </a:t>
            </a:r>
          </a:p>
        </p:txBody>
      </p:sp>
      <p:sp>
        <p:nvSpPr>
          <p:cNvPr id="23" name="Rectangle 4"/>
          <p:cNvSpPr/>
          <p:nvPr/>
        </p:nvSpPr>
        <p:spPr>
          <a:xfrm>
            <a:off x="2987866" y="980728"/>
            <a:ext cx="4973120" cy="648072"/>
          </a:xfrm>
          <a:prstGeom prst="roundRect">
            <a:avLst>
              <a:gd name="adj" fmla="val 5000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Généralités sur les machines asynchrones </a:t>
            </a:r>
          </a:p>
        </p:txBody>
      </p:sp>
      <p:sp>
        <p:nvSpPr>
          <p:cNvPr id="24" name="Rectangle 4"/>
          <p:cNvSpPr/>
          <p:nvPr/>
        </p:nvSpPr>
        <p:spPr>
          <a:xfrm>
            <a:off x="4355976" y="3200674"/>
            <a:ext cx="4670052" cy="648072"/>
          </a:xfrm>
          <a:prstGeom prst="roundRect">
            <a:avLst>
              <a:gd name="adj" fmla="val 5000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Matériels </a:t>
            </a:r>
            <a:r>
              <a:rPr lang="fr-FR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utilisés </a:t>
            </a:r>
            <a:r>
              <a:rPr lang="fr-FR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méthodes </a:t>
            </a:r>
            <a:r>
              <a:rPr lang="fr-FR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adoptées </a:t>
            </a:r>
            <a:endParaRPr lang="fr-FR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4"/>
          <p:cNvSpPr/>
          <p:nvPr/>
        </p:nvSpPr>
        <p:spPr>
          <a:xfrm>
            <a:off x="4013076" y="4480601"/>
            <a:ext cx="4728840" cy="648072"/>
          </a:xfrm>
          <a:prstGeom prst="roundRect">
            <a:avLst>
              <a:gd name="adj" fmla="val 50000"/>
            </a:avLst>
          </a:prstGeom>
          <a:ln w="38100">
            <a:solidFill>
              <a:srgbClr val="33CC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1541116" y="6222380"/>
            <a:ext cx="2471960" cy="432048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27"/>
          <p:cNvCxnSpPr/>
          <p:nvPr/>
        </p:nvCxnSpPr>
        <p:spPr>
          <a:xfrm>
            <a:off x="2652742" y="5752478"/>
            <a:ext cx="49029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4"/>
          <p:cNvSpPr/>
          <p:nvPr/>
        </p:nvSpPr>
        <p:spPr>
          <a:xfrm>
            <a:off x="3143041" y="5421986"/>
            <a:ext cx="4817945" cy="648072"/>
          </a:xfrm>
          <a:prstGeom prst="roundRect">
            <a:avLst>
              <a:gd name="adj" fmla="val 50000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31" name="Rectangle à coins arrondis 30"/>
          <p:cNvSpPr/>
          <p:nvPr/>
        </p:nvSpPr>
        <p:spPr>
          <a:xfrm>
            <a:off x="1508076" y="203920"/>
            <a:ext cx="2471960" cy="432048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15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 animBg="1"/>
      <p:bldP spid="24" grpId="0" animBg="1"/>
      <p:bldP spid="25" grpId="0" animBg="1"/>
      <p:bldP spid="2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c solution\Desktop\ft\fondo-tecnologico-con-un-circuito-circular_1035-4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252"/>
          <a:stretch/>
        </p:blipFill>
        <p:spPr bwMode="auto">
          <a:xfrm>
            <a:off x="0" y="0"/>
            <a:ext cx="91747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83839" y="6093296"/>
            <a:ext cx="4007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 de Couple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électromagnétique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sp>
        <p:nvSpPr>
          <p:cNvPr id="5" name="Rectangle 4"/>
          <p:cNvSpPr/>
          <p:nvPr/>
        </p:nvSpPr>
        <p:spPr>
          <a:xfrm>
            <a:off x="315199" y="908720"/>
            <a:ext cx="6692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de M.A.S avec onduleur à MLI sur Matlab Simulink 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45211"/>
            <a:ext cx="9144000" cy="458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2674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mc solution\Desktop\ft\fondo-tecnologico-con-un-circuito-circular_1035-4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252"/>
          <a:stretch/>
        </p:blipFill>
        <p:spPr bwMode="auto">
          <a:xfrm>
            <a:off x="0" y="0"/>
            <a:ext cx="91747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15199" y="908720"/>
            <a:ext cx="6692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de M.A.S avec onduleur à MLI sur Matlab Simulink 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3807"/>
            <a:ext cx="9174796" cy="4619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sp>
        <p:nvSpPr>
          <p:cNvPr id="5" name="Rectangle 4"/>
          <p:cNvSpPr/>
          <p:nvPr/>
        </p:nvSpPr>
        <p:spPr>
          <a:xfrm>
            <a:off x="2814156" y="6159525"/>
            <a:ext cx="3546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 de courant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d’alimentation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9901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c solution\Desktop\ft\fondo-tecnologico-con-un-circuito-circular_1035-4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252"/>
          <a:stretch/>
        </p:blipFill>
        <p:spPr bwMode="auto">
          <a:xfrm>
            <a:off x="0" y="0"/>
            <a:ext cx="91747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53762" y="6048174"/>
            <a:ext cx="4870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 de fréquence de la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tension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d’alimentation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8052"/>
            <a:ext cx="9178002" cy="468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5199" y="908720"/>
            <a:ext cx="6692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de M.A.S avec onduleur à MLI sur Matlab Simulink :</a:t>
            </a:r>
          </a:p>
        </p:txBody>
      </p:sp>
      <p:sp>
        <p:nvSpPr>
          <p:cNvPr id="6" name="Rectangle 5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</p:spTree>
    <p:extLst>
      <p:ext uri="{BB962C8B-B14F-4D97-AF65-F5344CB8AC3E}">
        <p14:creationId xmlns:p14="http://schemas.microsoft.com/office/powerpoint/2010/main" val="16852429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c solution\Desktop\ft\fondo-tecnologico-con-un-circuito-circular_1035-4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252"/>
          <a:stretch/>
        </p:blipFill>
        <p:spPr bwMode="auto">
          <a:xfrm>
            <a:off x="0" y="0"/>
            <a:ext cx="91747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15199" y="908720"/>
            <a:ext cx="6692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de M.A.S avec onduleur à MLI sur Matlab Simulink :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9003"/>
            <a:ext cx="9174796" cy="4504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47664" y="6237312"/>
            <a:ext cx="6508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signaux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MLI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commande des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intérieures de l’onduleur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</p:spTree>
    <p:extLst>
      <p:ext uri="{BB962C8B-B14F-4D97-AF65-F5344CB8AC3E}">
        <p14:creationId xmlns:p14="http://schemas.microsoft.com/office/powerpoint/2010/main" val="9687717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c solution\Desktop\ft\fondo-tecnologico-con-circuitos_1035-43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/>
          <a:stretch/>
        </p:blipFill>
        <p:spPr bwMode="auto">
          <a:xfrm>
            <a:off x="1026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sp>
        <p:nvSpPr>
          <p:cNvPr id="2" name="Rectangle 1"/>
          <p:cNvSpPr/>
          <p:nvPr/>
        </p:nvSpPr>
        <p:spPr>
          <a:xfrm>
            <a:off x="327357" y="980728"/>
            <a:ext cx="40430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sur logiciel Isis Proteus :</a:t>
            </a:r>
          </a:p>
        </p:txBody>
      </p:sp>
      <p:sp>
        <p:nvSpPr>
          <p:cNvPr id="4" name="Rectangle 3"/>
          <p:cNvSpPr/>
          <p:nvPr/>
        </p:nvSpPr>
        <p:spPr>
          <a:xfrm>
            <a:off x="409896" y="1547500"/>
            <a:ext cx="4077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Simulation du redresseur et le hacheur: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663" y="2132856"/>
            <a:ext cx="57626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128" y="2132856"/>
            <a:ext cx="67246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30745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c solution\Desktop\ft\fondo-tecnologico-con-circuitos_1035-43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/>
          <a:stretch/>
        </p:blipFill>
        <p:spPr bwMode="auto">
          <a:xfrm>
            <a:off x="1026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sp>
        <p:nvSpPr>
          <p:cNvPr id="4" name="Rectangle 3"/>
          <p:cNvSpPr/>
          <p:nvPr/>
        </p:nvSpPr>
        <p:spPr>
          <a:xfrm>
            <a:off x="327357" y="980728"/>
            <a:ext cx="40430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Simulation sur logiciel Isis Proteus :</a:t>
            </a:r>
          </a:p>
        </p:txBody>
      </p:sp>
      <p:sp>
        <p:nvSpPr>
          <p:cNvPr id="5" name="Rectangle 4"/>
          <p:cNvSpPr/>
          <p:nvPr/>
        </p:nvSpPr>
        <p:spPr>
          <a:xfrm>
            <a:off x="346963" y="154750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Simulation de </a:t>
            </a:r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l’onduleur: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05" y="2060848"/>
            <a:ext cx="6524920" cy="457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11" y="2094726"/>
            <a:ext cx="7058073" cy="450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59630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mc solution\Desktop\ft\087af7e60df314f048bc0aafc44d5c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0" y="-22992"/>
            <a:ext cx="9144000" cy="688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sp>
        <p:nvSpPr>
          <p:cNvPr id="2" name="Rectangle 1"/>
          <p:cNvSpPr/>
          <p:nvPr/>
        </p:nvSpPr>
        <p:spPr>
          <a:xfrm>
            <a:off x="297015" y="980728"/>
            <a:ext cx="41444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réalisation de variateur de vitesse: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884" y="1916832"/>
            <a:ext cx="6244596" cy="468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5496" y="1484784"/>
            <a:ext cx="2647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Réalisation pratique de redresseur et le hacheur: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83" y="2852936"/>
            <a:ext cx="8805254" cy="336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884" y="1886775"/>
            <a:ext cx="6244596" cy="468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407151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c solution\Desktop\ft\087af7e60df314f048bc0aafc44d5c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0" y="-22992"/>
            <a:ext cx="9144000" cy="688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sp>
        <p:nvSpPr>
          <p:cNvPr id="4" name="Rectangle 3"/>
          <p:cNvSpPr/>
          <p:nvPr/>
        </p:nvSpPr>
        <p:spPr>
          <a:xfrm>
            <a:off x="297015" y="980728"/>
            <a:ext cx="41444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réalisation de variateur de vitesse: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2896"/>
            <a:ext cx="6124575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5536" y="16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Réalisation Pratique de l’Onduleur Monophasé: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375" y="2233047"/>
            <a:ext cx="6093779" cy="437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633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c solution\Desktop\ft\087af7e60df314f048bc0aafc44d5c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0" y="-22992"/>
            <a:ext cx="9144000" cy="688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7015" y="405717"/>
            <a:ext cx="59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ET RÉALISATION  :</a:t>
            </a:r>
          </a:p>
        </p:txBody>
      </p:sp>
      <p:sp>
        <p:nvSpPr>
          <p:cNvPr id="4" name="Rectangle 3"/>
          <p:cNvSpPr/>
          <p:nvPr/>
        </p:nvSpPr>
        <p:spPr>
          <a:xfrm>
            <a:off x="297015" y="980728"/>
            <a:ext cx="41444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réalisation de variateur de vitesse: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16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Réalisation Pratique de l’Onduleur Monophasé: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47" y="2071130"/>
            <a:ext cx="6138941" cy="460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2278724"/>
            <a:ext cx="30812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impulsions MLI </a:t>
            </a:r>
            <a:r>
              <a:rPr lang="fr-F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intersective:</a:t>
            </a:r>
            <a:endParaRPr lang="fr-F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4250" y="2617278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Charge </a:t>
            </a:r>
            <a:r>
              <a:rPr lang="fr-F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R:</a:t>
            </a:r>
            <a:endParaRPr lang="fr-F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178" y="2071130"/>
            <a:ext cx="6111696" cy="4583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5536" y="3059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Charge RLC:</a:t>
            </a:r>
            <a:endParaRPr lang="fr-F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147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" grpId="1"/>
      <p:bldP spid="9" grpId="0"/>
      <p:bldP spid="9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mc solution\Desktop\ft\v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4"/>
          <a:stretch/>
        </p:blipFill>
        <p:spPr bwMode="auto">
          <a:xfrm>
            <a:off x="0" y="2152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231031"/>
            <a:ext cx="4078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 GÉNÉRALE</a:t>
            </a:r>
            <a:endParaRPr lang="fr-FR" sz="24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5144" y="1037635"/>
            <a:ext cx="584103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 conclusion générale de notre travaille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nous avons abordé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principe de fonctionnement des machines à induction monophasées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leurs différentes technologies. Et on a utilisés la méthode de VEINOTT pour la détermination des différant paramètres de la machine asynchrone monophasé.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Ensuite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nous avons exposé les différentes méthodes de variation de la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vitesse de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M.A.S.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on a spécifié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 la variation de la vitesse de la M.A.S par un variateur de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fréquence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ainsi que nous avons présenté les différentes parties de notre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dispositif.</a:t>
            </a:r>
          </a:p>
          <a:p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5144" y="3356992"/>
            <a:ext cx="584103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Au troisième lieu on a présenter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méthode de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Commande (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MLI) et leurs avantages et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inconvénients. Ensuite on a site les différant composent utilises dans notre réalisation commencent par l’ARDUINO et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différents éléments d’électronique de puissance utilisés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 différant accessoires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utiliser.</a:t>
            </a:r>
          </a:p>
          <a:p>
            <a:pPr algn="just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enfin on a réalises un </a:t>
            </a:r>
            <a:r>
              <a:rPr lang="fr-FR" sz="1600" dirty="0" smtClean="0"/>
              <a:t>simulation sur Matlab/Simulink </a:t>
            </a:r>
            <a:r>
              <a:rPr lang="fr-FR" sz="1600" dirty="0"/>
              <a:t>et ISIS </a:t>
            </a:r>
            <a:r>
              <a:rPr lang="fr-FR" sz="1600" dirty="0" smtClean="0"/>
              <a:t>PROTEUS. Et nous </a:t>
            </a:r>
            <a:r>
              <a:rPr lang="fr-FR" sz="1600" dirty="0"/>
              <a:t>avons présenté </a:t>
            </a:r>
            <a:r>
              <a:rPr lang="fr-FR" sz="1600" dirty="0" smtClean="0"/>
              <a:t>les démarches </a:t>
            </a:r>
            <a:r>
              <a:rPr lang="fr-FR" sz="1600" dirty="0"/>
              <a:t>à suivre dans </a:t>
            </a:r>
            <a:r>
              <a:rPr lang="fr-FR" sz="1600" dirty="0" smtClean="0"/>
              <a:t>la réalisation </a:t>
            </a:r>
            <a:r>
              <a:rPr lang="fr-FR" sz="1600" dirty="0"/>
              <a:t>des différentes parties du variateur de vitesse, ou </a:t>
            </a:r>
            <a:r>
              <a:rPr lang="fr-FR" sz="1600" dirty="0" smtClean="0"/>
              <a:t>nous avons </a:t>
            </a:r>
            <a:r>
              <a:rPr lang="fr-FR" sz="1600" dirty="0"/>
              <a:t>fait notre montage et valider nos résultats théoriques</a:t>
            </a:r>
            <a:r>
              <a:rPr lang="fr-FR" sz="1600" dirty="0" smtClean="0"/>
              <a:t>.</a:t>
            </a:r>
            <a:r>
              <a:rPr lang="fr-FR" sz="1600" dirty="0"/>
              <a:t> travers des tests avec une charge résistive et une charge </a:t>
            </a:r>
            <a:r>
              <a:rPr lang="fr-FR" sz="1600" dirty="0" smtClean="0"/>
              <a:t>RLC.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003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mc solution\Desktop\ft\ddd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138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9512" y="2660719"/>
            <a:ext cx="61273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Généralités sur les machines </a:t>
            </a:r>
            <a:r>
              <a:rPr lang="fr-FR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asynchrones </a:t>
            </a:r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496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72113" y="2204864"/>
            <a:ext cx="73997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Et Mercie </a:t>
            </a:r>
            <a:r>
              <a:rPr lang="fr-FR" sz="48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pour votre  </a:t>
            </a:r>
            <a:endParaRPr lang="fr-FR" sz="4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  <a:p>
            <a:pPr algn="ctr"/>
            <a:r>
              <a:rPr lang="fr-FR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attention</a:t>
            </a:r>
            <a:endParaRPr lang="fr-FR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5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mc solution\Desktop\ft\ddd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0997" y="836712"/>
            <a:ext cx="4126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Machines électriques monophasées :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303039"/>
            <a:ext cx="5788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Généralités sur les machines </a:t>
            </a:r>
            <a:r>
              <a:rPr lang="fr-FR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asynchrones: 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1412776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La machine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asynchrone monophasée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 constituée d’un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rotor identique à celui de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machine asynchrone triphasée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un stator ayant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deux enroulements différents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sont placés en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quadrature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8190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mc solution\Desktop\ft\ddd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0997" y="836712"/>
            <a:ext cx="4126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ln w="11430">
                  <a:solidFill>
                    <a:srgbClr val="00B0F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Machines électriques monophasées :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303039"/>
            <a:ext cx="5788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Généralités sur les machines </a:t>
            </a:r>
            <a:r>
              <a:rPr lang="fr-FR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asynchrones: 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412776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Schéma équivalent de la machine asynchrone monophasée :</a:t>
            </a:r>
          </a:p>
        </p:txBody>
      </p:sp>
      <p:sp>
        <p:nvSpPr>
          <p:cNvPr id="6" name="Rectangle 5"/>
          <p:cNvSpPr/>
          <p:nvPr/>
        </p:nvSpPr>
        <p:spPr>
          <a:xfrm>
            <a:off x="179512" y="2136339"/>
            <a:ext cx="56166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Le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comportement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 moteur asynchrone monophasé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 le même que celui de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deux machines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asynchrones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montées sur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même arbre et qui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sont couplés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inverse comme il est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indiqué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 la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figure.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274" y="3501008"/>
            <a:ext cx="6712940" cy="272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7829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c solution\Desktop\ft\ddddddd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024"/>
            <a:ext cx="9144000" cy="688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55776" y="982469"/>
            <a:ext cx="6228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Différentes configurations des machines électriques monophasées :</a:t>
            </a:r>
            <a:endParaRPr lang="fr-FR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83768" y="375047"/>
            <a:ext cx="5788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Généralités sur les machines </a:t>
            </a:r>
            <a:r>
              <a:rPr lang="fr-FR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asynchrones: 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2052137"/>
            <a:ext cx="8028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Plusieurs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techniques ont été adoptées et développées afin de remédier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 problème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démarrage.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présente ici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quelques configurations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machines à inductions monophasées.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197768" y="2880811"/>
            <a:ext cx="85861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Moteur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induction à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condensateur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permanent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7768" y="3246710"/>
            <a:ext cx="81661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Moteur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condensateur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démarrage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0867" y="3551745"/>
            <a:ext cx="4369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Moteur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induction sans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condensateur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67970" y="3934797"/>
            <a:ext cx="80159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Moteur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phase de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démarrage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haute résistance :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755575" y="4437112"/>
            <a:ext cx="80283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Moteur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enroulement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démarrage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bifilaire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» :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87296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c solution\Desktop\ft\w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08" y="0"/>
            <a:ext cx="9149807" cy="706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83768" y="303038"/>
            <a:ext cx="5788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Généralités sur les machines </a:t>
            </a:r>
            <a:r>
              <a:rPr lang="fr-FR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asynchrones: 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052736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des paramètres du moteur monophasé :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1422069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 identifier les paramètres de la machine asynchrone monophasée, on a fait recours à la méthode de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VEINOTT.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partir des essais (à courant continu, à vide et en court-circuit), on déterminera les différents paramètres de notre machine d’étude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378182" y="2924944"/>
            <a:ext cx="3562350" cy="3276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539552" y="2492896"/>
                <a:ext cx="5040560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lvl="0" indent="-285750">
                  <a:buFont typeface="Wingdings" panose="05000000000000000000" pitchFamily="2" charset="2"/>
                  <a:buChar char="ü"/>
                </a:pP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l’enroulement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principal 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 </a:t>
                </a:r>
                <a:r>
                  <a:rPr lang="fr-FR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auxiliaire</a:t>
                </a:r>
                <a:r>
                  <a:rPr lang="fr-FR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Détermination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/>
                          <m:t>R</m:t>
                        </m:r>
                        <m:r>
                          <a:rPr lang="en-US" sz="1600" b="0" i="0"/>
                          <m:t>’</m:t>
                        </m:r>
                      </m:e>
                      <m:sub>
                        <m:r>
                          <a:rPr lang="en-US" sz="1600" b="0" i="0"/>
                          <m:t>0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/>
                          <m:t>X</m:t>
                        </m:r>
                        <m:r>
                          <a:rPr lang="en-US" sz="1600" b="0" i="0"/>
                          <m:t>’</m:t>
                        </m:r>
                      </m:e>
                      <m:sub>
                        <m:r>
                          <a:rPr lang="en-US" sz="1600" b="0" i="0"/>
                          <m:t>0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l’essai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à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vide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Détermination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𝑹𝒄𝒄′et 𝑿𝒄𝒄′par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l’essai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à rotor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calé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lvl="0" indent="-285750">
                  <a:buFont typeface="Wingdings" panose="05000000000000000000" pitchFamily="2" charset="2"/>
                  <a:buChar char="ü"/>
                </a:pPr>
                <a:r>
                  <a:rPr lang="en-US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paramètres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mécaniques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 et f 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492896"/>
                <a:ext cx="5040560" cy="1600438"/>
              </a:xfrm>
              <a:prstGeom prst="rect">
                <a:avLst/>
              </a:prstGeom>
              <a:blipFill rotWithShape="1">
                <a:blip r:embed="rId4"/>
                <a:stretch>
                  <a:fillRect l="-847" t="-1145" b="-53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15497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mc solution\Desktop\ft\w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95250"/>
            <a:ext cx="9124950" cy="704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1600" y="3212976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État de l’art sur les variateurs de vitesse des machines asynchrones </a:t>
            </a:r>
            <a:endParaRPr lang="fr-FR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331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3357</TotalTime>
  <Words>1592</Words>
  <Application>Microsoft Office PowerPoint</Application>
  <PresentationFormat>Affichage à l'écran (4:3)</PresentationFormat>
  <Paragraphs>183</Paragraphs>
  <Slides>40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Composite</vt:lpstr>
      <vt:lpstr>Présentation PowerPoint</vt:lpstr>
      <vt:lpstr>Présentation de PFE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Administrateur</dc:creator>
  <cp:lastModifiedBy>Administrateur</cp:lastModifiedBy>
  <cp:revision>194</cp:revision>
  <dcterms:created xsi:type="dcterms:W3CDTF">2016-05-03T08:18:01Z</dcterms:created>
  <dcterms:modified xsi:type="dcterms:W3CDTF">2018-06-21T12:37:26Z</dcterms:modified>
</cp:coreProperties>
</file>