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diagrams/data3.xml" ContentType="application/vnd.openxmlformats-officedocument.drawingml.diagramData+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quickStyle1.xml" ContentType="application/vnd.openxmlformats-officedocument.drawingml.diagramStyle+xml"/>
  <Default Extension="jpeg" ContentType="image/jpeg"/>
  <Override PartName="/ppt/theme/themeOverride4.xml" ContentType="application/vnd.openxmlformats-officedocument.themeOverr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5"/>
  </p:notesMasterIdLst>
  <p:sldIdLst>
    <p:sldId id="256" r:id="rId2"/>
    <p:sldId id="345" r:id="rId3"/>
    <p:sldId id="258" r:id="rId4"/>
    <p:sldId id="260" r:id="rId5"/>
    <p:sldId id="428" r:id="rId6"/>
    <p:sldId id="359" r:id="rId7"/>
    <p:sldId id="429" r:id="rId8"/>
    <p:sldId id="360" r:id="rId9"/>
    <p:sldId id="430" r:id="rId10"/>
    <p:sldId id="431" r:id="rId11"/>
    <p:sldId id="432" r:id="rId12"/>
    <p:sldId id="449" r:id="rId13"/>
    <p:sldId id="451" r:id="rId14"/>
    <p:sldId id="447" r:id="rId15"/>
    <p:sldId id="452" r:id="rId16"/>
    <p:sldId id="435" r:id="rId17"/>
    <p:sldId id="436" r:id="rId18"/>
    <p:sldId id="437" r:id="rId19"/>
    <p:sldId id="439" r:id="rId20"/>
    <p:sldId id="313" r:id="rId21"/>
    <p:sldId id="440" r:id="rId22"/>
    <p:sldId id="441" r:id="rId23"/>
    <p:sldId id="442" r:id="rId24"/>
    <p:sldId id="443" r:id="rId25"/>
    <p:sldId id="444" r:id="rId26"/>
    <p:sldId id="445" r:id="rId27"/>
    <p:sldId id="446" r:id="rId28"/>
    <p:sldId id="464" r:id="rId29"/>
    <p:sldId id="453" r:id="rId30"/>
    <p:sldId id="462" r:id="rId31"/>
    <p:sldId id="461" r:id="rId32"/>
    <p:sldId id="457" r:id="rId33"/>
    <p:sldId id="458" r:id="rId34"/>
    <p:sldId id="343" r:id="rId35"/>
    <p:sldId id="463" r:id="rId36"/>
    <p:sldId id="348" r:id="rId37"/>
    <p:sldId id="361" r:id="rId38"/>
    <p:sldId id="362" r:id="rId39"/>
    <p:sldId id="363" r:id="rId40"/>
    <p:sldId id="364" r:id="rId41"/>
    <p:sldId id="365" r:id="rId42"/>
    <p:sldId id="366" r:id="rId43"/>
    <p:sldId id="367" r:id="rId44"/>
    <p:sldId id="368" r:id="rId45"/>
    <p:sldId id="369" r:id="rId46"/>
    <p:sldId id="370" r:id="rId47"/>
    <p:sldId id="371" r:id="rId48"/>
    <p:sldId id="372" r:id="rId49"/>
    <p:sldId id="373" r:id="rId50"/>
    <p:sldId id="374" r:id="rId51"/>
    <p:sldId id="375" r:id="rId52"/>
    <p:sldId id="376" r:id="rId53"/>
    <p:sldId id="377" r:id="rId54"/>
    <p:sldId id="378" r:id="rId55"/>
    <p:sldId id="379" r:id="rId56"/>
    <p:sldId id="380" r:id="rId57"/>
    <p:sldId id="381" r:id="rId58"/>
    <p:sldId id="382" r:id="rId59"/>
    <p:sldId id="383" r:id="rId60"/>
    <p:sldId id="384" r:id="rId61"/>
    <p:sldId id="385" r:id="rId62"/>
    <p:sldId id="386" r:id="rId63"/>
    <p:sldId id="387" r:id="rId64"/>
    <p:sldId id="388" r:id="rId65"/>
    <p:sldId id="389" r:id="rId66"/>
    <p:sldId id="390" r:id="rId67"/>
    <p:sldId id="391" r:id="rId68"/>
    <p:sldId id="392" r:id="rId69"/>
    <p:sldId id="393" r:id="rId70"/>
    <p:sldId id="394" r:id="rId71"/>
    <p:sldId id="395" r:id="rId72"/>
    <p:sldId id="396" r:id="rId73"/>
    <p:sldId id="397" r:id="rId74"/>
    <p:sldId id="398" r:id="rId75"/>
    <p:sldId id="399" r:id="rId76"/>
    <p:sldId id="400" r:id="rId77"/>
    <p:sldId id="401" r:id="rId78"/>
    <p:sldId id="402" r:id="rId79"/>
    <p:sldId id="403" r:id="rId80"/>
    <p:sldId id="404" r:id="rId81"/>
    <p:sldId id="405" r:id="rId82"/>
    <p:sldId id="406" r:id="rId83"/>
    <p:sldId id="407" r:id="rId84"/>
    <p:sldId id="408" r:id="rId85"/>
    <p:sldId id="409" r:id="rId86"/>
    <p:sldId id="410" r:id="rId87"/>
    <p:sldId id="411" r:id="rId88"/>
    <p:sldId id="412" r:id="rId89"/>
    <p:sldId id="413" r:id="rId90"/>
    <p:sldId id="414" r:id="rId91"/>
    <p:sldId id="415" r:id="rId92"/>
    <p:sldId id="416" r:id="rId93"/>
    <p:sldId id="417" r:id="rId94"/>
    <p:sldId id="418" r:id="rId95"/>
    <p:sldId id="419" r:id="rId96"/>
    <p:sldId id="420" r:id="rId97"/>
    <p:sldId id="421" r:id="rId98"/>
    <p:sldId id="422" r:id="rId99"/>
    <p:sldId id="423" r:id="rId100"/>
    <p:sldId id="424" r:id="rId101"/>
    <p:sldId id="425" r:id="rId102"/>
    <p:sldId id="426" r:id="rId103"/>
    <p:sldId id="427" r:id="rId10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CC"/>
    <a:srgbClr val="000099"/>
    <a:srgbClr val="0000FF"/>
    <a:srgbClr val="FFFFCC"/>
    <a:srgbClr val="F5F884"/>
    <a:srgbClr val="FFFF99"/>
    <a:srgbClr val="FFFF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56" autoAdjust="0"/>
    <p:restoredTop sz="96057" autoAdjust="0"/>
  </p:normalViewPr>
  <p:slideViewPr>
    <p:cSldViewPr>
      <p:cViewPr varScale="1">
        <p:scale>
          <a:sx n="70" d="100"/>
          <a:sy n="70" d="100"/>
        </p:scale>
        <p:origin x="-1368" y="-102"/>
      </p:cViewPr>
      <p:guideLst>
        <p:guide orient="horz" pos="2160"/>
        <p:guide pos="2880"/>
      </p:guideLst>
    </p:cSldViewPr>
  </p:slideViewPr>
  <p:outlineViewPr>
    <p:cViewPr>
      <p:scale>
        <a:sx n="33" d="100"/>
        <a:sy n="33" d="100"/>
      </p:scale>
      <p:origin x="0" y="1290"/>
    </p:cViewPr>
  </p:outlineViewPr>
  <p:notesTextViewPr>
    <p:cViewPr>
      <p:scale>
        <a:sx n="150" d="100"/>
        <a:sy n="15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2" Type="http://schemas.openxmlformats.org/officeDocument/2006/relationships/package" Target="../embeddings/Feuille_Microsoft_Office_Excel111111111111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Feuille_Microsoft_Office_Excel211222222222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Feuille_Microsoft_Office_Excel311333333333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Feuille_Microsoft_Office_Excel411444444444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plotArea>
      <c:layout/>
      <c:barChart>
        <c:barDir val="col"/>
        <c:grouping val="clustered"/>
        <c:ser>
          <c:idx val="0"/>
          <c:order val="0"/>
          <c:tx>
            <c:strRef>
              <c:f>Feuil1!$B$1</c:f>
              <c:strCache>
                <c:ptCount val="1"/>
                <c:pt idx="0">
                  <c:v>KP %</c:v>
                </c:pt>
              </c:strCache>
            </c:strRef>
          </c:tx>
          <c:cat>
            <c:strRef>
              <c:f>Feuil1!$A$2:$A$6</c:f>
              <c:strCache>
                <c:ptCount val="5"/>
                <c:pt idx="0">
                  <c:v>p1</c:v>
                </c:pt>
                <c:pt idx="1">
                  <c:v>p2</c:v>
                </c:pt>
                <c:pt idx="2">
                  <c:v>p3</c:v>
                </c:pt>
                <c:pt idx="3">
                  <c:v>p4</c:v>
                </c:pt>
                <c:pt idx="4">
                  <c:v>p5</c:v>
                </c:pt>
              </c:strCache>
            </c:strRef>
          </c:cat>
          <c:val>
            <c:numRef>
              <c:f>Feuil1!$B$2:$B$6</c:f>
              <c:numCache>
                <c:formatCode>General</c:formatCode>
                <c:ptCount val="5"/>
                <c:pt idx="0">
                  <c:v>24.24</c:v>
                </c:pt>
                <c:pt idx="1">
                  <c:v>0</c:v>
                </c:pt>
                <c:pt idx="2">
                  <c:v>45.45</c:v>
                </c:pt>
                <c:pt idx="3">
                  <c:v>15.15</c:v>
                </c:pt>
                <c:pt idx="4">
                  <c:v>18.18</c:v>
                </c:pt>
              </c:numCache>
            </c:numRef>
          </c:val>
        </c:ser>
        <c:ser>
          <c:idx val="1"/>
          <c:order val="1"/>
          <c:tx>
            <c:strRef>
              <c:f>Feuil1!$C$1</c:f>
              <c:strCache>
                <c:ptCount val="1"/>
                <c:pt idx="0">
                  <c:v>KV%</c:v>
                </c:pt>
              </c:strCache>
            </c:strRef>
          </c:tx>
          <c:cat>
            <c:strRef>
              <c:f>Feuil1!$A$2:$A$6</c:f>
              <c:strCache>
                <c:ptCount val="5"/>
                <c:pt idx="0">
                  <c:v>p1</c:v>
                </c:pt>
                <c:pt idx="1">
                  <c:v>p2</c:v>
                </c:pt>
                <c:pt idx="2">
                  <c:v>p3</c:v>
                </c:pt>
                <c:pt idx="3">
                  <c:v>p4</c:v>
                </c:pt>
                <c:pt idx="4">
                  <c:v>p5</c:v>
                </c:pt>
              </c:strCache>
            </c:strRef>
          </c:cat>
          <c:val>
            <c:numRef>
              <c:f>Feuil1!$C$2:$C$6</c:f>
              <c:numCache>
                <c:formatCode>General</c:formatCode>
                <c:ptCount val="5"/>
                <c:pt idx="0">
                  <c:v>8</c:v>
                </c:pt>
                <c:pt idx="1">
                  <c:v>0</c:v>
                </c:pt>
                <c:pt idx="2">
                  <c:v>20</c:v>
                </c:pt>
                <c:pt idx="3">
                  <c:v>32</c:v>
                </c:pt>
                <c:pt idx="4">
                  <c:v>40</c:v>
                </c:pt>
              </c:numCache>
            </c:numRef>
          </c:val>
        </c:ser>
        <c:ser>
          <c:idx val="2"/>
          <c:order val="2"/>
          <c:tx>
            <c:strRef>
              <c:f>Feuil1!$D$1</c:f>
              <c:strCache>
                <c:ptCount val="1"/>
                <c:pt idx="0">
                  <c:v>T0 %</c:v>
                </c:pt>
              </c:strCache>
            </c:strRef>
          </c:tx>
          <c:cat>
            <c:strRef>
              <c:f>Feuil1!$A$2:$A$6</c:f>
              <c:strCache>
                <c:ptCount val="5"/>
                <c:pt idx="0">
                  <c:v>p1</c:v>
                </c:pt>
                <c:pt idx="1">
                  <c:v>p2</c:v>
                </c:pt>
                <c:pt idx="2">
                  <c:v>p3</c:v>
                </c:pt>
                <c:pt idx="3">
                  <c:v>p4</c:v>
                </c:pt>
                <c:pt idx="4">
                  <c:v>p5</c:v>
                </c:pt>
              </c:strCache>
            </c:strRef>
          </c:cat>
          <c:val>
            <c:numRef>
              <c:f>Feuil1!$D$2:$D$6</c:f>
              <c:numCache>
                <c:formatCode>General</c:formatCode>
                <c:ptCount val="5"/>
                <c:pt idx="0">
                  <c:v>32.24</c:v>
                </c:pt>
                <c:pt idx="1">
                  <c:v>0</c:v>
                </c:pt>
                <c:pt idx="2">
                  <c:v>65.45</c:v>
                </c:pt>
                <c:pt idx="3">
                  <c:v>47.15</c:v>
                </c:pt>
                <c:pt idx="4">
                  <c:v>58.18</c:v>
                </c:pt>
              </c:numCache>
            </c:numRef>
          </c:val>
        </c:ser>
        <c:axId val="139334784"/>
        <c:axId val="139336704"/>
      </c:barChart>
      <c:catAx>
        <c:axId val="139334784"/>
        <c:scaling>
          <c:orientation val="minMax"/>
        </c:scaling>
        <c:axPos val="b"/>
        <c:title>
          <c:tx>
            <c:rich>
              <a:bodyPr/>
              <a:lstStyle/>
              <a:p>
                <a:pPr>
                  <a:defRPr lang="ar-DZ" sz="1099" b="0" i="0" u="none" strike="noStrike" baseline="0">
                    <a:solidFill>
                      <a:srgbClr val="000000"/>
                    </a:solidFill>
                    <a:latin typeface="Arial"/>
                    <a:ea typeface="Arial"/>
                    <a:cs typeface="Arial"/>
                  </a:defRPr>
                </a:pPr>
                <a:r>
                  <a:rPr lang="en-US" sz="1199" b="1" i="0" strike="noStrike">
                    <a:solidFill>
                      <a:srgbClr val="000000"/>
                    </a:solidFill>
                    <a:latin typeface="Calibri"/>
                    <a:cs typeface="Calibri"/>
                  </a:rPr>
                  <a:t>Profondeur</a:t>
                </a:r>
                <a:r>
                  <a:rPr lang="en-US" sz="1000" b="1" i="0" strike="noStrike">
                    <a:solidFill>
                      <a:srgbClr val="000000"/>
                    </a:solidFill>
                    <a:latin typeface="Calibri"/>
                    <a:cs typeface="Calibri"/>
                  </a:rPr>
                  <a:t> </a:t>
                </a:r>
              </a:p>
            </c:rich>
          </c:tx>
          <c:layout/>
        </c:title>
        <c:numFmt formatCode="General" sourceLinked="1"/>
        <c:tickLblPos val="nextTo"/>
        <c:txPr>
          <a:bodyPr/>
          <a:lstStyle/>
          <a:p>
            <a:pPr>
              <a:defRPr lang="ar-DZ"/>
            </a:pPr>
            <a:endParaRPr lang="fr-FR"/>
          </a:p>
        </c:txPr>
        <c:crossAx val="139336704"/>
        <c:crosses val="autoZero"/>
        <c:auto val="1"/>
        <c:lblAlgn val="ctr"/>
        <c:lblOffset val="100"/>
      </c:catAx>
      <c:valAx>
        <c:axId val="139336704"/>
        <c:scaling>
          <c:orientation val="minMax"/>
        </c:scaling>
        <c:axPos val="l"/>
        <c:majorGridlines/>
        <c:title>
          <c:tx>
            <c:rich>
              <a:bodyPr/>
              <a:lstStyle/>
              <a:p>
                <a:pPr>
                  <a:defRPr lang="ar-DZ" sz="1199" b="1" i="0" u="none" strike="noStrike" baseline="0">
                    <a:solidFill>
                      <a:srgbClr val="000000"/>
                    </a:solidFill>
                    <a:latin typeface="Calibri"/>
                    <a:ea typeface="Calibri"/>
                    <a:cs typeface="Calibri"/>
                  </a:defRPr>
                </a:pPr>
                <a:r>
                  <a:rPr lang="en-US"/>
                  <a:t>Pourcentage de kyste</a:t>
                </a:r>
              </a:p>
            </c:rich>
          </c:tx>
          <c:layout/>
        </c:title>
        <c:numFmt formatCode="General" sourceLinked="1"/>
        <c:tickLblPos val="nextTo"/>
        <c:txPr>
          <a:bodyPr/>
          <a:lstStyle/>
          <a:p>
            <a:pPr>
              <a:defRPr lang="ar-DZ"/>
            </a:pPr>
            <a:endParaRPr lang="fr-FR"/>
          </a:p>
        </c:txPr>
        <c:crossAx val="139334784"/>
        <c:crosses val="autoZero"/>
        <c:crossBetween val="between"/>
      </c:valAx>
    </c:plotArea>
    <c:legend>
      <c:legendPos val="r"/>
      <c:layout/>
      <c:txPr>
        <a:bodyPr/>
        <a:lstStyle/>
        <a:p>
          <a:pPr>
            <a:defRPr lang="ar-DZ" sz="1199"/>
          </a:pPr>
          <a:endParaRPr lang="fr-FR"/>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plotArea>
      <c:layout/>
      <c:barChart>
        <c:barDir val="col"/>
        <c:grouping val="clustered"/>
        <c:ser>
          <c:idx val="0"/>
          <c:order val="0"/>
          <c:tx>
            <c:strRef>
              <c:f>Feuil1!$B$1</c:f>
              <c:strCache>
                <c:ptCount val="1"/>
                <c:pt idx="0">
                  <c:v>KP %</c:v>
                </c:pt>
              </c:strCache>
            </c:strRef>
          </c:tx>
          <c:cat>
            <c:strRef>
              <c:f>Feuil1!$A$2:$A$6</c:f>
              <c:strCache>
                <c:ptCount val="5"/>
                <c:pt idx="0">
                  <c:v>P1</c:v>
                </c:pt>
                <c:pt idx="1">
                  <c:v>P2</c:v>
                </c:pt>
                <c:pt idx="2">
                  <c:v>P3</c:v>
                </c:pt>
                <c:pt idx="3">
                  <c:v>P4</c:v>
                </c:pt>
                <c:pt idx="4">
                  <c:v>P5</c:v>
                </c:pt>
              </c:strCache>
            </c:strRef>
          </c:cat>
          <c:val>
            <c:numRef>
              <c:f>Feuil1!$B$2:$B$6</c:f>
              <c:numCache>
                <c:formatCode>General</c:formatCode>
                <c:ptCount val="5"/>
                <c:pt idx="0">
                  <c:v>0</c:v>
                </c:pt>
                <c:pt idx="1">
                  <c:v>33.33</c:v>
                </c:pt>
                <c:pt idx="2">
                  <c:v>47.61</c:v>
                </c:pt>
                <c:pt idx="3">
                  <c:v>0</c:v>
                </c:pt>
                <c:pt idx="4">
                  <c:v>19.04</c:v>
                </c:pt>
              </c:numCache>
            </c:numRef>
          </c:val>
        </c:ser>
        <c:ser>
          <c:idx val="1"/>
          <c:order val="1"/>
          <c:tx>
            <c:strRef>
              <c:f>Feuil1!$C$1</c:f>
              <c:strCache>
                <c:ptCount val="1"/>
                <c:pt idx="0">
                  <c:v>KV %</c:v>
                </c:pt>
              </c:strCache>
            </c:strRef>
          </c:tx>
          <c:cat>
            <c:strRef>
              <c:f>Feuil1!$A$2:$A$6</c:f>
              <c:strCache>
                <c:ptCount val="5"/>
                <c:pt idx="0">
                  <c:v>P1</c:v>
                </c:pt>
                <c:pt idx="1">
                  <c:v>P2</c:v>
                </c:pt>
                <c:pt idx="2">
                  <c:v>P3</c:v>
                </c:pt>
                <c:pt idx="3">
                  <c:v>P4</c:v>
                </c:pt>
                <c:pt idx="4">
                  <c:v>P5</c:v>
                </c:pt>
              </c:strCache>
            </c:strRef>
          </c:cat>
          <c:val>
            <c:numRef>
              <c:f>Feuil1!$C$2:$C$6</c:f>
              <c:numCache>
                <c:formatCode>General</c:formatCode>
                <c:ptCount val="5"/>
                <c:pt idx="0">
                  <c:v>0</c:v>
                </c:pt>
                <c:pt idx="1">
                  <c:v>12.5</c:v>
                </c:pt>
                <c:pt idx="2">
                  <c:v>18.75</c:v>
                </c:pt>
                <c:pt idx="3">
                  <c:v>0</c:v>
                </c:pt>
                <c:pt idx="4">
                  <c:v>68.75</c:v>
                </c:pt>
              </c:numCache>
            </c:numRef>
          </c:val>
        </c:ser>
        <c:ser>
          <c:idx val="2"/>
          <c:order val="2"/>
          <c:tx>
            <c:strRef>
              <c:f>Feuil1!$D$1</c:f>
              <c:strCache>
                <c:ptCount val="1"/>
                <c:pt idx="0">
                  <c:v>T0 %</c:v>
                </c:pt>
              </c:strCache>
            </c:strRef>
          </c:tx>
          <c:cat>
            <c:strRef>
              <c:f>Feuil1!$A$2:$A$6</c:f>
              <c:strCache>
                <c:ptCount val="5"/>
                <c:pt idx="0">
                  <c:v>P1</c:v>
                </c:pt>
                <c:pt idx="1">
                  <c:v>P2</c:v>
                </c:pt>
                <c:pt idx="2">
                  <c:v>P3</c:v>
                </c:pt>
                <c:pt idx="3">
                  <c:v>P4</c:v>
                </c:pt>
                <c:pt idx="4">
                  <c:v>P5</c:v>
                </c:pt>
              </c:strCache>
            </c:strRef>
          </c:cat>
          <c:val>
            <c:numRef>
              <c:f>Feuil1!$D$2:$D$6</c:f>
              <c:numCache>
                <c:formatCode>General</c:formatCode>
                <c:ptCount val="5"/>
                <c:pt idx="0">
                  <c:v>0</c:v>
                </c:pt>
                <c:pt idx="1">
                  <c:v>45.83</c:v>
                </c:pt>
                <c:pt idx="2">
                  <c:v>66.36</c:v>
                </c:pt>
                <c:pt idx="3">
                  <c:v>0</c:v>
                </c:pt>
                <c:pt idx="4">
                  <c:v>87.79</c:v>
                </c:pt>
              </c:numCache>
            </c:numRef>
          </c:val>
        </c:ser>
        <c:axId val="139391360"/>
        <c:axId val="139393280"/>
      </c:barChart>
      <c:catAx>
        <c:axId val="139391360"/>
        <c:scaling>
          <c:orientation val="minMax"/>
        </c:scaling>
        <c:axPos val="b"/>
        <c:title>
          <c:tx>
            <c:rich>
              <a:bodyPr/>
              <a:lstStyle/>
              <a:p>
                <a:pPr>
                  <a:defRPr lang="ar-DZ" sz="1100" b="0" i="0" u="none" strike="noStrike" baseline="0">
                    <a:solidFill>
                      <a:srgbClr val="000000"/>
                    </a:solidFill>
                    <a:latin typeface="Arial"/>
                    <a:ea typeface="Arial"/>
                    <a:cs typeface="Arial"/>
                  </a:defRPr>
                </a:pPr>
                <a:r>
                  <a:rPr lang="en-US" sz="1200" b="1" i="0" strike="noStrike">
                    <a:solidFill>
                      <a:srgbClr val="000000"/>
                    </a:solidFill>
                    <a:latin typeface="Calibri"/>
                    <a:cs typeface="Calibri"/>
                  </a:rPr>
                  <a:t>Profondeur</a:t>
                </a:r>
                <a:r>
                  <a:rPr lang="en-US" sz="1000" b="1" i="0" strike="noStrike">
                    <a:solidFill>
                      <a:srgbClr val="000000"/>
                    </a:solidFill>
                    <a:latin typeface="Calibri"/>
                    <a:cs typeface="Calibri"/>
                  </a:rPr>
                  <a:t> </a:t>
                </a:r>
              </a:p>
            </c:rich>
          </c:tx>
          <c:layout/>
        </c:title>
        <c:numFmt formatCode="General" sourceLinked="1"/>
        <c:tickLblPos val="nextTo"/>
        <c:txPr>
          <a:bodyPr/>
          <a:lstStyle/>
          <a:p>
            <a:pPr>
              <a:defRPr lang="ar-DZ"/>
            </a:pPr>
            <a:endParaRPr lang="fr-FR"/>
          </a:p>
        </c:txPr>
        <c:crossAx val="139393280"/>
        <c:crosses val="autoZero"/>
        <c:auto val="1"/>
        <c:lblAlgn val="ctr"/>
        <c:lblOffset val="100"/>
      </c:catAx>
      <c:valAx>
        <c:axId val="139393280"/>
        <c:scaling>
          <c:orientation val="minMax"/>
        </c:scaling>
        <c:axPos val="l"/>
        <c:majorGridlines/>
        <c:title>
          <c:tx>
            <c:rich>
              <a:bodyPr/>
              <a:lstStyle/>
              <a:p>
                <a:pPr>
                  <a:defRPr lang="ar-DZ" sz="1200" b="1" i="0" u="none" strike="noStrike" baseline="0">
                    <a:solidFill>
                      <a:srgbClr val="000000"/>
                    </a:solidFill>
                    <a:latin typeface="Calibri"/>
                    <a:ea typeface="Calibri"/>
                    <a:cs typeface="Calibri"/>
                  </a:defRPr>
                </a:pPr>
                <a:r>
                  <a:rPr lang="en-US"/>
                  <a:t>Pourcentage de kyste </a:t>
                </a:r>
              </a:p>
            </c:rich>
          </c:tx>
          <c:layout>
            <c:manualLayout>
              <c:xMode val="edge"/>
              <c:yMode val="edge"/>
              <c:x val="2.7777746862914378E-2"/>
              <c:y val="0.1881976716100672"/>
            </c:manualLayout>
          </c:layout>
        </c:title>
        <c:numFmt formatCode="General" sourceLinked="1"/>
        <c:tickLblPos val="nextTo"/>
        <c:txPr>
          <a:bodyPr/>
          <a:lstStyle/>
          <a:p>
            <a:pPr>
              <a:defRPr lang="ar-DZ"/>
            </a:pPr>
            <a:endParaRPr lang="fr-FR"/>
          </a:p>
        </c:txPr>
        <c:crossAx val="139391360"/>
        <c:crosses val="autoZero"/>
        <c:crossBetween val="between"/>
      </c:valAx>
    </c:plotArea>
    <c:legend>
      <c:legendPos val="r"/>
      <c:layout/>
      <c:txPr>
        <a:bodyPr/>
        <a:lstStyle/>
        <a:p>
          <a:pPr>
            <a:defRPr lang="ar-DZ" sz="1200"/>
          </a:pPr>
          <a:endParaRPr lang="fr-FR"/>
        </a:p>
      </c:txPr>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plotArea>
      <c:layout/>
      <c:barChart>
        <c:barDir val="col"/>
        <c:grouping val="clustered"/>
        <c:ser>
          <c:idx val="0"/>
          <c:order val="0"/>
          <c:tx>
            <c:strRef>
              <c:f>Feuil1!$B$1</c:f>
              <c:strCache>
                <c:ptCount val="1"/>
                <c:pt idx="0">
                  <c:v>KP %</c:v>
                </c:pt>
              </c:strCache>
            </c:strRef>
          </c:tx>
          <c:cat>
            <c:strRef>
              <c:f>Feuil1!$A$2:$A$6</c:f>
              <c:strCache>
                <c:ptCount val="5"/>
                <c:pt idx="0">
                  <c:v>P1</c:v>
                </c:pt>
                <c:pt idx="1">
                  <c:v>P2</c:v>
                </c:pt>
                <c:pt idx="2">
                  <c:v>P3</c:v>
                </c:pt>
                <c:pt idx="3">
                  <c:v>P4</c:v>
                </c:pt>
                <c:pt idx="4">
                  <c:v>P5</c:v>
                </c:pt>
              </c:strCache>
            </c:strRef>
          </c:cat>
          <c:val>
            <c:numRef>
              <c:f>Feuil1!$B$2:$B$6</c:f>
              <c:numCache>
                <c:formatCode>General</c:formatCode>
                <c:ptCount val="5"/>
                <c:pt idx="0">
                  <c:v>21.87</c:v>
                </c:pt>
                <c:pt idx="1">
                  <c:v>43.75</c:v>
                </c:pt>
                <c:pt idx="2">
                  <c:v>3.12</c:v>
                </c:pt>
                <c:pt idx="3">
                  <c:v>15.62</c:v>
                </c:pt>
                <c:pt idx="4">
                  <c:v>18.75</c:v>
                </c:pt>
              </c:numCache>
            </c:numRef>
          </c:val>
        </c:ser>
        <c:ser>
          <c:idx val="1"/>
          <c:order val="1"/>
          <c:tx>
            <c:strRef>
              <c:f>Feuil1!$C$1</c:f>
              <c:strCache>
                <c:ptCount val="1"/>
                <c:pt idx="0">
                  <c:v>KV %</c:v>
                </c:pt>
              </c:strCache>
            </c:strRef>
          </c:tx>
          <c:cat>
            <c:strRef>
              <c:f>Feuil1!$A$2:$A$6</c:f>
              <c:strCache>
                <c:ptCount val="5"/>
                <c:pt idx="0">
                  <c:v>P1</c:v>
                </c:pt>
                <c:pt idx="1">
                  <c:v>P2</c:v>
                </c:pt>
                <c:pt idx="2">
                  <c:v>P3</c:v>
                </c:pt>
                <c:pt idx="3">
                  <c:v>P4</c:v>
                </c:pt>
                <c:pt idx="4">
                  <c:v>P5</c:v>
                </c:pt>
              </c:strCache>
            </c:strRef>
          </c:cat>
          <c:val>
            <c:numRef>
              <c:f>Feuil1!$C$2:$C$6</c:f>
              <c:numCache>
                <c:formatCode>General</c:formatCode>
                <c:ptCount val="5"/>
                <c:pt idx="0">
                  <c:v>0</c:v>
                </c:pt>
                <c:pt idx="1">
                  <c:v>61.220000000000013</c:v>
                </c:pt>
                <c:pt idx="2">
                  <c:v>26.53</c:v>
                </c:pt>
                <c:pt idx="3">
                  <c:v>8.1300000000000008</c:v>
                </c:pt>
                <c:pt idx="4">
                  <c:v>4.08</c:v>
                </c:pt>
              </c:numCache>
            </c:numRef>
          </c:val>
        </c:ser>
        <c:ser>
          <c:idx val="2"/>
          <c:order val="2"/>
          <c:tx>
            <c:strRef>
              <c:f>Feuil1!$D$1</c:f>
              <c:strCache>
                <c:ptCount val="1"/>
                <c:pt idx="0">
                  <c:v>T0 %</c:v>
                </c:pt>
              </c:strCache>
            </c:strRef>
          </c:tx>
          <c:cat>
            <c:strRef>
              <c:f>Feuil1!$A$2:$A$6</c:f>
              <c:strCache>
                <c:ptCount val="5"/>
                <c:pt idx="0">
                  <c:v>P1</c:v>
                </c:pt>
                <c:pt idx="1">
                  <c:v>P2</c:v>
                </c:pt>
                <c:pt idx="2">
                  <c:v>P3</c:v>
                </c:pt>
                <c:pt idx="3">
                  <c:v>P4</c:v>
                </c:pt>
                <c:pt idx="4">
                  <c:v>P5</c:v>
                </c:pt>
              </c:strCache>
            </c:strRef>
          </c:cat>
          <c:val>
            <c:numRef>
              <c:f>Feuil1!$D$2:$D$6</c:f>
              <c:numCache>
                <c:formatCode>General</c:formatCode>
                <c:ptCount val="5"/>
                <c:pt idx="0">
                  <c:v>21.87</c:v>
                </c:pt>
                <c:pt idx="1">
                  <c:v>104.97</c:v>
                </c:pt>
                <c:pt idx="2">
                  <c:v>29.650000000000031</c:v>
                </c:pt>
                <c:pt idx="3">
                  <c:v>23.779999999999987</c:v>
                </c:pt>
                <c:pt idx="4">
                  <c:v>22.830000000000005</c:v>
                </c:pt>
              </c:numCache>
            </c:numRef>
          </c:val>
        </c:ser>
        <c:axId val="140283904"/>
        <c:axId val="140285824"/>
      </c:barChart>
      <c:catAx>
        <c:axId val="140283904"/>
        <c:scaling>
          <c:orientation val="minMax"/>
        </c:scaling>
        <c:axPos val="b"/>
        <c:title>
          <c:tx>
            <c:rich>
              <a:bodyPr/>
              <a:lstStyle/>
              <a:p>
                <a:pPr>
                  <a:defRPr lang="ar-DZ" sz="1203" b="1" i="0" u="none" strike="noStrike" baseline="0">
                    <a:solidFill>
                      <a:srgbClr val="000000"/>
                    </a:solidFill>
                    <a:latin typeface="Calibri"/>
                    <a:ea typeface="Calibri"/>
                    <a:cs typeface="Calibri"/>
                  </a:defRPr>
                </a:pPr>
                <a:r>
                  <a:rPr lang="en-US"/>
                  <a:t>Profondeur</a:t>
                </a:r>
              </a:p>
            </c:rich>
          </c:tx>
          <c:layout/>
        </c:title>
        <c:numFmt formatCode="General" sourceLinked="1"/>
        <c:tickLblPos val="nextTo"/>
        <c:txPr>
          <a:bodyPr/>
          <a:lstStyle/>
          <a:p>
            <a:pPr>
              <a:defRPr lang="ar-DZ"/>
            </a:pPr>
            <a:endParaRPr lang="fr-FR"/>
          </a:p>
        </c:txPr>
        <c:crossAx val="140285824"/>
        <c:crosses val="autoZero"/>
        <c:auto val="1"/>
        <c:lblAlgn val="ctr"/>
        <c:lblOffset val="100"/>
      </c:catAx>
      <c:valAx>
        <c:axId val="140285824"/>
        <c:scaling>
          <c:orientation val="minMax"/>
        </c:scaling>
        <c:axPos val="l"/>
        <c:majorGridlines/>
        <c:title>
          <c:tx>
            <c:rich>
              <a:bodyPr/>
              <a:lstStyle/>
              <a:p>
                <a:pPr>
                  <a:defRPr lang="ar-DZ" sz="1203" b="1" i="0" u="none" strike="noStrike" baseline="0">
                    <a:solidFill>
                      <a:srgbClr val="000000"/>
                    </a:solidFill>
                    <a:latin typeface="Calibri"/>
                    <a:ea typeface="Calibri"/>
                    <a:cs typeface="Calibri"/>
                  </a:defRPr>
                </a:pPr>
                <a:r>
                  <a:rPr lang="en-US"/>
                  <a:t>pourcentage de kyste  </a:t>
                </a:r>
              </a:p>
            </c:rich>
          </c:tx>
          <c:layout>
            <c:manualLayout>
              <c:xMode val="edge"/>
              <c:yMode val="edge"/>
              <c:x val="2.5776250240634048E-2"/>
              <c:y val="0.18979402409135998"/>
            </c:manualLayout>
          </c:layout>
        </c:title>
        <c:numFmt formatCode="General" sourceLinked="1"/>
        <c:tickLblPos val="nextTo"/>
        <c:txPr>
          <a:bodyPr/>
          <a:lstStyle/>
          <a:p>
            <a:pPr>
              <a:defRPr lang="ar-DZ"/>
            </a:pPr>
            <a:endParaRPr lang="fr-FR"/>
          </a:p>
        </c:txPr>
        <c:crossAx val="140283904"/>
        <c:crosses val="autoZero"/>
        <c:crossBetween val="between"/>
      </c:valAx>
    </c:plotArea>
    <c:legend>
      <c:legendPos val="r"/>
      <c:layout/>
      <c:txPr>
        <a:bodyPr/>
        <a:lstStyle/>
        <a:p>
          <a:pPr>
            <a:defRPr lang="ar-DZ" sz="1203"/>
          </a:pPr>
          <a:endParaRPr lang="fr-FR"/>
        </a:p>
      </c:txPr>
    </c:legend>
    <c:plotVisOnly val="1"/>
    <c:dispBlanksAs val="gap"/>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plotArea>
      <c:layout/>
      <c:barChart>
        <c:barDir val="col"/>
        <c:grouping val="clustered"/>
        <c:ser>
          <c:idx val="0"/>
          <c:order val="0"/>
          <c:tx>
            <c:strRef>
              <c:f>Feuil1!$B$1</c:f>
              <c:strCache>
                <c:ptCount val="1"/>
                <c:pt idx="0">
                  <c:v>KP%</c:v>
                </c:pt>
              </c:strCache>
            </c:strRef>
          </c:tx>
          <c:cat>
            <c:strRef>
              <c:f>Feuil1!$A$2:$A$6</c:f>
              <c:strCache>
                <c:ptCount val="5"/>
                <c:pt idx="0">
                  <c:v>P1</c:v>
                </c:pt>
                <c:pt idx="1">
                  <c:v>P2</c:v>
                </c:pt>
                <c:pt idx="2">
                  <c:v>P3</c:v>
                </c:pt>
                <c:pt idx="3">
                  <c:v>P4</c:v>
                </c:pt>
                <c:pt idx="4">
                  <c:v>P5</c:v>
                </c:pt>
              </c:strCache>
            </c:strRef>
          </c:cat>
          <c:val>
            <c:numRef>
              <c:f>Feuil1!$B$2:$B$6</c:f>
              <c:numCache>
                <c:formatCode>General</c:formatCode>
                <c:ptCount val="5"/>
                <c:pt idx="0">
                  <c:v>8.8800000000000008</c:v>
                </c:pt>
                <c:pt idx="1">
                  <c:v>8.8800000000000008</c:v>
                </c:pt>
                <c:pt idx="2">
                  <c:v>22.22</c:v>
                </c:pt>
                <c:pt idx="3">
                  <c:v>44.44</c:v>
                </c:pt>
                <c:pt idx="4">
                  <c:v>15.55</c:v>
                </c:pt>
              </c:numCache>
            </c:numRef>
          </c:val>
        </c:ser>
        <c:ser>
          <c:idx val="1"/>
          <c:order val="1"/>
          <c:tx>
            <c:strRef>
              <c:f>Feuil1!$C$1</c:f>
              <c:strCache>
                <c:ptCount val="1"/>
                <c:pt idx="0">
                  <c:v>KV%</c:v>
                </c:pt>
              </c:strCache>
            </c:strRef>
          </c:tx>
          <c:cat>
            <c:strRef>
              <c:f>Feuil1!$A$2:$A$6</c:f>
              <c:strCache>
                <c:ptCount val="5"/>
                <c:pt idx="0">
                  <c:v>P1</c:v>
                </c:pt>
                <c:pt idx="1">
                  <c:v>P2</c:v>
                </c:pt>
                <c:pt idx="2">
                  <c:v>P3</c:v>
                </c:pt>
                <c:pt idx="3">
                  <c:v>P4</c:v>
                </c:pt>
                <c:pt idx="4">
                  <c:v>P5</c:v>
                </c:pt>
              </c:strCache>
            </c:strRef>
          </c:cat>
          <c:val>
            <c:numRef>
              <c:f>Feuil1!$C$2:$C$6</c:f>
              <c:numCache>
                <c:formatCode>General</c:formatCode>
                <c:ptCount val="5"/>
                <c:pt idx="0">
                  <c:v>30.55</c:v>
                </c:pt>
                <c:pt idx="1">
                  <c:v>8.33</c:v>
                </c:pt>
                <c:pt idx="2">
                  <c:v>0</c:v>
                </c:pt>
                <c:pt idx="3">
                  <c:v>27.77</c:v>
                </c:pt>
                <c:pt idx="4">
                  <c:v>33.33</c:v>
                </c:pt>
              </c:numCache>
            </c:numRef>
          </c:val>
        </c:ser>
        <c:ser>
          <c:idx val="2"/>
          <c:order val="2"/>
          <c:tx>
            <c:strRef>
              <c:f>Feuil1!$D$1</c:f>
              <c:strCache>
                <c:ptCount val="1"/>
                <c:pt idx="0">
                  <c:v>T0%</c:v>
                </c:pt>
              </c:strCache>
            </c:strRef>
          </c:tx>
          <c:cat>
            <c:strRef>
              <c:f>Feuil1!$A$2:$A$6</c:f>
              <c:strCache>
                <c:ptCount val="5"/>
                <c:pt idx="0">
                  <c:v>P1</c:v>
                </c:pt>
                <c:pt idx="1">
                  <c:v>P2</c:v>
                </c:pt>
                <c:pt idx="2">
                  <c:v>P3</c:v>
                </c:pt>
                <c:pt idx="3">
                  <c:v>P4</c:v>
                </c:pt>
                <c:pt idx="4">
                  <c:v>P5</c:v>
                </c:pt>
              </c:strCache>
            </c:strRef>
          </c:cat>
          <c:val>
            <c:numRef>
              <c:f>Feuil1!$D$2:$D$6</c:f>
              <c:numCache>
                <c:formatCode>General</c:formatCode>
                <c:ptCount val="5"/>
                <c:pt idx="0">
                  <c:v>39.43</c:v>
                </c:pt>
                <c:pt idx="1">
                  <c:v>17.21</c:v>
                </c:pt>
                <c:pt idx="2">
                  <c:v>22.22</c:v>
                </c:pt>
                <c:pt idx="3">
                  <c:v>72.209999999999994</c:v>
                </c:pt>
                <c:pt idx="4">
                  <c:v>48.88</c:v>
                </c:pt>
              </c:numCache>
            </c:numRef>
          </c:val>
        </c:ser>
        <c:axId val="139848704"/>
        <c:axId val="140190848"/>
      </c:barChart>
      <c:catAx>
        <c:axId val="139848704"/>
        <c:scaling>
          <c:orientation val="minMax"/>
        </c:scaling>
        <c:axPos val="b"/>
        <c:title>
          <c:tx>
            <c:rich>
              <a:bodyPr/>
              <a:lstStyle/>
              <a:p>
                <a:pPr>
                  <a:defRPr lang="ar-DZ" sz="1200" b="1" i="0" u="none" strike="noStrike" baseline="0">
                    <a:solidFill>
                      <a:srgbClr val="000000"/>
                    </a:solidFill>
                    <a:latin typeface="Calibri"/>
                    <a:ea typeface="Calibri"/>
                    <a:cs typeface="Calibri"/>
                  </a:defRPr>
                </a:pPr>
                <a:r>
                  <a:rPr lang="en-US"/>
                  <a:t>Profondeur</a:t>
                </a:r>
              </a:p>
            </c:rich>
          </c:tx>
          <c:layout/>
        </c:title>
        <c:numFmt formatCode="General" sourceLinked="1"/>
        <c:tickLblPos val="nextTo"/>
        <c:txPr>
          <a:bodyPr/>
          <a:lstStyle/>
          <a:p>
            <a:pPr>
              <a:defRPr lang="ar-DZ"/>
            </a:pPr>
            <a:endParaRPr lang="fr-FR"/>
          </a:p>
        </c:txPr>
        <c:crossAx val="140190848"/>
        <c:crosses val="autoZero"/>
        <c:auto val="1"/>
        <c:lblAlgn val="ctr"/>
        <c:lblOffset val="100"/>
      </c:catAx>
      <c:valAx>
        <c:axId val="140190848"/>
        <c:scaling>
          <c:orientation val="minMax"/>
        </c:scaling>
        <c:axPos val="l"/>
        <c:majorGridlines/>
        <c:title>
          <c:tx>
            <c:rich>
              <a:bodyPr/>
              <a:lstStyle/>
              <a:p>
                <a:pPr>
                  <a:defRPr lang="ar-DZ" sz="1200" b="1" i="0" u="none" strike="noStrike" baseline="0">
                    <a:solidFill>
                      <a:srgbClr val="000000"/>
                    </a:solidFill>
                    <a:latin typeface="Calibri"/>
                    <a:ea typeface="Calibri"/>
                    <a:cs typeface="Calibri"/>
                  </a:defRPr>
                </a:pPr>
                <a:r>
                  <a:rPr lang="en-US"/>
                  <a:t>Pourcentage des kystes</a:t>
                </a:r>
              </a:p>
            </c:rich>
          </c:tx>
          <c:layout/>
        </c:title>
        <c:numFmt formatCode="General" sourceLinked="1"/>
        <c:tickLblPos val="nextTo"/>
        <c:txPr>
          <a:bodyPr/>
          <a:lstStyle/>
          <a:p>
            <a:pPr>
              <a:defRPr lang="ar-DZ"/>
            </a:pPr>
            <a:endParaRPr lang="fr-FR"/>
          </a:p>
        </c:txPr>
        <c:crossAx val="139848704"/>
        <c:crosses val="autoZero"/>
        <c:crossBetween val="between"/>
      </c:valAx>
    </c:plotArea>
    <c:legend>
      <c:legendPos val="r"/>
      <c:layout/>
      <c:txPr>
        <a:bodyPr/>
        <a:lstStyle/>
        <a:p>
          <a:pPr>
            <a:defRPr lang="ar-DZ" sz="1200"/>
          </a:pPr>
          <a:endParaRPr lang="fr-FR"/>
        </a:p>
      </c:txPr>
    </c:legend>
    <c:plotVisOnly val="1"/>
    <c:dispBlanksAs val="gap"/>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2F7221-D060-4867-890B-5AFBC830887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fr-FR"/>
        </a:p>
      </dgm:t>
    </dgm:pt>
    <dgm:pt modelId="{7ECEB80A-9999-48A8-9A61-A1E7FDCCFD73}">
      <dgm:prSet>
        <dgm:style>
          <a:lnRef idx="1">
            <a:schemeClr val="accent5"/>
          </a:lnRef>
          <a:fillRef idx="2">
            <a:schemeClr val="accent5"/>
          </a:fillRef>
          <a:effectRef idx="1">
            <a:schemeClr val="accent5"/>
          </a:effectRef>
          <a:fontRef idx="minor">
            <a:schemeClr val="dk1"/>
          </a:fontRef>
        </dgm:style>
      </dgm:prSet>
      <dgm:spPr/>
      <dgm:t>
        <a:bodyPr/>
        <a:lstStyle/>
        <a:p>
          <a:pPr algn="ctr" rtl="0"/>
          <a:r>
            <a:rPr lang="fr-FR"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Plan de travail</a:t>
          </a:r>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1EEEA313-5AD3-4974-9532-22BEA0889091}" type="parTrans" cxnId="{8C1A2E43-8904-4E0F-9B4C-BC0D306B1EDB}">
      <dgm:prSet/>
      <dgm:spPr/>
      <dgm:t>
        <a:bodyPr/>
        <a:lstStyle/>
        <a:p>
          <a:endParaRPr lang="fr-FR"/>
        </a:p>
      </dgm:t>
    </dgm:pt>
    <dgm:pt modelId="{3CD3A6B3-F799-4554-9138-A82C7BB1AF2B}" type="sibTrans" cxnId="{8C1A2E43-8904-4E0F-9B4C-BC0D306B1EDB}">
      <dgm:prSet/>
      <dgm:spPr/>
      <dgm:t>
        <a:bodyPr/>
        <a:lstStyle/>
        <a:p>
          <a:endParaRPr lang="fr-FR"/>
        </a:p>
      </dgm:t>
    </dgm:pt>
    <dgm:pt modelId="{E760171F-0452-4159-ADE5-7AA43BF923B1}" type="pres">
      <dgm:prSet presAssocID="{702F7221-D060-4867-890B-5AFBC830887A}" presName="linear" presStyleCnt="0">
        <dgm:presLayoutVars>
          <dgm:dir/>
          <dgm:animLvl val="lvl"/>
          <dgm:resizeHandles val="exact"/>
        </dgm:presLayoutVars>
      </dgm:prSet>
      <dgm:spPr/>
      <dgm:t>
        <a:bodyPr/>
        <a:lstStyle/>
        <a:p>
          <a:endParaRPr lang="fr-FR"/>
        </a:p>
      </dgm:t>
    </dgm:pt>
    <dgm:pt modelId="{DC558F89-DBD4-4698-B294-8FEFD2598052}" type="pres">
      <dgm:prSet presAssocID="{7ECEB80A-9999-48A8-9A61-A1E7FDCCFD73}" presName="parentLin" presStyleCnt="0"/>
      <dgm:spPr/>
      <dgm:t>
        <a:bodyPr/>
        <a:lstStyle/>
        <a:p>
          <a:endParaRPr lang="fr-FR"/>
        </a:p>
      </dgm:t>
    </dgm:pt>
    <dgm:pt modelId="{C518A71B-E784-4513-BEAB-5C220631C1FA}" type="pres">
      <dgm:prSet presAssocID="{7ECEB80A-9999-48A8-9A61-A1E7FDCCFD73}" presName="parentLeftMargin" presStyleLbl="node1" presStyleIdx="0" presStyleCnt="1"/>
      <dgm:spPr/>
      <dgm:t>
        <a:bodyPr/>
        <a:lstStyle/>
        <a:p>
          <a:endParaRPr lang="fr-FR"/>
        </a:p>
      </dgm:t>
    </dgm:pt>
    <dgm:pt modelId="{F61EE232-186C-4333-ADBF-8BADDB2EF6BD}" type="pres">
      <dgm:prSet presAssocID="{7ECEB80A-9999-48A8-9A61-A1E7FDCCFD73}" presName="parentText" presStyleLbl="node1" presStyleIdx="0" presStyleCnt="1" custLinFactNeighborX="4449" custLinFactNeighborY="10029">
        <dgm:presLayoutVars>
          <dgm:chMax val="0"/>
          <dgm:bulletEnabled val="1"/>
        </dgm:presLayoutVars>
      </dgm:prSet>
      <dgm:spPr/>
      <dgm:t>
        <a:bodyPr/>
        <a:lstStyle/>
        <a:p>
          <a:endParaRPr lang="fr-FR"/>
        </a:p>
      </dgm:t>
    </dgm:pt>
    <dgm:pt modelId="{1084539D-05DA-4A70-AA47-2B36EC94FD8A}" type="pres">
      <dgm:prSet presAssocID="{7ECEB80A-9999-48A8-9A61-A1E7FDCCFD73}" presName="negativeSpace" presStyleCnt="0"/>
      <dgm:spPr/>
      <dgm:t>
        <a:bodyPr/>
        <a:lstStyle/>
        <a:p>
          <a:endParaRPr lang="fr-FR"/>
        </a:p>
      </dgm:t>
    </dgm:pt>
    <dgm:pt modelId="{21C25574-A9F7-429F-8A27-CFD6336F10EC}" type="pres">
      <dgm:prSet presAssocID="{7ECEB80A-9999-48A8-9A61-A1E7FDCCFD73}" presName="childText" presStyleLbl="conFgAcc1" presStyleIdx="0" presStyleCnt="1" custLinFactY="49234" custLinFactNeighborX="-1210" custLinFactNeighborY="100000">
        <dgm:presLayoutVars>
          <dgm:bulletEnabled val="1"/>
        </dgm:presLayoutVars>
      </dgm:prSet>
      <dgm:spPr/>
      <dgm:t>
        <a:bodyPr/>
        <a:lstStyle/>
        <a:p>
          <a:endParaRPr lang="fr-FR"/>
        </a:p>
      </dgm:t>
    </dgm:pt>
  </dgm:ptLst>
  <dgm:cxnLst>
    <dgm:cxn modelId="{93998B7E-7BB6-47EF-98F7-EDBF56C89DCE}" type="presOf" srcId="{7ECEB80A-9999-48A8-9A61-A1E7FDCCFD73}" destId="{F61EE232-186C-4333-ADBF-8BADDB2EF6BD}" srcOrd="1" destOrd="0" presId="urn:microsoft.com/office/officeart/2005/8/layout/list1"/>
    <dgm:cxn modelId="{488D65C0-2740-40B3-B129-57B2D1E04D49}" type="presOf" srcId="{7ECEB80A-9999-48A8-9A61-A1E7FDCCFD73}" destId="{C518A71B-E784-4513-BEAB-5C220631C1FA}" srcOrd="0" destOrd="0" presId="urn:microsoft.com/office/officeart/2005/8/layout/list1"/>
    <dgm:cxn modelId="{8C1A2E43-8904-4E0F-9B4C-BC0D306B1EDB}" srcId="{702F7221-D060-4867-890B-5AFBC830887A}" destId="{7ECEB80A-9999-48A8-9A61-A1E7FDCCFD73}" srcOrd="0" destOrd="0" parTransId="{1EEEA313-5AD3-4974-9532-22BEA0889091}" sibTransId="{3CD3A6B3-F799-4554-9138-A82C7BB1AF2B}"/>
    <dgm:cxn modelId="{8DEEAB87-1F0C-45C2-933E-5B07671B78A9}" type="presOf" srcId="{702F7221-D060-4867-890B-5AFBC830887A}" destId="{E760171F-0452-4159-ADE5-7AA43BF923B1}" srcOrd="0" destOrd="0" presId="urn:microsoft.com/office/officeart/2005/8/layout/list1"/>
    <dgm:cxn modelId="{52B153D3-75C9-4F64-811D-655245F7CBF2}" type="presParOf" srcId="{E760171F-0452-4159-ADE5-7AA43BF923B1}" destId="{DC558F89-DBD4-4698-B294-8FEFD2598052}" srcOrd="0" destOrd="0" presId="urn:microsoft.com/office/officeart/2005/8/layout/list1"/>
    <dgm:cxn modelId="{150738AB-D19D-4553-B889-0003C9A49BF9}" type="presParOf" srcId="{DC558F89-DBD4-4698-B294-8FEFD2598052}" destId="{C518A71B-E784-4513-BEAB-5C220631C1FA}" srcOrd="0" destOrd="0" presId="urn:microsoft.com/office/officeart/2005/8/layout/list1"/>
    <dgm:cxn modelId="{FED31988-12D7-4871-A67F-F3F2C5BE728A}" type="presParOf" srcId="{DC558F89-DBD4-4698-B294-8FEFD2598052}" destId="{F61EE232-186C-4333-ADBF-8BADDB2EF6BD}" srcOrd="1" destOrd="0" presId="urn:microsoft.com/office/officeart/2005/8/layout/list1"/>
    <dgm:cxn modelId="{C5691EF9-C16A-4D6D-81CF-E50C3A8956B0}" type="presParOf" srcId="{E760171F-0452-4159-ADE5-7AA43BF923B1}" destId="{1084539D-05DA-4A70-AA47-2B36EC94FD8A}" srcOrd="1" destOrd="0" presId="urn:microsoft.com/office/officeart/2005/8/layout/list1"/>
    <dgm:cxn modelId="{6CFD8FE3-E4C9-4016-9DD2-EBD791AFF110}" type="presParOf" srcId="{E760171F-0452-4159-ADE5-7AA43BF923B1}" destId="{21C25574-A9F7-429F-8A27-CFD6336F10EC}" srcOrd="2"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EB90EB-331C-42D4-9FB3-429D4DD012E5}"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fr-FR"/>
        </a:p>
      </dgm:t>
    </dgm:pt>
    <dgm:pt modelId="{719C5D35-3F54-4B2A-AEA7-6E2E9E2E1E9E}">
      <dgm:prSet phldrT="[Texte]" custT="1">
        <dgm:style>
          <a:lnRef idx="2">
            <a:schemeClr val="accent4">
              <a:shade val="50000"/>
            </a:schemeClr>
          </a:lnRef>
          <a:fillRef idx="1">
            <a:schemeClr val="accent4"/>
          </a:fillRef>
          <a:effectRef idx="0">
            <a:schemeClr val="accent4"/>
          </a:effectRef>
          <a:fontRef idx="minor">
            <a:schemeClr val="lt1"/>
          </a:fontRef>
        </dgm:style>
      </dgm:prSet>
      <dgm:spPr>
        <a:ln/>
      </dgm:spPr>
      <dgm:t>
        <a:bodyPr/>
        <a:lstStyle/>
        <a:p>
          <a:r>
            <a:rPr lang="fr-FR" sz="20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Microflore du sol</a:t>
          </a:r>
          <a:endParaRPr lang="fr-FR" sz="20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6A51162-5C8E-4C57-A3D4-B5DC5F4A981F}" type="parTrans" cxnId="{CD618F5D-593D-4FB5-B972-BA3401F7A465}">
      <dgm:prSet/>
      <dgm:spPr/>
      <dgm:t>
        <a:bodyPr/>
        <a:lstStyle/>
        <a:p>
          <a:endParaRPr lang="fr-FR"/>
        </a:p>
      </dgm:t>
    </dgm:pt>
    <dgm:pt modelId="{DBD2EAD1-4C44-41ED-92CE-2EE9473DD7D5}" type="sibTrans" cxnId="{CD618F5D-593D-4FB5-B972-BA3401F7A465}">
      <dgm:prSet/>
      <dgm:spPr/>
      <dgm:t>
        <a:bodyPr/>
        <a:lstStyle/>
        <a:p>
          <a:endParaRPr lang="fr-FR" dirty="0"/>
        </a:p>
      </dgm:t>
    </dgm:pt>
    <dgm:pt modelId="{0D87218B-4855-4F22-8C35-3A0582E864F9}">
      <dgm:prSet phldrT="[Texte]" custT="1">
        <dgm:style>
          <a:lnRef idx="1">
            <a:schemeClr val="accent5"/>
          </a:lnRef>
          <a:fillRef idx="2">
            <a:schemeClr val="accent5"/>
          </a:fillRef>
          <a:effectRef idx="1">
            <a:schemeClr val="accent5"/>
          </a:effectRef>
          <a:fontRef idx="minor">
            <a:schemeClr val="dk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fr-FR" sz="20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a:t>
          </a:r>
        </a:p>
        <a:p>
          <a:r>
            <a:rPr lang="fr-FR" sz="20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Champignons , les </a:t>
          </a:r>
          <a:r>
            <a:rPr lang="fr-FR" sz="20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algues, les levures</a:t>
          </a:r>
          <a:endParaRPr lang="fr-FR" sz="20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A7C6658-597E-4F50-8403-7541AFAFB2B8}" type="parTrans" cxnId="{C4FD2A40-C12D-496F-BA1B-DD025BB1C276}">
      <dgm:prSet/>
      <dgm:spPr/>
      <dgm:t>
        <a:bodyPr/>
        <a:lstStyle/>
        <a:p>
          <a:endParaRPr lang="fr-FR"/>
        </a:p>
      </dgm:t>
    </dgm:pt>
    <dgm:pt modelId="{67C2BFB6-79FD-41B2-829C-8184AFCC876C}" type="sibTrans" cxnId="{C4FD2A40-C12D-496F-BA1B-DD025BB1C276}">
      <dgm:prSet/>
      <dgm:spPr/>
      <dgm:t>
        <a:bodyPr/>
        <a:lstStyle/>
        <a:p>
          <a:endParaRPr lang="fr-FR" dirty="0"/>
        </a:p>
      </dgm:t>
    </dgm:pt>
    <dgm:pt modelId="{A06CED2D-910B-480F-BCF5-A806C69B50DF}">
      <dgm:prSet phldrT="[Texte]" custT="1">
        <dgm:style>
          <a:lnRef idx="1">
            <a:schemeClr val="accent5"/>
          </a:lnRef>
          <a:fillRef idx="2">
            <a:schemeClr val="accent5"/>
          </a:fillRef>
          <a:effectRef idx="1">
            <a:schemeClr val="accent5"/>
          </a:effectRef>
          <a:fontRef idx="minor">
            <a:schemeClr val="dk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fr-FR" sz="20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bactéries </a:t>
          </a:r>
          <a:endParaRPr lang="fr-FR" sz="20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5F59F305-6A04-49F1-8125-1DF634268722}" type="parTrans" cxnId="{151B12B6-6697-4991-874D-C34B74FD119B}">
      <dgm:prSet/>
      <dgm:spPr/>
      <dgm:t>
        <a:bodyPr/>
        <a:lstStyle/>
        <a:p>
          <a:endParaRPr lang="fr-FR"/>
        </a:p>
      </dgm:t>
    </dgm:pt>
    <dgm:pt modelId="{4FAB5AFC-9A4D-4438-9CA8-4187354FA731}" type="sibTrans" cxnId="{151B12B6-6697-4991-874D-C34B74FD119B}">
      <dgm:prSet/>
      <dgm:spPr/>
      <dgm:t>
        <a:bodyPr/>
        <a:lstStyle/>
        <a:p>
          <a:endParaRPr lang="fr-FR" dirty="0"/>
        </a:p>
      </dgm:t>
    </dgm:pt>
    <dgm:pt modelId="{55FBC539-3D89-4ED0-B0C5-2015F326207B}" type="pres">
      <dgm:prSet presAssocID="{70EB90EB-331C-42D4-9FB3-429D4DD012E5}" presName="cycle" presStyleCnt="0">
        <dgm:presLayoutVars>
          <dgm:dir/>
          <dgm:resizeHandles val="exact"/>
        </dgm:presLayoutVars>
      </dgm:prSet>
      <dgm:spPr/>
      <dgm:t>
        <a:bodyPr/>
        <a:lstStyle/>
        <a:p>
          <a:endParaRPr lang="fr-FR"/>
        </a:p>
      </dgm:t>
    </dgm:pt>
    <dgm:pt modelId="{E7B0280E-E19D-4858-B81F-B1137BC8049D}" type="pres">
      <dgm:prSet presAssocID="{719C5D35-3F54-4B2A-AEA7-6E2E9E2E1E9E}" presName="node" presStyleLbl="node1" presStyleIdx="0" presStyleCnt="3" custScaleY="74416">
        <dgm:presLayoutVars>
          <dgm:bulletEnabled val="1"/>
        </dgm:presLayoutVars>
      </dgm:prSet>
      <dgm:spPr/>
      <dgm:t>
        <a:bodyPr/>
        <a:lstStyle/>
        <a:p>
          <a:endParaRPr lang="fr-FR"/>
        </a:p>
      </dgm:t>
    </dgm:pt>
    <dgm:pt modelId="{C491F09D-FAEE-4B8A-84AA-99B47EA6B801}" type="pres">
      <dgm:prSet presAssocID="{719C5D35-3F54-4B2A-AEA7-6E2E9E2E1E9E}" presName="spNode" presStyleCnt="0"/>
      <dgm:spPr/>
    </dgm:pt>
    <dgm:pt modelId="{9BCC8A40-9606-45D0-8E1C-8F5AFEE2CB4A}" type="pres">
      <dgm:prSet presAssocID="{DBD2EAD1-4C44-41ED-92CE-2EE9473DD7D5}" presName="sibTrans" presStyleLbl="sibTrans1D1" presStyleIdx="0" presStyleCnt="3"/>
      <dgm:spPr/>
      <dgm:t>
        <a:bodyPr/>
        <a:lstStyle/>
        <a:p>
          <a:endParaRPr lang="fr-FR"/>
        </a:p>
      </dgm:t>
    </dgm:pt>
    <dgm:pt modelId="{6F927538-B35B-467A-B2B4-B61CB5F5D72C}" type="pres">
      <dgm:prSet presAssocID="{0D87218B-4855-4F22-8C35-3A0582E864F9}" presName="node" presStyleLbl="node1" presStyleIdx="1" presStyleCnt="3" custScaleY="89251">
        <dgm:presLayoutVars>
          <dgm:bulletEnabled val="1"/>
        </dgm:presLayoutVars>
      </dgm:prSet>
      <dgm:spPr/>
      <dgm:t>
        <a:bodyPr/>
        <a:lstStyle/>
        <a:p>
          <a:endParaRPr lang="fr-FR"/>
        </a:p>
      </dgm:t>
    </dgm:pt>
    <dgm:pt modelId="{2D1BC27B-317E-4773-B318-B4520B1B46FE}" type="pres">
      <dgm:prSet presAssocID="{0D87218B-4855-4F22-8C35-3A0582E864F9}" presName="spNode" presStyleCnt="0"/>
      <dgm:spPr/>
    </dgm:pt>
    <dgm:pt modelId="{2ACDA2A2-ACC1-4271-AD45-4778FFFD3966}" type="pres">
      <dgm:prSet presAssocID="{67C2BFB6-79FD-41B2-829C-8184AFCC876C}" presName="sibTrans" presStyleLbl="sibTrans1D1" presStyleIdx="1" presStyleCnt="3"/>
      <dgm:spPr/>
      <dgm:t>
        <a:bodyPr/>
        <a:lstStyle/>
        <a:p>
          <a:endParaRPr lang="fr-FR"/>
        </a:p>
      </dgm:t>
    </dgm:pt>
    <dgm:pt modelId="{A9AD975F-50A3-47B0-B4A6-8EB03042D400}" type="pres">
      <dgm:prSet presAssocID="{A06CED2D-910B-480F-BCF5-A806C69B50DF}" presName="node" presStyleLbl="node1" presStyleIdx="2" presStyleCnt="3">
        <dgm:presLayoutVars>
          <dgm:bulletEnabled val="1"/>
        </dgm:presLayoutVars>
      </dgm:prSet>
      <dgm:spPr/>
      <dgm:t>
        <a:bodyPr/>
        <a:lstStyle/>
        <a:p>
          <a:endParaRPr lang="fr-FR"/>
        </a:p>
      </dgm:t>
    </dgm:pt>
    <dgm:pt modelId="{A937662E-75DC-4C5D-90DA-16EF505234F1}" type="pres">
      <dgm:prSet presAssocID="{A06CED2D-910B-480F-BCF5-A806C69B50DF}" presName="spNode" presStyleCnt="0"/>
      <dgm:spPr/>
    </dgm:pt>
    <dgm:pt modelId="{CF7B1E38-7E85-43F8-B3FC-BBE62A5EDF5A}" type="pres">
      <dgm:prSet presAssocID="{4FAB5AFC-9A4D-4438-9CA8-4187354FA731}" presName="sibTrans" presStyleLbl="sibTrans1D1" presStyleIdx="2" presStyleCnt="3"/>
      <dgm:spPr/>
      <dgm:t>
        <a:bodyPr/>
        <a:lstStyle/>
        <a:p>
          <a:endParaRPr lang="fr-FR"/>
        </a:p>
      </dgm:t>
    </dgm:pt>
  </dgm:ptLst>
  <dgm:cxnLst>
    <dgm:cxn modelId="{BE2A6D4C-5F63-4542-A379-F654E8C21C6B}" type="presOf" srcId="{0D87218B-4855-4F22-8C35-3A0582E864F9}" destId="{6F927538-B35B-467A-B2B4-B61CB5F5D72C}" srcOrd="0" destOrd="0" presId="urn:microsoft.com/office/officeart/2005/8/layout/cycle6"/>
    <dgm:cxn modelId="{1116D2D3-F660-422B-867F-277705E97D83}" type="presOf" srcId="{4FAB5AFC-9A4D-4438-9CA8-4187354FA731}" destId="{CF7B1E38-7E85-43F8-B3FC-BBE62A5EDF5A}" srcOrd="0" destOrd="0" presId="urn:microsoft.com/office/officeart/2005/8/layout/cycle6"/>
    <dgm:cxn modelId="{990ADA62-51AD-48F2-B0B9-3C69876D6CA2}" type="presOf" srcId="{70EB90EB-331C-42D4-9FB3-429D4DD012E5}" destId="{55FBC539-3D89-4ED0-B0C5-2015F326207B}" srcOrd="0" destOrd="0" presId="urn:microsoft.com/office/officeart/2005/8/layout/cycle6"/>
    <dgm:cxn modelId="{CD618F5D-593D-4FB5-B972-BA3401F7A465}" srcId="{70EB90EB-331C-42D4-9FB3-429D4DD012E5}" destId="{719C5D35-3F54-4B2A-AEA7-6E2E9E2E1E9E}" srcOrd="0" destOrd="0" parTransId="{96A51162-5C8E-4C57-A3D4-B5DC5F4A981F}" sibTransId="{DBD2EAD1-4C44-41ED-92CE-2EE9473DD7D5}"/>
    <dgm:cxn modelId="{A7BDFBAE-9AA2-4FB6-894F-BE113CC50D1B}" type="presOf" srcId="{719C5D35-3F54-4B2A-AEA7-6E2E9E2E1E9E}" destId="{E7B0280E-E19D-4858-B81F-B1137BC8049D}" srcOrd="0" destOrd="0" presId="urn:microsoft.com/office/officeart/2005/8/layout/cycle6"/>
    <dgm:cxn modelId="{C4FD2A40-C12D-496F-BA1B-DD025BB1C276}" srcId="{70EB90EB-331C-42D4-9FB3-429D4DD012E5}" destId="{0D87218B-4855-4F22-8C35-3A0582E864F9}" srcOrd="1" destOrd="0" parTransId="{FA7C6658-597E-4F50-8403-7541AFAFB2B8}" sibTransId="{67C2BFB6-79FD-41B2-829C-8184AFCC876C}"/>
    <dgm:cxn modelId="{51C2990A-6BA5-4E14-9AFE-B51ACB24ED52}" type="presOf" srcId="{DBD2EAD1-4C44-41ED-92CE-2EE9473DD7D5}" destId="{9BCC8A40-9606-45D0-8E1C-8F5AFEE2CB4A}" srcOrd="0" destOrd="0" presId="urn:microsoft.com/office/officeart/2005/8/layout/cycle6"/>
    <dgm:cxn modelId="{8872C5C3-B5EF-485B-A5D4-8CF5835F4BFF}" type="presOf" srcId="{67C2BFB6-79FD-41B2-829C-8184AFCC876C}" destId="{2ACDA2A2-ACC1-4271-AD45-4778FFFD3966}" srcOrd="0" destOrd="0" presId="urn:microsoft.com/office/officeart/2005/8/layout/cycle6"/>
    <dgm:cxn modelId="{151B12B6-6697-4991-874D-C34B74FD119B}" srcId="{70EB90EB-331C-42D4-9FB3-429D4DD012E5}" destId="{A06CED2D-910B-480F-BCF5-A806C69B50DF}" srcOrd="2" destOrd="0" parTransId="{5F59F305-6A04-49F1-8125-1DF634268722}" sibTransId="{4FAB5AFC-9A4D-4438-9CA8-4187354FA731}"/>
    <dgm:cxn modelId="{ED82BE74-9D68-4580-A325-44F57D5ACF89}" type="presOf" srcId="{A06CED2D-910B-480F-BCF5-A806C69B50DF}" destId="{A9AD975F-50A3-47B0-B4A6-8EB03042D400}" srcOrd="0" destOrd="0" presId="urn:microsoft.com/office/officeart/2005/8/layout/cycle6"/>
    <dgm:cxn modelId="{5B35B1B0-0185-4874-B16B-C0EC1ADE6D25}" type="presParOf" srcId="{55FBC539-3D89-4ED0-B0C5-2015F326207B}" destId="{E7B0280E-E19D-4858-B81F-B1137BC8049D}" srcOrd="0" destOrd="0" presId="urn:microsoft.com/office/officeart/2005/8/layout/cycle6"/>
    <dgm:cxn modelId="{432CB7CC-3991-401C-9BAB-47C6C6776E24}" type="presParOf" srcId="{55FBC539-3D89-4ED0-B0C5-2015F326207B}" destId="{C491F09D-FAEE-4B8A-84AA-99B47EA6B801}" srcOrd="1" destOrd="0" presId="urn:microsoft.com/office/officeart/2005/8/layout/cycle6"/>
    <dgm:cxn modelId="{F81D3FA3-F7B3-4D6E-B7BD-E0B1CD6666F7}" type="presParOf" srcId="{55FBC539-3D89-4ED0-B0C5-2015F326207B}" destId="{9BCC8A40-9606-45D0-8E1C-8F5AFEE2CB4A}" srcOrd="2" destOrd="0" presId="urn:microsoft.com/office/officeart/2005/8/layout/cycle6"/>
    <dgm:cxn modelId="{63E8CB34-6235-4B1C-8C17-2EC17CCC38C5}" type="presParOf" srcId="{55FBC539-3D89-4ED0-B0C5-2015F326207B}" destId="{6F927538-B35B-467A-B2B4-B61CB5F5D72C}" srcOrd="3" destOrd="0" presId="urn:microsoft.com/office/officeart/2005/8/layout/cycle6"/>
    <dgm:cxn modelId="{5A3FC706-415E-42D1-BD5B-4EDD45A8C067}" type="presParOf" srcId="{55FBC539-3D89-4ED0-B0C5-2015F326207B}" destId="{2D1BC27B-317E-4773-B318-B4520B1B46FE}" srcOrd="4" destOrd="0" presId="urn:microsoft.com/office/officeart/2005/8/layout/cycle6"/>
    <dgm:cxn modelId="{66FB3449-0AC4-46BC-A4ED-B4007FDBF09F}" type="presParOf" srcId="{55FBC539-3D89-4ED0-B0C5-2015F326207B}" destId="{2ACDA2A2-ACC1-4271-AD45-4778FFFD3966}" srcOrd="5" destOrd="0" presId="urn:microsoft.com/office/officeart/2005/8/layout/cycle6"/>
    <dgm:cxn modelId="{21ADCAE7-0AC3-4E1F-A2B4-A232473E1872}" type="presParOf" srcId="{55FBC539-3D89-4ED0-B0C5-2015F326207B}" destId="{A9AD975F-50A3-47B0-B4A6-8EB03042D400}" srcOrd="6" destOrd="0" presId="urn:microsoft.com/office/officeart/2005/8/layout/cycle6"/>
    <dgm:cxn modelId="{0A60A418-1A39-4258-A107-80360EB68A9F}" type="presParOf" srcId="{55FBC539-3D89-4ED0-B0C5-2015F326207B}" destId="{A937662E-75DC-4C5D-90DA-16EF505234F1}" srcOrd="7" destOrd="0" presId="urn:microsoft.com/office/officeart/2005/8/layout/cycle6"/>
    <dgm:cxn modelId="{6C27CA46-462D-4D3B-8AA9-932B971FDAD5}" type="presParOf" srcId="{55FBC539-3D89-4ED0-B0C5-2015F326207B}" destId="{CF7B1E38-7E85-43F8-B3FC-BBE62A5EDF5A}" srcOrd="8" destOrd="0" presId="urn:microsoft.com/office/officeart/2005/8/layout/cycle6"/>
  </dgm:cxnLst>
  <dgm:bg/>
  <dgm:whole/>
</dgm:dataModel>
</file>

<file path=ppt/diagrams/data3.xml><?xml version="1.0" encoding="utf-8"?>
<dgm:dataModel xmlns:dgm="http://schemas.openxmlformats.org/drawingml/2006/diagram" xmlns:a="http://schemas.openxmlformats.org/drawingml/2006/main">
  <dgm:ptLst>
    <dgm:pt modelId="{70EB90EB-331C-42D4-9FB3-429D4DD012E5}" type="doc">
      <dgm:prSet loTypeId="urn:microsoft.com/office/officeart/2005/8/layout/cycle6" loCatId="cycle" qsTypeId="urn:microsoft.com/office/officeart/2005/8/quickstyle/3d4" qsCatId="3D" csTypeId="urn:microsoft.com/office/officeart/2005/8/colors/accent1_2" csCatId="accent1" phldr="1"/>
      <dgm:spPr/>
      <dgm:t>
        <a:bodyPr/>
        <a:lstStyle/>
        <a:p>
          <a:endParaRPr lang="fr-FR"/>
        </a:p>
      </dgm:t>
    </dgm:pt>
    <dgm:pt modelId="{719C5D35-3F54-4B2A-AEA7-6E2E9E2E1E9E}">
      <dgm:prSet phldrT="[Texte]">
        <dgm:style>
          <a:lnRef idx="2">
            <a:schemeClr val="accent4">
              <a:shade val="50000"/>
            </a:schemeClr>
          </a:lnRef>
          <a:fillRef idx="1">
            <a:schemeClr val="accent4"/>
          </a:fillRef>
          <a:effectRef idx="0">
            <a:schemeClr val="accent4"/>
          </a:effectRef>
          <a:fontRef idx="minor">
            <a:schemeClr val="lt1"/>
          </a:fontRef>
        </dgm:style>
      </dgm:prSet>
      <dgm:spPr>
        <a:ln/>
      </dgm:spPr>
      <dgm:t>
        <a:bodyPr/>
        <a:lstStyle/>
        <a:p>
          <a:r>
            <a:rPr lang="fr-FR"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Microfaune du sol</a:t>
          </a:r>
          <a:endParaRPr lang="fr-FR"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6A51162-5C8E-4C57-A3D4-B5DC5F4A981F}" type="parTrans" cxnId="{CD618F5D-593D-4FB5-B972-BA3401F7A465}">
      <dgm:prSet/>
      <dgm:spPr/>
      <dgm:t>
        <a:bodyPr/>
        <a:lstStyle/>
        <a:p>
          <a:endParaRPr lang="fr-FR"/>
        </a:p>
      </dgm:t>
    </dgm:pt>
    <dgm:pt modelId="{DBD2EAD1-4C44-41ED-92CE-2EE9473DD7D5}" type="sibTrans" cxnId="{CD618F5D-593D-4FB5-B972-BA3401F7A465}">
      <dgm:prSet/>
      <dgm:spPr/>
      <dgm:t>
        <a:bodyPr/>
        <a:lstStyle/>
        <a:p>
          <a:endParaRPr lang="fr-FR" dirty="0"/>
        </a:p>
      </dgm:t>
    </dgm:pt>
    <dgm:pt modelId="{7488FE45-BC0B-483F-A629-F8A86162CFF4}">
      <dgm:prSet phldrT="[Texte]">
        <dgm:style>
          <a:lnRef idx="1">
            <a:schemeClr val="accent5"/>
          </a:lnRef>
          <a:fillRef idx="2">
            <a:schemeClr val="accent5"/>
          </a:fillRef>
          <a:effectRef idx="1">
            <a:schemeClr val="accent5"/>
          </a:effectRef>
          <a:fontRef idx="minor">
            <a:schemeClr val="dk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fr-FR"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nématodes </a:t>
          </a:r>
          <a:endParaRPr lang="fr-FR"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AE637B2-38B6-4A8B-BE09-A583037D261A}" type="parTrans" cxnId="{B64F47F2-4CFB-42F9-A1D3-482B0C32A164}">
      <dgm:prSet/>
      <dgm:spPr/>
      <dgm:t>
        <a:bodyPr/>
        <a:lstStyle/>
        <a:p>
          <a:endParaRPr lang="fr-FR"/>
        </a:p>
      </dgm:t>
    </dgm:pt>
    <dgm:pt modelId="{CFC2E386-EDDA-4D92-8F09-A6DEEF560D7C}" type="sibTrans" cxnId="{B64F47F2-4CFB-42F9-A1D3-482B0C32A164}">
      <dgm:prSet/>
      <dgm:spPr/>
      <dgm:t>
        <a:bodyPr/>
        <a:lstStyle/>
        <a:p>
          <a:endParaRPr lang="fr-FR" dirty="0"/>
        </a:p>
      </dgm:t>
    </dgm:pt>
    <dgm:pt modelId="{A06CED2D-910B-480F-BCF5-A806C69B50DF}">
      <dgm:prSet phldrT="[Texte]">
        <dgm:style>
          <a:lnRef idx="1">
            <a:schemeClr val="accent5"/>
          </a:lnRef>
          <a:fillRef idx="2">
            <a:schemeClr val="accent5"/>
          </a:fillRef>
          <a:effectRef idx="1">
            <a:schemeClr val="accent5"/>
          </a:effectRef>
          <a:fontRef idx="minor">
            <a:schemeClr val="dk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fr-FR"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protozoaires</a:t>
          </a:r>
          <a:endParaRPr lang="fr-FR"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5F59F305-6A04-49F1-8125-1DF634268722}" type="parTrans" cxnId="{151B12B6-6697-4991-874D-C34B74FD119B}">
      <dgm:prSet/>
      <dgm:spPr/>
      <dgm:t>
        <a:bodyPr/>
        <a:lstStyle/>
        <a:p>
          <a:endParaRPr lang="fr-FR"/>
        </a:p>
      </dgm:t>
    </dgm:pt>
    <dgm:pt modelId="{4FAB5AFC-9A4D-4438-9CA8-4187354FA731}" type="sibTrans" cxnId="{151B12B6-6697-4991-874D-C34B74FD119B}">
      <dgm:prSet/>
      <dgm:spPr/>
      <dgm:t>
        <a:bodyPr/>
        <a:lstStyle/>
        <a:p>
          <a:endParaRPr lang="fr-FR" dirty="0"/>
        </a:p>
      </dgm:t>
    </dgm:pt>
    <dgm:pt modelId="{B4301432-4178-49A5-B92F-7D98FA833C68}" type="pres">
      <dgm:prSet presAssocID="{70EB90EB-331C-42D4-9FB3-429D4DD012E5}" presName="cycle" presStyleCnt="0">
        <dgm:presLayoutVars>
          <dgm:dir/>
          <dgm:resizeHandles val="exact"/>
        </dgm:presLayoutVars>
      </dgm:prSet>
      <dgm:spPr/>
      <dgm:t>
        <a:bodyPr/>
        <a:lstStyle/>
        <a:p>
          <a:endParaRPr lang="fr-FR"/>
        </a:p>
      </dgm:t>
    </dgm:pt>
    <dgm:pt modelId="{983E654B-9B7E-47CF-B777-39B2D1183521}" type="pres">
      <dgm:prSet presAssocID="{719C5D35-3F54-4B2A-AEA7-6E2E9E2E1E9E}" presName="node" presStyleLbl="node1" presStyleIdx="0" presStyleCnt="3">
        <dgm:presLayoutVars>
          <dgm:bulletEnabled val="1"/>
        </dgm:presLayoutVars>
      </dgm:prSet>
      <dgm:spPr/>
      <dgm:t>
        <a:bodyPr/>
        <a:lstStyle/>
        <a:p>
          <a:endParaRPr lang="fr-FR"/>
        </a:p>
      </dgm:t>
    </dgm:pt>
    <dgm:pt modelId="{F367F230-5F31-4843-8BD1-C7A2206CC712}" type="pres">
      <dgm:prSet presAssocID="{719C5D35-3F54-4B2A-AEA7-6E2E9E2E1E9E}" presName="spNode" presStyleCnt="0"/>
      <dgm:spPr/>
    </dgm:pt>
    <dgm:pt modelId="{7047015A-58B4-41D5-99C4-A3F089BA0698}" type="pres">
      <dgm:prSet presAssocID="{DBD2EAD1-4C44-41ED-92CE-2EE9473DD7D5}" presName="sibTrans" presStyleLbl="sibTrans1D1" presStyleIdx="0" presStyleCnt="3"/>
      <dgm:spPr/>
      <dgm:t>
        <a:bodyPr/>
        <a:lstStyle/>
        <a:p>
          <a:endParaRPr lang="fr-FR"/>
        </a:p>
      </dgm:t>
    </dgm:pt>
    <dgm:pt modelId="{74360985-00D5-4D99-8B43-B1B2BE14124B}" type="pres">
      <dgm:prSet presAssocID="{7488FE45-BC0B-483F-A629-F8A86162CFF4}" presName="node" presStyleLbl="node1" presStyleIdx="1" presStyleCnt="3" custRadScaleRad="99946" custRadScaleInc="-318">
        <dgm:presLayoutVars>
          <dgm:bulletEnabled val="1"/>
        </dgm:presLayoutVars>
      </dgm:prSet>
      <dgm:spPr/>
      <dgm:t>
        <a:bodyPr/>
        <a:lstStyle/>
        <a:p>
          <a:endParaRPr lang="fr-FR"/>
        </a:p>
      </dgm:t>
    </dgm:pt>
    <dgm:pt modelId="{AD946FD9-E9A4-4C83-9669-E30C0F1A9941}" type="pres">
      <dgm:prSet presAssocID="{7488FE45-BC0B-483F-A629-F8A86162CFF4}" presName="spNode" presStyleCnt="0"/>
      <dgm:spPr/>
    </dgm:pt>
    <dgm:pt modelId="{EF57C90E-5D18-464F-BDFB-14B031F8682F}" type="pres">
      <dgm:prSet presAssocID="{CFC2E386-EDDA-4D92-8F09-A6DEEF560D7C}" presName="sibTrans" presStyleLbl="sibTrans1D1" presStyleIdx="1" presStyleCnt="3"/>
      <dgm:spPr/>
      <dgm:t>
        <a:bodyPr/>
        <a:lstStyle/>
        <a:p>
          <a:endParaRPr lang="fr-FR"/>
        </a:p>
      </dgm:t>
    </dgm:pt>
    <dgm:pt modelId="{0885FF99-C30E-4C66-A456-BD71C06BF747}" type="pres">
      <dgm:prSet presAssocID="{A06CED2D-910B-480F-BCF5-A806C69B50DF}" presName="node" presStyleLbl="node1" presStyleIdx="2" presStyleCnt="3">
        <dgm:presLayoutVars>
          <dgm:bulletEnabled val="1"/>
        </dgm:presLayoutVars>
      </dgm:prSet>
      <dgm:spPr/>
      <dgm:t>
        <a:bodyPr/>
        <a:lstStyle/>
        <a:p>
          <a:endParaRPr lang="fr-FR"/>
        </a:p>
      </dgm:t>
    </dgm:pt>
    <dgm:pt modelId="{0E1133FE-568D-400C-B048-53F0C1B9E470}" type="pres">
      <dgm:prSet presAssocID="{A06CED2D-910B-480F-BCF5-A806C69B50DF}" presName="spNode" presStyleCnt="0"/>
      <dgm:spPr/>
    </dgm:pt>
    <dgm:pt modelId="{DCF3733B-1B37-41B5-A309-1FBC2D495EB6}" type="pres">
      <dgm:prSet presAssocID="{4FAB5AFC-9A4D-4438-9CA8-4187354FA731}" presName="sibTrans" presStyleLbl="sibTrans1D1" presStyleIdx="2" presStyleCnt="3"/>
      <dgm:spPr/>
      <dgm:t>
        <a:bodyPr/>
        <a:lstStyle/>
        <a:p>
          <a:endParaRPr lang="fr-FR"/>
        </a:p>
      </dgm:t>
    </dgm:pt>
  </dgm:ptLst>
  <dgm:cxnLst>
    <dgm:cxn modelId="{CD618F5D-593D-4FB5-B972-BA3401F7A465}" srcId="{70EB90EB-331C-42D4-9FB3-429D4DD012E5}" destId="{719C5D35-3F54-4B2A-AEA7-6E2E9E2E1E9E}" srcOrd="0" destOrd="0" parTransId="{96A51162-5C8E-4C57-A3D4-B5DC5F4A981F}" sibTransId="{DBD2EAD1-4C44-41ED-92CE-2EE9473DD7D5}"/>
    <dgm:cxn modelId="{6F615CB9-276F-4393-A1FC-AC887AAA5D67}" type="presOf" srcId="{A06CED2D-910B-480F-BCF5-A806C69B50DF}" destId="{0885FF99-C30E-4C66-A456-BD71C06BF747}" srcOrd="0" destOrd="0" presId="urn:microsoft.com/office/officeart/2005/8/layout/cycle6"/>
    <dgm:cxn modelId="{4DD141C8-E3F0-46BF-8649-52F8AB50CD3E}" type="presOf" srcId="{DBD2EAD1-4C44-41ED-92CE-2EE9473DD7D5}" destId="{7047015A-58B4-41D5-99C4-A3F089BA0698}" srcOrd="0" destOrd="0" presId="urn:microsoft.com/office/officeart/2005/8/layout/cycle6"/>
    <dgm:cxn modelId="{B64F47F2-4CFB-42F9-A1D3-482B0C32A164}" srcId="{70EB90EB-331C-42D4-9FB3-429D4DD012E5}" destId="{7488FE45-BC0B-483F-A629-F8A86162CFF4}" srcOrd="1" destOrd="0" parTransId="{EAE637B2-38B6-4A8B-BE09-A583037D261A}" sibTransId="{CFC2E386-EDDA-4D92-8F09-A6DEEF560D7C}"/>
    <dgm:cxn modelId="{5424B4EC-CED4-4801-99F9-1E4DF6B58453}" type="presOf" srcId="{70EB90EB-331C-42D4-9FB3-429D4DD012E5}" destId="{B4301432-4178-49A5-B92F-7D98FA833C68}" srcOrd="0" destOrd="0" presId="urn:microsoft.com/office/officeart/2005/8/layout/cycle6"/>
    <dgm:cxn modelId="{151B12B6-6697-4991-874D-C34B74FD119B}" srcId="{70EB90EB-331C-42D4-9FB3-429D4DD012E5}" destId="{A06CED2D-910B-480F-BCF5-A806C69B50DF}" srcOrd="2" destOrd="0" parTransId="{5F59F305-6A04-49F1-8125-1DF634268722}" sibTransId="{4FAB5AFC-9A4D-4438-9CA8-4187354FA731}"/>
    <dgm:cxn modelId="{C3960BAB-4541-4332-B83A-714D33FA39FC}" type="presOf" srcId="{7488FE45-BC0B-483F-A629-F8A86162CFF4}" destId="{74360985-00D5-4D99-8B43-B1B2BE14124B}" srcOrd="0" destOrd="0" presId="urn:microsoft.com/office/officeart/2005/8/layout/cycle6"/>
    <dgm:cxn modelId="{E6F52713-B26E-4213-8720-70164F16388C}" type="presOf" srcId="{CFC2E386-EDDA-4D92-8F09-A6DEEF560D7C}" destId="{EF57C90E-5D18-464F-BDFB-14B031F8682F}" srcOrd="0" destOrd="0" presId="urn:microsoft.com/office/officeart/2005/8/layout/cycle6"/>
    <dgm:cxn modelId="{3F5AF932-0416-4D63-BD09-0F1F2C7537CF}" type="presOf" srcId="{719C5D35-3F54-4B2A-AEA7-6E2E9E2E1E9E}" destId="{983E654B-9B7E-47CF-B777-39B2D1183521}" srcOrd="0" destOrd="0" presId="urn:microsoft.com/office/officeart/2005/8/layout/cycle6"/>
    <dgm:cxn modelId="{4517CC8F-9391-4A6A-9BB5-CC1F2ACCBDAB}" type="presOf" srcId="{4FAB5AFC-9A4D-4438-9CA8-4187354FA731}" destId="{DCF3733B-1B37-41B5-A309-1FBC2D495EB6}" srcOrd="0" destOrd="0" presId="urn:microsoft.com/office/officeart/2005/8/layout/cycle6"/>
    <dgm:cxn modelId="{30C85A04-60CD-4BF2-85EB-F5DA4B1B8C1A}" type="presParOf" srcId="{B4301432-4178-49A5-B92F-7D98FA833C68}" destId="{983E654B-9B7E-47CF-B777-39B2D1183521}" srcOrd="0" destOrd="0" presId="urn:microsoft.com/office/officeart/2005/8/layout/cycle6"/>
    <dgm:cxn modelId="{0ABD32B1-6F5F-472F-A51D-C6B80FBE7071}" type="presParOf" srcId="{B4301432-4178-49A5-B92F-7D98FA833C68}" destId="{F367F230-5F31-4843-8BD1-C7A2206CC712}" srcOrd="1" destOrd="0" presId="urn:microsoft.com/office/officeart/2005/8/layout/cycle6"/>
    <dgm:cxn modelId="{7117C1E8-0B66-47DF-B23C-D7E9FABF1279}" type="presParOf" srcId="{B4301432-4178-49A5-B92F-7D98FA833C68}" destId="{7047015A-58B4-41D5-99C4-A3F089BA0698}" srcOrd="2" destOrd="0" presId="urn:microsoft.com/office/officeart/2005/8/layout/cycle6"/>
    <dgm:cxn modelId="{112D5825-6E46-4C3E-8CD7-CA4889257757}" type="presParOf" srcId="{B4301432-4178-49A5-B92F-7D98FA833C68}" destId="{74360985-00D5-4D99-8B43-B1B2BE14124B}" srcOrd="3" destOrd="0" presId="urn:microsoft.com/office/officeart/2005/8/layout/cycle6"/>
    <dgm:cxn modelId="{F40D3E46-EE26-46C2-8C32-B9E3B78C55EE}" type="presParOf" srcId="{B4301432-4178-49A5-B92F-7D98FA833C68}" destId="{AD946FD9-E9A4-4C83-9669-E30C0F1A9941}" srcOrd="4" destOrd="0" presId="urn:microsoft.com/office/officeart/2005/8/layout/cycle6"/>
    <dgm:cxn modelId="{EF879543-83DD-4DB6-A5EC-5D47BF3C5467}" type="presParOf" srcId="{B4301432-4178-49A5-B92F-7D98FA833C68}" destId="{EF57C90E-5D18-464F-BDFB-14B031F8682F}" srcOrd="5" destOrd="0" presId="urn:microsoft.com/office/officeart/2005/8/layout/cycle6"/>
    <dgm:cxn modelId="{A0A75955-AC8A-4DF4-84C5-6B108809533A}" type="presParOf" srcId="{B4301432-4178-49A5-B92F-7D98FA833C68}" destId="{0885FF99-C30E-4C66-A456-BD71C06BF747}" srcOrd="6" destOrd="0" presId="urn:microsoft.com/office/officeart/2005/8/layout/cycle6"/>
    <dgm:cxn modelId="{DD0CDEA1-B9E8-4B92-B783-9D7B19CF0515}" type="presParOf" srcId="{B4301432-4178-49A5-B92F-7D98FA833C68}" destId="{0E1133FE-568D-400C-B048-53F0C1B9E470}" srcOrd="7" destOrd="0" presId="urn:microsoft.com/office/officeart/2005/8/layout/cycle6"/>
    <dgm:cxn modelId="{4AF88262-B676-4282-BB88-ADBFA8C066A2}" type="presParOf" srcId="{B4301432-4178-49A5-B92F-7D98FA833C68}" destId="{DCF3733B-1B37-41B5-A309-1FBC2D495EB6}" srcOrd="8" destOrd="0" presId="urn:microsoft.com/office/officeart/2005/8/layout/cycle6"/>
  </dgm:cxnLst>
  <dgm:bg/>
  <dgm:whole/>
</dgm:dataModel>
</file>

<file path=ppt/diagrams/data4.xml><?xml version="1.0" encoding="utf-8"?>
<dgm:dataModel xmlns:dgm="http://schemas.openxmlformats.org/drawingml/2006/diagram" xmlns:a="http://schemas.openxmlformats.org/drawingml/2006/main">
  <dgm:ptLst>
    <dgm:pt modelId="{91E90513-1E61-47C5-A9BC-D0BC7757809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fr-FR"/>
        </a:p>
      </dgm:t>
    </dgm:pt>
    <dgm:pt modelId="{53732383-C637-4E89-9EA1-5A541C1F0714}">
      <dgm:prSet phldrT="[Texte]" custT="1">
        <dgm:style>
          <a:lnRef idx="1">
            <a:schemeClr val="accent5"/>
          </a:lnRef>
          <a:fillRef idx="2">
            <a:schemeClr val="accent5"/>
          </a:fillRef>
          <a:effectRef idx="1">
            <a:schemeClr val="accent5"/>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sz="2800" dirty="0" smtClean="0">
              <a:ln>
                <a:solidFill>
                  <a:srgbClr val="0000FF"/>
                </a:solidFill>
              </a:ln>
            </a:rPr>
            <a:t>une solution de lugol</a:t>
          </a:r>
          <a:endParaRPr lang="fr-FR" sz="2800" dirty="0">
            <a:ln>
              <a:solidFill>
                <a:srgbClr val="0000FF"/>
              </a:solidFill>
            </a:ln>
          </a:endParaRPr>
        </a:p>
      </dgm:t>
    </dgm:pt>
    <dgm:pt modelId="{88775E19-3901-4E91-8A4E-AA63D64C4D9B}" type="parTrans" cxnId="{F01DFAAE-84CD-4D44-879A-317AF726DFD6}">
      <dgm:prSet/>
      <dgm:spPr/>
      <dgm:t>
        <a:bodyPr/>
        <a:lstStyle/>
        <a:p>
          <a:endParaRPr lang="fr-FR"/>
        </a:p>
      </dgm:t>
    </dgm:pt>
    <dgm:pt modelId="{777F9C51-471D-430F-8EB3-2E23DC4C9A5F}" type="sibTrans" cxnId="{F01DFAAE-84CD-4D44-879A-317AF726DFD6}">
      <dgm:prSet/>
      <dgm:spPr/>
      <dgm:t>
        <a:bodyPr/>
        <a:lstStyle/>
        <a:p>
          <a:endParaRPr lang="fr-FR"/>
        </a:p>
      </dgm:t>
    </dgm:pt>
    <dgm:pt modelId="{FFC9D758-0AFE-4EA6-9BC5-A5EB8460622E}">
      <dgm:prSet phldrT="[Texte]" custT="1">
        <dgm:style>
          <a:lnRef idx="1">
            <a:schemeClr val="accent5"/>
          </a:lnRef>
          <a:fillRef idx="2">
            <a:schemeClr val="accent5"/>
          </a:fillRef>
          <a:effectRef idx="1">
            <a:schemeClr val="accent5"/>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sz="2800" dirty="0" smtClean="0">
              <a:ln>
                <a:solidFill>
                  <a:srgbClr val="0000FF"/>
                </a:solidFill>
              </a:ln>
            </a:rPr>
            <a:t>la fushine </a:t>
          </a:r>
          <a:endParaRPr lang="fr-FR" sz="2800" dirty="0">
            <a:ln>
              <a:solidFill>
                <a:srgbClr val="0000FF"/>
              </a:solidFill>
            </a:ln>
          </a:endParaRPr>
        </a:p>
      </dgm:t>
    </dgm:pt>
    <dgm:pt modelId="{E3D4BCF4-BCE6-4980-BC11-DC8827D59C36}" type="parTrans" cxnId="{79ABC435-BEB3-42A6-B8A1-EAD8466140C0}">
      <dgm:prSet/>
      <dgm:spPr/>
      <dgm:t>
        <a:bodyPr/>
        <a:lstStyle/>
        <a:p>
          <a:endParaRPr lang="fr-FR"/>
        </a:p>
      </dgm:t>
    </dgm:pt>
    <dgm:pt modelId="{940D673D-4347-4AC5-97B0-7CAFE6C87343}" type="sibTrans" cxnId="{79ABC435-BEB3-42A6-B8A1-EAD8466140C0}">
      <dgm:prSet/>
      <dgm:spPr/>
      <dgm:t>
        <a:bodyPr/>
        <a:lstStyle/>
        <a:p>
          <a:endParaRPr lang="fr-FR"/>
        </a:p>
      </dgm:t>
    </dgm:pt>
    <dgm:pt modelId="{5ACB5A99-3615-4A52-AD2E-AD943884157F}">
      <dgm:prSet phldrT="[Texte]">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Ensuite le frottis est coloré par la fushine , pendant 10 à 30 secondes et après un bref rinçage à l’eau distillée</a:t>
          </a:r>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DB7C7280-4907-4DA8-998C-661D4ED23967}" type="parTrans" cxnId="{81008517-2DF8-459F-8568-C631E015DF3A}">
      <dgm:prSet/>
      <dgm:spPr/>
      <dgm:t>
        <a:bodyPr/>
        <a:lstStyle/>
        <a:p>
          <a:endParaRPr lang="fr-FR"/>
        </a:p>
      </dgm:t>
    </dgm:pt>
    <dgm:pt modelId="{C8C307A8-5255-4802-A23A-A79E3E521B6C}" type="sibTrans" cxnId="{81008517-2DF8-459F-8568-C631E015DF3A}">
      <dgm:prSet/>
      <dgm:spPr/>
      <dgm:t>
        <a:bodyPr/>
        <a:lstStyle/>
        <a:p>
          <a:endParaRPr lang="fr-FR"/>
        </a:p>
      </dgm:t>
    </dgm:pt>
    <dgm:pt modelId="{4C215C5A-DDD8-4D3C-A0DB-A92C399C49E4}">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frottis fixé à la chaleur est coloré par violet de cristal , pendant une minute est ensuite rincé rapidement à l’eau distillée,</a:t>
          </a:r>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BC17C92-F7CC-4CF1-9F53-10BC23983028}" type="parTrans" cxnId="{EEC1B279-652D-47F3-B6C0-0D261DF2AB6D}">
      <dgm:prSet/>
      <dgm:spPr/>
      <dgm:t>
        <a:bodyPr/>
        <a:lstStyle/>
        <a:p>
          <a:endParaRPr lang="fr-FR"/>
        </a:p>
      </dgm:t>
    </dgm:pt>
    <dgm:pt modelId="{C5907D89-A5BC-40C5-B2AB-5BDB007B97B5}" type="sibTrans" cxnId="{EEC1B279-652D-47F3-B6C0-0D261DF2AB6D}">
      <dgm:prSet/>
      <dgm:spPr/>
      <dgm:t>
        <a:bodyPr/>
        <a:lstStyle/>
        <a:p>
          <a:endParaRPr lang="fr-FR"/>
        </a:p>
      </dgm:t>
    </dgm:pt>
    <dgm:pt modelId="{5C188BBB-42B9-4D34-89AD-163EC11B0FC8}">
      <dgm:prSet custT="1">
        <dgm:style>
          <a:lnRef idx="1">
            <a:schemeClr val="accent5"/>
          </a:lnRef>
          <a:fillRef idx="2">
            <a:schemeClr val="accent5"/>
          </a:fillRef>
          <a:effectRef idx="1">
            <a:schemeClr val="accent5"/>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sz="2800" dirty="0" smtClean="0">
              <a:ln>
                <a:solidFill>
                  <a:srgbClr val="0000FF"/>
                </a:solidFill>
              </a:ln>
            </a:rPr>
            <a:t>L’alcool</a:t>
          </a:r>
          <a:r>
            <a:rPr lang="fr-FR" sz="5300" b="1" dirty="0" smtClean="0"/>
            <a:t> </a:t>
          </a:r>
          <a:endParaRPr lang="fr-FR" sz="5300" dirty="0"/>
        </a:p>
      </dgm:t>
    </dgm:pt>
    <dgm:pt modelId="{E0A2C55D-F3CD-445B-BB7B-29C80064A1D9}" type="parTrans" cxnId="{CBDAF908-FA70-4AA1-A163-6286EF6D689E}">
      <dgm:prSet/>
      <dgm:spPr/>
      <dgm:t>
        <a:bodyPr/>
        <a:lstStyle/>
        <a:p>
          <a:endParaRPr lang="fr-FR"/>
        </a:p>
      </dgm:t>
    </dgm:pt>
    <dgm:pt modelId="{3ED6957C-087D-4975-8F17-6F2D5114D762}" type="sibTrans" cxnId="{CBDAF908-FA70-4AA1-A163-6286EF6D689E}">
      <dgm:prSet/>
      <dgm:spPr/>
      <dgm:t>
        <a:bodyPr/>
        <a:lstStyle/>
        <a:p>
          <a:endParaRPr lang="fr-FR"/>
        </a:p>
      </dgm:t>
    </dgm:pt>
    <dgm:pt modelId="{2EE2AA3F-2929-4658-BEEC-6223CF7D2744}">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rtl="0"/>
          <a:r>
            <a:rPr lang="fr-FR"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Traité par lugol , pendant une minute et de nouveau rincé rapidement à l’eau distillée. </a:t>
          </a:r>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7397D9F-A018-4A8F-A8A9-1AECDE58DFBE}" type="parTrans" cxnId="{52D435AA-D205-49B4-A264-A3872F6FEA2C}">
      <dgm:prSet/>
      <dgm:spPr/>
      <dgm:t>
        <a:bodyPr/>
        <a:lstStyle/>
        <a:p>
          <a:endParaRPr lang="fr-FR"/>
        </a:p>
      </dgm:t>
    </dgm:pt>
    <dgm:pt modelId="{B985137A-6496-486F-B317-EAEB46D4E574}" type="sibTrans" cxnId="{52D435AA-D205-49B4-A264-A3872F6FEA2C}">
      <dgm:prSet/>
      <dgm:spPr/>
      <dgm:t>
        <a:bodyPr/>
        <a:lstStyle/>
        <a:p>
          <a:endParaRPr lang="fr-FR"/>
        </a:p>
      </dgm:t>
    </dgm:pt>
    <dgm:pt modelId="{32E95722-FD5C-493F-A552-DE25A0016D00}">
      <dgm:prSet>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l"/>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4F8220D-7DBD-4B3E-AA46-D5AC12921BC0}" type="parTrans" cxnId="{28083CC8-B3B1-4CA5-8AFD-6AB9B400A7A3}">
      <dgm:prSet/>
      <dgm:spPr/>
      <dgm:t>
        <a:bodyPr/>
        <a:lstStyle/>
        <a:p>
          <a:endParaRPr lang="fr-FR"/>
        </a:p>
      </dgm:t>
    </dgm:pt>
    <dgm:pt modelId="{DF165029-CE36-48E9-B8BA-35AC4DAC16CD}" type="sibTrans" cxnId="{28083CC8-B3B1-4CA5-8AFD-6AB9B400A7A3}">
      <dgm:prSet/>
      <dgm:spPr/>
      <dgm:t>
        <a:bodyPr/>
        <a:lstStyle/>
        <a:p>
          <a:endParaRPr lang="fr-FR"/>
        </a:p>
      </dgm:t>
    </dgm:pt>
    <dgm:pt modelId="{FE59901E-FE28-4D54-9FC0-AD49B5FB0ED0}">
      <dgm:prSet>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l" rtl="0"/>
          <a:r>
            <a:rPr lang="fr-FR"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 le traitant avec l’alcool , pendant 15 à 30 secondes puis est rincé à l’eau distillée</a:t>
          </a:r>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075E00D9-9B63-4378-AAC7-2E32F7679FA5}" type="parTrans" cxnId="{76F81059-9386-4F59-9E81-45B8F5B1138D}">
      <dgm:prSet/>
      <dgm:spPr/>
      <dgm:t>
        <a:bodyPr/>
        <a:lstStyle/>
        <a:p>
          <a:endParaRPr lang="fr-FR"/>
        </a:p>
      </dgm:t>
    </dgm:pt>
    <dgm:pt modelId="{3E263FBA-B449-4840-B38D-737587105B1F}" type="sibTrans" cxnId="{76F81059-9386-4F59-9E81-45B8F5B1138D}">
      <dgm:prSet/>
      <dgm:spPr/>
      <dgm:t>
        <a:bodyPr/>
        <a:lstStyle/>
        <a:p>
          <a:endParaRPr lang="fr-FR"/>
        </a:p>
      </dgm:t>
    </dgm:pt>
    <dgm:pt modelId="{01BF0FA8-B89A-4BFA-8E1A-9984DDA34387}">
      <dgm:prSet phldrT="[Texte]" custT="1">
        <dgm:style>
          <a:lnRef idx="1">
            <a:schemeClr val="accent5"/>
          </a:lnRef>
          <a:fillRef idx="2">
            <a:schemeClr val="accent5"/>
          </a:fillRef>
          <a:effectRef idx="1">
            <a:schemeClr val="accent5"/>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sz="2800" dirty="0" smtClean="0">
              <a:ln>
                <a:solidFill>
                  <a:srgbClr val="0000FF"/>
                </a:solidFill>
              </a:ln>
            </a:rPr>
            <a:t>violet de cristal</a:t>
          </a:r>
          <a:r>
            <a:rPr lang="fr-FR" sz="2400" dirty="0" smtClean="0">
              <a:ln>
                <a:solidFill>
                  <a:srgbClr val="0000FF"/>
                </a:solidFill>
              </a:ln>
            </a:rPr>
            <a:t> </a:t>
          </a:r>
          <a:endParaRPr lang="fr-FR" sz="2400" dirty="0">
            <a:ln>
              <a:solidFill>
                <a:srgbClr val="0000FF"/>
              </a:solidFill>
            </a:ln>
          </a:endParaRPr>
        </a:p>
      </dgm:t>
    </dgm:pt>
    <dgm:pt modelId="{34A41480-8515-4A4A-BD34-29BF5CF41AE0}" type="sibTrans" cxnId="{7055B0FF-29B6-4490-9B92-FB685033E7E5}">
      <dgm:prSet/>
      <dgm:spPr/>
      <dgm:t>
        <a:bodyPr/>
        <a:lstStyle/>
        <a:p>
          <a:endParaRPr lang="fr-FR"/>
        </a:p>
      </dgm:t>
    </dgm:pt>
    <dgm:pt modelId="{5930612D-F340-4AB0-828E-E1177992E600}" type="parTrans" cxnId="{7055B0FF-29B6-4490-9B92-FB685033E7E5}">
      <dgm:prSet/>
      <dgm:spPr/>
      <dgm:t>
        <a:bodyPr/>
        <a:lstStyle/>
        <a:p>
          <a:endParaRPr lang="fr-FR"/>
        </a:p>
      </dgm:t>
    </dgm:pt>
    <dgm:pt modelId="{097A6020-C506-4CF9-BB1D-D726AFBF5FEB}">
      <dgm:prSet>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On examine   le frottis à l’objectif (X 100) à immersion. </a:t>
          </a:r>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37BA1A8A-FB6C-42F0-8EAB-F7285325A318}" type="parTrans" cxnId="{41E1B529-5572-450A-BD6F-D6FFC7F497E0}">
      <dgm:prSet/>
      <dgm:spPr/>
      <dgm:t>
        <a:bodyPr/>
        <a:lstStyle/>
        <a:p>
          <a:endParaRPr lang="fr-FR"/>
        </a:p>
      </dgm:t>
    </dgm:pt>
    <dgm:pt modelId="{38F18A5D-2AB5-4E24-800C-F345B49E8BA3}" type="sibTrans" cxnId="{41E1B529-5572-450A-BD6F-D6FFC7F497E0}">
      <dgm:prSet/>
      <dgm:spPr/>
      <dgm:t>
        <a:bodyPr/>
        <a:lstStyle/>
        <a:p>
          <a:endParaRPr lang="fr-FR"/>
        </a:p>
      </dgm:t>
    </dgm:pt>
    <dgm:pt modelId="{7CD4222A-9062-4354-A733-19C0CF8C9998}">
      <dgm:prSet phldrT="[Texte]">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fr-FR"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Observation: </a:t>
          </a:r>
          <a:endParaRPr lang="fr-FR"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AB6D3988-C577-4C69-B976-370311BB84F9}" type="parTrans" cxnId="{FF07BA02-C452-4297-A74D-BAE7D25DD7EA}">
      <dgm:prSet/>
      <dgm:spPr/>
      <dgm:t>
        <a:bodyPr/>
        <a:lstStyle/>
        <a:p>
          <a:endParaRPr lang="fr-FR"/>
        </a:p>
      </dgm:t>
    </dgm:pt>
    <dgm:pt modelId="{4908EDDD-2F75-490E-8725-4C5584E9FD70}" type="sibTrans" cxnId="{FF07BA02-C452-4297-A74D-BAE7D25DD7EA}">
      <dgm:prSet/>
      <dgm:spPr/>
      <dgm:t>
        <a:bodyPr/>
        <a:lstStyle/>
        <a:p>
          <a:endParaRPr lang="fr-FR"/>
        </a:p>
      </dgm:t>
    </dgm:pt>
    <dgm:pt modelId="{6A923C5D-F72A-4249-B2DD-E74A7591501B}">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7C8983A-B808-47A2-A59A-1A1E593F58D6}" type="parTrans" cxnId="{478C8765-8D58-4FAD-8BA9-A264008A3444}">
      <dgm:prSet/>
      <dgm:spPr/>
    </dgm:pt>
    <dgm:pt modelId="{1BC591AC-D46C-46DB-A737-8AD254F58A8F}" type="sibTrans" cxnId="{478C8765-8D58-4FAD-8BA9-A264008A3444}">
      <dgm:prSet/>
      <dgm:spPr/>
    </dgm:pt>
    <dgm:pt modelId="{663EA2AD-1171-414B-BDBA-48D8F16CCCB5}">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C4EDE89-38FE-4553-829B-324927BD0880}" type="parTrans" cxnId="{DB2E1BC9-AA19-4659-9B35-9382EC1ACD34}">
      <dgm:prSet/>
      <dgm:spPr/>
    </dgm:pt>
    <dgm:pt modelId="{CFDCDF9D-B939-4521-9044-8547292C0A9F}" type="sibTrans" cxnId="{DB2E1BC9-AA19-4659-9B35-9382EC1ACD34}">
      <dgm:prSet/>
      <dgm:spPr/>
    </dgm:pt>
    <dgm:pt modelId="{600C8769-736E-4B7A-90B7-97B55EEA852C}">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8E21794-2126-4BEB-A44F-7B18E128EFB6}" type="parTrans" cxnId="{F7AC5F56-126B-4DD8-8A1F-ADFE9139D663}">
      <dgm:prSet/>
      <dgm:spPr/>
    </dgm:pt>
    <dgm:pt modelId="{9ABCB35A-FB67-4C47-B245-B30D7E034A82}" type="sibTrans" cxnId="{F7AC5F56-126B-4DD8-8A1F-ADFE9139D663}">
      <dgm:prSet/>
      <dgm:spPr/>
    </dgm:pt>
    <dgm:pt modelId="{279DAD75-1099-42DF-98AD-BCE2D3D255D9}">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3AAF2F49-321D-463F-876D-86320F8656F7}" type="parTrans" cxnId="{A55E97F7-0AE3-4D93-97AD-7CB2E66A4BD6}">
      <dgm:prSet/>
      <dgm:spPr/>
    </dgm:pt>
    <dgm:pt modelId="{CC76535C-6B46-4399-8128-3F9A5342BDFC}" type="sibTrans" cxnId="{A55E97F7-0AE3-4D93-97AD-7CB2E66A4BD6}">
      <dgm:prSet/>
      <dgm:spPr/>
    </dgm:pt>
    <dgm:pt modelId="{0C377C6C-9802-4732-85B2-D60EFA7CB561}">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68FC6DB6-5C70-4037-8BC4-92152F06031B}" type="parTrans" cxnId="{EF28D41B-2AE1-4260-ABC9-AA3BD4ABBE70}">
      <dgm:prSet/>
      <dgm:spPr/>
    </dgm:pt>
    <dgm:pt modelId="{E2D07128-5159-4B64-BBE4-B50584257AE0}" type="sibTrans" cxnId="{EF28D41B-2AE1-4260-ABC9-AA3BD4ABBE70}">
      <dgm:prSet/>
      <dgm:spPr/>
    </dgm:pt>
    <dgm:pt modelId="{392BC55B-494F-4CF8-9305-DB2DC7DDF073}">
      <dgm:prSet custT="1">
        <dgm:style>
          <a:lnRef idx="1">
            <a:schemeClr val="dk1"/>
          </a:lnRef>
          <a:fillRef idx="2">
            <a:schemeClr val="dk1"/>
          </a:fillRef>
          <a:effectRef idx="1">
            <a:schemeClr val="dk1"/>
          </a:effectRef>
          <a:fontRef idx="minor">
            <a:schemeClr val="dk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rtl="0"/>
          <a:endParaRPr lang="fr-FR"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D922AFC3-3820-4A05-911F-6230F40DDA37}" type="parTrans" cxnId="{9B59CD52-4EC2-4A83-AA80-144FF8DA931C}">
      <dgm:prSet/>
      <dgm:spPr/>
    </dgm:pt>
    <dgm:pt modelId="{CE541C2D-C215-474C-A40B-DAAEDC508FD4}" type="sibTrans" cxnId="{9B59CD52-4EC2-4A83-AA80-144FF8DA931C}">
      <dgm:prSet/>
      <dgm:spPr/>
    </dgm:pt>
    <dgm:pt modelId="{98351661-7383-40A3-97EB-FAD50947613B}" type="pres">
      <dgm:prSet presAssocID="{91E90513-1E61-47C5-A9BC-D0BC77578091}" presName="Name0" presStyleCnt="0">
        <dgm:presLayoutVars>
          <dgm:dir/>
          <dgm:animLvl val="lvl"/>
          <dgm:resizeHandles/>
        </dgm:presLayoutVars>
      </dgm:prSet>
      <dgm:spPr/>
      <dgm:t>
        <a:bodyPr/>
        <a:lstStyle/>
        <a:p>
          <a:endParaRPr lang="fr-FR"/>
        </a:p>
      </dgm:t>
    </dgm:pt>
    <dgm:pt modelId="{51E1E957-5745-499E-89EB-24E39CA9747D}" type="pres">
      <dgm:prSet presAssocID="{01BF0FA8-B89A-4BFA-8E1A-9984DDA34387}" presName="linNode" presStyleCnt="0"/>
      <dgm:spPr/>
    </dgm:pt>
    <dgm:pt modelId="{54612655-64AF-492F-8B87-C05595B1ACBF}" type="pres">
      <dgm:prSet presAssocID="{01BF0FA8-B89A-4BFA-8E1A-9984DDA34387}" presName="parentShp" presStyleLbl="node1" presStyleIdx="0" presStyleCnt="4" custScaleY="124555" custLinFactNeighborX="-81" custLinFactNeighborY="2929">
        <dgm:presLayoutVars>
          <dgm:bulletEnabled val="1"/>
        </dgm:presLayoutVars>
      </dgm:prSet>
      <dgm:spPr/>
      <dgm:t>
        <a:bodyPr/>
        <a:lstStyle/>
        <a:p>
          <a:endParaRPr lang="fr-FR"/>
        </a:p>
      </dgm:t>
    </dgm:pt>
    <dgm:pt modelId="{842AE2E7-8016-4E51-B91F-1E3292FDA6ED}" type="pres">
      <dgm:prSet presAssocID="{01BF0FA8-B89A-4BFA-8E1A-9984DDA34387}" presName="childShp" presStyleLbl="bgAccFollowNode1" presStyleIdx="0" presStyleCnt="4" custScaleY="178124" custLinFactNeighborX="3967" custLinFactNeighborY="13319">
        <dgm:presLayoutVars>
          <dgm:bulletEnabled val="1"/>
        </dgm:presLayoutVars>
      </dgm:prSet>
      <dgm:spPr/>
      <dgm:t>
        <a:bodyPr/>
        <a:lstStyle/>
        <a:p>
          <a:endParaRPr lang="fr-FR"/>
        </a:p>
      </dgm:t>
    </dgm:pt>
    <dgm:pt modelId="{E2AFA2FE-584C-459C-B228-ADBA8705CFF6}" type="pres">
      <dgm:prSet presAssocID="{34A41480-8515-4A4A-BD34-29BF5CF41AE0}" presName="spacing" presStyleCnt="0"/>
      <dgm:spPr/>
    </dgm:pt>
    <dgm:pt modelId="{65D44F37-6AB0-403C-A1E3-390BB155B9BE}" type="pres">
      <dgm:prSet presAssocID="{53732383-C637-4E89-9EA1-5A541C1F0714}" presName="linNode" presStyleCnt="0"/>
      <dgm:spPr/>
    </dgm:pt>
    <dgm:pt modelId="{02F1F71F-E550-4146-A8B1-C5C2F0DD8A29}" type="pres">
      <dgm:prSet presAssocID="{53732383-C637-4E89-9EA1-5A541C1F0714}" presName="parentShp" presStyleLbl="node1" presStyleIdx="1" presStyleCnt="4" custScaleY="126767">
        <dgm:presLayoutVars>
          <dgm:bulletEnabled val="1"/>
        </dgm:presLayoutVars>
      </dgm:prSet>
      <dgm:spPr/>
      <dgm:t>
        <a:bodyPr/>
        <a:lstStyle/>
        <a:p>
          <a:endParaRPr lang="fr-FR"/>
        </a:p>
      </dgm:t>
    </dgm:pt>
    <dgm:pt modelId="{D912DA32-020C-47D7-86F9-BB5D408AD2BB}" type="pres">
      <dgm:prSet presAssocID="{53732383-C637-4E89-9EA1-5A541C1F0714}" presName="childShp" presStyleLbl="bgAccFollowNode1" presStyleIdx="1" presStyleCnt="4" custScaleY="141190">
        <dgm:presLayoutVars>
          <dgm:bulletEnabled val="1"/>
        </dgm:presLayoutVars>
      </dgm:prSet>
      <dgm:spPr/>
      <dgm:t>
        <a:bodyPr/>
        <a:lstStyle/>
        <a:p>
          <a:endParaRPr lang="fr-FR"/>
        </a:p>
      </dgm:t>
    </dgm:pt>
    <dgm:pt modelId="{EAB4B9C5-A049-431F-9999-068084343B88}" type="pres">
      <dgm:prSet presAssocID="{777F9C51-471D-430F-8EB3-2E23DC4C9A5F}" presName="spacing" presStyleCnt="0"/>
      <dgm:spPr/>
    </dgm:pt>
    <dgm:pt modelId="{1A1F1065-9DDF-4AFF-8FC2-209DAD23349F}" type="pres">
      <dgm:prSet presAssocID="{5C188BBB-42B9-4D34-89AD-163EC11B0FC8}" presName="linNode" presStyleCnt="0"/>
      <dgm:spPr/>
    </dgm:pt>
    <dgm:pt modelId="{3F72A523-27F2-483F-9048-6839E3021322}" type="pres">
      <dgm:prSet presAssocID="{5C188BBB-42B9-4D34-89AD-163EC11B0FC8}" presName="parentShp" presStyleLbl="node1" presStyleIdx="2" presStyleCnt="4" custScaleY="153488">
        <dgm:presLayoutVars>
          <dgm:bulletEnabled val="1"/>
        </dgm:presLayoutVars>
      </dgm:prSet>
      <dgm:spPr/>
      <dgm:t>
        <a:bodyPr/>
        <a:lstStyle/>
        <a:p>
          <a:endParaRPr lang="fr-FR"/>
        </a:p>
      </dgm:t>
    </dgm:pt>
    <dgm:pt modelId="{8B0E2EAD-1DF5-4B66-88B5-0405ADFBACF4}" type="pres">
      <dgm:prSet presAssocID="{5C188BBB-42B9-4D34-89AD-163EC11B0FC8}" presName="childShp" presStyleLbl="bgAccFollowNode1" presStyleIdx="2" presStyleCnt="4" custScaleY="153175" custLinFactNeighborX="3967" custLinFactNeighborY="2984">
        <dgm:presLayoutVars>
          <dgm:bulletEnabled val="1"/>
        </dgm:presLayoutVars>
      </dgm:prSet>
      <dgm:spPr/>
      <dgm:t>
        <a:bodyPr/>
        <a:lstStyle/>
        <a:p>
          <a:endParaRPr lang="fr-FR"/>
        </a:p>
      </dgm:t>
    </dgm:pt>
    <dgm:pt modelId="{A5726C31-2980-462C-B226-9F8CD3CFFC00}" type="pres">
      <dgm:prSet presAssocID="{3ED6957C-087D-4975-8F17-6F2D5114D762}" presName="spacing" presStyleCnt="0"/>
      <dgm:spPr/>
    </dgm:pt>
    <dgm:pt modelId="{CBBDAD8B-5B76-4EDC-ACB4-8558A5B0A943}" type="pres">
      <dgm:prSet presAssocID="{FFC9D758-0AFE-4EA6-9BC5-A5EB8460622E}" presName="linNode" presStyleCnt="0"/>
      <dgm:spPr/>
    </dgm:pt>
    <dgm:pt modelId="{314CDEE2-789E-4A5E-88ED-A9B1F4AA5559}" type="pres">
      <dgm:prSet presAssocID="{FFC9D758-0AFE-4EA6-9BC5-A5EB8460622E}" presName="parentShp" presStyleLbl="node1" presStyleIdx="3" presStyleCnt="4" custScaleY="139727" custLinFactNeighborY="126">
        <dgm:presLayoutVars>
          <dgm:bulletEnabled val="1"/>
        </dgm:presLayoutVars>
      </dgm:prSet>
      <dgm:spPr/>
      <dgm:t>
        <a:bodyPr/>
        <a:lstStyle/>
        <a:p>
          <a:endParaRPr lang="fr-FR"/>
        </a:p>
      </dgm:t>
    </dgm:pt>
    <dgm:pt modelId="{0C6186BF-9903-445A-89AA-1B10A9B80A08}" type="pres">
      <dgm:prSet presAssocID="{FFC9D758-0AFE-4EA6-9BC5-A5EB8460622E}" presName="childShp" presStyleLbl="bgAccFollowNode1" presStyleIdx="3" presStyleCnt="4" custScaleY="227936">
        <dgm:presLayoutVars>
          <dgm:bulletEnabled val="1"/>
        </dgm:presLayoutVars>
      </dgm:prSet>
      <dgm:spPr/>
      <dgm:t>
        <a:bodyPr/>
        <a:lstStyle/>
        <a:p>
          <a:endParaRPr lang="fr-FR"/>
        </a:p>
      </dgm:t>
    </dgm:pt>
  </dgm:ptLst>
  <dgm:cxnLst>
    <dgm:cxn modelId="{81008517-2DF8-459F-8568-C631E015DF3A}" srcId="{FFC9D758-0AFE-4EA6-9BC5-A5EB8460622E}" destId="{5ACB5A99-3615-4A52-AD2E-AD943884157F}" srcOrd="0" destOrd="0" parTransId="{DB7C7280-4907-4DA8-998C-661D4ED23967}" sibTransId="{C8C307A8-5255-4802-A23A-A79E3E521B6C}"/>
    <dgm:cxn modelId="{A3C1BF40-84DB-4A88-AC7F-071B2814607D}" type="presOf" srcId="{53732383-C637-4E89-9EA1-5A541C1F0714}" destId="{02F1F71F-E550-4146-A8B1-C5C2F0DD8A29}" srcOrd="0" destOrd="0" presId="urn:microsoft.com/office/officeart/2005/8/layout/vList6"/>
    <dgm:cxn modelId="{4A40162D-27CF-4D6D-A5D4-0C70DCB68189}" type="presOf" srcId="{6A923C5D-F72A-4249-B2DD-E74A7591501B}" destId="{842AE2E7-8016-4E51-B91F-1E3292FDA6ED}" srcOrd="0" destOrd="5" presId="urn:microsoft.com/office/officeart/2005/8/layout/vList6"/>
    <dgm:cxn modelId="{41E1B529-5572-450A-BD6F-D6FFC7F497E0}" srcId="{FFC9D758-0AFE-4EA6-9BC5-A5EB8460622E}" destId="{097A6020-C506-4CF9-BB1D-D726AFBF5FEB}" srcOrd="2" destOrd="0" parTransId="{37BA1A8A-FB6C-42F0-8EAB-F7285325A318}" sibTransId="{38F18A5D-2AB5-4E24-800C-F345B49E8BA3}"/>
    <dgm:cxn modelId="{EEC1B279-652D-47F3-B6C0-0D261DF2AB6D}" srcId="{01BF0FA8-B89A-4BFA-8E1A-9984DDA34387}" destId="{4C215C5A-DDD8-4D3C-A0DB-A92C399C49E4}" srcOrd="1" destOrd="0" parTransId="{BBC17C92-F7CC-4CF1-9F53-10BC23983028}" sibTransId="{C5907D89-A5BC-40C5-B2AB-5BDB007B97B5}"/>
    <dgm:cxn modelId="{235235C9-5970-4459-80AA-83612419D4CA}" type="presOf" srcId="{2EE2AA3F-2929-4658-BEEC-6223CF7D2744}" destId="{D912DA32-020C-47D7-86F9-BB5D408AD2BB}" srcOrd="0" destOrd="1" presId="urn:microsoft.com/office/officeart/2005/8/layout/vList6"/>
    <dgm:cxn modelId="{A60E88D6-A971-4E13-B8DE-9EF3E385A53E}" type="presOf" srcId="{4C215C5A-DDD8-4D3C-A0DB-A92C399C49E4}" destId="{842AE2E7-8016-4E51-B91F-1E3292FDA6ED}" srcOrd="0" destOrd="1" presId="urn:microsoft.com/office/officeart/2005/8/layout/vList6"/>
    <dgm:cxn modelId="{9B59CD52-4EC2-4A83-AA80-144FF8DA931C}" srcId="{53732383-C637-4E89-9EA1-5A541C1F0714}" destId="{392BC55B-494F-4CF8-9305-DB2DC7DDF073}" srcOrd="0" destOrd="0" parTransId="{D922AFC3-3820-4A05-911F-6230F40DDA37}" sibTransId="{CE541C2D-C215-474C-A40B-DAAEDC508FD4}"/>
    <dgm:cxn modelId="{4D1D84BC-BBC3-4081-9CD8-07A47CE8DE96}" type="presOf" srcId="{097A6020-C506-4CF9-BB1D-D726AFBF5FEB}" destId="{0C6186BF-9903-445A-89AA-1B10A9B80A08}" srcOrd="0" destOrd="2" presId="urn:microsoft.com/office/officeart/2005/8/layout/vList6"/>
    <dgm:cxn modelId="{B129B061-4A47-4E65-B569-54D2D6EFB81B}" type="presOf" srcId="{FFC9D758-0AFE-4EA6-9BC5-A5EB8460622E}" destId="{314CDEE2-789E-4A5E-88ED-A9B1F4AA5559}" srcOrd="0" destOrd="0" presId="urn:microsoft.com/office/officeart/2005/8/layout/vList6"/>
    <dgm:cxn modelId="{76F81059-9386-4F59-9E81-45B8F5B1138D}" srcId="{5C188BBB-42B9-4D34-89AD-163EC11B0FC8}" destId="{FE59901E-FE28-4D54-9FC0-AD49B5FB0ED0}" srcOrd="1" destOrd="0" parTransId="{075E00D9-9B63-4378-AAC7-2E32F7679FA5}" sibTransId="{3E263FBA-B449-4840-B38D-737587105B1F}"/>
    <dgm:cxn modelId="{308D0247-750B-4FD4-B9F6-092E6357356F}" type="presOf" srcId="{279DAD75-1099-42DF-98AD-BCE2D3D255D9}" destId="{842AE2E7-8016-4E51-B91F-1E3292FDA6ED}" srcOrd="0" destOrd="4" presId="urn:microsoft.com/office/officeart/2005/8/layout/vList6"/>
    <dgm:cxn modelId="{EF28D41B-2AE1-4260-ABC9-AA3BD4ABBE70}" srcId="{01BF0FA8-B89A-4BFA-8E1A-9984DDA34387}" destId="{0C377C6C-9802-4732-85B2-D60EFA7CB561}" srcOrd="0" destOrd="0" parTransId="{68FC6DB6-5C70-4037-8BC4-92152F06031B}" sibTransId="{E2D07128-5159-4B64-BBE4-B50584257AE0}"/>
    <dgm:cxn modelId="{F7AC5F56-126B-4DD8-8A1F-ADFE9139D663}" srcId="{01BF0FA8-B89A-4BFA-8E1A-9984DDA34387}" destId="{600C8769-736E-4B7A-90B7-97B55EEA852C}" srcOrd="3" destOrd="0" parTransId="{B8E21794-2126-4BEB-A44F-7B18E128EFB6}" sibTransId="{9ABCB35A-FB67-4C47-B245-B30D7E034A82}"/>
    <dgm:cxn modelId="{F12ACD7C-7A71-49B7-8706-51ABDAFE3769}" type="presOf" srcId="{0C377C6C-9802-4732-85B2-D60EFA7CB561}" destId="{842AE2E7-8016-4E51-B91F-1E3292FDA6ED}" srcOrd="0" destOrd="0" presId="urn:microsoft.com/office/officeart/2005/8/layout/vList6"/>
    <dgm:cxn modelId="{9D52379A-EAD9-4773-9604-453B4DA6FA4F}" type="presOf" srcId="{32E95722-FD5C-493F-A552-DE25A0016D00}" destId="{8B0E2EAD-1DF5-4B66-88B5-0405ADFBACF4}" srcOrd="0" destOrd="0" presId="urn:microsoft.com/office/officeart/2005/8/layout/vList6"/>
    <dgm:cxn modelId="{DB2E1BC9-AA19-4659-9B35-9382EC1ACD34}" srcId="{01BF0FA8-B89A-4BFA-8E1A-9984DDA34387}" destId="{663EA2AD-1171-414B-BDBA-48D8F16CCCB5}" srcOrd="2" destOrd="0" parTransId="{9C4EDE89-38FE-4553-829B-324927BD0880}" sibTransId="{CFDCDF9D-B939-4521-9044-8547292C0A9F}"/>
    <dgm:cxn modelId="{79ABC435-BEB3-42A6-B8A1-EAD8466140C0}" srcId="{91E90513-1E61-47C5-A9BC-D0BC77578091}" destId="{FFC9D758-0AFE-4EA6-9BC5-A5EB8460622E}" srcOrd="3" destOrd="0" parTransId="{E3D4BCF4-BCE6-4980-BC11-DC8827D59C36}" sibTransId="{940D673D-4347-4AC5-97B0-7CAFE6C87343}"/>
    <dgm:cxn modelId="{82D0482E-1795-4DE5-9C04-24A25E298206}" type="presOf" srcId="{91E90513-1E61-47C5-A9BC-D0BC77578091}" destId="{98351661-7383-40A3-97EB-FAD50947613B}" srcOrd="0" destOrd="0" presId="urn:microsoft.com/office/officeart/2005/8/layout/vList6"/>
    <dgm:cxn modelId="{A55E97F7-0AE3-4D93-97AD-7CB2E66A4BD6}" srcId="{01BF0FA8-B89A-4BFA-8E1A-9984DDA34387}" destId="{279DAD75-1099-42DF-98AD-BCE2D3D255D9}" srcOrd="4" destOrd="0" parTransId="{3AAF2F49-321D-463F-876D-86320F8656F7}" sibTransId="{CC76535C-6B46-4399-8128-3F9A5342BDFC}"/>
    <dgm:cxn modelId="{F01DFAAE-84CD-4D44-879A-317AF726DFD6}" srcId="{91E90513-1E61-47C5-A9BC-D0BC77578091}" destId="{53732383-C637-4E89-9EA1-5A541C1F0714}" srcOrd="1" destOrd="0" parTransId="{88775E19-3901-4E91-8A4E-AA63D64C4D9B}" sibTransId="{777F9C51-471D-430F-8EB3-2E23DC4C9A5F}"/>
    <dgm:cxn modelId="{80CC53D2-0A51-4F0D-85ED-FCF649DE93CF}" type="presOf" srcId="{392BC55B-494F-4CF8-9305-DB2DC7DDF073}" destId="{D912DA32-020C-47D7-86F9-BB5D408AD2BB}" srcOrd="0" destOrd="0" presId="urn:microsoft.com/office/officeart/2005/8/layout/vList6"/>
    <dgm:cxn modelId="{7055B0FF-29B6-4490-9B92-FB685033E7E5}" srcId="{91E90513-1E61-47C5-A9BC-D0BC77578091}" destId="{01BF0FA8-B89A-4BFA-8E1A-9984DDA34387}" srcOrd="0" destOrd="0" parTransId="{5930612D-F340-4AB0-828E-E1177992E600}" sibTransId="{34A41480-8515-4A4A-BD34-29BF5CF41AE0}"/>
    <dgm:cxn modelId="{28083CC8-B3B1-4CA5-8AFD-6AB9B400A7A3}" srcId="{5C188BBB-42B9-4D34-89AD-163EC11B0FC8}" destId="{32E95722-FD5C-493F-A552-DE25A0016D00}" srcOrd="0" destOrd="0" parTransId="{44F8220D-7DBD-4B3E-AA46-D5AC12921BC0}" sibTransId="{DF165029-CE36-48E9-B8BA-35AC4DAC16CD}"/>
    <dgm:cxn modelId="{06100D4A-FC00-4EA6-B221-814B70C70AE4}" type="presOf" srcId="{663EA2AD-1171-414B-BDBA-48D8F16CCCB5}" destId="{842AE2E7-8016-4E51-B91F-1E3292FDA6ED}" srcOrd="0" destOrd="2" presId="urn:microsoft.com/office/officeart/2005/8/layout/vList6"/>
    <dgm:cxn modelId="{31A23902-158F-4BFC-A389-876309515709}" type="presOf" srcId="{7CD4222A-9062-4354-A733-19C0CF8C9998}" destId="{0C6186BF-9903-445A-89AA-1B10A9B80A08}" srcOrd="0" destOrd="1" presId="urn:microsoft.com/office/officeart/2005/8/layout/vList6"/>
    <dgm:cxn modelId="{478C8765-8D58-4FAD-8BA9-A264008A3444}" srcId="{01BF0FA8-B89A-4BFA-8E1A-9984DDA34387}" destId="{6A923C5D-F72A-4249-B2DD-E74A7591501B}" srcOrd="5" destOrd="0" parTransId="{47C8983A-B808-47A2-A59A-1A1E593F58D6}" sibTransId="{1BC591AC-D46C-46DB-A737-8AD254F58A8F}"/>
    <dgm:cxn modelId="{52D435AA-D205-49B4-A264-A3872F6FEA2C}" srcId="{53732383-C637-4E89-9EA1-5A541C1F0714}" destId="{2EE2AA3F-2929-4658-BEEC-6223CF7D2744}" srcOrd="1" destOrd="0" parTransId="{F7397D9F-A018-4A8F-A8A9-1AECDE58DFBE}" sibTransId="{B985137A-6496-486F-B317-EAEB46D4E574}"/>
    <dgm:cxn modelId="{BB19B328-4948-4A20-8CEF-D3CE2F6D70F7}" type="presOf" srcId="{5C188BBB-42B9-4D34-89AD-163EC11B0FC8}" destId="{3F72A523-27F2-483F-9048-6839E3021322}" srcOrd="0" destOrd="0" presId="urn:microsoft.com/office/officeart/2005/8/layout/vList6"/>
    <dgm:cxn modelId="{FF07BA02-C452-4297-A74D-BAE7D25DD7EA}" srcId="{FFC9D758-0AFE-4EA6-9BC5-A5EB8460622E}" destId="{7CD4222A-9062-4354-A733-19C0CF8C9998}" srcOrd="1" destOrd="0" parTransId="{AB6D3988-C577-4C69-B976-370311BB84F9}" sibTransId="{4908EDDD-2F75-490E-8725-4C5584E9FD70}"/>
    <dgm:cxn modelId="{412E5014-4343-4BE9-ADBC-9498E8EC52A9}" type="presOf" srcId="{600C8769-736E-4B7A-90B7-97B55EEA852C}" destId="{842AE2E7-8016-4E51-B91F-1E3292FDA6ED}" srcOrd="0" destOrd="3" presId="urn:microsoft.com/office/officeart/2005/8/layout/vList6"/>
    <dgm:cxn modelId="{19B3A00F-CDD7-45EB-AAAC-4EC3AD9152D8}" type="presOf" srcId="{5ACB5A99-3615-4A52-AD2E-AD943884157F}" destId="{0C6186BF-9903-445A-89AA-1B10A9B80A08}" srcOrd="0" destOrd="0" presId="urn:microsoft.com/office/officeart/2005/8/layout/vList6"/>
    <dgm:cxn modelId="{CBDAF908-FA70-4AA1-A163-6286EF6D689E}" srcId="{91E90513-1E61-47C5-A9BC-D0BC77578091}" destId="{5C188BBB-42B9-4D34-89AD-163EC11B0FC8}" srcOrd="2" destOrd="0" parTransId="{E0A2C55D-F3CD-445B-BB7B-29C80064A1D9}" sibTransId="{3ED6957C-087D-4975-8F17-6F2D5114D762}"/>
    <dgm:cxn modelId="{C536A540-3B88-415F-8F68-DC54AC508061}" type="presOf" srcId="{FE59901E-FE28-4D54-9FC0-AD49B5FB0ED0}" destId="{8B0E2EAD-1DF5-4B66-88B5-0405ADFBACF4}" srcOrd="0" destOrd="1" presId="urn:microsoft.com/office/officeart/2005/8/layout/vList6"/>
    <dgm:cxn modelId="{DD4D4ADE-CA6B-4EB7-92BC-A60578FF9236}" type="presOf" srcId="{01BF0FA8-B89A-4BFA-8E1A-9984DDA34387}" destId="{54612655-64AF-492F-8B87-C05595B1ACBF}" srcOrd="0" destOrd="0" presId="urn:microsoft.com/office/officeart/2005/8/layout/vList6"/>
    <dgm:cxn modelId="{19CDF026-E613-4760-BBC1-3D1D715DBE31}" type="presParOf" srcId="{98351661-7383-40A3-97EB-FAD50947613B}" destId="{51E1E957-5745-499E-89EB-24E39CA9747D}" srcOrd="0" destOrd="0" presId="urn:microsoft.com/office/officeart/2005/8/layout/vList6"/>
    <dgm:cxn modelId="{AC302120-52F7-47A8-9D21-0CA3897A7E64}" type="presParOf" srcId="{51E1E957-5745-499E-89EB-24E39CA9747D}" destId="{54612655-64AF-492F-8B87-C05595B1ACBF}" srcOrd="0" destOrd="0" presId="urn:microsoft.com/office/officeart/2005/8/layout/vList6"/>
    <dgm:cxn modelId="{7993BFD2-2CDE-4515-8654-BBA0B0D76F9E}" type="presParOf" srcId="{51E1E957-5745-499E-89EB-24E39CA9747D}" destId="{842AE2E7-8016-4E51-B91F-1E3292FDA6ED}" srcOrd="1" destOrd="0" presId="urn:microsoft.com/office/officeart/2005/8/layout/vList6"/>
    <dgm:cxn modelId="{7FAEDCAA-5793-4E33-9F0D-67B28A003C7A}" type="presParOf" srcId="{98351661-7383-40A3-97EB-FAD50947613B}" destId="{E2AFA2FE-584C-459C-B228-ADBA8705CFF6}" srcOrd="1" destOrd="0" presId="urn:microsoft.com/office/officeart/2005/8/layout/vList6"/>
    <dgm:cxn modelId="{2DD0F194-C15A-43BB-8094-EA12D41E9FE4}" type="presParOf" srcId="{98351661-7383-40A3-97EB-FAD50947613B}" destId="{65D44F37-6AB0-403C-A1E3-390BB155B9BE}" srcOrd="2" destOrd="0" presId="urn:microsoft.com/office/officeart/2005/8/layout/vList6"/>
    <dgm:cxn modelId="{F28FAE53-A02C-4227-9EC2-0F98FA2C9571}" type="presParOf" srcId="{65D44F37-6AB0-403C-A1E3-390BB155B9BE}" destId="{02F1F71F-E550-4146-A8B1-C5C2F0DD8A29}" srcOrd="0" destOrd="0" presId="urn:microsoft.com/office/officeart/2005/8/layout/vList6"/>
    <dgm:cxn modelId="{CABDE52A-5AF4-49F0-9F75-BCBF4B771A8B}" type="presParOf" srcId="{65D44F37-6AB0-403C-A1E3-390BB155B9BE}" destId="{D912DA32-020C-47D7-86F9-BB5D408AD2BB}" srcOrd="1" destOrd="0" presId="urn:microsoft.com/office/officeart/2005/8/layout/vList6"/>
    <dgm:cxn modelId="{2E587633-1157-419C-B6B1-ADDF02EFE1CF}" type="presParOf" srcId="{98351661-7383-40A3-97EB-FAD50947613B}" destId="{EAB4B9C5-A049-431F-9999-068084343B88}" srcOrd="3" destOrd="0" presId="urn:microsoft.com/office/officeart/2005/8/layout/vList6"/>
    <dgm:cxn modelId="{67EB8332-FBB1-4D44-B2FC-43E6C88D4479}" type="presParOf" srcId="{98351661-7383-40A3-97EB-FAD50947613B}" destId="{1A1F1065-9DDF-4AFF-8FC2-209DAD23349F}" srcOrd="4" destOrd="0" presId="urn:microsoft.com/office/officeart/2005/8/layout/vList6"/>
    <dgm:cxn modelId="{6E5993C5-6CC9-4B63-9AE8-80BE11D9D523}" type="presParOf" srcId="{1A1F1065-9DDF-4AFF-8FC2-209DAD23349F}" destId="{3F72A523-27F2-483F-9048-6839E3021322}" srcOrd="0" destOrd="0" presId="urn:microsoft.com/office/officeart/2005/8/layout/vList6"/>
    <dgm:cxn modelId="{9FABD47A-72A3-41E4-AFCA-F514625DC642}" type="presParOf" srcId="{1A1F1065-9DDF-4AFF-8FC2-209DAD23349F}" destId="{8B0E2EAD-1DF5-4B66-88B5-0405ADFBACF4}" srcOrd="1" destOrd="0" presId="urn:microsoft.com/office/officeart/2005/8/layout/vList6"/>
    <dgm:cxn modelId="{10B129D3-1BFF-4BEB-A848-C8009E5E566F}" type="presParOf" srcId="{98351661-7383-40A3-97EB-FAD50947613B}" destId="{A5726C31-2980-462C-B226-9F8CD3CFFC00}" srcOrd="5" destOrd="0" presId="urn:microsoft.com/office/officeart/2005/8/layout/vList6"/>
    <dgm:cxn modelId="{0D955A3A-E72D-49DA-9A83-8B7FCFDC9E73}" type="presParOf" srcId="{98351661-7383-40A3-97EB-FAD50947613B}" destId="{CBBDAD8B-5B76-4EDC-ACB4-8558A5B0A943}" srcOrd="6" destOrd="0" presId="urn:microsoft.com/office/officeart/2005/8/layout/vList6"/>
    <dgm:cxn modelId="{2B3CF418-33A9-4C98-879E-9E8B4670A564}" type="presParOf" srcId="{CBBDAD8B-5B76-4EDC-ACB4-8558A5B0A943}" destId="{314CDEE2-789E-4A5E-88ED-A9B1F4AA5559}" srcOrd="0" destOrd="0" presId="urn:microsoft.com/office/officeart/2005/8/layout/vList6"/>
    <dgm:cxn modelId="{BB9AC9FD-8579-417A-9C1E-4B3A21D99F25}" type="presParOf" srcId="{CBBDAD8B-5B76-4EDC-ACB4-8558A5B0A943}" destId="{0C6186BF-9903-445A-89AA-1B10A9B80A08}" srcOrd="1" destOrd="0" presId="urn:microsoft.com/office/officeart/2005/8/layout/vList6"/>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C25574-A9F7-429F-8A27-CFD6336F10EC}">
      <dsp:nvSpPr>
        <dsp:cNvPr id="0" name=""/>
        <dsp:cNvSpPr/>
      </dsp:nvSpPr>
      <dsp:spPr>
        <a:xfrm>
          <a:off x="0" y="539317"/>
          <a:ext cx="8884096" cy="8568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61EE232-186C-4333-ADBF-8BADDB2EF6BD}">
      <dsp:nvSpPr>
        <dsp:cNvPr id="0" name=""/>
        <dsp:cNvSpPr/>
      </dsp:nvSpPr>
      <dsp:spPr>
        <a:xfrm>
          <a:off x="463967" y="119398"/>
          <a:ext cx="6218867" cy="1003680"/>
        </a:xfrm>
        <a:prstGeom prst="roundRect">
          <a:avLst/>
        </a:prstGeom>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5400000" scaled="1"/>
          <a:tileRect/>
        </a:gradFill>
        <a:ln>
          <a:noFill/>
        </a:ln>
        <a:effectLst/>
        <a:scene3d>
          <a:camera prst="orthographicFront"/>
          <a:lightRig rig="flat" dir="t"/>
        </a:scene3d>
        <a:sp3d prstMaterial="dkEdge">
          <a:bevelT w="8200" h="38100" prst="coolSlant"/>
        </a:sp3d>
      </dsp:spPr>
      <dsp:style>
        <a:lnRef idx="0">
          <a:scrgbClr r="0" g="0" b="0"/>
        </a:lnRef>
        <a:fillRef idx="2">
          <a:scrgbClr r="0" g="0" b="0"/>
        </a:fillRef>
        <a:effectRef idx="1">
          <a:scrgbClr r="0" g="0" b="0"/>
        </a:effectRef>
        <a:fontRef idx="minor">
          <a:schemeClr val="dk1"/>
        </a:fontRef>
      </dsp:style>
      <dsp:txBody>
        <a:bodyPr spcFirstLastPara="0" vert="horz" wrap="square" lIns="235058" tIns="0" rIns="235058" bIns="0" numCol="1" spcCol="1270" anchor="ctr" anchorCtr="0">
          <a:noAutofit/>
        </a:bodyPr>
        <a:lstStyle/>
        <a:p>
          <a:pPr lvl="0" algn="ctr" defTabSz="1511300" rtl="0">
            <a:lnSpc>
              <a:spcPct val="90000"/>
            </a:lnSpc>
            <a:spcBef>
              <a:spcPct val="0"/>
            </a:spcBef>
            <a:spcAft>
              <a:spcPct val="35000"/>
            </a:spcAft>
          </a:pPr>
          <a:r>
            <a:rPr lang="fr-FR" sz="3400" b="1" kern="1200" dirty="0" smtClean="0">
              <a:solidFill>
                <a:schemeClr val="tx1"/>
              </a:solidFill>
            </a:rPr>
            <a:t>Plan de travail</a:t>
          </a:r>
          <a:endParaRPr lang="fr-FR" sz="3400" b="1" kern="1200" dirty="0">
            <a:solidFill>
              <a:schemeClr val="tx1"/>
            </a:solidFill>
          </a:endParaRPr>
        </a:p>
      </dsp:txBody>
      <dsp:txXfrm>
        <a:off x="512963" y="168394"/>
        <a:ext cx="6120875" cy="905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8C542-F6A5-4A40-859A-20557710F5E2}">
      <dsp:nvSpPr>
        <dsp:cNvPr id="0" name=""/>
        <dsp:cNvSpPr/>
      </dsp:nvSpPr>
      <dsp:spPr>
        <a:xfrm>
          <a:off x="3073449" y="522686"/>
          <a:ext cx="5651767" cy="5729860"/>
        </a:xfrm>
        <a:prstGeom prst="pie">
          <a:avLst>
            <a:gd name="adj1" fmla="val 16200000"/>
            <a:gd name="adj2" fmla="val 18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kern="1200" dirty="0" smtClean="0">
              <a:effectLst>
                <a:outerShdw blurRad="38100" dist="38100" dir="2700000" algn="tl">
                  <a:srgbClr val="000000">
                    <a:alpha val="43137"/>
                  </a:srgbClr>
                </a:outerShdw>
              </a:effectLst>
            </a:rPr>
            <a:t>la demande totale pour les produits agricoles sera 60% plus élevé en 2030 que le temps présent </a:t>
          </a:r>
          <a:endParaRPr lang="fr-FR" sz="1800" kern="1200" dirty="0"/>
        </a:p>
      </dsp:txBody>
      <dsp:txXfrm>
        <a:off x="6052065" y="1736870"/>
        <a:ext cx="2018488" cy="1705315"/>
      </dsp:txXfrm>
    </dsp:sp>
    <dsp:sp modelId="{0189B914-3EA1-475A-BCD5-6FEF9CFE1606}">
      <dsp:nvSpPr>
        <dsp:cNvPr id="0" name=""/>
        <dsp:cNvSpPr/>
      </dsp:nvSpPr>
      <dsp:spPr>
        <a:xfrm>
          <a:off x="2844891" y="663553"/>
          <a:ext cx="5867211" cy="5867211"/>
        </a:xfrm>
        <a:prstGeom prst="pie">
          <a:avLst>
            <a:gd name="adj1" fmla="val 1800000"/>
            <a:gd name="adj2" fmla="val 90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kern="1200" dirty="0" smtClean="0">
              <a:effectLst>
                <a:outerShdw blurRad="38100" dist="38100" dir="2700000" algn="tl">
                  <a:srgbClr val="000000">
                    <a:alpha val="43137"/>
                  </a:srgbClr>
                </a:outerShdw>
              </a:effectLst>
            </a:rPr>
            <a:t>La productivité durable d'un sol dépend principalement de sa capacité à fournir des éléments nutritifs essentiels à la croissance des plantes</a:t>
          </a:r>
          <a:endParaRPr lang="fr-FR" sz="1800" kern="1200" dirty="0"/>
        </a:p>
      </dsp:txBody>
      <dsp:txXfrm>
        <a:off x="4241846" y="4470256"/>
        <a:ext cx="3143149" cy="1536650"/>
      </dsp:txXfrm>
    </dsp:sp>
    <dsp:sp modelId="{1F039042-0BB2-4EB1-A725-582E3A05816C}">
      <dsp:nvSpPr>
        <dsp:cNvPr id="0" name=""/>
        <dsp:cNvSpPr/>
      </dsp:nvSpPr>
      <dsp:spPr>
        <a:xfrm>
          <a:off x="2724054" y="454010"/>
          <a:ext cx="5867211" cy="5867211"/>
        </a:xfrm>
        <a:prstGeom prst="pie">
          <a:avLst>
            <a:gd name="adj1" fmla="val 9000000"/>
            <a:gd name="adj2" fmla="val 162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u="none" kern="1200" dirty="0" smtClean="0">
              <a:effectLst>
                <a:outerShdw blurRad="38100" dist="38100" dir="2700000" algn="tl">
                  <a:srgbClr val="000000">
                    <a:alpha val="43137"/>
                  </a:srgbClr>
                </a:outerShdw>
              </a:effectLst>
            </a:rPr>
            <a:t>l’intégration des légumineuses dans les systèmes de culture est une opportunité pour améliorer la fertilité des sols et les rendements des cultures</a:t>
          </a:r>
          <a:endParaRPr lang="fr-FR" sz="1600" b="1" u="none" kern="1200" dirty="0"/>
        </a:p>
      </dsp:txBody>
      <dsp:txXfrm>
        <a:off x="3403673" y="1697300"/>
        <a:ext cx="2095432" cy="1746194"/>
      </dsp:txXfrm>
    </dsp:sp>
    <dsp:sp modelId="{DECE7064-6DB8-4DC0-9615-43D80357BB27}">
      <dsp:nvSpPr>
        <dsp:cNvPr id="0" name=""/>
        <dsp:cNvSpPr/>
      </dsp:nvSpPr>
      <dsp:spPr>
        <a:xfrm>
          <a:off x="2482341" y="228173"/>
          <a:ext cx="6593628" cy="6593628"/>
        </a:xfrm>
        <a:prstGeom prst="circularArrow">
          <a:avLst>
            <a:gd name="adj1" fmla="val 5085"/>
            <a:gd name="adj2" fmla="val 327528"/>
            <a:gd name="adj3" fmla="val 1472472"/>
            <a:gd name="adj4" fmla="val 16199432"/>
            <a:gd name="adj5" fmla="val 5932"/>
          </a:avLst>
        </a:prstGeom>
        <a:solidFill>
          <a:schemeClr val="accent2">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844C69B-A18D-4EA2-B4AA-A37BDEA199A3}">
      <dsp:nvSpPr>
        <dsp:cNvPr id="0" name=""/>
        <dsp:cNvSpPr/>
      </dsp:nvSpPr>
      <dsp:spPr>
        <a:xfrm>
          <a:off x="2481682" y="299974"/>
          <a:ext cx="6593628" cy="6593628"/>
        </a:xfrm>
        <a:prstGeom prst="circularArrow">
          <a:avLst>
            <a:gd name="adj1" fmla="val 5085"/>
            <a:gd name="adj2" fmla="val 327528"/>
            <a:gd name="adj3" fmla="val 8671970"/>
            <a:gd name="adj4" fmla="val 1800502"/>
            <a:gd name="adj5" fmla="val 5932"/>
          </a:avLst>
        </a:prstGeom>
        <a:solidFill>
          <a:schemeClr val="accent2">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8FD0B31-CB1C-4AC1-916A-BFA0DC99D7D3}">
      <dsp:nvSpPr>
        <dsp:cNvPr id="0" name=""/>
        <dsp:cNvSpPr/>
      </dsp:nvSpPr>
      <dsp:spPr>
        <a:xfrm>
          <a:off x="2481684" y="148628"/>
          <a:ext cx="6593628" cy="6593628"/>
        </a:xfrm>
        <a:prstGeom prst="circularArrow">
          <a:avLst>
            <a:gd name="adj1" fmla="val 5085"/>
            <a:gd name="adj2" fmla="val 327528"/>
            <a:gd name="adj3" fmla="val 15873039"/>
            <a:gd name="adj4" fmla="val 9000000"/>
            <a:gd name="adj5" fmla="val 5932"/>
          </a:avLst>
        </a:prstGeom>
        <a:solidFill>
          <a:schemeClr val="accent2">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CB75167-6A1F-40D4-BC34-547499B3FE8B}" type="datetimeFigureOut">
              <a:rPr lang="fr-FR"/>
              <a:pPr>
                <a:defRPr/>
              </a:pPr>
              <a:t>06/07/2018</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1B6E9EE-C8C0-46FD-B9A1-2D1A514EDD33}" type="slidenum">
              <a:rPr lang="fr-FR"/>
              <a:pPr>
                <a:defRPr/>
              </a:pPr>
              <a:t>‹N°›</a:t>
            </a:fld>
            <a:endParaRPr lang="fr-FR" dirty="0"/>
          </a:p>
        </p:txBody>
      </p:sp>
    </p:spTree>
    <p:extLst>
      <p:ext uri="{BB962C8B-B14F-4D97-AF65-F5344CB8AC3E}">
        <p14:creationId xmlns="" xmlns:p14="http://schemas.microsoft.com/office/powerpoint/2010/main" val="19033301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3</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28</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pPr marL="0" marR="0" indent="0" algn="just"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r>
              <a:rPr lang="fr-FR" sz="1200" dirty="0" smtClean="0"/>
              <a:t>À cet effet, le meilleur résultat obtenu en terme de biomasse moyenne (fraiche et sèche), sur l’ensemble des traitements (PGPR et PGPF) et les deux lignées confondus, est notable pour la lignée L</a:t>
            </a:r>
            <a:r>
              <a:rPr lang="fr-FR" sz="1200" baseline="-25000" dirty="0" smtClean="0"/>
              <a:t>2</a:t>
            </a:r>
            <a:r>
              <a:rPr lang="fr-FR" sz="1200" dirty="0" smtClean="0"/>
              <a:t> élicitée par la souche P66 pendant 3 jours avec une amélioration de 62,16 % de poids frais et 61,07 % de poids sec par rapport au témoin</a:t>
            </a:r>
            <a:endParaRPr lang="fr-FR" sz="1200" dirty="0" smtClean="0">
              <a:latin typeface="Times New Roman" pitchFamily="18" charset="0"/>
              <a:cs typeface="Times New Roman" pitchFamily="18" charset="0"/>
            </a:endParaRPr>
          </a:p>
          <a:p>
            <a:pPr marL="0" indent="0" algn="just">
              <a:buFont typeface="Wingdings" panose="05000000000000000000" pitchFamily="2" charset="2"/>
              <a:buNone/>
            </a:pP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34</a:t>
            </a:fld>
            <a:endParaRPr lang="fr-FR" dirty="0"/>
          </a:p>
        </p:txBody>
      </p:sp>
    </p:spTree>
    <p:extLst>
      <p:ext uri="{BB962C8B-B14F-4D97-AF65-F5344CB8AC3E}">
        <p14:creationId xmlns="" xmlns:p14="http://schemas.microsoft.com/office/powerpoint/2010/main" val="2988441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pPr marL="0" marR="0" indent="0" algn="just"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r>
              <a:rPr lang="fr-FR" sz="1200" dirty="0" smtClean="0"/>
              <a:t>À cet effet, le meilleur résultat obtenu en terme de biomasse moyenne (fraiche et sèche), sur l’ensemble des traitements (PGPR et PGPF) et les deux lignées confondus, est notable pour la lignée L</a:t>
            </a:r>
            <a:r>
              <a:rPr lang="fr-FR" sz="1200" baseline="-25000" dirty="0" smtClean="0"/>
              <a:t>2</a:t>
            </a:r>
            <a:r>
              <a:rPr lang="fr-FR" sz="1200" dirty="0" smtClean="0"/>
              <a:t> élicitée par la souche P66 pendant 3 jours avec une amélioration de 62,16 % de poids frais et 61,07 % de poids sec par rapport au témoin</a:t>
            </a:r>
            <a:endParaRPr lang="fr-FR" sz="1200" dirty="0" smtClean="0">
              <a:latin typeface="Times New Roman" pitchFamily="18" charset="0"/>
              <a:cs typeface="Times New Roman" pitchFamily="18" charset="0"/>
            </a:endParaRPr>
          </a:p>
          <a:p>
            <a:pPr marL="0" indent="0" algn="just">
              <a:buFont typeface="Wingdings" panose="05000000000000000000" pitchFamily="2" charset="2"/>
              <a:buNone/>
            </a:pP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35</a:t>
            </a:fld>
            <a:endParaRPr lang="fr-FR" dirty="0"/>
          </a:p>
        </p:txBody>
      </p:sp>
    </p:spTree>
    <p:extLst>
      <p:ext uri="{BB962C8B-B14F-4D97-AF65-F5344CB8AC3E}">
        <p14:creationId xmlns="" xmlns:p14="http://schemas.microsoft.com/office/powerpoint/2010/main" val="2988441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36</a:t>
            </a:fld>
            <a:endParaRPr lang="fr-FR" dirty="0"/>
          </a:p>
        </p:txBody>
      </p:sp>
    </p:spTree>
    <p:extLst>
      <p:ext uri="{BB962C8B-B14F-4D97-AF65-F5344CB8AC3E}">
        <p14:creationId xmlns="" xmlns:p14="http://schemas.microsoft.com/office/powerpoint/2010/main" val="3941904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20</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21</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22</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23</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24</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25</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26</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r>
              <a:rPr lang="fr-FR" dirty="0" smtClean="0"/>
              <a:t>Comme ceux obtenu par </a:t>
            </a:r>
          </a:p>
          <a:p>
            <a:r>
              <a:rPr lang="fr-FR" dirty="0" smtClean="0"/>
              <a:t>Résultats semblable à ceux de </a:t>
            </a:r>
            <a:endParaRPr lang="fr-FR" dirty="0"/>
          </a:p>
        </p:txBody>
      </p:sp>
      <p:sp>
        <p:nvSpPr>
          <p:cNvPr id="4" name="Espace réservé du numéro de diapositive 3"/>
          <p:cNvSpPr>
            <a:spLocks noGrp="1"/>
          </p:cNvSpPr>
          <p:nvPr>
            <p:ph type="sldNum" sz="quarter" idx="10"/>
          </p:nvPr>
        </p:nvSpPr>
        <p:spPr/>
        <p:txBody>
          <a:bodyPr/>
          <a:lstStyle/>
          <a:p>
            <a:pPr>
              <a:defRPr/>
            </a:pPr>
            <a:fld id="{A1B6E9EE-C8C0-46FD-B9A1-2D1A514EDD33}" type="slidenum">
              <a:rPr lang="fr-FR" smtClean="0"/>
              <a:pPr>
                <a:defRPr/>
              </a:pPr>
              <a:t>27</a:t>
            </a:fld>
            <a:endParaRPr lang="fr-FR" dirty="0"/>
          </a:p>
        </p:txBody>
      </p:sp>
    </p:spTree>
    <p:extLst>
      <p:ext uri="{BB962C8B-B14F-4D97-AF65-F5344CB8AC3E}">
        <p14:creationId xmlns="" xmlns:p14="http://schemas.microsoft.com/office/powerpoint/2010/main" val="3969073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6000"/>
            </a:lvl1pPr>
          </a:lstStyle>
          <a:p>
            <a:r>
              <a:rPr lang="fr-FR" smtClean="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pPr>
              <a:defRPr/>
            </a:pPr>
            <a:fld id="{A30DFD14-B11F-4F18-8976-BDEE0AA011DE}" type="datetimeFigureOut">
              <a:rPr lang="fr-FR" smtClean="0"/>
              <a:pPr>
                <a:defRPr/>
              </a:pPr>
              <a:t>06/07/2018</a:t>
            </a:fld>
            <a:endParaRPr lang="fr-FR" dirty="0"/>
          </a:p>
        </p:txBody>
      </p:sp>
      <p:sp>
        <p:nvSpPr>
          <p:cNvPr id="5" name="Footer Placeholder 4"/>
          <p:cNvSpPr>
            <a:spLocks noGrp="1"/>
          </p:cNvSpPr>
          <p:nvPr>
            <p:ph type="ftr" sz="quarter" idx="11"/>
          </p:nvPr>
        </p:nvSpPr>
        <p:spPr/>
        <p:txBody>
          <a:bodyPr/>
          <a:lstStyle/>
          <a:p>
            <a:pPr>
              <a:defRPr/>
            </a:pPr>
            <a:endParaRPr lang="fr-FR" dirty="0"/>
          </a:p>
        </p:txBody>
      </p:sp>
      <p:sp>
        <p:nvSpPr>
          <p:cNvPr id="6" name="Slide Number Placeholder 5"/>
          <p:cNvSpPr>
            <a:spLocks noGrp="1"/>
          </p:cNvSpPr>
          <p:nvPr>
            <p:ph type="sldNum" sz="quarter" idx="12"/>
          </p:nvPr>
        </p:nvSpPr>
        <p:spPr/>
        <p:txBody>
          <a:bodyPr/>
          <a:lstStyle/>
          <a:p>
            <a:pPr>
              <a:defRPr/>
            </a:pPr>
            <a:fld id="{EBB5F460-88FF-4450-80A6-D0BB5F272F42}" type="slidenum">
              <a:rPr lang="fr-FR" smtClean="0"/>
              <a:pPr>
                <a:defRPr/>
              </a:pPr>
              <a:t>‹N°›</a:t>
            </a:fld>
            <a:endParaRPr lang="fr-FR" dirty="0"/>
          </a:p>
        </p:txBody>
      </p:sp>
    </p:spTree>
    <p:extLst>
      <p:ext uri="{BB962C8B-B14F-4D97-AF65-F5344CB8AC3E}">
        <p14:creationId xmlns="" xmlns:p14="http://schemas.microsoft.com/office/powerpoint/2010/main" val="3364302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BEFFD763-5BA4-4FE7-872E-BCE0A488DD43}" type="datetimeFigureOut">
              <a:rPr lang="fr-FR" smtClean="0"/>
              <a:pPr>
                <a:defRPr/>
              </a:pPr>
              <a:t>06/07/2018</a:t>
            </a:fld>
            <a:endParaRPr lang="fr-FR" dirty="0"/>
          </a:p>
        </p:txBody>
      </p:sp>
      <p:sp>
        <p:nvSpPr>
          <p:cNvPr id="5" name="Footer Placeholder 4"/>
          <p:cNvSpPr>
            <a:spLocks noGrp="1"/>
          </p:cNvSpPr>
          <p:nvPr>
            <p:ph type="ftr" sz="quarter" idx="11"/>
          </p:nvPr>
        </p:nvSpPr>
        <p:spPr/>
        <p:txBody>
          <a:bodyPr/>
          <a:lstStyle/>
          <a:p>
            <a:pPr>
              <a:defRPr/>
            </a:pPr>
            <a:endParaRPr lang="fr-FR" dirty="0"/>
          </a:p>
        </p:txBody>
      </p:sp>
      <p:sp>
        <p:nvSpPr>
          <p:cNvPr id="6" name="Slide Number Placeholder 5"/>
          <p:cNvSpPr>
            <a:spLocks noGrp="1"/>
          </p:cNvSpPr>
          <p:nvPr>
            <p:ph type="sldNum" sz="quarter" idx="12"/>
          </p:nvPr>
        </p:nvSpPr>
        <p:spPr/>
        <p:txBody>
          <a:bodyPr/>
          <a:lstStyle/>
          <a:p>
            <a:pPr>
              <a:defRPr/>
            </a:pPr>
            <a:fld id="{CA527F3C-345A-4807-9609-B1BB1879E34A}" type="slidenum">
              <a:rPr lang="fr-FR" smtClean="0"/>
              <a:pPr>
                <a:defRPr/>
              </a:pPr>
              <a:t>‹N°›</a:t>
            </a:fld>
            <a:endParaRPr lang="fr-FR" dirty="0"/>
          </a:p>
        </p:txBody>
      </p:sp>
    </p:spTree>
    <p:extLst>
      <p:ext uri="{BB962C8B-B14F-4D97-AF65-F5344CB8AC3E}">
        <p14:creationId xmlns="" xmlns:p14="http://schemas.microsoft.com/office/powerpoint/2010/main" val="3392882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785C34BE-37D1-4D42-9A37-9F22319E8403}" type="datetimeFigureOut">
              <a:rPr lang="fr-FR" smtClean="0"/>
              <a:pPr>
                <a:defRPr/>
              </a:pPr>
              <a:t>06/07/2018</a:t>
            </a:fld>
            <a:endParaRPr lang="fr-FR" dirty="0"/>
          </a:p>
        </p:txBody>
      </p:sp>
      <p:sp>
        <p:nvSpPr>
          <p:cNvPr id="5" name="Footer Placeholder 4"/>
          <p:cNvSpPr>
            <a:spLocks noGrp="1"/>
          </p:cNvSpPr>
          <p:nvPr>
            <p:ph type="ftr" sz="quarter" idx="11"/>
          </p:nvPr>
        </p:nvSpPr>
        <p:spPr/>
        <p:txBody>
          <a:bodyPr/>
          <a:lstStyle/>
          <a:p>
            <a:pPr>
              <a:defRPr/>
            </a:pPr>
            <a:endParaRPr lang="fr-FR" dirty="0"/>
          </a:p>
        </p:txBody>
      </p:sp>
      <p:sp>
        <p:nvSpPr>
          <p:cNvPr id="6" name="Slide Number Placeholder 5"/>
          <p:cNvSpPr>
            <a:spLocks noGrp="1"/>
          </p:cNvSpPr>
          <p:nvPr>
            <p:ph type="sldNum" sz="quarter" idx="12"/>
          </p:nvPr>
        </p:nvSpPr>
        <p:spPr/>
        <p:txBody>
          <a:bodyPr/>
          <a:lstStyle/>
          <a:p>
            <a:pPr>
              <a:defRPr/>
            </a:pPr>
            <a:fld id="{DDEE03B5-57F7-4DF5-BAF6-93158E25CA2F}" type="slidenum">
              <a:rPr lang="fr-FR" smtClean="0"/>
              <a:pPr>
                <a:defRPr/>
              </a:pPr>
              <a:t>‹N°›</a:t>
            </a:fld>
            <a:endParaRPr lang="fr-FR" dirty="0"/>
          </a:p>
        </p:txBody>
      </p:sp>
    </p:spTree>
    <p:extLst>
      <p:ext uri="{BB962C8B-B14F-4D97-AF65-F5344CB8AC3E}">
        <p14:creationId xmlns="" xmlns:p14="http://schemas.microsoft.com/office/powerpoint/2010/main" val="235636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9265445C-5D55-4D75-99D1-8A9A361B17FA}" type="datetimeFigureOut">
              <a:rPr lang="fr-FR" smtClean="0"/>
              <a:pPr>
                <a:defRPr/>
              </a:pPr>
              <a:t>06/07/2018</a:t>
            </a:fld>
            <a:endParaRPr lang="fr-FR" dirty="0"/>
          </a:p>
        </p:txBody>
      </p:sp>
      <p:sp>
        <p:nvSpPr>
          <p:cNvPr id="5" name="Footer Placeholder 4"/>
          <p:cNvSpPr>
            <a:spLocks noGrp="1"/>
          </p:cNvSpPr>
          <p:nvPr>
            <p:ph type="ftr" sz="quarter" idx="11"/>
          </p:nvPr>
        </p:nvSpPr>
        <p:spPr/>
        <p:txBody>
          <a:bodyPr/>
          <a:lstStyle/>
          <a:p>
            <a:pPr>
              <a:defRPr/>
            </a:pPr>
            <a:endParaRPr lang="fr-FR" dirty="0"/>
          </a:p>
        </p:txBody>
      </p:sp>
      <p:sp>
        <p:nvSpPr>
          <p:cNvPr id="6" name="Slide Number Placeholder 5"/>
          <p:cNvSpPr>
            <a:spLocks noGrp="1"/>
          </p:cNvSpPr>
          <p:nvPr>
            <p:ph type="sldNum" sz="quarter" idx="12"/>
          </p:nvPr>
        </p:nvSpPr>
        <p:spPr/>
        <p:txBody>
          <a:bodyPr/>
          <a:lstStyle/>
          <a:p>
            <a:pPr>
              <a:defRPr/>
            </a:pPr>
            <a:fld id="{0A1DAB7A-7AF8-4F10-87F4-293A21E00106}" type="slidenum">
              <a:rPr lang="fr-FR" smtClean="0"/>
              <a:pPr>
                <a:defRPr/>
              </a:pPr>
              <a:t>‹N°›</a:t>
            </a:fld>
            <a:endParaRPr lang="fr-FR" dirty="0"/>
          </a:p>
        </p:txBody>
      </p:sp>
    </p:spTree>
    <p:extLst>
      <p:ext uri="{BB962C8B-B14F-4D97-AF65-F5344CB8AC3E}">
        <p14:creationId xmlns="" xmlns:p14="http://schemas.microsoft.com/office/powerpoint/2010/main" val="2408056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pPr>
              <a:defRPr/>
            </a:pPr>
            <a:fld id="{0C641514-5E4C-47E4-9164-CAA2C89BFE61}" type="datetimeFigureOut">
              <a:rPr lang="fr-FR" smtClean="0"/>
              <a:pPr>
                <a:defRPr/>
              </a:pPr>
              <a:t>06/07/2018</a:t>
            </a:fld>
            <a:endParaRPr lang="fr-FR" dirty="0"/>
          </a:p>
        </p:txBody>
      </p:sp>
      <p:sp>
        <p:nvSpPr>
          <p:cNvPr id="5" name="Footer Placeholder 4"/>
          <p:cNvSpPr>
            <a:spLocks noGrp="1"/>
          </p:cNvSpPr>
          <p:nvPr>
            <p:ph type="ftr" sz="quarter" idx="11"/>
          </p:nvPr>
        </p:nvSpPr>
        <p:spPr/>
        <p:txBody>
          <a:bodyPr/>
          <a:lstStyle/>
          <a:p>
            <a:pPr>
              <a:defRPr/>
            </a:pPr>
            <a:endParaRPr lang="fr-FR" dirty="0"/>
          </a:p>
        </p:txBody>
      </p:sp>
      <p:sp>
        <p:nvSpPr>
          <p:cNvPr id="6" name="Slide Number Placeholder 5"/>
          <p:cNvSpPr>
            <a:spLocks noGrp="1"/>
          </p:cNvSpPr>
          <p:nvPr>
            <p:ph type="sldNum" sz="quarter" idx="12"/>
          </p:nvPr>
        </p:nvSpPr>
        <p:spPr/>
        <p:txBody>
          <a:bodyPr/>
          <a:lstStyle/>
          <a:p>
            <a:pPr>
              <a:defRPr/>
            </a:pPr>
            <a:fld id="{20D23B91-EBE5-455C-B319-3E7949F93B8C}" type="slidenum">
              <a:rPr lang="fr-FR" smtClean="0"/>
              <a:pPr>
                <a:defRPr/>
              </a:pPr>
              <a:t>‹N°›</a:t>
            </a:fld>
            <a:endParaRPr lang="fr-FR" dirty="0"/>
          </a:p>
        </p:txBody>
      </p:sp>
    </p:spTree>
    <p:extLst>
      <p:ext uri="{BB962C8B-B14F-4D97-AF65-F5344CB8AC3E}">
        <p14:creationId xmlns="" xmlns:p14="http://schemas.microsoft.com/office/powerpoint/2010/main" val="794472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12F11BCD-73F2-44A7-8387-1D4A31B7D169}" type="datetimeFigureOut">
              <a:rPr lang="fr-FR" smtClean="0"/>
              <a:pPr>
                <a:defRPr/>
              </a:pPr>
              <a:t>06/07/2018</a:t>
            </a:fld>
            <a:endParaRPr lang="fr-FR" dirty="0"/>
          </a:p>
        </p:txBody>
      </p:sp>
      <p:sp>
        <p:nvSpPr>
          <p:cNvPr id="6" name="Footer Placeholder 5"/>
          <p:cNvSpPr>
            <a:spLocks noGrp="1"/>
          </p:cNvSpPr>
          <p:nvPr>
            <p:ph type="ftr" sz="quarter" idx="11"/>
          </p:nvPr>
        </p:nvSpPr>
        <p:spPr/>
        <p:txBody>
          <a:bodyPr/>
          <a:lstStyle/>
          <a:p>
            <a:pPr>
              <a:defRPr/>
            </a:pPr>
            <a:endParaRPr lang="fr-FR" dirty="0"/>
          </a:p>
        </p:txBody>
      </p:sp>
      <p:sp>
        <p:nvSpPr>
          <p:cNvPr id="7" name="Slide Number Placeholder 6"/>
          <p:cNvSpPr>
            <a:spLocks noGrp="1"/>
          </p:cNvSpPr>
          <p:nvPr>
            <p:ph type="sldNum" sz="quarter" idx="12"/>
          </p:nvPr>
        </p:nvSpPr>
        <p:spPr/>
        <p:txBody>
          <a:bodyPr/>
          <a:lstStyle/>
          <a:p>
            <a:pPr>
              <a:defRPr/>
            </a:pPr>
            <a:fld id="{800BC083-E6FA-4EA0-A911-9B0A4E4D2206}" type="slidenum">
              <a:rPr lang="fr-FR" smtClean="0"/>
              <a:pPr>
                <a:defRPr/>
              </a:pPr>
              <a:t>‹N°›</a:t>
            </a:fld>
            <a:endParaRPr lang="fr-FR" dirty="0"/>
          </a:p>
        </p:txBody>
      </p:sp>
    </p:spTree>
    <p:extLst>
      <p:ext uri="{BB962C8B-B14F-4D97-AF65-F5344CB8AC3E}">
        <p14:creationId xmlns="" xmlns:p14="http://schemas.microsoft.com/office/powerpoint/2010/main" val="1789676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1"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pPr>
              <a:defRPr/>
            </a:pPr>
            <a:fld id="{48599B80-0030-48E5-8593-8EBB3C88768E}" type="datetimeFigureOut">
              <a:rPr lang="fr-FR" smtClean="0"/>
              <a:pPr>
                <a:defRPr/>
              </a:pPr>
              <a:t>06/07/2018</a:t>
            </a:fld>
            <a:endParaRPr lang="fr-FR" dirty="0"/>
          </a:p>
        </p:txBody>
      </p:sp>
      <p:sp>
        <p:nvSpPr>
          <p:cNvPr id="8" name="Footer Placeholder 7"/>
          <p:cNvSpPr>
            <a:spLocks noGrp="1"/>
          </p:cNvSpPr>
          <p:nvPr>
            <p:ph type="ftr" sz="quarter" idx="11"/>
          </p:nvPr>
        </p:nvSpPr>
        <p:spPr/>
        <p:txBody>
          <a:bodyPr/>
          <a:lstStyle/>
          <a:p>
            <a:pPr>
              <a:defRPr/>
            </a:pPr>
            <a:endParaRPr lang="fr-FR" dirty="0"/>
          </a:p>
        </p:txBody>
      </p:sp>
      <p:sp>
        <p:nvSpPr>
          <p:cNvPr id="9" name="Slide Number Placeholder 8"/>
          <p:cNvSpPr>
            <a:spLocks noGrp="1"/>
          </p:cNvSpPr>
          <p:nvPr>
            <p:ph type="sldNum" sz="quarter" idx="12"/>
          </p:nvPr>
        </p:nvSpPr>
        <p:spPr/>
        <p:txBody>
          <a:bodyPr/>
          <a:lstStyle/>
          <a:p>
            <a:pPr>
              <a:defRPr/>
            </a:pPr>
            <a:fld id="{B9C6C79C-3C90-4511-A561-6357D887FFD1}" type="slidenum">
              <a:rPr lang="fr-FR" smtClean="0"/>
              <a:pPr>
                <a:defRPr/>
              </a:pPr>
              <a:t>‹N°›</a:t>
            </a:fld>
            <a:endParaRPr lang="fr-FR" dirty="0"/>
          </a:p>
        </p:txBody>
      </p:sp>
    </p:spTree>
    <p:extLst>
      <p:ext uri="{BB962C8B-B14F-4D97-AF65-F5344CB8AC3E}">
        <p14:creationId xmlns="" xmlns:p14="http://schemas.microsoft.com/office/powerpoint/2010/main" val="3520027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pPr>
              <a:defRPr/>
            </a:pPr>
            <a:fld id="{31E40309-0580-4C0B-B62C-02251442647E}" type="datetimeFigureOut">
              <a:rPr lang="fr-FR" smtClean="0"/>
              <a:pPr>
                <a:defRPr/>
              </a:pPr>
              <a:t>06/07/2018</a:t>
            </a:fld>
            <a:endParaRPr lang="fr-FR" dirty="0"/>
          </a:p>
        </p:txBody>
      </p:sp>
      <p:sp>
        <p:nvSpPr>
          <p:cNvPr id="4" name="Footer Placeholder 3"/>
          <p:cNvSpPr>
            <a:spLocks noGrp="1"/>
          </p:cNvSpPr>
          <p:nvPr>
            <p:ph type="ftr" sz="quarter" idx="11"/>
          </p:nvPr>
        </p:nvSpPr>
        <p:spPr/>
        <p:txBody>
          <a:bodyPr/>
          <a:lstStyle/>
          <a:p>
            <a:pPr>
              <a:defRPr/>
            </a:pPr>
            <a:endParaRPr lang="fr-FR" dirty="0"/>
          </a:p>
        </p:txBody>
      </p:sp>
      <p:sp>
        <p:nvSpPr>
          <p:cNvPr id="5" name="Slide Number Placeholder 4"/>
          <p:cNvSpPr>
            <a:spLocks noGrp="1"/>
          </p:cNvSpPr>
          <p:nvPr>
            <p:ph type="sldNum" sz="quarter" idx="12"/>
          </p:nvPr>
        </p:nvSpPr>
        <p:spPr/>
        <p:txBody>
          <a:bodyPr/>
          <a:lstStyle/>
          <a:p>
            <a:pPr>
              <a:defRPr/>
            </a:pPr>
            <a:fld id="{6C954C19-C8E1-4C15-9A3F-F43ED4FD368B}" type="slidenum">
              <a:rPr lang="fr-FR" smtClean="0"/>
              <a:pPr>
                <a:defRPr/>
              </a:pPr>
              <a:t>‹N°›</a:t>
            </a:fld>
            <a:endParaRPr lang="fr-FR" dirty="0"/>
          </a:p>
        </p:txBody>
      </p:sp>
    </p:spTree>
    <p:extLst>
      <p:ext uri="{BB962C8B-B14F-4D97-AF65-F5344CB8AC3E}">
        <p14:creationId xmlns="" xmlns:p14="http://schemas.microsoft.com/office/powerpoint/2010/main" val="2139324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D494222-035F-4114-9B03-2CFDD32230BF}" type="datetimeFigureOut">
              <a:rPr lang="fr-FR" smtClean="0"/>
              <a:pPr>
                <a:defRPr/>
              </a:pPr>
              <a:t>06/07/2018</a:t>
            </a:fld>
            <a:endParaRPr lang="fr-FR" dirty="0"/>
          </a:p>
        </p:txBody>
      </p:sp>
      <p:sp>
        <p:nvSpPr>
          <p:cNvPr id="3" name="Footer Placeholder 2"/>
          <p:cNvSpPr>
            <a:spLocks noGrp="1"/>
          </p:cNvSpPr>
          <p:nvPr>
            <p:ph type="ftr" sz="quarter" idx="11"/>
          </p:nvPr>
        </p:nvSpPr>
        <p:spPr/>
        <p:txBody>
          <a:bodyPr/>
          <a:lstStyle/>
          <a:p>
            <a:pPr>
              <a:defRPr/>
            </a:pPr>
            <a:endParaRPr lang="fr-FR" dirty="0"/>
          </a:p>
        </p:txBody>
      </p:sp>
      <p:sp>
        <p:nvSpPr>
          <p:cNvPr id="4" name="Slide Number Placeholder 3"/>
          <p:cNvSpPr>
            <a:spLocks noGrp="1"/>
          </p:cNvSpPr>
          <p:nvPr>
            <p:ph type="sldNum" sz="quarter" idx="12"/>
          </p:nvPr>
        </p:nvSpPr>
        <p:spPr/>
        <p:txBody>
          <a:bodyPr/>
          <a:lstStyle/>
          <a:p>
            <a:pPr>
              <a:defRPr/>
            </a:pPr>
            <a:fld id="{357C0813-9794-4262-81F7-C36344F1206A}" type="slidenum">
              <a:rPr lang="fr-FR" smtClean="0"/>
              <a:pPr>
                <a:defRPr/>
              </a:pPr>
              <a:t>‹N°›</a:t>
            </a:fld>
            <a:endParaRPr lang="fr-FR" dirty="0"/>
          </a:p>
        </p:txBody>
      </p:sp>
    </p:spTree>
    <p:extLst>
      <p:ext uri="{BB962C8B-B14F-4D97-AF65-F5344CB8AC3E}">
        <p14:creationId xmlns="" xmlns:p14="http://schemas.microsoft.com/office/powerpoint/2010/main" val="262384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7"/>
            <a:ext cx="462915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pPr>
              <a:defRPr/>
            </a:pPr>
            <a:fld id="{36327D52-282E-4583-AE8A-2D4D1A493177}" type="datetimeFigureOut">
              <a:rPr lang="fr-FR" smtClean="0"/>
              <a:pPr>
                <a:defRPr/>
              </a:pPr>
              <a:t>06/07/2018</a:t>
            </a:fld>
            <a:endParaRPr lang="fr-FR" dirty="0"/>
          </a:p>
        </p:txBody>
      </p:sp>
      <p:sp>
        <p:nvSpPr>
          <p:cNvPr id="6" name="Footer Placeholder 5"/>
          <p:cNvSpPr>
            <a:spLocks noGrp="1"/>
          </p:cNvSpPr>
          <p:nvPr>
            <p:ph type="ftr" sz="quarter" idx="11"/>
          </p:nvPr>
        </p:nvSpPr>
        <p:spPr/>
        <p:txBody>
          <a:bodyPr/>
          <a:lstStyle/>
          <a:p>
            <a:pPr>
              <a:defRPr/>
            </a:pPr>
            <a:endParaRPr lang="fr-FR" dirty="0"/>
          </a:p>
        </p:txBody>
      </p:sp>
      <p:sp>
        <p:nvSpPr>
          <p:cNvPr id="7" name="Slide Number Placeholder 6"/>
          <p:cNvSpPr>
            <a:spLocks noGrp="1"/>
          </p:cNvSpPr>
          <p:nvPr>
            <p:ph type="sldNum" sz="quarter" idx="12"/>
          </p:nvPr>
        </p:nvSpPr>
        <p:spPr/>
        <p:txBody>
          <a:bodyPr/>
          <a:lstStyle/>
          <a:p>
            <a:pPr>
              <a:defRPr/>
            </a:pPr>
            <a:fld id="{7139E345-CE78-47A4-A574-0D2DA78B03FD}" type="slidenum">
              <a:rPr lang="fr-FR" smtClean="0"/>
              <a:pPr>
                <a:defRPr/>
              </a:pPr>
              <a:t>‹N°›</a:t>
            </a:fld>
            <a:endParaRPr lang="fr-FR" dirty="0"/>
          </a:p>
        </p:txBody>
      </p:sp>
    </p:spTree>
    <p:extLst>
      <p:ext uri="{BB962C8B-B14F-4D97-AF65-F5344CB8AC3E}">
        <p14:creationId xmlns="" xmlns:p14="http://schemas.microsoft.com/office/powerpoint/2010/main" val="2195869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pPr>
              <a:defRPr/>
            </a:pPr>
            <a:fld id="{0E2BD7F6-CD15-47AB-AF3C-406BFA3500E4}" type="datetimeFigureOut">
              <a:rPr lang="fr-FR" smtClean="0"/>
              <a:pPr>
                <a:defRPr/>
              </a:pPr>
              <a:t>06/07/2018</a:t>
            </a:fld>
            <a:endParaRPr lang="fr-FR" dirty="0"/>
          </a:p>
        </p:txBody>
      </p:sp>
      <p:sp>
        <p:nvSpPr>
          <p:cNvPr id="6" name="Footer Placeholder 5"/>
          <p:cNvSpPr>
            <a:spLocks noGrp="1"/>
          </p:cNvSpPr>
          <p:nvPr>
            <p:ph type="ftr" sz="quarter" idx="11"/>
          </p:nvPr>
        </p:nvSpPr>
        <p:spPr/>
        <p:txBody>
          <a:bodyPr/>
          <a:lstStyle/>
          <a:p>
            <a:pPr>
              <a:defRPr/>
            </a:pPr>
            <a:endParaRPr lang="fr-FR" dirty="0"/>
          </a:p>
        </p:txBody>
      </p:sp>
      <p:sp>
        <p:nvSpPr>
          <p:cNvPr id="7" name="Slide Number Placeholder 6"/>
          <p:cNvSpPr>
            <a:spLocks noGrp="1"/>
          </p:cNvSpPr>
          <p:nvPr>
            <p:ph type="sldNum" sz="quarter" idx="12"/>
          </p:nvPr>
        </p:nvSpPr>
        <p:spPr/>
        <p:txBody>
          <a:bodyPr/>
          <a:lstStyle/>
          <a:p>
            <a:pPr>
              <a:defRPr/>
            </a:pPr>
            <a:fld id="{8E511985-0BC9-413F-8645-E5843E2D181B}" type="slidenum">
              <a:rPr lang="fr-FR" smtClean="0"/>
              <a:pPr>
                <a:defRPr/>
              </a:pPr>
              <a:t>‹N°›</a:t>
            </a:fld>
            <a:endParaRPr lang="fr-FR" dirty="0"/>
          </a:p>
        </p:txBody>
      </p:sp>
    </p:spTree>
    <p:extLst>
      <p:ext uri="{BB962C8B-B14F-4D97-AF65-F5344CB8AC3E}">
        <p14:creationId xmlns="" xmlns:p14="http://schemas.microsoft.com/office/powerpoint/2010/main" val="2826345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28651"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3392437-5CF0-4A28-96B9-28FDA276A0DF}" type="datetimeFigureOut">
              <a:rPr lang="fr-FR" smtClean="0"/>
              <a:pPr>
                <a:defRPr/>
              </a:pPr>
              <a:t>06/07/2018</a:t>
            </a:fld>
            <a:endParaRPr lang="fr-FR" dirty="0"/>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dirty="0"/>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5D44CE9-5360-470A-A8CA-5A5377E8F2B0}" type="slidenum">
              <a:rPr lang="fr-FR" smtClean="0"/>
              <a:pPr>
                <a:defRPr/>
              </a:pPr>
              <a:t>‹N°›</a:t>
            </a:fld>
            <a:endParaRPr lang="fr-FR" dirty="0"/>
          </a:p>
        </p:txBody>
      </p:sp>
    </p:spTree>
    <p:extLst>
      <p:ext uri="{BB962C8B-B14F-4D97-AF65-F5344CB8AC3E}">
        <p14:creationId xmlns="" xmlns:p14="http://schemas.microsoft.com/office/powerpoint/2010/main" val="133768157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 Id="rId9" Type="http://schemas.microsoft.com/office/2007/relationships/diagramDrawing" Target="../diagrams/drawing2.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emf"/></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descr="WinFX__LineGlow"/>
          <p:cNvPicPr>
            <a:picLocks noChangeAspect="1" noChangeArrowheads="1"/>
          </p:cNvPicPr>
          <p:nvPr/>
        </p:nvPicPr>
        <p:blipFill>
          <a:blip r:embed="rId2" cstate="print"/>
          <a:srcRect/>
          <a:stretch>
            <a:fillRect/>
          </a:stretch>
        </p:blipFill>
        <p:spPr bwMode="auto">
          <a:xfrm>
            <a:off x="0" y="1"/>
            <a:ext cx="457200" cy="7072313"/>
          </a:xfrm>
          <a:prstGeom prst="rect">
            <a:avLst/>
          </a:prstGeom>
          <a:noFill/>
          <a:ln w="9525">
            <a:noFill/>
            <a:miter lim="800000"/>
            <a:headEnd/>
            <a:tailEnd/>
          </a:ln>
        </p:spPr>
      </p:pic>
      <p:pic>
        <p:nvPicPr>
          <p:cNvPr id="27" name="Picture 4" descr="WinFX__LineGlow"/>
          <p:cNvPicPr>
            <a:picLocks noChangeAspect="1" noChangeArrowheads="1"/>
          </p:cNvPicPr>
          <p:nvPr/>
        </p:nvPicPr>
        <p:blipFill>
          <a:blip r:embed="rId2" cstate="print"/>
          <a:srcRect/>
          <a:stretch>
            <a:fillRect/>
          </a:stretch>
        </p:blipFill>
        <p:spPr bwMode="auto">
          <a:xfrm>
            <a:off x="8610600" y="71439"/>
            <a:ext cx="533400" cy="7072312"/>
          </a:xfrm>
          <a:prstGeom prst="rect">
            <a:avLst/>
          </a:prstGeom>
          <a:noFill/>
          <a:ln w="9525">
            <a:noFill/>
            <a:miter lim="800000"/>
            <a:headEnd/>
            <a:tailEnd/>
          </a:ln>
        </p:spPr>
      </p:pic>
      <p:sp>
        <p:nvSpPr>
          <p:cNvPr id="28" name="Rectangle 27"/>
          <p:cNvSpPr>
            <a:spLocks noChangeArrowheads="1"/>
          </p:cNvSpPr>
          <p:nvPr/>
        </p:nvSpPr>
        <p:spPr bwMode="auto">
          <a:xfrm>
            <a:off x="3000365" y="6072207"/>
            <a:ext cx="1571636" cy="584775"/>
          </a:xfrm>
          <a:prstGeom prst="rect">
            <a:avLst/>
          </a:prstGeom>
          <a:noFill/>
          <a:ln w="9525">
            <a:noFill/>
            <a:miter lim="800000"/>
            <a:headEnd/>
            <a:tailEnd/>
          </a:ln>
        </p:spPr>
        <p:txBody>
          <a:bodyPr wrap="square">
            <a:spAutoFit/>
          </a:bodyPr>
          <a:lstStyle/>
          <a:p>
            <a:pPr algn="ctr" eaLnBrk="0" hangingPunct="0"/>
            <a:endParaRPr lang="fr-FR" sz="1600" b="1" i="1" dirty="0" smtClean="0">
              <a:solidFill>
                <a:srgbClr val="0070C0"/>
              </a:solidFill>
              <a:latin typeface="Bodoni MT Black" pitchFamily="18" charset="0"/>
              <a:cs typeface="Times New Roman" pitchFamily="18" charset="0"/>
            </a:endParaRPr>
          </a:p>
          <a:p>
            <a:pPr algn="ctr" eaLnBrk="0" hangingPunct="0"/>
            <a:r>
              <a:rPr lang="fr-FR" sz="1600" b="1" i="1" dirty="0" smtClean="0">
                <a:solidFill>
                  <a:srgbClr val="0070C0"/>
                </a:solidFill>
                <a:latin typeface="Bodoni MT Black" pitchFamily="18" charset="0"/>
                <a:cs typeface="Times New Roman" pitchFamily="18" charset="0"/>
              </a:rPr>
              <a:t>Juin 2018</a:t>
            </a:r>
            <a:endParaRPr lang="fr-FR" sz="2000" dirty="0">
              <a:solidFill>
                <a:srgbClr val="0070C0"/>
              </a:solidFill>
              <a:latin typeface="Bodoni MT Black" pitchFamily="18" charset="0"/>
            </a:endParaRPr>
          </a:p>
        </p:txBody>
      </p:sp>
      <p:sp>
        <p:nvSpPr>
          <p:cNvPr id="32" name="Rectangle 31"/>
          <p:cNvSpPr/>
          <p:nvPr/>
        </p:nvSpPr>
        <p:spPr>
          <a:xfrm>
            <a:off x="304800" y="76200"/>
            <a:ext cx="8534400" cy="163121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La République Algérienne Démocratique et Populaire</a:t>
            </a:r>
          </a:p>
          <a:p>
            <a:pPr algn="ctr" fontAlgn="auto">
              <a:spcBef>
                <a:spcPts val="0"/>
              </a:spcBef>
              <a:spcAft>
                <a:spcPts val="0"/>
              </a:spcAft>
              <a:defRPr/>
            </a:pP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Ministère </a:t>
            </a:r>
            <a:r>
              <a:rPr lang="fr-F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de l’enseignement supérieur et de la recherche scientifique </a:t>
            </a:r>
          </a:p>
          <a:p>
            <a:pPr algn="ctr" fontAlgn="auto">
              <a:spcBef>
                <a:spcPts val="0"/>
              </a:spcBef>
              <a:spcAft>
                <a:spcPts val="0"/>
              </a:spcAft>
              <a:defRPr/>
            </a:pP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École Nationale Supérieure Agronomique</a:t>
            </a:r>
          </a:p>
          <a:p>
            <a:pPr algn="ctr" fontAlgn="auto">
              <a:spcBef>
                <a:spcPts val="0"/>
              </a:spcBef>
              <a:spcAft>
                <a:spcPts val="0"/>
              </a:spcAft>
              <a:defRPr/>
            </a:pPr>
            <a:endPar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a:p>
            <a:pPr algn="ctr" fontAlgn="auto">
              <a:spcBef>
                <a:spcPts val="0"/>
              </a:spcBef>
              <a:spcAft>
                <a:spcPts val="0"/>
              </a:spcAft>
              <a:defRPr/>
            </a:pP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Département : Science de la  nature et de  vie </a:t>
            </a:r>
          </a:p>
        </p:txBody>
      </p:sp>
      <p:sp>
        <p:nvSpPr>
          <p:cNvPr id="33" name="Rectangle 32"/>
          <p:cNvSpPr/>
          <p:nvPr/>
        </p:nvSpPr>
        <p:spPr>
          <a:xfrm>
            <a:off x="163293" y="1735934"/>
            <a:ext cx="8731695" cy="1308050"/>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r-FR" sz="1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Mémoire pour  </a:t>
            </a:r>
            <a:r>
              <a:rPr lang="fr-FR" sz="19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l’obtention du </a:t>
            </a:r>
            <a:r>
              <a:rPr lang="fr-FR" sz="1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diplôme  de Master en Biologie</a:t>
            </a:r>
          </a:p>
          <a:p>
            <a:pPr algn="ctr" fontAlgn="auto">
              <a:spcBef>
                <a:spcPts val="0"/>
              </a:spcBef>
              <a:spcAft>
                <a:spcPts val="0"/>
              </a:spcAft>
              <a:defRPr/>
            </a:pPr>
            <a:endPar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fontAlgn="auto">
              <a:spcBef>
                <a:spcPts val="0"/>
              </a:spcBef>
              <a:spcAft>
                <a:spcPts val="0"/>
              </a:spcAft>
              <a:defRPr/>
            </a:pP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Spécialité </a:t>
            </a:r>
            <a:r>
              <a:rPr lang="fr-F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Microbiologie Appliquée</a:t>
            </a:r>
            <a:endParaRPr lang="fr-F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fontAlgn="auto">
              <a:spcBef>
                <a:spcPts val="0"/>
              </a:spcBef>
              <a:spcAft>
                <a:spcPts val="0"/>
              </a:spcAft>
              <a:defRPr/>
            </a:pPr>
            <a:endParaRPr lang="fr-F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34" name="Rectangle 33"/>
          <p:cNvSpPr/>
          <p:nvPr/>
        </p:nvSpPr>
        <p:spPr>
          <a:xfrm>
            <a:off x="3278474" y="2868842"/>
            <a:ext cx="2206053" cy="646331"/>
          </a:xfrm>
          <a:prstGeom prst="rect">
            <a:avLst/>
          </a:prstGeom>
          <a:noFill/>
        </p:spPr>
        <p:txBody>
          <a:bodyPr wrap="none">
            <a:spAutoFit/>
          </a:bodyPr>
          <a:lstStyle/>
          <a:p>
            <a:pPr algn="ctr" fontAlgn="auto">
              <a:spcBef>
                <a:spcPts val="0"/>
              </a:spcBef>
              <a:spcAft>
                <a:spcPts val="0"/>
              </a:spcAft>
              <a:defRPr/>
            </a:pPr>
            <a:r>
              <a:rPr lang="fr-FR"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ucida Calligraphy" pitchFamily="66" charset="0"/>
              </a:rPr>
              <a:t>THEME</a:t>
            </a:r>
          </a:p>
        </p:txBody>
      </p:sp>
      <p:sp>
        <p:nvSpPr>
          <p:cNvPr id="35" name="Rectangle à coins arrondis 34"/>
          <p:cNvSpPr/>
          <p:nvPr/>
        </p:nvSpPr>
        <p:spPr>
          <a:xfrm>
            <a:off x="381000" y="3429001"/>
            <a:ext cx="8305800" cy="1551079"/>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fr-FR" sz="3200" i="1" kern="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Analyse biologique et nématologique du sol  dans  deux parcelle de la ferme pilote Bessami  </a:t>
            </a:r>
          </a:p>
          <a:p>
            <a:pPr algn="ctr" fontAlgn="auto">
              <a:spcBef>
                <a:spcPts val="0"/>
              </a:spcBef>
              <a:spcAft>
                <a:spcPts val="0"/>
              </a:spcAft>
              <a:defRPr/>
            </a:pPr>
            <a:r>
              <a:rPr lang="fr-FR" sz="3200" i="1" kern="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wilaya  D’Ain Defla</a:t>
            </a:r>
            <a:endParaRPr lang="fr-FR" sz="3200" i="1" kern="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60" name="Rectangle 35"/>
          <p:cNvSpPr>
            <a:spLocks noChangeArrowheads="1"/>
          </p:cNvSpPr>
          <p:nvPr/>
        </p:nvSpPr>
        <p:spPr bwMode="auto">
          <a:xfrm>
            <a:off x="4429126" y="5643578"/>
            <a:ext cx="4257676" cy="830997"/>
          </a:xfrm>
          <a:prstGeom prst="rect">
            <a:avLst/>
          </a:prstGeom>
          <a:noFill/>
          <a:ln w="9525">
            <a:noFill/>
            <a:miter lim="800000"/>
            <a:headEnd/>
            <a:tailEnd/>
          </a:ln>
        </p:spPr>
        <p:txBody>
          <a:bodyPr wrap="square">
            <a:spAutoFit/>
          </a:bodyPr>
          <a:lstStyle/>
          <a:p>
            <a:r>
              <a:rPr lang="fr-FR" sz="1600" dirty="0" smtClean="0">
                <a:solidFill>
                  <a:srgbClr val="0000FF"/>
                </a:solidFill>
                <a:latin typeface="Book Antiqua" panose="02040602050305030304" pitchFamily="18" charset="0"/>
                <a:cs typeface="Times New Roman" pitchFamily="18" charset="0"/>
              </a:rPr>
              <a:t>                            </a:t>
            </a:r>
            <a:r>
              <a:rPr lang="fr-FR" sz="1600" b="1" dirty="0" smtClean="0">
                <a:solidFill>
                  <a:srgbClr val="0000FF"/>
                </a:solidFill>
                <a:latin typeface="Book Antiqua" panose="02040602050305030304" pitchFamily="18" charset="0"/>
                <a:cs typeface="Times New Roman" pitchFamily="18" charset="0"/>
              </a:rPr>
              <a:t>Encadré par :</a:t>
            </a:r>
            <a:r>
              <a:rPr lang="fr-FR" sz="1600" b="1" i="1" cap="all" dirty="0" smtClean="0">
                <a:ln w="9000" cmpd="sng">
                  <a:solidFill>
                    <a:schemeClr val="accent4">
                      <a:shade val="50000"/>
                      <a:satMod val="120000"/>
                    </a:schemeClr>
                  </a:solidFill>
                  <a:prstDash val="solid"/>
                </a:ln>
                <a:solidFill>
                  <a:srgbClr val="0000FF"/>
                </a:solidFill>
                <a:effectLst>
                  <a:reflection blurRad="12700" stA="28000" endPos="45000" dist="1000" dir="5400000" sy="-100000" algn="bl" rotWithShape="0"/>
                </a:effectLst>
                <a:latin typeface="Book Antiqua" panose="02040602050305030304" pitchFamily="18" charset="0"/>
                <a:cs typeface="Times New Roman" pitchFamily="18" charset="0"/>
              </a:rPr>
              <a:t>  </a:t>
            </a:r>
          </a:p>
          <a:p>
            <a:r>
              <a:rPr lang="fr-FR" sz="1600" b="1" dirty="0" smtClean="0">
                <a:latin typeface="Book Antiqua" panose="02040602050305030304" pitchFamily="18" charset="0"/>
                <a:cs typeface="Times New Roman" pitchFamily="18" charset="0"/>
              </a:rPr>
              <a:t>Mr Badache  H</a:t>
            </a:r>
            <a:r>
              <a:rPr lang="fr-FR" sz="1600" b="1" i="1" dirty="0" smtClean="0">
                <a:solidFill>
                  <a:srgbClr val="0000FF"/>
                </a:solidFill>
                <a:latin typeface="Book Antiqua" panose="02040602050305030304" pitchFamily="18" charset="0"/>
                <a:ea typeface="Andalus"/>
                <a:cs typeface="Times New Roman" pitchFamily="18" charset="0"/>
              </a:rPr>
              <a:t> et </a:t>
            </a:r>
            <a:r>
              <a:rPr lang="fr-FR" sz="1600" b="1" i="1" dirty="0" smtClean="0">
                <a:latin typeface="Book Antiqua" panose="02040602050305030304" pitchFamily="18" charset="0"/>
                <a:ea typeface="Andalus"/>
                <a:cs typeface="Times New Roman" pitchFamily="18" charset="0"/>
              </a:rPr>
              <a:t>Mme </a:t>
            </a:r>
            <a:r>
              <a:rPr lang="fr-FR" sz="1600" b="1" dirty="0" smtClean="0">
                <a:latin typeface="Book Antiqua" panose="02040602050305030304" pitchFamily="18" charset="0"/>
                <a:ea typeface="Andalus"/>
                <a:cs typeface="Times New Roman" pitchFamily="18" charset="0"/>
              </a:rPr>
              <a:t>Chabanes</a:t>
            </a:r>
            <a:r>
              <a:rPr lang="fr-FR" sz="1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Book Antiqua" panose="02040602050305030304" pitchFamily="18" charset="0"/>
                <a:ea typeface="Andalus"/>
                <a:cs typeface="Times New Roman" pitchFamily="18" charset="0"/>
              </a:rPr>
              <a:t> </a:t>
            </a:r>
            <a:r>
              <a:rPr lang="fr-FR" sz="1600" b="1" dirty="0" smtClean="0">
                <a:latin typeface="Book Antiqua" panose="02040602050305030304" pitchFamily="18" charset="0"/>
                <a:ea typeface="Andalus"/>
                <a:cs typeface="Times New Roman" pitchFamily="18" charset="0"/>
              </a:rPr>
              <a:t>Safia</a:t>
            </a:r>
            <a:endParaRPr lang="fr-FR" sz="1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Book Antiqua" panose="02040602050305030304" pitchFamily="18" charset="0"/>
              <a:ea typeface="Andalus"/>
              <a:cs typeface="Times New Roman" pitchFamily="18" charset="0"/>
            </a:endParaRPr>
          </a:p>
          <a:p>
            <a:r>
              <a:rPr lang="fr-FR" sz="1600" b="1" i="1" dirty="0" smtClean="0">
                <a:solidFill>
                  <a:srgbClr val="0000FF"/>
                </a:solidFill>
                <a:latin typeface="Book Antiqua" panose="02040602050305030304" pitchFamily="18" charset="0"/>
                <a:ea typeface="Andalus"/>
                <a:cs typeface="Times New Roman" pitchFamily="18" charset="0"/>
              </a:rPr>
              <a:t>    </a:t>
            </a:r>
            <a:endParaRPr lang="fr-FR" sz="1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Book Antiqua" panose="02040602050305030304" pitchFamily="18" charset="0"/>
              <a:ea typeface="Andalus"/>
              <a:cs typeface="Times New Roman" pitchFamily="18" charset="0"/>
            </a:endParaRPr>
          </a:p>
        </p:txBody>
      </p:sp>
      <p:sp>
        <p:nvSpPr>
          <p:cNvPr id="2061" name="Rectangle 12"/>
          <p:cNvSpPr>
            <a:spLocks noChangeArrowheads="1"/>
          </p:cNvSpPr>
          <p:nvPr/>
        </p:nvSpPr>
        <p:spPr bwMode="auto">
          <a:xfrm>
            <a:off x="247966" y="5214952"/>
            <a:ext cx="3675964" cy="1015663"/>
          </a:xfrm>
          <a:prstGeom prst="rect">
            <a:avLst/>
          </a:prstGeom>
          <a:noFill/>
          <a:ln w="9525">
            <a:noFill/>
            <a:miter lim="800000"/>
            <a:headEnd/>
            <a:tailEnd/>
          </a:ln>
        </p:spPr>
        <p:txBody>
          <a:bodyPr wrap="square">
            <a:spAutoFit/>
          </a:bodyPr>
          <a:lstStyle/>
          <a:p>
            <a:pPr algn="ctr"/>
            <a:r>
              <a:rPr lang="fr-FR" sz="2000" dirty="0">
                <a:solidFill>
                  <a:srgbClr val="0000FF"/>
                </a:solidFill>
                <a:latin typeface="Book Antiqua" panose="02040602050305030304" pitchFamily="18" charset="0"/>
                <a:cs typeface="Times New Roman" pitchFamily="18" charset="0"/>
              </a:rPr>
              <a:t>Présenté par </a:t>
            </a:r>
            <a:r>
              <a:rPr lang="fr-FR" sz="2000" dirty="0" smtClean="0">
                <a:solidFill>
                  <a:srgbClr val="0000FF"/>
                </a:solidFill>
                <a:latin typeface="Book Antiqua" panose="02040602050305030304" pitchFamily="18" charset="0"/>
              </a:rPr>
              <a:t>: </a:t>
            </a:r>
          </a:p>
          <a:p>
            <a:pPr algn="ctr"/>
            <a:r>
              <a:rPr lang="fr-FR" sz="2000" dirty="0" smtClean="0">
                <a:ln w="0"/>
                <a:effectLst>
                  <a:reflection blurRad="6350" stA="53000" endA="300" endPos="35500" dir="5400000" sy="-90000" algn="bl" rotWithShape="0"/>
                </a:effectLst>
                <a:latin typeface="Book Antiqua" panose="02040602050305030304" pitchFamily="18" charset="0"/>
              </a:rPr>
              <a:t>Henen nesrine</a:t>
            </a:r>
          </a:p>
          <a:p>
            <a:pPr algn="ctr"/>
            <a:r>
              <a:rPr lang="fr-FR" sz="2000" dirty="0" smtClean="0">
                <a:ln w="0"/>
                <a:effectLst>
                  <a:reflection blurRad="6350" stA="53000" endA="300" endPos="35500" dir="5400000" sy="-90000" algn="bl" rotWithShape="0"/>
                </a:effectLst>
                <a:latin typeface="Book Antiqua" panose="02040602050305030304" pitchFamily="18" charset="0"/>
              </a:rPr>
              <a:t>   Ouadani  imane </a:t>
            </a:r>
            <a:r>
              <a:rPr lang="fr-FR" b="1" dirty="0" smtClean="0">
                <a:ln w="0"/>
                <a:effectLst>
                  <a:reflection blurRad="6350" stA="53000" endA="300" endPos="35500" dir="5400000" sy="-90000" algn="bl" rotWithShape="0"/>
                </a:effectLst>
                <a:latin typeface="Book Antiqua" panose="02040602050305030304" pitchFamily="18" charset="0"/>
                <a:ea typeface="Andalus"/>
                <a:cs typeface="Andalus"/>
              </a:rPr>
              <a:t>                </a:t>
            </a:r>
            <a:endParaRPr lang="fr-FR" b="1" dirty="0">
              <a:ln w="0"/>
              <a:effectLst>
                <a:reflection blurRad="6350" stA="53000" endA="300" endPos="35500" dir="5400000" sy="-90000" algn="bl" rotWithShape="0"/>
              </a:effectLst>
              <a:latin typeface="Book Antiqua" panose="02040602050305030304" pitchFamily="18" charset="0"/>
              <a:ea typeface="Andalus"/>
              <a:cs typeface="Andalus"/>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5" name="Ellipse 14"/>
          <p:cNvSpPr/>
          <p:nvPr/>
        </p:nvSpPr>
        <p:spPr>
          <a:xfrm>
            <a:off x="1857356" y="642918"/>
            <a:ext cx="5357851" cy="1071570"/>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Méthodes  échantillonnage</a:t>
            </a:r>
            <a:r>
              <a:rPr lang="fr-FR" sz="2000" b="1" dirty="0" smtClean="0"/>
              <a:t> </a:t>
            </a:r>
            <a:endParaRPr lang="fr-FR" sz="2000" dirty="0"/>
          </a:p>
        </p:txBody>
      </p:sp>
      <p:pic>
        <p:nvPicPr>
          <p:cNvPr id="22" name="Image 21" descr="C:\Users\lenovvo\Downloads\SHAREit\SM-J510FN\photo\IMG_20180408_160644.jpg"/>
          <p:cNvPicPr/>
          <p:nvPr/>
        </p:nvPicPr>
        <p:blipFill>
          <a:blip r:embed="rId2" cstate="print"/>
          <a:srcRect l="38907"/>
          <a:stretch>
            <a:fillRect/>
          </a:stretch>
        </p:blipFill>
        <p:spPr bwMode="auto">
          <a:xfrm>
            <a:off x="4500563" y="3000372"/>
            <a:ext cx="4038600" cy="3571900"/>
          </a:xfrm>
          <a:prstGeom prst="rect">
            <a:avLst/>
          </a:prstGeom>
          <a:ln>
            <a:noFill/>
          </a:ln>
          <a:effectLst>
            <a:softEdge rad="112500"/>
          </a:effectLst>
        </p:spPr>
      </p:pic>
      <p:sp>
        <p:nvSpPr>
          <p:cNvPr id="23" name="Rectangle 22"/>
          <p:cNvSpPr/>
          <p:nvPr/>
        </p:nvSpPr>
        <p:spPr>
          <a:xfrm>
            <a:off x="357159" y="3143248"/>
            <a:ext cx="3429024" cy="3357586"/>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échantillons sont prélevé autour de la zone racinaire a une profondeur de 10 cm ,les échantillions sont prélévés dans des flacons stériles et fermer hermetiquement et transportés au laboratoire de microbiologie pour l’analyse  directement. </a:t>
            </a:r>
            <a:endParaRPr lang="fr-FR" sz="2000" dirty="0"/>
          </a:p>
        </p:txBody>
      </p:sp>
      <p:sp>
        <p:nvSpPr>
          <p:cNvPr id="24" name="Rectangle 23"/>
          <p:cNvSpPr/>
          <p:nvPr/>
        </p:nvSpPr>
        <p:spPr>
          <a:xfrm>
            <a:off x="1857356" y="2000241"/>
            <a:ext cx="5357851"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Pour l’analyse microbiologique</a:t>
            </a:r>
            <a:r>
              <a:rPr lang="fr-FR" sz="2000" b="1" dirty="0" smtClean="0"/>
              <a:t> </a:t>
            </a:r>
            <a:endParaRPr lang="fr-FR" sz="2000" dirty="0"/>
          </a:p>
        </p:txBody>
      </p:sp>
    </p:spTree>
    <p:extLst>
      <p:ext uri="{BB962C8B-B14F-4D97-AF65-F5344CB8AC3E}">
        <p14:creationId xmlns="" xmlns:p14="http://schemas.microsoft.com/office/powerpoint/2010/main" val="1583583381"/>
      </p:ext>
    </p:extLst>
  </p:cSld>
  <p:clrMapOvr>
    <a:masterClrMapping/>
  </p:clrMapOvr>
  <p:transition>
    <p:wipe di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9454589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04257295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82608586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229124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5" name="Ellipse 14"/>
          <p:cNvSpPr/>
          <p:nvPr/>
        </p:nvSpPr>
        <p:spPr>
          <a:xfrm>
            <a:off x="1857356" y="642918"/>
            <a:ext cx="5357851" cy="1071570"/>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Méthodes  échantillonnage</a:t>
            </a:r>
            <a:r>
              <a:rPr lang="fr-FR" sz="2000" b="1" dirty="0" smtClean="0"/>
              <a:t> </a:t>
            </a:r>
            <a:endParaRPr lang="fr-FR" sz="2000" dirty="0"/>
          </a:p>
        </p:txBody>
      </p:sp>
      <p:sp>
        <p:nvSpPr>
          <p:cNvPr id="24" name="Rectangle 23"/>
          <p:cNvSpPr/>
          <p:nvPr/>
        </p:nvSpPr>
        <p:spPr>
          <a:xfrm>
            <a:off x="1857356" y="1785927"/>
            <a:ext cx="5357851"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Pour l’analyse nématologique</a:t>
            </a:r>
            <a:r>
              <a:rPr lang="fr-FR" sz="2000" b="1" dirty="0" smtClean="0"/>
              <a:t> </a:t>
            </a:r>
            <a:endParaRPr lang="fr-FR" sz="2000" dirty="0"/>
          </a:p>
        </p:txBody>
      </p:sp>
      <p:pic>
        <p:nvPicPr>
          <p:cNvPr id="10" name="Image 9" descr="C:\Users\lenovvo\Pictures\photo memoire\20180315_101157.jpg"/>
          <p:cNvPicPr/>
          <p:nvPr/>
        </p:nvPicPr>
        <p:blipFill>
          <a:blip r:embed="rId2" cstate="print"/>
          <a:srcRect/>
          <a:stretch>
            <a:fillRect/>
          </a:stretch>
        </p:blipFill>
        <p:spPr bwMode="auto">
          <a:xfrm>
            <a:off x="5072067" y="4500571"/>
            <a:ext cx="3571900" cy="20764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 10" descr="C:\Users\lenovvo\Downloads\SHAREit\SM-J510FN\photo\IMG_20180408_160557.jpg"/>
          <p:cNvPicPr/>
          <p:nvPr/>
        </p:nvPicPr>
        <p:blipFill>
          <a:blip r:embed="rId3" cstate="print"/>
          <a:srcRect/>
          <a:stretch>
            <a:fillRect/>
          </a:stretch>
        </p:blipFill>
        <p:spPr bwMode="auto">
          <a:xfrm>
            <a:off x="571472" y="4572008"/>
            <a:ext cx="3643339"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angle 11"/>
          <p:cNvSpPr/>
          <p:nvPr/>
        </p:nvSpPr>
        <p:spPr>
          <a:xfrm>
            <a:off x="142845" y="2786059"/>
            <a:ext cx="8358247" cy="157163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Notre échantillonnage est effectué dans deux parcelles de la ferme Bessami, la parcelle M19 cultive par de la céréale et la parcelle M29 cultive par pomme de terre</a:t>
            </a: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1583583381"/>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4930" name="Rectangle 2"/>
          <p:cNvSpPr>
            <a:spLocks noChangeArrowheads="1"/>
          </p:cNvSpPr>
          <p:nvPr/>
        </p:nvSpPr>
        <p:spPr bwMode="auto">
          <a:xfrm>
            <a:off x="571473" y="2285992"/>
            <a:ext cx="8143932" cy="321471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19"/>
          <p:cNvSpPr/>
          <p:nvPr/>
        </p:nvSpPr>
        <p:spPr>
          <a:xfrm>
            <a:off x="2500299" y="2357430"/>
            <a:ext cx="4143404" cy="23574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25" name="Connecteur droit 24"/>
          <p:cNvCxnSpPr/>
          <p:nvPr/>
        </p:nvCxnSpPr>
        <p:spPr>
          <a:xfrm>
            <a:off x="2571737" y="2357430"/>
            <a:ext cx="4071967" cy="2357454"/>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26"/>
          <p:cNvCxnSpPr/>
          <p:nvPr/>
        </p:nvCxnSpPr>
        <p:spPr>
          <a:xfrm rot="10800000" flipV="1">
            <a:off x="2500298" y="2357430"/>
            <a:ext cx="4071967" cy="2286016"/>
          </a:xfrm>
          <a:prstGeom prst="line">
            <a:avLst/>
          </a:prstGeom>
        </p:spPr>
        <p:style>
          <a:lnRef idx="1">
            <a:schemeClr val="dk1"/>
          </a:lnRef>
          <a:fillRef idx="0">
            <a:schemeClr val="dk1"/>
          </a:fillRef>
          <a:effectRef idx="0">
            <a:schemeClr val="dk1"/>
          </a:effectRef>
          <a:fontRef idx="minor">
            <a:schemeClr val="tx1"/>
          </a:fontRef>
        </p:style>
      </p:cxnSp>
      <p:sp>
        <p:nvSpPr>
          <p:cNvPr id="29" name="Rectangle 28"/>
          <p:cNvSpPr/>
          <p:nvPr/>
        </p:nvSpPr>
        <p:spPr>
          <a:xfrm>
            <a:off x="1571605" y="4429133"/>
            <a:ext cx="714380" cy="57150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n>
                  <a:solidFill>
                    <a:schemeClr val="bg1"/>
                  </a:solidFill>
                </a:ln>
              </a:rPr>
              <a:t>P2</a:t>
            </a:r>
            <a:endParaRPr lang="fr-FR" b="1" dirty="0">
              <a:ln>
                <a:solidFill>
                  <a:schemeClr val="bg1"/>
                </a:solidFill>
              </a:ln>
            </a:endParaRPr>
          </a:p>
        </p:txBody>
      </p:sp>
      <p:sp>
        <p:nvSpPr>
          <p:cNvPr id="30" name="Rectangle 29"/>
          <p:cNvSpPr/>
          <p:nvPr/>
        </p:nvSpPr>
        <p:spPr>
          <a:xfrm>
            <a:off x="1643043" y="2214554"/>
            <a:ext cx="714380" cy="64294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n>
                  <a:solidFill>
                    <a:schemeClr val="bg1"/>
                  </a:solidFill>
                </a:ln>
              </a:rPr>
              <a:t>P1</a:t>
            </a:r>
            <a:endParaRPr lang="fr-FR" b="1" dirty="0">
              <a:ln>
                <a:solidFill>
                  <a:schemeClr val="bg1"/>
                </a:solidFill>
              </a:ln>
            </a:endParaRPr>
          </a:p>
        </p:txBody>
      </p:sp>
      <p:sp>
        <p:nvSpPr>
          <p:cNvPr id="31" name="Rectangle 30"/>
          <p:cNvSpPr/>
          <p:nvPr/>
        </p:nvSpPr>
        <p:spPr>
          <a:xfrm>
            <a:off x="6929453" y="2285992"/>
            <a:ext cx="500067" cy="64294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n>
                  <a:solidFill>
                    <a:schemeClr val="bg1"/>
                  </a:solidFill>
                </a:ln>
              </a:rPr>
              <a:t>P4</a:t>
            </a:r>
            <a:endParaRPr lang="fr-FR" b="1" dirty="0">
              <a:ln>
                <a:solidFill>
                  <a:schemeClr val="bg1"/>
                </a:solidFill>
              </a:ln>
            </a:endParaRPr>
          </a:p>
        </p:txBody>
      </p:sp>
      <p:sp>
        <p:nvSpPr>
          <p:cNvPr id="32" name="Rectangle 31"/>
          <p:cNvSpPr/>
          <p:nvPr/>
        </p:nvSpPr>
        <p:spPr>
          <a:xfrm>
            <a:off x="6929455" y="4357694"/>
            <a:ext cx="714380" cy="64294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n>
                  <a:solidFill>
                    <a:schemeClr val="bg1"/>
                  </a:solidFill>
                </a:ln>
              </a:rPr>
              <a:t>P3</a:t>
            </a:r>
            <a:endParaRPr lang="fr-FR" b="1" dirty="0">
              <a:ln>
                <a:solidFill>
                  <a:schemeClr val="bg1"/>
                </a:solidFill>
              </a:ln>
            </a:endParaRPr>
          </a:p>
        </p:txBody>
      </p:sp>
      <p:sp>
        <p:nvSpPr>
          <p:cNvPr id="33" name="Rectangle 32"/>
          <p:cNvSpPr/>
          <p:nvPr/>
        </p:nvSpPr>
        <p:spPr>
          <a:xfrm>
            <a:off x="4286249" y="2571744"/>
            <a:ext cx="642943" cy="57150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solidFill>
                  <a:schemeClr val="tx1"/>
                </a:solidFill>
              </a:rPr>
              <a:t>P5</a:t>
            </a:r>
            <a:endParaRPr lang="fr-FR" dirty="0">
              <a:solidFill>
                <a:schemeClr val="tx1"/>
              </a:solidFill>
            </a:endParaRPr>
          </a:p>
        </p:txBody>
      </p:sp>
      <p:sp>
        <p:nvSpPr>
          <p:cNvPr id="34" name="Rectangle 33"/>
          <p:cNvSpPr/>
          <p:nvPr/>
        </p:nvSpPr>
        <p:spPr>
          <a:xfrm>
            <a:off x="785787" y="5715016"/>
            <a:ext cx="7572428"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03:    </a:t>
            </a: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Méthode de prélèvement des échantillons du sol.</a:t>
            </a:r>
            <a:endParaRPr lang="fr-FR" dirty="0"/>
          </a:p>
        </p:txBody>
      </p:sp>
      <p:sp>
        <p:nvSpPr>
          <p:cNvPr id="23" name="Rectangle 22"/>
          <p:cNvSpPr/>
          <p:nvPr/>
        </p:nvSpPr>
        <p:spPr>
          <a:xfrm>
            <a:off x="500033" y="714357"/>
            <a:ext cx="8215371" cy="1357322"/>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 point p1, p2, p3, p4, p5 ont été choisis de façon systématique pour la réalisation de notre étude. Le prélèvement des échantillons s’effectue à l’aide d’une tarière</a:t>
            </a:r>
            <a:endParaRPr lang="fr-FR" dirty="0"/>
          </a:p>
        </p:txBody>
      </p:sp>
    </p:spTree>
    <p:extLst>
      <p:ext uri="{BB962C8B-B14F-4D97-AF65-F5344CB8AC3E}">
        <p14:creationId xmlns="" xmlns:p14="http://schemas.microsoft.com/office/powerpoint/2010/main" val="1583583381"/>
      </p:ext>
    </p:extLst>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4930" name="Rectangle 2"/>
          <p:cNvSpPr>
            <a:spLocks noChangeArrowheads="1"/>
          </p:cNvSpPr>
          <p:nvPr/>
        </p:nvSpPr>
        <p:spPr bwMode="auto">
          <a:xfrm>
            <a:off x="214283" y="1928802"/>
            <a:ext cx="8572560" cy="464347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1"/>
          <p:cNvSpPr/>
          <p:nvPr/>
        </p:nvSpPr>
        <p:spPr>
          <a:xfrm>
            <a:off x="1000101" y="642918"/>
            <a:ext cx="4643471" cy="164307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échantillons aussitot étiquetés sont transportés au laboratoire pour etre séchés pendant 48 à 72 heures,a température ambiante puis et tamisé.</a:t>
            </a:r>
          </a:p>
          <a:p>
            <a:pPr algn="ctr"/>
            <a:endParaRPr lang="fr-FR" dirty="0"/>
          </a:p>
        </p:txBody>
      </p:sp>
      <p:pic>
        <p:nvPicPr>
          <p:cNvPr id="24" name="Image 23"/>
          <p:cNvPicPr/>
          <p:nvPr/>
        </p:nvPicPr>
        <p:blipFill>
          <a:blip r:embed="rId2"/>
          <a:srcRect/>
          <a:stretch>
            <a:fillRect/>
          </a:stretch>
        </p:blipFill>
        <p:spPr bwMode="auto">
          <a:xfrm>
            <a:off x="214283" y="2500306"/>
            <a:ext cx="2714644" cy="18478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6" name="Image 25" descr="C:\Users\lenovvo\Desktop\photo memoire\20180412_102202.jpg"/>
          <p:cNvPicPr/>
          <p:nvPr/>
        </p:nvPicPr>
        <p:blipFill>
          <a:blip r:embed="rId3" cstate="print"/>
          <a:srcRect/>
          <a:stretch>
            <a:fillRect/>
          </a:stretch>
        </p:blipFill>
        <p:spPr bwMode="auto">
          <a:xfrm>
            <a:off x="2786051" y="3714752"/>
            <a:ext cx="3000396" cy="19240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8" name="Image 27"/>
          <p:cNvPicPr/>
          <p:nvPr/>
        </p:nvPicPr>
        <p:blipFill>
          <a:blip r:embed="rId4"/>
          <a:srcRect/>
          <a:stretch>
            <a:fillRect/>
          </a:stretch>
        </p:blipFill>
        <p:spPr bwMode="auto">
          <a:xfrm>
            <a:off x="5643572" y="4429133"/>
            <a:ext cx="3171825" cy="20288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35" name="Rectangle 34"/>
          <p:cNvSpPr/>
          <p:nvPr/>
        </p:nvSpPr>
        <p:spPr>
          <a:xfrm>
            <a:off x="5929321" y="1071546"/>
            <a:ext cx="2786083" cy="228601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 sol séché est pesé à l’aide d’une balance de précision. Nous prenons 200 g par échantillon de sol</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1583583381"/>
      </p:ext>
    </p:extLst>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3" name="Rectangle 12"/>
          <p:cNvSpPr/>
          <p:nvPr/>
        </p:nvSpPr>
        <p:spPr>
          <a:xfrm>
            <a:off x="2000233" y="1643051"/>
            <a:ext cx="5286412" cy="178595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rabicPeriod"/>
            </a:pP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marL="342900" indent="-342900" algn="ctr">
              <a:buAutoNum type="arabicPeriod"/>
            </a:pPr>
            <a:r>
              <a:rPr lang="fr-FR"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Préparation de la solution mére :</a:t>
            </a:r>
          </a:p>
          <a:p>
            <a:pPr marL="342900" indent="-342900"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1g de l’échantillon de sol est introduit dans un tube stérile de  9 ml d’eau physiologique stérile, la solution est mélangée à l’aide d’un agitateur, cette solution constitue la solution mère</a:t>
            </a: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Rectangle 13"/>
          <p:cNvSpPr/>
          <p:nvPr/>
        </p:nvSpPr>
        <p:spPr>
          <a:xfrm>
            <a:off x="1071537" y="714356"/>
            <a:ext cx="7072363" cy="857256"/>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1/Analyse microbiologiques</a:t>
            </a:r>
            <a:r>
              <a:rPr lang="fr-FR" sz="2400" b="1" dirty="0" smtClean="0"/>
              <a:t> </a:t>
            </a: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Rectangle 19"/>
          <p:cNvSpPr/>
          <p:nvPr/>
        </p:nvSpPr>
        <p:spPr>
          <a:xfrm>
            <a:off x="428596" y="3500438"/>
            <a:ext cx="2357455" cy="3357562"/>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 Préparation des dilutions décimale</a:t>
            </a:r>
          </a:p>
          <a:p>
            <a:pPr algn="ctr"/>
            <a:endParaRPr lang="fr-FR" sz="1400" dirty="0" smtClean="0"/>
          </a:p>
          <a:p>
            <a:pPr algn="ct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Préparation dans un portoir une série de 5 tubes. Dans chacun des tubes on met exactement, au moyenne d’une pipette de 1 ml, 1ml de dilution du tube en homogénéisant bien dans 2</a:t>
            </a:r>
            <a:r>
              <a:rPr lang="fr-FR" sz="1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éme</a:t>
            </a: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transférer 1 ml de ce 2</a:t>
            </a:r>
            <a:r>
              <a:rPr lang="fr-FR" sz="1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éme</a:t>
            </a: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tube dans le 3</a:t>
            </a:r>
            <a:r>
              <a:rPr lang="fr-FR" sz="1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éme</a:t>
            </a: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,……………….etc. Jusqu’an 5</a:t>
            </a:r>
            <a:r>
              <a:rPr lang="fr-FR" sz="1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éme</a:t>
            </a: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tube. </a:t>
            </a: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p:txBody>
      </p:sp>
      <p:sp>
        <p:nvSpPr>
          <p:cNvPr id="21" name="Rectangle 20"/>
          <p:cNvSpPr/>
          <p:nvPr/>
        </p:nvSpPr>
        <p:spPr>
          <a:xfrm>
            <a:off x="3428993" y="3500438"/>
            <a:ext cx="2357455" cy="3357562"/>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sz="2000" b="1" dirty="0" smtClean="0">
              <a:solidFill>
                <a:schemeClr val="tx1"/>
              </a:solidFill>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fr-FR"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t>
            </a:r>
            <a:r>
              <a:rPr lang="fr-FR"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L’encemencement:</a:t>
            </a:r>
          </a:p>
          <a:p>
            <a:pPr algn="ctr"/>
            <a:endParaRPr lang="fr-FR" sz="1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 ensemence sur milieu </a:t>
            </a:r>
            <a:r>
              <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GN et </a:t>
            </a:r>
            <a:r>
              <a:rPr lang="fr-FR"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sabouraud</a:t>
            </a:r>
            <a:r>
              <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 chaque boite se fait avec 2 goutte de dilution qui sont déposées au centre de la plaque puis étalées sur toute sa surface avec des </a:t>
            </a:r>
            <a:r>
              <a:rPr lang="fr-F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billes</a:t>
            </a:r>
          </a:p>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-L’incubation se fait à 37°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 et 22 °c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pendant 24 à 48 heures.</a:t>
            </a: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chemeClr val="accent5">
                    <a:lumMod val="60000"/>
                    <a:lumOff val="40000"/>
                  </a:schemeClr>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Rectangle 21"/>
          <p:cNvSpPr/>
          <p:nvPr/>
        </p:nvSpPr>
        <p:spPr>
          <a:xfrm>
            <a:off x="6215075" y="3500438"/>
            <a:ext cx="2286016" cy="3357562"/>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L’observation</a:t>
            </a:r>
          </a:p>
          <a:p>
            <a:pPr algn="ctr"/>
            <a:endParaRPr lang="fr-FR" dirty="0" smtClean="0"/>
          </a:p>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observe des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colonies et après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 fait le repiquage.</a:t>
            </a:r>
          </a:p>
          <a:p>
            <a:pPr algn="ctr"/>
            <a:endParaRPr lang="fr-FR" dirty="0" smtClean="0"/>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p:txBody>
      </p:sp>
    </p:spTree>
    <p:extLst>
      <p:ext uri="{BB962C8B-B14F-4D97-AF65-F5344CB8AC3E}">
        <p14:creationId xmlns="" xmlns:p14="http://schemas.microsoft.com/office/powerpoint/2010/main" val="1583583381"/>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5" name="Rectangle 4"/>
          <p:cNvSpPr/>
          <p:nvPr/>
        </p:nvSpPr>
        <p:spPr>
          <a:xfrm>
            <a:off x="642909" y="428604"/>
            <a:ext cx="7929619" cy="6215106"/>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L'état frais est une étape qui permet de mettre en évidence:</a:t>
            </a:r>
          </a:p>
          <a:p>
            <a:pPr algn="ctr">
              <a:buFont typeface="Wingdings" pitchFamily="2" charset="2"/>
              <a:buChar char="q"/>
            </a:pP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la forme des bactéries</a:t>
            </a:r>
          </a:p>
          <a:p>
            <a:pPr algn="ctr">
              <a:buFont typeface="Wingdings" pitchFamily="2" charset="2"/>
              <a:buChar char="q"/>
            </a:pP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ainsi que le type de leur mobilité </a:t>
            </a:r>
          </a:p>
          <a:p>
            <a:pPr algn="ctr">
              <a:buFont typeface="Wingdings" pitchFamily="2" charset="2"/>
              <a:buChar char="q"/>
            </a:pP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 leur regroupement </a:t>
            </a:r>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une petite goutte d’eau distillée stérile est déposée au centre d’une lame </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stérile additionnés  </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d’une  colonie bactérienne pure est prélevée à l’anse et dissociée dans la </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goutte, puis fixé a la chaleur de bec </a:t>
            </a:r>
            <a:r>
              <a:rPr lang="fr-FR"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benze</a:t>
            </a:r>
            <a:r>
              <a:rPr lang="fr-FR"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t>
            </a: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p>
        </p:txBody>
      </p:sp>
      <p:sp>
        <p:nvSpPr>
          <p:cNvPr id="6" name="Rectangle 5"/>
          <p:cNvSpPr/>
          <p:nvPr/>
        </p:nvSpPr>
        <p:spPr>
          <a:xfrm>
            <a:off x="1714481" y="571481"/>
            <a:ext cx="5857916" cy="1000132"/>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Observation  à l’état frais :</a:t>
            </a:r>
          </a:p>
          <a:p>
            <a:pPr algn="ct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4930" name="Rectangle 2"/>
          <p:cNvSpPr>
            <a:spLocks noChangeArrowheads="1"/>
          </p:cNvSpPr>
          <p:nvPr/>
        </p:nvSpPr>
        <p:spPr bwMode="auto">
          <a:xfrm>
            <a:off x="214283" y="1928802"/>
            <a:ext cx="8572560" cy="464347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2071669" y="785795"/>
            <a:ext cx="4786347"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r>
              <a:rPr lang="fr-FR" sz="2000" b="1" dirty="0" smtClean="0"/>
              <a:t> </a:t>
            </a:r>
            <a:endParaRPr lang="fr-FR" sz="2000" dirty="0" smtClean="0"/>
          </a:p>
          <a:p>
            <a:pPr algn="ctr"/>
            <a:r>
              <a:rPr lang="fr-FR" sz="2000" b="1" dirty="0" smtClean="0"/>
              <a:t> </a:t>
            </a:r>
            <a:r>
              <a:rPr lang="fr-FR"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Coloration de Gram</a:t>
            </a:r>
            <a:r>
              <a:rPr lang="fr-FR" sz="2400" b="1" dirty="0" smtClean="0"/>
              <a:t> </a:t>
            </a:r>
            <a:endParaRPr lang="fr-FR" sz="2000" dirty="0" smtClean="0"/>
          </a:p>
          <a:p>
            <a:pPr algn="ct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14" name="Diagramme 13"/>
          <p:cNvGraphicFramePr/>
          <p:nvPr/>
        </p:nvGraphicFramePr>
        <p:xfrm>
          <a:off x="1" y="1643050"/>
          <a:ext cx="9001156" cy="5214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83583381"/>
      </p:ext>
    </p:extLst>
  </p:cSld>
  <p:clrMapOvr>
    <a:masterClrMapping/>
  </p:clrMapOvr>
  <p:transition>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4930" name="Rectangle 2"/>
          <p:cNvSpPr>
            <a:spLocks noChangeArrowheads="1"/>
          </p:cNvSpPr>
          <p:nvPr/>
        </p:nvSpPr>
        <p:spPr bwMode="auto">
          <a:xfrm>
            <a:off x="214283" y="1928802"/>
            <a:ext cx="8572560" cy="464347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2071669" y="785794"/>
            <a:ext cx="4786347" cy="64294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Identification biochimique par la galerie classique</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1" name="Image 10" descr="C:\Users\lenovvo\Pictures\photo memoire\20180415_121926.jpg"/>
          <p:cNvPicPr/>
          <p:nvPr/>
        </p:nvPicPr>
        <p:blipFill>
          <a:blip r:embed="rId2" cstate="print"/>
          <a:srcRect/>
          <a:stretch>
            <a:fillRect/>
          </a:stretch>
        </p:blipFill>
        <p:spPr bwMode="auto">
          <a:xfrm>
            <a:off x="714348" y="4357694"/>
            <a:ext cx="2214579" cy="1666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Image 14" descr="C:\Users\lenovvo\Pictures\photo memoire\20180416_130410.jpg"/>
          <p:cNvPicPr/>
          <p:nvPr/>
        </p:nvPicPr>
        <p:blipFill>
          <a:blip r:embed="rId3" cstate="print"/>
          <a:srcRect/>
          <a:stretch>
            <a:fillRect/>
          </a:stretch>
        </p:blipFill>
        <p:spPr bwMode="auto">
          <a:xfrm>
            <a:off x="571473" y="1643051"/>
            <a:ext cx="2428892"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Image 19"/>
          <p:cNvPicPr/>
          <p:nvPr/>
        </p:nvPicPr>
        <p:blipFill>
          <a:blip r:embed="rId4"/>
          <a:srcRect/>
          <a:stretch>
            <a:fillRect/>
          </a:stretch>
        </p:blipFill>
        <p:spPr bwMode="auto">
          <a:xfrm>
            <a:off x="6215073" y="1500174"/>
            <a:ext cx="2214579" cy="18002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Image 20"/>
          <p:cNvPicPr/>
          <p:nvPr/>
        </p:nvPicPr>
        <p:blipFill>
          <a:blip r:embed="rId5"/>
          <a:srcRect/>
          <a:stretch>
            <a:fillRect/>
          </a:stretch>
        </p:blipFill>
        <p:spPr bwMode="auto">
          <a:xfrm>
            <a:off x="6357950" y="4214819"/>
            <a:ext cx="2357455" cy="16954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2" name="Rectangle 21"/>
          <p:cNvSpPr/>
          <p:nvPr/>
        </p:nvSpPr>
        <p:spPr>
          <a:xfrm>
            <a:off x="3428993" y="2071678"/>
            <a:ext cx="2143140" cy="107157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de catalase</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Rectangle 22"/>
          <p:cNvSpPr/>
          <p:nvPr/>
        </p:nvSpPr>
        <p:spPr>
          <a:xfrm>
            <a:off x="3500430" y="3643314"/>
            <a:ext cx="2071703" cy="107157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d’oxydase</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4" name="Rectangle 23"/>
          <p:cNvSpPr/>
          <p:nvPr/>
        </p:nvSpPr>
        <p:spPr>
          <a:xfrm>
            <a:off x="3571868" y="5072074"/>
            <a:ext cx="2000264" cy="114300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ONPG</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5" name="Rectangle 24"/>
          <p:cNvSpPr/>
          <p:nvPr/>
        </p:nvSpPr>
        <p:spPr>
          <a:xfrm>
            <a:off x="714348" y="3500438"/>
            <a:ext cx="1928827" cy="64294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de dégradation des acides aminés</a:t>
            </a:r>
            <a:endParaRPr lang="fr-FR"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 name="Rectangle 26"/>
          <p:cNvSpPr/>
          <p:nvPr/>
        </p:nvSpPr>
        <p:spPr>
          <a:xfrm>
            <a:off x="6357949" y="3429000"/>
            <a:ext cx="1928827" cy="57150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de citrate de Simmons</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8" name="Rectangle 27"/>
          <p:cNvSpPr/>
          <p:nvPr/>
        </p:nvSpPr>
        <p:spPr>
          <a:xfrm>
            <a:off x="857224" y="6143621"/>
            <a:ext cx="1928827" cy="57152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de mannitol-mobilité</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9" name="Rectangle 28"/>
          <p:cNvSpPr/>
          <p:nvPr/>
        </p:nvSpPr>
        <p:spPr>
          <a:xfrm>
            <a:off x="6572264" y="6143621"/>
            <a:ext cx="1928827" cy="57152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Test de TSI</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1583583381"/>
      </p:ext>
    </p:extLst>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4930" name="Rectangle 2"/>
          <p:cNvSpPr>
            <a:spLocks noChangeArrowheads="1"/>
          </p:cNvSpPr>
          <p:nvPr/>
        </p:nvSpPr>
        <p:spPr bwMode="auto">
          <a:xfrm>
            <a:off x="214283" y="1928802"/>
            <a:ext cx="8572560" cy="464347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1428729" y="642919"/>
            <a:ext cx="5429288" cy="500065"/>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b="1" dirty="0" smtClean="0"/>
              <a:t>Identification des germes par galerie  API </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5" name="Image 24" descr="C:\Users\lenovvo\Desktop\photo\IMG20180424105509.jpg"/>
          <p:cNvPicPr/>
          <p:nvPr/>
        </p:nvPicPr>
        <p:blipFill>
          <a:blip r:embed="rId2" cstate="print"/>
          <a:srcRect l="4422" t="12315" b="25616"/>
          <a:stretch>
            <a:fillRect/>
          </a:stretch>
        </p:blipFill>
        <p:spPr bwMode="auto">
          <a:xfrm>
            <a:off x="4929190" y="2428868"/>
            <a:ext cx="4000528" cy="1357322"/>
          </a:xfrm>
          <a:prstGeom prst="rect">
            <a:avLst/>
          </a:prstGeom>
          <a:ln>
            <a:noFill/>
          </a:ln>
          <a:effectLst>
            <a:softEdge rad="112500"/>
          </a:effectLst>
        </p:spPr>
      </p:pic>
      <p:pic>
        <p:nvPicPr>
          <p:cNvPr id="26" name="Image 25"/>
          <p:cNvPicPr/>
          <p:nvPr/>
        </p:nvPicPr>
        <p:blipFill>
          <a:blip r:embed="rId3"/>
          <a:srcRect/>
          <a:stretch>
            <a:fillRect/>
          </a:stretch>
        </p:blipFill>
        <p:spPr bwMode="auto">
          <a:xfrm>
            <a:off x="4929190" y="1285860"/>
            <a:ext cx="3857652" cy="1143008"/>
          </a:xfrm>
          <a:prstGeom prst="rect">
            <a:avLst/>
          </a:prstGeom>
          <a:ln>
            <a:noFill/>
          </a:ln>
          <a:effectLst>
            <a:softEdge rad="112500"/>
          </a:effectLst>
        </p:spPr>
      </p:pic>
      <p:pic>
        <p:nvPicPr>
          <p:cNvPr id="27" name="Image 26" descr="C:\Users\lenovvo\Downloads\SHAREit\SM-J510FN\photo\20180610_130914.jpg"/>
          <p:cNvPicPr/>
          <p:nvPr/>
        </p:nvPicPr>
        <p:blipFill>
          <a:blip r:embed="rId4" cstate="print"/>
          <a:srcRect l="2294" t="5357"/>
          <a:stretch>
            <a:fillRect/>
          </a:stretch>
        </p:blipFill>
        <p:spPr bwMode="auto">
          <a:xfrm>
            <a:off x="5000628" y="3786190"/>
            <a:ext cx="3786215"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8" name="Rectangle 27"/>
          <p:cNvSpPr/>
          <p:nvPr/>
        </p:nvSpPr>
        <p:spPr>
          <a:xfrm>
            <a:off x="0" y="6215082"/>
            <a:ext cx="5072066" cy="50006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fr-FR" sz="2400" dirty="0" smtClean="0">
                <a:solidFill>
                  <a:schemeClr val="tx1"/>
                </a:solidFill>
              </a:rPr>
              <a:t>La lecture de la galerie après 24 h,37 °c</a:t>
            </a:r>
            <a:endParaRPr lang="fr-FR" sz="2400" dirty="0">
              <a:solidFill>
                <a:schemeClr val="tx1"/>
              </a:solidFill>
            </a:endParaRPr>
          </a:p>
        </p:txBody>
      </p:sp>
      <p:sp>
        <p:nvSpPr>
          <p:cNvPr id="13" name="Rectangle 12"/>
          <p:cNvSpPr/>
          <p:nvPr/>
        </p:nvSpPr>
        <p:spPr>
          <a:xfrm>
            <a:off x="214282" y="1428736"/>
            <a:ext cx="4429156" cy="19288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lgn="ctr"/>
            <a:endParaRPr lang="fr-FR" b="1" dirty="0" smtClean="0"/>
          </a:p>
          <a:p>
            <a:pPr lvl="0" algn="ctr"/>
            <a:endParaRPr lang="fr-FR" b="1" dirty="0" smtClean="0"/>
          </a:p>
          <a:p>
            <a:pPr lvl="0" algn="ctr"/>
            <a:endParaRPr lang="fr-FR" b="1" dirty="0" smtClean="0"/>
          </a:p>
          <a:p>
            <a:pPr lvl="0" algn="ctr"/>
            <a:endParaRPr lang="fr-FR" b="1" dirty="0" smtClean="0"/>
          </a:p>
          <a:p>
            <a:pPr lvl="0" algn="ctr"/>
            <a:endParaRPr lang="fr-FR" b="1" dirty="0" smtClean="0"/>
          </a:p>
          <a:p>
            <a:pPr lvl="0" algn="ctr"/>
            <a:endParaRPr lang="fr-FR" b="1" dirty="0" smtClean="0"/>
          </a:p>
          <a:p>
            <a:pPr lvl="0" algn="ctr"/>
            <a:endParaRPr lang="fr-FR" b="1" dirty="0" smtClean="0"/>
          </a:p>
          <a:p>
            <a:pPr lvl="0" algn="ctr"/>
            <a:r>
              <a:rPr lang="fr-FR" b="1" dirty="0" smtClean="0"/>
              <a:t>Préparation de la galerie</a:t>
            </a:r>
            <a:r>
              <a:rPr lang="fr-FR" dirty="0" smtClean="0"/>
              <a:t> </a:t>
            </a:r>
            <a:endParaRPr lang="fr-FR" dirty="0" smtClean="0"/>
          </a:p>
          <a:p>
            <a:pPr lvl="0" algn="ctr"/>
            <a:r>
              <a:rPr lang="fr-FR" dirty="0" smtClean="0"/>
              <a:t>Humidifier le couvercle</a:t>
            </a:r>
            <a:endParaRPr lang="fr-FR" dirty="0" smtClean="0"/>
          </a:p>
          <a:p>
            <a:pPr algn="ctr"/>
            <a:r>
              <a:rPr lang="fr-FR" dirty="0" smtClean="0"/>
              <a:t> Inscrire la référence de la souche sur la languette latérale de la boite </a:t>
            </a:r>
            <a:endParaRPr lang="fr-FR" b="1" dirty="0" smtClean="0"/>
          </a:p>
          <a:p>
            <a:pPr lvl="0" algn="ctr"/>
            <a:r>
              <a:rPr lang="fr-FR" dirty="0" smtClean="0"/>
              <a:t> </a:t>
            </a:r>
          </a:p>
          <a:p>
            <a:pPr lvl="0" algn="ctr"/>
            <a:endParaRPr lang="fr-FR" dirty="0" smtClean="0"/>
          </a:p>
          <a:p>
            <a:pPr lvl="0" algn="ctr"/>
            <a:endParaRPr lang="fr-FR" dirty="0" smtClean="0"/>
          </a:p>
          <a:p>
            <a:pPr lvl="0" algn="ctr"/>
            <a:endParaRPr lang="fr-FR" b="1" dirty="0" smtClean="0"/>
          </a:p>
          <a:p>
            <a:pPr lvl="0" algn="ctr"/>
            <a:endParaRPr lang="fr-FR" b="1" dirty="0" smtClean="0"/>
          </a:p>
          <a:p>
            <a:pPr lvl="0" algn="ctr"/>
            <a:endParaRPr lang="fr-FR" dirty="0" smtClean="0"/>
          </a:p>
          <a:p>
            <a:pPr algn="ctr"/>
            <a:endParaRPr lang="fr-FR" dirty="0"/>
          </a:p>
        </p:txBody>
      </p:sp>
      <p:sp>
        <p:nvSpPr>
          <p:cNvPr id="15" name="Rectangle 14"/>
          <p:cNvSpPr/>
          <p:nvPr/>
        </p:nvSpPr>
        <p:spPr>
          <a:xfrm>
            <a:off x="214282" y="3500438"/>
            <a:ext cx="4429156"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fr-FR" b="1" dirty="0" smtClean="0"/>
          </a:p>
          <a:p>
            <a:pPr lvl="0" algn="ctr"/>
            <a:endParaRPr lang="fr-FR" b="1" dirty="0" smtClean="0"/>
          </a:p>
          <a:p>
            <a:pPr lvl="0" algn="ctr"/>
            <a:endParaRPr lang="fr-FR" b="1" dirty="0" smtClean="0"/>
          </a:p>
          <a:p>
            <a:pPr lvl="0" algn="ctr"/>
            <a:r>
              <a:rPr lang="fr-FR" b="1" dirty="0" smtClean="0"/>
              <a:t>Préparation </a:t>
            </a:r>
            <a:r>
              <a:rPr lang="fr-FR" b="1" dirty="0" smtClean="0"/>
              <a:t>de</a:t>
            </a:r>
            <a:endParaRPr lang="fr-FR" dirty="0" smtClean="0"/>
          </a:p>
          <a:p>
            <a:pPr lvl="0" algn="ctr"/>
            <a:r>
              <a:rPr lang="fr-FR" dirty="0" smtClean="0"/>
              <a:t>• Préparer une suspension bactérienne homogène</a:t>
            </a:r>
            <a:endParaRPr lang="fr-FR" b="1" dirty="0" smtClean="0"/>
          </a:p>
          <a:p>
            <a:pPr lvl="0" algn="ctr"/>
            <a:endParaRPr lang="fr-FR" b="1" dirty="0" smtClean="0"/>
          </a:p>
          <a:p>
            <a:pPr lvl="0" algn="ctr"/>
            <a:endParaRPr lang="fr-FR" dirty="0" smtClean="0"/>
          </a:p>
          <a:p>
            <a:pPr algn="ctr"/>
            <a:endParaRPr lang="fr-FR" dirty="0"/>
          </a:p>
        </p:txBody>
      </p:sp>
      <p:sp>
        <p:nvSpPr>
          <p:cNvPr id="20" name="Rectangle 19"/>
          <p:cNvSpPr/>
          <p:nvPr/>
        </p:nvSpPr>
        <p:spPr>
          <a:xfrm>
            <a:off x="214282" y="4500570"/>
            <a:ext cx="435771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fr-FR" b="1" dirty="0" smtClean="0"/>
          </a:p>
          <a:p>
            <a:pPr lvl="0" algn="ctr"/>
            <a:endParaRPr lang="fr-FR" b="1" dirty="0" smtClean="0"/>
          </a:p>
          <a:p>
            <a:pPr lvl="0" algn="ctr"/>
            <a:endParaRPr lang="fr-FR" b="1" dirty="0" smtClean="0"/>
          </a:p>
          <a:p>
            <a:pPr lvl="0" algn="ctr"/>
            <a:endParaRPr lang="fr-FR" b="1" dirty="0" smtClean="0"/>
          </a:p>
          <a:p>
            <a:pPr lvl="0" algn="ctr"/>
            <a:r>
              <a:rPr lang="fr-FR" b="1" dirty="0" smtClean="0"/>
              <a:t>Inoculation de la galerie </a:t>
            </a:r>
          </a:p>
          <a:p>
            <a:pPr lvl="0" algn="ctr"/>
            <a:r>
              <a:rPr lang="fr-FR" dirty="0" smtClean="0"/>
              <a:t>remplir </a:t>
            </a:r>
            <a:r>
              <a:rPr lang="fr-FR" dirty="0" smtClean="0"/>
              <a:t>les tubes de la galerie avec </a:t>
            </a:r>
            <a:r>
              <a:rPr lang="fr-FR" dirty="0" err="1" smtClean="0"/>
              <a:t>APi</a:t>
            </a:r>
            <a:r>
              <a:rPr lang="fr-FR" dirty="0" smtClean="0"/>
              <a:t> </a:t>
            </a:r>
            <a:r>
              <a:rPr lang="fr-FR" dirty="0" smtClean="0"/>
              <a:t>STAPH Créer une anaérobiose dans les tests ADH et URE en remplissant leur cupule d'huile de paraffine </a:t>
            </a:r>
            <a:r>
              <a:rPr lang="fr-FR" dirty="0" smtClean="0"/>
              <a:t>.</a:t>
            </a:r>
            <a:endParaRPr lang="fr-FR" b="1" dirty="0" smtClean="0"/>
          </a:p>
          <a:p>
            <a:pPr lvl="0" algn="ctr"/>
            <a:endParaRPr lang="fr-FR" b="1" dirty="0" smtClean="0"/>
          </a:p>
          <a:p>
            <a:pPr lvl="0" algn="ctr"/>
            <a:endParaRPr lang="fr-FR" b="1" dirty="0" smtClean="0"/>
          </a:p>
          <a:p>
            <a:pPr lvl="0" algn="ctr"/>
            <a:endParaRPr lang="fr-FR" dirty="0" smtClean="0"/>
          </a:p>
          <a:p>
            <a:pPr algn="ctr"/>
            <a:endParaRPr lang="fr-FR" dirty="0"/>
          </a:p>
        </p:txBody>
      </p:sp>
      <p:sp>
        <p:nvSpPr>
          <p:cNvPr id="102401" name="Rectangle 1"/>
          <p:cNvSpPr>
            <a:spLocks noChangeArrowheads="1"/>
          </p:cNvSpPr>
          <p:nvPr/>
        </p:nvSpPr>
        <p:spPr bwMode="auto">
          <a:xfrm>
            <a:off x="0" y="0"/>
            <a:ext cx="153221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r"/>
              </a:tabLst>
            </a:pP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IV.8.5. Identification</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0"/>
          <p:cNvSpPr/>
          <p:nvPr/>
        </p:nvSpPr>
        <p:spPr>
          <a:xfrm>
            <a:off x="5072066" y="5286388"/>
            <a:ext cx="3786214" cy="15716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fr-FR" dirty="0" smtClean="0">
              <a:solidFill>
                <a:schemeClr val="tx1"/>
              </a:solidFill>
              <a:ea typeface="ArialMT"/>
              <a:cs typeface="Times New Roman" pitchFamily="18" charset="0"/>
            </a:endParaRPr>
          </a:p>
          <a:p>
            <a:pPr lvl="0" algn="ctr"/>
            <a:r>
              <a:rPr lang="fr-FR" b="1" dirty="0" smtClean="0">
                <a:solidFill>
                  <a:schemeClr val="tx1"/>
                </a:solidFill>
                <a:ea typeface="ArialMT"/>
                <a:cs typeface="Times New Roman" pitchFamily="18" charset="0"/>
              </a:rPr>
              <a:t>-</a:t>
            </a:r>
            <a:r>
              <a:rPr lang="fr-FR" sz="1400" b="1" dirty="0" smtClean="0">
                <a:solidFill>
                  <a:schemeClr val="tx1"/>
                </a:solidFill>
                <a:ea typeface="ArialMT"/>
                <a:cs typeface="Times New Roman" pitchFamily="18" charset="0"/>
              </a:rPr>
              <a:t>L'identification</a:t>
            </a:r>
            <a:r>
              <a:rPr lang="fr-FR" sz="1400" dirty="0" smtClean="0">
                <a:solidFill>
                  <a:schemeClr val="tx1"/>
                </a:solidFill>
                <a:ea typeface="ArialMT"/>
                <a:cs typeface="Times New Roman" pitchFamily="18" charset="0"/>
              </a:rPr>
              <a:t> est obtenue à partir du </a:t>
            </a:r>
            <a:r>
              <a:rPr lang="fr-FR" sz="1400" dirty="0" smtClean="0">
                <a:solidFill>
                  <a:schemeClr val="tx1"/>
                </a:solidFill>
                <a:ea typeface="Times New Roman" pitchFamily="18" charset="0"/>
                <a:cs typeface="Times New Roman" pitchFamily="18" charset="0"/>
              </a:rPr>
              <a:t>profil numérique</a:t>
            </a:r>
            <a:endParaRPr lang="fr-FR" sz="1200" dirty="0" smtClean="0">
              <a:solidFill>
                <a:schemeClr val="tx1"/>
              </a:solidFill>
              <a:ea typeface="Times New Roman" pitchFamily="18" charset="0"/>
              <a:cs typeface="Times New Roman" pitchFamily="18" charset="0"/>
            </a:endParaRPr>
          </a:p>
          <a:p>
            <a:pPr lvl="0" algn="ctr"/>
            <a:r>
              <a:rPr lang="fr-FR" dirty="0" smtClean="0"/>
              <a:t>-à I aide du Catalogue Analytique</a:t>
            </a:r>
          </a:p>
          <a:p>
            <a:pPr lvl="0" algn="ctr"/>
            <a:r>
              <a:rPr lang="fr-FR" dirty="0" smtClean="0"/>
              <a:t>-à l'aide du logiciel d'identification  </a:t>
            </a:r>
            <a:endParaRPr lang="fr-FR" dirty="0" smtClean="0">
              <a:solidFill>
                <a:schemeClr val="tx1"/>
              </a:solidFill>
              <a:cs typeface="Arial" pitchFamily="34" charset="0"/>
            </a:endParaRPr>
          </a:p>
          <a:p>
            <a:pPr algn="ctr"/>
            <a:endParaRPr lang="fr-FR" dirty="0"/>
          </a:p>
        </p:txBody>
      </p:sp>
    </p:spTree>
    <p:extLst>
      <p:ext uri="{BB962C8B-B14F-4D97-AF65-F5344CB8AC3E}">
        <p14:creationId xmlns="" xmlns:p14="http://schemas.microsoft.com/office/powerpoint/2010/main" val="1583583381"/>
      </p:ext>
    </p:extLst>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2" name="Rectangle 11"/>
          <p:cNvSpPr/>
          <p:nvPr/>
        </p:nvSpPr>
        <p:spPr>
          <a:xfrm>
            <a:off x="2071669" y="785795"/>
            <a:ext cx="4786347" cy="78581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2-Analyse Nématologiques</a:t>
            </a:r>
            <a:r>
              <a:rPr lang="fr-FR" sz="2400" b="1" dirty="0" smtClean="0"/>
              <a:t> </a:t>
            </a:r>
            <a:endParaRPr lang="fr-FR" sz="2400" dirty="0" smtClean="0"/>
          </a:p>
          <a:p>
            <a:pPr algn="ct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Rectangle 13"/>
          <p:cNvSpPr/>
          <p:nvPr/>
        </p:nvSpPr>
        <p:spPr>
          <a:xfrm>
            <a:off x="714348" y="2071678"/>
            <a:ext cx="2286016" cy="92869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endParaRPr lang="fr-FR" b="1" dirty="0" smtClean="0"/>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Extraction des kystes </a:t>
            </a:r>
          </a:p>
          <a:p>
            <a:pPr algn="ctr"/>
            <a:endParaRPr lang="fr-FR" dirty="0"/>
          </a:p>
        </p:txBody>
      </p:sp>
      <p:pic>
        <p:nvPicPr>
          <p:cNvPr id="23" name="Image 22"/>
          <p:cNvPicPr/>
          <p:nvPr/>
        </p:nvPicPr>
        <p:blipFill>
          <a:blip r:embed="rId2"/>
          <a:srcRect/>
          <a:stretch>
            <a:fillRect/>
          </a:stretch>
        </p:blipFill>
        <p:spPr bwMode="auto">
          <a:xfrm>
            <a:off x="571474" y="3357563"/>
            <a:ext cx="2714644" cy="2071702"/>
          </a:xfrm>
          <a:prstGeom prst="rect">
            <a:avLst/>
          </a:prstGeom>
          <a:ln>
            <a:noFill/>
          </a:ln>
          <a:effectLst>
            <a:outerShdw blurRad="292100" dist="139700" dir="2700000" algn="tl" rotWithShape="0">
              <a:srgbClr val="333333">
                <a:alpha val="65000"/>
              </a:srgbClr>
            </a:outerShdw>
          </a:effectLst>
        </p:spPr>
      </p:pic>
      <p:pic>
        <p:nvPicPr>
          <p:cNvPr id="25" name="Image 24"/>
          <p:cNvPicPr/>
          <p:nvPr/>
        </p:nvPicPr>
        <p:blipFill>
          <a:blip r:embed="rId3"/>
          <a:srcRect/>
          <a:stretch>
            <a:fillRect/>
          </a:stretch>
        </p:blipFill>
        <p:spPr bwMode="auto">
          <a:xfrm>
            <a:off x="3571868" y="3357563"/>
            <a:ext cx="2362200" cy="2047875"/>
          </a:xfrm>
          <a:prstGeom prst="rect">
            <a:avLst/>
          </a:prstGeom>
          <a:ln>
            <a:noFill/>
          </a:ln>
          <a:effectLst>
            <a:outerShdw blurRad="292100" dist="139700" dir="2700000" algn="tl" rotWithShape="0">
              <a:srgbClr val="333333">
                <a:alpha val="65000"/>
              </a:srgbClr>
            </a:outerShdw>
          </a:effectLst>
        </p:spPr>
      </p:pic>
      <p:pic>
        <p:nvPicPr>
          <p:cNvPr id="26" name="Image 25"/>
          <p:cNvPicPr/>
          <p:nvPr/>
        </p:nvPicPr>
        <p:blipFill>
          <a:blip r:embed="rId4"/>
          <a:stretch>
            <a:fillRect/>
          </a:stretch>
        </p:blipFill>
        <p:spPr bwMode="auto">
          <a:xfrm>
            <a:off x="6215075" y="3357562"/>
            <a:ext cx="2428892" cy="2000264"/>
          </a:xfrm>
          <a:prstGeom prst="rect">
            <a:avLst/>
          </a:prstGeom>
          <a:ln>
            <a:noFill/>
          </a:ln>
          <a:effectLst>
            <a:outerShdw blurRad="292100" dist="139700" dir="2700000" algn="tl" rotWithShape="0">
              <a:srgbClr val="333333">
                <a:alpha val="65000"/>
              </a:srgbClr>
            </a:outerShdw>
          </a:effectLst>
        </p:spPr>
      </p:pic>
      <p:sp>
        <p:nvSpPr>
          <p:cNvPr id="27" name="Rectangle 26"/>
          <p:cNvSpPr/>
          <p:nvPr/>
        </p:nvSpPr>
        <p:spPr>
          <a:xfrm>
            <a:off x="3500431" y="2000241"/>
            <a:ext cx="2286016" cy="100013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r>
              <a:rPr lang="fr-FR" b="1" dirty="0" smtClean="0"/>
              <a:t> </a:t>
            </a: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 Récupération de l’extrait à l’aide d’une pissette </a:t>
            </a:r>
          </a:p>
          <a:p>
            <a:pPr algn="ctr"/>
            <a:endParaRPr lang="fr-FR" dirty="0"/>
          </a:p>
        </p:txBody>
      </p:sp>
      <p:sp>
        <p:nvSpPr>
          <p:cNvPr id="28" name="Rectangle 27"/>
          <p:cNvSpPr/>
          <p:nvPr/>
        </p:nvSpPr>
        <p:spPr>
          <a:xfrm>
            <a:off x="6143636" y="2000241"/>
            <a:ext cx="2500331" cy="92869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endParaRPr lang="fr-FR" b="1" dirty="0" smtClean="0"/>
          </a:p>
          <a:p>
            <a:pPr algn="ctr"/>
            <a:endParaRPr lang="fr-FR" b="1" dirty="0" smtClean="0"/>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 .Prélèvement des kystes</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a:r>
              <a:rPr lang="fr-FR" b="1" dirty="0" smtClean="0"/>
              <a:t> </a:t>
            </a:r>
            <a:endParaRPr lang="fr-FR" dirty="0" smtClean="0"/>
          </a:p>
          <a:p>
            <a:pPr algn="ctr"/>
            <a:endParaRPr lang="fr-FR" dirty="0"/>
          </a:p>
        </p:txBody>
      </p:sp>
      <p:sp>
        <p:nvSpPr>
          <p:cNvPr id="32" name="Flèche courbée vers la droite 31"/>
          <p:cNvSpPr/>
          <p:nvPr/>
        </p:nvSpPr>
        <p:spPr>
          <a:xfrm>
            <a:off x="714348" y="857233"/>
            <a:ext cx="1071571" cy="11430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4" name="Flèche courbée vers la gauche 33"/>
          <p:cNvSpPr/>
          <p:nvPr/>
        </p:nvSpPr>
        <p:spPr>
          <a:xfrm>
            <a:off x="7143768" y="785794"/>
            <a:ext cx="1071571" cy="107157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5" name="Rectangle 34"/>
          <p:cNvSpPr/>
          <p:nvPr/>
        </p:nvSpPr>
        <p:spPr>
          <a:xfrm>
            <a:off x="1071539" y="5643579"/>
            <a:ext cx="7000924" cy="92869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04: Le dénombrement des kystes</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1583583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722" y="261846"/>
            <a:ext cx="6123757" cy="879050"/>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lIns="235058" tIns="0" rIns="235058" bIns="0" spcCol="1270" anchor="ctr"/>
          <a:lstStyle/>
          <a:p>
            <a:pPr algn="ctr" defTabSz="1466850" fontAlgn="auto">
              <a:lnSpc>
                <a:spcPct val="90000"/>
              </a:lnSpc>
              <a:spcAft>
                <a:spcPct val="35000"/>
              </a:spcAft>
              <a:defRPr/>
            </a:pPr>
            <a:r>
              <a:rPr lang="fr-FR" sz="3300" b="1" dirty="0">
                <a:solidFill>
                  <a:schemeClr val="bg1"/>
                </a:solidFill>
              </a:rPr>
              <a:t>Plan de travail</a:t>
            </a:r>
          </a:p>
        </p:txBody>
      </p:sp>
      <p:graphicFrame>
        <p:nvGraphicFramePr>
          <p:cNvPr id="5" name="Diagramme 4"/>
          <p:cNvGraphicFramePr/>
          <p:nvPr>
            <p:extLst>
              <p:ext uri="{D42A27DB-BD31-4B8C-83A1-F6EECF244321}">
                <p14:modId xmlns="" xmlns:p14="http://schemas.microsoft.com/office/powerpoint/2010/main" val="4031031035"/>
              </p:ext>
            </p:extLst>
          </p:nvPr>
        </p:nvGraphicFramePr>
        <p:xfrm>
          <a:off x="107504" y="104056"/>
          <a:ext cx="8884096" cy="1396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Diagram group"/>
          <p:cNvGrpSpPr/>
          <p:nvPr/>
        </p:nvGrpSpPr>
        <p:grpSpPr>
          <a:xfrm rot="411517">
            <a:off x="-223002" y="1797819"/>
            <a:ext cx="5395051" cy="1213590"/>
            <a:chOff x="304799" y="0"/>
            <a:chExt cx="4050534" cy="826560"/>
          </a:xfrm>
          <a:solidFill>
            <a:schemeClr val="accent1">
              <a:lumMod val="50000"/>
            </a:schemeClr>
          </a:solidFill>
          <a:scene3d>
            <a:camera prst="perspectiveHeroicExtremeRightFacing" zoom="82000">
              <a:rot lat="21300000" lon="20400000" rev="180000"/>
            </a:camera>
            <a:lightRig rig="morning" dir="t">
              <a:rot lat="0" lon="0" rev="20400000"/>
            </a:lightRig>
          </a:scene3d>
        </p:grpSpPr>
        <p:grpSp>
          <p:nvGrpSpPr>
            <p:cNvPr id="3" name="Groupe 10"/>
            <p:cNvGrpSpPr/>
            <p:nvPr/>
          </p:nvGrpSpPr>
          <p:grpSpPr>
            <a:xfrm>
              <a:off x="304799" y="0"/>
              <a:ext cx="4050534" cy="826560"/>
              <a:chOff x="304799" y="0"/>
              <a:chExt cx="4050534" cy="826560"/>
            </a:xfrm>
            <a:grpFill/>
          </p:grpSpPr>
          <p:sp>
            <p:nvSpPr>
              <p:cNvPr id="24" name="Rectangle à coins arrondis 23"/>
              <p:cNvSpPr/>
              <p:nvPr/>
            </p:nvSpPr>
            <p:spPr>
              <a:xfrm>
                <a:off x="304799" y="0"/>
                <a:ext cx="4050534" cy="826560"/>
              </a:xfrm>
              <a:prstGeom prst="roundRect">
                <a:avLst/>
              </a:prstGeom>
            </p:spPr>
            <p:style>
              <a:lnRef idx="2">
                <a:schemeClr val="accent4">
                  <a:shade val="50000"/>
                </a:schemeClr>
              </a:lnRef>
              <a:fillRef idx="1">
                <a:schemeClr val="accent4"/>
              </a:fillRef>
              <a:effectRef idx="0">
                <a:schemeClr val="accent4"/>
              </a:effectRef>
              <a:fontRef idx="minor">
                <a:schemeClr val="lt1"/>
              </a:fontRef>
            </p:style>
          </p:sp>
          <p:sp>
            <p:nvSpPr>
              <p:cNvPr id="25" name="Rectangle 24"/>
              <p:cNvSpPr/>
              <p:nvPr/>
            </p:nvSpPr>
            <p:spPr>
              <a:xfrm>
                <a:off x="345148" y="40349"/>
                <a:ext cx="3969836" cy="74586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53101" tIns="0" rIns="153101" bIns="0" spcCol="1270" anchor="ctr"/>
              <a:lstStyle/>
              <a:p>
                <a:pPr algn="ctr" defTabSz="1244600" fontAlgn="auto">
                  <a:lnSpc>
                    <a:spcPct val="90000"/>
                  </a:lnSpc>
                  <a:spcBef>
                    <a:spcPts val="0"/>
                  </a:spcBef>
                  <a:spcAft>
                    <a:spcPct val="35000"/>
                  </a:spcAft>
                  <a:defRPr/>
                </a:pPr>
                <a:r>
                  <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rPr>
                  <a:t>Introduction</a:t>
                </a:r>
              </a:p>
            </p:txBody>
          </p:sp>
        </p:grpSp>
      </p:grpSp>
      <p:grpSp>
        <p:nvGrpSpPr>
          <p:cNvPr id="6" name="Diagram group"/>
          <p:cNvGrpSpPr/>
          <p:nvPr/>
        </p:nvGrpSpPr>
        <p:grpSpPr>
          <a:xfrm rot="21404319">
            <a:off x="2872534" y="5234657"/>
            <a:ext cx="4832679" cy="1286585"/>
            <a:chOff x="304799" y="0"/>
            <a:chExt cx="4050534" cy="826560"/>
          </a:xfr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2700000" scaled="1"/>
            <a:tileRect/>
          </a:gradFill>
          <a:scene3d>
            <a:camera prst="perspectiveHeroicExtremeRightFacing" zoom="82000">
              <a:rot lat="21300000" lon="20400000" rev="180000"/>
            </a:camera>
            <a:lightRig rig="morning" dir="t">
              <a:rot lat="0" lon="0" rev="20400000"/>
            </a:lightRig>
          </a:scene3d>
        </p:grpSpPr>
        <p:grpSp>
          <p:nvGrpSpPr>
            <p:cNvPr id="7" name="Groupe 26"/>
            <p:cNvGrpSpPr/>
            <p:nvPr/>
          </p:nvGrpSpPr>
          <p:grpSpPr>
            <a:xfrm>
              <a:off x="304799" y="0"/>
              <a:ext cx="4050534" cy="826560"/>
              <a:chOff x="304799" y="0"/>
              <a:chExt cx="4050534" cy="826560"/>
            </a:xfrm>
            <a:grpFill/>
          </p:grpSpPr>
          <p:sp>
            <p:nvSpPr>
              <p:cNvPr id="28" name="Rectangle à coins arrondis 27"/>
              <p:cNvSpPr/>
              <p:nvPr/>
            </p:nvSpPr>
            <p:spPr>
              <a:xfrm>
                <a:off x="304799" y="0"/>
                <a:ext cx="4050534" cy="826560"/>
              </a:xfrm>
              <a:prstGeom prst="roundRect">
                <a:avLst/>
              </a:prstGeom>
            </p:spPr>
            <p:style>
              <a:lnRef idx="2">
                <a:schemeClr val="accent1">
                  <a:shade val="50000"/>
                </a:schemeClr>
              </a:lnRef>
              <a:fillRef idx="1">
                <a:schemeClr val="accent1"/>
              </a:fillRef>
              <a:effectRef idx="0">
                <a:schemeClr val="accent1"/>
              </a:effectRef>
              <a:fontRef idx="minor">
                <a:schemeClr val="lt1"/>
              </a:fontRef>
            </p:style>
          </p:sp>
          <p:sp>
            <p:nvSpPr>
              <p:cNvPr id="29" name="Rectangle 28"/>
              <p:cNvSpPr/>
              <p:nvPr/>
            </p:nvSpPr>
            <p:spPr>
              <a:xfrm>
                <a:off x="345148" y="40349"/>
                <a:ext cx="3969836" cy="74586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53101" tIns="0" rIns="153101" bIns="0" spcCol="1270" anchor="ctr"/>
              <a:lstStyle/>
              <a:p>
                <a:pPr algn="ctr" defTabSz="1244600" fontAlgn="auto">
                  <a:lnSpc>
                    <a:spcPct val="90000"/>
                  </a:lnSpc>
                  <a:spcBef>
                    <a:spcPts val="0"/>
                  </a:spcBef>
                  <a:spcAft>
                    <a:spcPct val="35000"/>
                  </a:spcAft>
                  <a:defRPr/>
                </a:pPr>
                <a:r>
                  <a:rPr lang="fr-FR" sz="3200" dirty="0">
                    <a:ln w="18415" cmpd="sng">
                      <a:solidFill>
                        <a:srgbClr val="FFFFFF"/>
                      </a:solidFill>
                      <a:prstDash val="solid"/>
                    </a:ln>
                    <a:solidFill>
                      <a:srgbClr val="FFFFFF"/>
                    </a:solidFill>
                    <a:effectLst>
                      <a:outerShdw blurRad="63500" dir="3600000" algn="tl" rotWithShape="0">
                        <a:srgbClr val="000000">
                          <a:alpha val="70000"/>
                        </a:srgbClr>
                      </a:outerShdw>
                    </a:effectLst>
                  </a:rPr>
                  <a:t>Conclusion</a:t>
                </a:r>
                <a:r>
                  <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p>
            </p:txBody>
          </p:sp>
        </p:grpSp>
      </p:grpSp>
      <p:grpSp>
        <p:nvGrpSpPr>
          <p:cNvPr id="8" name="Diagram group"/>
          <p:cNvGrpSpPr/>
          <p:nvPr/>
        </p:nvGrpSpPr>
        <p:grpSpPr>
          <a:xfrm>
            <a:off x="1745935" y="4110998"/>
            <a:ext cx="5292824" cy="1232520"/>
            <a:chOff x="304799" y="0"/>
            <a:chExt cx="4050534" cy="826560"/>
          </a:xfrm>
          <a:scene3d>
            <a:camera prst="perspectiveHeroicExtremeRightFacing" zoom="82000">
              <a:rot lat="21300000" lon="20400000" rev="180000"/>
            </a:camera>
            <a:lightRig rig="morning" dir="t">
              <a:rot lat="0" lon="0" rev="20400000"/>
            </a:lightRig>
          </a:scene3d>
        </p:grpSpPr>
        <p:grpSp>
          <p:nvGrpSpPr>
            <p:cNvPr id="9" name="Groupe 10"/>
            <p:cNvGrpSpPr/>
            <p:nvPr/>
          </p:nvGrpSpPr>
          <p:grpSpPr>
            <a:xfrm>
              <a:off x="304799" y="0"/>
              <a:ext cx="4050534" cy="826560"/>
              <a:chOff x="304799" y="0"/>
              <a:chExt cx="4050534" cy="826560"/>
            </a:xfrm>
          </p:grpSpPr>
          <p:sp>
            <p:nvSpPr>
              <p:cNvPr id="32" name="Rectangle à coins arrondis 31"/>
              <p:cNvSpPr/>
              <p:nvPr/>
            </p:nvSpPr>
            <p:spPr>
              <a:xfrm>
                <a:off x="304799" y="0"/>
                <a:ext cx="4050534" cy="826560"/>
              </a:xfrm>
              <a:prstGeom prst="roundRect">
                <a:avLst/>
              </a:prstGeom>
              <a:sp3d extrusionH="190500" prstMaterial="matte">
                <a:bevelT w="120650" h="38100" prst="relaxedInset"/>
                <a:bevelB w="120650" h="57150" prst="relaxedInset"/>
                <a:contourClr>
                  <a:schemeClr val="bg1"/>
                </a:contourClr>
              </a:sp3d>
            </p:spPr>
            <p:style>
              <a:lnRef idx="0">
                <a:schemeClr val="lt1">
                  <a:hueOff val="0"/>
                  <a:satOff val="0"/>
                  <a:lumOff val="0"/>
                  <a:alphaOff val="0"/>
                </a:schemeClr>
              </a:lnRef>
              <a:fillRef idx="1003">
                <a:schemeClr val="dk2"/>
              </a:fillRef>
              <a:effectRef idx="2">
                <a:schemeClr val="accent1">
                  <a:hueOff val="0"/>
                  <a:satOff val="0"/>
                  <a:lumOff val="0"/>
                  <a:alphaOff val="0"/>
                </a:schemeClr>
              </a:effectRef>
              <a:fontRef idx="minor">
                <a:schemeClr val="lt1"/>
              </a:fontRef>
            </p:style>
          </p:sp>
          <p:sp>
            <p:nvSpPr>
              <p:cNvPr id="33" name="Rectangle 32"/>
              <p:cNvSpPr/>
              <p:nvPr/>
            </p:nvSpPr>
            <p:spPr>
              <a:xfrm>
                <a:off x="345148" y="40349"/>
                <a:ext cx="3969836" cy="74586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53101" tIns="0" rIns="153101" bIns="0" spcCol="1270" anchor="ctr"/>
              <a:lstStyle/>
              <a:p>
                <a:pPr algn="ctr" defTabSz="1244600" fontAlgn="auto">
                  <a:lnSpc>
                    <a:spcPct val="90000"/>
                  </a:lnSpc>
                  <a:spcBef>
                    <a:spcPts val="0"/>
                  </a:spcBef>
                  <a:spcAft>
                    <a:spcPct val="35000"/>
                  </a:spcAft>
                  <a:defRPr/>
                </a:pPr>
                <a:r>
                  <a:rPr lang="fr-FR" sz="3200" dirty="0">
                    <a:ln w="18415" cmpd="sng">
                      <a:solidFill>
                        <a:srgbClr val="FFFFFF"/>
                      </a:solidFill>
                      <a:prstDash val="solid"/>
                    </a:ln>
                    <a:solidFill>
                      <a:srgbClr val="FFFFFF"/>
                    </a:solidFill>
                    <a:effectLst>
                      <a:outerShdw blurRad="63500" dir="3600000" algn="tl" rotWithShape="0">
                        <a:srgbClr val="000000">
                          <a:alpha val="70000"/>
                        </a:srgbClr>
                      </a:outerShdw>
                    </a:effectLst>
                  </a:rPr>
                  <a:t>Résultats et Discussion</a:t>
                </a:r>
              </a:p>
            </p:txBody>
          </p:sp>
        </p:grpSp>
      </p:grpSp>
      <p:grpSp>
        <p:nvGrpSpPr>
          <p:cNvPr id="10" name="Diagram group"/>
          <p:cNvGrpSpPr/>
          <p:nvPr/>
        </p:nvGrpSpPr>
        <p:grpSpPr>
          <a:xfrm rot="201363">
            <a:off x="715898" y="2965128"/>
            <a:ext cx="5335941" cy="1260826"/>
            <a:chOff x="-27211" y="-127163"/>
            <a:chExt cx="4050534" cy="826560"/>
          </a:xfrm>
          <a:solidFill>
            <a:schemeClr val="accent1">
              <a:lumMod val="50000"/>
            </a:schemeClr>
          </a:solidFill>
          <a:scene3d>
            <a:camera prst="perspectiveHeroicExtremeRightFacing" zoom="82000">
              <a:rot lat="21300000" lon="20400000" rev="180000"/>
            </a:camera>
            <a:lightRig rig="morning" dir="t">
              <a:rot lat="0" lon="0" rev="20400000"/>
            </a:lightRig>
          </a:scene3d>
        </p:grpSpPr>
        <p:grpSp>
          <p:nvGrpSpPr>
            <p:cNvPr id="11" name="Groupe 10"/>
            <p:cNvGrpSpPr/>
            <p:nvPr/>
          </p:nvGrpSpPr>
          <p:grpSpPr>
            <a:xfrm>
              <a:off x="-27211" y="-127163"/>
              <a:ext cx="4050534" cy="826560"/>
              <a:chOff x="-27211" y="-127163"/>
              <a:chExt cx="4050534" cy="826560"/>
            </a:xfrm>
            <a:grpFill/>
          </p:grpSpPr>
          <p:sp>
            <p:nvSpPr>
              <p:cNvPr id="36" name="Rectangle à coins arrondis 35"/>
              <p:cNvSpPr/>
              <p:nvPr/>
            </p:nvSpPr>
            <p:spPr>
              <a:xfrm>
                <a:off x="-27211" y="-127163"/>
                <a:ext cx="4050534" cy="826560"/>
              </a:xfrm>
              <a:prstGeom prst="roundRect">
                <a:avLst/>
              </a:prstGeom>
              <a:grpFill/>
              <a:sp3d extrusionH="190500" prstMaterial="matte">
                <a:bevelT w="120650" h="38100" prst="relaxedInset"/>
                <a:bevelB w="120650" h="57150" prst="relaxedInset"/>
                <a:contourClr>
                  <a:schemeClr val="bg1"/>
                </a:contourClr>
              </a:sp3d>
            </p:spPr>
            <p:style>
              <a:lnRef idx="0">
                <a:schemeClr val="lt1">
                  <a:hueOff val="0"/>
                  <a:satOff val="0"/>
                  <a:lumOff val="0"/>
                  <a:alphaOff val="0"/>
                </a:schemeClr>
              </a:lnRef>
              <a:fillRef idx="1003">
                <a:schemeClr val="dk2"/>
              </a:fillRef>
              <a:effectRef idx="2">
                <a:schemeClr val="accent1">
                  <a:hueOff val="0"/>
                  <a:satOff val="0"/>
                  <a:lumOff val="0"/>
                  <a:alphaOff val="0"/>
                </a:schemeClr>
              </a:effectRef>
              <a:fontRef idx="minor">
                <a:schemeClr val="lt1"/>
              </a:fontRef>
            </p:style>
          </p:sp>
          <p:sp>
            <p:nvSpPr>
              <p:cNvPr id="37" name="Rectangle 36"/>
              <p:cNvSpPr/>
              <p:nvPr/>
            </p:nvSpPr>
            <p:spPr>
              <a:xfrm>
                <a:off x="-12915" y="-63581"/>
                <a:ext cx="3969835" cy="74586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53101" tIns="0" rIns="153101" bIns="0" spcCol="1270" anchor="ctr"/>
              <a:lstStyle/>
              <a:p>
                <a:pPr algn="ctr" defTabSz="1244600" fontAlgn="auto">
                  <a:lnSpc>
                    <a:spcPct val="90000"/>
                  </a:lnSpc>
                  <a:spcBef>
                    <a:spcPts val="0"/>
                  </a:spcBef>
                  <a:spcAft>
                    <a:spcPct val="35000"/>
                  </a:spcAft>
                  <a:defRPr/>
                </a:pPr>
                <a:r>
                  <a:rPr lang="fr-F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t>
                </a: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atériels </a:t>
                </a:r>
                <a:r>
                  <a:rPr lang="fr-FR" sz="3200" dirty="0">
                    <a:ln w="18415" cmpd="sng">
                      <a:solidFill>
                        <a:srgbClr val="FFFFFF"/>
                      </a:solidFill>
                      <a:prstDash val="solid"/>
                    </a:ln>
                    <a:solidFill>
                      <a:srgbClr val="FFFFFF"/>
                    </a:solidFill>
                    <a:effectLst>
                      <a:outerShdw blurRad="63500" dir="3600000" algn="tl" rotWithShape="0">
                        <a:srgbClr val="000000">
                          <a:alpha val="70000"/>
                        </a:srgbClr>
                      </a:outerShdw>
                    </a:effectLst>
                  </a:rPr>
                  <a:t>et Méthodes </a:t>
                </a:r>
                <a:endPar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63" presetClass="path" presetSubtype="0" accel="50000" decel="50000" fill="hold" nodeType="withEffect">
                                  <p:stCondLst>
                                    <p:cond delay="0"/>
                                  </p:stCondLst>
                                  <p:childTnLst>
                                    <p:animMotion origin="layout" path="M -0.08577 -0.00555 L 0.11423 -0.00555 " pathEditMode="relative" rAng="0" ptsTypes="AA">
                                      <p:cBhvr>
                                        <p:cTn id="9" dur="2000" fill="hold"/>
                                        <p:tgtEl>
                                          <p:spTgt spid="2"/>
                                        </p:tgtEl>
                                        <p:attrNameLst>
                                          <p:attrName>ppt_x</p:attrName>
                                          <p:attrName>ppt_y</p:attrName>
                                        </p:attrNameLst>
                                      </p:cBhvr>
                                      <p:rCtr x="100" y="0"/>
                                    </p:animMotion>
                                  </p:childTnLst>
                                </p:cTn>
                              </p:par>
                              <p:par>
                                <p:cTn id="10" presetID="3" presetClass="entr" presetSubtype="1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par>
                                <p:cTn id="13" presetID="63" presetClass="path" presetSubtype="0" accel="50000" decel="50000" fill="hold" nodeType="withEffect">
                                  <p:stCondLst>
                                    <p:cond delay="0"/>
                                  </p:stCondLst>
                                  <p:childTnLst>
                                    <p:animMotion origin="layout" path="M -0.09584 4.44444E-6 L 0.09166 -0.00556 " pathEditMode="relative" rAng="0" ptsTypes="AA">
                                      <p:cBhvr>
                                        <p:cTn id="14" dur="2000" fill="hold"/>
                                        <p:tgtEl>
                                          <p:spTgt spid="10"/>
                                        </p:tgtEl>
                                        <p:attrNameLst>
                                          <p:attrName>ppt_x</p:attrName>
                                          <p:attrName>ppt_y</p:attrName>
                                        </p:attrNameLst>
                                      </p:cBhvr>
                                      <p:rCtr x="9375" y="-278"/>
                                    </p:animMotion>
                                  </p:childTnLst>
                                </p:cTn>
                              </p:par>
                              <p:par>
                                <p:cTn id="15" presetID="3" presetClass="entr" presetSubtype="1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par>
                                <p:cTn id="18" presetID="63" presetClass="path" presetSubtype="0" accel="50000" decel="50000" fill="hold" nodeType="withEffect">
                                  <p:stCondLst>
                                    <p:cond delay="0"/>
                                  </p:stCondLst>
                                  <p:childTnLst>
                                    <p:animMotion origin="layout" path="M -0.10833 0.01111 L 0.06667 0.00556 " pathEditMode="relative" rAng="0" ptsTypes="AA">
                                      <p:cBhvr>
                                        <p:cTn id="19" dur="2000" fill="hold"/>
                                        <p:tgtEl>
                                          <p:spTgt spid="8"/>
                                        </p:tgtEl>
                                        <p:attrNameLst>
                                          <p:attrName>ppt_x</p:attrName>
                                          <p:attrName>ppt_y</p:attrName>
                                        </p:attrNameLst>
                                      </p:cBhvr>
                                      <p:rCtr x="8750" y="-278"/>
                                    </p:animMotion>
                                  </p:childTnLst>
                                </p:cTn>
                              </p:par>
                              <p:par>
                                <p:cTn id="20" presetID="3" presetClass="entr" presetSubtype="1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par>
                                <p:cTn id="23" presetID="63" presetClass="path" presetSubtype="0" accel="50000" decel="50000" fill="hold" nodeType="withEffect">
                                  <p:stCondLst>
                                    <p:cond delay="0"/>
                                  </p:stCondLst>
                                  <p:childTnLst>
                                    <p:animMotion origin="layout" path="M -0.09409 -4.44444E-6 L 0.07257 -4.44444E-6 " pathEditMode="relative" rAng="0" ptsTypes="AA">
                                      <p:cBhvr>
                                        <p:cTn id="24" dur="2000" fill="hold"/>
                                        <p:tgtEl>
                                          <p:spTgt spid="6"/>
                                        </p:tgtEl>
                                        <p:attrNameLst>
                                          <p:attrName>ppt_x</p:attrName>
                                          <p:attrName>ppt_y</p:attrName>
                                        </p:attrNameLst>
                                      </p:cBhvr>
                                      <p:rCtr x="8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9" name="Ellipse 18"/>
          <p:cNvSpPr/>
          <p:nvPr/>
        </p:nvSpPr>
        <p:spPr>
          <a:xfrm>
            <a:off x="2500297" y="2357431"/>
            <a:ext cx="4214843" cy="1143008"/>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Résultat des analyses microbiologique</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Rectangle 21"/>
          <p:cNvSpPr/>
          <p:nvPr/>
        </p:nvSpPr>
        <p:spPr>
          <a:xfrm>
            <a:off x="2643173" y="4143381"/>
            <a:ext cx="3643339" cy="928694"/>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t>Dénombrement des bactéries</a:t>
            </a:r>
            <a:r>
              <a:rPr lang="fr-FR" b="1" dirty="0" smtClean="0"/>
              <a:t> </a:t>
            </a:r>
            <a:endParaRPr lang="fr-FR" dirty="0"/>
          </a:p>
        </p:txBody>
      </p:sp>
      <p:pic>
        <p:nvPicPr>
          <p:cNvPr id="23" name="Image 22" descr="C:\Users\lenovvo\Desktop\photo memoire\20180412_135920.jpg"/>
          <p:cNvPicPr/>
          <p:nvPr/>
        </p:nvPicPr>
        <p:blipFill>
          <a:blip r:embed="rId3" cstate="print"/>
          <a:srcRect/>
          <a:stretch>
            <a:fillRect/>
          </a:stretch>
        </p:blipFill>
        <p:spPr bwMode="auto">
          <a:xfrm>
            <a:off x="1" y="4429133"/>
            <a:ext cx="2343151" cy="22367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4" name="Image 23" descr="C:\Users\lenovvo\Pictures\photo mémoire\photo des germes\20180412_135908.jpg"/>
          <p:cNvPicPr/>
          <p:nvPr/>
        </p:nvPicPr>
        <p:blipFill>
          <a:blip r:embed="rId4" cstate="print"/>
          <a:srcRect/>
          <a:stretch>
            <a:fillRect/>
          </a:stretch>
        </p:blipFill>
        <p:spPr bwMode="auto">
          <a:xfrm>
            <a:off x="142844" y="928670"/>
            <a:ext cx="2286016" cy="2228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 name="Image 24" descr="C:\Users\lenovvo\Pictures\photo mémoire\photo des germes\20180412_135832.jpg"/>
          <p:cNvPicPr/>
          <p:nvPr/>
        </p:nvPicPr>
        <p:blipFill>
          <a:blip r:embed="rId5" cstate="print"/>
          <a:srcRect r="25746"/>
          <a:stretch>
            <a:fillRect/>
          </a:stretch>
        </p:blipFill>
        <p:spPr bwMode="auto">
          <a:xfrm>
            <a:off x="6786579" y="928670"/>
            <a:ext cx="2200275" cy="2124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 name="Image 25" descr="C:\Users\lenovvo\Pictures\photo mémoire\photo des germes\20180412_135936.jpg"/>
          <p:cNvPicPr/>
          <p:nvPr/>
        </p:nvPicPr>
        <p:blipFill>
          <a:blip r:embed="rId6" cstate="print"/>
          <a:srcRect/>
          <a:stretch>
            <a:fillRect/>
          </a:stretch>
        </p:blipFill>
        <p:spPr bwMode="auto">
          <a:xfrm>
            <a:off x="6572264" y="4357694"/>
            <a:ext cx="2305051" cy="20383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9" name="Ellipse 18"/>
          <p:cNvSpPr/>
          <p:nvPr/>
        </p:nvSpPr>
        <p:spPr>
          <a:xfrm>
            <a:off x="2714613" y="857233"/>
            <a:ext cx="3500463" cy="1143008"/>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b="1" dirty="0" smtClean="0"/>
              <a:t>Identification morphologique </a:t>
            </a:r>
            <a:endParaRPr lang="fr-FR" sz="2400" dirty="0" smtClean="0"/>
          </a:p>
          <a:p>
            <a:pPr algn="ct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Rectangle 11"/>
          <p:cNvSpPr/>
          <p:nvPr/>
        </p:nvSpPr>
        <p:spPr>
          <a:xfrm>
            <a:off x="1142977" y="2643183"/>
            <a:ext cx="6929487" cy="178595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t>La coloration de gram à permis de distinguer sept types de colonie de forme (cocci)</a:t>
            </a:r>
            <a:endParaRPr lang="fr-FR" b="1" dirty="0"/>
          </a:p>
        </p:txBody>
      </p:sp>
      <p:pic>
        <p:nvPicPr>
          <p:cNvPr id="13" name="Image 12" descr="C:\Users\lenovvo\Downloads\SHAREit\SM-J510FN\photo\20180417_154522.jpg"/>
          <p:cNvPicPr/>
          <p:nvPr/>
        </p:nvPicPr>
        <p:blipFill>
          <a:blip r:embed="rId3" cstate="print"/>
          <a:srcRect l="17748" t="11404" r="29231" b="36647"/>
          <a:stretch>
            <a:fillRect/>
          </a:stretch>
        </p:blipFill>
        <p:spPr bwMode="auto">
          <a:xfrm>
            <a:off x="428596" y="4786322"/>
            <a:ext cx="2571768"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Image 14" descr="C:\Users\lenovvo\Downloads\SHAREit\SM-J510FN\photo\20180417_155059.jpg"/>
          <p:cNvPicPr/>
          <p:nvPr/>
        </p:nvPicPr>
        <p:blipFill>
          <a:blip r:embed="rId4" cstate="print"/>
          <a:srcRect r="15018" b="25424"/>
          <a:stretch>
            <a:fillRect/>
          </a:stretch>
        </p:blipFill>
        <p:spPr bwMode="auto">
          <a:xfrm flipH="1">
            <a:off x="6215075" y="4857761"/>
            <a:ext cx="2509844"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Image 15" descr="C:\Users\lenovvo\Desktop\photo\20180417_154908.jpg"/>
          <p:cNvPicPr/>
          <p:nvPr/>
        </p:nvPicPr>
        <p:blipFill>
          <a:blip r:embed="rId5" cstate="print"/>
          <a:srcRect l="6349" b="50141"/>
          <a:stretch>
            <a:fillRect/>
          </a:stretch>
        </p:blipFill>
        <p:spPr bwMode="auto">
          <a:xfrm>
            <a:off x="214282" y="785795"/>
            <a:ext cx="2357455"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Image 16" descr="C:\Users\lenovvo\Downloads\SHAREit\SM-J510FN\photo\20180417_153233.jpg"/>
          <p:cNvPicPr/>
          <p:nvPr/>
        </p:nvPicPr>
        <p:blipFill>
          <a:blip r:embed="rId6" cstate="print"/>
          <a:srcRect l="21739" r="43043" b="20183"/>
          <a:stretch>
            <a:fillRect/>
          </a:stretch>
        </p:blipFill>
        <p:spPr bwMode="auto">
          <a:xfrm>
            <a:off x="6286512" y="928670"/>
            <a:ext cx="2500331" cy="1619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graphicFrame>
        <p:nvGraphicFramePr>
          <p:cNvPr id="18" name="Tableau 17"/>
          <p:cNvGraphicFramePr>
            <a:graphicFrameLocks noGrp="1"/>
          </p:cNvGraphicFramePr>
          <p:nvPr/>
        </p:nvGraphicFramePr>
        <p:xfrm>
          <a:off x="214284" y="1500150"/>
          <a:ext cx="8715435" cy="6292215"/>
        </p:xfrm>
        <a:graphic>
          <a:graphicData uri="http://schemas.openxmlformats.org/drawingml/2006/table">
            <a:tbl>
              <a:tblPr/>
              <a:tblGrid>
                <a:gridCol w="1743087"/>
                <a:gridCol w="1743087"/>
                <a:gridCol w="1743087"/>
                <a:gridCol w="1743087"/>
                <a:gridCol w="1743087"/>
              </a:tblGrid>
              <a:tr h="805815">
                <a:tc>
                  <a:txBody>
                    <a:bodyPr/>
                    <a:lstStyle/>
                    <a:p>
                      <a:pPr algn="ctr">
                        <a:lnSpc>
                          <a:spcPct val="150000"/>
                        </a:lnSpc>
                        <a:spcAft>
                          <a:spcPts val="0"/>
                        </a:spcAft>
                        <a:tabLst>
                          <a:tab pos="123825" algn="l"/>
                          <a:tab pos="1212850" algn="r"/>
                          <a:tab pos="3762375" algn="l"/>
                        </a:tabLst>
                      </a:pPr>
                      <a:endParaRPr lang="fr-FR" sz="1100" b="0" cap="none" spc="0" dirty="0">
                        <a:ln>
                          <a:noFill/>
                        </a:ln>
                        <a:solidFill>
                          <a:schemeClr val="tx1"/>
                        </a:solidFill>
                        <a:effectLst/>
                        <a:latin typeface="+mn-lt"/>
                        <a:ea typeface="Calibri"/>
                        <a:cs typeface="Arial"/>
                      </a:endParaRPr>
                    </a:p>
                    <a:p>
                      <a:pPr algn="ctr">
                        <a:lnSpc>
                          <a:spcPct val="150000"/>
                        </a:lnSpc>
                        <a:spcAft>
                          <a:spcPts val="0"/>
                        </a:spcAft>
                        <a:tabLst>
                          <a:tab pos="123825" algn="l"/>
                          <a:tab pos="1212850" algn="r"/>
                          <a:tab pos="3762375" algn="l"/>
                        </a:tabLst>
                      </a:pPr>
                      <a:r>
                        <a:rPr lang="fr-FR" sz="1200" b="0" cap="none" spc="0" dirty="0">
                          <a:ln>
                            <a:noFill/>
                          </a:ln>
                          <a:solidFill>
                            <a:schemeClr val="tx1"/>
                          </a:solidFill>
                          <a:effectLst/>
                          <a:latin typeface="+mn-lt"/>
                          <a:ea typeface="Calibri"/>
                          <a:cs typeface="Arial"/>
                        </a:rPr>
                        <a:t>Echantillon</a:t>
                      </a:r>
                      <a:endParaRPr lang="fr-FR" sz="1100" b="0" cap="none" spc="0" dirty="0">
                        <a:ln>
                          <a:noFill/>
                        </a:ln>
                        <a:solidFill>
                          <a:schemeClr val="tx1"/>
                        </a:solidFill>
                        <a:effectLst/>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b="0" cap="none" spc="0" dirty="0">
                        <a:ln>
                          <a:noFill/>
                        </a:ln>
                        <a:solidFill>
                          <a:schemeClr val="tx1"/>
                        </a:solidFill>
                        <a:effectLst/>
                        <a:latin typeface="+mn-lt"/>
                        <a:ea typeface="Calibri"/>
                        <a:cs typeface="Arial"/>
                      </a:endParaRPr>
                    </a:p>
                    <a:p>
                      <a:pPr algn="ctr">
                        <a:lnSpc>
                          <a:spcPct val="150000"/>
                        </a:lnSpc>
                        <a:spcAft>
                          <a:spcPts val="0"/>
                        </a:spcAft>
                        <a:tabLst>
                          <a:tab pos="3762375" algn="l"/>
                        </a:tabLst>
                      </a:pPr>
                      <a:r>
                        <a:rPr lang="fr-FR" sz="1200" b="0" cap="none" spc="0" dirty="0">
                          <a:ln>
                            <a:noFill/>
                          </a:ln>
                          <a:solidFill>
                            <a:schemeClr val="tx1"/>
                          </a:solidFill>
                          <a:effectLst/>
                          <a:latin typeface="+mn-lt"/>
                          <a:ea typeface="Calibri"/>
                          <a:cs typeface="Arial"/>
                        </a:rPr>
                        <a:t>Morphologie des colonies</a:t>
                      </a:r>
                      <a:endParaRPr lang="fr-FR" sz="1100" b="0" cap="none" spc="0" dirty="0">
                        <a:ln>
                          <a:noFill/>
                        </a:ln>
                        <a:solidFill>
                          <a:schemeClr val="tx1"/>
                        </a:solidFill>
                        <a:effectLst/>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b="0" cap="none" spc="0" dirty="0">
                        <a:ln>
                          <a:noFill/>
                        </a:ln>
                        <a:solidFill>
                          <a:schemeClr val="tx1"/>
                        </a:solidFill>
                        <a:effectLst/>
                        <a:latin typeface="+mn-lt"/>
                        <a:ea typeface="Calibri"/>
                        <a:cs typeface="Arial"/>
                      </a:endParaRPr>
                    </a:p>
                    <a:p>
                      <a:pPr algn="ctr">
                        <a:lnSpc>
                          <a:spcPct val="150000"/>
                        </a:lnSpc>
                        <a:spcAft>
                          <a:spcPts val="0"/>
                        </a:spcAft>
                        <a:tabLst>
                          <a:tab pos="3762375" algn="l"/>
                        </a:tabLst>
                      </a:pPr>
                      <a:r>
                        <a:rPr lang="fr-FR" sz="1200" b="0" cap="none" spc="0" dirty="0">
                          <a:ln>
                            <a:noFill/>
                          </a:ln>
                          <a:solidFill>
                            <a:schemeClr val="tx1"/>
                          </a:solidFill>
                          <a:effectLst/>
                          <a:latin typeface="+mn-lt"/>
                          <a:ea typeface="Calibri"/>
                          <a:cs typeface="Arial"/>
                        </a:rPr>
                        <a:t>Forme</a:t>
                      </a:r>
                      <a:endParaRPr lang="fr-FR" sz="1100" b="0" cap="none" spc="0" dirty="0">
                        <a:ln>
                          <a:noFill/>
                        </a:ln>
                        <a:solidFill>
                          <a:schemeClr val="tx1"/>
                        </a:solidFill>
                        <a:effectLst/>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b="0" cap="none" spc="0" dirty="0">
                        <a:ln>
                          <a:noFill/>
                        </a:ln>
                        <a:solidFill>
                          <a:schemeClr val="tx1"/>
                        </a:solidFill>
                        <a:effectLst/>
                        <a:latin typeface="+mn-lt"/>
                        <a:ea typeface="Calibri"/>
                        <a:cs typeface="Arial"/>
                      </a:endParaRPr>
                    </a:p>
                    <a:p>
                      <a:pPr algn="ctr">
                        <a:lnSpc>
                          <a:spcPct val="150000"/>
                        </a:lnSpc>
                        <a:spcAft>
                          <a:spcPts val="0"/>
                        </a:spcAft>
                        <a:tabLst>
                          <a:tab pos="3762375" algn="l"/>
                        </a:tabLst>
                      </a:pPr>
                      <a:r>
                        <a:rPr lang="fr-FR" sz="1200" b="0" cap="none" spc="0" dirty="0">
                          <a:ln>
                            <a:noFill/>
                          </a:ln>
                          <a:solidFill>
                            <a:schemeClr val="tx1"/>
                          </a:solidFill>
                          <a:effectLst/>
                          <a:latin typeface="+mn-lt"/>
                          <a:ea typeface="Calibri"/>
                          <a:cs typeface="Arial"/>
                        </a:rPr>
                        <a:t>couleur</a:t>
                      </a:r>
                      <a:endParaRPr lang="fr-FR" sz="1100" b="0" cap="none" spc="0" dirty="0">
                        <a:ln>
                          <a:noFill/>
                        </a:ln>
                        <a:solidFill>
                          <a:schemeClr val="tx1"/>
                        </a:solidFill>
                        <a:effectLst/>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b="0" cap="none" spc="0" dirty="0">
                        <a:ln>
                          <a:noFill/>
                        </a:ln>
                        <a:solidFill>
                          <a:schemeClr val="tx1"/>
                        </a:solidFill>
                        <a:effectLst/>
                        <a:latin typeface="+mn-lt"/>
                        <a:ea typeface="Calibri"/>
                        <a:cs typeface="Arial"/>
                      </a:endParaRPr>
                    </a:p>
                    <a:p>
                      <a:pPr algn="ctr">
                        <a:lnSpc>
                          <a:spcPct val="150000"/>
                        </a:lnSpc>
                        <a:spcAft>
                          <a:spcPts val="0"/>
                        </a:spcAft>
                        <a:tabLst>
                          <a:tab pos="3762375" algn="l"/>
                        </a:tabLst>
                      </a:pPr>
                      <a:r>
                        <a:rPr lang="fr-FR" sz="1200" b="0" cap="none" spc="0" dirty="0">
                          <a:ln>
                            <a:noFill/>
                          </a:ln>
                          <a:solidFill>
                            <a:schemeClr val="tx1"/>
                          </a:solidFill>
                          <a:effectLst/>
                          <a:latin typeface="+mn-lt"/>
                          <a:ea typeface="Calibri"/>
                          <a:cs typeface="Arial"/>
                        </a:rPr>
                        <a:t>Test Gram</a:t>
                      </a:r>
                      <a:endParaRPr lang="fr-FR" sz="1100" b="0" cap="none" spc="0" dirty="0">
                        <a:ln>
                          <a:noFill/>
                        </a:ln>
                        <a:solidFill>
                          <a:schemeClr val="tx1"/>
                        </a:solidFill>
                        <a:effectLst/>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822960">
                <a:tc>
                  <a:txBody>
                    <a:bodyPr/>
                    <a:lstStyle/>
                    <a:p>
                      <a:pPr algn="ctr">
                        <a:lnSpc>
                          <a:spcPct val="150000"/>
                        </a:lnSpc>
                        <a:spcAft>
                          <a:spcPts val="0"/>
                        </a:spcAft>
                        <a:tabLst>
                          <a:tab pos="3762375" algn="l"/>
                        </a:tabLst>
                      </a:pPr>
                      <a:r>
                        <a:rPr lang="fr-FR" sz="1200" b="1" dirty="0">
                          <a:solidFill>
                            <a:srgbClr val="000000"/>
                          </a:solidFill>
                          <a:latin typeface="+mn-lt"/>
                          <a:ea typeface="Calibri"/>
                          <a:cs typeface="Arial"/>
                        </a:rPr>
                        <a:t>A</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Irrégulier Aronde, Bombé, Amas</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Blanc</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2960">
                <a:tc>
                  <a:txBody>
                    <a:bodyPr/>
                    <a:lstStyle/>
                    <a:p>
                      <a:pPr algn="ctr">
                        <a:lnSpc>
                          <a:spcPct val="150000"/>
                        </a:lnSpc>
                        <a:spcAft>
                          <a:spcPts val="0"/>
                        </a:spcAft>
                      </a:pPr>
                      <a:r>
                        <a:rPr lang="fr-FR" sz="1200" b="1" dirty="0">
                          <a:latin typeface="+mn-lt"/>
                          <a:ea typeface="Calibri"/>
                          <a:cs typeface="Arial"/>
                        </a:rPr>
                        <a:t>C</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Régulier-Aronde-Lisse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Blanc</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pPr>
                      <a:r>
                        <a:rPr lang="fr-FR" sz="1200" dirty="0">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2960">
                <a:tc>
                  <a:txBody>
                    <a:bodyPr/>
                    <a:lstStyle/>
                    <a:p>
                      <a:pPr algn="ctr">
                        <a:lnSpc>
                          <a:spcPct val="150000"/>
                        </a:lnSpc>
                        <a:spcAft>
                          <a:spcPts val="0"/>
                        </a:spcAft>
                      </a:pPr>
                      <a:r>
                        <a:rPr lang="fr-FR" sz="1200" b="1" dirty="0">
                          <a:latin typeface="+mn-lt"/>
                          <a:ea typeface="Calibri"/>
                          <a:cs typeface="Arial"/>
                        </a:rPr>
                        <a:t>D</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Régulier, Aronde, Bombé</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Jaune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2960">
                <a:tc>
                  <a:txBody>
                    <a:bodyPr/>
                    <a:lstStyle/>
                    <a:p>
                      <a:pPr algn="ctr">
                        <a:lnSpc>
                          <a:spcPct val="150000"/>
                        </a:lnSpc>
                        <a:spcAft>
                          <a:spcPts val="0"/>
                        </a:spcAft>
                      </a:pPr>
                      <a:r>
                        <a:rPr lang="fr-FR" sz="1200" b="1" dirty="0">
                          <a:latin typeface="+mn-lt"/>
                          <a:ea typeface="Calibri"/>
                          <a:cs typeface="Arial"/>
                        </a:rPr>
                        <a:t>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Régulier Aronde, Bombé</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Orange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8640">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dirty="0">
                          <a:latin typeface="+mn-lt"/>
                          <a:ea typeface="Calibri"/>
                          <a:cs typeface="Arial"/>
                        </a:rPr>
                        <a:t>F</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Régulier,Aronde,Lisse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Jaune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2960">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dirty="0">
                          <a:latin typeface="+mn-lt"/>
                          <a:ea typeface="Calibri"/>
                          <a:cs typeface="Arial"/>
                        </a:rPr>
                        <a:t>G</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r>
                        <a:rPr lang="fr-FR" sz="1200" dirty="0">
                          <a:solidFill>
                            <a:srgbClr val="000000"/>
                          </a:solidFill>
                          <a:latin typeface="+mn-lt"/>
                          <a:ea typeface="Calibri"/>
                          <a:cs typeface="Arial"/>
                        </a:rPr>
                        <a:t>Régulier</a:t>
                      </a:r>
                      <a:endParaRPr lang="fr-FR" sz="1100" dirty="0">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Aronde</a:t>
                      </a:r>
                      <a:endParaRPr lang="fr-FR" sz="1100" dirty="0">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Lisse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Blanc</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2960">
                <a:tc>
                  <a:txBody>
                    <a:bodyPr/>
                    <a:lstStyle/>
                    <a:p>
                      <a:pPr algn="ctr">
                        <a:lnSpc>
                          <a:spcPct val="150000"/>
                        </a:lnSpc>
                        <a:spcAft>
                          <a:spcPts val="0"/>
                        </a:spcAft>
                        <a:tabLst>
                          <a:tab pos="438150" algn="l"/>
                          <a:tab pos="1663700" algn="r"/>
                        </a:tabLst>
                      </a:pPr>
                      <a:endParaRPr lang="fr-FR" sz="1100" dirty="0">
                        <a:latin typeface="+mn-lt"/>
                        <a:ea typeface="Calibri"/>
                        <a:cs typeface="Arial"/>
                      </a:endParaRPr>
                    </a:p>
                    <a:p>
                      <a:pPr algn="ctr">
                        <a:lnSpc>
                          <a:spcPct val="150000"/>
                        </a:lnSpc>
                        <a:spcAft>
                          <a:spcPts val="0"/>
                        </a:spcAft>
                      </a:pPr>
                      <a:r>
                        <a:rPr lang="fr-FR" sz="1200" b="1" dirty="0">
                          <a:latin typeface="+mn-lt"/>
                          <a:ea typeface="Calibri"/>
                          <a:cs typeface="Arial"/>
                        </a:rPr>
                        <a:t>H</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1190625" algn="l"/>
                          <a:tab pos="1733550" algn="l"/>
                          <a:tab pos="1971675" algn="l"/>
                          <a:tab pos="2969895" algn="ctr"/>
                          <a:tab pos="3151505" algn="l"/>
                          <a:tab pos="3601720" algn="l"/>
                          <a:tab pos="4051935" algn="l"/>
                          <a:tab pos="5940425" algn="r"/>
                        </a:tabLst>
                      </a:pPr>
                      <a:r>
                        <a:rPr lang="fr-FR" sz="1200" dirty="0">
                          <a:solidFill>
                            <a:srgbClr val="000000"/>
                          </a:solidFill>
                          <a:latin typeface="+mn-lt"/>
                          <a:ea typeface="Calibri"/>
                          <a:cs typeface="Arial"/>
                        </a:rPr>
                        <a:t>Régulier ,  aronde ,Bombé</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Cocci</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Jaune</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1013" marR="51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0" name="Rectangle 19"/>
          <p:cNvSpPr/>
          <p:nvPr/>
        </p:nvSpPr>
        <p:spPr>
          <a:xfrm>
            <a:off x="1357290" y="785795"/>
            <a:ext cx="6072231" cy="57150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Résultats de la coloration de gram : tableau 01</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20" name="Rectangle 19"/>
          <p:cNvSpPr/>
          <p:nvPr/>
        </p:nvSpPr>
        <p:spPr>
          <a:xfrm>
            <a:off x="1357290" y="642919"/>
            <a:ext cx="6072231" cy="71438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b="1" dirty="0" smtClean="0"/>
              <a:t>résultats de l’identification biochimique des bactéries du sol</a:t>
            </a:r>
            <a:r>
              <a:rPr lang="fr-FR" sz="2400" dirty="0" smtClean="0"/>
              <a:t>. Tableau 02:</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8" name="Tableau 7"/>
          <p:cNvGraphicFramePr>
            <a:graphicFrameLocks noGrp="1"/>
          </p:cNvGraphicFramePr>
          <p:nvPr/>
        </p:nvGraphicFramePr>
        <p:xfrm>
          <a:off x="142845" y="1387494"/>
          <a:ext cx="8786873" cy="5488059"/>
        </p:xfrm>
        <a:graphic>
          <a:graphicData uri="http://schemas.openxmlformats.org/drawingml/2006/table">
            <a:tbl>
              <a:tblPr/>
              <a:tblGrid>
                <a:gridCol w="1671263"/>
                <a:gridCol w="1012248"/>
                <a:gridCol w="1012248"/>
                <a:gridCol w="1019277"/>
                <a:gridCol w="1012248"/>
                <a:gridCol w="1012248"/>
                <a:gridCol w="1019277"/>
                <a:gridCol w="1028064"/>
              </a:tblGrid>
              <a:tr h="805815">
                <a:tc>
                  <a:txBody>
                    <a:bodyPr/>
                    <a:lstStyle/>
                    <a:p>
                      <a:pPr algn="ctr">
                        <a:lnSpc>
                          <a:spcPct val="115000"/>
                        </a:lnSpc>
                        <a:spcAft>
                          <a:spcPts val="0"/>
                        </a:spcAft>
                        <a:tabLst>
                          <a:tab pos="3762375" algn="l"/>
                        </a:tabLst>
                      </a:pPr>
                      <a:r>
                        <a:rPr lang="fr-FR" sz="1200" b="1" dirty="0">
                          <a:solidFill>
                            <a:srgbClr val="000000"/>
                          </a:solidFill>
                          <a:latin typeface="+mn-lt"/>
                          <a:ea typeface="Calibri"/>
                          <a:cs typeface="Arial"/>
                        </a:rPr>
                        <a:t>Souches</a:t>
                      </a:r>
                      <a:endParaRPr lang="fr-FR" sz="1100" dirty="0">
                        <a:latin typeface="+mn-lt"/>
                        <a:ea typeface="Calibri"/>
                        <a:cs typeface="Arial"/>
                      </a:endParaRPr>
                    </a:p>
                    <a:p>
                      <a:pPr algn="ctr">
                        <a:lnSpc>
                          <a:spcPct val="150000"/>
                        </a:lnSpc>
                        <a:spcAft>
                          <a:spcPts val="0"/>
                        </a:spcAft>
                        <a:tabLst>
                          <a:tab pos="3762375" algn="l"/>
                        </a:tabLst>
                      </a:pPr>
                      <a:r>
                        <a:rPr lang="fr-FR" sz="1200" b="1" dirty="0">
                          <a:solidFill>
                            <a:srgbClr val="000000"/>
                          </a:solidFill>
                          <a:latin typeface="+mn-lt"/>
                          <a:ea typeface="Calibri"/>
                          <a:cs typeface="Arial"/>
                        </a:rPr>
                        <a:t>Tests</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A</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C</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D</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E</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F</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G</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Souche H</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600075">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tabLst>
                          <a:tab pos="3762375" algn="l"/>
                        </a:tabLst>
                      </a:pPr>
                      <a:r>
                        <a:rPr lang="fr-FR" sz="1200" b="1" dirty="0">
                          <a:solidFill>
                            <a:srgbClr val="000000"/>
                          </a:solidFill>
                          <a:latin typeface="+mn-lt"/>
                          <a:ea typeface="Calibri"/>
                          <a:cs typeface="Arial"/>
                        </a:rPr>
                        <a:t>Oxydase</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fr-FR" sz="1100" dirty="0">
                        <a:latin typeface="+mn-lt"/>
                        <a:ea typeface="Calibri"/>
                        <a:cs typeface="Arial"/>
                      </a:endParaRPr>
                    </a:p>
                    <a:p>
                      <a:pPr algn="justLow">
                        <a:lnSpc>
                          <a:spcPct val="150000"/>
                        </a:lnSpc>
                        <a:spcAft>
                          <a:spcPts val="0"/>
                        </a:spcAft>
                      </a:pPr>
                      <a:r>
                        <a:rPr lang="fr-FR" sz="1400" b="1" dirty="0">
                          <a:latin typeface="+mn-lt"/>
                          <a:ea typeface="Calibri"/>
                          <a:cs typeface="Arial"/>
                        </a:rPr>
                        <a:t>     +</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fr-FR" sz="1100" dirty="0">
                        <a:latin typeface="+mn-lt"/>
                        <a:ea typeface="Calibri"/>
                        <a:cs typeface="Arial"/>
                      </a:endParaRPr>
                    </a:p>
                    <a:p>
                      <a:pPr algn="justLow">
                        <a:lnSpc>
                          <a:spcPct val="150000"/>
                        </a:lnSpc>
                        <a:spcAft>
                          <a:spcPts val="0"/>
                        </a:spcAft>
                      </a:pPr>
                      <a:r>
                        <a:rPr lang="fr-FR" sz="1400" b="1" dirty="0">
                          <a:latin typeface="+mn-lt"/>
                          <a:ea typeface="Calibri"/>
                          <a:cs typeface="Arial"/>
                        </a:rPr>
                        <a:t>      +</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fr-FR" sz="1100" dirty="0">
                        <a:latin typeface="+mn-lt"/>
                        <a:ea typeface="Calibri"/>
                        <a:cs typeface="Arial"/>
                      </a:endParaRPr>
                    </a:p>
                    <a:p>
                      <a:pPr algn="justLow">
                        <a:lnSpc>
                          <a:spcPct val="150000"/>
                        </a:lnSpc>
                        <a:spcAft>
                          <a:spcPts val="0"/>
                        </a:spcAft>
                      </a:pPr>
                      <a:r>
                        <a:rPr lang="fr-FR" sz="1400" b="1" dirty="0">
                          <a:latin typeface="+mn-lt"/>
                          <a:ea typeface="Calibri"/>
                          <a:cs typeface="Arial"/>
                        </a:rPr>
                        <a:t>     +</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fr-FR" sz="1100" dirty="0">
                        <a:latin typeface="+mn-lt"/>
                        <a:ea typeface="Calibri"/>
                        <a:cs typeface="Arial"/>
                      </a:endParaRPr>
                    </a:p>
                    <a:p>
                      <a:pPr algn="justLow">
                        <a:lnSpc>
                          <a:spcPct val="150000"/>
                        </a:lnSpc>
                        <a:spcAft>
                          <a:spcPts val="0"/>
                        </a:spcAft>
                      </a:pPr>
                      <a:r>
                        <a:rPr lang="fr-FR" sz="1400" b="1" dirty="0">
                          <a:latin typeface="+mn-lt"/>
                          <a:ea typeface="Calibri"/>
                          <a:cs typeface="Arial"/>
                        </a:rPr>
                        <a:t>     +</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fr-FR" sz="1100" dirty="0">
                        <a:latin typeface="+mn-lt"/>
                        <a:ea typeface="Calibri"/>
                        <a:cs typeface="Arial"/>
                      </a:endParaRPr>
                    </a:p>
                    <a:p>
                      <a:pPr algn="justLow">
                        <a:lnSpc>
                          <a:spcPct val="150000"/>
                        </a:lnSpc>
                        <a:spcAft>
                          <a:spcPts val="0"/>
                        </a:spcAft>
                      </a:pPr>
                      <a:r>
                        <a:rPr lang="fr-FR" sz="1400" b="1" dirty="0">
                          <a:latin typeface="+mn-lt"/>
                          <a:ea typeface="Calibri"/>
                          <a:cs typeface="Arial"/>
                        </a:rPr>
                        <a:t>       +</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fr-FR" sz="1200" b="1" i="1" dirty="0">
                          <a:latin typeface="+mn-lt"/>
                          <a:ea typeface="Calibri"/>
                          <a:cs typeface="Arial"/>
                        </a:rPr>
                        <a:t> </a:t>
                      </a: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930">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tabLst>
                          <a:tab pos="3762375" algn="l"/>
                        </a:tabLst>
                      </a:pPr>
                      <a:r>
                        <a:rPr lang="fr-FR" sz="1200" b="1" dirty="0">
                          <a:solidFill>
                            <a:srgbClr val="000000"/>
                          </a:solidFill>
                          <a:latin typeface="+mn-lt"/>
                          <a:ea typeface="Calibri"/>
                          <a:cs typeface="Arial"/>
                        </a:rPr>
                        <a:t>Catalase</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a:lnSpc>
                          <a:spcPct val="150000"/>
                        </a:lnSpc>
                        <a:spcAft>
                          <a:spcPts val="0"/>
                        </a:spcAft>
                        <a:tabLst>
                          <a:tab pos="3762375" algn="l"/>
                        </a:tabLst>
                      </a:pPr>
                      <a:r>
                        <a:rPr lang="fr-FR" sz="1200" b="1" dirty="0">
                          <a:solidFill>
                            <a:srgbClr val="000000"/>
                          </a:solidFill>
                          <a:latin typeface="+mn-lt"/>
                          <a:ea typeface="Calibri"/>
                          <a:cs typeface="Arial"/>
                        </a:rPr>
                        <a:t>Mannitol-mobilité</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b="1" i="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a:lnSpc>
                          <a:spcPct val="150000"/>
                        </a:lnSpc>
                        <a:spcAft>
                          <a:spcPts val="0"/>
                        </a:spcAft>
                        <a:tabLst>
                          <a:tab pos="3762375" algn="l"/>
                        </a:tabLst>
                      </a:pPr>
                      <a:r>
                        <a:rPr lang="fr-FR" sz="1200" b="1" dirty="0">
                          <a:solidFill>
                            <a:srgbClr val="000000"/>
                          </a:solidFill>
                          <a:latin typeface="+mn-lt"/>
                          <a:ea typeface="Calibri"/>
                          <a:cs typeface="Arial"/>
                        </a:rPr>
                        <a:t>Citrate perméase</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b="1" i="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930">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tabLst>
                          <a:tab pos="3762375" algn="l"/>
                        </a:tabLst>
                      </a:pPr>
                      <a:r>
                        <a:rPr lang="fr-FR" sz="1200" b="1" dirty="0">
                          <a:solidFill>
                            <a:srgbClr val="000000"/>
                          </a:solidFill>
                          <a:latin typeface="+mn-lt"/>
                          <a:ea typeface="Calibri"/>
                          <a:cs typeface="Arial"/>
                        </a:rPr>
                        <a:t>TSI</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fr-FR" sz="1100" dirty="0">
                        <a:latin typeface="+mn-lt"/>
                        <a:ea typeface="Calibri"/>
                        <a:cs typeface="Arial"/>
                      </a:endParaRPr>
                    </a:p>
                    <a:p>
                      <a:pPr algn="ctr">
                        <a:lnSpc>
                          <a:spcPct val="150000"/>
                        </a:lnSpc>
                        <a:spcAft>
                          <a:spcPts val="0"/>
                        </a:spcAft>
                      </a:pPr>
                      <a:r>
                        <a:rPr lang="fr-FR" sz="1400" b="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a:lnSpc>
                          <a:spcPct val="150000"/>
                        </a:lnSpc>
                        <a:spcAft>
                          <a:spcPts val="0"/>
                        </a:spcAft>
                        <a:tabLst>
                          <a:tab pos="3762375" algn="l"/>
                        </a:tabLst>
                      </a:pPr>
                      <a:endParaRPr lang="fr-FR" sz="1100" dirty="0">
                        <a:latin typeface="+mn-lt"/>
                        <a:ea typeface="Calibri"/>
                        <a:cs typeface="Arial"/>
                      </a:endParaRPr>
                    </a:p>
                    <a:p>
                      <a:pPr algn="ctr">
                        <a:lnSpc>
                          <a:spcPct val="150000"/>
                        </a:lnSpc>
                        <a:spcAft>
                          <a:spcPts val="0"/>
                        </a:spcAft>
                      </a:pPr>
                      <a:r>
                        <a:rPr lang="fr-FR" sz="1200" b="1" dirty="0">
                          <a:solidFill>
                            <a:srgbClr val="000000"/>
                          </a:solidFill>
                          <a:latin typeface="+mn-lt"/>
                          <a:ea typeface="Calibri"/>
                          <a:cs typeface="Arial"/>
                        </a:rPr>
                        <a:t>ONPG</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50000"/>
                        </a:lnSpc>
                        <a:spcAft>
                          <a:spcPts val="0"/>
                        </a:spcAft>
                        <a:tabLst>
                          <a:tab pos="3762375" algn="l"/>
                        </a:tabLst>
                      </a:pPr>
                      <a:endParaRPr lang="fr-FR" sz="1200" dirty="0">
                        <a:solidFill>
                          <a:srgbClr val="000000"/>
                        </a:solidFill>
                        <a:latin typeface="+mn-lt"/>
                        <a:ea typeface="Calibri"/>
                        <a:cs typeface="Arial"/>
                      </a:endParaRPr>
                    </a:p>
                    <a:p>
                      <a:pPr algn="ctr">
                        <a:lnSpc>
                          <a:spcPct val="150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100" dirty="0">
                        <a:latin typeface="+mn-lt"/>
                        <a:ea typeface="Calibri"/>
                        <a:cs typeface="Arial"/>
                      </a:endParaRPr>
                    </a:p>
                    <a:p>
                      <a:pPr algn="ctr">
                        <a:lnSpc>
                          <a:spcPct val="150000"/>
                        </a:lnSpc>
                        <a:spcAft>
                          <a:spcPts val="0"/>
                        </a:spcAft>
                      </a:pPr>
                      <a:r>
                        <a:rPr lang="fr-FR" sz="1100" dirty="0">
                          <a:latin typeface="+mn-lt"/>
                          <a:ea typeface="Calibri"/>
                          <a:cs typeface="Arial"/>
                        </a:rPr>
                        <a:t>-</a:t>
                      </a: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fr-FR" sz="1200" dirty="0">
                        <a:solidFill>
                          <a:srgbClr val="000000"/>
                        </a:solidFill>
                        <a:latin typeface="+mn-lt"/>
                        <a:ea typeface="Calibri"/>
                        <a:cs typeface="Arial"/>
                      </a:endParaRPr>
                    </a:p>
                    <a:p>
                      <a:pPr algn="ctr">
                        <a:lnSpc>
                          <a:spcPct val="150000"/>
                        </a:lnSpc>
                        <a:spcAft>
                          <a:spcPts val="0"/>
                        </a:spcAf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fr-FR" sz="1100" dirty="0">
                        <a:latin typeface="+mn-lt"/>
                        <a:ea typeface="Calibri"/>
                        <a:cs typeface="Arial"/>
                      </a:endParaRPr>
                    </a:p>
                    <a:p>
                      <a:pPr algn="ctr">
                        <a:lnSpc>
                          <a:spcPct val="150000"/>
                        </a:lnSpc>
                        <a:spcAft>
                          <a:spcPts val="0"/>
                        </a:spcAft>
                      </a:pPr>
                      <a:r>
                        <a:rPr lang="fr-FR" sz="1200" b="1" i="1" dirty="0">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624">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200" b="1" dirty="0">
                          <a:latin typeface="+mn-lt"/>
                          <a:ea typeface="Calibri"/>
                          <a:cs typeface="Arial"/>
                        </a:rPr>
                        <a:t>ADH</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624">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200" b="1" dirty="0">
                          <a:latin typeface="+mn-lt"/>
                          <a:ea typeface="Calibri"/>
                          <a:cs typeface="Arial"/>
                        </a:rPr>
                        <a:t>ODC</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141">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200" b="1" dirty="0">
                          <a:latin typeface="+mn-lt"/>
                          <a:ea typeface="Calibri"/>
                          <a:cs typeface="Arial"/>
                        </a:rPr>
                        <a:t>LDC</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solidFill>
                          <a:srgbClr val="000000"/>
                        </a:solidFill>
                        <a:latin typeface="+mn-lt"/>
                        <a:ea typeface="Calibri"/>
                        <a:cs typeface="Arial"/>
                      </a:endParaRPr>
                    </a:p>
                    <a:p>
                      <a:pPr algn="ctr">
                        <a:lnSpc>
                          <a:spcPct val="115000"/>
                        </a:lnSpc>
                        <a:spcAft>
                          <a:spcPts val="0"/>
                        </a:spcAft>
                        <a:tabLst>
                          <a:tab pos="3762375" algn="l"/>
                        </a:tabLst>
                      </a:pPr>
                      <a:r>
                        <a:rPr lang="fr-FR" sz="1200" dirty="0">
                          <a:solidFill>
                            <a:srgbClr val="000000"/>
                          </a:solidFill>
                          <a:latin typeface="+mn-lt"/>
                          <a:ea typeface="Calibri"/>
                          <a:cs typeface="Arial"/>
                        </a:rPr>
                        <a:t>+</a:t>
                      </a:r>
                      <a:endParaRPr lang="fr-FR" sz="1100" dirty="0">
                        <a:latin typeface="+mn-lt"/>
                        <a:ea typeface="Calibri"/>
                        <a:cs typeface="Arial"/>
                      </a:endParaRPr>
                    </a:p>
                  </a:txBody>
                  <a:tcPr marL="50919" marR="509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8241" name="AutoShape 1"/>
          <p:cNvSpPr>
            <a:spLocks noChangeShapeType="1"/>
          </p:cNvSpPr>
          <p:nvPr/>
        </p:nvSpPr>
        <p:spPr bwMode="auto">
          <a:xfrm flipH="1">
            <a:off x="-44448" y="1589"/>
            <a:ext cx="1114425" cy="7651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dirty="0"/>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20" name="Rectangle 19"/>
          <p:cNvSpPr/>
          <p:nvPr/>
        </p:nvSpPr>
        <p:spPr>
          <a:xfrm>
            <a:off x="1357290" y="642919"/>
            <a:ext cx="6072231" cy="71438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Identification phénotypique des souches </a:t>
            </a:r>
          </a:p>
          <a:p>
            <a:pPr algn="ct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8241" name="AutoShape 1"/>
          <p:cNvSpPr>
            <a:spLocks noChangeShapeType="1"/>
          </p:cNvSpPr>
          <p:nvPr/>
        </p:nvSpPr>
        <p:spPr bwMode="auto">
          <a:xfrm flipH="1">
            <a:off x="-44448" y="1589"/>
            <a:ext cx="1114425" cy="7651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0" name="Rectangle 9"/>
          <p:cNvSpPr/>
          <p:nvPr/>
        </p:nvSpPr>
        <p:spPr>
          <a:xfrm>
            <a:off x="857224" y="1714488"/>
            <a:ext cx="7429552" cy="407196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D’après les tableaux 1 et 2 les souches bactériennes  rencontrées  dans les  parcelles M19 et M29 se répartissent  en  Gram positif, coques, aérobie et aéroanarobie facultatifs. Par ailleurs toutes les souches identifiées sont </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oxydase </a:t>
            </a:r>
            <a:r>
              <a:rPr lang="fr-FR" sz="2400" b="1" cap="all"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 </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catalase </a:t>
            </a:r>
            <a:r>
              <a:rPr lang="fr-FR" sz="2400" b="1" cap="all"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Ces caractères d’identification ont permis l’orientation vers les genres suivants :</a:t>
            </a:r>
          </a:p>
          <a:p>
            <a:pPr algn="ctr"/>
            <a:r>
              <a:rPr lang="fr-FR" sz="2400" dirty="0" smtClean="0">
                <a:ln>
                  <a:solidFill>
                    <a:srgbClr val="0000FF"/>
                  </a:solidFill>
                </a:ln>
                <a:solidFill>
                  <a:schemeClr val="tx1"/>
                </a:solidFill>
              </a:rPr>
              <a:t> </a:t>
            </a:r>
            <a:r>
              <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Genre Staphylococcus ,Genre Micrococcus </a:t>
            </a:r>
            <a:endParaRPr lang="fr-FR" sz="2400" dirty="0" smtClean="0">
              <a:ln>
                <a:solidFill>
                  <a:srgbClr val="0000FF"/>
                </a:solidFill>
              </a:ln>
              <a:solidFill>
                <a:schemeClr val="tx1"/>
              </a:solidFill>
            </a:endParaRPr>
          </a:p>
          <a:p>
            <a:pPr algn="ctr"/>
            <a:endParaRPr lang="fr-FR" dirty="0">
              <a:ln>
                <a:solidFill>
                  <a:srgbClr val="0000FF"/>
                </a:solidFill>
              </a:ln>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20" name="Rectangle 19"/>
          <p:cNvSpPr/>
          <p:nvPr/>
        </p:nvSpPr>
        <p:spPr>
          <a:xfrm>
            <a:off x="1857357" y="642918"/>
            <a:ext cx="6072231"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a:endParaRPr lang="fr-FR"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400" dirty="0" smtClean="0"/>
              <a:t>Galerie Api STAPH des souches</a:t>
            </a:r>
            <a:r>
              <a:rPr lang="fr-FR" sz="2000" b="1" dirty="0" smtClean="0"/>
              <a:t> </a:t>
            </a:r>
            <a:endParaRPr lang="fr-FR" sz="2400" dirty="0" smtClean="0"/>
          </a:p>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8241" name="AutoShape 1"/>
          <p:cNvSpPr>
            <a:spLocks noChangeShapeType="1"/>
          </p:cNvSpPr>
          <p:nvPr/>
        </p:nvSpPr>
        <p:spPr bwMode="auto">
          <a:xfrm flipH="1">
            <a:off x="-44448" y="1589"/>
            <a:ext cx="1114425" cy="7651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dirty="0"/>
          </a:p>
        </p:txBody>
      </p:sp>
      <p:pic>
        <p:nvPicPr>
          <p:cNvPr id="9" name="Image 8" descr="C:\Users\lenovvo\Downloads\SHAREit\SM-J510FN\photo\20180610_130914.jpg"/>
          <p:cNvPicPr/>
          <p:nvPr/>
        </p:nvPicPr>
        <p:blipFill>
          <a:blip r:embed="rId3" cstate="print"/>
          <a:srcRect/>
          <a:stretch>
            <a:fillRect/>
          </a:stretch>
        </p:blipFill>
        <p:spPr bwMode="auto">
          <a:xfrm>
            <a:off x="5000629" y="3357562"/>
            <a:ext cx="3786215" cy="2000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 10" descr="C:\Users\lenovvo\Downloads\SHAREit\SM-J510FN\photo\20180610_123911.jpg"/>
          <p:cNvPicPr/>
          <p:nvPr/>
        </p:nvPicPr>
        <p:blipFill>
          <a:blip r:embed="rId4" cstate="print"/>
          <a:srcRect r="2080"/>
          <a:stretch>
            <a:fillRect/>
          </a:stretch>
        </p:blipFill>
        <p:spPr bwMode="auto">
          <a:xfrm>
            <a:off x="500034" y="4572008"/>
            <a:ext cx="3786215"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Image 11" descr="C:\Users\lenovvo\Pictures\20180425_151249.jpg"/>
          <p:cNvPicPr/>
          <p:nvPr/>
        </p:nvPicPr>
        <p:blipFill>
          <a:blip r:embed="rId5"/>
          <a:srcRect/>
          <a:stretch>
            <a:fillRect/>
          </a:stretch>
        </p:blipFill>
        <p:spPr bwMode="auto">
          <a:xfrm>
            <a:off x="642911" y="1571613"/>
            <a:ext cx="3857629" cy="18954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20" name="Rectangle 19"/>
          <p:cNvSpPr/>
          <p:nvPr/>
        </p:nvSpPr>
        <p:spPr>
          <a:xfrm>
            <a:off x="1357290" y="642919"/>
            <a:ext cx="6072231"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400" b="1" dirty="0" smtClean="0"/>
              <a:t>Résultats de l’identification par le système Api STAPH</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8241" name="AutoShape 1"/>
          <p:cNvSpPr>
            <a:spLocks noChangeShapeType="1"/>
          </p:cNvSpPr>
          <p:nvPr/>
        </p:nvSpPr>
        <p:spPr bwMode="auto">
          <a:xfrm flipH="1">
            <a:off x="-44448" y="1589"/>
            <a:ext cx="1114425" cy="7651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dirty="0"/>
          </a:p>
        </p:txBody>
      </p:sp>
      <p:graphicFrame>
        <p:nvGraphicFramePr>
          <p:cNvPr id="8" name="Tableau 7"/>
          <p:cNvGraphicFramePr>
            <a:graphicFrameLocks noGrp="1"/>
          </p:cNvGraphicFramePr>
          <p:nvPr/>
        </p:nvGraphicFramePr>
        <p:xfrm>
          <a:off x="2" y="1396996"/>
          <a:ext cx="8929723" cy="6963471"/>
        </p:xfrm>
        <a:graphic>
          <a:graphicData uri="http://schemas.openxmlformats.org/drawingml/2006/table">
            <a:tbl>
              <a:tblPr/>
              <a:tblGrid>
                <a:gridCol w="587961"/>
                <a:gridCol w="343323"/>
                <a:gridCol w="349129"/>
                <a:gridCol w="349129"/>
                <a:gridCol w="349129"/>
                <a:gridCol w="349957"/>
                <a:gridCol w="349129"/>
                <a:gridCol w="349129"/>
                <a:gridCol w="349129"/>
                <a:gridCol w="349957"/>
                <a:gridCol w="349129"/>
                <a:gridCol w="349129"/>
                <a:gridCol w="349129"/>
                <a:gridCol w="349957"/>
                <a:gridCol w="284443"/>
                <a:gridCol w="352447"/>
                <a:gridCol w="353272"/>
                <a:gridCol w="352447"/>
                <a:gridCol w="352447"/>
                <a:gridCol w="352447"/>
                <a:gridCol w="353272"/>
                <a:gridCol w="1405632"/>
              </a:tblGrid>
              <a:tr h="746121">
                <a:tc>
                  <a:txBody>
                    <a:bodyPr/>
                    <a:lstStyle/>
                    <a:p>
                      <a:pPr marR="71755" algn="ctr">
                        <a:lnSpc>
                          <a:spcPct val="115000"/>
                        </a:lnSpc>
                        <a:spcAft>
                          <a:spcPts val="0"/>
                        </a:spcAft>
                        <a:tabLst>
                          <a:tab pos="3762375" algn="l"/>
                        </a:tabLst>
                      </a:pPr>
                      <a:r>
                        <a:rPr lang="fr-FR" sz="1100" b="1" dirty="0">
                          <a:solidFill>
                            <a:srgbClr val="000000"/>
                          </a:solidFill>
                          <a:latin typeface="+mn-lt"/>
                          <a:ea typeface="Calibri"/>
                          <a:cs typeface="Arial"/>
                        </a:rPr>
                        <a:t>Souches</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GLU</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FRU</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MNE</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MAL</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LAC</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TRE</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MAN</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XLT</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MEL</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NIT</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PAL</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VP</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RAF</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XYL</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SAC</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R="71755" algn="ctr">
                        <a:lnSpc>
                          <a:spcPct val="115000"/>
                        </a:lnSpc>
                        <a:spcAft>
                          <a:spcPts val="0"/>
                        </a:spcAft>
                        <a:tabLst>
                          <a:tab pos="3762375" algn="l"/>
                        </a:tabLst>
                      </a:pPr>
                      <a:r>
                        <a:rPr lang="fr-FR" sz="1100" b="1" dirty="0">
                          <a:solidFill>
                            <a:srgbClr val="000000"/>
                          </a:solidFill>
                          <a:latin typeface="+mn-lt"/>
                          <a:ea typeface="Calibri"/>
                          <a:cs typeface="Arial"/>
                        </a:rPr>
                        <a:t>       MDG</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NAG</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ADH</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R="71755" indent="68580" algn="ctr">
                        <a:lnSpc>
                          <a:spcPct val="115000"/>
                        </a:lnSpc>
                        <a:spcAft>
                          <a:spcPts val="0"/>
                        </a:spcAft>
                        <a:tabLst>
                          <a:tab pos="3762375" algn="l"/>
                        </a:tabLst>
                      </a:pPr>
                      <a:r>
                        <a:rPr lang="fr-FR" sz="1100" b="1" dirty="0">
                          <a:solidFill>
                            <a:srgbClr val="000000"/>
                          </a:solidFill>
                          <a:latin typeface="+mn-lt"/>
                          <a:ea typeface="Calibri"/>
                          <a:cs typeface="Arial"/>
                        </a:rPr>
                        <a:t>URE</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R="71755" indent="68580">
                        <a:lnSpc>
                          <a:spcPct val="115000"/>
                        </a:lnSpc>
                        <a:spcAft>
                          <a:spcPts val="0"/>
                        </a:spcAft>
                        <a:tabLst>
                          <a:tab pos="3762375" algn="l"/>
                        </a:tabLst>
                      </a:pPr>
                      <a:r>
                        <a:rPr lang="fr-FR" sz="1100" b="1" dirty="0">
                          <a:solidFill>
                            <a:srgbClr val="000000"/>
                          </a:solidFill>
                          <a:latin typeface="+mn-lt"/>
                          <a:ea typeface="Calibri"/>
                          <a:cs typeface="Arial"/>
                        </a:rPr>
                        <a:t>  BIOTYPE</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R="71755" indent="68580">
                        <a:lnSpc>
                          <a:spcPct val="115000"/>
                        </a:lnSpc>
                        <a:spcAft>
                          <a:spcPts val="0"/>
                        </a:spcAft>
                        <a:tabLst>
                          <a:tab pos="3762375" algn="l"/>
                        </a:tabLst>
                      </a:pPr>
                      <a:r>
                        <a:rPr lang="fr-FR" sz="1100" b="1" dirty="0">
                          <a:solidFill>
                            <a:srgbClr val="000000"/>
                          </a:solidFill>
                          <a:latin typeface="+mn-lt"/>
                          <a:ea typeface="Calibri"/>
                          <a:cs typeface="Arial"/>
                        </a:rPr>
                        <a:t>  TAXONS</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630936">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100" b="1" dirty="0">
                          <a:solidFill>
                            <a:srgbClr val="000000"/>
                          </a:solidFill>
                          <a:latin typeface="+mn-lt"/>
                          <a:ea typeface="Calibri"/>
                          <a:cs typeface="Arial"/>
                        </a:rPr>
                        <a:t>A</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ct val="115000"/>
                        </a:lnSpc>
                        <a:spcAft>
                          <a:spcPts val="0"/>
                        </a:spcAft>
                        <a:tabLst>
                          <a:tab pos="3762375" algn="l"/>
                        </a:tabLst>
                      </a:pPr>
                      <a:r>
                        <a:rPr lang="fr-FR" sz="1100" b="1" dirty="0">
                          <a:solidFill>
                            <a:srgbClr val="000000"/>
                          </a:solidFill>
                          <a:latin typeface="+mn-lt"/>
                          <a:ea typeface="Calibri"/>
                          <a:cs typeface="Arial"/>
                        </a:rPr>
                        <a:t>0.277</a:t>
                      </a:r>
                      <a:endParaRPr lang="fr-FR" sz="1100" dirty="0">
                        <a:latin typeface="+mn-lt"/>
                        <a:ea typeface="Calibri"/>
                        <a:cs typeface="Arial"/>
                      </a:endParaRPr>
                    </a:p>
                    <a:p>
                      <a:pPr marL="71755" marR="71755">
                        <a:lnSpc>
                          <a:spcPct val="115000"/>
                        </a:lnSpc>
                        <a:spcAft>
                          <a:spcPts val="0"/>
                        </a:spcAft>
                        <a:tabLst>
                          <a:tab pos="3762375" algn="l"/>
                        </a:tabLst>
                      </a:pPr>
                      <a:r>
                        <a:rPr lang="fr-FR" sz="1100" b="1" dirty="0">
                          <a:solidFill>
                            <a:srgbClr val="000000"/>
                          </a:solidFill>
                          <a:latin typeface="+mn-lt"/>
                          <a:ea typeface="Calibri"/>
                          <a:cs typeface="Arial"/>
                        </a:rPr>
                        <a:t>  </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200" b="1" i="1" dirty="0">
                          <a:solidFill>
                            <a:srgbClr val="7030A0"/>
                          </a:solidFill>
                          <a:latin typeface="+mn-lt"/>
                          <a:ea typeface="Calibri"/>
                          <a:cs typeface="Arial"/>
                        </a:rPr>
                        <a:t>Staphylococcus</a:t>
                      </a:r>
                      <a:endParaRPr lang="fr-FR" sz="1200" dirty="0">
                        <a:solidFill>
                          <a:srgbClr val="7030A0"/>
                        </a:solidFill>
                        <a:latin typeface="+mn-lt"/>
                        <a:ea typeface="Calibri"/>
                        <a:cs typeface="Arial"/>
                      </a:endParaRPr>
                    </a:p>
                    <a:p>
                      <a:pPr algn="ctr">
                        <a:lnSpc>
                          <a:spcPct val="115000"/>
                        </a:lnSpc>
                        <a:spcAft>
                          <a:spcPts val="0"/>
                        </a:spcAft>
                        <a:tabLst>
                          <a:tab pos="3762375" algn="l"/>
                        </a:tabLst>
                      </a:pPr>
                      <a:r>
                        <a:rPr lang="fr-FR" sz="1200" b="1" i="1" dirty="0">
                          <a:solidFill>
                            <a:srgbClr val="7030A0"/>
                          </a:solidFill>
                          <a:latin typeface="+mn-lt"/>
                          <a:ea typeface="Calibri"/>
                          <a:cs typeface="Arial"/>
                        </a:rPr>
                        <a:t> xylosus</a:t>
                      </a:r>
                      <a:endParaRPr lang="fr-FR" sz="1200" dirty="0">
                        <a:solidFill>
                          <a:srgbClr val="7030A0"/>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9237">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100" b="1" dirty="0">
                          <a:solidFill>
                            <a:srgbClr val="000000"/>
                          </a:solidFill>
                          <a:latin typeface="+mn-lt"/>
                          <a:ea typeface="Calibri"/>
                          <a:cs typeface="Arial"/>
                        </a:rPr>
                        <a:t>C</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0.999</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400" b="1" i="1" dirty="0">
                          <a:solidFill>
                            <a:schemeClr val="accent5">
                              <a:lumMod val="60000"/>
                              <a:lumOff val="40000"/>
                            </a:schemeClr>
                          </a:solidFill>
                          <a:latin typeface="+mn-lt"/>
                          <a:ea typeface="Calibri"/>
                          <a:cs typeface="Arial"/>
                        </a:rPr>
                        <a:t>             Micrococcus spp</a:t>
                      </a:r>
                      <a:endParaRPr lang="fr-FR" sz="1400" dirty="0">
                        <a:solidFill>
                          <a:schemeClr val="accent5">
                            <a:lumMod val="60000"/>
                            <a:lumOff val="40000"/>
                          </a:schemeClr>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982">
                <a:tc>
                  <a:txBody>
                    <a:bodyPr/>
                    <a:lstStyle/>
                    <a:p>
                      <a:pPr algn="ctr">
                        <a:lnSpc>
                          <a:spcPct val="115000"/>
                        </a:lnSpc>
                        <a:spcAft>
                          <a:spcPts val="0"/>
                        </a:spcAft>
                        <a:tabLst>
                          <a:tab pos="3762375" algn="l"/>
                        </a:tabLst>
                      </a:pPr>
                      <a:r>
                        <a:rPr lang="fr-FR" sz="1100" b="1" dirty="0">
                          <a:solidFill>
                            <a:srgbClr val="000000"/>
                          </a:solidFill>
                          <a:latin typeface="+mn-lt"/>
                          <a:ea typeface="Calibri"/>
                          <a:cs typeface="Arial"/>
                        </a:rPr>
                        <a:t>D</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ct val="115000"/>
                        </a:lnSpc>
                        <a:spcAft>
                          <a:spcPts val="0"/>
                        </a:spcAft>
                        <a:tabLst>
                          <a:tab pos="3762375" algn="l"/>
                        </a:tabLst>
                      </a:pPr>
                      <a:r>
                        <a:rPr lang="fr-FR" sz="1100" b="1" dirty="0">
                          <a:solidFill>
                            <a:srgbClr val="000000"/>
                          </a:solidFill>
                          <a:latin typeface="+mn-lt"/>
                          <a:ea typeface="Calibri"/>
                          <a:cs typeface="Arial"/>
                        </a:rPr>
                        <a:t>0.482</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400" b="1" i="1" dirty="0">
                          <a:solidFill>
                            <a:srgbClr val="FF0000"/>
                          </a:solidFill>
                          <a:latin typeface="+mn-lt"/>
                          <a:ea typeface="Calibri"/>
                          <a:cs typeface="Arial"/>
                        </a:rPr>
                        <a:t>Staphylococcus</a:t>
                      </a:r>
                      <a:endParaRPr lang="fr-FR" sz="1400" dirty="0">
                        <a:solidFill>
                          <a:srgbClr val="FF0000"/>
                        </a:solidFill>
                        <a:latin typeface="+mn-lt"/>
                        <a:ea typeface="Calibri"/>
                        <a:cs typeface="Arial"/>
                      </a:endParaRPr>
                    </a:p>
                    <a:p>
                      <a:pPr algn="ctr">
                        <a:lnSpc>
                          <a:spcPct val="115000"/>
                        </a:lnSpc>
                        <a:spcAft>
                          <a:spcPts val="0"/>
                        </a:spcAft>
                        <a:tabLst>
                          <a:tab pos="3762375" algn="l"/>
                        </a:tabLst>
                      </a:pPr>
                      <a:r>
                        <a:rPr lang="fr-FR" sz="1400" b="1" i="1" dirty="0">
                          <a:solidFill>
                            <a:srgbClr val="FF0000"/>
                          </a:solidFill>
                          <a:latin typeface="+mn-lt"/>
                          <a:ea typeface="Calibri"/>
                          <a:cs typeface="Arial"/>
                        </a:rPr>
                        <a:t>auricularis             </a:t>
                      </a:r>
                      <a:endParaRPr lang="fr-FR" sz="1400" dirty="0">
                        <a:solidFill>
                          <a:srgbClr val="FF0000"/>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982">
                <a:tc>
                  <a:txBody>
                    <a:bodyPr/>
                    <a:lstStyle/>
                    <a:p>
                      <a:pPr algn="ctr">
                        <a:lnSpc>
                          <a:spcPct val="115000"/>
                        </a:lnSpc>
                        <a:spcAft>
                          <a:spcPts val="0"/>
                        </a:spcAft>
                        <a:tabLst>
                          <a:tab pos="3762375" algn="l"/>
                        </a:tabLst>
                      </a:pPr>
                      <a:r>
                        <a:rPr lang="fr-FR" sz="1100" b="1" dirty="0">
                          <a:solidFill>
                            <a:srgbClr val="000000"/>
                          </a:solidFill>
                          <a:latin typeface="+mn-lt"/>
                          <a:ea typeface="Calibri"/>
                          <a:cs typeface="Arial"/>
                        </a:rPr>
                        <a:t>E</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 </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ct val="115000"/>
                        </a:lnSpc>
                        <a:spcAft>
                          <a:spcPts val="0"/>
                        </a:spcAft>
                        <a:tabLst>
                          <a:tab pos="3762375" algn="l"/>
                        </a:tabLst>
                      </a:pPr>
                      <a:r>
                        <a:rPr lang="fr-FR" sz="1100" b="1" dirty="0">
                          <a:solidFill>
                            <a:srgbClr val="000000"/>
                          </a:solidFill>
                          <a:latin typeface="+mn-lt"/>
                          <a:ea typeface="Calibri"/>
                          <a:cs typeface="Arial"/>
                        </a:rPr>
                        <a:t>0.482</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400" b="1" i="1" dirty="0">
                          <a:solidFill>
                            <a:srgbClr val="FF0000"/>
                          </a:solidFill>
                          <a:latin typeface="+mn-lt"/>
                          <a:ea typeface="Calibri"/>
                          <a:cs typeface="Arial"/>
                        </a:rPr>
                        <a:t>Staphylococcus</a:t>
                      </a:r>
                      <a:endParaRPr lang="fr-FR" sz="1400" dirty="0">
                        <a:solidFill>
                          <a:srgbClr val="FF0000"/>
                        </a:solidFill>
                        <a:latin typeface="+mn-lt"/>
                        <a:ea typeface="Calibri"/>
                        <a:cs typeface="Arial"/>
                      </a:endParaRPr>
                    </a:p>
                    <a:p>
                      <a:pPr algn="ctr">
                        <a:lnSpc>
                          <a:spcPct val="115000"/>
                        </a:lnSpc>
                        <a:spcAft>
                          <a:spcPts val="0"/>
                        </a:spcAft>
                        <a:tabLst>
                          <a:tab pos="3762375" algn="l"/>
                        </a:tabLst>
                      </a:pPr>
                      <a:r>
                        <a:rPr lang="fr-FR" sz="1400" b="1" i="1" dirty="0">
                          <a:solidFill>
                            <a:srgbClr val="FF0000"/>
                          </a:solidFill>
                          <a:latin typeface="+mn-lt"/>
                          <a:ea typeface="Calibri"/>
                          <a:cs typeface="Arial"/>
                        </a:rPr>
                        <a:t>a</a:t>
                      </a:r>
                      <a:r>
                        <a:rPr lang="fr-FR" sz="1400" b="1" i="1" dirty="0" smtClean="0">
                          <a:solidFill>
                            <a:srgbClr val="FF0000"/>
                          </a:solidFill>
                          <a:latin typeface="+mn-lt"/>
                          <a:ea typeface="Calibri"/>
                          <a:cs typeface="Arial"/>
                        </a:rPr>
                        <a:t>uricularis</a:t>
                      </a:r>
                      <a:endParaRPr lang="fr-FR" sz="1400" dirty="0">
                        <a:solidFill>
                          <a:srgbClr val="FF0000"/>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936">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100" b="1" dirty="0">
                          <a:solidFill>
                            <a:srgbClr val="000000"/>
                          </a:solidFill>
                          <a:latin typeface="+mn-lt"/>
                          <a:ea typeface="Calibri"/>
                          <a:cs typeface="Arial"/>
                        </a:rPr>
                        <a:t>F</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0.374</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200" b="1" i="1" dirty="0">
                          <a:solidFill>
                            <a:srgbClr val="00B050"/>
                          </a:solidFill>
                          <a:latin typeface="+mn-lt"/>
                          <a:ea typeface="Calibri"/>
                          <a:cs typeface="Arial"/>
                        </a:rPr>
                        <a:t>Staphylococcus</a:t>
                      </a:r>
                      <a:endParaRPr lang="fr-FR" sz="1200" dirty="0">
                        <a:solidFill>
                          <a:srgbClr val="00B050"/>
                        </a:solidFill>
                        <a:latin typeface="+mn-lt"/>
                        <a:ea typeface="Calibri"/>
                        <a:cs typeface="Arial"/>
                      </a:endParaRPr>
                    </a:p>
                    <a:p>
                      <a:pPr algn="ctr">
                        <a:lnSpc>
                          <a:spcPct val="115000"/>
                        </a:lnSpc>
                        <a:spcAft>
                          <a:spcPts val="0"/>
                        </a:spcAft>
                        <a:tabLst>
                          <a:tab pos="3762375" algn="l"/>
                        </a:tabLst>
                      </a:pPr>
                      <a:r>
                        <a:rPr lang="fr-FR" sz="1200" b="1" i="1" dirty="0">
                          <a:solidFill>
                            <a:srgbClr val="00B050"/>
                          </a:solidFill>
                          <a:latin typeface="+mn-lt"/>
                          <a:ea typeface="Calibri"/>
                          <a:cs typeface="Arial"/>
                        </a:rPr>
                        <a:t>Sciuri</a:t>
                      </a:r>
                      <a:endParaRPr lang="fr-FR" sz="1200" dirty="0">
                        <a:solidFill>
                          <a:srgbClr val="00B050"/>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9237">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100" b="1" dirty="0">
                          <a:solidFill>
                            <a:srgbClr val="000000"/>
                          </a:solidFill>
                          <a:latin typeface="+mn-lt"/>
                          <a:ea typeface="Calibri"/>
                          <a:cs typeface="Arial"/>
                        </a:rPr>
                        <a:t>G</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tabLst>
                          <a:tab pos="3762375" algn="l"/>
                        </a:tabLst>
                      </a:pPr>
                      <a:r>
                        <a:rPr lang="fr-FR" sz="1100" b="1" dirty="0">
                          <a:solidFill>
                            <a:srgbClr val="000000"/>
                          </a:solidFill>
                          <a:latin typeface="+mn-lt"/>
                          <a:ea typeface="Calibri"/>
                          <a:cs typeface="Arial"/>
                        </a:rPr>
                        <a:t>0.999</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r>
                        <a:rPr lang="fr-FR" sz="1400" b="1" i="1" dirty="0">
                          <a:solidFill>
                            <a:schemeClr val="accent5">
                              <a:lumMod val="60000"/>
                              <a:lumOff val="40000"/>
                            </a:schemeClr>
                          </a:solidFill>
                          <a:latin typeface="+mn-lt"/>
                          <a:ea typeface="Calibri"/>
                          <a:cs typeface="Arial"/>
                        </a:rPr>
                        <a:t>             Micrococcus spp</a:t>
                      </a:r>
                      <a:endParaRPr lang="fr-FR" sz="1400" dirty="0">
                        <a:solidFill>
                          <a:schemeClr val="accent5">
                            <a:lumMod val="60000"/>
                            <a:lumOff val="40000"/>
                          </a:schemeClr>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040">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pPr>
                      <a:r>
                        <a:rPr lang="fr-FR" sz="1100" b="1" dirty="0">
                          <a:solidFill>
                            <a:srgbClr val="000000"/>
                          </a:solidFill>
                          <a:latin typeface="+mn-lt"/>
                          <a:ea typeface="Calibri"/>
                          <a:cs typeface="Arial"/>
                        </a:rPr>
                        <a:t>H</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gn="ctr">
                        <a:lnSpc>
                          <a:spcPct val="115000"/>
                        </a:lnSpc>
                        <a:spcAft>
                          <a:spcPts val="0"/>
                        </a:spcAft>
                        <a:tabLst>
                          <a:tab pos="3762375" algn="l"/>
                        </a:tabLst>
                      </a:pPr>
                      <a:r>
                        <a:rPr lang="fr-FR" sz="1100" b="1" dirty="0">
                          <a:solidFill>
                            <a:srgbClr val="000000"/>
                          </a:solidFill>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100" dirty="0">
                        <a:latin typeface="+mn-lt"/>
                        <a:ea typeface="Calibri"/>
                        <a:cs typeface="Arial"/>
                      </a:endParaRPr>
                    </a:p>
                    <a:p>
                      <a:pPr>
                        <a:lnSpc>
                          <a:spcPct val="115000"/>
                        </a:lnSpc>
                        <a:spcAft>
                          <a:spcPts val="0"/>
                        </a:spcAft>
                      </a:pPr>
                      <a:r>
                        <a:rPr lang="fr-FR" sz="1100" b="1" dirty="0">
                          <a:latin typeface="+mn-lt"/>
                          <a:ea typeface="Calibri"/>
                          <a:cs typeface="Arial"/>
                        </a:rPr>
                        <a:t>-</a:t>
                      </a:r>
                      <a:endParaRPr lang="fr-FR" sz="1100" dirty="0">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ct val="115000"/>
                        </a:lnSpc>
                        <a:spcAft>
                          <a:spcPts val="0"/>
                        </a:spcAft>
                        <a:tabLst>
                          <a:tab pos="3762375" algn="l"/>
                        </a:tabLst>
                      </a:pPr>
                      <a:r>
                        <a:rPr lang="fr-FR" sz="1100" b="1" dirty="0">
                          <a:solidFill>
                            <a:srgbClr val="000000"/>
                          </a:solidFill>
                          <a:latin typeface="+mn-lt"/>
                          <a:ea typeface="Calibri"/>
                          <a:cs typeface="Arial"/>
                        </a:rPr>
                        <a:t>0.482</a:t>
                      </a:r>
                      <a:endParaRPr lang="fr-FR" sz="1100" dirty="0">
                        <a:latin typeface="+mn-lt"/>
                        <a:ea typeface="Calibri"/>
                        <a:cs typeface="Arial"/>
                      </a:endParaRPr>
                    </a:p>
                  </a:txBody>
                  <a:tcPr marL="51760" marR="5176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762375" algn="l"/>
                        </a:tabLst>
                      </a:pPr>
                      <a:endParaRPr lang="fr-FR" sz="1200" dirty="0">
                        <a:latin typeface="+mn-lt"/>
                        <a:ea typeface="Calibri"/>
                        <a:cs typeface="Arial"/>
                      </a:endParaRPr>
                    </a:p>
                    <a:p>
                      <a:pPr algn="ctr">
                        <a:lnSpc>
                          <a:spcPct val="115000"/>
                        </a:lnSpc>
                        <a:spcAft>
                          <a:spcPts val="0"/>
                        </a:spcAft>
                        <a:tabLst>
                          <a:tab pos="3762375" algn="l"/>
                        </a:tabLst>
                      </a:pPr>
                      <a:r>
                        <a:rPr lang="fr-FR" sz="1400" b="1" i="1" dirty="0">
                          <a:solidFill>
                            <a:srgbClr val="FF0000"/>
                          </a:solidFill>
                          <a:latin typeface="+mn-lt"/>
                          <a:ea typeface="Calibri"/>
                          <a:cs typeface="Arial"/>
                        </a:rPr>
                        <a:t>Staphylococcus</a:t>
                      </a:r>
                      <a:endParaRPr lang="fr-FR" sz="1400" dirty="0">
                        <a:solidFill>
                          <a:srgbClr val="FF0000"/>
                        </a:solidFill>
                        <a:latin typeface="+mn-lt"/>
                        <a:ea typeface="Calibri"/>
                        <a:cs typeface="Arial"/>
                      </a:endParaRPr>
                    </a:p>
                    <a:p>
                      <a:pPr>
                        <a:lnSpc>
                          <a:spcPct val="115000"/>
                        </a:lnSpc>
                        <a:spcAft>
                          <a:spcPts val="0"/>
                        </a:spcAft>
                      </a:pPr>
                      <a:r>
                        <a:rPr lang="fr-FR" sz="1400" b="1" i="1" dirty="0">
                          <a:solidFill>
                            <a:srgbClr val="FF0000"/>
                          </a:solidFill>
                          <a:latin typeface="+mn-lt"/>
                          <a:ea typeface="Calibri"/>
                          <a:cs typeface="Arial"/>
                        </a:rPr>
                        <a:t>   </a:t>
                      </a:r>
                      <a:r>
                        <a:rPr lang="fr-FR" sz="1400" b="1" i="1" dirty="0" smtClean="0">
                          <a:solidFill>
                            <a:srgbClr val="FF0000"/>
                          </a:solidFill>
                          <a:latin typeface="+mn-lt"/>
                          <a:ea typeface="Calibri"/>
                          <a:cs typeface="Arial"/>
                        </a:rPr>
                        <a:t>auricularis</a:t>
                      </a:r>
                      <a:endParaRPr lang="fr-FR" sz="1400" dirty="0">
                        <a:solidFill>
                          <a:srgbClr val="FF0000"/>
                        </a:solidFill>
                        <a:latin typeface="+mn-lt"/>
                        <a:ea typeface="Calibri"/>
                        <a:cs typeface="Arial"/>
                      </a:endParaRPr>
                    </a:p>
                  </a:txBody>
                  <a:tcPr marL="51760" marR="51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2337" name="Rectangle 1"/>
          <p:cNvSpPr>
            <a:spLocks noChangeArrowheads="1"/>
          </p:cNvSpPr>
          <p:nvPr/>
        </p:nvSpPr>
        <p:spPr bwMode="auto">
          <a:xfrm>
            <a:off x="1"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62375"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20" name="Rectangle 19"/>
          <p:cNvSpPr/>
          <p:nvPr/>
        </p:nvSpPr>
        <p:spPr>
          <a:xfrm>
            <a:off x="1357290" y="642919"/>
            <a:ext cx="6072231"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Résultats des champignons</a:t>
            </a:r>
            <a:endPar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2337" name="Rectangle 1"/>
          <p:cNvSpPr>
            <a:spLocks noChangeArrowheads="1"/>
          </p:cNvSpPr>
          <p:nvPr/>
        </p:nvSpPr>
        <p:spPr bwMode="auto">
          <a:xfrm>
            <a:off x="1"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62375"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Image 9" descr="C:\Users\lenovvo\Pictures\photo mémoire\photo des champignon\20180426_141553.jpg"/>
          <p:cNvPicPr/>
          <p:nvPr/>
        </p:nvPicPr>
        <p:blipFill>
          <a:blip r:embed="rId3" cstate="print"/>
          <a:srcRect l="15938" r="11170"/>
          <a:stretch>
            <a:fillRect/>
          </a:stretch>
        </p:blipFill>
        <p:spPr bwMode="auto">
          <a:xfrm>
            <a:off x="428596" y="1714489"/>
            <a:ext cx="2571768" cy="1514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 10" descr="C:\Users\lenovvo\Pictures\photo mémoire\photo des champignon\20180426_141621.jpg"/>
          <p:cNvPicPr/>
          <p:nvPr/>
        </p:nvPicPr>
        <p:blipFill>
          <a:blip r:embed="rId4" cstate="print"/>
          <a:srcRect l="10682" r="11874"/>
          <a:stretch>
            <a:fillRect/>
          </a:stretch>
        </p:blipFill>
        <p:spPr bwMode="auto">
          <a:xfrm>
            <a:off x="3643306" y="1643050"/>
            <a:ext cx="2514607" cy="15954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Image 11" descr="C:\Users\lenovvo\Pictures\photo mémoire\photo des champignon\20180426_141610.jpg"/>
          <p:cNvPicPr/>
          <p:nvPr/>
        </p:nvPicPr>
        <p:blipFill>
          <a:blip r:embed="rId5" cstate="print"/>
          <a:srcRect l="9589" r="13549"/>
          <a:stretch>
            <a:fillRect/>
          </a:stretch>
        </p:blipFill>
        <p:spPr bwMode="auto">
          <a:xfrm>
            <a:off x="6357951" y="1643051"/>
            <a:ext cx="2428892" cy="1619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Rectangle 12"/>
          <p:cNvSpPr/>
          <p:nvPr/>
        </p:nvSpPr>
        <p:spPr>
          <a:xfrm>
            <a:off x="1785919" y="3500439"/>
            <a:ext cx="5572164" cy="57150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Aspect des cultures de champignons</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5" name="Image 14" descr="C:\Users\lenovvo\Desktop\photo memoire\20180419_141202.jpg"/>
          <p:cNvPicPr/>
          <p:nvPr/>
        </p:nvPicPr>
        <p:blipFill>
          <a:blip r:embed="rId6" cstate="print"/>
          <a:srcRect l="18153" t="4545" r="28981"/>
          <a:stretch>
            <a:fillRect/>
          </a:stretch>
        </p:blipFill>
        <p:spPr bwMode="auto">
          <a:xfrm>
            <a:off x="285722" y="4143380"/>
            <a:ext cx="2505079" cy="1714512"/>
          </a:xfrm>
          <a:prstGeom prst="rect">
            <a:avLst/>
          </a:prstGeom>
          <a:ln>
            <a:noFill/>
          </a:ln>
          <a:effectLst>
            <a:softEdge rad="112500"/>
          </a:effectLst>
        </p:spPr>
      </p:pic>
      <p:pic>
        <p:nvPicPr>
          <p:cNvPr id="16" name="Image 15" descr="C:\Users\lenovvo\Desktop\photo memoire\20180419_140423.jpg"/>
          <p:cNvPicPr/>
          <p:nvPr/>
        </p:nvPicPr>
        <p:blipFill>
          <a:blip r:embed="rId7" cstate="print"/>
          <a:srcRect l="11745" t="23756" r="32886"/>
          <a:stretch>
            <a:fillRect/>
          </a:stretch>
        </p:blipFill>
        <p:spPr bwMode="auto">
          <a:xfrm>
            <a:off x="3071803" y="4214818"/>
            <a:ext cx="2428892" cy="1709738"/>
          </a:xfrm>
          <a:prstGeom prst="rect">
            <a:avLst/>
          </a:prstGeom>
          <a:ln>
            <a:noFill/>
          </a:ln>
          <a:effectLst>
            <a:softEdge rad="112500"/>
          </a:effectLst>
        </p:spPr>
      </p:pic>
      <p:pic>
        <p:nvPicPr>
          <p:cNvPr id="17" name="Image 16" descr="C:\Users\lenovvo\Desktop\photo memoire\20180419_141523.jpg"/>
          <p:cNvPicPr/>
          <p:nvPr/>
        </p:nvPicPr>
        <p:blipFill>
          <a:blip r:embed="rId8" cstate="print"/>
          <a:srcRect l="19118" t="8544" r="24632" b="11392"/>
          <a:stretch>
            <a:fillRect/>
          </a:stretch>
        </p:blipFill>
        <p:spPr bwMode="auto">
          <a:xfrm>
            <a:off x="5857885" y="4143380"/>
            <a:ext cx="2800351" cy="1714512"/>
          </a:xfrm>
          <a:prstGeom prst="rect">
            <a:avLst/>
          </a:prstGeom>
          <a:ln>
            <a:noFill/>
          </a:ln>
          <a:effectLst>
            <a:softEdge rad="112500"/>
          </a:effectLst>
        </p:spPr>
      </p:pic>
      <p:sp>
        <p:nvSpPr>
          <p:cNvPr id="18" name="Rectangle 17"/>
          <p:cNvSpPr/>
          <p:nvPr/>
        </p:nvSpPr>
        <p:spPr>
          <a:xfrm>
            <a:off x="714348" y="5929330"/>
            <a:ext cx="7643867"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Structure de champignon non cloisonné et des spores  observé au microscope  Grx40</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4"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42337" name="Rectangle 1"/>
          <p:cNvSpPr>
            <a:spLocks noChangeArrowheads="1"/>
          </p:cNvSpPr>
          <p:nvPr/>
        </p:nvSpPr>
        <p:spPr bwMode="auto">
          <a:xfrm>
            <a:off x="1"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62375"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8"/>
          <p:cNvSpPr/>
          <p:nvPr/>
        </p:nvSpPr>
        <p:spPr>
          <a:xfrm>
            <a:off x="0" y="642918"/>
            <a:ext cx="9144000" cy="6215082"/>
          </a:xfrm>
          <a:prstGeom prst="rect">
            <a:avLst/>
          </a:prstGeom>
        </p:spPr>
        <p:style>
          <a:lnRef idx="1">
            <a:schemeClr val="dk1"/>
          </a:lnRef>
          <a:fillRef idx="2">
            <a:schemeClr val="dk1"/>
          </a:fillRef>
          <a:effectRef idx="1">
            <a:schemeClr val="dk1"/>
          </a:effectRef>
          <a:fontRef idx="minor">
            <a:schemeClr val="dk1"/>
          </a:fontRef>
        </p:style>
        <p:txBody>
          <a:bodyPr rtlCol="0" anchor="ctr">
            <a:scene3d>
              <a:camera prst="orthographicFront"/>
              <a:lightRig rig="soft" dir="t">
                <a:rot lat="0" lon="0" rev="10800000"/>
              </a:lightRig>
            </a:scene3d>
            <a:sp3d>
              <a:bevelT w="27940" h="12700"/>
              <a:contourClr>
                <a:srgbClr val="DDDDDD"/>
              </a:contourClr>
            </a:sp3d>
          </a:bodyPr>
          <a:lstStyle/>
          <a:p>
            <a:endParaRPr lang="fr-FR" b="1" spc="150" dirty="0" smtClean="0">
              <a:ln w="11430"/>
              <a:solidFill>
                <a:srgbClr val="F8F8F8"/>
              </a:solidFill>
              <a:effectLst>
                <a:outerShdw blurRad="25400" algn="tl" rotWithShape="0">
                  <a:srgbClr val="000000">
                    <a:alpha val="43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Les caractères morphologiques :</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Font typeface="Wingdings" pitchFamily="2" charset="2"/>
              <a:buChar char="q"/>
            </a:pPr>
            <a:r>
              <a:rPr lang="fr-FR" b="1" dirty="0" smtClean="0">
                <a:solidFill>
                  <a:schemeClr val="tx1"/>
                </a:solidFill>
              </a:rPr>
              <a:t>Les observations sous la loupe binoculaire nous ont permis de mettre en évidence les caractéristiques morphologiques de ces parasites :  </a:t>
            </a:r>
          </a:p>
          <a:p>
            <a:pPr>
              <a:buFont typeface="Wingdings" pitchFamily="2" charset="2"/>
              <a:buChar char="q"/>
            </a:pPr>
            <a:endParaRPr lang="fr-FR" b="1" dirty="0" smtClean="0">
              <a:solidFill>
                <a:schemeClr val="tx1"/>
              </a:solidFill>
            </a:endParaRPr>
          </a:p>
          <a:p>
            <a:pPr>
              <a:buFont typeface="Wingdings" pitchFamily="2" charset="2"/>
              <a:buChar char="q"/>
            </a:pPr>
            <a:r>
              <a:rPr lang="fr-FR" b="1" dirty="0" smtClean="0">
                <a:solidFill>
                  <a:schemeClr val="tx1"/>
                </a:solidFill>
              </a:rPr>
              <a:t>Le kyste de </a:t>
            </a:r>
            <a:r>
              <a:rPr lang="fr-FR"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Globodera</a:t>
            </a:r>
            <a:r>
              <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fr-FR" b="1" dirty="0" smtClean="0">
                <a:solidFill>
                  <a:schemeClr val="tx1"/>
                </a:solidFill>
              </a:rPr>
              <a:t>présente une forme arrondie, il possède une tête qui lui permis  de se fixer sur les tissus de l’hôte plusieurs couleurs sont observées, il s’agit du marron, marron clair,</a:t>
            </a:r>
          </a:p>
          <a:p>
            <a:pPr>
              <a:buFont typeface="Wingdings" pitchFamily="2" charset="2"/>
              <a:buChar char="q"/>
            </a:pPr>
            <a:endParaRPr lang="fr-FR" b="1" dirty="0" smtClean="0">
              <a:solidFill>
                <a:schemeClr val="tx1"/>
              </a:solidFill>
            </a:endParaRPr>
          </a:p>
          <a:p>
            <a:pPr>
              <a:buFont typeface="Wingdings" pitchFamily="2" charset="2"/>
              <a:buChar char="q"/>
            </a:pPr>
            <a:endParaRPr lang="fr-FR" b="1" dirty="0" smtClean="0">
              <a:solidFill>
                <a:schemeClr val="tx1"/>
              </a:solidFill>
            </a:endParaRPr>
          </a:p>
          <a:p>
            <a:pPr>
              <a:buFont typeface="Wingdings" pitchFamily="2" charset="2"/>
              <a:buChar char="q"/>
            </a:pPr>
            <a:r>
              <a:rPr lang="fr-FR" b="1" dirty="0" smtClean="0">
                <a:solidFill>
                  <a:schemeClr val="tx1"/>
                </a:solidFill>
              </a:rPr>
              <a:t>Le kyste de  Heterodera présente une forme  citriforme </a:t>
            </a:r>
          </a:p>
          <a:p>
            <a:pPr>
              <a:buFont typeface="Wingdings" pitchFamily="2" charset="2"/>
              <a:buChar char="q"/>
            </a:pPr>
            <a:endParaRPr lang="fr-FR" b="1" dirty="0" smtClean="0">
              <a:solidFill>
                <a:schemeClr val="tx1"/>
              </a:solidFill>
            </a:endParaRPr>
          </a:p>
          <a:p>
            <a:pPr>
              <a:buFont typeface="Wingdings" pitchFamily="2" charset="2"/>
              <a:buChar char="q"/>
            </a:pPr>
            <a:r>
              <a:rPr lang="fr-FR" b="1" dirty="0" smtClean="0">
                <a:solidFill>
                  <a:schemeClr val="tx1"/>
                </a:solidFill>
              </a:rPr>
              <a:t>, la taille des kystes est variable d’un genre à un autre.</a:t>
            </a:r>
          </a:p>
          <a:p>
            <a:pPr>
              <a:buFont typeface="Wingdings" pitchFamily="2" charset="2"/>
              <a:buChar char="q"/>
            </a:pPr>
            <a:endParaRPr lang="fr-FR" b="1" dirty="0" smtClean="0">
              <a:solidFill>
                <a:schemeClr val="tx1"/>
              </a:solidFill>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Rectangle 20"/>
          <p:cNvSpPr/>
          <p:nvPr/>
        </p:nvSpPr>
        <p:spPr>
          <a:xfrm>
            <a:off x="1785918" y="857232"/>
            <a:ext cx="5143536"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b="1" dirty="0" smtClean="0"/>
              <a:t> </a:t>
            </a:r>
            <a:r>
              <a:rPr lang="fr-FR" sz="2400" b="1" dirty="0" smtClean="0"/>
              <a:t>Résultats des analyses nématologique </a:t>
            </a:r>
            <a:endParaRPr lang="fr-FR" dirty="0"/>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4" name="Rectangle 3"/>
          <p:cNvSpPr/>
          <p:nvPr/>
        </p:nvSpPr>
        <p:spPr>
          <a:xfrm>
            <a:off x="642909" y="214290"/>
            <a:ext cx="7929619" cy="64294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5" name="Rectangle 4"/>
          <p:cNvSpPr/>
          <p:nvPr/>
        </p:nvSpPr>
        <p:spPr>
          <a:xfrm>
            <a:off x="2357421" y="642919"/>
            <a:ext cx="5072099" cy="71438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Résultats des analyses nématologique</a:t>
            </a:r>
            <a:r>
              <a:rPr lang="fr-FR" sz="2000" b="1" dirty="0" smtClean="0"/>
              <a:t> </a:t>
            </a:r>
            <a:endParaRPr lang="fr-FR" sz="2000" dirty="0" smtClean="0"/>
          </a:p>
          <a:p>
            <a:pPr algn="ctr"/>
            <a:endParaRPr lang="fr-FR" dirty="0"/>
          </a:p>
        </p:txBody>
      </p:sp>
      <p:pic>
        <p:nvPicPr>
          <p:cNvPr id="7" name="Image 6" descr="C:\Users\lenovvo\Desktop\DSC05117.jpg"/>
          <p:cNvPicPr/>
          <p:nvPr/>
        </p:nvPicPr>
        <p:blipFill>
          <a:blip r:embed="rId2"/>
          <a:srcRect l="7874" t="14362" r="18504" b="17553"/>
          <a:stretch>
            <a:fillRect/>
          </a:stretch>
        </p:blipFill>
        <p:spPr bwMode="auto">
          <a:xfrm>
            <a:off x="857224" y="1357299"/>
            <a:ext cx="2133600"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 7" descr="C:\Users\lenovvo\Downloads\SHAREit\SM-J510FN\photo\IMG20180509115553.jpg"/>
          <p:cNvPicPr/>
          <p:nvPr/>
        </p:nvPicPr>
        <p:blipFill>
          <a:blip r:embed="rId3" cstate="print"/>
          <a:srcRect l="29450" t="6808" r="39806" b="42979"/>
          <a:stretch>
            <a:fillRect/>
          </a:stretch>
        </p:blipFill>
        <p:spPr bwMode="auto">
          <a:xfrm>
            <a:off x="5857884" y="1428736"/>
            <a:ext cx="2295525"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 9" descr="C:\Users\lenovvo\Desktop\DSC05108.jpg"/>
          <p:cNvPicPr/>
          <p:nvPr/>
        </p:nvPicPr>
        <p:blipFill>
          <a:blip r:embed="rId4"/>
          <a:srcRect l="9665" t="4306" r="28253" b="11005"/>
          <a:stretch>
            <a:fillRect/>
          </a:stretch>
        </p:blipFill>
        <p:spPr bwMode="auto">
          <a:xfrm>
            <a:off x="1000100" y="4143380"/>
            <a:ext cx="2066925" cy="16430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descr="C:\Users\lenovvo\Desktop\DSC05111.jpg"/>
          <p:cNvPicPr/>
          <p:nvPr/>
        </p:nvPicPr>
        <p:blipFill>
          <a:blip r:embed="rId5"/>
          <a:srcRect l="14480" t="20896" r="1358" b="8955"/>
          <a:stretch>
            <a:fillRect/>
          </a:stretch>
        </p:blipFill>
        <p:spPr bwMode="auto">
          <a:xfrm>
            <a:off x="5857885" y="4000504"/>
            <a:ext cx="2190751" cy="16430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ectangle 11"/>
          <p:cNvSpPr/>
          <p:nvPr/>
        </p:nvSpPr>
        <p:spPr>
          <a:xfrm>
            <a:off x="3000365" y="2857497"/>
            <a:ext cx="2928959" cy="114300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 La différence entre les kystes pleins et les kystes vide de </a:t>
            </a:r>
            <a:r>
              <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Globodera sp</a:t>
            </a: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p>
        </p:txBody>
      </p:sp>
      <p:sp>
        <p:nvSpPr>
          <p:cNvPr id="13" name="Rectangle 12"/>
          <p:cNvSpPr/>
          <p:nvPr/>
        </p:nvSpPr>
        <p:spPr>
          <a:xfrm>
            <a:off x="2143109" y="5857893"/>
            <a:ext cx="5286412"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r>
              <a:rPr lang="fr-FR" b="1" dirty="0" smtClean="0"/>
              <a:t> </a:t>
            </a:r>
            <a:endParaRPr lang="fr-FR" dirty="0" smtClean="0"/>
          </a:p>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 La différence entre les kystes pleins et les kystes vide de </a:t>
            </a:r>
            <a:r>
              <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Heterodera  sp</a:t>
            </a: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p>
        </p:txBody>
      </p:sp>
      <p:sp>
        <p:nvSpPr>
          <p:cNvPr id="1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6"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Tree>
  </p:cSld>
  <p:clrMapOvr>
    <a:masterClrMapping/>
  </p:clrMapOvr>
  <p:transition>
    <p:check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re 1"/>
          <p:cNvSpPr txBox="1">
            <a:spLocks/>
          </p:cNvSpPr>
          <p:nvPr/>
        </p:nvSpPr>
        <p:spPr>
          <a:xfrm>
            <a:off x="1" y="0"/>
            <a:ext cx="2357423" cy="620688"/>
          </a:xfrm>
          <a:prstGeom prst="rect">
            <a:avLst/>
          </a:prstGeom>
          <a:solidFill>
            <a:schemeClr val="accent4">
              <a:lumMod val="60000"/>
              <a:lumOff val="40000"/>
            </a:schemeClr>
          </a:solidFill>
          <a:ln>
            <a:solidFill>
              <a:schemeClr val="accent1">
                <a:lumMod val="75000"/>
              </a:schemeClr>
            </a:solidFill>
          </a:ln>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spcAft>
                <a:spcPts val="0"/>
              </a:spcAft>
              <a:tabLst>
                <a:tab pos="712788" algn="l"/>
              </a:tabLst>
              <a:defRPr/>
            </a:pPr>
            <a:r>
              <a:rPr lang="fr-FR" sz="2400" b="1" dirty="0" smtClean="0">
                <a:solidFill>
                  <a:srgbClr val="002060"/>
                </a:solidFill>
                <a:latin typeface="Lucida Calligraphy" pitchFamily="66" charset="0"/>
                <a:ea typeface="+mj-ea"/>
                <a:cs typeface="Times New Roman" pitchFamily="18" charset="0"/>
              </a:rPr>
              <a:t>Introduction</a:t>
            </a:r>
            <a:endParaRPr lang="fr-FR" sz="2400" b="1" dirty="0">
              <a:solidFill>
                <a:srgbClr val="002060"/>
              </a:solidFill>
              <a:latin typeface="Lucida Calligraphy" pitchFamily="66" charset="0"/>
              <a:ea typeface="+mj-ea"/>
              <a:cs typeface="Times New Roman" pitchFamily="18" charset="0"/>
            </a:endParaRPr>
          </a:p>
        </p:txBody>
      </p:sp>
      <p:sp>
        <p:nvSpPr>
          <p:cNvPr id="22"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23"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24"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9" name="ZoneTexte 8"/>
          <p:cNvSpPr txBox="1"/>
          <p:nvPr/>
        </p:nvSpPr>
        <p:spPr>
          <a:xfrm>
            <a:off x="7956378" y="1268760"/>
            <a:ext cx="184731" cy="369332"/>
          </a:xfrm>
          <a:prstGeom prst="rect">
            <a:avLst/>
          </a:prstGeom>
          <a:noFill/>
        </p:spPr>
        <p:txBody>
          <a:bodyPr wrap="none" rtlCol="0">
            <a:spAutoFit/>
          </a:bodyPr>
          <a:lstStyle/>
          <a:p>
            <a:endParaRPr lang="fr-FR" dirty="0"/>
          </a:p>
        </p:txBody>
      </p:sp>
      <p:sp>
        <p:nvSpPr>
          <p:cNvPr id="13" name="Rectangle 12"/>
          <p:cNvSpPr/>
          <p:nvPr/>
        </p:nvSpPr>
        <p:spPr>
          <a:xfrm>
            <a:off x="0" y="642918"/>
            <a:ext cx="9144000" cy="6357982"/>
          </a:xfrm>
          <a:prstGeom prst="rect">
            <a:avLst/>
          </a:prstGeom>
          <a:ln/>
        </p:spPr>
        <p:style>
          <a:lnRef idx="3">
            <a:schemeClr val="lt1"/>
          </a:lnRef>
          <a:fillRef idx="1">
            <a:schemeClr val="accent1"/>
          </a:fillRef>
          <a:effectRef idx="1">
            <a:schemeClr val="accent1"/>
          </a:effectRef>
          <a:fontRef idx="minor">
            <a:schemeClr val="lt1"/>
          </a:fontRef>
        </p:style>
        <p:txBody>
          <a:bodyPr rtlCol="0" anchor="ctr"/>
          <a:lstStyle/>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 sol est la couche superficielle de  la croute  terrestre , agissant comme contrôleur et révélateurs de nombreux processus écologique par ses caractères physiques, chimiques, et biologiques.</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C’est un réservoir important de microorganisme, il renferme une microflore complexe et variée qui joue des rôles essentiels pour l’écosystème tellurique.</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nSpc>
                <a:spcPct val="150000"/>
              </a:lnSpc>
            </a:pP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Les bactéries ont une importance considérable dans les cycles biogéochimiques comme dans ceux du carbone ou de l’azote avec un rôle fondamental dans la fixation de l’azote atmosphérique, </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comme Azotobacter ,Rhizobium, </a:t>
            </a:r>
            <a:r>
              <a:rPr lang="fr-FR"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Actinomycéte</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fr-FR" dirty="0" smtClean="0">
              <a:ln w="18415" cmpd="sng">
                <a:solidFill>
                  <a:srgbClr val="FFFFFF"/>
                </a:solidFill>
                <a:prstDash val="solid"/>
              </a:ln>
              <a:solidFill>
                <a:srgbClr val="FF0000"/>
              </a:solidFill>
              <a:effectLst>
                <a:outerShdw blurRad="63500" dir="3600000" algn="tl" rotWithShape="0">
                  <a:srgbClr val="000000">
                    <a:alpha val="70000"/>
                  </a:srgbClr>
                </a:outerShdw>
              </a:effectLst>
            </a:endParaRPr>
          </a:p>
          <a:p>
            <a:pPr>
              <a:lnSpc>
                <a:spcPct val="150000"/>
              </a:lnSpc>
            </a:pP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nSpc>
                <a:spcPct val="150000"/>
              </a:lnSpc>
            </a:pP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Nématodes constituent un des ensembles zoologiques les plus importants aux formes riches et variées. On peut les trouver dans toutes les parties du monde. les nématodes phytophages du </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genre </a:t>
            </a:r>
            <a:r>
              <a:rPr lang="fr-FR"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Globodera.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Ce genre de nématodes, appelé nématode doré de la pomme de terre, compte deux espèces</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a:t>
            </a:r>
            <a:r>
              <a:rPr lang="fr-FR"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Globodera rostochiensis </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et </a:t>
            </a:r>
            <a:r>
              <a:rPr lang="fr-FR"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Globodera pallida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  le nematode à kyste des cereales  </a:t>
            </a:r>
            <a:r>
              <a:rPr lang="fr-FR"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Heterodera avenae</a:t>
            </a:r>
            <a:r>
              <a:rPr lang="fr-FR"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font l’objet d’évaluation de la densité.</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comb/>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13" name="Rectangle 12"/>
          <p:cNvSpPr/>
          <p:nvPr/>
        </p:nvSpPr>
        <p:spPr>
          <a:xfrm>
            <a:off x="2143109" y="5857893"/>
            <a:ext cx="5286412" cy="7143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r>
              <a:rPr lang="fr-FR" b="1" dirty="0" smtClean="0"/>
              <a:t> </a:t>
            </a:r>
            <a:endParaRPr lang="fr-FR" dirty="0" smtClean="0"/>
          </a:p>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 La différence entre les kystes pleins et les kystes vide de </a:t>
            </a:r>
            <a:r>
              <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Heterodera  sp</a:t>
            </a: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p>
        </p:txBody>
      </p:sp>
      <p:sp>
        <p:nvSpPr>
          <p:cNvPr id="1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6"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0" name="Rectangle 9"/>
          <p:cNvSpPr/>
          <p:nvPr/>
        </p:nvSpPr>
        <p:spPr>
          <a:xfrm>
            <a:off x="0" y="642918"/>
            <a:ext cx="9144000" cy="62150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graphicFrame>
        <p:nvGraphicFramePr>
          <p:cNvPr id="11" name="Graphique 10"/>
          <p:cNvGraphicFramePr/>
          <p:nvPr/>
        </p:nvGraphicFramePr>
        <p:xfrm>
          <a:off x="142844" y="1000109"/>
          <a:ext cx="4143403" cy="3824304"/>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p:cNvSpPr/>
          <p:nvPr/>
        </p:nvSpPr>
        <p:spPr>
          <a:xfrm>
            <a:off x="214282" y="5286388"/>
            <a:ext cx="3571900"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smtClean="0"/>
          </a:p>
          <a:p>
            <a:pPr algn="ctr"/>
            <a:r>
              <a:rPr lang="fr-FR" b="1" dirty="0" smtClean="0"/>
              <a:t>Figure  : </a:t>
            </a:r>
            <a:r>
              <a:rPr lang="fr-FR" dirty="0" smtClean="0"/>
              <a:t>Histogramme de pourcentage des kystes vides et  pleins de </a:t>
            </a:r>
            <a:r>
              <a:rPr lang="fr-FR" i="1" dirty="0" smtClean="0"/>
              <a:t>Globodera </a:t>
            </a:r>
            <a:r>
              <a:rPr lang="fr-FR" dirty="0" smtClean="0"/>
              <a:t>dans la parcelle, de  profondeurs 5 cm .</a:t>
            </a:r>
          </a:p>
          <a:p>
            <a:pPr algn="ctr"/>
            <a:endParaRPr lang="fr-FR" dirty="0"/>
          </a:p>
        </p:txBody>
      </p:sp>
      <p:graphicFrame>
        <p:nvGraphicFramePr>
          <p:cNvPr id="18" name="Graphique 17"/>
          <p:cNvGraphicFramePr/>
          <p:nvPr/>
        </p:nvGraphicFramePr>
        <p:xfrm>
          <a:off x="4286248" y="1000108"/>
          <a:ext cx="4392306" cy="3783969"/>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18"/>
          <p:cNvSpPr/>
          <p:nvPr/>
        </p:nvSpPr>
        <p:spPr>
          <a:xfrm>
            <a:off x="4714876" y="5286388"/>
            <a:ext cx="4071966"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smtClean="0"/>
          </a:p>
          <a:p>
            <a:pPr algn="ctr"/>
            <a:r>
              <a:rPr lang="fr-FR" b="1" dirty="0" smtClean="0"/>
              <a:t>Figure  : </a:t>
            </a:r>
            <a:r>
              <a:rPr lang="fr-FR" dirty="0" smtClean="0"/>
              <a:t>Histogramme de pourcentage des kystes vides et  pleins de </a:t>
            </a:r>
            <a:r>
              <a:rPr lang="fr-FR" i="1" dirty="0" smtClean="0"/>
              <a:t>Globodera </a:t>
            </a:r>
            <a:r>
              <a:rPr lang="fr-FR" dirty="0" smtClean="0"/>
              <a:t>dans la parcelle, de  profondeurs 30 cm</a:t>
            </a:r>
          </a:p>
          <a:p>
            <a:pPr algn="ctr"/>
            <a:endParaRPr lang="fr-FR" dirty="0"/>
          </a:p>
        </p:txBody>
      </p:sp>
    </p:spTree>
  </p:cSld>
  <p:clrMapOvr>
    <a:masterClrMapping/>
  </p:clrMapOvr>
  <p:transition>
    <p:blind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4" name="Rectangle 3"/>
          <p:cNvSpPr/>
          <p:nvPr/>
        </p:nvSpPr>
        <p:spPr>
          <a:xfrm>
            <a:off x="642909" y="214290"/>
            <a:ext cx="7929619" cy="64294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1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6"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7"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graphicFrame>
        <p:nvGraphicFramePr>
          <p:cNvPr id="9" name="Graphique 8"/>
          <p:cNvGraphicFramePr/>
          <p:nvPr/>
        </p:nvGraphicFramePr>
        <p:xfrm>
          <a:off x="785786" y="1000108"/>
          <a:ext cx="3786214" cy="38576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phique 9"/>
          <p:cNvGraphicFramePr/>
          <p:nvPr/>
        </p:nvGraphicFramePr>
        <p:xfrm>
          <a:off x="4572000" y="857232"/>
          <a:ext cx="3857652" cy="4053223"/>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785786" y="5214950"/>
            <a:ext cx="3143272"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smtClean="0"/>
          </a:p>
          <a:p>
            <a:pPr algn="ctr"/>
            <a:r>
              <a:rPr lang="fr-FR" b="1" dirty="0" smtClean="0"/>
              <a:t>Figure 37 :</a:t>
            </a:r>
            <a:r>
              <a:rPr lang="fr-FR" dirty="0" smtClean="0"/>
              <a:t> Histogramme de pourcentage des kystes vides  et plein  d’ </a:t>
            </a:r>
            <a:r>
              <a:rPr lang="fr-FR" i="1" dirty="0" smtClean="0"/>
              <a:t>Heterodera  </a:t>
            </a:r>
            <a:r>
              <a:rPr lang="fr-FR" dirty="0" smtClean="0"/>
              <a:t>dans la parcelle de profondeurs 5 cm</a:t>
            </a:r>
          </a:p>
          <a:p>
            <a:pPr algn="ctr"/>
            <a:endParaRPr lang="fr-FR" dirty="0"/>
          </a:p>
        </p:txBody>
      </p:sp>
      <p:sp>
        <p:nvSpPr>
          <p:cNvPr id="12" name="Rectangle 11"/>
          <p:cNvSpPr/>
          <p:nvPr/>
        </p:nvSpPr>
        <p:spPr>
          <a:xfrm>
            <a:off x="5000628" y="5214950"/>
            <a:ext cx="3214710"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smtClean="0"/>
          </a:p>
          <a:p>
            <a:pPr algn="ctr"/>
            <a:r>
              <a:rPr lang="fr-FR" b="1" dirty="0" smtClean="0"/>
              <a:t>Figure :</a:t>
            </a:r>
            <a:r>
              <a:rPr lang="fr-FR" dirty="0" smtClean="0"/>
              <a:t> Histogramme de pourcentage des kystes vides  et plein  d’ </a:t>
            </a:r>
            <a:r>
              <a:rPr lang="fr-FR" i="1" dirty="0" smtClean="0"/>
              <a:t>Heterodera  </a:t>
            </a:r>
            <a:r>
              <a:rPr lang="fr-FR" dirty="0" smtClean="0"/>
              <a:t>dans la parcelle de profondeurs 30 cm</a:t>
            </a:r>
          </a:p>
          <a:p>
            <a:pPr algn="ctr"/>
            <a:endParaRPr lang="fr-FR" dirty="0"/>
          </a:p>
        </p:txBody>
      </p:sp>
    </p:spTree>
  </p:cSld>
  <p:clrMapOvr>
    <a:masterClrMapping/>
  </p:clrMapOvr>
  <p:transition>
    <p:blind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4" name="Rectangle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10"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1"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2"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3"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4" name="Rectangle 13"/>
          <p:cNvSpPr/>
          <p:nvPr/>
        </p:nvSpPr>
        <p:spPr>
          <a:xfrm>
            <a:off x="0" y="571480"/>
            <a:ext cx="9144000" cy="628652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2">
            <a:schemeClr val="dk1"/>
          </a:fillRef>
          <a:effectRef idx="1">
            <a:schemeClr val="dk1"/>
          </a:effectRef>
          <a:fontRef idx="minor">
            <a:schemeClr val="dk1"/>
          </a:fontRef>
        </p:style>
        <p:txBody>
          <a:bodyPr rtlCol="0" anchor="ctr"/>
          <a:lstStyle/>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résultats </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trouvés pour l’analyse de la microflore du sol, nous ont permis d’identifier les espèces bactériennes de type Gram</a:t>
            </a:r>
            <a:r>
              <a:rPr lang="fr-FR"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parmi lesquelles : les souches identifiés  au nombre de 7par la galerie API Staph et la galerie classique sont : </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Pour la parcelle de pomme de terre, on a identifié les souches suivantes :</a:t>
            </a:r>
          </a:p>
          <a:p>
            <a:r>
              <a:rPr lang="fr-FR" i="1" dirty="0" smtClean="0">
                <a:solidFill>
                  <a:srgbClr val="0000CC"/>
                </a:solidFill>
              </a:rPr>
              <a:t>Staphylococcus xylosus, Staphylococcus auricularis, Staphylococcus scuiri, Microcoques spp.</a:t>
            </a:r>
            <a:endParaRPr lang="fr-FR" dirty="0" smtClean="0">
              <a:solidFill>
                <a:srgbClr val="0000CC"/>
              </a:solidFill>
            </a:endParaRPr>
          </a:p>
          <a:p>
            <a:r>
              <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 pour la parcelle de céréale, on a identifié les souches suivantes :</a:t>
            </a:r>
          </a:p>
          <a:p>
            <a:r>
              <a:rPr lang="fr-FR" i="1" dirty="0" smtClean="0">
                <a:solidFill>
                  <a:srgbClr val="0000CC"/>
                </a:solidFill>
              </a:rPr>
              <a:t>Staphylococcus auricularis, Staphylococcus auricularis, Micrococcus spp.</a:t>
            </a:r>
            <a:r>
              <a:rPr lang="fr-FR" dirty="0" smtClean="0">
                <a:solidFill>
                  <a:srgbClr val="0000CC"/>
                </a:solidFill>
              </a:rPr>
              <a:t> </a:t>
            </a: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Des études ont montrés  des changements dans la biomasse du sol suite :</a:t>
            </a:r>
          </a:p>
          <a:p>
            <a:pPr lvl="0">
              <a:buFont typeface="Wingdings" pitchFamily="2" charset="2"/>
              <a:buChar char="q"/>
            </a:pPr>
            <a:r>
              <a:rPr lang="fr-FR" dirty="0" smtClean="0">
                <a:ln>
                  <a:solidFill>
                    <a:srgbClr val="0000CC"/>
                  </a:solidFill>
                </a:ln>
                <a:solidFill>
                  <a:schemeClr val="tx1"/>
                </a:solidFill>
              </a:rPr>
              <a:t>à des changements de systéme culturaux </a:t>
            </a:r>
          </a:p>
          <a:p>
            <a:pPr lvl="0">
              <a:buFont typeface="Wingdings" pitchFamily="2" charset="2"/>
              <a:buChar char="q"/>
            </a:pPr>
            <a:r>
              <a:rPr lang="fr-FR" dirty="0" smtClean="0">
                <a:ln>
                  <a:solidFill>
                    <a:srgbClr val="0000CC"/>
                  </a:solidFill>
                </a:ln>
                <a:solidFill>
                  <a:schemeClr val="tx1"/>
                </a:solidFill>
              </a:rPr>
              <a:t>à des fertilisations.</a:t>
            </a:r>
          </a:p>
          <a:p>
            <a:pPr lvl="0">
              <a:buFont typeface="Wingdings" pitchFamily="2" charset="2"/>
              <a:buChar char="q"/>
            </a:pPr>
            <a:r>
              <a:rPr lang="fr-FR" dirty="0" smtClean="0">
                <a:ln>
                  <a:solidFill>
                    <a:srgbClr val="0000CC"/>
                  </a:solidFill>
                </a:ln>
                <a:solidFill>
                  <a:schemeClr val="tx1"/>
                </a:solidFill>
              </a:rPr>
              <a:t>à des changements de PH .</a:t>
            </a:r>
          </a:p>
          <a:p>
            <a:pPr lvl="0">
              <a:buFont typeface="Wingdings" pitchFamily="2" charset="2"/>
              <a:buChar char="q"/>
            </a:pPr>
            <a:r>
              <a:rPr lang="fr-FR" dirty="0" smtClean="0">
                <a:ln>
                  <a:solidFill>
                    <a:srgbClr val="0000CC"/>
                  </a:solidFill>
                </a:ln>
                <a:solidFill>
                  <a:schemeClr val="tx1"/>
                </a:solidFill>
              </a:rPr>
              <a:t>à des pollutions </a:t>
            </a:r>
            <a:endParaRPr lang="fr-FR" i="1" dirty="0" smtClean="0">
              <a:ln>
                <a:solidFill>
                  <a:srgbClr val="0000CC"/>
                </a:solidFill>
              </a:ln>
              <a:solidFill>
                <a:schemeClr val="tx1"/>
              </a:solidFill>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Rectangle 14"/>
          <p:cNvSpPr/>
          <p:nvPr/>
        </p:nvSpPr>
        <p:spPr>
          <a:xfrm>
            <a:off x="2428861" y="571480"/>
            <a:ext cx="4071967" cy="42862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Discussion générale</a:t>
            </a:r>
            <a:endParaRPr lang="fr-FR"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
        <p:nvSpPr>
          <p:cNvPr id="4" name="Rectangle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10"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1" name="Titre 1"/>
          <p:cNvSpPr txBox="1">
            <a:spLocks/>
          </p:cNvSpPr>
          <p:nvPr/>
        </p:nvSpPr>
        <p:spPr>
          <a:xfrm>
            <a:off x="4714876"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Résultats  et</a:t>
            </a:r>
          </a:p>
          <a:p>
            <a:pPr algn="ctr" fontAlgn="auto">
              <a:spcBef>
                <a:spcPts val="0"/>
              </a:spcBef>
              <a:spcAft>
                <a:spcPts val="0"/>
              </a:spcAft>
              <a:defRPr/>
            </a:pPr>
            <a:r>
              <a:rPr lang="fr-FR" sz="2000" b="1" dirty="0">
                <a:solidFill>
                  <a:schemeClr val="tx2">
                    <a:lumMod val="75000"/>
                  </a:schemeClr>
                </a:solidFill>
                <a:latin typeface="Lucida Calligraphy" pitchFamily="66" charset="0"/>
                <a:ea typeface="+mj-ea"/>
                <a:cs typeface="Times New Roman" pitchFamily="18" charset="0"/>
              </a:rPr>
              <a:t>discussion</a:t>
            </a:r>
          </a:p>
        </p:txBody>
      </p:sp>
      <p:sp>
        <p:nvSpPr>
          <p:cNvPr id="12"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3"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4" name="Rectangle 13"/>
          <p:cNvSpPr/>
          <p:nvPr/>
        </p:nvSpPr>
        <p:spPr>
          <a:xfrm>
            <a:off x="0" y="571480"/>
            <a:ext cx="9144000" cy="6286520"/>
          </a:xfrm>
          <a:prstGeom prst="rect">
            <a:avLst/>
          </a:prstGeom>
          <a:ln>
            <a:solidFill>
              <a:schemeClr val="accent5">
                <a:lumMod val="40000"/>
                <a:lumOff val="6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 flore fongique qui à sert dans le sol en plus de la microflore, la microfaune 	dans notre  cas  les filaments de champignons  </a:t>
            </a:r>
          </a:p>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La présence de nématode à kyste  explique l’existence de ces nematode à 	l’etat kystique c’est la forme de résistance en dehors des conditions  de 	multiplication qui sont l’humidité la température et la plante hôte</a:t>
            </a:r>
          </a:p>
          <a:p>
            <a:endParaRPr lang="fr-FR" sz="2000" dirty="0" smtClean="0">
              <a:solidFill>
                <a:srgbClr val="0000CC"/>
              </a:solidFill>
            </a:endParaRPr>
          </a:p>
          <a:p>
            <a:pPr lvl="1">
              <a:buFont typeface="Wingdings" pitchFamily="2" charset="2"/>
              <a:buChar char="q"/>
            </a:pPr>
            <a:r>
              <a:rPr lang="fr-FR" sz="2000" dirty="0" smtClean="0">
                <a:solidFill>
                  <a:srgbClr val="0000CC"/>
                </a:solidFill>
              </a:rPr>
              <a:t>	Un nombre de kyste plein avec une moyenne de </a:t>
            </a:r>
            <a:r>
              <a:rPr lang="fr-FR" sz="2000" dirty="0" smtClean="0">
                <a:solidFill>
                  <a:srgbClr val="0000CC"/>
                </a:solidFill>
              </a:rPr>
              <a:t>20.633% de </a:t>
            </a:r>
            <a:r>
              <a:rPr lang="fr-FR" sz="2000" dirty="0" smtClean="0">
                <a:solidFill>
                  <a:srgbClr val="0000CC"/>
                </a:solidFill>
              </a:rPr>
              <a:t>5cm  19.996 % à 30cm de </a:t>
            </a:r>
            <a:r>
              <a:rPr lang="fr-FR" sz="2000" dirty="0" smtClean="0">
                <a:solidFill>
                  <a:srgbClr val="0000CC"/>
                </a:solidFill>
              </a:rPr>
              <a:t>profondeur</a:t>
            </a:r>
            <a:r>
              <a:rPr lang="fr-FR" sz="2000" dirty="0" smtClean="0">
                <a:solidFill>
                  <a:srgbClr val="0000CC"/>
                </a:solidFill>
              </a:rPr>
              <a:t> </a:t>
            </a:r>
            <a:r>
              <a:rPr lang="fr-FR" sz="2000" dirty="0" smtClean="0">
                <a:solidFill>
                  <a:srgbClr val="0000CC"/>
                </a:solidFill>
              </a:rPr>
              <a:t>du </a:t>
            </a:r>
            <a:r>
              <a:rPr lang="fr-FR" sz="2000" dirty="0" smtClean="0">
                <a:solidFill>
                  <a:srgbClr val="0000CC"/>
                </a:solidFill>
              </a:rPr>
              <a:t>nématode globodera </a:t>
            </a:r>
          </a:p>
          <a:p>
            <a:pPr lvl="1">
              <a:buFont typeface="Wingdings" pitchFamily="2" charset="2"/>
              <a:buChar char="q"/>
            </a:pPr>
            <a:r>
              <a:rPr lang="fr-FR" sz="2000" dirty="0" smtClean="0">
                <a:solidFill>
                  <a:srgbClr val="0000CC"/>
                </a:solidFill>
              </a:rPr>
              <a:t>    	et un nombre de kyste plein avec une moyenne  de </a:t>
            </a:r>
            <a:r>
              <a:rPr lang="fr-FR" sz="2000" dirty="0" smtClean="0">
                <a:solidFill>
                  <a:srgbClr val="0000CC"/>
                </a:solidFill>
              </a:rPr>
              <a:t>20.622% </a:t>
            </a:r>
            <a:r>
              <a:rPr lang="fr-FR" sz="2000" dirty="0" smtClean="0">
                <a:solidFill>
                  <a:srgbClr val="0000CC"/>
                </a:solidFill>
              </a:rPr>
              <a:t>à 5 cm </a:t>
            </a:r>
            <a:r>
              <a:rPr lang="fr-FR" sz="2000" dirty="0" smtClean="0">
                <a:solidFill>
                  <a:srgbClr val="0000CC"/>
                </a:solidFill>
              </a:rPr>
              <a:t>19.998 </a:t>
            </a:r>
            <a:r>
              <a:rPr lang="fr-FR" sz="2000" dirty="0" smtClean="0">
                <a:solidFill>
                  <a:srgbClr val="0000CC"/>
                </a:solidFill>
              </a:rPr>
              <a:t>% </a:t>
            </a:r>
            <a:r>
              <a:rPr lang="fr-FR" sz="2000" dirty="0" smtClean="0">
                <a:solidFill>
                  <a:srgbClr val="0000CC"/>
                </a:solidFill>
              </a:rPr>
              <a:t>à 30 cm </a:t>
            </a:r>
            <a:r>
              <a:rPr lang="fr-FR" sz="2000" dirty="0" smtClean="0">
                <a:solidFill>
                  <a:srgbClr val="0000CC"/>
                </a:solidFill>
              </a:rPr>
              <a:t>de profondeur </a:t>
            </a:r>
            <a:r>
              <a:rPr lang="fr-FR" sz="2000" dirty="0" smtClean="0">
                <a:solidFill>
                  <a:srgbClr val="0000CC"/>
                </a:solidFill>
              </a:rPr>
              <a:t>du </a:t>
            </a:r>
            <a:r>
              <a:rPr lang="fr-FR" sz="2000" dirty="0" smtClean="0">
                <a:solidFill>
                  <a:srgbClr val="0000CC"/>
                </a:solidFill>
              </a:rPr>
              <a:t>nématode Heterodera</a:t>
            </a:r>
            <a:endParaRPr lang="fr-FR" i="1" dirty="0" smtClean="0">
              <a:solidFill>
                <a:srgbClr val="0000CC"/>
              </a:solidFill>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i="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0"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Discussion</a:t>
            </a:r>
          </a:p>
        </p:txBody>
      </p:sp>
      <p:sp>
        <p:nvSpPr>
          <p:cNvPr id="11" name="Titre 1"/>
          <p:cNvSpPr txBox="1">
            <a:spLocks/>
          </p:cNvSpPr>
          <p:nvPr/>
        </p:nvSpPr>
        <p:spPr>
          <a:xfrm>
            <a:off x="7000893" y="0"/>
            <a:ext cx="2143108" cy="620688"/>
          </a:xfrm>
          <a:prstGeom prst="rect">
            <a:avLst/>
          </a:prstGeom>
          <a:solidFill>
            <a:schemeClr val="accent4">
              <a:lumMod val="60000"/>
              <a:lumOff val="40000"/>
            </a:schemeClr>
          </a:solidFill>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400" b="1" dirty="0">
                <a:solidFill>
                  <a:schemeClr val="tx2">
                    <a:lumMod val="75000"/>
                  </a:schemeClr>
                </a:solidFill>
                <a:latin typeface="Lucida Calligraphy" pitchFamily="66" charset="0"/>
                <a:ea typeface="+mj-ea"/>
                <a:cs typeface="Times New Roman" pitchFamily="18" charset="0"/>
              </a:rPr>
              <a:t>Conclusion</a:t>
            </a:r>
          </a:p>
        </p:txBody>
      </p:sp>
      <p:sp>
        <p:nvSpPr>
          <p:cNvPr id="7" name="Rectangle 6"/>
          <p:cNvSpPr/>
          <p:nvPr/>
        </p:nvSpPr>
        <p:spPr>
          <a:xfrm>
            <a:off x="0" y="642918"/>
            <a:ext cx="9144000" cy="621508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On conclure que   les Sept  souches ont été identifiées par la galerie API Staph appartenant </a:t>
            </a:r>
            <a:r>
              <a:rPr lang="fr-FR" sz="2000" dirty="0" smtClean="0">
                <a:ln w="18415" cmpd="sng">
                  <a:solidFill>
                    <a:srgbClr val="FFFFFF"/>
                  </a:solidFill>
                  <a:prstDash val="solid"/>
                </a:ln>
                <a:solidFill>
                  <a:srgbClr val="0000CC"/>
                </a:solidFill>
                <a:effectLst>
                  <a:outerShdw blurRad="63500" dir="3600000" algn="tl" rotWithShape="0">
                    <a:srgbClr val="000000">
                      <a:alpha val="70000"/>
                    </a:srgbClr>
                  </a:outerShdw>
                </a:effectLst>
              </a:rPr>
              <a:t> </a:t>
            </a:r>
            <a:r>
              <a:rPr lang="fr-FR" sz="2000" dirty="0" smtClean="0">
                <a:solidFill>
                  <a:srgbClr val="0000CC"/>
                </a:solidFill>
              </a:rPr>
              <a:t>au genre </a:t>
            </a:r>
            <a:r>
              <a:rPr lang="fr-FR" sz="2000" i="1" dirty="0" smtClean="0">
                <a:solidFill>
                  <a:srgbClr val="0000CC"/>
                </a:solidFill>
              </a:rPr>
              <a:t>Staphylococcus</a:t>
            </a:r>
            <a:r>
              <a:rPr lang="fr-FR" sz="2000" i="1" dirty="0" smtClean="0">
                <a:ln w="18415" cmpd="sng">
                  <a:solidFill>
                    <a:srgbClr val="FFFFFF"/>
                  </a:solidFill>
                  <a:prstDash val="solid"/>
                </a:ln>
                <a:solidFill>
                  <a:srgbClr val="0000CC"/>
                </a:solidFill>
                <a:effectLst>
                  <a:outerShdw blurRad="63500" dir="3600000" algn="tl" rotWithShape="0">
                    <a:srgbClr val="000000">
                      <a:alpha val="70000"/>
                    </a:srgbClr>
                  </a:outerShdw>
                </a:effectLst>
              </a:rPr>
              <a:t> </a:t>
            </a: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et</a:t>
            </a:r>
            <a:r>
              <a:rPr lang="fr-FR" sz="2000" dirty="0" smtClean="0">
                <a:ln w="18415" cmpd="sng">
                  <a:solidFill>
                    <a:srgbClr val="FFFFFF"/>
                  </a:solidFill>
                  <a:prstDash val="solid"/>
                </a:ln>
                <a:solidFill>
                  <a:srgbClr val="0000CC"/>
                </a:solidFill>
                <a:effectLst>
                  <a:outerShdw blurRad="63500" dir="3600000" algn="tl" rotWithShape="0">
                    <a:srgbClr val="000000">
                      <a:alpha val="70000"/>
                    </a:srgbClr>
                  </a:outerShdw>
                </a:effectLst>
              </a:rPr>
              <a:t> </a:t>
            </a:r>
            <a:r>
              <a:rPr lang="fr-FR" sz="2000" dirty="0" smtClean="0">
                <a:solidFill>
                  <a:srgbClr val="0000CC"/>
                </a:solidFill>
              </a:rPr>
              <a:t>au</a:t>
            </a:r>
            <a:r>
              <a:rPr lang="fr-FR" sz="2000" dirty="0" smtClean="0">
                <a:ln w="18415" cmpd="sng">
                  <a:solidFill>
                    <a:srgbClr val="FFFFFF"/>
                  </a:solidFill>
                  <a:prstDash val="solid"/>
                </a:ln>
                <a:solidFill>
                  <a:srgbClr val="0000CC"/>
                </a:solidFill>
                <a:effectLst>
                  <a:outerShdw blurRad="63500" dir="3600000" algn="tl" rotWithShape="0">
                    <a:srgbClr val="000000">
                      <a:alpha val="70000"/>
                    </a:srgbClr>
                  </a:outerShdw>
                </a:effectLst>
              </a:rPr>
              <a:t> </a:t>
            </a:r>
            <a:r>
              <a:rPr lang="fr-FR" sz="2000" dirty="0" smtClean="0">
                <a:solidFill>
                  <a:srgbClr val="0000CC"/>
                </a:solidFill>
              </a:rPr>
              <a:t>genre </a:t>
            </a:r>
            <a:r>
              <a:rPr lang="fr-FR" sz="2000" i="1" dirty="0" smtClean="0">
                <a:solidFill>
                  <a:srgbClr val="0000CC"/>
                </a:solidFill>
              </a:rPr>
              <a:t>Micrococcus</a:t>
            </a:r>
            <a:r>
              <a:rPr lang="fr-FR" sz="2000" dirty="0" smtClean="0">
                <a:solidFill>
                  <a:srgbClr val="0000CC"/>
                </a:solidFill>
              </a:rPr>
              <a:t>.</a:t>
            </a: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les souches identifiées sont :</a:t>
            </a:r>
          </a:p>
          <a:p>
            <a:pPr lvl="1"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L'introduction des  engrais dans le sol a tendance à détruire l'équilibre biologique des sols naturels et n'entraîne qu'une fertilité accrue temporaire. Contrairement à ces milieux travaillés par l'homme,</a:t>
            </a:r>
          </a:p>
          <a:p>
            <a:pPr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 présence de nématode à kyste  explique l’existence de ces nematode à l’etat kystique c’est la forme de résistance en dehors des conditions  de 	multiplication qui sont l’humidité la température et la plante hôte</a:t>
            </a: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spli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5"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0"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Discussion</a:t>
            </a:r>
          </a:p>
        </p:txBody>
      </p:sp>
      <p:sp>
        <p:nvSpPr>
          <p:cNvPr id="11" name="Titre 1"/>
          <p:cNvSpPr txBox="1">
            <a:spLocks/>
          </p:cNvSpPr>
          <p:nvPr/>
        </p:nvSpPr>
        <p:spPr>
          <a:xfrm>
            <a:off x="7000893" y="0"/>
            <a:ext cx="2143108" cy="620688"/>
          </a:xfrm>
          <a:prstGeom prst="rect">
            <a:avLst/>
          </a:prstGeom>
          <a:solidFill>
            <a:schemeClr val="accent4">
              <a:lumMod val="60000"/>
              <a:lumOff val="40000"/>
            </a:schemeClr>
          </a:solidFill>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400" b="1" dirty="0">
                <a:solidFill>
                  <a:schemeClr val="tx2">
                    <a:lumMod val="75000"/>
                  </a:schemeClr>
                </a:solidFill>
                <a:latin typeface="Lucida Calligraphy" pitchFamily="66" charset="0"/>
                <a:ea typeface="+mj-ea"/>
                <a:cs typeface="Times New Roman" pitchFamily="18" charset="0"/>
              </a:rPr>
              <a:t>Conclusion</a:t>
            </a:r>
          </a:p>
        </p:txBody>
      </p:sp>
      <p:sp>
        <p:nvSpPr>
          <p:cNvPr id="7" name="Rectangle 6"/>
          <p:cNvSpPr/>
          <p:nvPr/>
        </p:nvSpPr>
        <p:spPr>
          <a:xfrm>
            <a:off x="0" y="642918"/>
            <a:ext cx="9144000" cy="621508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lvl="1" algn="ctr">
              <a:buFont typeface="Wingdings" pitchFamily="2" charset="2"/>
              <a:buChar char="q"/>
            </a:pP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on propose  que les etudes de ce point de vue soit impliqués par la mesurez de la qualité du sol afin de voir les traitements à apporter agir differement </a:t>
            </a:r>
          </a:p>
          <a:p>
            <a:pPr lvl="1" algn="ctr">
              <a:buFont typeface="Wingdings" pitchFamily="2" charset="2"/>
              <a:buChar char="q"/>
            </a:pP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buFont typeface="Wingdings" pitchFamily="2" charset="2"/>
              <a:buChar char="q"/>
            </a:pP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buFont typeface="Wingdings" pitchFamily="2" charset="2"/>
              <a:buChar char="q"/>
            </a:pP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1" algn="ctr">
              <a:buFont typeface="Wingdings" pitchFamily="2" charset="2"/>
              <a:buChar char="q"/>
            </a:pP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minimiser la charge en  produits phytosanitaires responsable de beaucoup de déséquilibre</a:t>
            </a: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Rectangle 7"/>
          <p:cNvSpPr/>
          <p:nvPr/>
        </p:nvSpPr>
        <p:spPr>
          <a:xfrm>
            <a:off x="2357422" y="857232"/>
            <a:ext cx="4429156" cy="128588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3600" dirty="0" smtClean="0"/>
              <a:t>les perspectives</a:t>
            </a:r>
            <a:endParaRPr lang="fr-FR" sz="3600" dirty="0"/>
          </a:p>
        </p:txBody>
      </p:sp>
    </p:spTree>
  </p:cSld>
  <p:clrMapOvr>
    <a:masterClrMapping/>
  </p:clrMapOvr>
  <p:transition>
    <p:split orient="ver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4" name="ZoneTexte 3"/>
          <p:cNvSpPr txBox="1"/>
          <p:nvPr/>
        </p:nvSpPr>
        <p:spPr>
          <a:xfrm>
            <a:off x="179512" y="1412776"/>
            <a:ext cx="8572528" cy="707886"/>
          </a:xfrm>
          <a:prstGeom prst="rect">
            <a:avLst/>
          </a:prstGeom>
          <a:noFill/>
        </p:spPr>
        <p:txBody>
          <a:bodyPr wrap="square" rtlCol="0">
            <a:spAutoFit/>
          </a:bodyPr>
          <a:lstStyle/>
          <a:p>
            <a:r>
              <a:rPr lang="fr-FR" sz="4000" b="1" i="1" dirty="0" smtClean="0">
                <a:solidFill>
                  <a:schemeClr val="bg1"/>
                </a:solidFill>
                <a:effectLst>
                  <a:outerShdw blurRad="38100" dist="38100" dir="2700000" algn="tl">
                    <a:srgbClr val="000000">
                      <a:alpha val="43137"/>
                    </a:srgbClr>
                  </a:outerShdw>
                </a:effectLst>
                <a:latin typeface="Lucida Calligraphy" pitchFamily="66" charset="0"/>
              </a:rPr>
              <a:t>Merci  Pour  Votre   Attention</a:t>
            </a:r>
            <a:endParaRPr lang="fr-FR" sz="4000" b="1" i="1" dirty="0">
              <a:solidFill>
                <a:schemeClr val="bg1"/>
              </a:solidFill>
              <a:effectLst>
                <a:outerShdw blurRad="38100" dist="38100" dir="2700000" algn="tl">
                  <a:srgbClr val="000000">
                    <a:alpha val="43137"/>
                  </a:srgbClr>
                </a:outerShdw>
              </a:effectLst>
              <a:latin typeface="Lucida Calligraphy" pitchFamily="66" charset="0"/>
            </a:endParaRPr>
          </a:p>
        </p:txBody>
      </p:sp>
      <p:pic>
        <p:nvPicPr>
          <p:cNvPr id="5" name="Image 4"/>
          <p:cNvPicPr>
            <a:picLocks noChangeAspect="1"/>
          </p:cNvPicPr>
          <p:nvPr/>
        </p:nvPicPr>
        <p:blipFill>
          <a:blip r:embed="rId4" cstate="print">
            <a:extLst>
              <a:ext uri="{BEBA8EAE-BF5A-486C-A8C5-ECC9F3942E4B}">
                <a14:imgProps xmlns="" xmlns:a14="http://schemas.microsoft.com/office/drawing/2010/main">
                  <a14:imgLayer r:embed="rId5">
                    <a14:imgEffect>
                      <a14:backgroundRemoval t="4800" b="89867" l="10000" r="90000"/>
                    </a14:imgEffect>
                  </a14:imgLayer>
                </a14:imgProps>
              </a:ext>
              <a:ext uri="{28A0092B-C50C-407E-A947-70E740481C1C}">
                <a14:useLocalDpi xmlns="" xmlns:a14="http://schemas.microsoft.com/office/drawing/2010/main" val="0"/>
              </a:ext>
            </a:extLst>
          </a:blip>
          <a:stretch>
            <a:fillRect/>
          </a:stretch>
        </p:blipFill>
        <p:spPr>
          <a:xfrm rot="21361883">
            <a:off x="2661164" y="2535816"/>
            <a:ext cx="3772085" cy="3736634"/>
          </a:xfrm>
          <a:prstGeom prst="rect">
            <a:avLst/>
          </a:prstGeom>
        </p:spPr>
      </p:pic>
      <p:sp>
        <p:nvSpPr>
          <p:cNvPr id="2" name="ZoneTexte 1"/>
          <p:cNvSpPr txBox="1"/>
          <p:nvPr/>
        </p:nvSpPr>
        <p:spPr>
          <a:xfrm>
            <a:off x="8460432" y="6029171"/>
            <a:ext cx="1152128" cy="369332"/>
          </a:xfrm>
          <a:prstGeom prst="rect">
            <a:avLst/>
          </a:prstGeom>
          <a:noFill/>
        </p:spPr>
        <p:txBody>
          <a:bodyPr wrap="square" rtlCol="0">
            <a:spAutoFit/>
          </a:bodyPr>
          <a:lstStyle/>
          <a:p>
            <a:r>
              <a:rPr lang="fr-FR" b="1" dirty="0" smtClean="0"/>
              <a:t>=)</a:t>
            </a:r>
            <a:endParaRPr lang="fr-FR" b="1" dirty="0"/>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32" presetClass="emph" presetSubtype="0" fill="hold" nodeType="afterEffect">
                                  <p:stCondLst>
                                    <p:cond delay="0"/>
                                  </p:stCondLst>
                                  <p:childTnLst>
                                    <p:animRot by="120000">
                                      <p:cBhvr>
                                        <p:cTn id="12" dur="100" fill="hold">
                                          <p:stCondLst>
                                            <p:cond delay="0"/>
                                          </p:stCondLst>
                                        </p:cTn>
                                        <p:tgtEl>
                                          <p:spTgt spid="5"/>
                                        </p:tgtEl>
                                        <p:attrNameLst>
                                          <p:attrName>r</p:attrName>
                                        </p:attrNameLst>
                                      </p:cBhvr>
                                    </p:animRot>
                                    <p:animRot by="-240000">
                                      <p:cBhvr>
                                        <p:cTn id="13" dur="200" fill="hold">
                                          <p:stCondLst>
                                            <p:cond delay="200"/>
                                          </p:stCondLst>
                                        </p:cTn>
                                        <p:tgtEl>
                                          <p:spTgt spid="5"/>
                                        </p:tgtEl>
                                        <p:attrNameLst>
                                          <p:attrName>r</p:attrName>
                                        </p:attrNameLst>
                                      </p:cBhvr>
                                    </p:animRot>
                                    <p:animRot by="240000">
                                      <p:cBhvr>
                                        <p:cTn id="14" dur="200" fill="hold">
                                          <p:stCondLst>
                                            <p:cond delay="400"/>
                                          </p:stCondLst>
                                        </p:cTn>
                                        <p:tgtEl>
                                          <p:spTgt spid="5"/>
                                        </p:tgtEl>
                                        <p:attrNameLst>
                                          <p:attrName>r</p:attrName>
                                        </p:attrNameLst>
                                      </p:cBhvr>
                                    </p:animRot>
                                    <p:animRot by="-240000">
                                      <p:cBhvr>
                                        <p:cTn id="15" dur="200" fill="hold">
                                          <p:stCondLst>
                                            <p:cond delay="600"/>
                                          </p:stCondLst>
                                        </p:cTn>
                                        <p:tgtEl>
                                          <p:spTgt spid="5"/>
                                        </p:tgtEl>
                                        <p:attrNameLst>
                                          <p:attrName>r</p:attrName>
                                        </p:attrNameLst>
                                      </p:cBhvr>
                                    </p:animRot>
                                    <p:animRot by="120000">
                                      <p:cBhvr>
                                        <p:cTn id="16"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5651027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4261555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545561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a:bodyPr>
          <a:lstStyle/>
          <a:p>
            <a:pPr algn="ctr" fontAlgn="auto">
              <a:spcBef>
                <a:spcPts val="0"/>
              </a:spcBef>
              <a:spcAft>
                <a:spcPts val="0"/>
              </a:spcAft>
              <a:defRPr/>
            </a:pPr>
            <a:r>
              <a:rPr lang="fr-FR" sz="1900" b="1" dirty="0">
                <a:solidFill>
                  <a:schemeClr val="bg1"/>
                </a:solidFill>
                <a:latin typeface="Times New Roman" pitchFamily="18" charset="0"/>
                <a:ea typeface="+mj-ea"/>
                <a:cs typeface="Times New Roman" pitchFamily="18" charset="0"/>
              </a:rPr>
              <a:t>Matériels et </a:t>
            </a:r>
            <a:r>
              <a:rPr lang="fr-FR" sz="2100" b="1" dirty="0">
                <a:solidFill>
                  <a:schemeClr val="bg1"/>
                </a:solidFill>
                <a:latin typeface="Times New Roman" pitchFamily="18" charset="0"/>
                <a:ea typeface="+mj-ea"/>
                <a:cs typeface="Times New Roman" pitchFamily="18" charset="0"/>
              </a:rPr>
              <a:t>méthode  </a:t>
            </a:r>
          </a:p>
        </p:txBody>
      </p:sp>
      <p:sp>
        <p:nvSpPr>
          <p:cNvPr id="15"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b="1" dirty="0">
                <a:solidFill>
                  <a:schemeClr val="bg1"/>
                </a:solidFill>
                <a:latin typeface="Times New Roman" pitchFamily="18" charset="0"/>
                <a:ea typeface="+mj-ea"/>
                <a:cs typeface="Times New Roman" pitchFamily="18" charset="0"/>
              </a:rPr>
              <a:t>Résultats  </a:t>
            </a:r>
            <a:r>
              <a:rPr lang="fr-FR" sz="2000" b="1" dirty="0" smtClean="0">
                <a:solidFill>
                  <a:schemeClr val="bg1"/>
                </a:solidFill>
                <a:latin typeface="Times New Roman" pitchFamily="18" charset="0"/>
                <a:ea typeface="+mj-ea"/>
                <a:cs typeface="Times New Roman" pitchFamily="18" charset="0"/>
              </a:rPr>
              <a:t>et discussion</a:t>
            </a:r>
            <a:endParaRPr lang="fr-FR" sz="2000" b="1" dirty="0">
              <a:solidFill>
                <a:schemeClr val="bg1"/>
              </a:solidFill>
              <a:latin typeface="Times New Roman" pitchFamily="18" charset="0"/>
              <a:ea typeface="+mj-ea"/>
              <a:cs typeface="Times New Roman" pitchFamily="18" charset="0"/>
            </a:endParaRPr>
          </a:p>
        </p:txBody>
      </p:sp>
      <p:sp>
        <p:nvSpPr>
          <p:cNvPr id="16"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b="1" dirty="0">
                <a:solidFill>
                  <a:schemeClr val="bg1"/>
                </a:solidFill>
                <a:latin typeface="Times New Roman" pitchFamily="18" charset="0"/>
                <a:ea typeface="+mj-ea"/>
                <a:cs typeface="Times New Roman" pitchFamily="18" charset="0"/>
              </a:rPr>
              <a:t>Conclusion</a:t>
            </a:r>
            <a:endParaRPr lang="fr-FR" sz="2800" b="1" dirty="0">
              <a:solidFill>
                <a:schemeClr val="bg1"/>
              </a:solidFill>
              <a:latin typeface="Times New Roman" pitchFamily="18" charset="0"/>
              <a:ea typeface="+mj-ea"/>
              <a:cs typeface="Times New Roman" pitchFamily="18" charset="0"/>
            </a:endParaRPr>
          </a:p>
        </p:txBody>
      </p:sp>
      <p:sp>
        <p:nvSpPr>
          <p:cNvPr id="10" name="Titre 1"/>
          <p:cNvSpPr txBox="1">
            <a:spLocks/>
          </p:cNvSpPr>
          <p:nvPr/>
        </p:nvSpPr>
        <p:spPr>
          <a:xfrm>
            <a:off x="1" y="0"/>
            <a:ext cx="2357423" cy="62068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ormAutofit fontScale="97500"/>
          </a:bodyPr>
          <a:lstStyle/>
          <a:p>
            <a:pPr algn="ctr" fontAlgn="auto">
              <a:spcAft>
                <a:spcPts val="0"/>
              </a:spcAft>
              <a:tabLst>
                <a:tab pos="712788" algn="l"/>
              </a:tabLst>
              <a:defRPr/>
            </a:pPr>
            <a:r>
              <a:rPr lang="fr-FR" sz="2400" b="1" dirty="0" smtClean="0">
                <a:solidFill>
                  <a:schemeClr val="bg1"/>
                </a:solidFill>
                <a:latin typeface="Lucida Calligraphy" pitchFamily="66" charset="0"/>
                <a:ea typeface="+mj-ea"/>
                <a:cs typeface="Times New Roman" pitchFamily="18" charset="0"/>
              </a:rPr>
              <a:t>Introduction</a:t>
            </a:r>
            <a:endParaRPr lang="fr-FR" sz="2400" b="1" dirty="0">
              <a:solidFill>
                <a:schemeClr val="bg1"/>
              </a:solidFill>
              <a:latin typeface="Lucida Calligraphy" pitchFamily="66" charset="0"/>
              <a:ea typeface="+mj-ea"/>
              <a:cs typeface="Times New Roman" pitchFamily="18" charset="0"/>
            </a:endParaRPr>
          </a:p>
        </p:txBody>
      </p:sp>
      <p:graphicFrame>
        <p:nvGraphicFramePr>
          <p:cNvPr id="21" name="Diagramme 20"/>
          <p:cNvGraphicFramePr/>
          <p:nvPr/>
        </p:nvGraphicFramePr>
        <p:xfrm>
          <a:off x="0" y="2214555"/>
          <a:ext cx="4786315"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2" name="Diagramme 21"/>
          <p:cNvGraphicFramePr/>
          <p:nvPr/>
        </p:nvGraphicFramePr>
        <p:xfrm>
          <a:off x="4929189" y="2143117"/>
          <a:ext cx="4214811" cy="457203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3" name="Rectangle 22"/>
          <p:cNvSpPr/>
          <p:nvPr/>
        </p:nvSpPr>
        <p:spPr>
          <a:xfrm>
            <a:off x="571472" y="714357"/>
            <a:ext cx="7715304" cy="157163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Biologie se sol</a:t>
            </a: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 sol abrite une multitude de microorganisme qui sont responsable des processus qui déterminent l’équilibre et l’évolution de </a:t>
            </a: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sol. deux  groupes sont distingues:</a:t>
            </a: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2412266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3642500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0588452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192680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7342305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4573175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5455807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1123171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4643188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396853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
          <p:cNvSpPr txBox="1">
            <a:spLocks/>
          </p:cNvSpPr>
          <p:nvPr/>
        </p:nvSpPr>
        <p:spPr>
          <a:xfrm>
            <a:off x="2357422" y="0"/>
            <a:ext cx="2357455"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1900" dirty="0">
                <a:solidFill>
                  <a:schemeClr val="bg2">
                    <a:lumMod val="50000"/>
                  </a:schemeClr>
                </a:solidFill>
                <a:latin typeface="Times New Roman" pitchFamily="18" charset="0"/>
                <a:ea typeface="+mj-ea"/>
                <a:cs typeface="Times New Roman" pitchFamily="18" charset="0"/>
              </a:rPr>
              <a:t>Matériels et </a:t>
            </a:r>
            <a:r>
              <a:rPr lang="fr-FR" sz="2100" dirty="0">
                <a:solidFill>
                  <a:schemeClr val="bg2">
                    <a:lumMod val="50000"/>
                  </a:schemeClr>
                </a:solidFill>
                <a:latin typeface="Times New Roman" pitchFamily="18" charset="0"/>
                <a:ea typeface="+mj-ea"/>
                <a:cs typeface="Times New Roman" pitchFamily="18" charset="0"/>
              </a:rPr>
              <a:t>méthode  </a:t>
            </a:r>
          </a:p>
        </p:txBody>
      </p:sp>
      <p:sp>
        <p:nvSpPr>
          <p:cNvPr id="15"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a:t>
            </a:r>
            <a:r>
              <a:rPr lang="fr-FR" sz="2000" dirty="0" smtClean="0">
                <a:solidFill>
                  <a:schemeClr val="bg2">
                    <a:lumMod val="50000"/>
                  </a:schemeClr>
                </a:solidFill>
                <a:latin typeface="Times New Roman" pitchFamily="18" charset="0"/>
                <a:ea typeface="+mj-ea"/>
                <a:cs typeface="Times New Roman" pitchFamily="18" charset="0"/>
              </a:rPr>
              <a:t>et 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6"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0" name="Titre 1"/>
          <p:cNvSpPr txBox="1">
            <a:spLocks/>
          </p:cNvSpPr>
          <p:nvPr/>
        </p:nvSpPr>
        <p:spPr>
          <a:xfrm>
            <a:off x="1" y="0"/>
            <a:ext cx="2357423"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spcAft>
                <a:spcPts val="0"/>
              </a:spcAft>
              <a:tabLst>
                <a:tab pos="712788" algn="l"/>
              </a:tabLst>
              <a:defRPr/>
            </a:pPr>
            <a:r>
              <a:rPr lang="fr-FR" sz="2400" b="1" dirty="0" smtClean="0">
                <a:solidFill>
                  <a:srgbClr val="002060"/>
                </a:solidFill>
                <a:latin typeface="Lucida Calligraphy" pitchFamily="66" charset="0"/>
                <a:ea typeface="+mj-ea"/>
                <a:cs typeface="Times New Roman" pitchFamily="18" charset="0"/>
              </a:rPr>
              <a:t>Introduction</a:t>
            </a:r>
            <a:endParaRPr lang="fr-FR" sz="2400" b="1" dirty="0">
              <a:solidFill>
                <a:srgbClr val="002060"/>
              </a:solidFill>
              <a:latin typeface="Lucida Calligraphy" pitchFamily="66" charset="0"/>
              <a:ea typeface="+mj-ea"/>
              <a:cs typeface="Times New Roman" pitchFamily="18" charset="0"/>
            </a:endParaRPr>
          </a:p>
        </p:txBody>
      </p:sp>
      <p:sp>
        <p:nvSpPr>
          <p:cNvPr id="2" name="Ellipse 1"/>
          <p:cNvSpPr/>
          <p:nvPr/>
        </p:nvSpPr>
        <p:spPr>
          <a:xfrm>
            <a:off x="857224" y="714356"/>
            <a:ext cx="7429552" cy="1285884"/>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3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Objectif du travail</a:t>
            </a:r>
            <a:endParaRPr lang="fr-FR" sz="32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Rectangle à coins arrondis 2"/>
          <p:cNvSpPr/>
          <p:nvPr/>
        </p:nvSpPr>
        <p:spPr>
          <a:xfrm>
            <a:off x="431540" y="2285992"/>
            <a:ext cx="8136904" cy="435771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Notre travail  repose sur  : </a:t>
            </a: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Font typeface="Wingdings" pitchFamily="2" charset="2"/>
              <a:buChar char="q"/>
            </a:pP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l’aspect microbiologique et aspect nématologique du sol.</a:t>
            </a:r>
          </a:p>
          <a:p>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Font typeface="Wingdings" pitchFamily="2" charset="2"/>
              <a:buChar char="q"/>
            </a:pP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dans la ferme Bessami  située dans la région  de Bir ould  Khelifa. l’analyse microbiologique et recherche de microfaune dont les nématodes à kyste.</a:t>
            </a:r>
          </a:p>
          <a:p>
            <a:pPr marL="342900" indent="-342900"/>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Font typeface="Wingdings" pitchFamily="2" charset="2"/>
              <a:buChar char="q"/>
            </a:pP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Ces analyses ont été réalisées aux laboratoires de microbiologie et  de nématologie de l’université de khemis- Miliana </a:t>
            </a: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a:p>
            <a:endParaRPr lang="fr-FR" sz="20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37170909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4303242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2175148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9077826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4553534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9133606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7178004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1534866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5964554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6755985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185008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3"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smtClean="0">
                <a:solidFill>
                  <a:schemeClr val="bg2">
                    <a:lumMod val="50000"/>
                  </a:schemeClr>
                </a:solidFill>
                <a:latin typeface="Times New Roman" pitchFamily="18" charset="0"/>
                <a:ea typeface="+mj-ea"/>
                <a:cs typeface="Times New Roman" pitchFamily="18" charset="0"/>
              </a:rPr>
              <a:t>Résultats  </a:t>
            </a:r>
            <a:r>
              <a:rPr lang="fr-FR" sz="2000" dirty="0">
                <a:solidFill>
                  <a:schemeClr val="bg2">
                    <a:lumMod val="50000"/>
                  </a:schemeClr>
                </a:solidFill>
                <a:latin typeface="Times New Roman" pitchFamily="18" charset="0"/>
                <a:ea typeface="+mj-ea"/>
                <a:cs typeface="Times New Roman" pitchFamily="18" charset="0"/>
              </a:rPr>
              <a:t>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3" name="ZoneTexte 12"/>
          <p:cNvSpPr txBox="1"/>
          <p:nvPr/>
        </p:nvSpPr>
        <p:spPr>
          <a:xfrm>
            <a:off x="214282" y="1226369"/>
            <a:ext cx="8030127" cy="369332"/>
          </a:xfrm>
          <a:prstGeom prst="rect">
            <a:avLst/>
          </a:prstGeom>
          <a:noFill/>
        </p:spPr>
        <p:txBody>
          <a:bodyPr wrap="square" rtlCol="0">
            <a:spAutoFit/>
          </a:bodyPr>
          <a:lstStyle/>
          <a:p>
            <a:endParaRPr lang="fr-FR" dirty="0">
              <a:effectLst>
                <a:outerShdw blurRad="38100" dist="38100" dir="2700000" algn="tl">
                  <a:srgbClr val="000000">
                    <a:alpha val="43137"/>
                  </a:srgbClr>
                </a:outerShdw>
              </a:effectLst>
            </a:endParaRPr>
          </a:p>
        </p:txBody>
      </p:sp>
      <p:sp>
        <p:nvSpPr>
          <p:cNvPr id="22" name="Ellipse 21"/>
          <p:cNvSpPr/>
          <p:nvPr/>
        </p:nvSpPr>
        <p:spPr>
          <a:xfrm>
            <a:off x="1785917" y="714357"/>
            <a:ext cx="5357851" cy="1214446"/>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 Présentation de la zone d’étude</a:t>
            </a: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4" name="Image 23" descr="C:\Users\lenovvo\Desktop\Capture.PNG"/>
          <p:cNvPicPr/>
          <p:nvPr/>
        </p:nvPicPr>
        <p:blipFill>
          <a:blip r:embed="rId2"/>
          <a:srcRect/>
          <a:stretch>
            <a:fillRect/>
          </a:stretch>
        </p:blipFill>
        <p:spPr bwMode="auto">
          <a:xfrm>
            <a:off x="928663" y="2071678"/>
            <a:ext cx="7429551" cy="3500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5" name="Rectangle 24"/>
          <p:cNvSpPr/>
          <p:nvPr/>
        </p:nvSpPr>
        <p:spPr>
          <a:xfrm>
            <a:off x="785787" y="5715016"/>
            <a:ext cx="7572428" cy="92869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01:   Localisation de la commune de Bir Ould khelifa </a:t>
            </a: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dans la wilaya D’Ain Defla</a:t>
            </a:r>
          </a:p>
          <a:p>
            <a:pPr algn="ctr"/>
            <a:endParaRPr lang="fr-FR" dirty="0"/>
          </a:p>
        </p:txBody>
      </p:sp>
    </p:spTree>
    <p:extLst>
      <p:ext uri="{BB962C8B-B14F-4D97-AF65-F5344CB8AC3E}">
        <p14:creationId xmlns="" xmlns:p14="http://schemas.microsoft.com/office/powerpoint/2010/main" val="4252026548"/>
      </p:ext>
    </p:extLst>
  </p:cSld>
  <p:clrMapOvr>
    <a:masterClrMapping/>
  </p:clrMapOvr>
  <p:transition>
    <p:comb/>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3067005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5551376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4432916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1718779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0604804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486519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8855108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4125125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684099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553665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3" y="0"/>
            <a:ext cx="2286016"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smtClean="0">
                <a:solidFill>
                  <a:schemeClr val="bg2">
                    <a:lumMod val="50000"/>
                  </a:schemeClr>
                </a:solidFill>
                <a:latin typeface="Times New Roman" pitchFamily="18" charset="0"/>
                <a:ea typeface="+mj-ea"/>
                <a:cs typeface="Times New Roman" pitchFamily="18" charset="0"/>
              </a:rPr>
              <a:t>Résultats  </a:t>
            </a:r>
            <a:r>
              <a:rPr lang="fr-FR" sz="2000" dirty="0">
                <a:solidFill>
                  <a:schemeClr val="bg2">
                    <a:lumMod val="50000"/>
                  </a:schemeClr>
                </a:solidFill>
                <a:latin typeface="Times New Roman" pitchFamily="18" charset="0"/>
                <a:ea typeface="+mj-ea"/>
                <a:cs typeface="Times New Roman" pitchFamily="18" charset="0"/>
              </a:rPr>
              <a:t>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3" name="ZoneTexte 12"/>
          <p:cNvSpPr txBox="1"/>
          <p:nvPr/>
        </p:nvSpPr>
        <p:spPr>
          <a:xfrm>
            <a:off x="214282" y="1226369"/>
            <a:ext cx="8030127" cy="369332"/>
          </a:xfrm>
          <a:prstGeom prst="rect">
            <a:avLst/>
          </a:prstGeom>
          <a:noFill/>
        </p:spPr>
        <p:txBody>
          <a:bodyPr wrap="square" rtlCol="0">
            <a:spAutoFit/>
          </a:bodyPr>
          <a:lstStyle/>
          <a:p>
            <a:endParaRPr lang="fr-FR" dirty="0">
              <a:effectLst>
                <a:outerShdw blurRad="38100" dist="38100" dir="2700000" algn="tl">
                  <a:srgbClr val="000000">
                    <a:alpha val="43137"/>
                  </a:srgbClr>
                </a:outerShdw>
              </a:effectLst>
            </a:endParaRPr>
          </a:p>
        </p:txBody>
      </p:sp>
      <p:pic>
        <p:nvPicPr>
          <p:cNvPr id="10" name="Image 9" descr="G:\1 001.jpg"/>
          <p:cNvPicPr/>
          <p:nvPr/>
        </p:nvPicPr>
        <p:blipFill>
          <a:blip r:embed="rId2" cstate="print"/>
          <a:srcRect/>
          <a:stretch>
            <a:fillRect/>
          </a:stretch>
        </p:blipFill>
        <p:spPr bwMode="auto">
          <a:xfrm>
            <a:off x="428596" y="1152525"/>
            <a:ext cx="5857917" cy="4552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Connecteur droit avec flèche 11"/>
          <p:cNvCxnSpPr/>
          <p:nvPr/>
        </p:nvCxnSpPr>
        <p:spPr>
          <a:xfrm rot="10800000">
            <a:off x="1857356" y="3143248"/>
            <a:ext cx="5143536" cy="714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rot="10800000">
            <a:off x="2786051" y="2786058"/>
            <a:ext cx="414340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15140" y="1643051"/>
            <a:ext cx="2214579" cy="121444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Parcelle 1 :</a:t>
            </a: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 19 cultivé par céréale</a:t>
            </a:r>
          </a:p>
          <a:p>
            <a:pPr algn="ctr"/>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fr-F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fr-FR" dirty="0" smtClean="0"/>
          </a:p>
          <a:p>
            <a:endParaRPr lang="fr-FR" dirty="0" smtClean="0"/>
          </a:p>
          <a:p>
            <a:endParaRPr lang="fr-FR" dirty="0" smtClean="0"/>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 name="Rectangle 26"/>
          <p:cNvSpPr/>
          <p:nvPr/>
        </p:nvSpPr>
        <p:spPr>
          <a:xfrm>
            <a:off x="6786578" y="3143248"/>
            <a:ext cx="2071703" cy="107157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Parcelle 2 :</a:t>
            </a: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 29 Cultivé par pomme de terre</a:t>
            </a:r>
          </a:p>
          <a:p>
            <a:pPr algn="ctr"/>
            <a:endParaRPr lang="fr-FR" dirty="0"/>
          </a:p>
        </p:txBody>
      </p:sp>
      <p:sp>
        <p:nvSpPr>
          <p:cNvPr id="28" name="Rectangle 27"/>
          <p:cNvSpPr/>
          <p:nvPr/>
        </p:nvSpPr>
        <p:spPr>
          <a:xfrm>
            <a:off x="428597" y="5929331"/>
            <a:ext cx="8143932" cy="78581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Figure 02:   Situation des parcelles dans la ferme Bessami (Bir Ould Khelifa).</a:t>
            </a: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 xmlns:p14="http://schemas.microsoft.com/office/powerpoint/2010/main" val="4252026548"/>
      </p:ext>
    </p:extLst>
  </p:cSld>
  <p:clrMapOvr>
    <a:masterClrMapping/>
  </p:clrMapOvr>
  <p:transition>
    <p:comb/>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4826101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0518042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8485254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79674488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9668626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0645694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19456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7878428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0152328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920406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3" name="Ellipse 12"/>
          <p:cNvSpPr/>
          <p:nvPr/>
        </p:nvSpPr>
        <p:spPr>
          <a:xfrm>
            <a:off x="2714612" y="2428868"/>
            <a:ext cx="3429024" cy="1928826"/>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Matériels et produits utilisées pour la biologie </a:t>
            </a:r>
            <a:endPar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3" name="Image 22" descr="C:\Users\lenovvo\Desktop\photo\IMG20180424105509.jpg"/>
          <p:cNvPicPr/>
          <p:nvPr/>
        </p:nvPicPr>
        <p:blipFill>
          <a:blip r:embed="rId2" cstate="print"/>
          <a:srcRect l="4422" t="35074" b="25616"/>
          <a:stretch>
            <a:fillRect/>
          </a:stretch>
        </p:blipFill>
        <p:spPr bwMode="auto">
          <a:xfrm>
            <a:off x="5643570" y="4572009"/>
            <a:ext cx="3214711" cy="2000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0" name="Flèche gauche 29"/>
          <p:cNvSpPr/>
          <p:nvPr/>
        </p:nvSpPr>
        <p:spPr>
          <a:xfrm rot="19202059">
            <a:off x="1295913" y="3378521"/>
            <a:ext cx="1463176"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Flèche gauche 30"/>
          <p:cNvSpPr/>
          <p:nvPr/>
        </p:nvSpPr>
        <p:spPr>
          <a:xfrm rot="13435781">
            <a:off x="6164958" y="3273736"/>
            <a:ext cx="1318407" cy="7991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1" name="Picture 2" descr="C:\Users\lenovvo\Pictures\photo mémoire\photo des germes\20180410_102503.jpg"/>
          <p:cNvPicPr>
            <a:picLocks noChangeAspect="1" noChangeArrowheads="1"/>
          </p:cNvPicPr>
          <p:nvPr/>
        </p:nvPicPr>
        <p:blipFill>
          <a:blip r:embed="rId3" cstate="print"/>
          <a:srcRect l="6818"/>
          <a:stretch>
            <a:fillRect/>
          </a:stretch>
        </p:blipFill>
        <p:spPr bwMode="auto">
          <a:xfrm>
            <a:off x="142845" y="4500570"/>
            <a:ext cx="3286148" cy="216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lenovvo\Pictures\photo mémoire\photo des germes\20180410_100234.jpg"/>
          <p:cNvPicPr>
            <a:picLocks noChangeAspect="1" noChangeArrowheads="1"/>
          </p:cNvPicPr>
          <p:nvPr/>
        </p:nvPicPr>
        <p:blipFill>
          <a:blip r:embed="rId4" cstate="print"/>
          <a:srcRect t="17102"/>
          <a:stretch>
            <a:fillRect/>
          </a:stretch>
        </p:blipFill>
        <p:spPr bwMode="auto">
          <a:xfrm>
            <a:off x="0" y="642918"/>
            <a:ext cx="3143240" cy="2088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C:\Users\lenovvo\Pictures\photo memoire\20180415_121926.jpg"/>
          <p:cNvPicPr>
            <a:picLocks noChangeAspect="1" noChangeArrowheads="1"/>
          </p:cNvPicPr>
          <p:nvPr/>
        </p:nvPicPr>
        <p:blipFill>
          <a:blip r:embed="rId5" cstate="print"/>
          <a:srcRect/>
          <a:stretch>
            <a:fillRect/>
          </a:stretch>
        </p:blipFill>
        <p:spPr bwMode="auto">
          <a:xfrm>
            <a:off x="5810312" y="642918"/>
            <a:ext cx="3047968"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1583583381"/>
      </p:ext>
    </p:extLst>
  </p:cSld>
  <p:clrMapOvr>
    <a:masterClrMapping/>
  </p:clrMapOvr>
  <p:transition>
    <p:newsflash/>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2803464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9611660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1450785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0113655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3133006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28664634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8739615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22308238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5963718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22544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
          <p:cNvSpPr txBox="1">
            <a:spLocks/>
          </p:cNvSpPr>
          <p:nvPr/>
        </p:nvSpPr>
        <p:spPr>
          <a:xfrm>
            <a:off x="1" y="0"/>
            <a:ext cx="2357423"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ormAutofit fontScale="97500"/>
          </a:bodyPr>
          <a:lstStyle/>
          <a:p>
            <a:pPr algn="ctr" fontAlgn="auto">
              <a:lnSpc>
                <a:spcPct val="150000"/>
              </a:lnSpc>
              <a:spcAft>
                <a:spcPts val="0"/>
              </a:spcAft>
              <a:defRPr/>
            </a:pPr>
            <a:r>
              <a:rPr lang="fr-FR" sz="2000" dirty="0">
                <a:solidFill>
                  <a:schemeClr val="bg2">
                    <a:lumMod val="50000"/>
                  </a:schemeClr>
                </a:solidFill>
                <a:latin typeface="Times New Roman" pitchFamily="18" charset="0"/>
                <a:ea typeface="+mj-ea"/>
                <a:cs typeface="Times New Roman" pitchFamily="18" charset="0"/>
              </a:rPr>
              <a:t>Introduction</a:t>
            </a:r>
          </a:p>
        </p:txBody>
      </p:sp>
      <p:sp>
        <p:nvSpPr>
          <p:cNvPr id="17" name="Titre 1"/>
          <p:cNvSpPr txBox="1">
            <a:spLocks/>
          </p:cNvSpPr>
          <p:nvPr/>
        </p:nvSpPr>
        <p:spPr>
          <a:xfrm>
            <a:off x="2357422" y="0"/>
            <a:ext cx="2357455" cy="620688"/>
          </a:xfrm>
          <a:prstGeom prst="rect">
            <a:avLst/>
          </a:prstGeom>
          <a:solidFill>
            <a:schemeClr val="accent4">
              <a:lumMod val="60000"/>
              <a:lumOff val="40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1900" b="1" dirty="0">
                <a:solidFill>
                  <a:schemeClr val="tx2">
                    <a:lumMod val="50000"/>
                  </a:schemeClr>
                </a:solidFill>
                <a:latin typeface="Lucida Calligraphy" pitchFamily="66" charset="0"/>
                <a:ea typeface="+mj-ea"/>
                <a:cs typeface="Times New Roman" pitchFamily="18" charset="0"/>
              </a:rPr>
              <a:t>Matériels et </a:t>
            </a:r>
            <a:r>
              <a:rPr lang="fr-FR" sz="2100" b="1" dirty="0">
                <a:solidFill>
                  <a:schemeClr val="tx2">
                    <a:lumMod val="50000"/>
                  </a:schemeClr>
                </a:solidFill>
                <a:latin typeface="Lucida Calligraphy" pitchFamily="66" charset="0"/>
                <a:ea typeface="+mj-ea"/>
                <a:cs typeface="Times New Roman" pitchFamily="18" charset="0"/>
              </a:rPr>
              <a:t>méthodes</a:t>
            </a:r>
          </a:p>
        </p:txBody>
      </p:sp>
      <p:sp>
        <p:nvSpPr>
          <p:cNvPr id="18" name="Titre 1"/>
          <p:cNvSpPr txBox="1">
            <a:spLocks/>
          </p:cNvSpPr>
          <p:nvPr/>
        </p:nvSpPr>
        <p:spPr>
          <a:xfrm>
            <a:off x="4714876" y="0"/>
            <a:ext cx="2286016" cy="620688"/>
          </a:xfrm>
          <a:prstGeom prst="rect">
            <a:avLst/>
          </a:prstGeom>
          <a:solidFill>
            <a:schemeClr val="bg1">
              <a:lumMod val="85000"/>
            </a:schemeClr>
          </a:solidFill>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fontScale="92500" lnSpcReduction="10000"/>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Résultats  et </a:t>
            </a:r>
            <a:r>
              <a:rPr lang="fr-FR" sz="2000" dirty="0" smtClean="0">
                <a:solidFill>
                  <a:schemeClr val="bg2">
                    <a:lumMod val="50000"/>
                  </a:schemeClr>
                </a:solidFill>
                <a:latin typeface="Times New Roman" pitchFamily="18" charset="0"/>
                <a:ea typeface="+mj-ea"/>
                <a:cs typeface="Times New Roman" pitchFamily="18" charset="0"/>
              </a:rPr>
              <a:t>discussion</a:t>
            </a:r>
            <a:endParaRPr lang="fr-FR" sz="2000" dirty="0">
              <a:solidFill>
                <a:schemeClr val="bg2">
                  <a:lumMod val="50000"/>
                </a:schemeClr>
              </a:solidFill>
              <a:latin typeface="Times New Roman" pitchFamily="18" charset="0"/>
              <a:ea typeface="+mj-ea"/>
              <a:cs typeface="Times New Roman" pitchFamily="18" charset="0"/>
            </a:endParaRPr>
          </a:p>
        </p:txBody>
      </p:sp>
      <p:sp>
        <p:nvSpPr>
          <p:cNvPr id="19" name="Titre 1"/>
          <p:cNvSpPr txBox="1">
            <a:spLocks/>
          </p:cNvSpPr>
          <p:nvPr/>
        </p:nvSpPr>
        <p:spPr>
          <a:xfrm>
            <a:off x="7000893" y="0"/>
            <a:ext cx="2143108" cy="620688"/>
          </a:xfrm>
          <a:prstGeom prst="rect">
            <a:avLst/>
          </a:prstGeom>
          <a:solidFill>
            <a:schemeClr val="bg1">
              <a:lumMod val="85000"/>
            </a:schemeClr>
          </a:solidFill>
          <a:effectLst>
            <a:glow rad="101600">
              <a:schemeClr val="accent5">
                <a:satMod val="175000"/>
                <a:alpha val="40000"/>
              </a:schemeClr>
            </a:glow>
          </a:effectLst>
          <a:scene3d>
            <a:camera prst="orthographicFront"/>
            <a:lightRig rig="threePt" dir="t"/>
          </a:scene3d>
          <a:sp3d extrusionH="127000" contourW="12700">
            <a:bevelT w="165100"/>
            <a:bevelB w="165100"/>
            <a:extrusionClr>
              <a:schemeClr val="bg2">
                <a:lumMod val="50000"/>
              </a:schemeClr>
            </a:extrusionClr>
            <a:contourClr>
              <a:schemeClr val="bg2">
                <a:lumMod val="50000"/>
              </a:schemeClr>
            </a:contourClr>
          </a:sp3d>
        </p:spPr>
        <p:txBody>
          <a:bodyPr anchor="ctr">
            <a:normAutofit/>
          </a:bodyPr>
          <a:lstStyle/>
          <a:p>
            <a:pPr algn="ctr" fontAlgn="auto">
              <a:spcBef>
                <a:spcPts val="0"/>
              </a:spcBef>
              <a:spcAft>
                <a:spcPts val="0"/>
              </a:spcAft>
              <a:defRPr/>
            </a:pPr>
            <a:r>
              <a:rPr lang="fr-FR" sz="2000" dirty="0">
                <a:solidFill>
                  <a:schemeClr val="bg2">
                    <a:lumMod val="50000"/>
                  </a:schemeClr>
                </a:solidFill>
                <a:latin typeface="Times New Roman" pitchFamily="18" charset="0"/>
                <a:ea typeface="+mj-ea"/>
                <a:cs typeface="Times New Roman" pitchFamily="18" charset="0"/>
              </a:rPr>
              <a:t>Conclusion</a:t>
            </a:r>
            <a:endParaRPr lang="fr-FR" sz="2800" dirty="0">
              <a:solidFill>
                <a:schemeClr val="bg2">
                  <a:lumMod val="50000"/>
                </a:schemeClr>
              </a:solidFill>
              <a:latin typeface="Times New Roman" pitchFamily="18" charset="0"/>
              <a:ea typeface="+mj-ea"/>
              <a:cs typeface="Times New Roman" pitchFamily="18" charset="0"/>
            </a:endParaRPr>
          </a:p>
        </p:txBody>
      </p:sp>
      <p:sp>
        <p:nvSpPr>
          <p:cNvPr id="13" name="Ellipse 12"/>
          <p:cNvSpPr/>
          <p:nvPr/>
        </p:nvSpPr>
        <p:spPr>
          <a:xfrm>
            <a:off x="2643174" y="2643181"/>
            <a:ext cx="3929089" cy="2000265"/>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Matériels pour la Nématologie </a:t>
            </a:r>
            <a:endParaRPr lang="fr-FR" sz="28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 name="Image 19"/>
          <p:cNvPicPr/>
          <p:nvPr/>
        </p:nvPicPr>
        <p:blipFill>
          <a:blip r:embed="rId2"/>
          <a:srcRect/>
          <a:stretch>
            <a:fillRect/>
          </a:stretch>
        </p:blipFill>
        <p:spPr bwMode="auto">
          <a:xfrm>
            <a:off x="142844" y="714356"/>
            <a:ext cx="2838459" cy="2143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 name="Image 24"/>
          <p:cNvPicPr/>
          <p:nvPr/>
        </p:nvPicPr>
        <p:blipFill>
          <a:blip r:embed="rId3"/>
          <a:srcRect/>
          <a:stretch>
            <a:fillRect/>
          </a:stretch>
        </p:blipFill>
        <p:spPr bwMode="auto">
          <a:xfrm>
            <a:off x="214283" y="4500570"/>
            <a:ext cx="2714644" cy="2143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 name="Image 25"/>
          <p:cNvPicPr/>
          <p:nvPr/>
        </p:nvPicPr>
        <p:blipFill>
          <a:blip r:embed="rId4"/>
          <a:stretch>
            <a:fillRect/>
          </a:stretch>
        </p:blipFill>
        <p:spPr bwMode="auto">
          <a:xfrm>
            <a:off x="6143636" y="4643447"/>
            <a:ext cx="2643205"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2" name="Flèche vers le bas 31"/>
          <p:cNvSpPr/>
          <p:nvPr/>
        </p:nvSpPr>
        <p:spPr>
          <a:xfrm rot="3551637">
            <a:off x="1426890" y="3101281"/>
            <a:ext cx="928694" cy="13549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Flèche vers le bas 32"/>
          <p:cNvSpPr/>
          <p:nvPr/>
        </p:nvSpPr>
        <p:spPr>
          <a:xfrm rot="19355384">
            <a:off x="6811956" y="3200931"/>
            <a:ext cx="776629" cy="12339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p:cNvPicPr>
            <a:picLocks noChangeAspect="1"/>
          </p:cNvPicPr>
          <p:nvPr/>
        </p:nvPicPr>
        <p:blipFill>
          <a:blip r:embed="rId5"/>
          <a:stretch>
            <a:fillRect/>
          </a:stretch>
        </p:blipFill>
        <p:spPr>
          <a:xfrm>
            <a:off x="6215075" y="500043"/>
            <a:ext cx="2571768" cy="22145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1583583381"/>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2278157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73688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1763381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42361145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91077404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184981902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8151331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368361312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49672879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2734293536"/>
      </p:ext>
    </p:extLst>
  </p:cSld>
  <p:clrMapOvr>
    <a:masterClrMapping/>
  </p:clrMapOvr>
</p:sld>
</file>

<file path=ppt/theme/theme1.xml><?xml version="1.0" encoding="utf-8"?>
<a:theme xmlns:a="http://schemas.openxmlformats.org/drawingml/2006/main" name="Office Theme">
  <a:themeElements>
    <a:clrScheme name="Personnalisé 1">
      <a:dk1>
        <a:sysClr val="windowText" lastClr="000000"/>
      </a:dk1>
      <a:lt1>
        <a:sysClr val="window" lastClr="FFFFFF"/>
      </a:lt1>
      <a:dk2>
        <a:srgbClr val="39302A"/>
      </a:dk2>
      <a:lt2>
        <a:srgbClr val="E5DEDB"/>
      </a:lt2>
      <a:accent1>
        <a:srgbClr val="C59A00"/>
      </a:accent1>
      <a:accent2>
        <a:srgbClr val="C96F06"/>
      </a:accent2>
      <a:accent3>
        <a:srgbClr val="A06A28"/>
      </a:accent3>
      <a:accent4>
        <a:srgbClr val="EC7016"/>
      </a:accent4>
      <a:accent5>
        <a:srgbClr val="0F4C76"/>
      </a:accent5>
      <a:accent6>
        <a:srgbClr val="764E4E"/>
      </a:accent6>
      <a:hlink>
        <a:srgbClr val="0F4C76"/>
      </a:hlink>
      <a:folHlink>
        <a:srgbClr val="5F552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19024</TotalTime>
  <Words>2129</Words>
  <Application>Microsoft Office PowerPoint</Application>
  <PresentationFormat>Affichage à l'écran (4:3)</PresentationFormat>
  <Paragraphs>1088</Paragraphs>
  <Slides>103</Slides>
  <Notes>13</Notes>
  <HiddenSlides>0</HiddenSlides>
  <MMClips>0</MMClips>
  <ScaleCrop>false</ScaleCrop>
  <HeadingPairs>
    <vt:vector size="4" baseType="variant">
      <vt:variant>
        <vt:lpstr>Thème</vt:lpstr>
      </vt:variant>
      <vt:variant>
        <vt:i4>1</vt:i4>
      </vt:variant>
      <vt:variant>
        <vt:lpstr>Titres des diapositives</vt:lpstr>
      </vt:variant>
      <vt:variant>
        <vt:i4>103</vt:i4>
      </vt:variant>
    </vt:vector>
  </HeadingPairs>
  <TitlesOfParts>
    <vt:vector size="104" baseType="lpstr">
      <vt:lpstr>Office Theme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Diapositive 57</vt:lpstr>
      <vt:lpstr>Diapositive 58</vt:lpstr>
      <vt:lpstr>Diapositive 59</vt:lpstr>
      <vt:lpstr>Diapositive 60</vt:lpstr>
      <vt:lpstr>Diapositive 61</vt:lpstr>
      <vt:lpstr>Diapositive 62</vt:lpstr>
      <vt:lpstr>Diapositive 63</vt:lpstr>
      <vt:lpstr>Diapositive 64</vt:lpstr>
      <vt:lpstr>Diapositive 65</vt:lpstr>
      <vt:lpstr>Diapositive 66</vt:lpstr>
      <vt:lpstr>Diapositive 67</vt:lpstr>
      <vt:lpstr>Diapositive 68</vt:lpstr>
      <vt:lpstr>Diapositive 69</vt:lpstr>
      <vt:lpstr>Diapositive 70</vt:lpstr>
      <vt:lpstr>Diapositive 71</vt:lpstr>
      <vt:lpstr>Diapositive 72</vt:lpstr>
      <vt:lpstr>Diapositive 73</vt:lpstr>
      <vt:lpstr>Diapositive 74</vt:lpstr>
      <vt:lpstr>Diapositive 75</vt:lpstr>
      <vt:lpstr>Diapositive 76</vt:lpstr>
      <vt:lpstr>Diapositive 77</vt:lpstr>
      <vt:lpstr>Diapositive 78</vt:lpstr>
      <vt:lpstr>Diapositive 79</vt:lpstr>
      <vt:lpstr>Diapositive 80</vt:lpstr>
      <vt:lpstr>Diapositive 81</vt:lpstr>
      <vt:lpstr>Diapositive 82</vt:lpstr>
      <vt:lpstr>Diapositive 83</vt:lpstr>
      <vt:lpstr>Diapositive 84</vt:lpstr>
      <vt:lpstr>Diapositive 85</vt:lpstr>
      <vt:lpstr>Diapositive 86</vt:lpstr>
      <vt:lpstr>Diapositive 87</vt:lpstr>
      <vt:lpstr>Diapositive 88</vt:lpstr>
      <vt:lpstr>Diapositive 89</vt:lpstr>
      <vt:lpstr>Diapositive 90</vt:lpstr>
      <vt:lpstr>Diapositive 91</vt:lpstr>
      <vt:lpstr>Diapositive 92</vt:lpstr>
      <vt:lpstr>Diapositive 93</vt:lpstr>
      <vt:lpstr>Diapositive 94</vt:lpstr>
      <vt:lpstr>Diapositive 95</vt:lpstr>
      <vt:lpstr>Diapositive 96</vt:lpstr>
      <vt:lpstr>Diapositive 97</vt:lpstr>
      <vt:lpstr>Diapositive 98</vt:lpstr>
      <vt:lpstr>Diapositive 99</vt:lpstr>
      <vt:lpstr>Diapositive 100</vt:lpstr>
      <vt:lpstr>Diapositive 101</vt:lpstr>
      <vt:lpstr>Diapositive 102</vt:lpstr>
      <vt:lpstr>Diapositive 103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MSI</dc:creator>
  <cp:lastModifiedBy>lenovvo</cp:lastModifiedBy>
  <cp:revision>1185</cp:revision>
  <dcterms:created xsi:type="dcterms:W3CDTF">2011-07-01T11:50:09Z</dcterms:created>
  <dcterms:modified xsi:type="dcterms:W3CDTF">2018-07-06T11:47:03Z</dcterms:modified>
</cp:coreProperties>
</file>