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0" r:id="rId1"/>
  </p:sldMasterIdLst>
  <p:notesMasterIdLst>
    <p:notesMasterId r:id="rId53"/>
  </p:notesMasterIdLst>
  <p:sldIdLst>
    <p:sldId id="319" r:id="rId2"/>
    <p:sldId id="317" r:id="rId3"/>
    <p:sldId id="309" r:id="rId4"/>
    <p:sldId id="258" r:id="rId5"/>
    <p:sldId id="310" r:id="rId6"/>
    <p:sldId id="259" r:id="rId7"/>
    <p:sldId id="322" r:id="rId8"/>
    <p:sldId id="260" r:id="rId9"/>
    <p:sldId id="261" r:id="rId10"/>
    <p:sldId id="262" r:id="rId11"/>
    <p:sldId id="263" r:id="rId12"/>
    <p:sldId id="264" r:id="rId13"/>
    <p:sldId id="273" r:id="rId14"/>
    <p:sldId id="274" r:id="rId15"/>
    <p:sldId id="275" r:id="rId16"/>
    <p:sldId id="276" r:id="rId17"/>
    <p:sldId id="277" r:id="rId18"/>
    <p:sldId id="307" r:id="rId19"/>
    <p:sldId id="278" r:id="rId20"/>
    <p:sldId id="308" r:id="rId21"/>
    <p:sldId id="311" r:id="rId22"/>
    <p:sldId id="279" r:id="rId23"/>
    <p:sldId id="280" r:id="rId24"/>
    <p:sldId id="268" r:id="rId25"/>
    <p:sldId id="269" r:id="rId26"/>
    <p:sldId id="270" r:id="rId27"/>
    <p:sldId id="298" r:id="rId28"/>
    <p:sldId id="312" r:id="rId29"/>
    <p:sldId id="299" r:id="rId30"/>
    <p:sldId id="300" r:id="rId31"/>
    <p:sldId id="301" r:id="rId32"/>
    <p:sldId id="302" r:id="rId33"/>
    <p:sldId id="305" r:id="rId34"/>
    <p:sldId id="303" r:id="rId35"/>
    <p:sldId id="281" r:id="rId36"/>
    <p:sldId id="284" r:id="rId37"/>
    <p:sldId id="285" r:id="rId38"/>
    <p:sldId id="286" r:id="rId39"/>
    <p:sldId id="287" r:id="rId40"/>
    <p:sldId id="288" r:id="rId41"/>
    <p:sldId id="289" r:id="rId42"/>
    <p:sldId id="290" r:id="rId43"/>
    <p:sldId id="291" r:id="rId44"/>
    <p:sldId id="292" r:id="rId45"/>
    <p:sldId id="293" r:id="rId46"/>
    <p:sldId id="316" r:id="rId47"/>
    <p:sldId id="294" r:id="rId48"/>
    <p:sldId id="295" r:id="rId49"/>
    <p:sldId id="296" r:id="rId50"/>
    <p:sldId id="297" r:id="rId51"/>
    <p:sldId id="321" r:id="rId5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994"/>
    <a:srgbClr val="0070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E3FDE45-AF77-4B5C-9715-49D594BDF05E}" styleName="Style léger 1 - Accentuation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7292A2E-F333-43FB-9621-5CBBE7FDCDCB}" styleName="Style léger 2 - Accentuation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DA37D80-6434-44D0-A028-1B22A696006F}" styleName="Style léger 3 - Accentuation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Style moyen 1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92718" autoAdjust="0"/>
  </p:normalViewPr>
  <p:slideViewPr>
    <p:cSldViewPr>
      <p:cViewPr>
        <p:scale>
          <a:sx n="70" d="100"/>
          <a:sy n="70" d="100"/>
        </p:scale>
        <p:origin x="-12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92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la durée de tarissement </c:v>
                </c:pt>
              </c:strCache>
            </c:strRef>
          </c:tx>
          <c:spPr>
            <a:gradFill rotWithShape="1">
              <a:gsLst>
                <a:gs pos="0">
                  <a:srgbClr val="4BACC6">
                    <a:shade val="51000"/>
                    <a:satMod val="130000"/>
                  </a:srgbClr>
                </a:gs>
                <a:gs pos="80000">
                  <a:srgbClr val="4BACC6">
                    <a:shade val="93000"/>
                    <a:satMod val="130000"/>
                  </a:srgbClr>
                </a:gs>
                <a:gs pos="100000">
                  <a:srgbClr val="4BACC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BACC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explosion val="25"/>
          <c:dPt>
            <c:idx val="0"/>
            <c:bubble3D val="0"/>
            <c:spPr>
              <a:solidFill>
                <a:srgbClr val="C0504D"/>
              </a:solidFill>
              <a:ln w="3810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dLbls>
            <c:txPr>
              <a:bodyPr/>
              <a:lstStyle/>
              <a:p>
                <a:pPr>
                  <a:defRPr sz="3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Feuil1!$A$2:$A$5</c:f>
              <c:strCache>
                <c:ptCount val="2"/>
                <c:pt idx="0">
                  <c:v>˂60 jours</c:v>
                </c:pt>
                <c:pt idx="1">
                  <c:v>˃60 jours 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2</c:v>
                </c:pt>
                <c:pt idx="1">
                  <c:v>16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Colonne2</c:v>
                </c:pt>
              </c:strCache>
            </c:strRef>
          </c:tx>
          <c:explosion val="2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Feuil1!$A$2:$A$5</c:f>
              <c:strCache>
                <c:ptCount val="2"/>
                <c:pt idx="0">
                  <c:v>˂60 jours</c:v>
                </c:pt>
                <c:pt idx="1">
                  <c:v>˃60 jours 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  <c:overlay val="0"/>
      <c:txPr>
        <a:bodyPr/>
        <a:lstStyle/>
        <a:p>
          <a:pPr>
            <a:defRPr sz="2000" b="1">
              <a:latin typeface="Arial" panose="020B0604020202020204" pitchFamily="34" charset="0"/>
              <a:cs typeface="Arial" panose="020B0604020202020204" pitchFamily="34" charset="0"/>
            </a:defRPr>
          </a:pPr>
          <a:endParaRPr lang="fr-FR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39"/>
    </mc:Choice>
    <mc:Fallback>
      <c:style val="39"/>
    </mc:Fallback>
  </mc:AlternateContent>
  <c:chart>
    <c:autoTitleDeleted val="1"/>
    <c:view3D>
      <c:rotX val="30"/>
      <c:rotY val="3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durée de lactation</c:v>
                </c:pt>
              </c:strCache>
            </c:strRef>
          </c:tx>
          <c:explosion val="25"/>
          <c:dPt>
            <c:idx val="0"/>
            <c:bubble3D val="0"/>
            <c:explosion val="7"/>
            <c:spPr>
              <a:solidFill>
                <a:schemeClr val="accent2"/>
              </a:solidFill>
              <a:ln w="38100" cap="flat" cmpd="sng" algn="ctr">
                <a:solidFill>
                  <a:schemeClr val="lt1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3200" b="1" dirty="0">
                        <a:latin typeface="+mj-lt"/>
                        <a:cs typeface="Times New Roman" panose="02020603050405020304" pitchFamily="18" charset="0"/>
                      </a:rPr>
                      <a:t>21%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2800" b="1" dirty="0">
                        <a:latin typeface="+mn-lt"/>
                        <a:cs typeface="Times New Roman" panose="02020603050405020304" pitchFamily="18" charset="0"/>
                      </a:rPr>
                      <a:t>79%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Feuil1!$A$2:$A$5</c:f>
              <c:strCache>
                <c:ptCount val="2"/>
                <c:pt idx="0">
                  <c:v>≤305 jourrs</c:v>
                </c:pt>
                <c:pt idx="1">
                  <c:v>≥305jours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4</c:v>
                </c:pt>
                <c:pt idx="1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egendEntry>
        <c:idx val="2"/>
        <c:delete val="1"/>
      </c:legendEntry>
      <c:legendEntry>
        <c:idx val="3"/>
        <c:delete val="1"/>
      </c:legendEntry>
      <c:layout/>
      <c:overlay val="0"/>
      <c:txPr>
        <a:bodyPr/>
        <a:lstStyle/>
        <a:p>
          <a:pPr>
            <a:defRPr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39"/>
    </mc:Choice>
    <mc:Fallback>
      <c:style val="39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5379607803301223E-2"/>
          <c:y val="0.17605426882393185"/>
          <c:w val="0.84332380398690687"/>
          <c:h val="0.82394573117606817"/>
        </c:manualLayout>
      </c:layout>
      <c:pie3DChart>
        <c:varyColors val="1"/>
        <c:ser>
          <c:idx val="0"/>
          <c:order val="0"/>
          <c:explosion val="24"/>
          <c:dPt>
            <c:idx val="0"/>
            <c:bubble3D val="0"/>
            <c:spPr>
              <a:solidFill>
                <a:schemeClr val="accent2"/>
              </a:solidFill>
              <a:ln w="25400" cap="flat" cmpd="sng" algn="ctr">
                <a:solidFill>
                  <a:schemeClr val="accent2">
                    <a:shade val="50000"/>
                  </a:schemeClr>
                </a:solidFill>
                <a:prstDash val="solid"/>
              </a:ln>
              <a:effectLst/>
            </c:spPr>
          </c:dPt>
          <c:dLbls>
            <c:dLbl>
              <c:idx val="0"/>
              <c:layout>
                <c:manualLayout>
                  <c:x val="0.28408286994165405"/>
                  <c:y val="-4.9390162788929888E-2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dirty="0"/>
                      <a:t>24 mois
4%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8.2411689533167833E-3"/>
                  <c:y val="-0.37076030903973634"/>
                </c:manualLayout>
              </c:layout>
              <c:tx>
                <c:rich>
                  <a:bodyPr/>
                  <a:lstStyle/>
                  <a:p>
                    <a:r>
                      <a:rPr lang="en-US" sz="2800" b="1" dirty="0">
                        <a:solidFill>
                          <a:schemeClr val="tx1"/>
                        </a:solidFill>
                      </a:rPr>
                      <a:t>&gt; 24 mois
96%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Feuil1!$B$6:$B$7</c:f>
              <c:strCache>
                <c:ptCount val="2"/>
                <c:pt idx="0">
                  <c:v>24 mois</c:v>
                </c:pt>
                <c:pt idx="1">
                  <c:v>&gt; 24 mois</c:v>
                </c:pt>
              </c:strCache>
            </c:strRef>
          </c:cat>
          <c:val>
            <c:numRef>
              <c:f>Feuil1!$C$6:$C$7</c:f>
              <c:numCache>
                <c:formatCode>0%</c:formatCode>
                <c:ptCount val="2"/>
                <c:pt idx="0">
                  <c:v>0.04</c:v>
                </c:pt>
                <c:pt idx="1">
                  <c:v>0.96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dirty="0"/>
              <a:t>Intervalle V-IAF</a:t>
            </a:r>
          </a:p>
        </c:rich>
      </c:tx>
      <c:layout>
        <c:manualLayout>
          <c:xMode val="edge"/>
          <c:yMode val="edge"/>
          <c:x val="0.41220814784662513"/>
          <c:y val="0.87032738367100859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694685039370079"/>
          <c:y val="6.107648002333043E-2"/>
          <c:w val="0.84249759405074365"/>
          <c:h val="0.7118325313502479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Feuil1!$D$6</c:f>
              <c:strCache>
                <c:ptCount val="1"/>
                <c:pt idx="0">
                  <c:v>Intervalle V-IAF</c:v>
                </c:pt>
              </c:strCache>
            </c:strRef>
          </c:tx>
          <c:invertIfNegative val="0"/>
          <c:dLbls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Feuil1!$C$7:$C$10</c:f>
              <c:strCache>
                <c:ptCount val="4"/>
                <c:pt idx="0">
                  <c:v>&lt; '40</c:v>
                </c:pt>
                <c:pt idx="1">
                  <c:v>40 - 80</c:v>
                </c:pt>
                <c:pt idx="2">
                  <c:v>80 - 110</c:v>
                </c:pt>
                <c:pt idx="3">
                  <c:v>&gt; 110</c:v>
                </c:pt>
              </c:strCache>
            </c:strRef>
          </c:cat>
          <c:val>
            <c:numRef>
              <c:f>Feuil1!$D$7:$D$10</c:f>
              <c:numCache>
                <c:formatCode>0%</c:formatCode>
                <c:ptCount val="4"/>
                <c:pt idx="0" formatCode="0.00%">
                  <c:v>6.25E-2</c:v>
                </c:pt>
                <c:pt idx="1">
                  <c:v>0</c:v>
                </c:pt>
                <c:pt idx="2">
                  <c:v>0.25</c:v>
                </c:pt>
                <c:pt idx="3" formatCode="0.00%">
                  <c:v>0.6875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3894144"/>
        <c:axId val="203895936"/>
      </c:barChart>
      <c:catAx>
        <c:axId val="203894144"/>
        <c:scaling>
          <c:orientation val="minMax"/>
        </c:scaling>
        <c:delete val="0"/>
        <c:axPos val="b"/>
        <c:majorTickMark val="out"/>
        <c:minorTickMark val="none"/>
        <c:tickLblPos val="nextTo"/>
        <c:crossAx val="203895936"/>
        <c:crosses val="autoZero"/>
        <c:auto val="1"/>
        <c:lblAlgn val="ctr"/>
        <c:lblOffset val="100"/>
        <c:noMultiLvlLbl val="0"/>
      </c:catAx>
      <c:valAx>
        <c:axId val="20389593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2038941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endParaRPr lang="fr-FR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Feuil1!$C$4</c:f>
              <c:strCache>
                <c:ptCount val="1"/>
                <c:pt idx="0">
                  <c:v>pourcentage</c:v>
                </c:pt>
              </c:strCache>
            </c:strRef>
          </c:tx>
          <c:spPr>
            <a:gradFill rotWithShape="1">
              <a:gsLst>
                <a:gs pos="0">
                  <a:srgbClr val="4BACC6">
                    <a:shade val="51000"/>
                    <a:satMod val="130000"/>
                  </a:srgbClr>
                </a:gs>
                <a:gs pos="80000">
                  <a:srgbClr val="4BACC6">
                    <a:shade val="93000"/>
                    <a:satMod val="130000"/>
                  </a:srgbClr>
                </a:gs>
                <a:gs pos="100000">
                  <a:srgbClr val="4BACC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BACC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explosion val="25"/>
          <c:dPt>
            <c:idx val="0"/>
            <c:bubble3D val="0"/>
            <c:spPr>
              <a:solidFill>
                <a:srgbClr val="C0504D"/>
              </a:solidFill>
              <a:ln w="3810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365 jours
11%</a:t>
                    </a:r>
                    <a:endParaRPr lang="en-US" sz="1200" b="1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&gt; </a:t>
                    </a:r>
                    <a:r>
                      <a:rPr lang="en-US" sz="24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36</a:t>
                    </a:r>
                    <a:r>
                      <a:rPr lang="fr-FR" sz="24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5</a:t>
                    </a:r>
                    <a:r>
                      <a:rPr lang="fr-FR" sz="2400" b="1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jours</a:t>
                    </a:r>
                    <a:r>
                      <a:rPr 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
89%</a:t>
                    </a:r>
                    <a:endParaRPr lang="en-US" sz="1200" b="1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fr-F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Feuil1!$B$5:$B$6</c:f>
              <c:strCache>
                <c:ptCount val="2"/>
                <c:pt idx="0">
                  <c:v>365 jours</c:v>
                </c:pt>
                <c:pt idx="1">
                  <c:v>&gt; 365 %</c:v>
                </c:pt>
              </c:strCache>
            </c:strRef>
          </c:cat>
          <c:val>
            <c:numRef>
              <c:f>Feuil1!$C$5:$C$6</c:f>
              <c:numCache>
                <c:formatCode>0%</c:formatCode>
                <c:ptCount val="2"/>
                <c:pt idx="0">
                  <c:v>0.11</c:v>
                </c:pt>
                <c:pt idx="1">
                  <c:v>0.89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8DBF04-74C3-4017-B75E-D6086E0CE4A8}" type="doc">
      <dgm:prSet loTypeId="urn:microsoft.com/office/officeart/2005/8/layout/chevron2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fr-FR"/>
        </a:p>
      </dgm:t>
    </dgm:pt>
    <dgm:pt modelId="{A14A97E1-56E9-4558-8D9D-B5FD16BFC795}">
      <dgm:prSet phldrT="[Texte]" phldr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fr-FR" dirty="0"/>
        </a:p>
      </dgm:t>
    </dgm:pt>
    <dgm:pt modelId="{6E3B0548-EDA6-4F7A-A46F-BAB357169116}" type="parTrans" cxnId="{0CC0C1DD-EA77-4D43-8B32-ECB57D23335B}">
      <dgm:prSet/>
      <dgm:spPr/>
      <dgm:t>
        <a:bodyPr/>
        <a:lstStyle/>
        <a:p>
          <a:endParaRPr lang="fr-FR"/>
        </a:p>
      </dgm:t>
    </dgm:pt>
    <dgm:pt modelId="{40E29956-70A5-4D44-9557-5CDBAC0DCC73}" type="sibTrans" cxnId="{0CC0C1DD-EA77-4D43-8B32-ECB57D23335B}">
      <dgm:prSet/>
      <dgm:spPr/>
      <dgm:t>
        <a:bodyPr/>
        <a:lstStyle/>
        <a:p>
          <a:endParaRPr lang="fr-FR"/>
        </a:p>
      </dgm:t>
    </dgm:pt>
    <dgm:pt modelId="{EC33696A-A8B5-4C5C-810A-74397DB10537}">
      <dgm:prSet phldrT="[Texte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sz="3200" dirty="0" smtClean="0">
              <a:latin typeface="Arial" panose="020B0604020202020204" pitchFamily="34" charset="0"/>
              <a:cs typeface="Arial" panose="020B0604020202020204" pitchFamily="34" charset="0"/>
            </a:rPr>
            <a:t>Introduction</a:t>
          </a:r>
          <a:r>
            <a:rPr lang="fr-FR" sz="2000" dirty="0" smtClean="0"/>
            <a:t> </a:t>
          </a:r>
          <a:endParaRPr lang="fr-FR" sz="2000" dirty="0"/>
        </a:p>
      </dgm:t>
    </dgm:pt>
    <dgm:pt modelId="{9423EBB7-5257-4DD9-A346-DBAD12E3DCD6}" type="parTrans" cxnId="{1B1650A9-E838-4E2A-9B4F-DABDE9762170}">
      <dgm:prSet/>
      <dgm:spPr/>
      <dgm:t>
        <a:bodyPr/>
        <a:lstStyle/>
        <a:p>
          <a:endParaRPr lang="fr-FR"/>
        </a:p>
      </dgm:t>
    </dgm:pt>
    <dgm:pt modelId="{5DD131E8-2E3C-4845-B1D9-5FEA9206F34A}" type="sibTrans" cxnId="{1B1650A9-E838-4E2A-9B4F-DABDE9762170}">
      <dgm:prSet/>
      <dgm:spPr/>
      <dgm:t>
        <a:bodyPr/>
        <a:lstStyle/>
        <a:p>
          <a:endParaRPr lang="fr-FR"/>
        </a:p>
      </dgm:t>
    </dgm:pt>
    <dgm:pt modelId="{564575F8-041E-49D3-BD49-9B3667CE3B98}">
      <dgm:prSet phldrT="[Texte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sz="3200" dirty="0" smtClean="0">
              <a:latin typeface="Arial" panose="020B0604020202020204" pitchFamily="34" charset="0"/>
              <a:cs typeface="Arial" panose="020B0604020202020204" pitchFamily="34" charset="0"/>
            </a:rPr>
            <a:t>Objectif</a:t>
          </a:r>
          <a:endParaRPr lang="fr-FR" sz="3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DA758F-0986-468B-98A4-9F7688F4148D}" type="parTrans" cxnId="{916044DF-0B57-4C27-B31B-8353044C1144}">
      <dgm:prSet/>
      <dgm:spPr/>
      <dgm:t>
        <a:bodyPr/>
        <a:lstStyle/>
        <a:p>
          <a:endParaRPr lang="fr-FR"/>
        </a:p>
      </dgm:t>
    </dgm:pt>
    <dgm:pt modelId="{48DFE8A9-5CBE-4D2C-B00F-FC74929B28B8}" type="sibTrans" cxnId="{916044DF-0B57-4C27-B31B-8353044C1144}">
      <dgm:prSet/>
      <dgm:spPr/>
      <dgm:t>
        <a:bodyPr/>
        <a:lstStyle/>
        <a:p>
          <a:endParaRPr lang="fr-FR"/>
        </a:p>
      </dgm:t>
    </dgm:pt>
    <dgm:pt modelId="{24B9ECDB-9379-4075-BC6D-ECC747D5871F}">
      <dgm:prSet phldrT="[Texte]" phldr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fr-FR" dirty="0"/>
        </a:p>
      </dgm:t>
    </dgm:pt>
    <dgm:pt modelId="{91508745-8E4D-4A83-996C-C35610F7F425}" type="parTrans" cxnId="{8BA824AD-2E47-4F2E-B989-A7FC4DBB3E75}">
      <dgm:prSet/>
      <dgm:spPr/>
      <dgm:t>
        <a:bodyPr/>
        <a:lstStyle/>
        <a:p>
          <a:endParaRPr lang="fr-FR"/>
        </a:p>
      </dgm:t>
    </dgm:pt>
    <dgm:pt modelId="{8FF5A430-AF9C-42B2-91D7-98B4F65BAEAD}" type="sibTrans" cxnId="{8BA824AD-2E47-4F2E-B989-A7FC4DBB3E75}">
      <dgm:prSet/>
      <dgm:spPr/>
      <dgm:t>
        <a:bodyPr/>
        <a:lstStyle/>
        <a:p>
          <a:endParaRPr lang="fr-FR"/>
        </a:p>
      </dgm:t>
    </dgm:pt>
    <dgm:pt modelId="{1947876E-C021-4598-8992-470F5BDD01EB}">
      <dgm:prSet phldrT="[Texte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sz="3200" dirty="0" smtClean="0">
              <a:latin typeface="Arial" panose="020B0604020202020204" pitchFamily="34" charset="0"/>
              <a:cs typeface="Arial" panose="020B0604020202020204" pitchFamily="34" charset="0"/>
            </a:rPr>
            <a:t>Méthodologie de travail</a:t>
          </a:r>
          <a:endParaRPr lang="fr-FR" sz="3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437B74D-F78B-4EDD-A3F0-2230612550AB}" type="parTrans" cxnId="{3711A1CA-0B4F-4B57-8CDC-88EFCE21D7E7}">
      <dgm:prSet/>
      <dgm:spPr/>
      <dgm:t>
        <a:bodyPr/>
        <a:lstStyle/>
        <a:p>
          <a:endParaRPr lang="fr-FR"/>
        </a:p>
      </dgm:t>
    </dgm:pt>
    <dgm:pt modelId="{FE222525-3CA6-4DEC-84AD-35717FBCADF4}" type="sibTrans" cxnId="{3711A1CA-0B4F-4B57-8CDC-88EFCE21D7E7}">
      <dgm:prSet/>
      <dgm:spPr/>
      <dgm:t>
        <a:bodyPr/>
        <a:lstStyle/>
        <a:p>
          <a:endParaRPr lang="fr-FR"/>
        </a:p>
      </dgm:t>
    </dgm:pt>
    <dgm:pt modelId="{6447600F-83AC-41E2-869D-B6EE20668142}">
      <dgm:prSet phldrT="[Texte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sz="3200" dirty="0" smtClean="0">
              <a:latin typeface="Arial" panose="020B0604020202020204" pitchFamily="34" charset="0"/>
              <a:cs typeface="Arial" panose="020B0604020202020204" pitchFamily="34" charset="0"/>
            </a:rPr>
            <a:t>Résultats et discussion </a:t>
          </a:r>
          <a:endParaRPr lang="fr-FR" sz="3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F06705-3366-4133-B04D-4F7134A10E6F}" type="parTrans" cxnId="{EA92660F-4791-479B-87D3-E5FCEA29AB0E}">
      <dgm:prSet/>
      <dgm:spPr/>
      <dgm:t>
        <a:bodyPr/>
        <a:lstStyle/>
        <a:p>
          <a:endParaRPr lang="fr-FR"/>
        </a:p>
      </dgm:t>
    </dgm:pt>
    <dgm:pt modelId="{052DF239-F893-4A5D-A4C0-FCE7A515C9B8}" type="sibTrans" cxnId="{EA92660F-4791-479B-87D3-E5FCEA29AB0E}">
      <dgm:prSet/>
      <dgm:spPr/>
      <dgm:t>
        <a:bodyPr/>
        <a:lstStyle/>
        <a:p>
          <a:endParaRPr lang="fr-FR"/>
        </a:p>
      </dgm:t>
    </dgm:pt>
    <dgm:pt modelId="{191EC4BC-460A-47EB-828C-FB78B496C370}">
      <dgm:prSet phldrT="[Texte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fr-FR" dirty="0"/>
        </a:p>
      </dgm:t>
    </dgm:pt>
    <dgm:pt modelId="{F58E10CA-48E9-40AA-8460-3FCB3A15A271}" type="parTrans" cxnId="{2CCB4284-4C2A-4A9D-858C-A58CD691B2BE}">
      <dgm:prSet/>
      <dgm:spPr/>
      <dgm:t>
        <a:bodyPr/>
        <a:lstStyle/>
        <a:p>
          <a:endParaRPr lang="fr-FR"/>
        </a:p>
      </dgm:t>
    </dgm:pt>
    <dgm:pt modelId="{806796F2-B01C-41C3-8800-5BB6C425859E}" type="sibTrans" cxnId="{2CCB4284-4C2A-4A9D-858C-A58CD691B2BE}">
      <dgm:prSet/>
      <dgm:spPr/>
      <dgm:t>
        <a:bodyPr/>
        <a:lstStyle/>
        <a:p>
          <a:endParaRPr lang="fr-FR"/>
        </a:p>
      </dgm:t>
    </dgm:pt>
    <dgm:pt modelId="{39A3DF4F-26DB-4953-9E63-A5F4744D881C}">
      <dgm:prSet phldrT="[Texte]" phldr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fr-FR" dirty="0"/>
        </a:p>
      </dgm:t>
    </dgm:pt>
    <dgm:pt modelId="{8BA90257-14E7-47A2-BDEA-A6300BE7CE5C}" type="sibTrans" cxnId="{34912D76-CC71-4AF6-BF16-961F620508D5}">
      <dgm:prSet/>
      <dgm:spPr/>
      <dgm:t>
        <a:bodyPr/>
        <a:lstStyle/>
        <a:p>
          <a:endParaRPr lang="fr-FR"/>
        </a:p>
      </dgm:t>
    </dgm:pt>
    <dgm:pt modelId="{EE8ADD30-9EC4-4C93-9DAC-2A762EC86B12}" type="parTrans" cxnId="{34912D76-CC71-4AF6-BF16-961F620508D5}">
      <dgm:prSet/>
      <dgm:spPr/>
      <dgm:t>
        <a:bodyPr/>
        <a:lstStyle/>
        <a:p>
          <a:endParaRPr lang="fr-FR"/>
        </a:p>
      </dgm:t>
    </dgm:pt>
    <dgm:pt modelId="{44B093D6-5C56-491B-B720-39C87E591FC8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sz="3200" dirty="0" smtClean="0">
              <a:latin typeface="Arial" panose="020B0604020202020204" pitchFamily="34" charset="0"/>
              <a:cs typeface="Arial" panose="020B0604020202020204" pitchFamily="34" charset="0"/>
            </a:rPr>
            <a:t>Conclusion et recommandation</a:t>
          </a:r>
          <a:endParaRPr lang="fr-FR" sz="3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4AF66A7-BC1D-48FC-91D9-0AE736AF13E6}" type="parTrans" cxnId="{CB7C58B0-9C06-469B-836A-3536E346642D}">
      <dgm:prSet/>
      <dgm:spPr/>
      <dgm:t>
        <a:bodyPr/>
        <a:lstStyle/>
        <a:p>
          <a:endParaRPr lang="fr-FR"/>
        </a:p>
      </dgm:t>
    </dgm:pt>
    <dgm:pt modelId="{CA4959A4-5B97-40A9-87A5-AB5BE32F611D}" type="sibTrans" cxnId="{CB7C58B0-9C06-469B-836A-3536E346642D}">
      <dgm:prSet/>
      <dgm:spPr/>
      <dgm:t>
        <a:bodyPr/>
        <a:lstStyle/>
        <a:p>
          <a:endParaRPr lang="fr-FR"/>
        </a:p>
      </dgm:t>
    </dgm:pt>
    <dgm:pt modelId="{CA92894B-C341-4E53-8AB6-50EAB489ED8D}">
      <dgm:prSet phldrT="[Texte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/>
            <a:t> </a:t>
          </a:r>
          <a:endParaRPr lang="fr-FR" dirty="0"/>
        </a:p>
      </dgm:t>
    </dgm:pt>
    <dgm:pt modelId="{9872D649-292F-4E2A-AC23-C4341AD2CF6E}" type="sibTrans" cxnId="{95A99BD5-ED13-4A63-8AE4-9A49F6F19B7C}">
      <dgm:prSet/>
      <dgm:spPr/>
      <dgm:t>
        <a:bodyPr/>
        <a:lstStyle/>
        <a:p>
          <a:endParaRPr lang="fr-FR"/>
        </a:p>
      </dgm:t>
    </dgm:pt>
    <dgm:pt modelId="{5D51317D-0E0B-4407-9A14-4C80D8B2917D}" type="parTrans" cxnId="{95A99BD5-ED13-4A63-8AE4-9A49F6F19B7C}">
      <dgm:prSet/>
      <dgm:spPr/>
      <dgm:t>
        <a:bodyPr/>
        <a:lstStyle/>
        <a:p>
          <a:endParaRPr lang="fr-FR"/>
        </a:p>
      </dgm:t>
    </dgm:pt>
    <dgm:pt modelId="{BBC42B81-C721-4B17-828C-6A03EF4F11E1}" type="pres">
      <dgm:prSet presAssocID="{D78DBF04-74C3-4017-B75E-D6086E0CE4A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8D3A5ED-D572-40B4-B47E-464B84EC121E}" type="pres">
      <dgm:prSet presAssocID="{A14A97E1-56E9-4558-8D9D-B5FD16BFC795}" presName="composite" presStyleCnt="0"/>
      <dgm:spPr/>
    </dgm:pt>
    <dgm:pt modelId="{F7FD1E08-77D5-4AC2-B173-3E944619FC09}" type="pres">
      <dgm:prSet presAssocID="{A14A97E1-56E9-4558-8D9D-B5FD16BFC795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37689D6-97C6-433B-9C0F-9FDBDBB1AFF0}" type="pres">
      <dgm:prSet presAssocID="{A14A97E1-56E9-4558-8D9D-B5FD16BFC795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3532ADD-1110-4D70-A237-7D92464D24D9}" type="pres">
      <dgm:prSet presAssocID="{40E29956-70A5-4D44-9557-5CDBAC0DCC73}" presName="sp" presStyleCnt="0"/>
      <dgm:spPr/>
    </dgm:pt>
    <dgm:pt modelId="{1300524D-E92D-4BE3-A98D-BFD12C40E873}" type="pres">
      <dgm:prSet presAssocID="{CA92894B-C341-4E53-8AB6-50EAB489ED8D}" presName="composite" presStyleCnt="0"/>
      <dgm:spPr/>
    </dgm:pt>
    <dgm:pt modelId="{52F3DCEE-048F-446A-AEF8-26DFA42A19BE}" type="pres">
      <dgm:prSet presAssocID="{CA92894B-C341-4E53-8AB6-50EAB489ED8D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BDD9525-535B-4DE6-AFD2-19D66114D0DC}" type="pres">
      <dgm:prSet presAssocID="{CA92894B-C341-4E53-8AB6-50EAB489ED8D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1BC35E8-57D2-450C-913E-A7F96DA5FEAE}" type="pres">
      <dgm:prSet presAssocID="{9872D649-292F-4E2A-AC23-C4341AD2CF6E}" presName="sp" presStyleCnt="0"/>
      <dgm:spPr/>
    </dgm:pt>
    <dgm:pt modelId="{0743D026-F924-43CB-BD63-95BBAD4E9C8F}" type="pres">
      <dgm:prSet presAssocID="{24B9ECDB-9379-4075-BC6D-ECC747D5871F}" presName="composite" presStyleCnt="0"/>
      <dgm:spPr/>
    </dgm:pt>
    <dgm:pt modelId="{075D077C-17BF-4E35-854A-EE1785624E59}" type="pres">
      <dgm:prSet presAssocID="{24B9ECDB-9379-4075-BC6D-ECC747D5871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92906FA-96C2-4075-9697-57E952296EBF}" type="pres">
      <dgm:prSet presAssocID="{24B9ECDB-9379-4075-BC6D-ECC747D5871F}" presName="descendantText" presStyleLbl="alignAcc1" presStyleIdx="2" presStyleCnt="5" custLinFactNeighborX="626" custLinFactNeighborY="272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F156D67-3FF0-49D8-A677-0FF796712BD3}" type="pres">
      <dgm:prSet presAssocID="{8FF5A430-AF9C-42B2-91D7-98B4F65BAEAD}" presName="sp" presStyleCnt="0"/>
      <dgm:spPr/>
    </dgm:pt>
    <dgm:pt modelId="{BA79BFB6-2038-4C5B-A73C-BF05C9C0EC57}" type="pres">
      <dgm:prSet presAssocID="{39A3DF4F-26DB-4953-9E63-A5F4744D881C}" presName="composite" presStyleCnt="0"/>
      <dgm:spPr/>
    </dgm:pt>
    <dgm:pt modelId="{AC28D68D-C144-4E0E-A127-257EA3B8C60C}" type="pres">
      <dgm:prSet presAssocID="{39A3DF4F-26DB-4953-9E63-A5F4744D881C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9B17679-E242-44C7-BDC9-5455B1A76BF0}" type="pres">
      <dgm:prSet presAssocID="{39A3DF4F-26DB-4953-9E63-A5F4744D881C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3165D0A-7EDA-4DB3-91C9-AAB700469621}" type="pres">
      <dgm:prSet presAssocID="{8BA90257-14E7-47A2-BDEA-A6300BE7CE5C}" presName="sp" presStyleCnt="0"/>
      <dgm:spPr/>
    </dgm:pt>
    <dgm:pt modelId="{77823C4C-6B5C-4272-86B2-FD1AAF794192}" type="pres">
      <dgm:prSet presAssocID="{191EC4BC-460A-47EB-828C-FB78B496C370}" presName="composite" presStyleCnt="0"/>
      <dgm:spPr/>
    </dgm:pt>
    <dgm:pt modelId="{E1733EA9-DD6B-4B52-A227-63B459780A17}" type="pres">
      <dgm:prSet presAssocID="{191EC4BC-460A-47EB-828C-FB78B496C370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8D3E2E4-8BEF-4C96-B1E3-AAE86036D17F}" type="pres">
      <dgm:prSet presAssocID="{191EC4BC-460A-47EB-828C-FB78B496C370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925BBFD-58E6-4CAE-B04C-27AD09F1BAB0}" type="presOf" srcId="{CA92894B-C341-4E53-8AB6-50EAB489ED8D}" destId="{52F3DCEE-048F-446A-AEF8-26DFA42A19BE}" srcOrd="0" destOrd="0" presId="urn:microsoft.com/office/officeart/2005/8/layout/chevron2"/>
    <dgm:cxn modelId="{767E9995-3191-4B87-8A3A-8EF6EE6A552D}" type="presOf" srcId="{24B9ECDB-9379-4075-BC6D-ECC747D5871F}" destId="{075D077C-17BF-4E35-854A-EE1785624E59}" srcOrd="0" destOrd="0" presId="urn:microsoft.com/office/officeart/2005/8/layout/chevron2"/>
    <dgm:cxn modelId="{8BA824AD-2E47-4F2E-B989-A7FC4DBB3E75}" srcId="{D78DBF04-74C3-4017-B75E-D6086E0CE4A8}" destId="{24B9ECDB-9379-4075-BC6D-ECC747D5871F}" srcOrd="2" destOrd="0" parTransId="{91508745-8E4D-4A83-996C-C35610F7F425}" sibTransId="{8FF5A430-AF9C-42B2-91D7-98B4F65BAEAD}"/>
    <dgm:cxn modelId="{0BFBF9EC-1294-49E1-8173-15A2DB63E180}" type="presOf" srcId="{191EC4BC-460A-47EB-828C-FB78B496C370}" destId="{E1733EA9-DD6B-4B52-A227-63B459780A17}" srcOrd="0" destOrd="0" presId="urn:microsoft.com/office/officeart/2005/8/layout/chevron2"/>
    <dgm:cxn modelId="{1B1650A9-E838-4E2A-9B4F-DABDE9762170}" srcId="{A14A97E1-56E9-4558-8D9D-B5FD16BFC795}" destId="{EC33696A-A8B5-4C5C-810A-74397DB10537}" srcOrd="0" destOrd="0" parTransId="{9423EBB7-5257-4DD9-A346-DBAD12E3DCD6}" sibTransId="{5DD131E8-2E3C-4845-B1D9-5FEA9206F34A}"/>
    <dgm:cxn modelId="{34912D76-CC71-4AF6-BF16-961F620508D5}" srcId="{D78DBF04-74C3-4017-B75E-D6086E0CE4A8}" destId="{39A3DF4F-26DB-4953-9E63-A5F4744D881C}" srcOrd="3" destOrd="0" parTransId="{EE8ADD30-9EC4-4C93-9DAC-2A762EC86B12}" sibTransId="{8BA90257-14E7-47A2-BDEA-A6300BE7CE5C}"/>
    <dgm:cxn modelId="{3711A1CA-0B4F-4B57-8CDC-88EFCE21D7E7}" srcId="{24B9ECDB-9379-4075-BC6D-ECC747D5871F}" destId="{1947876E-C021-4598-8992-470F5BDD01EB}" srcOrd="0" destOrd="0" parTransId="{C437B74D-F78B-4EDD-A3F0-2230612550AB}" sibTransId="{FE222525-3CA6-4DEC-84AD-35717FBCADF4}"/>
    <dgm:cxn modelId="{2DFF69B0-F18C-4441-8435-0915C34C904E}" type="presOf" srcId="{39A3DF4F-26DB-4953-9E63-A5F4744D881C}" destId="{AC28D68D-C144-4E0E-A127-257EA3B8C60C}" srcOrd="0" destOrd="0" presId="urn:microsoft.com/office/officeart/2005/8/layout/chevron2"/>
    <dgm:cxn modelId="{40CCD1B6-E2AB-4578-AD3B-53E67C481A81}" type="presOf" srcId="{6447600F-83AC-41E2-869D-B6EE20668142}" destId="{49B17679-E242-44C7-BDC9-5455B1A76BF0}" srcOrd="0" destOrd="0" presId="urn:microsoft.com/office/officeart/2005/8/layout/chevron2"/>
    <dgm:cxn modelId="{6DB47213-8D9E-47B4-8F1A-3F4322102D4B}" type="presOf" srcId="{D78DBF04-74C3-4017-B75E-D6086E0CE4A8}" destId="{BBC42B81-C721-4B17-828C-6A03EF4F11E1}" srcOrd="0" destOrd="0" presId="urn:microsoft.com/office/officeart/2005/8/layout/chevron2"/>
    <dgm:cxn modelId="{EA92660F-4791-479B-87D3-E5FCEA29AB0E}" srcId="{39A3DF4F-26DB-4953-9E63-A5F4744D881C}" destId="{6447600F-83AC-41E2-869D-B6EE20668142}" srcOrd="0" destOrd="0" parTransId="{72F06705-3366-4133-B04D-4F7134A10E6F}" sibTransId="{052DF239-F893-4A5D-A4C0-FCE7A515C9B8}"/>
    <dgm:cxn modelId="{DC70F9A1-7E55-49E5-9915-7A616C059E4D}" type="presOf" srcId="{564575F8-041E-49D3-BD49-9B3667CE3B98}" destId="{ABDD9525-535B-4DE6-AFD2-19D66114D0DC}" srcOrd="0" destOrd="0" presId="urn:microsoft.com/office/officeart/2005/8/layout/chevron2"/>
    <dgm:cxn modelId="{2CCB4284-4C2A-4A9D-858C-A58CD691B2BE}" srcId="{D78DBF04-74C3-4017-B75E-D6086E0CE4A8}" destId="{191EC4BC-460A-47EB-828C-FB78B496C370}" srcOrd="4" destOrd="0" parTransId="{F58E10CA-48E9-40AA-8460-3FCB3A15A271}" sibTransId="{806796F2-B01C-41C3-8800-5BB6C425859E}"/>
    <dgm:cxn modelId="{95A99BD5-ED13-4A63-8AE4-9A49F6F19B7C}" srcId="{D78DBF04-74C3-4017-B75E-D6086E0CE4A8}" destId="{CA92894B-C341-4E53-8AB6-50EAB489ED8D}" srcOrd="1" destOrd="0" parTransId="{5D51317D-0E0B-4407-9A14-4C80D8B2917D}" sibTransId="{9872D649-292F-4E2A-AC23-C4341AD2CF6E}"/>
    <dgm:cxn modelId="{CB7C58B0-9C06-469B-836A-3536E346642D}" srcId="{191EC4BC-460A-47EB-828C-FB78B496C370}" destId="{44B093D6-5C56-491B-B720-39C87E591FC8}" srcOrd="0" destOrd="0" parTransId="{D4AF66A7-BC1D-48FC-91D9-0AE736AF13E6}" sibTransId="{CA4959A4-5B97-40A9-87A5-AB5BE32F611D}"/>
    <dgm:cxn modelId="{878AC3DD-24B7-4C1C-BB5B-EC1CE2A72F87}" type="presOf" srcId="{44B093D6-5C56-491B-B720-39C87E591FC8}" destId="{F8D3E2E4-8BEF-4C96-B1E3-AAE86036D17F}" srcOrd="0" destOrd="0" presId="urn:microsoft.com/office/officeart/2005/8/layout/chevron2"/>
    <dgm:cxn modelId="{0CC0C1DD-EA77-4D43-8B32-ECB57D23335B}" srcId="{D78DBF04-74C3-4017-B75E-D6086E0CE4A8}" destId="{A14A97E1-56E9-4558-8D9D-B5FD16BFC795}" srcOrd="0" destOrd="0" parTransId="{6E3B0548-EDA6-4F7A-A46F-BAB357169116}" sibTransId="{40E29956-70A5-4D44-9557-5CDBAC0DCC73}"/>
    <dgm:cxn modelId="{3632D383-1862-4456-A653-DCD3BDC9EB2F}" type="presOf" srcId="{A14A97E1-56E9-4558-8D9D-B5FD16BFC795}" destId="{F7FD1E08-77D5-4AC2-B173-3E944619FC09}" srcOrd="0" destOrd="0" presId="urn:microsoft.com/office/officeart/2005/8/layout/chevron2"/>
    <dgm:cxn modelId="{EC6C8B0A-D689-4A4D-A707-3EB5A402F1DD}" type="presOf" srcId="{1947876E-C021-4598-8992-470F5BDD01EB}" destId="{692906FA-96C2-4075-9697-57E952296EBF}" srcOrd="0" destOrd="0" presId="urn:microsoft.com/office/officeart/2005/8/layout/chevron2"/>
    <dgm:cxn modelId="{6BCC6747-7C1B-4B6B-A37E-8BC81FDF27CC}" type="presOf" srcId="{EC33696A-A8B5-4C5C-810A-74397DB10537}" destId="{537689D6-97C6-433B-9C0F-9FDBDBB1AFF0}" srcOrd="0" destOrd="0" presId="urn:microsoft.com/office/officeart/2005/8/layout/chevron2"/>
    <dgm:cxn modelId="{916044DF-0B57-4C27-B31B-8353044C1144}" srcId="{CA92894B-C341-4E53-8AB6-50EAB489ED8D}" destId="{564575F8-041E-49D3-BD49-9B3667CE3B98}" srcOrd="0" destOrd="0" parTransId="{B7DA758F-0986-468B-98A4-9F7688F4148D}" sibTransId="{48DFE8A9-5CBE-4D2C-B00F-FC74929B28B8}"/>
    <dgm:cxn modelId="{931EE6B0-F6F8-4BA1-96A7-40CF8C723DFF}" type="presParOf" srcId="{BBC42B81-C721-4B17-828C-6A03EF4F11E1}" destId="{F8D3A5ED-D572-40B4-B47E-464B84EC121E}" srcOrd="0" destOrd="0" presId="urn:microsoft.com/office/officeart/2005/8/layout/chevron2"/>
    <dgm:cxn modelId="{0F956978-FFB3-4949-AE46-A4C8C504206A}" type="presParOf" srcId="{F8D3A5ED-D572-40B4-B47E-464B84EC121E}" destId="{F7FD1E08-77D5-4AC2-B173-3E944619FC09}" srcOrd="0" destOrd="0" presId="urn:microsoft.com/office/officeart/2005/8/layout/chevron2"/>
    <dgm:cxn modelId="{9BB9B890-6E23-4775-88F3-802CEDC03ED1}" type="presParOf" srcId="{F8D3A5ED-D572-40B4-B47E-464B84EC121E}" destId="{537689D6-97C6-433B-9C0F-9FDBDBB1AFF0}" srcOrd="1" destOrd="0" presId="urn:microsoft.com/office/officeart/2005/8/layout/chevron2"/>
    <dgm:cxn modelId="{9EAC2D7A-1362-4011-BB36-E69F3CDC397F}" type="presParOf" srcId="{BBC42B81-C721-4B17-828C-6A03EF4F11E1}" destId="{23532ADD-1110-4D70-A237-7D92464D24D9}" srcOrd="1" destOrd="0" presId="urn:microsoft.com/office/officeart/2005/8/layout/chevron2"/>
    <dgm:cxn modelId="{99B372E2-84C4-4992-99D1-791AA6356F12}" type="presParOf" srcId="{BBC42B81-C721-4B17-828C-6A03EF4F11E1}" destId="{1300524D-E92D-4BE3-A98D-BFD12C40E873}" srcOrd="2" destOrd="0" presId="urn:microsoft.com/office/officeart/2005/8/layout/chevron2"/>
    <dgm:cxn modelId="{3F6915B2-FA58-4053-9C78-ACD5446E018A}" type="presParOf" srcId="{1300524D-E92D-4BE3-A98D-BFD12C40E873}" destId="{52F3DCEE-048F-446A-AEF8-26DFA42A19BE}" srcOrd="0" destOrd="0" presId="urn:microsoft.com/office/officeart/2005/8/layout/chevron2"/>
    <dgm:cxn modelId="{2F4136EA-3A52-43B4-BEC8-1FABD5C00CB4}" type="presParOf" srcId="{1300524D-E92D-4BE3-A98D-BFD12C40E873}" destId="{ABDD9525-535B-4DE6-AFD2-19D66114D0DC}" srcOrd="1" destOrd="0" presId="urn:microsoft.com/office/officeart/2005/8/layout/chevron2"/>
    <dgm:cxn modelId="{45FE1678-61B0-4519-B051-F2DA55E5065B}" type="presParOf" srcId="{BBC42B81-C721-4B17-828C-6A03EF4F11E1}" destId="{51BC35E8-57D2-450C-913E-A7F96DA5FEAE}" srcOrd="3" destOrd="0" presId="urn:microsoft.com/office/officeart/2005/8/layout/chevron2"/>
    <dgm:cxn modelId="{D8D3B0D4-2A6B-4A14-875F-E7FB0283CB67}" type="presParOf" srcId="{BBC42B81-C721-4B17-828C-6A03EF4F11E1}" destId="{0743D026-F924-43CB-BD63-95BBAD4E9C8F}" srcOrd="4" destOrd="0" presId="urn:microsoft.com/office/officeart/2005/8/layout/chevron2"/>
    <dgm:cxn modelId="{0305480E-3F2E-4AC6-88DF-F41DB9D0379D}" type="presParOf" srcId="{0743D026-F924-43CB-BD63-95BBAD4E9C8F}" destId="{075D077C-17BF-4E35-854A-EE1785624E59}" srcOrd="0" destOrd="0" presId="urn:microsoft.com/office/officeart/2005/8/layout/chevron2"/>
    <dgm:cxn modelId="{EB9315F2-43C4-4938-9E45-E98A81789647}" type="presParOf" srcId="{0743D026-F924-43CB-BD63-95BBAD4E9C8F}" destId="{692906FA-96C2-4075-9697-57E952296EBF}" srcOrd="1" destOrd="0" presId="urn:microsoft.com/office/officeart/2005/8/layout/chevron2"/>
    <dgm:cxn modelId="{662D0793-5F14-44B3-A37F-15ADB548D66D}" type="presParOf" srcId="{BBC42B81-C721-4B17-828C-6A03EF4F11E1}" destId="{7F156D67-3FF0-49D8-A677-0FF796712BD3}" srcOrd="5" destOrd="0" presId="urn:microsoft.com/office/officeart/2005/8/layout/chevron2"/>
    <dgm:cxn modelId="{118C212A-02EB-40C8-8094-275C5267DE4F}" type="presParOf" srcId="{BBC42B81-C721-4B17-828C-6A03EF4F11E1}" destId="{BA79BFB6-2038-4C5B-A73C-BF05C9C0EC57}" srcOrd="6" destOrd="0" presId="urn:microsoft.com/office/officeart/2005/8/layout/chevron2"/>
    <dgm:cxn modelId="{3EE6A6AB-26D6-4573-8A69-81814A8137E8}" type="presParOf" srcId="{BA79BFB6-2038-4C5B-A73C-BF05C9C0EC57}" destId="{AC28D68D-C144-4E0E-A127-257EA3B8C60C}" srcOrd="0" destOrd="0" presId="urn:microsoft.com/office/officeart/2005/8/layout/chevron2"/>
    <dgm:cxn modelId="{812AE5B1-A261-4FB4-8B83-66471651EBB2}" type="presParOf" srcId="{BA79BFB6-2038-4C5B-A73C-BF05C9C0EC57}" destId="{49B17679-E242-44C7-BDC9-5455B1A76BF0}" srcOrd="1" destOrd="0" presId="urn:microsoft.com/office/officeart/2005/8/layout/chevron2"/>
    <dgm:cxn modelId="{5B208BFB-FE4C-4B1F-9012-624B27DB27AE}" type="presParOf" srcId="{BBC42B81-C721-4B17-828C-6A03EF4F11E1}" destId="{43165D0A-7EDA-4DB3-91C9-AAB700469621}" srcOrd="7" destOrd="0" presId="urn:microsoft.com/office/officeart/2005/8/layout/chevron2"/>
    <dgm:cxn modelId="{40FC8721-1B1B-4036-ACBA-138955E36B28}" type="presParOf" srcId="{BBC42B81-C721-4B17-828C-6A03EF4F11E1}" destId="{77823C4C-6B5C-4272-86B2-FD1AAF794192}" srcOrd="8" destOrd="0" presId="urn:microsoft.com/office/officeart/2005/8/layout/chevron2"/>
    <dgm:cxn modelId="{7FD534C0-7413-4019-A60E-1BE63D7D2670}" type="presParOf" srcId="{77823C4C-6B5C-4272-86B2-FD1AAF794192}" destId="{E1733EA9-DD6B-4B52-A227-63B459780A17}" srcOrd="0" destOrd="0" presId="urn:microsoft.com/office/officeart/2005/8/layout/chevron2"/>
    <dgm:cxn modelId="{8CBC69BB-FB9F-49CE-BE39-D86054F8114E}" type="presParOf" srcId="{77823C4C-6B5C-4272-86B2-FD1AAF794192}" destId="{F8D3E2E4-8BEF-4C96-B1E3-AAE86036D17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FD1E08-77D5-4AC2-B173-3E944619FC09}">
      <dsp:nvSpPr>
        <dsp:cNvPr id="0" name=""/>
        <dsp:cNvSpPr/>
      </dsp:nvSpPr>
      <dsp:spPr>
        <a:xfrm rot="5400000">
          <a:off x="-163030" y="164489"/>
          <a:ext cx="1086870" cy="760809"/>
        </a:xfrm>
        <a:prstGeom prst="chevron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100" kern="1200" dirty="0"/>
        </a:p>
      </dsp:txBody>
      <dsp:txXfrm rot="-5400000">
        <a:off x="1" y="381864"/>
        <a:ext cx="760809" cy="326061"/>
      </dsp:txXfrm>
    </dsp:sp>
    <dsp:sp modelId="{537689D6-97C6-433B-9C0F-9FDBDBB1AFF0}">
      <dsp:nvSpPr>
        <dsp:cNvPr id="0" name=""/>
        <dsp:cNvSpPr/>
      </dsp:nvSpPr>
      <dsp:spPr>
        <a:xfrm rot="5400000">
          <a:off x="4136799" y="-3374531"/>
          <a:ext cx="706465" cy="7458446"/>
        </a:xfrm>
        <a:prstGeom prst="round2Same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3200" kern="1200" dirty="0" smtClean="0">
              <a:latin typeface="Arial" panose="020B0604020202020204" pitchFamily="34" charset="0"/>
              <a:cs typeface="Arial" panose="020B0604020202020204" pitchFamily="34" charset="0"/>
            </a:rPr>
            <a:t>Introduction</a:t>
          </a:r>
          <a:r>
            <a:rPr lang="fr-FR" sz="2000" kern="1200" dirty="0" smtClean="0"/>
            <a:t> </a:t>
          </a:r>
          <a:endParaRPr lang="fr-FR" sz="2000" kern="1200" dirty="0"/>
        </a:p>
      </dsp:txBody>
      <dsp:txXfrm rot="-5400000">
        <a:off x="760809" y="35946"/>
        <a:ext cx="7423959" cy="637491"/>
      </dsp:txXfrm>
    </dsp:sp>
    <dsp:sp modelId="{52F3DCEE-048F-446A-AEF8-26DFA42A19BE}">
      <dsp:nvSpPr>
        <dsp:cNvPr id="0" name=""/>
        <dsp:cNvSpPr/>
      </dsp:nvSpPr>
      <dsp:spPr>
        <a:xfrm rot="5400000">
          <a:off x="-163030" y="1134180"/>
          <a:ext cx="1086870" cy="760809"/>
        </a:xfrm>
        <a:prstGeom prst="chevron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smtClean="0"/>
            <a:t> </a:t>
          </a:r>
          <a:endParaRPr lang="fr-FR" sz="2100" kern="1200" dirty="0"/>
        </a:p>
      </dsp:txBody>
      <dsp:txXfrm rot="-5400000">
        <a:off x="1" y="1351555"/>
        <a:ext cx="760809" cy="326061"/>
      </dsp:txXfrm>
    </dsp:sp>
    <dsp:sp modelId="{ABDD9525-535B-4DE6-AFD2-19D66114D0DC}">
      <dsp:nvSpPr>
        <dsp:cNvPr id="0" name=""/>
        <dsp:cNvSpPr/>
      </dsp:nvSpPr>
      <dsp:spPr>
        <a:xfrm rot="5400000">
          <a:off x="4136799" y="-2404840"/>
          <a:ext cx="706465" cy="7458446"/>
        </a:xfrm>
        <a:prstGeom prst="round2Same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3200" kern="1200" dirty="0" smtClean="0">
              <a:latin typeface="Arial" panose="020B0604020202020204" pitchFamily="34" charset="0"/>
              <a:cs typeface="Arial" panose="020B0604020202020204" pitchFamily="34" charset="0"/>
            </a:rPr>
            <a:t>Objectif</a:t>
          </a:r>
          <a:endParaRPr lang="fr-FR" sz="3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760809" y="1005637"/>
        <a:ext cx="7423959" cy="637491"/>
      </dsp:txXfrm>
    </dsp:sp>
    <dsp:sp modelId="{075D077C-17BF-4E35-854A-EE1785624E59}">
      <dsp:nvSpPr>
        <dsp:cNvPr id="0" name=""/>
        <dsp:cNvSpPr/>
      </dsp:nvSpPr>
      <dsp:spPr>
        <a:xfrm rot="5400000">
          <a:off x="-163030" y="2103870"/>
          <a:ext cx="1086870" cy="760809"/>
        </a:xfrm>
        <a:prstGeom prst="chevron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100" kern="1200" dirty="0"/>
        </a:p>
      </dsp:txBody>
      <dsp:txXfrm rot="-5400000">
        <a:off x="1" y="2321245"/>
        <a:ext cx="760809" cy="326061"/>
      </dsp:txXfrm>
    </dsp:sp>
    <dsp:sp modelId="{692906FA-96C2-4075-9697-57E952296EBF}">
      <dsp:nvSpPr>
        <dsp:cNvPr id="0" name=""/>
        <dsp:cNvSpPr/>
      </dsp:nvSpPr>
      <dsp:spPr>
        <a:xfrm rot="5400000">
          <a:off x="4136799" y="-1415891"/>
          <a:ext cx="706465" cy="7458446"/>
        </a:xfrm>
        <a:prstGeom prst="round2Same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3200" kern="1200" dirty="0" smtClean="0">
              <a:latin typeface="Arial" panose="020B0604020202020204" pitchFamily="34" charset="0"/>
              <a:cs typeface="Arial" panose="020B0604020202020204" pitchFamily="34" charset="0"/>
            </a:rPr>
            <a:t>Méthodologie de travail</a:t>
          </a:r>
          <a:endParaRPr lang="fr-FR" sz="3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760809" y="1994586"/>
        <a:ext cx="7423959" cy="637491"/>
      </dsp:txXfrm>
    </dsp:sp>
    <dsp:sp modelId="{AC28D68D-C144-4E0E-A127-257EA3B8C60C}">
      <dsp:nvSpPr>
        <dsp:cNvPr id="0" name=""/>
        <dsp:cNvSpPr/>
      </dsp:nvSpPr>
      <dsp:spPr>
        <a:xfrm rot="5400000">
          <a:off x="-163030" y="3073561"/>
          <a:ext cx="1086870" cy="760809"/>
        </a:xfrm>
        <a:prstGeom prst="chevron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100" kern="1200" dirty="0"/>
        </a:p>
      </dsp:txBody>
      <dsp:txXfrm rot="-5400000">
        <a:off x="1" y="3290936"/>
        <a:ext cx="760809" cy="326061"/>
      </dsp:txXfrm>
    </dsp:sp>
    <dsp:sp modelId="{49B17679-E242-44C7-BDC9-5455B1A76BF0}">
      <dsp:nvSpPr>
        <dsp:cNvPr id="0" name=""/>
        <dsp:cNvSpPr/>
      </dsp:nvSpPr>
      <dsp:spPr>
        <a:xfrm rot="5400000">
          <a:off x="4136799" y="-465459"/>
          <a:ext cx="706465" cy="7458446"/>
        </a:xfrm>
        <a:prstGeom prst="round2Same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3200" kern="1200" dirty="0" smtClean="0">
              <a:latin typeface="Arial" panose="020B0604020202020204" pitchFamily="34" charset="0"/>
              <a:cs typeface="Arial" panose="020B0604020202020204" pitchFamily="34" charset="0"/>
            </a:rPr>
            <a:t>Résultats et discussion </a:t>
          </a:r>
          <a:endParaRPr lang="fr-FR" sz="3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760809" y="2945018"/>
        <a:ext cx="7423959" cy="637491"/>
      </dsp:txXfrm>
    </dsp:sp>
    <dsp:sp modelId="{E1733EA9-DD6B-4B52-A227-63B459780A17}">
      <dsp:nvSpPr>
        <dsp:cNvPr id="0" name=""/>
        <dsp:cNvSpPr/>
      </dsp:nvSpPr>
      <dsp:spPr>
        <a:xfrm rot="5400000">
          <a:off x="-163030" y="4043251"/>
          <a:ext cx="1086870" cy="760809"/>
        </a:xfrm>
        <a:prstGeom prst="chevron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100" kern="1200" dirty="0"/>
        </a:p>
      </dsp:txBody>
      <dsp:txXfrm rot="-5400000">
        <a:off x="1" y="4260626"/>
        <a:ext cx="760809" cy="326061"/>
      </dsp:txXfrm>
    </dsp:sp>
    <dsp:sp modelId="{F8D3E2E4-8BEF-4C96-B1E3-AAE86036D17F}">
      <dsp:nvSpPr>
        <dsp:cNvPr id="0" name=""/>
        <dsp:cNvSpPr/>
      </dsp:nvSpPr>
      <dsp:spPr>
        <a:xfrm rot="5400000">
          <a:off x="4136799" y="504230"/>
          <a:ext cx="706465" cy="7458446"/>
        </a:xfrm>
        <a:prstGeom prst="round2Same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3200" kern="1200" dirty="0" smtClean="0">
              <a:latin typeface="Arial" panose="020B0604020202020204" pitchFamily="34" charset="0"/>
              <a:cs typeface="Arial" panose="020B0604020202020204" pitchFamily="34" charset="0"/>
            </a:rPr>
            <a:t>Conclusion et recommandation</a:t>
          </a:r>
          <a:endParaRPr lang="fr-FR" sz="3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760809" y="3914708"/>
        <a:ext cx="7423959" cy="6374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7A2369-B642-47EE-924B-D6E393431CA3}" type="datetimeFigureOut">
              <a:rPr lang="fr-FR" smtClean="0"/>
              <a:t>24/06/2018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EC194B-9C09-4F12-AAE7-DCFEE34A1E4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71652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C194B-9C09-4F12-AAE7-DCFEE34A1E40}" type="slidenum">
              <a:rPr lang="fr-FR" smtClean="0"/>
              <a:t>35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48644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B0E4-FBE3-489B-8B66-C6187A1475DA}" type="datetimeFigureOut">
              <a:rPr lang="fr-FR" smtClean="0"/>
              <a:t>24/06/2018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39A84-616D-4525-A8A8-F1EC8BB7E57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15441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B0E4-FBE3-489B-8B66-C6187A1475DA}" type="datetimeFigureOut">
              <a:rPr lang="fr-FR" smtClean="0"/>
              <a:t>24/06/2018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39A84-616D-4525-A8A8-F1EC8BB7E57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73158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B0E4-FBE3-489B-8B66-C6187A1475DA}" type="datetimeFigureOut">
              <a:rPr lang="fr-FR" smtClean="0"/>
              <a:t>24/06/2018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39A84-616D-4525-A8A8-F1EC8BB7E57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9401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B0E4-FBE3-489B-8B66-C6187A1475DA}" type="datetimeFigureOut">
              <a:rPr lang="fr-FR" smtClean="0"/>
              <a:t>24/06/2018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39A84-616D-4525-A8A8-F1EC8BB7E57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7139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B0E4-FBE3-489B-8B66-C6187A1475DA}" type="datetimeFigureOut">
              <a:rPr lang="fr-FR" smtClean="0"/>
              <a:t>24/06/2018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39A84-616D-4525-A8A8-F1EC8BB7E57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8483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B0E4-FBE3-489B-8B66-C6187A1475DA}" type="datetimeFigureOut">
              <a:rPr lang="fr-FR" smtClean="0"/>
              <a:t>24/06/2018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39A84-616D-4525-A8A8-F1EC8BB7E57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01541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B0E4-FBE3-489B-8B66-C6187A1475DA}" type="datetimeFigureOut">
              <a:rPr lang="fr-FR" smtClean="0"/>
              <a:t>24/06/2018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39A84-616D-4525-A8A8-F1EC8BB7E57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2200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B0E4-FBE3-489B-8B66-C6187A1475DA}" type="datetimeFigureOut">
              <a:rPr lang="fr-FR" smtClean="0"/>
              <a:t>24/06/2018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39A84-616D-4525-A8A8-F1EC8BB7E57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4354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B0E4-FBE3-489B-8B66-C6187A1475DA}" type="datetimeFigureOut">
              <a:rPr lang="fr-FR" smtClean="0"/>
              <a:t>24/06/2018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39A84-616D-4525-A8A8-F1EC8BB7E57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3243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B0E4-FBE3-489B-8B66-C6187A1475DA}" type="datetimeFigureOut">
              <a:rPr lang="fr-FR" smtClean="0"/>
              <a:t>24/06/2018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39A84-616D-4525-A8A8-F1EC8BB7E57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63413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B0E4-FBE3-489B-8B66-C6187A1475DA}" type="datetimeFigureOut">
              <a:rPr lang="fr-FR" smtClean="0"/>
              <a:t>24/06/2018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39A84-616D-4525-A8A8-F1EC8BB7E57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95243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5B0E4-FBE3-489B-8B66-C6187A1475DA}" type="datetimeFigureOut">
              <a:rPr lang="fr-FR" smtClean="0"/>
              <a:t>24/06/2018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39A84-616D-4525-A8A8-F1EC8BB7E57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78022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28596" y="428604"/>
            <a:ext cx="7772400" cy="6215106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6" descr="Photo 10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7" descr="0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333375"/>
            <a:ext cx="4464050" cy="2825750"/>
          </a:xfrm>
          <a:prstGeom prst="rect">
            <a:avLst/>
          </a:prstGeom>
          <a:noFill/>
        </p:spPr>
      </p:pic>
      <p:pic>
        <p:nvPicPr>
          <p:cNvPr id="6" name="Picture 13" descr="45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2571744"/>
            <a:ext cx="19589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82537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412776"/>
            <a:ext cx="8964488" cy="5328592"/>
          </a:xfrm>
        </p:spPr>
        <p:txBody>
          <a:bodyPr>
            <a:normAutofit/>
          </a:bodyPr>
          <a:lstStyle/>
          <a:p>
            <a:pPr algn="just"/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Notre étude a été réalisée dans une </a:t>
            </a: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exploitation bovine laitière </a:t>
            </a: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située dans la commune de </a:t>
            </a:r>
            <a:r>
              <a:rPr lang="fr-FR" sz="2800" b="1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Bir</a:t>
            </a:r>
            <a:r>
              <a:rPr lang="fr-FR" sz="28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2800" b="1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uld</a:t>
            </a:r>
            <a:r>
              <a:rPr lang="fr-FR" sz="28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Khelifa</a:t>
            </a: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 faisant partie de la daïra de Bordj Emir Khaled dans la wilaya </a:t>
            </a:r>
            <a:r>
              <a:rPr lang="fr-FR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d’Ain </a:t>
            </a:r>
            <a:r>
              <a:rPr lang="fr-FR" sz="28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Defla</a:t>
            </a:r>
            <a:r>
              <a:rPr lang="fr-FR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4" name="Ruban vers le haut 3"/>
          <p:cNvSpPr/>
          <p:nvPr/>
        </p:nvSpPr>
        <p:spPr>
          <a:xfrm>
            <a:off x="0" y="116632"/>
            <a:ext cx="9144000" cy="828672"/>
          </a:xfrm>
          <a:prstGeom prst="ribbon2">
            <a:avLst>
              <a:gd name="adj1" fmla="val 29756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Démarche méthodologique </a:t>
            </a:r>
          </a:p>
        </p:txBody>
      </p:sp>
    </p:spTree>
    <p:extLst>
      <p:ext uri="{BB962C8B-B14F-4D97-AF65-F5344CB8AC3E}">
        <p14:creationId xmlns:p14="http://schemas.microsoft.com/office/powerpoint/2010/main" val="138159868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805264"/>
          </a:xfrm>
          <a:prstGeom prst="rect">
            <a:avLst/>
          </a:prstGeom>
          <a:noFill/>
        </p:spPr>
      </p:pic>
      <p:sp>
        <p:nvSpPr>
          <p:cNvPr id="7" name="Arrondir un rectangle avec un coin du même côté 6"/>
          <p:cNvSpPr/>
          <p:nvPr/>
        </p:nvSpPr>
        <p:spPr>
          <a:xfrm>
            <a:off x="0" y="5805264"/>
            <a:ext cx="9144000" cy="936104"/>
          </a:xfrm>
          <a:prstGeom prst="round2Same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2800" b="1" dirty="0" smtClean="0"/>
              <a:t> Situation </a:t>
            </a:r>
            <a:r>
              <a:rPr lang="fr-FR" sz="2800" b="1" dirty="0"/>
              <a:t>géographique de la commune de Bir Ould Khelifa dans la wilaya d’Ain </a:t>
            </a:r>
            <a:r>
              <a:rPr lang="fr-FR" sz="2800" b="1" dirty="0" smtClean="0"/>
              <a:t>De</a:t>
            </a:r>
            <a:r>
              <a:rPr lang="ar-SA" sz="2800" b="1" dirty="0" smtClean="0"/>
              <a:t>fla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71382808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u contenu 19"/>
          <p:cNvSpPr>
            <a:spLocks noGrp="1"/>
          </p:cNvSpPr>
          <p:nvPr>
            <p:ph idx="1"/>
          </p:nvPr>
        </p:nvSpPr>
        <p:spPr>
          <a:xfrm>
            <a:off x="107504" y="1268760"/>
            <a:ext cx="8909132" cy="547260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b="1" dirty="0">
                <a:solidFill>
                  <a:srgbClr val="0070C0"/>
                </a:solidFill>
              </a:rPr>
              <a:t> </a:t>
            </a:r>
            <a:r>
              <a:rPr lang="fr-FR" b="1" dirty="0" smtClean="0">
                <a:solidFill>
                  <a:srgbClr val="0070C0"/>
                </a:solidFill>
              </a:rPr>
              <a:t>                         </a:t>
            </a:r>
            <a:r>
              <a:rPr lang="fr-FR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Choix d’exploitation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Le choix de l’exploitation s’est basé sur: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présence de la </a:t>
            </a:r>
            <a:r>
              <a:rPr lang="fr-FR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race </a:t>
            </a:r>
            <a:r>
              <a:rPr lang="fr-FR" sz="2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Holstein, 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facilité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l’accès à l’exploitation et la réceptivité des responsables de la ferme à ce genre d’étude.</a:t>
            </a:r>
            <a:endParaRPr lang="fr-F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l’importance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de l’effectif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du troupeau de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vaches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laitières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disponibilité des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informations relatives à </a:t>
            </a:r>
            <a:r>
              <a:rPr lang="fr-FR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production laitière et la reproduction</a:t>
            </a:r>
            <a:endParaRPr lang="fr-FR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uban vers le haut 2"/>
          <p:cNvSpPr/>
          <p:nvPr/>
        </p:nvSpPr>
        <p:spPr>
          <a:xfrm>
            <a:off x="-19860" y="315002"/>
            <a:ext cx="9036496" cy="612648"/>
          </a:xfrm>
          <a:prstGeom prst="ribbon2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Démarche méthodologique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48409425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697822"/>
            <a:ext cx="8640960" cy="4853136"/>
          </a:xfrm>
        </p:spPr>
        <p:txBody>
          <a:bodyPr/>
          <a:lstStyle/>
          <a:p>
            <a:pPr marL="0" indent="0">
              <a:buNone/>
            </a:pPr>
            <a:r>
              <a:rPr lang="fr-FR" b="1" dirty="0" smtClean="0"/>
              <a:t>                       </a:t>
            </a:r>
            <a:r>
              <a:rPr lang="fr-FR" b="1" dirty="0" smtClean="0">
                <a:solidFill>
                  <a:srgbClr val="0070C0"/>
                </a:solidFill>
              </a:rPr>
              <a:t>Déroulement </a:t>
            </a:r>
            <a:r>
              <a:rPr lang="fr-FR" b="1" dirty="0">
                <a:solidFill>
                  <a:srgbClr val="0070C0"/>
                </a:solidFill>
              </a:rPr>
              <a:t>de l’étude </a:t>
            </a:r>
            <a:endParaRPr lang="fr-FR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fr-FR" dirty="0" smtClean="0"/>
              <a:t>   </a:t>
            </a:r>
            <a:endParaRPr lang="ar-DZ" dirty="0" smtClean="0"/>
          </a:p>
          <a:p>
            <a:pPr marL="0" indent="0">
              <a:buNone/>
            </a:pP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L’exploitation</a:t>
            </a:r>
            <a:r>
              <a:rPr lang="fr-FR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fr-FR" dirty="0" smtClean="0"/>
              <a:t>                        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SI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BRAHIM BENBRIK </a:t>
            </a:r>
            <a:endParaRPr lang="fr-F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fr-FR" sz="2800" b="1" dirty="0">
                <a:latin typeface="Arial" panose="020B0604020202020204" pitchFamily="34" charset="0"/>
                <a:cs typeface="Arial" panose="020B0604020202020204" pitchFamily="34" charset="0"/>
              </a:rPr>
              <a:t>la commune </a:t>
            </a: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</a:t>
            </a:r>
            <a:r>
              <a:rPr lang="fr-FR" sz="2800" dirty="0" smtClean="0"/>
              <a:t>BIR OULD KHELIFA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wilaya                                   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AIN DEFLA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Période                                         </a:t>
            </a:r>
            <a:r>
              <a:rPr lang="fr-FR" sz="2800" dirty="0" smtClean="0"/>
              <a:t>3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MOIS</a:t>
            </a:r>
            <a:r>
              <a:rPr lang="fr-FR" sz="2800" dirty="0" smtClean="0"/>
              <a:t> </a:t>
            </a:r>
            <a:endParaRPr lang="fr-FR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lèche droite 5"/>
          <p:cNvSpPr/>
          <p:nvPr/>
        </p:nvSpPr>
        <p:spPr>
          <a:xfrm>
            <a:off x="2931368" y="3058032"/>
            <a:ext cx="1775279" cy="310890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  <p:sp>
        <p:nvSpPr>
          <p:cNvPr id="8" name="Flèche droite 7"/>
          <p:cNvSpPr/>
          <p:nvPr/>
        </p:nvSpPr>
        <p:spPr>
          <a:xfrm>
            <a:off x="2962217" y="3813500"/>
            <a:ext cx="1775279" cy="310890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lèche droite 8"/>
          <p:cNvSpPr/>
          <p:nvPr/>
        </p:nvSpPr>
        <p:spPr>
          <a:xfrm>
            <a:off x="2931368" y="4509120"/>
            <a:ext cx="1838267" cy="310890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 droite 9"/>
          <p:cNvSpPr/>
          <p:nvPr/>
        </p:nvSpPr>
        <p:spPr>
          <a:xfrm>
            <a:off x="2929722" y="5157192"/>
            <a:ext cx="1775279" cy="360039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uban vers le haut 10"/>
          <p:cNvSpPr/>
          <p:nvPr/>
        </p:nvSpPr>
        <p:spPr>
          <a:xfrm>
            <a:off x="0" y="116632"/>
            <a:ext cx="9144000" cy="828672"/>
          </a:xfrm>
          <a:prstGeom prst="ribbon2">
            <a:avLst>
              <a:gd name="adj1" fmla="val 29756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Démarche méthodologique </a:t>
            </a:r>
          </a:p>
        </p:txBody>
      </p:sp>
    </p:spTree>
    <p:extLst>
      <p:ext uri="{BB962C8B-B14F-4D97-AF65-F5344CB8AC3E}">
        <p14:creationId xmlns:p14="http://schemas.microsoft.com/office/powerpoint/2010/main" val="142104566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Les données </a:t>
            </a:r>
            <a:endParaRPr lang="fr-FR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4" name="Ruban vers le haut 3"/>
          <p:cNvSpPr/>
          <p:nvPr/>
        </p:nvSpPr>
        <p:spPr>
          <a:xfrm>
            <a:off x="136874" y="404664"/>
            <a:ext cx="8827613" cy="720080"/>
          </a:xfrm>
          <a:prstGeom prst="ribbon2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Démarche méthodologique</a:t>
            </a:r>
            <a:endParaRPr lang="fr-FR" sz="2400" dirty="0"/>
          </a:p>
        </p:txBody>
      </p:sp>
      <p:sp>
        <p:nvSpPr>
          <p:cNvPr id="8" name="Organigramme : Terminateur 7"/>
          <p:cNvSpPr/>
          <p:nvPr/>
        </p:nvSpPr>
        <p:spPr>
          <a:xfrm>
            <a:off x="3131840" y="3789040"/>
            <a:ext cx="2880320" cy="1080120"/>
          </a:xfrm>
          <a:prstGeom prst="flowChartTermina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  </a:t>
            </a:r>
            <a:r>
              <a:rPr lang="fr-FR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laitière</a:t>
            </a:r>
            <a:endParaRPr lang="fr-F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rganigramme : Terminateur 8"/>
          <p:cNvSpPr/>
          <p:nvPr/>
        </p:nvSpPr>
        <p:spPr>
          <a:xfrm>
            <a:off x="467544" y="2348880"/>
            <a:ext cx="2664296" cy="936104"/>
          </a:xfrm>
          <a:prstGeom prst="flowChartTermina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Conduite alimentaire </a:t>
            </a:r>
            <a:endParaRPr lang="fr-FR" sz="2000" dirty="0">
              <a:latin typeface="Arial" panose="020B0604020202020204" pitchFamily="34" charset="0"/>
              <a:ea typeface="SimHei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" name="Organigramme : Terminateur 9"/>
          <p:cNvSpPr/>
          <p:nvPr/>
        </p:nvSpPr>
        <p:spPr>
          <a:xfrm>
            <a:off x="5868144" y="5373216"/>
            <a:ext cx="2880320" cy="1008112"/>
          </a:xfrm>
          <a:prstGeom prst="flowChartTermina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Conduite  de reproduction </a:t>
            </a:r>
          </a:p>
        </p:txBody>
      </p:sp>
    </p:spTree>
    <p:extLst>
      <p:ext uri="{BB962C8B-B14F-4D97-AF65-F5344CB8AC3E}">
        <p14:creationId xmlns:p14="http://schemas.microsoft.com/office/powerpoint/2010/main" val="424790329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268760"/>
            <a:ext cx="8856984" cy="5589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Conduite alimentaire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Planning fourrager</a:t>
            </a:r>
          </a:p>
          <a:p>
            <a:pPr>
              <a:buFont typeface="Wingdings" panose="05000000000000000000" pitchFamily="2" charset="2"/>
              <a:buChar char="q"/>
            </a:pPr>
            <a:endParaRPr lang="fr-F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sz="28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850106"/>
          </a:xfrm>
          <a:prstGeom prst="ribbon2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Démarche méthodologique</a:t>
            </a:r>
            <a:endParaRPr lang="fr-FR" sz="2400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1850041"/>
              </p:ext>
            </p:extLst>
          </p:nvPr>
        </p:nvGraphicFramePr>
        <p:xfrm>
          <a:off x="179512" y="2348880"/>
          <a:ext cx="8784978" cy="4248472"/>
        </p:xfrm>
        <a:graphic>
          <a:graphicData uri="http://schemas.openxmlformats.org/drawingml/2006/table">
            <a:tbl>
              <a:tblPr firstRow="1" firstCol="1" bandRow="1">
                <a:tableStyleId>{6E25E649-3F16-4E02-A733-19D2CDBF48F0}</a:tableStyleId>
              </a:tblPr>
              <a:tblGrid>
                <a:gridCol w="1668293"/>
                <a:gridCol w="603506"/>
                <a:gridCol w="593213"/>
                <a:gridCol w="584793"/>
                <a:gridCol w="579178"/>
                <a:gridCol w="609119"/>
                <a:gridCol w="609119"/>
                <a:gridCol w="603506"/>
                <a:gridCol w="555785"/>
                <a:gridCol w="585727"/>
                <a:gridCol w="712617"/>
                <a:gridCol w="506557"/>
                <a:gridCol w="573565"/>
              </a:tblGrid>
              <a:tr h="92453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Mois </a:t>
                      </a:r>
                      <a:r>
                        <a:rPr lang="fr-F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/fourrage 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Déc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Jan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fév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Avr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Jui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Juil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Aout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err="1">
                          <a:effectLst/>
                        </a:rPr>
                        <a:t>Spt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Oct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3496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Paille</a:t>
                      </a:r>
                      <a:r>
                        <a:rPr lang="fr-FR" sz="18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ar-DZ" sz="1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</a:t>
                      </a:r>
                      <a:r>
                        <a:rPr lang="ar-DZ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blé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+</a:t>
                      </a:r>
                      <a:endParaRPr lang="fr-FR" sz="18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+</a:t>
                      </a:r>
                      <a:endParaRPr lang="fr-FR" sz="18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+</a:t>
                      </a:r>
                      <a:endParaRPr lang="fr-FR" sz="18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+</a:t>
                      </a:r>
                      <a:endParaRPr lang="fr-FR" sz="18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+</a:t>
                      </a:r>
                      <a:endParaRPr lang="fr-FR" sz="18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+</a:t>
                      </a:r>
                      <a:endParaRPr lang="fr-FR" sz="18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+</a:t>
                      </a:r>
                      <a:endParaRPr lang="fr-FR" sz="18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+</a:t>
                      </a:r>
                      <a:endParaRPr lang="fr-FR" sz="18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+</a:t>
                      </a:r>
                      <a:endParaRPr lang="fr-FR" sz="18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+</a:t>
                      </a:r>
                      <a:endParaRPr lang="fr-FR" sz="18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+</a:t>
                      </a:r>
                      <a:endParaRPr lang="fr-FR" sz="18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+</a:t>
                      </a:r>
                      <a:endParaRPr lang="fr-FR" sz="18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3710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Foin d’avoine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  <a:cs typeface="+mn-cs"/>
                        </a:rPr>
                        <a:t>+</a:t>
                      </a:r>
                      <a:endParaRPr lang="fr-FR" sz="18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  <a:cs typeface="+mn-cs"/>
                        </a:rPr>
                        <a:t>+</a:t>
                      </a:r>
                      <a:endParaRPr lang="fr-FR" sz="18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  <a:cs typeface="+mn-cs"/>
                        </a:rPr>
                        <a:t>+</a:t>
                      </a:r>
                      <a:endParaRPr lang="fr-FR" sz="18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  <a:cs typeface="+mn-cs"/>
                        </a:rPr>
                        <a:t>+</a:t>
                      </a:r>
                      <a:endParaRPr lang="fr-FR" sz="18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  <a:cs typeface="+mn-cs"/>
                        </a:rPr>
                        <a:t>+</a:t>
                      </a:r>
                      <a:endParaRPr lang="fr-FR" sz="18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  <a:cs typeface="+mn-cs"/>
                        </a:rPr>
                        <a:t>+</a:t>
                      </a:r>
                      <a:endParaRPr lang="fr-FR" sz="18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  <a:cs typeface="+mn-cs"/>
                        </a:rPr>
                        <a:t>+</a:t>
                      </a:r>
                      <a:endParaRPr lang="fr-FR" sz="18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  <a:cs typeface="+mn-cs"/>
                        </a:rPr>
                        <a:t>+</a:t>
                      </a:r>
                      <a:endParaRPr lang="fr-FR" sz="18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  <a:cs typeface="+mn-cs"/>
                        </a:rPr>
                        <a:t>+</a:t>
                      </a:r>
                      <a:endParaRPr lang="fr-FR" sz="18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  <a:cs typeface="+mn-cs"/>
                        </a:rPr>
                        <a:t>+</a:t>
                      </a:r>
                      <a:endParaRPr lang="fr-FR" sz="18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  <a:cs typeface="+mn-cs"/>
                        </a:rPr>
                        <a:t>+</a:t>
                      </a:r>
                      <a:endParaRPr lang="fr-FR" sz="18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  <a:cs typeface="+mn-cs"/>
                        </a:rPr>
                        <a:t>+</a:t>
                      </a:r>
                      <a:endParaRPr lang="fr-FR" sz="18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92453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Orge</a:t>
                      </a:r>
                      <a:r>
                        <a:rPr lang="fr-FR" sz="18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 vert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fr-F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pâturage)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1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1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fr-FR" sz="20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fr-FR" sz="20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fr-FR" sz="20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1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1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1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1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1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1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1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3710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Luzerne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200" cap="all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 </a:t>
                      </a:r>
                      <a:endParaRPr lang="fr-FR" sz="11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200" cap="all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 </a:t>
                      </a:r>
                      <a:endParaRPr lang="fr-FR" sz="11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2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 </a:t>
                      </a:r>
                      <a:endParaRPr lang="fr-FR" sz="11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2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 </a:t>
                      </a:r>
                      <a:endParaRPr lang="fr-FR" sz="11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+</a:t>
                      </a:r>
                      <a:endParaRPr lang="fr-FR" sz="18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+</a:t>
                      </a:r>
                      <a:endParaRPr lang="fr-FR" sz="18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+</a:t>
                      </a:r>
                      <a:endParaRPr lang="fr-FR" sz="18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+</a:t>
                      </a:r>
                      <a:endParaRPr lang="fr-FR" sz="18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+</a:t>
                      </a:r>
                      <a:endParaRPr lang="fr-FR" sz="18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+</a:t>
                      </a:r>
                      <a:endParaRPr lang="fr-FR" sz="18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+</a:t>
                      </a:r>
                      <a:endParaRPr lang="fr-FR" sz="18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+</a:t>
                      </a:r>
                      <a:endParaRPr lang="fr-FR" sz="18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3710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Bersim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+</a:t>
                      </a:r>
                      <a:endParaRPr lang="fr-FR" sz="18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+</a:t>
                      </a:r>
                      <a:endParaRPr lang="fr-FR" sz="18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+</a:t>
                      </a:r>
                      <a:endParaRPr lang="fr-FR" sz="18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+</a:t>
                      </a:r>
                      <a:endParaRPr lang="fr-FR" sz="18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+</a:t>
                      </a:r>
                      <a:endParaRPr lang="fr-FR" sz="18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+</a:t>
                      </a:r>
                      <a:endParaRPr lang="fr-FR" sz="18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+</a:t>
                      </a:r>
                      <a:endParaRPr lang="fr-FR" sz="18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 </a:t>
                      </a:r>
                      <a:endParaRPr lang="fr-FR" sz="18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 </a:t>
                      </a:r>
                      <a:endParaRPr lang="fr-FR" sz="18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 </a:t>
                      </a:r>
                      <a:endParaRPr lang="fr-FR" sz="18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 </a:t>
                      </a:r>
                      <a:endParaRPr lang="fr-FR" sz="18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cap="all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 </a:t>
                      </a:r>
                      <a:endParaRPr lang="fr-FR" sz="18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65313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Sorgho 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1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1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1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1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 </a:t>
                      </a:r>
                      <a:endParaRPr lang="fr-FR" sz="18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 </a:t>
                      </a:r>
                      <a:endParaRPr lang="fr-FR" sz="18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 </a:t>
                      </a:r>
                      <a:endParaRPr lang="fr-FR" sz="18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+</a:t>
                      </a:r>
                      <a:endParaRPr lang="fr-FR" sz="1800" b="1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+</a:t>
                      </a:r>
                      <a:endParaRPr lang="fr-FR" sz="18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+</a:t>
                      </a:r>
                      <a:endParaRPr lang="fr-FR" sz="18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+</a:t>
                      </a:r>
                      <a:endParaRPr lang="fr-FR" sz="18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800" cap="all" dirty="0">
                          <a:ln w="4496" cap="flat" cmpd="sng" algn="ctr">
                            <a:solidFill>
                              <a:srgbClr val="5B742E"/>
                            </a:solidFill>
                            <a:prstDash val="solid"/>
                            <a:round/>
                          </a:ln>
                          <a:effectLst>
                            <a:reflection blurRad="12700" stA="28000" endPos="45000" dist="1003" dir="5400000" sy="-100000" algn="bl"/>
                          </a:effectLst>
                        </a:rPr>
                        <a:t>+</a:t>
                      </a:r>
                      <a:endParaRPr lang="fr-FR" sz="18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85070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Ration distribuée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Période de tarissement </a:t>
            </a:r>
          </a:p>
          <a:p>
            <a:pPr marL="0" indent="0">
              <a:buNone/>
            </a:pP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850106"/>
          </a:xfrm>
          <a:prstGeom prst="ribbon2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Démarche méthodologique</a:t>
            </a:r>
            <a:endParaRPr lang="fr-FR" sz="2400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475462"/>
              </p:ext>
            </p:extLst>
          </p:nvPr>
        </p:nvGraphicFramePr>
        <p:xfrm>
          <a:off x="755576" y="2852936"/>
          <a:ext cx="7344816" cy="360040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3240360"/>
                <a:gridCol w="4104456"/>
              </a:tblGrid>
              <a:tr h="7200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2000" b="1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  Ration 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fr-FR" sz="2000" b="1" kern="120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Quantités distribuées</a:t>
                      </a:r>
                    </a:p>
                    <a:p>
                      <a:r>
                        <a:rPr lang="fr-FR" sz="2000" b="1" kern="120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          (Kg brut/VL)</a:t>
                      </a:r>
                      <a:endParaRPr lang="fr-FR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fr-FR" sz="2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Foin d’avoine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fr-FR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Paille de blé</a:t>
                      </a:r>
                    </a:p>
                    <a:p>
                      <a:endParaRPr lang="fr-FR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fr-FR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Aliment concentré</a:t>
                      </a:r>
                      <a:endParaRPr lang="fr-FR" sz="20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fr-FR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2,5</a:t>
                      </a:r>
                      <a:endParaRPr lang="fr-FR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fr-FR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Total</a:t>
                      </a:r>
                      <a:endParaRPr lang="fr-FR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13,5</a:t>
                      </a:r>
                      <a:endParaRPr lang="fr-FR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55088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07504" y="274638"/>
            <a:ext cx="9036496" cy="922114"/>
          </a:xfrm>
          <a:prstGeom prst="ribbon2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Démarche méthodologique</a:t>
            </a:r>
            <a:endParaRPr lang="fr-FR" sz="2400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anose="05000000000000000000" pitchFamily="2" charset="2"/>
              <a:buChar char="§"/>
            </a:pP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Période du début de  lactation</a:t>
            </a:r>
          </a:p>
          <a:p>
            <a:pPr marL="0" lvl="0" indent="0">
              <a:buNone/>
            </a:pP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fr-F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3849114"/>
              </p:ext>
            </p:extLst>
          </p:nvPr>
        </p:nvGraphicFramePr>
        <p:xfrm>
          <a:off x="611560" y="2492896"/>
          <a:ext cx="7776864" cy="395513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3964676"/>
                <a:gridCol w="3812188"/>
              </a:tblGrid>
              <a:tr h="792088">
                <a:tc>
                  <a:txBody>
                    <a:bodyPr/>
                    <a:lstStyle/>
                    <a:p>
                      <a:r>
                        <a:rPr lang="fr-FR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Ration</a:t>
                      </a:r>
                      <a:endParaRPr lang="fr-FR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Quantités distribuées</a:t>
                      </a:r>
                    </a:p>
                    <a:p>
                      <a:r>
                        <a:rPr lang="fr-FR" sz="20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(Kg brut/VL)</a:t>
                      </a:r>
                      <a:endParaRPr lang="fr-FR" sz="2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fr-FR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6808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20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Trèfle </a:t>
                      </a:r>
                      <a:r>
                        <a:rPr lang="fr-FR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d’Alexandrie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fr-FR" sz="20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fr-FR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65503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Paille de blé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fr-FR" sz="20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fr-FR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132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000" b="1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fr-FR" sz="2000" b="1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Concentré</a:t>
                      </a:r>
                      <a:endParaRPr lang="fr-FR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fr-FR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19450">
                <a:tc>
                  <a:txBody>
                    <a:bodyPr/>
                    <a:lstStyle/>
                    <a:p>
                      <a:r>
                        <a:rPr lang="fr-FR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Total</a:t>
                      </a:r>
                      <a:endParaRPr lang="fr-FR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fr-FR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98929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fr-FR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données </a:t>
            </a:r>
            <a:r>
              <a:rPr lang="fr-FR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fr-FR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endParaRPr lang="fr-FR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fr-FR" sz="33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Les données récoltées ont concerné :</a:t>
            </a:r>
          </a:p>
          <a:p>
            <a:pPr lvl="1" algn="just">
              <a:lnSpc>
                <a:spcPct val="150000"/>
              </a:lnSpc>
              <a:spcAft>
                <a:spcPts val="1000"/>
              </a:spcAft>
            </a:pPr>
            <a:r>
              <a:rPr lang="fr-FR" sz="29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les </a:t>
            </a:r>
            <a:r>
              <a:rPr lang="fr-FR" sz="2900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quantités de laits journalières </a:t>
            </a:r>
            <a:r>
              <a:rPr lang="fr-FR" sz="29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enregistrées durant les premiers mois de lactation.</a:t>
            </a:r>
          </a:p>
          <a:p>
            <a:pPr lvl="1" algn="just">
              <a:lnSpc>
                <a:spcPct val="150000"/>
              </a:lnSpc>
              <a:spcAft>
                <a:spcPts val="1000"/>
              </a:spcAft>
            </a:pPr>
            <a:r>
              <a:rPr lang="fr-FR" sz="29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les </a:t>
            </a:r>
            <a:r>
              <a:rPr lang="fr-FR" sz="2900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dates de tarissement</a:t>
            </a:r>
            <a:r>
              <a:rPr lang="fr-FR" sz="29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.</a:t>
            </a:r>
            <a:endParaRPr lang="fr-FR" sz="29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850106"/>
          </a:xfrm>
          <a:prstGeom prst="ribbon2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Démarche méthodologique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04233154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32859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fr-FR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données </a:t>
            </a:r>
            <a:r>
              <a:rPr lang="fr-FR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fr-FR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</a:p>
          <a:p>
            <a:pPr marL="0" indent="0">
              <a:buNone/>
            </a:pPr>
            <a:endParaRPr lang="fr-FR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Ces données nous ont permis de faire des estimations sur quelques paramètres de </a:t>
            </a:r>
            <a:r>
              <a:rPr lang="fr-FR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lactation: 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-  </a:t>
            </a: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Durée </a:t>
            </a: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tarissement </a:t>
            </a:r>
          </a:p>
          <a:p>
            <a:pPr marL="0" indent="0" algn="just">
              <a:buNone/>
            </a:pP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-  Durée </a:t>
            </a: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lactation</a:t>
            </a:r>
          </a:p>
          <a:p>
            <a:pPr marL="0" indent="0" algn="just">
              <a:buNone/>
            </a:pP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-  Production initiale</a:t>
            </a:r>
          </a:p>
          <a:p>
            <a:pPr marL="0" indent="0" algn="just">
              <a:buNone/>
            </a:pP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-   Production </a:t>
            </a: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maximale </a:t>
            </a:r>
            <a:endParaRPr lang="fr-F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-  Production </a:t>
            </a: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laitière </a:t>
            </a: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totale</a:t>
            </a:r>
          </a:p>
          <a:p>
            <a:pPr marL="0" indent="0" algn="just">
              <a:buNone/>
            </a:pP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- Production </a:t>
            </a: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de référence </a:t>
            </a:r>
          </a:p>
          <a:p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850106"/>
          </a:xfrm>
          <a:prstGeom prst="ribbon2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Démarche méthodologique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46495552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988840"/>
          </a:xfrm>
        </p:spPr>
        <p:txBody>
          <a:bodyPr>
            <a:normAutofit fontScale="90000"/>
          </a:bodyPr>
          <a:lstStyle/>
          <a:p>
            <a:r>
              <a:rPr lang="fr-F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République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Algérienne 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Démocratique et Populaire</a:t>
            </a:r>
            <a:r>
              <a:rPr lang="ar-D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ar-DZ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D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الجمهورية الجزائرية الديمقراطية الشعبية</a:t>
            </a:r>
            <a:br>
              <a:rPr lang="ar-DZ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Ministère de l’Enseignement Supérieur et de la Recherche 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Scientifique</a:t>
            </a:r>
            <a:b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ar-D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وزارة التعليم العالي والبحث العلمي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Université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Djilali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Bounâama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Khémis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Miliana</a:t>
            </a:r>
            <a:b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Faculté des 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Sciences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de la 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Nature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et de la 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Vie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et des 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Sciences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de la 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Terre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Département des Sciences Agronomiques</a:t>
            </a: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4437112"/>
            <a:ext cx="9036496" cy="2420888"/>
          </a:xfrm>
        </p:spPr>
        <p:txBody>
          <a:bodyPr>
            <a:normAutofit fontScale="25000" lnSpcReduction="20000"/>
          </a:bodyPr>
          <a:lstStyle/>
          <a:p>
            <a:r>
              <a:rPr lang="fr-FR" sz="5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5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Présenté par :</a:t>
            </a:r>
          </a:p>
          <a:p>
            <a:r>
              <a:rPr lang="fr-FR" sz="5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  - GUENOUNE </a:t>
            </a:r>
            <a:r>
              <a:rPr lang="fr-FR" sz="56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Rabia</a:t>
            </a:r>
            <a:endParaRPr lang="fr-FR" sz="5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5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- MOUL EL OUED Hanane</a:t>
            </a:r>
          </a:p>
          <a:p>
            <a:r>
              <a:rPr lang="fr-FR" sz="5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Devant </a:t>
            </a:r>
            <a:r>
              <a:rPr lang="fr-FR" sz="5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jury :</a:t>
            </a:r>
          </a:p>
          <a:p>
            <a:pPr algn="just"/>
            <a:r>
              <a:rPr lang="fr-FR" sz="5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Président : </a:t>
            </a:r>
            <a:r>
              <a:rPr lang="fr-FR" sz="5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Mme </a:t>
            </a:r>
            <a:r>
              <a:rPr lang="fr-FR" sz="5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ALLOUCHE  </a:t>
            </a:r>
            <a:r>
              <a:rPr lang="fr-FR" sz="56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Nadjia</a:t>
            </a:r>
            <a:r>
              <a:rPr lang="fr-FR" sz="5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</a:t>
            </a:r>
            <a:r>
              <a:rPr lang="fr-FR" sz="5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Maitre Assistant classe A</a:t>
            </a:r>
          </a:p>
          <a:p>
            <a:pPr algn="just"/>
            <a:r>
              <a:rPr lang="fr-FR" sz="5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Promoteur </a:t>
            </a:r>
            <a:r>
              <a:rPr lang="fr-FR" sz="56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fr-FR" sz="5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5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Mr GHOZLANE Mohamed Khalil                    </a:t>
            </a:r>
            <a:r>
              <a:rPr lang="fr-FR" sz="5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</a:t>
            </a:r>
            <a:r>
              <a:rPr lang="fr-FR" sz="5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Maitre Assistant classe </a:t>
            </a:r>
            <a:r>
              <a:rPr lang="fr-FR" sz="5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just"/>
            <a:r>
              <a:rPr lang="fr-FR" sz="5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Examinateur</a:t>
            </a:r>
            <a:r>
              <a:rPr lang="fr-FR" sz="5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: </a:t>
            </a:r>
          </a:p>
          <a:p>
            <a:pPr algn="just"/>
            <a:r>
              <a:rPr lang="fr-FR" sz="5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- </a:t>
            </a:r>
            <a:r>
              <a:rPr lang="fr-FR" sz="5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5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Mme AIZA Asma                                                               Maitre </a:t>
            </a:r>
            <a:r>
              <a:rPr lang="fr-FR" sz="5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Assistant classe B</a:t>
            </a:r>
          </a:p>
          <a:p>
            <a:pPr algn="just"/>
            <a:r>
              <a:rPr lang="fr-FR" sz="5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- Mme </a:t>
            </a:r>
            <a:r>
              <a:rPr lang="fr-FR" sz="5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HAMMOUCH  Dalila                                                 </a:t>
            </a:r>
            <a:r>
              <a:rPr lang="fr-FR" sz="5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Maitre Assistant classe </a:t>
            </a:r>
            <a:r>
              <a:rPr lang="fr-FR" sz="5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just"/>
            <a:endParaRPr lang="fr-FR" sz="5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sz="5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Année </a:t>
            </a:r>
            <a:r>
              <a:rPr lang="fr-FR" sz="5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Universitaire : </a:t>
            </a:r>
            <a:r>
              <a:rPr lang="fr-FR" sz="5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 </a:t>
            </a:r>
            <a:r>
              <a:rPr lang="fr-FR" sz="5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fr-FR" sz="5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  <a:endParaRPr lang="fr-FR" sz="5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fr-FR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844824"/>
            <a:ext cx="1728192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rrondir un rectangle avec un coin du même côté 4"/>
          <p:cNvSpPr/>
          <p:nvPr/>
        </p:nvSpPr>
        <p:spPr>
          <a:xfrm>
            <a:off x="827584" y="3621797"/>
            <a:ext cx="7416824" cy="743307"/>
          </a:xfrm>
          <a:prstGeom prst="round2Same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Etude des performances de production et de reproduction </a:t>
            </a:r>
          </a:p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fr-F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fr-F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vaches de race Holstein dans la région de Ain defla .</a:t>
            </a:r>
            <a:endParaRPr lang="fr-F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95736" y="2636912"/>
            <a:ext cx="516632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Mémoire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de fin d’étude</a:t>
            </a:r>
          </a:p>
          <a:p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En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vue de l’obtention d'un diplôme de Master en</a:t>
            </a:r>
          </a:p>
          <a:p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Filière 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Sciences Agronomiques</a:t>
            </a:r>
          </a:p>
          <a:p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Spécialité : 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Production Animale 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3645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2776"/>
            <a:ext cx="8363272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Conduite  de reproduction</a:t>
            </a:r>
          </a:p>
          <a:p>
            <a:pPr marL="0" indent="0">
              <a:buNone/>
            </a:pPr>
            <a:endParaRPr lang="fr-F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fr-FR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Les informations concernant la gestion de la reproduction du troupeau laitier ont été récoltées sur la base de 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données informatisées </a:t>
            </a:r>
            <a:r>
              <a:rPr lang="fr-FR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et sur le 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planning d’étable</a:t>
            </a:r>
            <a:r>
              <a:rPr lang="fr-FR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. </a:t>
            </a:r>
            <a:endParaRPr lang="fr-FR" sz="28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endParaRPr lang="fr-FR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07504" y="274638"/>
            <a:ext cx="8784976" cy="922114"/>
          </a:xfrm>
          <a:prstGeom prst="ribbon2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Démarche méthodologique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73118053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68552"/>
          </a:xfrm>
        </p:spPr>
        <p:txBody>
          <a:bodyPr>
            <a:normAutofit fontScale="55000" lnSpcReduction="20000"/>
          </a:bodyPr>
          <a:lstStyle/>
          <a:p>
            <a:pPr marL="0" lv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fr-FR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</a:t>
            </a:r>
            <a:r>
              <a:rPr lang="fr-FR" sz="4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Conduite  </a:t>
            </a:r>
            <a:r>
              <a:rPr lang="fr-FR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fr-FR" sz="4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reproduction</a:t>
            </a:r>
          </a:p>
          <a:p>
            <a:pPr lvl="0" algn="just">
              <a:lnSpc>
                <a:spcPct val="150000"/>
              </a:lnSpc>
              <a:spcAft>
                <a:spcPts val="1000"/>
              </a:spcAft>
            </a:pPr>
            <a:r>
              <a:rPr lang="fr-FR" sz="51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Les informations recueillies sont les suivantes :</a:t>
            </a:r>
            <a:endParaRPr lang="fr-FR" sz="51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lnSpc>
                <a:spcPct val="150000"/>
              </a:lnSpc>
              <a:spcAft>
                <a:spcPts val="1000"/>
              </a:spcAft>
            </a:pPr>
            <a:r>
              <a:rPr lang="fr-FR" sz="3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Les </a:t>
            </a:r>
            <a:r>
              <a:rPr lang="fr-FR" sz="36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dates de naissance des vaches laitières. </a:t>
            </a:r>
          </a:p>
          <a:p>
            <a:pPr lvl="1" algn="just">
              <a:lnSpc>
                <a:spcPct val="150000"/>
              </a:lnSpc>
              <a:spcAft>
                <a:spcPts val="1000"/>
              </a:spcAft>
            </a:pPr>
            <a:r>
              <a:rPr lang="fr-FR" sz="3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Les </a:t>
            </a:r>
            <a:r>
              <a:rPr lang="fr-FR" sz="36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dates de </a:t>
            </a:r>
            <a:r>
              <a:rPr lang="fr-FR" sz="3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vêlages.</a:t>
            </a:r>
          </a:p>
          <a:p>
            <a:pPr lvl="1" algn="just">
              <a:lnSpc>
                <a:spcPct val="150000"/>
              </a:lnSpc>
              <a:spcAft>
                <a:spcPts val="1000"/>
              </a:spcAft>
            </a:pPr>
            <a:r>
              <a:rPr lang="fr-FR" sz="3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Les </a:t>
            </a:r>
            <a:r>
              <a:rPr lang="fr-FR" sz="36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dates de saillies et/ou d’inséminations</a:t>
            </a:r>
          </a:p>
          <a:p>
            <a:pPr lvl="1" algn="just">
              <a:lnSpc>
                <a:spcPct val="150000"/>
              </a:lnSpc>
              <a:spcAft>
                <a:spcPts val="1000"/>
              </a:spcAft>
            </a:pPr>
            <a:r>
              <a:rPr lang="fr-FR" sz="3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Les </a:t>
            </a:r>
            <a:r>
              <a:rPr lang="fr-FR" sz="36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dates de confirmation de gestation</a:t>
            </a:r>
          </a:p>
          <a:p>
            <a:pPr lvl="0" algn="just">
              <a:lnSpc>
                <a:spcPct val="150000"/>
              </a:lnSpc>
              <a:spcAft>
                <a:spcPts val="1000"/>
              </a:spcAft>
            </a:pPr>
            <a:r>
              <a:rPr lang="fr-FR" sz="51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Ces données nous ont permis de calculer les paramètres de fécondité et </a:t>
            </a:r>
            <a:r>
              <a:rPr lang="fr-FR" sz="51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fertilité.</a:t>
            </a:r>
            <a:endParaRPr lang="fr-FR" sz="5100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922337"/>
          </a:xfrm>
          <a:prstGeom prst="ribbon2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Démarche méthodologique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77694718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2776"/>
            <a:ext cx="8363272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Conduite  de reproduction</a:t>
            </a:r>
          </a:p>
          <a:p>
            <a:pPr marL="0" indent="0">
              <a:buNone/>
            </a:pPr>
            <a:endParaRPr lang="fr-FR" sz="28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Paramètres </a:t>
            </a:r>
            <a:r>
              <a:rPr lang="fr-FR" sz="2800" b="1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fécondité</a:t>
            </a:r>
          </a:p>
          <a:p>
            <a:pPr marL="0" indent="0">
              <a:buNone/>
            </a:pP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- </a:t>
            </a:r>
            <a:r>
              <a:rPr lang="fr-FR" sz="2800" dirty="0"/>
              <a:t>L’âge au premier vêlage </a:t>
            </a:r>
            <a:r>
              <a:rPr lang="fr-FR" sz="2800" dirty="0" smtClean="0"/>
              <a:t> </a:t>
            </a:r>
          </a:p>
          <a:p>
            <a:pPr marL="0" indent="0">
              <a:buNone/>
            </a:pPr>
            <a:r>
              <a:rPr lang="fr-FR" sz="2800" dirty="0"/>
              <a:t>	</a:t>
            </a:r>
            <a:r>
              <a:rPr lang="fr-FR" sz="2800" dirty="0" smtClean="0"/>
              <a:t>      - Intervalle </a:t>
            </a:r>
            <a:r>
              <a:rPr lang="fr-FR" sz="2800" dirty="0"/>
              <a:t>vêlage </a:t>
            </a:r>
            <a:r>
              <a:rPr lang="fr-FR" sz="2800" dirty="0" smtClean="0"/>
              <a:t>–première insémination</a:t>
            </a:r>
          </a:p>
          <a:p>
            <a:pPr marL="0" indent="0">
              <a:buNone/>
            </a:pPr>
            <a:r>
              <a:rPr lang="fr-FR" sz="2800" dirty="0"/>
              <a:t>	</a:t>
            </a:r>
            <a:r>
              <a:rPr lang="fr-FR" sz="2800" dirty="0" smtClean="0"/>
              <a:t>      - Intervalle </a:t>
            </a:r>
            <a:r>
              <a:rPr lang="fr-FR" sz="2800" dirty="0"/>
              <a:t>vêlage – insémination </a:t>
            </a:r>
            <a:r>
              <a:rPr lang="fr-FR" sz="2800" dirty="0" smtClean="0"/>
              <a:t>fécondante</a:t>
            </a:r>
          </a:p>
          <a:p>
            <a:pPr marL="0" indent="0">
              <a:buNone/>
            </a:pPr>
            <a:r>
              <a:rPr lang="fr-FR" sz="2800" dirty="0"/>
              <a:t> </a:t>
            </a:r>
            <a:r>
              <a:rPr lang="fr-FR" sz="2800" dirty="0" smtClean="0"/>
              <a:t>                - Intervalle </a:t>
            </a:r>
            <a:r>
              <a:rPr lang="fr-FR" sz="2800" dirty="0"/>
              <a:t>vêlage – vêlage</a:t>
            </a:r>
          </a:p>
          <a:p>
            <a:pPr marL="0" indent="0">
              <a:buNone/>
            </a:pPr>
            <a:endParaRPr lang="fr-F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07504" y="274638"/>
            <a:ext cx="8784976" cy="922114"/>
          </a:xfrm>
          <a:prstGeom prst="ribbon2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Démarche méthodologique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83854739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>
              <a:buNone/>
            </a:pP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Paramètres </a:t>
            </a:r>
            <a:r>
              <a:rPr lang="fr-FR" sz="2800" b="1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fertilité</a:t>
            </a:r>
          </a:p>
          <a:p>
            <a:pPr>
              <a:buFont typeface="Wingdings" panose="05000000000000000000" pitchFamily="2" charset="2"/>
              <a:buChar char="q"/>
            </a:pPr>
            <a:endParaRPr lang="fr-F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-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Taux de réussite en première insémination </a:t>
            </a:r>
            <a:r>
              <a:rPr lang="fr-FR" sz="2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(TRIA1</a:t>
            </a:r>
            <a:r>
              <a:rPr lang="fr-FR" sz="2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-Le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pourcentage de vaches à </a:t>
            </a:r>
            <a:r>
              <a:rPr lang="fr-FR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IA et plus </a:t>
            </a:r>
          </a:p>
          <a:p>
            <a:endParaRPr lang="fr-F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706090"/>
          </a:xfrm>
          <a:prstGeom prst="ribbon2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Démarche méthodologique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28079261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pPr marL="0" indent="0">
              <a:buNone/>
            </a:pPr>
            <a:r>
              <a:rPr lang="fr-FR" dirty="0"/>
              <a:t> </a:t>
            </a:r>
            <a:r>
              <a:rPr lang="fr-FR" dirty="0" smtClean="0"/>
              <a:t>        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107504" y="2967335"/>
            <a:ext cx="927639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4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Résultats </a:t>
            </a:r>
            <a:r>
              <a:rPr lang="fr-FR" sz="4400" b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et discussion</a:t>
            </a:r>
            <a:endParaRPr lang="fr-FR" sz="4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232322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764704"/>
            <a:ext cx="9036496" cy="60932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Rationnement des vaches laitières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Période de tarissement </a:t>
            </a:r>
          </a:p>
          <a:p>
            <a:pPr>
              <a:buFont typeface="Wingdings" panose="05000000000000000000" pitchFamily="2" charset="2"/>
              <a:buChar char="q"/>
            </a:pPr>
            <a:endParaRPr lang="fr-F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fr-F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fr-F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uban vers le haut 3"/>
          <p:cNvSpPr/>
          <p:nvPr/>
        </p:nvSpPr>
        <p:spPr>
          <a:xfrm>
            <a:off x="27564" y="0"/>
            <a:ext cx="8712968" cy="692696"/>
          </a:xfrm>
          <a:prstGeom prst="ribbon2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Résultats et discussion </a:t>
            </a:r>
            <a:endParaRPr lang="fr-F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583166"/>
              </p:ext>
            </p:extLst>
          </p:nvPr>
        </p:nvGraphicFramePr>
        <p:xfrm>
          <a:off x="251521" y="1988840"/>
          <a:ext cx="8784975" cy="4464497"/>
        </p:xfrm>
        <a:graphic>
          <a:graphicData uri="http://schemas.openxmlformats.org/drawingml/2006/table">
            <a:tbl>
              <a:tblPr/>
              <a:tblGrid>
                <a:gridCol w="1554445"/>
                <a:gridCol w="777222"/>
                <a:gridCol w="777222"/>
                <a:gridCol w="777222"/>
                <a:gridCol w="592945"/>
                <a:gridCol w="1041755"/>
                <a:gridCol w="625053"/>
                <a:gridCol w="763953"/>
                <a:gridCol w="833403"/>
                <a:gridCol w="1041755"/>
              </a:tblGrid>
              <a:tr h="80947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FR" sz="2400" b="1" i="0" u="none" strike="noStrike" dirty="0"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Ration</a:t>
                      </a:r>
                    </a:p>
                  </a:txBody>
                  <a:tcPr marL="9117" marR="9117" marT="91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fr-F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Composition des aliments (kg MS)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Quantités ingérées (kg/VL/j)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fr-F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Apports nutritifs (/VL/j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3754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pPr algn="ctr" fontAlgn="ctr"/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 (kg)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UFL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PDIN (g)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PDIE (g)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02049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 (kg)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UFL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PDIN (g)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PDIE (g)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18462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Foin d'avoine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0,89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0,67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9,00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8,03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5,37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472,35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578,47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518462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Paille de blé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0,91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0,53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2,00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1,82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0,96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72,52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123,04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51846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concentré </a:t>
                      </a:r>
                    </a:p>
                  </a:txBody>
                  <a:tcPr marL="9117" marR="9117" marT="91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0,88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0,90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92,00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88,30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2,50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2,20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1,98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202,40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194,26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941596">
                <a:tc gridSpan="5">
                  <a:txBody>
                    <a:bodyPr/>
                    <a:lstStyle/>
                    <a:p>
                      <a:pPr algn="r" fontAlgn="ctr"/>
                      <a:r>
                        <a:rPr lang="fr-FR" sz="2000" b="1" i="0" u="none" strike="noStrike" dirty="0">
                          <a:solidFill>
                            <a:srgbClr val="33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apports </a:t>
                      </a:r>
                      <a:r>
                        <a:rPr lang="fr-FR" sz="2000" b="1" i="0" u="none" strike="noStrike" dirty="0" smtClean="0">
                          <a:solidFill>
                            <a:srgbClr val="33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nutritifs</a:t>
                      </a:r>
                      <a:r>
                        <a:rPr lang="fr-FR" sz="2000" b="1" i="0" u="none" strike="noStrike" baseline="0" dirty="0" smtClean="0">
                          <a:solidFill>
                            <a:srgbClr val="33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2000" b="1" i="0" u="none" strike="noStrike" dirty="0" smtClean="0">
                          <a:solidFill>
                            <a:srgbClr val="33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totaux</a:t>
                      </a:r>
                      <a:endParaRPr lang="fr-FR" sz="2000" b="1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17" marR="9117" marT="91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fr-FR" sz="28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fr-FR" sz="24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fr-FR" sz="28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747</a:t>
                      </a:r>
                      <a:endParaRPr lang="fr-FR" sz="24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895</a:t>
                      </a:r>
                      <a:endParaRPr lang="fr-FR" sz="24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092293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196752"/>
            <a:ext cx="9145016" cy="5472608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fr-FR" dirty="0" smtClean="0"/>
              <a:t>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Période 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lactation 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20080"/>
          </a:xfrm>
          <a:prstGeom prst="ribbon2">
            <a:avLst>
              <a:gd name="adj1" fmla="val 33333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Résultats et discussion </a:t>
            </a:r>
            <a:endParaRPr lang="fr-F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1244734"/>
              </p:ext>
            </p:extLst>
          </p:nvPr>
        </p:nvGraphicFramePr>
        <p:xfrm>
          <a:off x="107504" y="1916833"/>
          <a:ext cx="8928993" cy="4811016"/>
        </p:xfrm>
        <a:graphic>
          <a:graphicData uri="http://schemas.openxmlformats.org/drawingml/2006/table">
            <a:tbl>
              <a:tblPr/>
              <a:tblGrid>
                <a:gridCol w="1498919"/>
                <a:gridCol w="724604"/>
                <a:gridCol w="883129"/>
                <a:gridCol w="803867"/>
                <a:gridCol w="625985"/>
                <a:gridCol w="981749"/>
                <a:gridCol w="674435"/>
                <a:gridCol w="864096"/>
                <a:gridCol w="1001086"/>
                <a:gridCol w="871123"/>
              </a:tblGrid>
              <a:tr h="72007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2400" b="1" i="0" u="none" strike="noStrike" dirty="0"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Ration</a:t>
                      </a:r>
                    </a:p>
                  </a:txBody>
                  <a:tcPr marL="9117" marR="9117" marT="91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fr-F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Composition des aliments (kg MS)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Quantités ingérées (kg/VL/j)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fr-F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Apports nutritifs (/VL/j)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79208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 (kg)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UFL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PDIN (g)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PDIE (g)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 </a:t>
                      </a:r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</a:p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kg</a:t>
                      </a:r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UFL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PDIN (g)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PDIE (g)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Bersim en vert</a:t>
                      </a: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0,13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0,80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20,00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2,50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2,01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231,11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192,27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06339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Paille de </a:t>
                      </a:r>
                      <a:r>
                        <a:rPr lang="fr-FR" sz="1800" b="1" i="0" u="none" strike="noStrike" dirty="0" smtClean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blé</a:t>
                      </a:r>
                      <a:endParaRPr lang="fr-FR" sz="1800" b="1" i="0" u="none" strike="noStrike" dirty="0">
                        <a:solidFill>
                          <a:srgbClr val="3F3F3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17" marR="9117" marT="91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0,91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0,53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2,00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1,82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0,96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72,52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123,04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5847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concentré</a:t>
                      </a:r>
                    </a:p>
                  </a:txBody>
                  <a:tcPr marL="9117" marR="9117" marT="91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0,88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0,98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128,30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111,50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8,00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7,04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6,90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903,23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784,96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649641">
                <a:tc gridSpan="5">
                  <a:txBody>
                    <a:bodyPr/>
                    <a:lstStyle/>
                    <a:p>
                      <a:pPr algn="r" fontAlgn="ctr"/>
                      <a:r>
                        <a:rPr lang="fr-FR" sz="2000" b="1" i="0" u="none" strike="noStrike" dirty="0">
                          <a:solidFill>
                            <a:srgbClr val="33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apports nutritifs totaux</a:t>
                      </a:r>
                    </a:p>
                  </a:txBody>
                  <a:tcPr marL="9117" marR="9117" marT="91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fr-FR" sz="24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11,4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fr-FR" sz="24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1207</a:t>
                      </a:r>
                      <a:endParaRPr lang="fr-FR" sz="24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1100</a:t>
                      </a:r>
                      <a:endParaRPr lang="fr-FR" sz="20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58471">
                <a:tc gridSpan="7">
                  <a:txBody>
                    <a:bodyPr/>
                    <a:lstStyle/>
                    <a:p>
                      <a:pPr algn="r" fontAlgn="ctr"/>
                      <a:r>
                        <a:rPr lang="fr-FR" sz="1600" b="1" i="0" u="none" strike="noStrike" dirty="0">
                          <a:solidFill>
                            <a:srgbClr val="33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déduction des besoins journaliers d'entretien</a:t>
                      </a:r>
                    </a:p>
                  </a:txBody>
                  <a:tcPr marL="9117" marR="9117" marT="91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-5,00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-395,00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-395,00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58471">
                <a:tc gridSpan="7">
                  <a:txBody>
                    <a:bodyPr/>
                    <a:lstStyle/>
                    <a:p>
                      <a:pPr algn="r" fontAlgn="ctr"/>
                      <a:r>
                        <a:rPr lang="fr-FR" sz="1600" b="1" i="0" u="none" strike="noStrike" dirty="0">
                          <a:solidFill>
                            <a:srgbClr val="33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disponibilité pour la production laitière</a:t>
                      </a:r>
                    </a:p>
                  </a:txBody>
                  <a:tcPr marL="9117" marR="9117" marT="91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solidFill>
                            <a:srgbClr val="33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4,9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>
                          <a:solidFill>
                            <a:srgbClr val="33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811,9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>
                          <a:solidFill>
                            <a:srgbClr val="33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705,3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58471">
                <a:tc gridSpan="7">
                  <a:txBody>
                    <a:bodyPr/>
                    <a:lstStyle/>
                    <a:p>
                      <a:pPr algn="r" fontAlgn="ctr"/>
                      <a:r>
                        <a:rPr lang="fr-FR" sz="1600" b="1" i="0" u="none" strike="noStrike" dirty="0">
                          <a:solidFill>
                            <a:srgbClr val="33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besoins pour 1Kg de lait à 4 % de MG</a:t>
                      </a:r>
                    </a:p>
                  </a:txBody>
                  <a:tcPr marL="9117" marR="9117" marT="91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0,44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48,00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48,00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51228">
                <a:tc gridSpan="7">
                  <a:txBody>
                    <a:bodyPr/>
                    <a:lstStyle/>
                    <a:p>
                      <a:pPr algn="r" fontAlgn="ctr"/>
                      <a:r>
                        <a:rPr lang="fr-FR" sz="1600" b="1" i="0" u="none" strike="noStrike" dirty="0">
                          <a:solidFill>
                            <a:srgbClr val="33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production de lait permise par la ration</a:t>
                      </a:r>
                    </a:p>
                  </a:txBody>
                  <a:tcPr marL="9117" marR="9117" marT="91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11,1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16,9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14,7</a:t>
                      </a:r>
                    </a:p>
                  </a:txBody>
                  <a:tcPr marL="9117" marR="9117" marT="91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449320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268760"/>
            <a:ext cx="9036496" cy="5400600"/>
          </a:xfrm>
        </p:spPr>
        <p:txBody>
          <a:bodyPr/>
          <a:lstStyle/>
          <a:p>
            <a:pPr marL="0" indent="0">
              <a:buNone/>
            </a:pPr>
            <a:r>
              <a:rPr lang="fr-FR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les </a:t>
            </a:r>
            <a:r>
              <a:rPr lang="fr-FR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performances </a:t>
            </a:r>
            <a:r>
              <a:rPr lang="fr-FR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production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r-FR" b="1" dirty="0">
                <a:solidFill>
                  <a:schemeClr val="tx2"/>
                </a:solidFill>
              </a:rPr>
              <a:t> </a:t>
            </a:r>
            <a:r>
              <a:rPr lang="fr-FR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durée de </a:t>
            </a:r>
            <a:r>
              <a:rPr lang="fr-FR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tarissement</a:t>
            </a:r>
          </a:p>
          <a:p>
            <a:pPr marL="0" indent="0">
              <a:buNone/>
            </a:pPr>
            <a:endParaRPr lang="fr-FR" b="1" dirty="0" smtClean="0">
              <a:solidFill>
                <a:srgbClr val="0070D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ar-DZ" b="1" dirty="0">
              <a:solidFill>
                <a:srgbClr val="0070D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ar-DZ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92088"/>
          </a:xfrm>
          <a:prstGeom prst="ribbon2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Résultats et discussion </a:t>
            </a:r>
            <a:endParaRPr lang="fr-F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rrondir un rectangle à un seul coin 4"/>
          <p:cNvSpPr/>
          <p:nvPr/>
        </p:nvSpPr>
        <p:spPr>
          <a:xfrm>
            <a:off x="467544" y="3573016"/>
            <a:ext cx="8136904" cy="1296144"/>
          </a:xfrm>
          <a:prstGeom prst="round1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b="1" dirty="0" smtClean="0"/>
              <a:t>La </a:t>
            </a:r>
            <a:r>
              <a:rPr lang="ar-DZ" sz="2800" b="1" dirty="0" smtClean="0"/>
              <a:t>moyenne </a:t>
            </a:r>
            <a:r>
              <a:rPr lang="fr-FR" sz="2800" b="1" dirty="0" smtClean="0"/>
              <a:t> de </a:t>
            </a:r>
            <a:r>
              <a:rPr lang="ar-DZ" sz="2800" b="1" dirty="0"/>
              <a:t>)</a:t>
            </a:r>
            <a:r>
              <a:rPr lang="ar-DZ" sz="2800" b="1" dirty="0" smtClean="0"/>
              <a:t> DT(</a:t>
            </a:r>
            <a:r>
              <a:rPr lang="fr-FR" sz="2800" b="1" dirty="0" smtClean="0"/>
              <a:t>= </a:t>
            </a:r>
            <a:r>
              <a:rPr lang="fr-FR" sz="2800" b="1" dirty="0" smtClean="0">
                <a:solidFill>
                  <a:srgbClr val="FF0000"/>
                </a:solidFill>
              </a:rPr>
              <a:t>67 </a:t>
            </a:r>
            <a:r>
              <a:rPr lang="fr-FR" sz="3200" b="1" dirty="0" smtClean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±</a:t>
            </a:r>
            <a:r>
              <a:rPr lang="fr-FR" sz="2800" dirty="0" smtClean="0">
                <a:latin typeface="Times New Roman"/>
                <a:ea typeface="Calibri"/>
              </a:rPr>
              <a:t> </a:t>
            </a:r>
            <a:r>
              <a:rPr lang="fr-FR" sz="2800" b="1" dirty="0" smtClean="0">
                <a:solidFill>
                  <a:srgbClr val="FF0000"/>
                </a:solidFill>
              </a:rPr>
              <a:t> 7,92 jours  </a:t>
            </a:r>
            <a:endParaRPr lang="fr-FR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79230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marL="0" indent="0">
              <a:buNone/>
            </a:pPr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864096"/>
          </a:xfrm>
          <a:prstGeom prst="ribbon2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Résultats et discussion </a:t>
            </a:r>
            <a:endParaRPr lang="fr-F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Graphique 4"/>
          <p:cNvGraphicFramePr/>
          <p:nvPr>
            <p:extLst>
              <p:ext uri="{D42A27DB-BD31-4B8C-83A1-F6EECF244321}">
                <p14:modId xmlns:p14="http://schemas.microsoft.com/office/powerpoint/2010/main" val="2953497150"/>
              </p:ext>
            </p:extLst>
          </p:nvPr>
        </p:nvGraphicFramePr>
        <p:xfrm>
          <a:off x="251520" y="2060848"/>
          <a:ext cx="8568951" cy="37444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Arrondir un rectangle à un seul coin 6"/>
          <p:cNvSpPr/>
          <p:nvPr/>
        </p:nvSpPr>
        <p:spPr>
          <a:xfrm>
            <a:off x="683568" y="5949280"/>
            <a:ext cx="7920880" cy="648072"/>
          </a:xfrm>
          <a:prstGeom prst="round1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Répartition </a:t>
            </a:r>
            <a:r>
              <a:rPr lang="fr-FR" sz="24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des vaches selon la durée de tarissement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35223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323528" y="332656"/>
            <a:ext cx="8363272" cy="5793507"/>
          </a:xfrm>
        </p:spPr>
        <p:txBody>
          <a:bodyPr/>
          <a:lstStyle/>
          <a:p>
            <a:pPr marL="0" indent="0">
              <a:buNone/>
            </a:pPr>
            <a:endParaRPr lang="fr-FR" b="1" dirty="0" smtClean="0">
              <a:solidFill>
                <a:srgbClr val="002060"/>
              </a:solidFill>
              <a:latin typeface="Times New Roman"/>
              <a:ea typeface="Calibri"/>
            </a:endParaRPr>
          </a:p>
          <a:p>
            <a:pPr marL="0" indent="0">
              <a:buNone/>
            </a:pPr>
            <a:endParaRPr lang="fr-FR" b="1" dirty="0">
              <a:solidFill>
                <a:srgbClr val="002060"/>
              </a:solidFill>
              <a:latin typeface="Times New Roman"/>
              <a:ea typeface="Calibri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fr-FR" b="1" dirty="0" smtClean="0">
                <a:solidFill>
                  <a:schemeClr val="tx2"/>
                </a:solidFill>
                <a:latin typeface="Times New Roman"/>
                <a:ea typeface="Calibri"/>
              </a:rPr>
              <a:t>La </a:t>
            </a:r>
            <a:r>
              <a:rPr lang="fr-FR" b="1" dirty="0">
                <a:solidFill>
                  <a:schemeClr val="tx2"/>
                </a:solidFill>
                <a:latin typeface="Times New Roman"/>
                <a:ea typeface="Calibri"/>
              </a:rPr>
              <a:t>durée de </a:t>
            </a:r>
            <a:r>
              <a:rPr lang="fr-FR" b="1" dirty="0" smtClean="0">
                <a:solidFill>
                  <a:schemeClr val="tx2"/>
                </a:solidFill>
                <a:latin typeface="Times New Roman"/>
                <a:ea typeface="Calibri"/>
              </a:rPr>
              <a:t>lactation</a:t>
            </a:r>
            <a:r>
              <a:rPr lang="fr-FR" dirty="0">
                <a:solidFill>
                  <a:srgbClr val="0070C0"/>
                </a:solidFill>
                <a:latin typeface="Times New Roman"/>
                <a:ea typeface="Calibri"/>
              </a:rPr>
              <a:t> </a:t>
            </a:r>
            <a:endParaRPr lang="fr-FR" dirty="0" smtClean="0">
              <a:solidFill>
                <a:srgbClr val="0070C0"/>
              </a:solidFill>
              <a:latin typeface="Times New Roman"/>
              <a:ea typeface="Calibri"/>
            </a:endParaRPr>
          </a:p>
          <a:p>
            <a:pPr marL="0" indent="0">
              <a:buNone/>
            </a:pPr>
            <a:endParaRPr lang="ar-DZ" dirty="0" smtClean="0">
              <a:solidFill>
                <a:srgbClr val="0070C0"/>
              </a:solidFill>
              <a:latin typeface="Times New Roman"/>
              <a:ea typeface="Calibri"/>
            </a:endParaRPr>
          </a:p>
          <a:p>
            <a:pPr marL="0" indent="0">
              <a:buNone/>
            </a:pP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2" name="Arrondir un rectangle à un seul coin 1"/>
          <p:cNvSpPr/>
          <p:nvPr/>
        </p:nvSpPr>
        <p:spPr>
          <a:xfrm>
            <a:off x="719064" y="3356992"/>
            <a:ext cx="7669360" cy="1224136"/>
          </a:xfrm>
          <a:prstGeom prst="round1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2800" b="1" dirty="0" smtClean="0"/>
              <a:t>L</a:t>
            </a:r>
            <a:r>
              <a:rPr lang="ar-DZ" sz="2800" b="1" dirty="0" smtClean="0"/>
              <a:t>a moyenne</a:t>
            </a:r>
            <a:r>
              <a:rPr lang="fr-FR" sz="2800" b="1" dirty="0" smtClean="0"/>
              <a:t> </a:t>
            </a:r>
            <a:r>
              <a:rPr lang="fr-FR" sz="2800" b="1" dirty="0"/>
              <a:t>de </a:t>
            </a:r>
            <a:r>
              <a:rPr lang="ar-DZ" sz="2800" b="1" dirty="0"/>
              <a:t>)</a:t>
            </a:r>
            <a:r>
              <a:rPr lang="ar-DZ" sz="2800" b="1" dirty="0" smtClean="0"/>
              <a:t>DL(</a:t>
            </a:r>
            <a:r>
              <a:rPr lang="fr-FR" sz="2800" b="1" dirty="0" smtClean="0"/>
              <a:t>=   </a:t>
            </a:r>
            <a:r>
              <a:rPr lang="fr-FR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363 </a:t>
            </a:r>
            <a:r>
              <a:rPr lang="fr-FR" sz="2800" b="1" dirty="0" smtClean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±</a:t>
            </a:r>
            <a:r>
              <a:rPr lang="fr-FR" sz="28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fr-FR" sz="2800" b="1" dirty="0" smtClean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91,6 jours</a:t>
            </a:r>
            <a:endParaRPr lang="fr-FR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uban vers le haut 3"/>
          <p:cNvSpPr/>
          <p:nvPr/>
        </p:nvSpPr>
        <p:spPr>
          <a:xfrm>
            <a:off x="27564" y="346348"/>
            <a:ext cx="8712968" cy="850404"/>
          </a:xfrm>
          <a:prstGeom prst="ribbon2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Résultats et discussion </a:t>
            </a:r>
            <a:endParaRPr lang="fr-F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23185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1650732"/>
              </p:ext>
            </p:extLst>
          </p:nvPr>
        </p:nvGraphicFramePr>
        <p:xfrm>
          <a:off x="457200" y="1556792"/>
          <a:ext cx="8219256" cy="4968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467544" y="404664"/>
            <a:ext cx="8208912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FR" sz="4000" b="1" cap="all" dirty="0" smtClean="0">
                <a:ln w="0"/>
                <a:solidFill>
                  <a:schemeClr val="accent1"/>
                </a:solidFill>
                <a:effectLst>
                  <a:reflection blurRad="12700" stA="50000" endPos="50000" dist="5000" dir="5400000" sy="-100000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Plan de travail</a:t>
            </a:r>
            <a:endParaRPr lang="fr-FR" sz="4000" b="1" cap="all" dirty="0">
              <a:ln w="0"/>
              <a:solidFill>
                <a:schemeClr val="accent1"/>
              </a:solidFill>
              <a:effectLst>
                <a:reflection blurRad="12700" stA="50000" endPos="50000" dist="5000" dir="5400000" sy="-100000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04728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rondir un rectangle à un seul coin 3"/>
          <p:cNvSpPr/>
          <p:nvPr/>
        </p:nvSpPr>
        <p:spPr>
          <a:xfrm>
            <a:off x="899592" y="5625244"/>
            <a:ext cx="7632848" cy="1116124"/>
          </a:xfrm>
          <a:prstGeom prst="round1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  <a:ea typeface="Calibri"/>
              </a:rPr>
              <a:t>Répartition des vaches selon leur durée de lactation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>
          <a:xfrm>
            <a:off x="107504" y="188913"/>
            <a:ext cx="8856984" cy="863823"/>
          </a:xfrm>
          <a:prstGeom prst="ribbon2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Résultats et discussion </a:t>
            </a:r>
            <a:endParaRPr lang="fr-F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Graphique 8"/>
          <p:cNvGraphicFramePr/>
          <p:nvPr>
            <p:extLst>
              <p:ext uri="{D42A27DB-BD31-4B8C-83A1-F6EECF244321}">
                <p14:modId xmlns:p14="http://schemas.microsoft.com/office/powerpoint/2010/main" val="3507796492"/>
              </p:ext>
            </p:extLst>
          </p:nvPr>
        </p:nvGraphicFramePr>
        <p:xfrm>
          <a:off x="467544" y="1268760"/>
          <a:ext cx="8424936" cy="43315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4162728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9" grpId="0">
        <p:bldAsOne/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84576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fr-FR" b="1" dirty="0" smtClean="0">
                <a:solidFill>
                  <a:schemeClr val="tx2"/>
                </a:solidFill>
              </a:rPr>
              <a:t>La production </a:t>
            </a:r>
            <a:r>
              <a:rPr lang="fr-FR" b="1" dirty="0">
                <a:solidFill>
                  <a:schemeClr val="tx2"/>
                </a:solidFill>
              </a:rPr>
              <a:t>initiale (PI</a:t>
            </a:r>
            <a:r>
              <a:rPr lang="fr-FR" b="1" dirty="0" smtClean="0">
                <a:solidFill>
                  <a:schemeClr val="tx2"/>
                </a:solidFill>
              </a:rPr>
              <a:t>)</a:t>
            </a:r>
            <a:r>
              <a:rPr lang="fr-FR" dirty="0">
                <a:latin typeface="Times New Roman"/>
                <a:ea typeface="Calibri"/>
              </a:rPr>
              <a:t> </a:t>
            </a:r>
            <a:endParaRPr lang="fr-FR" dirty="0" smtClean="0">
              <a:latin typeface="Times New Roman"/>
              <a:ea typeface="Calibri"/>
            </a:endParaRPr>
          </a:p>
          <a:p>
            <a:pPr marL="0" indent="0">
              <a:buNone/>
            </a:pPr>
            <a:r>
              <a:rPr lang="fr-FR" sz="28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Ce </a:t>
            </a:r>
            <a:r>
              <a:rPr lang="fr-FR" sz="28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paramètre représente la production moyenne du 4e, 5e et 6e jour de lactation.</a:t>
            </a:r>
            <a:endParaRPr lang="fr-FR" sz="28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fr-FR" b="1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5" name="Arrondir un rectangle à un seul coin 4"/>
          <p:cNvSpPr/>
          <p:nvPr/>
        </p:nvSpPr>
        <p:spPr>
          <a:xfrm>
            <a:off x="654450" y="4005064"/>
            <a:ext cx="7488832" cy="1584176"/>
          </a:xfrm>
          <a:prstGeom prst="round1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</a:pPr>
            <a:r>
              <a:rPr lang="fr-FR" sz="3200" b="1" dirty="0" smtClean="0">
                <a:solidFill>
                  <a:schemeClr val="tx1"/>
                </a:solidFill>
              </a:rPr>
              <a:t>La moyenne de  (PI)=</a:t>
            </a:r>
            <a:r>
              <a:rPr lang="fr-FR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12,5</a:t>
            </a:r>
            <a:r>
              <a:rPr lang="fr-FR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kg</a:t>
            </a:r>
            <a:r>
              <a:rPr lang="fr-FR" sz="32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fr-FR" sz="3200" b="1" dirty="0" smtClean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± 2 kg</a:t>
            </a:r>
            <a:r>
              <a:rPr lang="fr-FR" sz="3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endParaRPr lang="fr-FR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re 3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778098"/>
          </a:xfrm>
          <a:prstGeom prst="ribbon2">
            <a:avLst>
              <a:gd name="adj1" fmla="val 24176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Résultats et discussion </a:t>
            </a:r>
            <a:endParaRPr lang="fr-F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10891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fr-FR" b="1" dirty="0" smtClean="0">
                <a:solidFill>
                  <a:schemeClr val="tx2"/>
                </a:solidFill>
              </a:rPr>
              <a:t>La </a:t>
            </a:r>
            <a:r>
              <a:rPr lang="fr-FR" b="1" dirty="0">
                <a:solidFill>
                  <a:schemeClr val="tx2"/>
                </a:solidFill>
              </a:rPr>
              <a:t>production maximale (PM</a:t>
            </a:r>
            <a:r>
              <a:rPr lang="fr-FR" b="1" dirty="0" smtClean="0">
                <a:solidFill>
                  <a:schemeClr val="tx2"/>
                </a:solidFill>
              </a:rPr>
              <a:t>)</a:t>
            </a:r>
          </a:p>
          <a:p>
            <a:pPr marL="0" indent="0">
              <a:buNone/>
            </a:pPr>
            <a:r>
              <a:rPr lang="fr-FR" b="1" dirty="0">
                <a:solidFill>
                  <a:schemeClr val="tx2"/>
                </a:solidFill>
                <a:latin typeface="Times New Roman"/>
                <a:ea typeface="Calibri"/>
              </a:rPr>
              <a:t> </a:t>
            </a:r>
            <a:r>
              <a:rPr lang="fr-FR" dirty="0" smtClean="0">
                <a:latin typeface="Times New Roman"/>
                <a:ea typeface="Calibri"/>
              </a:rPr>
              <a:t> </a:t>
            </a:r>
            <a:r>
              <a:rPr lang="fr-FR" sz="28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Elle représente la production journalière la plus élevée obtenue en général durant les 3 premiers mois de </a:t>
            </a:r>
            <a:r>
              <a:rPr lang="fr-FR" sz="28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lactation</a:t>
            </a:r>
            <a:endParaRPr lang="fr-FR" sz="28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b="1" dirty="0">
                <a:solidFill>
                  <a:schemeClr val="tx2"/>
                </a:solidFill>
              </a:rPr>
              <a:t> </a:t>
            </a:r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4" name="Espace réservé du contenu 7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850106"/>
          </a:xfrm>
          <a:prstGeom prst="ribbon2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Résultats et discussion </a:t>
            </a:r>
            <a:endParaRPr lang="fr-F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rrondir un rectangle à un seul coin 5"/>
          <p:cNvSpPr/>
          <p:nvPr/>
        </p:nvSpPr>
        <p:spPr>
          <a:xfrm>
            <a:off x="971600" y="4437112"/>
            <a:ext cx="7632848" cy="1296144"/>
          </a:xfrm>
          <a:prstGeom prst="round1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3200" b="1" dirty="0">
                <a:solidFill>
                  <a:schemeClr val="tx1"/>
                </a:solidFill>
              </a:rPr>
              <a:t>La </a:t>
            </a:r>
            <a:r>
              <a:rPr lang="fr-FR" sz="3200" b="1" dirty="0" smtClean="0">
                <a:solidFill>
                  <a:schemeClr val="tx1"/>
                </a:solidFill>
              </a:rPr>
              <a:t>moyenne de (PM)=</a:t>
            </a:r>
            <a:r>
              <a:rPr lang="fr-FR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21,4kg</a:t>
            </a:r>
            <a:r>
              <a:rPr lang="fr-FR" sz="2800" b="1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fr-FR" sz="2800" b="1" dirty="0" smtClean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± 4,11kg</a:t>
            </a:r>
            <a:endParaRPr lang="fr-FR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11361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997152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fr-FR" b="1" dirty="0">
                <a:solidFill>
                  <a:schemeClr val="tx2"/>
                </a:solidFill>
              </a:rPr>
              <a:t>La production de référence (P 305</a:t>
            </a:r>
            <a:r>
              <a:rPr lang="fr-FR" b="1" dirty="0" smtClean="0">
                <a:solidFill>
                  <a:schemeClr val="tx2"/>
                </a:solidFill>
              </a:rPr>
              <a:t>)</a:t>
            </a:r>
          </a:p>
          <a:p>
            <a:pPr marL="0" indent="0">
              <a:buNone/>
            </a:pPr>
            <a:r>
              <a:rPr lang="fr-FR" b="1" dirty="0" smtClean="0"/>
              <a:t>Est la production laitiere cumulée sur 305 jours </a:t>
            </a:r>
          </a:p>
          <a:p>
            <a:pPr marL="0" indent="0">
              <a:buNone/>
            </a:pPr>
            <a:endParaRPr lang="fr-FR" b="1" dirty="0" smtClean="0"/>
          </a:p>
          <a:p>
            <a:pPr marL="0" indent="0">
              <a:buNone/>
            </a:pPr>
            <a:r>
              <a:rPr lang="fr-FR" b="1" dirty="0" smtClean="0"/>
              <a:t>                     Méthode </a:t>
            </a:r>
            <a:r>
              <a:rPr lang="fr-FR" b="1" dirty="0" smtClean="0">
                <a:solidFill>
                  <a:srgbClr val="7030A0"/>
                </a:solidFill>
              </a:rPr>
              <a:t>FLESCHMANN </a:t>
            </a:r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 </a:t>
            </a:r>
            <a:r>
              <a:rPr lang="fr-FR" b="1" dirty="0" smtClean="0">
                <a:solidFill>
                  <a:srgbClr val="00B050"/>
                </a:solidFill>
              </a:rPr>
              <a:t>                  P </a:t>
            </a:r>
            <a:r>
              <a:rPr lang="fr-FR" b="1" dirty="0">
                <a:solidFill>
                  <a:srgbClr val="00B050"/>
                </a:solidFill>
              </a:rPr>
              <a:t>305j </a:t>
            </a:r>
            <a:r>
              <a:rPr lang="fr-FR" b="1" dirty="0"/>
              <a:t>=</a:t>
            </a:r>
            <a:r>
              <a:rPr lang="fr-FR" b="1" dirty="0">
                <a:solidFill>
                  <a:srgbClr val="00B050"/>
                </a:solidFill>
              </a:rPr>
              <a:t> </a:t>
            </a:r>
            <a:r>
              <a:rPr lang="fr-FR" b="1" dirty="0"/>
              <a:t>PLT x 385 / (DL+80)</a:t>
            </a:r>
            <a:endParaRPr lang="fr-FR" dirty="0"/>
          </a:p>
          <a:p>
            <a:pPr>
              <a:buFont typeface="Wingdings" panose="05000000000000000000" pitchFamily="2" charset="2"/>
              <a:buChar char="Ø"/>
            </a:pPr>
            <a:endParaRPr lang="fr-FR" b="1" dirty="0" smtClean="0">
              <a:solidFill>
                <a:srgbClr val="7030A0"/>
              </a:solidFill>
            </a:endParaRPr>
          </a:p>
        </p:txBody>
      </p:sp>
      <p:sp>
        <p:nvSpPr>
          <p:cNvPr id="5" name="Arrondir un rectangle à un seul coin 4"/>
          <p:cNvSpPr/>
          <p:nvPr/>
        </p:nvSpPr>
        <p:spPr>
          <a:xfrm>
            <a:off x="827584" y="5085184"/>
            <a:ext cx="7704855" cy="1224136"/>
          </a:xfrm>
          <a:prstGeom prst="round1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3200" b="1" dirty="0" smtClean="0"/>
              <a:t>La moyenne de (P305)=  </a:t>
            </a:r>
            <a:r>
              <a:rPr lang="fr-FR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4423</a:t>
            </a:r>
            <a:r>
              <a:rPr lang="fr-FR" sz="28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fr-FR" sz="2800" b="1" dirty="0" smtClean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±</a:t>
            </a:r>
            <a:r>
              <a:rPr lang="fr-FR" sz="28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fr-FR" sz="2800" b="1" dirty="0" smtClean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1242kg</a:t>
            </a:r>
            <a:r>
              <a:rPr lang="fr-FR" sz="28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endParaRPr lang="fr-FR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re 3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850106"/>
          </a:xfrm>
          <a:prstGeom prst="ribbon2">
            <a:avLst>
              <a:gd name="adj1" fmla="val 33333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Résultats et discussion </a:t>
            </a:r>
            <a:endParaRPr lang="fr-F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232130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556792"/>
            <a:ext cx="8856984" cy="5141168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fr-FR" b="1" dirty="0" smtClean="0">
                <a:solidFill>
                  <a:schemeClr val="tx2"/>
                </a:solidFill>
              </a:rPr>
              <a:t>  La </a:t>
            </a:r>
            <a:r>
              <a:rPr lang="fr-FR" b="1" dirty="0">
                <a:solidFill>
                  <a:schemeClr val="tx2"/>
                </a:solidFill>
              </a:rPr>
              <a:t>production laitière totale (PLT)</a:t>
            </a:r>
            <a:r>
              <a:rPr lang="fr-FR" b="1" dirty="0"/>
              <a:t> </a:t>
            </a:r>
            <a:endParaRPr lang="fr-FR" b="1" dirty="0" smtClean="0"/>
          </a:p>
          <a:p>
            <a:pPr marL="0" indent="0">
              <a:buNone/>
            </a:pP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</a:p>
          <a:p>
            <a:pPr marL="0" indent="0">
              <a:buNone/>
            </a:pPr>
            <a:r>
              <a:rPr lang="fr-FR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HANZEN (2010</a:t>
            </a: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  </a:t>
            </a: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fr-FR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PLT </a:t>
            </a:r>
            <a:r>
              <a:rPr lang="fr-FR" sz="2800" dirty="0" smtClean="0"/>
              <a:t>= PM x 200</a:t>
            </a:r>
            <a:endParaRPr lang="fr-F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rrondir un rectangle à un seul coin 4"/>
          <p:cNvSpPr/>
          <p:nvPr/>
        </p:nvSpPr>
        <p:spPr>
          <a:xfrm>
            <a:off x="467544" y="4437112"/>
            <a:ext cx="7920880" cy="1152128"/>
          </a:xfrm>
          <a:prstGeom prst="round1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b="1" dirty="0" smtClean="0"/>
              <a:t>La moyenne de (PLT)=    </a:t>
            </a:r>
            <a:r>
              <a:rPr lang="fr-FR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4306</a:t>
            </a:r>
            <a:r>
              <a:rPr lang="fr-FR" sz="28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fr-FR" sz="2800" b="1" dirty="0" smtClean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± 861kg</a:t>
            </a:r>
            <a:r>
              <a:rPr lang="fr-FR" sz="28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endParaRPr lang="fr-FR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lèche droite 1"/>
          <p:cNvSpPr/>
          <p:nvPr/>
        </p:nvSpPr>
        <p:spPr>
          <a:xfrm>
            <a:off x="3677349" y="2708920"/>
            <a:ext cx="1224136" cy="347575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507288" cy="864096"/>
          </a:xfrm>
          <a:prstGeom prst="ribbon2">
            <a:avLst>
              <a:gd name="adj1" fmla="val 27836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Résultats et discussion </a:t>
            </a:r>
            <a:endParaRPr lang="fr-F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51540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6011" y="836712"/>
            <a:ext cx="9008932" cy="6021288"/>
          </a:xfrm>
        </p:spPr>
        <p:txBody>
          <a:bodyPr/>
          <a:lstStyle/>
          <a:p>
            <a:pPr marL="0" indent="0">
              <a:buNone/>
            </a:pPr>
            <a:r>
              <a:rPr lang="fr-FR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les performances </a:t>
            </a:r>
            <a:r>
              <a:rPr lang="fr-FR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fr-FR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reproduction</a:t>
            </a:r>
            <a:r>
              <a:rPr lang="fr-FR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fr-FR" b="1" dirty="0" smtClean="0">
                <a:solidFill>
                  <a:srgbClr val="0070C0"/>
                </a:solidFill>
              </a:rPr>
              <a:t>    </a:t>
            </a:r>
          </a:p>
          <a:p>
            <a:pPr marL="0" indent="0">
              <a:buNone/>
            </a:pPr>
            <a:endParaRPr lang="fr-FR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fr-FR" b="1" dirty="0" smtClean="0">
                <a:solidFill>
                  <a:srgbClr val="0070C0"/>
                </a:solidFill>
              </a:rPr>
              <a:t>           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r-FR" b="1" dirty="0" smtClean="0">
                <a:solidFill>
                  <a:schemeClr val="tx2"/>
                </a:solidFill>
              </a:rPr>
              <a:t>   </a:t>
            </a:r>
            <a:r>
              <a:rPr lang="fr-FR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L’âge </a:t>
            </a:r>
            <a:r>
              <a:rPr lang="fr-FR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 premier vêlage</a:t>
            </a:r>
            <a:r>
              <a:rPr lang="fr-FR" sz="2800" b="1" dirty="0" smtClean="0">
                <a:solidFill>
                  <a:schemeClr val="tx2"/>
                </a:solidFill>
              </a:rPr>
              <a:t>                                                </a:t>
            </a:r>
            <a:endParaRPr lang="fr-FR" sz="2800" b="1" dirty="0">
              <a:solidFill>
                <a:schemeClr val="tx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7544" y="1548163"/>
            <a:ext cx="48965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sz="2800" b="1" dirty="0" smtClean="0"/>
              <a:t> </a:t>
            </a: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Paramètres de fécondité</a:t>
            </a:r>
            <a:r>
              <a:rPr lang="fr-FR" dirty="0" smtClean="0"/>
              <a:t> 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Arrondir un rectangle à un seul coin 6"/>
          <p:cNvSpPr/>
          <p:nvPr/>
        </p:nvSpPr>
        <p:spPr>
          <a:xfrm>
            <a:off x="251520" y="3861048"/>
            <a:ext cx="8489012" cy="1440160"/>
          </a:xfrm>
          <a:prstGeom prst="round1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3200" b="1" dirty="0" smtClean="0"/>
              <a:t> </a:t>
            </a: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L’âge moyen </a:t>
            </a:r>
            <a:r>
              <a:rPr lang="fr-FR" sz="2800" b="1" dirty="0">
                <a:latin typeface="Arial" panose="020B0604020202020204" pitchFamily="34" charset="0"/>
                <a:cs typeface="Arial" panose="020B0604020202020204" pitchFamily="34" charset="0"/>
              </a:rPr>
              <a:t>au  </a:t>
            </a: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1er  vêlage </a:t>
            </a:r>
            <a:r>
              <a:rPr lang="fr-FR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38,6 </a:t>
            </a:r>
            <a:r>
              <a:rPr lang="fr-FR" sz="2800" b="1" dirty="0" smtClean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fr-FR" sz="2800" b="1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±</a:t>
            </a:r>
            <a:r>
              <a:rPr lang="fr-FR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10,4 mois </a:t>
            </a:r>
            <a:endParaRPr lang="fr-FR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r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  <a:prstGeom prst="ribbon2">
            <a:avLst>
              <a:gd name="adj1" fmla="val 33333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Résultats et discussion </a:t>
            </a:r>
            <a:endParaRPr lang="fr-F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35803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116631"/>
            <a:ext cx="8892480" cy="792089"/>
          </a:xfrm>
          <a:prstGeom prst="ribbon2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Résultats et discussion </a:t>
            </a:r>
            <a:endParaRPr lang="fr-F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Espace réservé pour une image 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5275498"/>
              </p:ext>
            </p:extLst>
          </p:nvPr>
        </p:nvGraphicFramePr>
        <p:xfrm>
          <a:off x="0" y="1124744"/>
          <a:ext cx="8964488" cy="4641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Arrondir un rectangle avec un coin du même côté 7"/>
          <p:cNvSpPr/>
          <p:nvPr/>
        </p:nvSpPr>
        <p:spPr>
          <a:xfrm>
            <a:off x="395536" y="5877272"/>
            <a:ext cx="8280920" cy="908720"/>
          </a:xfrm>
          <a:prstGeom prst="round2Same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Répartition des vaches laitières selon leur âge  au  premier  vêlage</a:t>
            </a:r>
          </a:p>
        </p:txBody>
      </p:sp>
    </p:spTree>
    <p:extLst>
      <p:ext uri="{BB962C8B-B14F-4D97-AF65-F5344CB8AC3E}">
        <p14:creationId xmlns:p14="http://schemas.microsoft.com/office/powerpoint/2010/main" val="121181596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41392" y="1340768"/>
            <a:ext cx="8902608" cy="5517232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fr-FR" b="1" dirty="0" smtClean="0">
                <a:solidFill>
                  <a:schemeClr val="tx2"/>
                </a:solidFill>
              </a:rPr>
              <a:t> </a:t>
            </a:r>
            <a:r>
              <a:rPr lang="fr-FR" sz="2800" b="1" dirty="0">
                <a:solidFill>
                  <a:schemeClr val="tx2"/>
                </a:solidFill>
              </a:rPr>
              <a:t>Intervalle vêlage-insémination </a:t>
            </a:r>
            <a:r>
              <a:rPr lang="fr-FR" sz="2800" b="1" dirty="0" smtClean="0">
                <a:solidFill>
                  <a:schemeClr val="tx2"/>
                </a:solidFill>
              </a:rPr>
              <a:t>première</a:t>
            </a:r>
          </a:p>
          <a:p>
            <a:pPr marL="0" indent="0">
              <a:buNone/>
            </a:pPr>
            <a:r>
              <a:rPr lang="fr-FR" sz="2800" b="1" dirty="0"/>
              <a:t> </a:t>
            </a:r>
            <a:endParaRPr lang="fr-FR" sz="2800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07504" y="188640"/>
            <a:ext cx="9036496" cy="936104"/>
          </a:xfrm>
          <a:prstGeom prst="ribbon2">
            <a:avLst>
              <a:gd name="adj1" fmla="val 22637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Résultats et discussion </a:t>
            </a:r>
            <a:endParaRPr lang="fr-F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771157"/>
              </p:ext>
            </p:extLst>
          </p:nvPr>
        </p:nvGraphicFramePr>
        <p:xfrm>
          <a:off x="179512" y="3168630"/>
          <a:ext cx="8784976" cy="350790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8784976"/>
              </a:tblGrid>
              <a:tr h="58990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Moyenne et écart type (jours)  </a:t>
                      </a:r>
                      <a:r>
                        <a:rPr lang="fr-FR" sz="2400" dirty="0">
                          <a:effectLst/>
                        </a:rPr>
                        <a:t>                                            </a:t>
                      </a:r>
                      <a:r>
                        <a:rPr lang="fr-FR" sz="2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127 </a:t>
                      </a:r>
                      <a:r>
                        <a:rPr lang="fr-FR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</a:t>
                      </a:r>
                      <a:r>
                        <a:rPr lang="fr-FR" sz="2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54,8 </a:t>
                      </a:r>
                      <a:endParaRPr lang="fr-FR" sz="2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3199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Répartition                                               Nb vaches                                          %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74451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&lt; 40 jours                                                       1                                                6,25 %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40-70 jours                                                     0                                                   0 %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70-90 jours                                                     2                                                 12,5 %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&gt; 90 jours                                                     </a:t>
                      </a:r>
                      <a:r>
                        <a:rPr lang="fr-FR" sz="2000" dirty="0" smtClean="0">
                          <a:effectLst/>
                        </a:rPr>
                        <a:t>  13                                                 </a:t>
                      </a:r>
                      <a:r>
                        <a:rPr lang="fr-FR" sz="2000" dirty="0">
                          <a:effectLst/>
                        </a:rPr>
                        <a:t>81,25 %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52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Total vaches inséminées                                16                                               100%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Arrondir un rectangle à un seul coin 6"/>
          <p:cNvSpPr/>
          <p:nvPr/>
        </p:nvSpPr>
        <p:spPr>
          <a:xfrm>
            <a:off x="179512" y="2060848"/>
            <a:ext cx="8784976" cy="720080"/>
          </a:xfrm>
          <a:prstGeom prst="round1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2400" b="1" dirty="0"/>
              <a:t>Répartition des pourcentages des différentes classes </a:t>
            </a:r>
            <a:r>
              <a:rPr lang="fr-FR" sz="2400" b="1" dirty="0" smtClean="0"/>
              <a:t>de l’ intervalle </a:t>
            </a:r>
            <a:r>
              <a:rPr lang="fr-FR" sz="2400" b="1" dirty="0"/>
              <a:t>vêlage - insémination première</a:t>
            </a:r>
          </a:p>
        </p:txBody>
      </p:sp>
      <p:sp>
        <p:nvSpPr>
          <p:cNvPr id="2" name="Rectangle 1"/>
          <p:cNvSpPr/>
          <p:nvPr/>
        </p:nvSpPr>
        <p:spPr>
          <a:xfrm>
            <a:off x="179512" y="4869160"/>
            <a:ext cx="8784976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997680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79512" y="332656"/>
            <a:ext cx="8856984" cy="936104"/>
          </a:xfrm>
          <a:prstGeom prst="ribbon2">
            <a:avLst>
              <a:gd name="adj1" fmla="val 33333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Résultats et discussion </a:t>
            </a:r>
            <a:endParaRPr lang="fr-F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endParaRPr lang="fr-FR" b="1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fr-FR" b="1" dirty="0" smtClean="0">
                <a:solidFill>
                  <a:schemeClr val="tx2"/>
                </a:solidFill>
              </a:rPr>
              <a:t> </a:t>
            </a:r>
            <a:r>
              <a:rPr lang="fr-FR" sz="2800" b="1" dirty="0">
                <a:solidFill>
                  <a:schemeClr val="tx2"/>
                </a:solidFill>
              </a:rPr>
              <a:t>Intervalle vêlage - insémination fécondante</a:t>
            </a:r>
            <a:r>
              <a:rPr lang="fr-FR" dirty="0">
                <a:solidFill>
                  <a:schemeClr val="tx2"/>
                </a:solidFill>
              </a:rPr>
              <a:t> </a:t>
            </a:r>
          </a:p>
        </p:txBody>
      </p:sp>
      <p:sp>
        <p:nvSpPr>
          <p:cNvPr id="8" name="Arrondir un rectangle à un seul coin 7"/>
          <p:cNvSpPr/>
          <p:nvPr/>
        </p:nvSpPr>
        <p:spPr>
          <a:xfrm>
            <a:off x="439980" y="3563298"/>
            <a:ext cx="8136904" cy="1296144"/>
          </a:xfrm>
          <a:prstGeom prst="round1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b="1" dirty="0" smtClean="0"/>
              <a:t>la moyenne de IV-IAF =  </a:t>
            </a:r>
            <a:r>
              <a:rPr lang="fr-FR" sz="2800" b="1" dirty="0">
                <a:solidFill>
                  <a:srgbClr val="FF0000"/>
                </a:solidFill>
              </a:rPr>
              <a:t>151,75 </a:t>
            </a:r>
            <a:r>
              <a:rPr lang="fr-FR" sz="2800" dirty="0" smtClean="0">
                <a:latin typeface="Times New Roman"/>
                <a:ea typeface="Calibri"/>
              </a:rPr>
              <a:t> </a:t>
            </a:r>
            <a:r>
              <a:rPr lang="fr-FR" sz="2800" b="1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± </a:t>
            </a:r>
            <a:r>
              <a:rPr lang="fr-FR" sz="2800" b="1" dirty="0" smtClean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98,63jours </a:t>
            </a:r>
            <a:r>
              <a:rPr lang="fr-FR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fr-FR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85847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36104"/>
          </a:xfrm>
          <a:prstGeom prst="ribbon2">
            <a:avLst>
              <a:gd name="adj1" fmla="val 33333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Résultats et discussion </a:t>
            </a:r>
            <a:endParaRPr lang="fr-F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7095725"/>
              </p:ext>
            </p:extLst>
          </p:nvPr>
        </p:nvGraphicFramePr>
        <p:xfrm>
          <a:off x="155737" y="1362089"/>
          <a:ext cx="8964612" cy="45368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Arrondir un rectangle avec un coin du même côté 5"/>
          <p:cNvSpPr/>
          <p:nvPr/>
        </p:nvSpPr>
        <p:spPr>
          <a:xfrm>
            <a:off x="251520" y="5908140"/>
            <a:ext cx="8568952" cy="914400"/>
          </a:xfrm>
          <a:prstGeom prst="round2Same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Répartition en pourcentage de l’intervalle vêlage   –insémination fécondante </a:t>
            </a:r>
          </a:p>
        </p:txBody>
      </p:sp>
      <p:sp>
        <p:nvSpPr>
          <p:cNvPr id="2" name="Rectangle 1"/>
          <p:cNvSpPr/>
          <p:nvPr/>
        </p:nvSpPr>
        <p:spPr>
          <a:xfrm>
            <a:off x="7380312" y="1988840"/>
            <a:ext cx="1080120" cy="35283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010014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820472" cy="958698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628800"/>
            <a:ext cx="8568952" cy="506916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L’Algérie est le 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premier consommateur </a:t>
            </a:r>
            <a:endParaRPr lang="fr-FR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lait au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Maghreb </a:t>
            </a:r>
            <a:endParaRPr 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2800" b="1" dirty="0" smtClean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28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120 </a:t>
            </a:r>
            <a:r>
              <a:rPr lang="fr-FR" sz="28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litres </a:t>
            </a: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par </a:t>
            </a: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an/habitant</a:t>
            </a:r>
            <a:endParaRPr lang="fr-F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fr-F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uban vers le haut 6"/>
          <p:cNvSpPr/>
          <p:nvPr/>
        </p:nvSpPr>
        <p:spPr>
          <a:xfrm>
            <a:off x="179512" y="332656"/>
            <a:ext cx="8964488" cy="792088"/>
          </a:xfrm>
          <a:prstGeom prst="ribbon2">
            <a:avLst>
              <a:gd name="adj1" fmla="val 16479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r>
              <a:rPr lang="fr-FR" sz="3600" b="1" dirty="0" smtClean="0">
                <a:solidFill>
                  <a:srgbClr val="C00000"/>
                </a:solidFill>
              </a:rPr>
              <a:t> 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40088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96544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endParaRPr lang="fr-FR" sz="2800" b="1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fr-FR" sz="2800" b="1" dirty="0" smtClean="0">
                <a:solidFill>
                  <a:schemeClr val="tx2"/>
                </a:solidFill>
              </a:rPr>
              <a:t>Intervalle </a:t>
            </a:r>
            <a:r>
              <a:rPr lang="fr-FR" sz="2800" b="1" dirty="0">
                <a:solidFill>
                  <a:schemeClr val="tx2"/>
                </a:solidFill>
              </a:rPr>
              <a:t>vêlage – vêlage</a:t>
            </a:r>
            <a:r>
              <a:rPr lang="fr-FR" b="1" dirty="0"/>
              <a:t> </a:t>
            </a:r>
            <a:endParaRPr lang="fr-FR" dirty="0"/>
          </a:p>
        </p:txBody>
      </p:sp>
      <p:sp>
        <p:nvSpPr>
          <p:cNvPr id="5" name="Arrondir un rectangle à un seul coin 4"/>
          <p:cNvSpPr/>
          <p:nvPr/>
        </p:nvSpPr>
        <p:spPr>
          <a:xfrm>
            <a:off x="467544" y="3356992"/>
            <a:ext cx="7632848" cy="1152128"/>
          </a:xfrm>
          <a:prstGeom prst="round1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moyenne de IV-V</a:t>
            </a: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fr-FR" sz="28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fr-FR" sz="2800" b="1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426,4  ± 87,8 jours</a:t>
            </a:r>
            <a:endParaRPr lang="fr-FR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re 3"/>
          <p:cNvSpPr>
            <a:spLocks noGrp="1"/>
          </p:cNvSpPr>
          <p:nvPr>
            <p:ph type="title"/>
          </p:nvPr>
        </p:nvSpPr>
        <p:spPr>
          <a:xfrm>
            <a:off x="0" y="274638"/>
            <a:ext cx="9036496" cy="922114"/>
          </a:xfrm>
          <a:prstGeom prst="ribbon2">
            <a:avLst>
              <a:gd name="adj1" fmla="val 33333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Résultats et discussion </a:t>
            </a:r>
            <a:endParaRPr lang="fr-F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02365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rrondir un rectangle à un seul coin 14"/>
          <p:cNvSpPr/>
          <p:nvPr/>
        </p:nvSpPr>
        <p:spPr>
          <a:xfrm>
            <a:off x="467544" y="5733256"/>
            <a:ext cx="8424936" cy="914400"/>
          </a:xfrm>
          <a:prstGeom prst="round1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Répartition en pourcentage de l’intervalle vêlage – vêlage</a:t>
            </a:r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3246037"/>
              </p:ext>
            </p:extLst>
          </p:nvPr>
        </p:nvGraphicFramePr>
        <p:xfrm>
          <a:off x="251520" y="1124745"/>
          <a:ext cx="8496944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2500" y="260648"/>
            <a:ext cx="9023995" cy="850106"/>
          </a:xfrm>
          <a:prstGeom prst="ribbon2">
            <a:avLst>
              <a:gd name="adj1" fmla="val 33333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Résultats et discussion </a:t>
            </a:r>
            <a:endParaRPr lang="fr-F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94077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6" grpId="0">
        <p:bldAsOne/>
      </p:bldGraphic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340768"/>
            <a:ext cx="8964488" cy="5517232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fr-FR" b="1" dirty="0"/>
              <a:t> </a:t>
            </a:r>
            <a:r>
              <a:rPr lang="fr-FR" b="1" dirty="0" smtClean="0"/>
              <a:t> </a:t>
            </a: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 </a:t>
            </a:r>
            <a:r>
              <a:rPr lang="fr-FR" sz="2800" b="1" dirty="0">
                <a:latin typeface="Arial" panose="020B0604020202020204" pitchFamily="34" charset="0"/>
                <a:cs typeface="Arial" panose="020B0604020202020204" pitchFamily="34" charset="0"/>
              </a:rPr>
              <a:t>paramètre de fertilité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fr-F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sz="28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fr-FR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taux de réussite en </a:t>
            </a:r>
            <a:r>
              <a:rPr lang="fr-FR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première insémination</a:t>
            </a:r>
            <a:r>
              <a:rPr lang="fr-FR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fr-FR" sz="28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778098"/>
          </a:xfrm>
          <a:prstGeom prst="ribbon2">
            <a:avLst>
              <a:gd name="adj1" fmla="val 33333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Résultats et discussion </a:t>
            </a:r>
            <a:endParaRPr lang="fr-F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rrondir un rectangle à un seul coin 4"/>
          <p:cNvSpPr/>
          <p:nvPr/>
        </p:nvSpPr>
        <p:spPr>
          <a:xfrm>
            <a:off x="755576" y="3501008"/>
            <a:ext cx="7632848" cy="1152128"/>
          </a:xfrm>
          <a:prstGeom prst="round1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600" b="1" dirty="0" smtClean="0"/>
              <a:t>TRIA1 = </a:t>
            </a:r>
            <a:r>
              <a:rPr lang="fr-FR" sz="3600" b="1" dirty="0" smtClean="0">
                <a:solidFill>
                  <a:srgbClr val="FF0000"/>
                </a:solidFill>
              </a:rPr>
              <a:t>43,3% </a:t>
            </a:r>
            <a:r>
              <a:rPr lang="fr-FR" sz="2800" dirty="0" smtClean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r>
              <a:rPr lang="fr-FR" sz="3600" b="1" dirty="0" smtClean="0">
                <a:solidFill>
                  <a:srgbClr val="FF0000"/>
                </a:solidFill>
              </a:rPr>
              <a:t> </a:t>
            </a:r>
            <a:endParaRPr lang="fr-FR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04206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268760"/>
            <a:ext cx="8928992" cy="5472608"/>
          </a:xfrm>
        </p:spPr>
        <p:txBody>
          <a:bodyPr/>
          <a:lstStyle/>
          <a:p>
            <a:pPr marL="0" indent="0">
              <a:buNone/>
            </a:pPr>
            <a:endParaRPr lang="fr-FR" b="1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fr-FR" b="1" dirty="0" smtClean="0">
                <a:solidFill>
                  <a:schemeClr val="tx2"/>
                </a:solidFill>
              </a:rPr>
              <a:t> Le </a:t>
            </a:r>
            <a:r>
              <a:rPr lang="fr-FR" b="1" dirty="0">
                <a:solidFill>
                  <a:schemeClr val="tx2"/>
                </a:solidFill>
              </a:rPr>
              <a:t>pourcentage de vaches à 3IA et plus </a:t>
            </a:r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008112"/>
          </a:xfrm>
          <a:prstGeom prst="ribbon2">
            <a:avLst>
              <a:gd name="adj1" fmla="val 33333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Résultats et discussion </a:t>
            </a:r>
            <a:endParaRPr lang="fr-F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rrondir un rectangle à un seul coin 4"/>
          <p:cNvSpPr/>
          <p:nvPr/>
        </p:nvSpPr>
        <p:spPr>
          <a:xfrm>
            <a:off x="539552" y="3356992"/>
            <a:ext cx="7776864" cy="1058416"/>
          </a:xfrm>
          <a:prstGeom prst="round1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200" b="1" dirty="0"/>
              <a:t>% VL  à 3 IA et </a:t>
            </a:r>
            <a:r>
              <a:rPr lang="fr-FR" sz="3200" b="1" dirty="0" smtClean="0"/>
              <a:t>plus = </a:t>
            </a:r>
            <a:r>
              <a:rPr lang="fr-FR" sz="3200" b="1" dirty="0" smtClean="0">
                <a:solidFill>
                  <a:srgbClr val="FF0000"/>
                </a:solidFill>
              </a:rPr>
              <a:t>50 %</a:t>
            </a:r>
            <a:endParaRPr lang="fr-FR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09701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412776"/>
            <a:ext cx="8892480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la lumière des résultats obtenus à l’issu de notre </a:t>
            </a: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étude</a:t>
            </a: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, nous pouvons tirer quelques conclusions </a:t>
            </a: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pPr marL="0" indent="0">
              <a:buNone/>
            </a:pP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fr-FR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L’infécondité </a:t>
            </a: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des vaches étudiées dans cette ferme est la conséquence </a:t>
            </a:r>
            <a:endParaRPr lang="fr-F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endParaRPr lang="fr-F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l’allongement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du délai de mise à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reproduction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après vêlage  </a:t>
            </a:r>
            <a:r>
              <a:rPr lang="fr-FR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(V-IA1) </a:t>
            </a:r>
            <a:endParaRPr lang="fr-FR" sz="2400" b="1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buFont typeface="Wingdings" panose="05000000000000000000" pitchFamily="2" charset="2"/>
              <a:buChar char="§"/>
            </a:pPr>
            <a:endParaRPr lang="fr-FR" sz="2400" b="1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le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retard aussi dans la mise à la reproduction des génisses qui se traduit par un </a:t>
            </a:r>
            <a:r>
              <a:rPr lang="fr-FR" sz="2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âge au premier vêlage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tardif</a:t>
            </a:r>
            <a:r>
              <a:rPr lang="fr-FR" sz="2400" dirty="0"/>
              <a:t>.</a:t>
            </a:r>
            <a:r>
              <a:rPr lang="fr-FR" sz="2400" dirty="0" smtClean="0"/>
              <a:t>   </a:t>
            </a:r>
            <a:endParaRPr lang="fr-FR" sz="2400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40960" cy="778098"/>
          </a:xfrm>
          <a:prstGeom prst="ribbon2">
            <a:avLst>
              <a:gd name="adj1" fmla="val 25575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fr-FR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 et Recommandations</a:t>
            </a:r>
            <a:r>
              <a:rPr lang="ar-DZ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4800" b="1" dirty="0"/>
              <a:t> </a:t>
            </a:r>
            <a:endParaRPr lang="fr-FR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62948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endParaRPr lang="ar-DZ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buFont typeface="Wingdings" panose="05000000000000000000" pitchFamily="2" charset="2"/>
              <a:buChar char="§"/>
            </a:pPr>
            <a:endParaRPr lang="fr-F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lvl="1" algn="just">
              <a:buFont typeface="Wingdings" panose="05000000000000000000" pitchFamily="2" charset="2"/>
              <a:buChar char="§"/>
            </a:pP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L’infécondité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des vaches étudiées dans cette ferme est la conséquence </a:t>
            </a:r>
          </a:p>
          <a:p>
            <a:pPr lvl="1" algn="just">
              <a:buFont typeface="Wingdings" panose="05000000000000000000" pitchFamily="2" charset="2"/>
              <a:buChar char="§"/>
            </a:pP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les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délais de fécondation sont très longs et nettement </a:t>
            </a:r>
            <a:r>
              <a:rPr lang="fr-FR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au-dessus des  normes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 de la littérature ce qui allonge </a:t>
            </a:r>
            <a:r>
              <a:rPr lang="fr-FR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l’intervalle vêlage – vêlage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qui dépasse une</a:t>
            </a:r>
            <a:r>
              <a:rPr lang="fr-FR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année</a:t>
            </a:r>
            <a:r>
              <a:rPr lang="fr-FR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fr-F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re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40960" cy="850106"/>
          </a:xfrm>
          <a:prstGeom prst="ribbon2">
            <a:avLst>
              <a:gd name="adj1" fmla="val 25575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fr-FR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 et Recommandations</a:t>
            </a:r>
            <a:r>
              <a:rPr lang="ar-DZ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4800" b="1" dirty="0"/>
              <a:t> </a:t>
            </a:r>
            <a:endParaRPr lang="fr-FR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4388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Font typeface="Wingdings" panose="05000000000000000000" pitchFamily="2" charset="2"/>
              <a:buChar char="§"/>
            </a:pPr>
            <a:endParaRPr lang="ar-DZ" sz="28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buFont typeface="Wingdings" panose="05000000000000000000" pitchFamily="2" charset="2"/>
              <a:buChar char="§"/>
            </a:pPr>
            <a:r>
              <a:rPr lang="fr-FR" sz="2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Concernant </a:t>
            </a:r>
            <a:r>
              <a:rPr lang="fr-FR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fr-FR" sz="28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fertilité</a:t>
            </a:r>
            <a:r>
              <a:rPr lang="fr-FR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 vaches, elle est très </a:t>
            </a:r>
            <a:r>
              <a:rPr lang="fr-FR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médiocre</a:t>
            </a:r>
            <a:r>
              <a:rPr lang="fr-FR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jugée mauvaise à très mauvaise selon la grille d’appréciation fertilité  </a:t>
            </a:r>
          </a:p>
          <a:p>
            <a:endParaRPr lang="fr-FR" dirty="0"/>
          </a:p>
        </p:txBody>
      </p:sp>
      <p:sp>
        <p:nvSpPr>
          <p:cNvPr id="5" name="Titre 3"/>
          <p:cNvSpPr>
            <a:spLocks noGrp="1"/>
          </p:cNvSpPr>
          <p:nvPr>
            <p:ph type="title"/>
          </p:nvPr>
        </p:nvSpPr>
        <p:spPr>
          <a:xfrm>
            <a:off x="0" y="274638"/>
            <a:ext cx="9036496" cy="922114"/>
          </a:xfrm>
          <a:prstGeom prst="ribbon2">
            <a:avLst>
              <a:gd name="adj1" fmla="val 25575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fr-FR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 et Recommandations</a:t>
            </a:r>
            <a:r>
              <a:rPr lang="ar-DZ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4800" b="1" dirty="0"/>
              <a:t> </a:t>
            </a:r>
            <a:endParaRPr lang="fr-FR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865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600200"/>
            <a:ext cx="8964488" cy="5069160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Parmi les </a:t>
            </a:r>
            <a:r>
              <a:rPr lang="fr-FR" sz="2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raisons</a:t>
            </a: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 qui pourraient être la cause de ces faibles </a:t>
            </a: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performances :</a:t>
            </a:r>
          </a:p>
          <a:p>
            <a:pPr lvl="1" algn="just">
              <a:buFontTx/>
              <a:buChar char="-"/>
            </a:pP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le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temps perdu pour non observation des retours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en </a:t>
            </a:r>
            <a:r>
              <a:rPr lang="fr-FR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chaleurs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en cas d’échec d’insémination </a:t>
            </a:r>
            <a:endParaRPr lang="fr-F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buFontTx/>
              <a:buChar char="-"/>
            </a:pPr>
            <a:endParaRPr lang="fr-F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buFontTx/>
              <a:buChar char="-"/>
            </a:pP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le retard aussi dans la reprogrammation des femelles non fécondées pour une nouvelle insémination, </a:t>
            </a:r>
            <a:endParaRPr lang="fr-F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buFontTx/>
              <a:buChar char="-"/>
            </a:pPr>
            <a:endParaRPr lang="fr-F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buFontTx/>
              <a:buChar char="-"/>
            </a:pP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technicité de l’inséminateur qui est également à incriminer. </a:t>
            </a:r>
          </a:p>
          <a:p>
            <a:pPr algn="just"/>
            <a:endParaRPr lang="fr-F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re 3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864096"/>
          </a:xfrm>
          <a:prstGeom prst="ribbon2">
            <a:avLst>
              <a:gd name="adj1" fmla="val 23691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r>
              <a:rPr lang="fr-FR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0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ecommandation</a:t>
            </a:r>
            <a:r>
              <a:rPr lang="ar-DZ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ar-DZ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22403961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En ce qui concerne la </a:t>
            </a:r>
            <a:r>
              <a:rPr lang="fr-FR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 laitière</a:t>
            </a: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, les </a:t>
            </a: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résultat</a:t>
            </a: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 enregistrés </a:t>
            </a: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par les vaches Holstein restent </a:t>
            </a:r>
            <a:r>
              <a:rPr lang="fr-FR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très faibles </a:t>
            </a: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par rapport aux </a:t>
            </a: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performances de cette race à son pays d’origine</a:t>
            </a:r>
            <a:endParaRPr lang="fr-F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fr-F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re 3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922114"/>
          </a:xfrm>
          <a:prstGeom prst="ribbon2">
            <a:avLst>
              <a:gd name="adj1" fmla="val 23691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fr-FR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Conclusion et </a:t>
            </a:r>
            <a:r>
              <a:rPr lang="fr-FR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fr-FR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ecommandation</a:t>
            </a:r>
            <a:r>
              <a:rPr lang="ar-DZ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ar-DZ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05540827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484784"/>
            <a:ext cx="8964488" cy="5141168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fr-FR" sz="2800" dirty="0"/>
              <a:t>Quelques </a:t>
            </a:r>
            <a:r>
              <a:rPr lang="fr-FR" sz="2800" b="1" dirty="0">
                <a:solidFill>
                  <a:srgbClr val="FF0000"/>
                </a:solidFill>
              </a:rPr>
              <a:t>recommandations</a:t>
            </a:r>
            <a:r>
              <a:rPr lang="fr-FR" sz="2800" dirty="0"/>
              <a:t> sont à prendre en considération </a:t>
            </a:r>
            <a:r>
              <a:rPr lang="fr-FR" sz="2800" dirty="0" smtClean="0"/>
              <a:t>:</a:t>
            </a:r>
          </a:p>
          <a:p>
            <a:pPr lvl="1" algn="just">
              <a:buFontTx/>
              <a:buChar char="-"/>
            </a:pP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une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bonne conduite </a:t>
            </a:r>
            <a:r>
              <a:rPr lang="fr-FR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alimentaire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 des vaches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laitières.</a:t>
            </a:r>
          </a:p>
          <a:p>
            <a:pPr lvl="1" algn="just">
              <a:buFontTx/>
              <a:buChar char="-"/>
            </a:pPr>
            <a:endParaRPr lang="fr-F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buFontTx/>
              <a:buChar char="-"/>
            </a:pP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assurer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également une bonne croissance des génisses future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laitière</a:t>
            </a:r>
          </a:p>
          <a:p>
            <a:pPr lvl="1" algn="just">
              <a:buFontTx/>
              <a:buChar char="-"/>
            </a:pPr>
            <a:endParaRPr lang="fr-FR" sz="2400" dirty="0" smtClean="0"/>
          </a:p>
          <a:p>
            <a:pPr lvl="1" algn="just">
              <a:buFontTx/>
              <a:buChar char="-"/>
            </a:pPr>
            <a:r>
              <a:rPr lang="fr-FR" sz="2400" dirty="0" smtClean="0"/>
              <a:t>Un </a:t>
            </a:r>
            <a:r>
              <a:rPr lang="fr-FR" sz="2400" dirty="0" smtClean="0"/>
              <a:t>bon suivi </a:t>
            </a:r>
            <a:r>
              <a:rPr lang="fr-FR" sz="2400" dirty="0"/>
              <a:t>de la </a:t>
            </a:r>
            <a:r>
              <a:rPr lang="fr-FR" sz="2400" b="1" dirty="0">
                <a:solidFill>
                  <a:srgbClr val="00B0F0"/>
                </a:solidFill>
              </a:rPr>
              <a:t>reproduction</a:t>
            </a:r>
            <a:r>
              <a:rPr lang="fr-FR" sz="2400" dirty="0"/>
              <a:t> sur des plannings d’étable ou sur support i</a:t>
            </a:r>
            <a:r>
              <a:rPr lang="fr-FR" sz="2400" b="1" dirty="0">
                <a:solidFill>
                  <a:srgbClr val="7030A0"/>
                </a:solidFill>
              </a:rPr>
              <a:t>nformatique</a:t>
            </a:r>
            <a:r>
              <a:rPr lang="fr-FR" sz="2400" dirty="0"/>
              <a:t> en indiquant les différents évènements de la vie reproductive des femelles bovines.</a:t>
            </a:r>
          </a:p>
          <a:p>
            <a:pPr algn="just">
              <a:buFontTx/>
              <a:buChar char="-"/>
            </a:pPr>
            <a:endParaRPr lang="fr-F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92480" cy="864096"/>
          </a:xfrm>
          <a:prstGeom prst="ribbon2">
            <a:avLst>
              <a:gd name="adj1" fmla="val 19605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 et </a:t>
            </a:r>
            <a:r>
              <a:rPr lang="fr-FR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fr-FR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ecommandations</a:t>
            </a:r>
            <a:r>
              <a:rPr lang="ar-DZ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4800" b="1" dirty="0"/>
              <a:t> </a:t>
            </a:r>
            <a:endParaRPr lang="fr-FR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93579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endParaRPr lang="fr-FR" sz="28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endParaRPr lang="fr-FR" sz="28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endParaRPr lang="fr-FR" sz="28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Face à l’impératif de la </a:t>
            </a:r>
            <a:r>
              <a:rPr lang="fr-FR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demande croissante </a:t>
            </a: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en cette source de protéine de la part d’une population en plein essor démographique </a:t>
            </a:r>
          </a:p>
          <a:p>
            <a:pPr algn="just"/>
            <a:endParaRPr lang="fr-FR" sz="28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just"/>
            <a:r>
              <a:rPr lang="fr-FR" sz="28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notre </a:t>
            </a:r>
            <a:r>
              <a:rPr lang="fr-FR" sz="28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pays se trouve devant le choix de </a:t>
            </a:r>
            <a:endParaRPr lang="fr-FR" sz="28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lvl="1" algn="just"/>
            <a:r>
              <a:rPr lang="fr-FR" sz="24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continuer </a:t>
            </a:r>
            <a:r>
              <a:rPr lang="fr-FR" sz="2400" b="1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l’importation de la poudre de lait </a:t>
            </a:r>
            <a:r>
              <a:rPr lang="fr-FR" sz="24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en accentuant la dépendance </a:t>
            </a:r>
            <a:endParaRPr lang="fr-FR" sz="24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lvl="1" algn="just"/>
            <a:r>
              <a:rPr lang="fr-FR" sz="24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ou </a:t>
            </a:r>
            <a:r>
              <a:rPr lang="fr-FR" sz="24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de </a:t>
            </a:r>
            <a:r>
              <a:rPr lang="fr-FR" sz="2400" b="1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miser sur les potentialités existantes </a:t>
            </a:r>
            <a:r>
              <a:rPr lang="fr-FR" sz="24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en mettant en place les moyens et les structures d’accompagnement </a:t>
            </a:r>
            <a:r>
              <a:rPr lang="fr-FR" sz="24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nécessaires.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uban vers le haut 3"/>
          <p:cNvSpPr/>
          <p:nvPr/>
        </p:nvSpPr>
        <p:spPr>
          <a:xfrm>
            <a:off x="179512" y="188640"/>
            <a:ext cx="8964488" cy="864096"/>
          </a:xfrm>
          <a:prstGeom prst="ribbon2">
            <a:avLst>
              <a:gd name="adj1" fmla="val 16479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r>
              <a:rPr lang="fr-FR" sz="3600" b="1" dirty="0" smtClean="0">
                <a:solidFill>
                  <a:srgbClr val="C00000"/>
                </a:solidFill>
              </a:rPr>
              <a:t> 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204860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2060848"/>
            <a:ext cx="8712968" cy="4608512"/>
          </a:xfrm>
        </p:spPr>
        <p:txBody>
          <a:bodyPr>
            <a:normAutofit/>
          </a:bodyPr>
          <a:lstStyle/>
          <a:p>
            <a:pPr algn="just"/>
            <a:r>
              <a:rPr lang="fr-FR" sz="2800" dirty="0"/>
              <a:t>Quelques </a:t>
            </a:r>
            <a:r>
              <a:rPr lang="fr-FR" sz="2800" b="1" dirty="0">
                <a:solidFill>
                  <a:srgbClr val="FF0000"/>
                </a:solidFill>
              </a:rPr>
              <a:t>recommandations</a:t>
            </a:r>
            <a:r>
              <a:rPr lang="fr-FR" sz="2800" dirty="0"/>
              <a:t> sont à prendre en considération :</a:t>
            </a:r>
          </a:p>
          <a:p>
            <a:pPr algn="just"/>
            <a:endParaRPr lang="fr-F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fr-F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/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bon </a:t>
            </a:r>
            <a:r>
              <a:rPr lang="fr-FR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suivi sanitaire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du troupeau laitier notamment l’état de santé des mamelles et ceci en contrôlant rigoureusement l’hygiène de la traite et de l’étable d’une manière générale</a:t>
            </a:r>
          </a:p>
          <a:p>
            <a:pPr marL="0" indent="0" algn="just">
              <a:buNone/>
            </a:pP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just"/>
            <a:endParaRPr lang="fr-F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re 3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1008112"/>
          </a:xfrm>
          <a:prstGeom prst="ribbon2">
            <a:avLst>
              <a:gd name="adj1" fmla="val 19605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r>
              <a:rPr lang="fr-FR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Recommandations</a:t>
            </a:r>
            <a:r>
              <a:rPr lang="ar-DZ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4800" b="1" dirty="0"/>
              <a:t> </a:t>
            </a:r>
            <a:endParaRPr lang="fr-FR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62890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mohamed\Desktop\Nouveau dossier (5)\slide_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201" y="-6749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3" descr="4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71472" y="0"/>
            <a:ext cx="1857388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3" descr="4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285720" y="4410075"/>
            <a:ext cx="1857388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 descr="4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6858016" y="3714752"/>
            <a:ext cx="1857388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4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286612" y="0"/>
            <a:ext cx="1857388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7267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16632"/>
            <a:ext cx="8229600" cy="655272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lvl="0" indent="0">
              <a:buNone/>
            </a:pP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fr-FR" sz="28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</a:t>
            </a:r>
            <a:r>
              <a:rPr lang="fr-FR" sz="28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fr-FR" sz="28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l’exemple du </a:t>
            </a:r>
            <a:r>
              <a:rPr lang="fr-FR" sz="2800" b="1" dirty="0" smtClean="0">
                <a:solidFill>
                  <a:srgbClr val="0070C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PNDA</a:t>
            </a:r>
            <a:r>
              <a:rPr lang="fr-FR" sz="28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, </a:t>
            </a:r>
            <a:r>
              <a:rPr lang="fr-FR" sz="28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pour développer l’élevage bovin laitier et augmenter la production laitière </a:t>
            </a:r>
            <a:r>
              <a:rPr lang="fr-FR" sz="28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nationale, à travers :</a:t>
            </a:r>
          </a:p>
          <a:p>
            <a:pPr algn="just"/>
            <a:endParaRPr lang="fr-FR" sz="2800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lvl="1" algn="just"/>
            <a:r>
              <a:rPr lang="fr-FR" sz="24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aide </a:t>
            </a:r>
            <a:r>
              <a:rPr lang="fr-FR" sz="24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aux éleveurs, </a:t>
            </a:r>
            <a:endParaRPr lang="fr-FR" sz="2400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lvl="1" algn="just"/>
            <a:r>
              <a:rPr lang="fr-FR" sz="24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encouragement </a:t>
            </a:r>
            <a:r>
              <a:rPr lang="fr-FR" sz="24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de la collecte de lait à la ferme, </a:t>
            </a:r>
            <a:endParaRPr lang="fr-FR" sz="2400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lvl="1" algn="just"/>
            <a:r>
              <a:rPr lang="fr-FR" sz="24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aide </a:t>
            </a:r>
            <a:r>
              <a:rPr lang="fr-FR" sz="24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à la création de petites industries </a:t>
            </a:r>
            <a:r>
              <a:rPr lang="fr-FR" sz="24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laitières</a:t>
            </a:r>
          </a:p>
        </p:txBody>
      </p:sp>
      <p:sp>
        <p:nvSpPr>
          <p:cNvPr id="4" name="Ruban vers le haut 3"/>
          <p:cNvSpPr/>
          <p:nvPr/>
        </p:nvSpPr>
        <p:spPr>
          <a:xfrm>
            <a:off x="179512" y="332656"/>
            <a:ext cx="8964488" cy="900680"/>
          </a:xfrm>
          <a:prstGeom prst="ribbon2">
            <a:avLst>
              <a:gd name="adj1" fmla="val 16479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r>
              <a:rPr lang="fr-FR" sz="3600" b="1" dirty="0" smtClean="0">
                <a:solidFill>
                  <a:srgbClr val="C00000"/>
                </a:solidFill>
              </a:rPr>
              <a:t> 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222175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16632"/>
            <a:ext cx="8229600" cy="655272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lvl="0" indent="0">
              <a:buNone/>
            </a:pP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Afin de créer dans le pays un noyau de vaches à haut potentiel laitier </a:t>
            </a:r>
            <a:r>
              <a:rPr lang="fr-FR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adaptées aux conditions locales</a:t>
            </a: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 pour améliorer la productivité nationale en lait et répondre aux besoins du consommateur algérien.</a:t>
            </a:r>
          </a:p>
          <a:p>
            <a:pPr marL="0" indent="0" algn="just">
              <a:buNone/>
            </a:pPr>
            <a:endParaRPr lang="fr-F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ar-D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pouvoirs publics </a:t>
            </a:r>
            <a:r>
              <a:rPr lang="ar-DZ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ont</a:t>
            </a:r>
            <a:r>
              <a:rPr lang="ar-D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misé sur l</a:t>
            </a:r>
            <a:r>
              <a:rPr lang="fr-FR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’importation</a:t>
            </a: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génisses pleines </a:t>
            </a: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à potentiel génétique élevé comme la race </a:t>
            </a:r>
            <a:r>
              <a:rPr lang="fr-FR" sz="28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Holstein</a:t>
            </a:r>
            <a:endParaRPr lang="fr-F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uban vers le haut 3"/>
          <p:cNvSpPr/>
          <p:nvPr/>
        </p:nvSpPr>
        <p:spPr>
          <a:xfrm>
            <a:off x="179512" y="332656"/>
            <a:ext cx="8964488" cy="900680"/>
          </a:xfrm>
          <a:prstGeom prst="ribbon2">
            <a:avLst>
              <a:gd name="adj1" fmla="val 16479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r>
              <a:rPr lang="fr-FR" sz="3600" b="1" dirty="0" smtClean="0">
                <a:solidFill>
                  <a:srgbClr val="C00000"/>
                </a:solidFill>
              </a:rPr>
              <a:t> 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1286005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556792"/>
            <a:ext cx="8856984" cy="4968552"/>
          </a:xfrm>
        </p:spPr>
        <p:txBody>
          <a:bodyPr/>
          <a:lstStyle/>
          <a:p>
            <a:pPr algn="just"/>
            <a:endParaRPr lang="fr-F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Evaluer </a:t>
            </a:r>
            <a:r>
              <a:rPr lang="fr-FR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performances de production et de reproduction </a:t>
            </a: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des vaches </a:t>
            </a:r>
            <a:r>
              <a:rPr lang="fr-FR" sz="2800" b="1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Holstein</a:t>
            </a: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dans les conditions d’élevage de la wilaya </a:t>
            </a:r>
            <a:r>
              <a:rPr lang="fr-FR" sz="28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d’Ain Defla </a:t>
            </a: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et de les situer par rapport aux normes admises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5" name="Ruban vers le haut 4"/>
          <p:cNvSpPr/>
          <p:nvPr/>
        </p:nvSpPr>
        <p:spPr>
          <a:xfrm>
            <a:off x="107504" y="116632"/>
            <a:ext cx="8927976" cy="864096"/>
          </a:xfrm>
          <a:prstGeom prst="ribbon2">
            <a:avLst>
              <a:gd name="adj1" fmla="val 18928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Objectifs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93759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009531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fr-FR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</a:t>
            </a:r>
          </a:p>
          <a:p>
            <a:endParaRPr lang="fr-FR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marL="0" indent="0">
              <a:buNone/>
            </a:pPr>
            <a:r>
              <a:rPr lang="fr-FR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fr-FR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</a:t>
            </a:r>
          </a:p>
          <a:p>
            <a:pPr marL="0" indent="0">
              <a:buNone/>
            </a:pPr>
            <a:r>
              <a:rPr lang="fr-FR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   </a:t>
            </a:r>
            <a:endParaRPr lang="fr-FR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07704" y="1556792"/>
            <a:ext cx="511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4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 </a:t>
            </a:r>
            <a:endParaRPr lang="fr-FR" sz="4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91680" y="1556792"/>
            <a:ext cx="6048672" cy="249299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fr-FR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</a:t>
            </a:r>
          </a:p>
          <a:p>
            <a:r>
              <a:rPr lang="fr-FR" sz="4800" b="1" cap="all" dirty="0" smtClean="0">
                <a:ln/>
                <a:solidFill>
                  <a:schemeClr val="accent5">
                    <a:lumMod val="75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Méthodologie</a:t>
            </a:r>
            <a:r>
              <a:rPr lang="fr-FR" sz="5400" b="1" cap="all" dirty="0" smtClean="0">
                <a:ln/>
                <a:solidFill>
                  <a:schemeClr val="accent5">
                    <a:lumMod val="75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</a:rPr>
              <a:t> </a:t>
            </a:r>
          </a:p>
          <a:p>
            <a:r>
              <a:rPr lang="fr-FR" sz="5400" b="1" cap="all" dirty="0">
                <a:ln/>
                <a:solidFill>
                  <a:schemeClr val="accent5">
                    <a:lumMod val="75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fr-FR" sz="5400" b="1" cap="all" dirty="0" smtClean="0">
                <a:ln/>
                <a:solidFill>
                  <a:schemeClr val="accent5">
                    <a:lumMod val="75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</a:rPr>
              <a:t>     </a:t>
            </a:r>
            <a:endParaRPr lang="fr-FR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346269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2359</TotalTime>
  <Words>1686</Words>
  <Application>Microsoft Office PowerPoint</Application>
  <PresentationFormat>Affichage à l'écran (4:3)</PresentationFormat>
  <Paragraphs>506</Paragraphs>
  <Slides>51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51</vt:i4>
      </vt:variant>
    </vt:vector>
  </HeadingPairs>
  <TitlesOfParts>
    <vt:vector size="52" baseType="lpstr">
      <vt:lpstr>Thème Office</vt:lpstr>
      <vt:lpstr>Présentation PowerPoint</vt:lpstr>
      <vt:lpstr> République Algérienne Démocratique et Populaire الجمهورية الجزائرية الديمقراطية الشعبية Ministère de l’Enseignement Supérieur et de la Recherche Scientifique .وزارة التعليم العالي والبحث العلمي Université Djilali Bounâama - Khémis Miliana Faculté des Sciences de la Nature et de la Vie et des Sciences de la Terre Département des Sciences Agronomiques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Démarche méthodologique</vt:lpstr>
      <vt:lpstr>Démarche méthodologique</vt:lpstr>
      <vt:lpstr>Démarche méthodologique</vt:lpstr>
      <vt:lpstr>Démarche méthodologique</vt:lpstr>
      <vt:lpstr>Démarche méthodologique</vt:lpstr>
      <vt:lpstr>Démarche méthodologique</vt:lpstr>
      <vt:lpstr>Démarche méthodologique</vt:lpstr>
      <vt:lpstr>Démarche méthodologique</vt:lpstr>
      <vt:lpstr>Démarche méthodologique</vt:lpstr>
      <vt:lpstr>Présentation PowerPoint</vt:lpstr>
      <vt:lpstr>Présentation PowerPoint</vt:lpstr>
      <vt:lpstr>Résultats et discussion </vt:lpstr>
      <vt:lpstr>Résultats et discussion </vt:lpstr>
      <vt:lpstr>Résultats et discussion </vt:lpstr>
      <vt:lpstr>Présentation PowerPoint</vt:lpstr>
      <vt:lpstr>Présentation PowerPoint</vt:lpstr>
      <vt:lpstr>Résultats et discussion </vt:lpstr>
      <vt:lpstr>Résultats et discussion </vt:lpstr>
      <vt:lpstr>Résultats et discussion </vt:lpstr>
      <vt:lpstr>Résultats et discussion </vt:lpstr>
      <vt:lpstr>Résultats et discussion </vt:lpstr>
      <vt:lpstr>Résultats et discussion </vt:lpstr>
      <vt:lpstr>Résultats et discussion </vt:lpstr>
      <vt:lpstr>Résultats et discussion </vt:lpstr>
      <vt:lpstr>Résultats et discussion </vt:lpstr>
      <vt:lpstr>Résultats et discussion </vt:lpstr>
      <vt:lpstr>Résultats et discussion </vt:lpstr>
      <vt:lpstr>Résultats et discussion </vt:lpstr>
      <vt:lpstr>Résultats et discussion </vt:lpstr>
      <vt:lpstr>Conclusion et Recommandations  </vt:lpstr>
      <vt:lpstr>Conclusion et Recommandations  </vt:lpstr>
      <vt:lpstr>Conclusion et Recommandations  </vt:lpstr>
      <vt:lpstr> Conclusion et ecommandations  </vt:lpstr>
      <vt:lpstr> Conclusion et Recommandations  </vt:lpstr>
      <vt:lpstr> Conclusion et Recommandations  </vt:lpstr>
      <vt:lpstr> Conclusion et Recommandations  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samsung</dc:creator>
  <cp:lastModifiedBy>samsung</cp:lastModifiedBy>
  <cp:revision>169</cp:revision>
  <dcterms:created xsi:type="dcterms:W3CDTF">2018-06-12T12:38:26Z</dcterms:created>
  <dcterms:modified xsi:type="dcterms:W3CDTF">2018-06-24T13:51:39Z</dcterms:modified>
</cp:coreProperties>
</file>