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4"/>
  </p:notesMasterIdLst>
  <p:sldIdLst>
    <p:sldId id="496" r:id="rId2"/>
    <p:sldId id="494" r:id="rId3"/>
    <p:sldId id="420" r:id="rId4"/>
    <p:sldId id="421" r:id="rId5"/>
    <p:sldId id="438" r:id="rId6"/>
    <p:sldId id="498" r:id="rId7"/>
    <p:sldId id="484" r:id="rId8"/>
    <p:sldId id="485" r:id="rId9"/>
    <p:sldId id="439" r:id="rId10"/>
    <p:sldId id="426" r:id="rId11"/>
    <p:sldId id="464" r:id="rId12"/>
    <p:sldId id="465" r:id="rId13"/>
    <p:sldId id="466" r:id="rId14"/>
    <p:sldId id="467" r:id="rId15"/>
    <p:sldId id="357" r:id="rId16"/>
    <p:sldId id="486" r:id="rId17"/>
    <p:sldId id="348" r:id="rId18"/>
    <p:sldId id="354" r:id="rId19"/>
    <p:sldId id="398" r:id="rId20"/>
    <p:sldId id="500" r:id="rId21"/>
    <p:sldId id="487" r:id="rId22"/>
    <p:sldId id="489" r:id="rId23"/>
    <p:sldId id="501" r:id="rId24"/>
    <p:sldId id="488" r:id="rId25"/>
    <p:sldId id="503" r:id="rId26"/>
    <p:sldId id="504" r:id="rId27"/>
    <p:sldId id="505" r:id="rId28"/>
    <p:sldId id="366" r:id="rId29"/>
    <p:sldId id="376" r:id="rId30"/>
    <p:sldId id="506" r:id="rId31"/>
    <p:sldId id="507" r:id="rId32"/>
    <p:sldId id="492" r:id="rId3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FF33"/>
    <a:srgbClr val="D7A21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974" y="-4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E0959B-36F7-4E2C-883E-B324822B7C13}" type="datetimeFigureOut">
              <a:rPr lang="fr-FR" smtClean="0"/>
              <a:pPr/>
              <a:t>19-05-2018</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A5C23D-26E2-4B67-9122-744F24CB48BF}" type="slidenum">
              <a:rPr lang="fr-FR" smtClean="0"/>
              <a:pPr/>
              <a:t>‹N°›</a:t>
            </a:fld>
            <a:endParaRPr lang="fr-FR" dirty="0"/>
          </a:p>
        </p:txBody>
      </p:sp>
    </p:spTree>
    <p:extLst>
      <p:ext uri="{BB962C8B-B14F-4D97-AF65-F5344CB8AC3E}">
        <p14:creationId xmlns:p14="http://schemas.microsoft.com/office/powerpoint/2010/main" val="4197420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2A5C23D-26E2-4B67-9122-744F24CB48BF}" type="slidenum">
              <a:rPr lang="fr-FR" smtClean="0"/>
              <a:pPr/>
              <a:t>2</a:t>
            </a:fld>
            <a:endParaRPr lang="fr-FR" dirty="0"/>
          </a:p>
        </p:txBody>
      </p:sp>
    </p:spTree>
    <p:extLst>
      <p:ext uri="{BB962C8B-B14F-4D97-AF65-F5344CB8AC3E}">
        <p14:creationId xmlns:p14="http://schemas.microsoft.com/office/powerpoint/2010/main" val="3242404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FA115BC1-0C07-4F8A-AE7B-C40288E265D7}" type="datetimeFigureOut">
              <a:rPr lang="fr-FR" smtClean="0"/>
              <a:pPr/>
              <a:t>19-05-2018</a:t>
            </a:fld>
            <a:endParaRPr lang="fr-FR"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fr-FR"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73F5E60-7D06-4529-8489-0CCBAE6599F8}" type="slidenum">
              <a:rPr lang="fr-FR" smtClean="0"/>
              <a:pPr/>
              <a:t>‹N°›</a:t>
            </a:fld>
            <a:endParaRPr lang="fr-FR" dirty="0"/>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fr-FR" smtClean="0"/>
              <a:t>Modifiez le style du titre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nchor="ct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FA115BC1-0C07-4F8A-AE7B-C40288E265D7}" type="datetimeFigureOut">
              <a:rPr lang="fr-FR" smtClean="0"/>
              <a:pPr/>
              <a:t>19-05-2018</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473F5E60-7D06-4529-8489-0CCBAE6599F8}" type="slidenum">
              <a:rPr lang="fr-FR" smtClean="0"/>
              <a:pPr/>
              <a:t>‹N°›</a:t>
            </a:fld>
            <a:endParaRPr lang="fr-FR" dirty="0"/>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FA115BC1-0C07-4F8A-AE7B-C40288E265D7}" type="datetimeFigureOut">
              <a:rPr lang="fr-FR" smtClean="0"/>
              <a:pPr/>
              <a:t>19-05-2018</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473F5E60-7D06-4529-8489-0CCBAE6599F8}" type="slidenum">
              <a:rPr lang="fr-FR" smtClean="0"/>
              <a:pPr/>
              <a:t>‹N°›</a:t>
            </a:fld>
            <a:endParaRPr lang="fr-FR" dirty="0"/>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FA115BC1-0C07-4F8A-AE7B-C40288E265D7}" type="datetimeFigureOut">
              <a:rPr lang="fr-FR" smtClean="0"/>
              <a:pPr/>
              <a:t>19-05-2018</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473F5E60-7D06-4529-8489-0CCBAE6599F8}" type="slidenum">
              <a:rPr lang="fr-FR" smtClean="0"/>
              <a:pPr/>
              <a:t>‹N°›</a:t>
            </a:fld>
            <a:endParaRPr lang="fr-FR" dirty="0"/>
          </a:p>
        </p:txBody>
      </p:sp>
      <p:sp>
        <p:nvSpPr>
          <p:cNvPr id="11" name="Title 10"/>
          <p:cNvSpPr>
            <a:spLocks noGrp="1"/>
          </p:cNvSpPr>
          <p:nvPr>
            <p:ph type="title"/>
          </p:nvPr>
        </p:nvSpPr>
        <p:spPr/>
        <p:txBody>
          <a:bodyPr/>
          <a:lstStyle/>
          <a:p>
            <a:r>
              <a:rPr lang="fr-FR" smtClean="0"/>
              <a:t>Modifiez le style du titre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fr-FR" smtClean="0"/>
              <a:t>Modifiez le style du titre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FA115BC1-0C07-4F8A-AE7B-C40288E265D7}" type="datetimeFigureOut">
              <a:rPr lang="fr-FR" smtClean="0"/>
              <a:pPr/>
              <a:t>19-05-2018</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473F5E60-7D06-4529-8489-0CCBAE6599F8}" type="slidenum">
              <a:rPr lang="fr-FR" smtClean="0"/>
              <a:pPr/>
              <a:t>‹N°›</a:t>
            </a:fld>
            <a:endParaRPr lang="fr-FR"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A115BC1-0C07-4F8A-AE7B-C40288E265D7}" type="datetimeFigureOut">
              <a:rPr lang="fr-FR" smtClean="0"/>
              <a:pPr/>
              <a:t>19-05-2018</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473F5E60-7D06-4529-8489-0CCBAE6599F8}" type="slidenum">
              <a:rPr lang="fr-FR" smtClean="0"/>
              <a:pPr/>
              <a:t>‹N°›</a:t>
            </a:fld>
            <a:endParaRPr lang="fr-FR" dirty="0"/>
          </a:p>
        </p:txBody>
      </p:sp>
      <p:sp>
        <p:nvSpPr>
          <p:cNvPr id="12" name="Title 11"/>
          <p:cNvSpPr>
            <a:spLocks noGrp="1"/>
          </p:cNvSpPr>
          <p:nvPr>
            <p:ph type="title"/>
          </p:nvPr>
        </p:nvSpPr>
        <p:spPr/>
        <p:txBody>
          <a:bodyPr/>
          <a:lstStyle>
            <a:lvl1pPr>
              <a:defRPr>
                <a:solidFill>
                  <a:schemeClr val="tx2"/>
                </a:solidFill>
              </a:defRPr>
            </a:lvl1pPr>
          </a:lstStyle>
          <a:p>
            <a:r>
              <a:rPr lang="fr-FR" smtClean="0"/>
              <a:t>Modifiez le style du titre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FA115BC1-0C07-4F8A-AE7B-C40288E265D7}" type="datetimeFigureOut">
              <a:rPr lang="fr-FR" smtClean="0"/>
              <a:pPr/>
              <a:t>19-05-2018</a:t>
            </a:fld>
            <a:endParaRPr lang="fr-FR" dirty="0"/>
          </a:p>
        </p:txBody>
      </p:sp>
      <p:sp>
        <p:nvSpPr>
          <p:cNvPr id="8" name="Footer Placeholder 7"/>
          <p:cNvSpPr>
            <a:spLocks noGrp="1"/>
          </p:cNvSpPr>
          <p:nvPr>
            <p:ph type="ftr" sz="quarter" idx="11"/>
          </p:nvPr>
        </p:nvSpPr>
        <p:spPr/>
        <p:txBody>
          <a:bodyPr/>
          <a:lstStyle/>
          <a:p>
            <a:endParaRPr lang="fr-FR" dirty="0"/>
          </a:p>
        </p:txBody>
      </p:sp>
      <p:sp>
        <p:nvSpPr>
          <p:cNvPr id="9" name="Slide Number Placeholder 8"/>
          <p:cNvSpPr>
            <a:spLocks noGrp="1"/>
          </p:cNvSpPr>
          <p:nvPr>
            <p:ph type="sldNum" sz="quarter" idx="12"/>
          </p:nvPr>
        </p:nvSpPr>
        <p:spPr/>
        <p:txBody>
          <a:bodyPr/>
          <a:lstStyle/>
          <a:p>
            <a:fld id="{473F5E60-7D06-4529-8489-0CCBAE6599F8}" type="slidenum">
              <a:rPr lang="fr-FR" smtClean="0"/>
              <a:pPr/>
              <a:t>‹N°›</a:t>
            </a:fld>
            <a:endParaRPr lang="fr-FR" dirty="0"/>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FA115BC1-0C07-4F8A-AE7B-C40288E265D7}" type="datetimeFigureOut">
              <a:rPr lang="fr-FR" smtClean="0"/>
              <a:pPr/>
              <a:t>19-05-2018</a:t>
            </a:fld>
            <a:endParaRPr lang="fr-FR" dirty="0"/>
          </a:p>
        </p:txBody>
      </p:sp>
      <p:sp>
        <p:nvSpPr>
          <p:cNvPr id="4" name="Footer Placeholder 3"/>
          <p:cNvSpPr>
            <a:spLocks noGrp="1"/>
          </p:cNvSpPr>
          <p:nvPr>
            <p:ph type="ftr" sz="quarter" idx="11"/>
          </p:nvPr>
        </p:nvSpPr>
        <p:spPr/>
        <p:txBody>
          <a:bodyPr/>
          <a:lstStyle/>
          <a:p>
            <a:endParaRPr lang="fr-FR" dirty="0"/>
          </a:p>
        </p:txBody>
      </p:sp>
      <p:sp>
        <p:nvSpPr>
          <p:cNvPr id="5" name="Slide Number Placeholder 4"/>
          <p:cNvSpPr>
            <a:spLocks noGrp="1"/>
          </p:cNvSpPr>
          <p:nvPr>
            <p:ph type="sldNum" sz="quarter" idx="12"/>
          </p:nvPr>
        </p:nvSpPr>
        <p:spPr/>
        <p:txBody>
          <a:bodyPr/>
          <a:lstStyle/>
          <a:p>
            <a:fld id="{473F5E60-7D06-4529-8489-0CCBAE6599F8}" type="slidenum">
              <a:rPr lang="fr-FR" smtClean="0"/>
              <a:pPr/>
              <a:t>‹N°›</a:t>
            </a:fld>
            <a:endParaRPr lang="fr-FR" dirty="0"/>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115BC1-0C07-4F8A-AE7B-C40288E265D7}" type="datetimeFigureOut">
              <a:rPr lang="fr-FR" smtClean="0"/>
              <a:pPr/>
              <a:t>19-05-2018</a:t>
            </a:fld>
            <a:endParaRPr lang="fr-FR" dirty="0"/>
          </a:p>
        </p:txBody>
      </p:sp>
      <p:sp>
        <p:nvSpPr>
          <p:cNvPr id="3" name="Footer Placeholder 2"/>
          <p:cNvSpPr>
            <a:spLocks noGrp="1"/>
          </p:cNvSpPr>
          <p:nvPr>
            <p:ph type="ftr" sz="quarter" idx="11"/>
          </p:nvPr>
        </p:nvSpPr>
        <p:spPr/>
        <p:txBody>
          <a:bodyPr/>
          <a:lstStyle/>
          <a:p>
            <a:endParaRPr lang="fr-FR" dirty="0"/>
          </a:p>
        </p:txBody>
      </p:sp>
      <p:sp>
        <p:nvSpPr>
          <p:cNvPr id="4" name="Slide Number Placeholder 3"/>
          <p:cNvSpPr>
            <a:spLocks noGrp="1"/>
          </p:cNvSpPr>
          <p:nvPr>
            <p:ph type="sldNum" sz="quarter" idx="12"/>
          </p:nvPr>
        </p:nvSpPr>
        <p:spPr/>
        <p:txBody>
          <a:bodyPr/>
          <a:lstStyle/>
          <a:p>
            <a:fld id="{473F5E60-7D06-4529-8489-0CCBAE6599F8}" type="slidenum">
              <a:rPr lang="fr-FR" smtClean="0"/>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fr-FR" smtClean="0"/>
              <a:t>Modifiez le style du titre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FA115BC1-0C07-4F8A-AE7B-C40288E265D7}" type="datetimeFigureOut">
              <a:rPr lang="fr-FR" smtClean="0"/>
              <a:pPr/>
              <a:t>19-05-2018</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473F5E60-7D06-4529-8489-0CCBAE6599F8}" type="slidenum">
              <a:rPr lang="fr-FR" smtClean="0"/>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fr-FR" smtClean="0"/>
              <a:t>Modifiez le style du titre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FA115BC1-0C07-4F8A-AE7B-C40288E265D7}" type="datetimeFigureOut">
              <a:rPr lang="fr-FR" smtClean="0"/>
              <a:pPr/>
              <a:t>19-05-2018</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473F5E60-7D06-4529-8489-0CCBAE6599F8}" type="slidenum">
              <a:rPr lang="fr-FR" smtClean="0"/>
              <a:pPr/>
              <a:t>‹N°›</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fr-FR" smtClean="0"/>
              <a:t>Modifiez le style du titre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FA115BC1-0C07-4F8A-AE7B-C40288E265D7}" type="datetimeFigureOut">
              <a:rPr lang="fr-FR" smtClean="0"/>
              <a:pPr/>
              <a:t>19-05-2018</a:t>
            </a:fld>
            <a:endParaRPr lang="fr-FR"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fr-FR"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473F5E60-7D06-4529-8489-0CCBAE6599F8}"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slide" Target="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17.xml"/><Relationship Id="rId1" Type="http://schemas.openxmlformats.org/officeDocument/2006/relationships/slideLayout" Target="../slideLayouts/slideLayout7.xml"/><Relationship Id="rId5" Type="http://schemas.openxmlformats.org/officeDocument/2006/relationships/image" Target="../media/image9.gif"/><Relationship Id="rId4" Type="http://schemas.openxmlformats.org/officeDocument/2006/relationships/image" Target="../media/image8.gif"/></Relationships>
</file>

<file path=ppt/slides/_rels/slide1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slide" Target="slide18.xml"/><Relationship Id="rId1" Type="http://schemas.openxmlformats.org/officeDocument/2006/relationships/slideLayout" Target="../slideLayouts/slideLayout7.xml"/><Relationship Id="rId4" Type="http://schemas.openxmlformats.org/officeDocument/2006/relationships/image" Target="../media/image9.gi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 Target="slide18.xml"/><Relationship Id="rId7" Type="http://schemas.openxmlformats.org/officeDocument/2006/relationships/image" Target="../media/image14.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3.jpeg"/><Relationship Id="rId5" Type="http://schemas.openxmlformats.org/officeDocument/2006/relationships/image" Target="../media/image9.gif"/><Relationship Id="rId4" Type="http://schemas.openxmlformats.org/officeDocument/2006/relationships/image" Target="../media/image8.gif"/><Relationship Id="rId9" Type="http://schemas.openxmlformats.org/officeDocument/2006/relationships/image" Target="../media/image12.wm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image" Target="../media/image9.gif"/><Relationship Id="rId2" Type="http://schemas.openxmlformats.org/officeDocument/2006/relationships/slide" Target="slide4.xml"/><Relationship Id="rId1" Type="http://schemas.openxmlformats.org/officeDocument/2006/relationships/slideLayout" Target="../slideLayouts/slideLayout7.xml"/><Relationship Id="rId6" Type="http://schemas.openxmlformats.org/officeDocument/2006/relationships/image" Target="../media/image8.gif"/><Relationship Id="rId5" Type="http://schemas.openxmlformats.org/officeDocument/2006/relationships/slide" Target="slide10.xml"/><Relationship Id="rId4" Type="http://schemas.openxmlformats.org/officeDocument/2006/relationships/slide" Target="slide9.xml"/></Relationships>
</file>

<file path=ppt/slides/_rels/slide5.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Layout" Target="../slideLayouts/slideLayout7.xml"/><Relationship Id="rId5" Type="http://schemas.openxmlformats.org/officeDocument/2006/relationships/image" Target="../media/image9.gif"/><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image" Target="../media/image10.gif"/><Relationship Id="rId2" Type="http://schemas.openxmlformats.org/officeDocument/2006/relationships/slide" Target="slide4.xml"/><Relationship Id="rId1" Type="http://schemas.openxmlformats.org/officeDocument/2006/relationships/slideLayout" Target="../slideLayouts/slideLayout7.xml"/><Relationship Id="rId6" Type="http://schemas.openxmlformats.org/officeDocument/2006/relationships/image" Target="../media/image9.gif"/><Relationship Id="rId5" Type="http://schemas.openxmlformats.org/officeDocument/2006/relationships/image" Target="../media/image8.gif"/><Relationship Id="rId4" Type="http://schemas.openxmlformats.org/officeDocument/2006/relationships/slide" Target="slide9.xml"/></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slide" Target="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slide" Target="slide5.xml"/><Relationship Id="rId1" Type="http://schemas.openxmlformats.org/officeDocument/2006/relationships/slideLayout" Target="../slideLayouts/slideLayout7.xml"/><Relationship Id="rId4" Type="http://schemas.openxmlformats.org/officeDocument/2006/relationships/image" Target="../media/image9.gif"/></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7.xml"/><Relationship Id="rId4" Type="http://schemas.openxmlformats.org/officeDocument/2006/relationships/slide" Target="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5000" r="-5000"/>
          </a:stretch>
        </a:blipFill>
        <a:effectLst/>
      </p:bgPr>
    </p:bg>
    <p:spTree>
      <p:nvGrpSpPr>
        <p:cNvPr id="1" name=""/>
        <p:cNvGrpSpPr/>
        <p:nvPr/>
      </p:nvGrpSpPr>
      <p:grpSpPr>
        <a:xfrm>
          <a:off x="0" y="0"/>
          <a:ext cx="0" cy="0"/>
          <a:chOff x="0" y="0"/>
          <a:chExt cx="0" cy="0"/>
        </a:xfrm>
      </p:grpSpPr>
      <p:sp>
        <p:nvSpPr>
          <p:cNvPr id="27650" name="WordArt 2"/>
          <p:cNvSpPr>
            <a:spLocks noChangeArrowheads="1" noChangeShapeType="1" noTextEdit="1"/>
          </p:cNvSpPr>
          <p:nvPr/>
        </p:nvSpPr>
        <p:spPr bwMode="auto">
          <a:xfrm>
            <a:off x="214282" y="142852"/>
            <a:ext cx="8929718" cy="6429420"/>
          </a:xfrm>
          <a:prstGeom prst="rect">
            <a:avLst/>
          </a:prstGeom>
          <a:noFill/>
          <a:ln>
            <a:solidFill>
              <a:srgbClr val="FF0000"/>
            </a:solidFill>
          </a:ln>
          <a:effectLst>
            <a:glow rad="228600">
              <a:srgbClr val="CCFF33">
                <a:alpha val="40000"/>
              </a:srgbClr>
            </a:glow>
          </a:effectLst>
          <a:scene3d>
            <a:camera prst="perspectiveBelow" fov="600000">
              <a:rot lat="0" lon="1200000" rev="0"/>
            </a:camera>
            <a:lightRig rig="threePt" dir="t"/>
          </a:scene3d>
          <a:sp3d z="349250">
            <a:bevelT/>
          </a:sp3d>
        </p:spPr>
        <p:txBody>
          <a:bodyPr wrap="none" tIns="0" bIns="0" fromWordArt="1" anchor="ctr">
            <a:prstTxWarp prst="textDeflate">
              <a:avLst>
                <a:gd name="adj" fmla="val 1600"/>
              </a:avLst>
            </a:prstTxWarp>
          </a:bodyPr>
          <a:lstStyle/>
          <a:p>
            <a:pPr algn="ctr" rtl="1"/>
            <a:r>
              <a:rPr lang="ar-DZ" sz="3600" kern="10" dirty="0" smtClean="0">
                <a:ln w="19050">
                  <a:solidFill>
                    <a:srgbClr val="99CCFF"/>
                  </a:solidFill>
                  <a:round/>
                  <a:headEnd/>
                  <a:tailEnd/>
                </a:ln>
                <a:solidFill>
                  <a:srgbClr val="FF0000"/>
                </a:solidFill>
                <a:effectLst>
                  <a:outerShdw dist="35921" dir="2700000" algn="ctr" rotWithShape="0">
                    <a:srgbClr val="990000"/>
                  </a:outerShdw>
                </a:effectLst>
                <a:latin typeface="+mn-cs"/>
                <a:ea typeface="+mn-cs"/>
              </a:rPr>
              <a:t>بسم الله الرحمن الرحيم</a:t>
            </a:r>
            <a:endParaRPr lang="ar-SA" sz="3600" kern="10" dirty="0">
              <a:ln w="19050">
                <a:solidFill>
                  <a:srgbClr val="99CCFF"/>
                </a:solidFill>
                <a:round/>
                <a:headEnd/>
                <a:tailEnd/>
              </a:ln>
              <a:solidFill>
                <a:srgbClr val="FF0000"/>
              </a:solidFill>
              <a:effectLst>
                <a:outerShdw dist="35921" dir="2700000" algn="ctr" rotWithShape="0">
                  <a:srgbClr val="990000"/>
                </a:outerShdw>
              </a:effectLst>
              <a:latin typeface="+mn-cs"/>
              <a:ea typeface="+mn-cs"/>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cteur droit 2"/>
          <p:cNvCxnSpPr/>
          <p:nvPr/>
        </p:nvCxnSpPr>
        <p:spPr>
          <a:xfrm>
            <a:off x="-36512" y="908720"/>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à coins arrondis 8">
            <a:hlinkClick r:id="rId2" action="ppaction://hlinksldjump"/>
          </p:cNvPr>
          <p:cNvSpPr/>
          <p:nvPr/>
        </p:nvSpPr>
        <p:spPr>
          <a:xfrm>
            <a:off x="3248278" y="215739"/>
            <a:ext cx="2359203" cy="570254"/>
          </a:xfrm>
          <a:prstGeom prst="roundRect">
            <a:avLst/>
          </a:prstGeom>
          <a:effectLst>
            <a:glow rad="228600">
              <a:schemeClr val="accent5">
                <a:satMod val="175000"/>
                <a:alpha val="40000"/>
              </a:schemeClr>
            </a:glow>
            <a:outerShdw blurRad="40000" dist="20000" dir="5400000" rotWithShape="0">
              <a:srgbClr val="000000">
                <a:alpha val="38000"/>
              </a:srgbClr>
            </a:outerShdw>
          </a:effectLst>
          <a:scene3d>
            <a:camera prst="orthographicFront"/>
            <a:lightRig rig="threePt" dir="t"/>
          </a:scene3d>
          <a:sp3d>
            <a:bevelT w="101600" prst="rible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2400" b="1" dirty="0" smtClean="0">
                <a:latin typeface="Traditional Arabic" pitchFamily="18" charset="-78"/>
                <a:cs typeface="Traditional Arabic" pitchFamily="18" charset="-78"/>
              </a:rPr>
              <a:t>مفاهيــــــــم الدراســــــــــة</a:t>
            </a:r>
            <a:endParaRPr lang="fr-FR" sz="2400" b="1" dirty="0">
              <a:latin typeface="Traditional Arabic" pitchFamily="18" charset="-78"/>
              <a:cs typeface="Traditional Arabic" pitchFamily="18" charset="-78"/>
            </a:endParaRPr>
          </a:p>
        </p:txBody>
      </p:sp>
      <p:sp>
        <p:nvSpPr>
          <p:cNvPr id="11" name="Rectangle à coins arrondis 10"/>
          <p:cNvSpPr/>
          <p:nvPr/>
        </p:nvSpPr>
        <p:spPr>
          <a:xfrm>
            <a:off x="36651" y="1268760"/>
            <a:ext cx="9052560" cy="5486400"/>
          </a:xfrm>
          <a:prstGeom prst="roundRect">
            <a:avLst/>
          </a:prstGeom>
          <a:noFill/>
          <a:ln w="28575">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p>
        </p:txBody>
      </p:sp>
      <p:pic>
        <p:nvPicPr>
          <p:cNvPr id="18" name="Picture 5" descr="C:\Program Files\Microsoft Office\MEDIA\OFFICE14\Bullets\BD21298_.gif">
            <a:hlinkClick r:id="" action="ppaction://hlinkshowjump?jump=lastslide"/>
          </p:cNvPr>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28000" y="-261"/>
            <a:ext cx="216000" cy="216000"/>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p:nvSpPr>
        <p:spPr>
          <a:xfrm>
            <a:off x="422359" y="1557107"/>
            <a:ext cx="8269279" cy="1631216"/>
          </a:xfrm>
          <a:prstGeom prst="rect">
            <a:avLst/>
          </a:prstGeom>
        </p:spPr>
        <p:txBody>
          <a:bodyPr wrap="square">
            <a:spAutoFit/>
          </a:bodyPr>
          <a:lstStyle/>
          <a:p>
            <a:pPr lvl="0" algn="justLow" rtl="1">
              <a:lnSpc>
                <a:spcPct val="150000"/>
              </a:lnSpc>
              <a:spcAft>
                <a:spcPts val="1200"/>
              </a:spcAft>
            </a:pPr>
            <a:endParaRPr lang="ar-DZ" sz="3200" b="1" dirty="0">
              <a:solidFill>
                <a:srgbClr val="002060"/>
              </a:solidFill>
              <a:cs typeface="Traditional Arabic" pitchFamily="2" charset="-78"/>
            </a:endParaRPr>
          </a:p>
          <a:p>
            <a:pPr lvl="0" algn="justLow" rtl="1">
              <a:lnSpc>
                <a:spcPct val="150000"/>
              </a:lnSpc>
              <a:spcAft>
                <a:spcPts val="1200"/>
              </a:spcAft>
            </a:pPr>
            <a:endParaRPr lang="ar-DZ" sz="2800" b="1" dirty="0">
              <a:cs typeface="Traditional Arabic" pitchFamily="2" charset="-78"/>
            </a:endParaRPr>
          </a:p>
        </p:txBody>
      </p:sp>
      <p:sp>
        <p:nvSpPr>
          <p:cNvPr id="63489" name="Rectangle 1"/>
          <p:cNvSpPr>
            <a:spLocks noChangeArrowheads="1"/>
          </p:cNvSpPr>
          <p:nvPr/>
        </p:nvSpPr>
        <p:spPr bwMode="auto">
          <a:xfrm>
            <a:off x="500034" y="1495797"/>
            <a:ext cx="7855693" cy="51090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58775" algn="r" defTabSz="914400" rtl="1" eaLnBrk="1" fontAlgn="base" latinLnBrk="0" hangingPunct="1">
              <a:spcBef>
                <a:spcPct val="0"/>
              </a:spcBef>
              <a:spcAft>
                <a:spcPct val="0"/>
              </a:spcAft>
              <a:buClrTx/>
              <a:buSzTx/>
              <a:buFontTx/>
              <a:buNone/>
              <a:tabLst>
                <a:tab pos="5281613" algn="l"/>
              </a:tabLst>
            </a:pPr>
            <a:r>
              <a:rPr kumimoji="0" lang="ar-DZ"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تعريف </a:t>
            </a:r>
            <a:r>
              <a:rPr kumimoji="0" lang="ar-DZ"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التقويم:</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58775" algn="r" defTabSz="914400" rtl="1" eaLnBrk="0" fontAlgn="base" latinLnBrk="0" hangingPunct="0">
              <a:spcBef>
                <a:spcPct val="0"/>
              </a:spcBef>
              <a:spcAft>
                <a:spcPct val="0"/>
              </a:spcAft>
              <a:buClrTx/>
              <a:buSzTx/>
              <a:buFontTx/>
              <a:buNone/>
              <a:tabLst>
                <a:tab pos="5281613" algn="l"/>
              </a:tabLst>
            </a:pPr>
            <a:r>
              <a:rPr kumimoji="0" lang="ar-DZ"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التعريف الاصطلاحي:</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358775" algn="r" rtl="1" eaLnBrk="0" fontAlgn="base" hangingPunct="0">
              <a:spcBef>
                <a:spcPct val="0"/>
              </a:spcBef>
              <a:spcAft>
                <a:spcPct val="0"/>
              </a:spcAft>
              <a:tabLst>
                <a:tab pos="5281613" algn="l"/>
              </a:tabLst>
            </a:pPr>
            <a:r>
              <a:rPr lang="ar-DZ" sz="2200" dirty="0">
                <a:latin typeface="Times New Roman" pitchFamily="18" charset="0"/>
                <a:ea typeface="Times New Roman" pitchFamily="18" charset="0"/>
                <a:cs typeface="Times New Roman" pitchFamily="18" charset="0"/>
              </a:rPr>
              <a:t>حسب ميخائيل(1997) بأنه العملية التي يتم من خلالها إخضاع أداء المتعلم للحكم والتقدير بصورته الكمية والكيفية وذلك انطلاقا من المعنى الذي اعتمده المقوم في فهم الأداء.</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358775" algn="r" defTabSz="914400" rtl="1" eaLnBrk="0" fontAlgn="base" latinLnBrk="0" hangingPunct="0">
              <a:spcBef>
                <a:spcPct val="0"/>
              </a:spcBef>
              <a:spcAft>
                <a:spcPct val="0"/>
              </a:spcAft>
              <a:buClrTx/>
              <a:buSzTx/>
              <a:buFontTx/>
              <a:buNone/>
              <a:tabLst>
                <a:tab pos="5281613" algn="l"/>
              </a:tabLst>
            </a:pPr>
            <a:r>
              <a:rPr kumimoji="0" lang="ar-DZ"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التعريف الإجرائي:</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358775" algn="r" rtl="1" eaLnBrk="0" fontAlgn="base" hangingPunct="0">
              <a:spcBef>
                <a:spcPct val="0"/>
              </a:spcBef>
              <a:spcAft>
                <a:spcPct val="0"/>
              </a:spcAft>
              <a:tabLst>
                <a:tab pos="5281613" algn="l"/>
              </a:tabLst>
            </a:pPr>
            <a:r>
              <a:rPr kumimoji="0" lang="ar-DZ"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هو </a:t>
            </a:r>
            <a:r>
              <a:rPr lang="ar-DZ" sz="2200" dirty="0">
                <a:latin typeface="Times New Roman" pitchFamily="18" charset="0"/>
                <a:ea typeface="Times New Roman" pitchFamily="18" charset="0"/>
                <a:cs typeface="Times New Roman" pitchFamily="18" charset="0"/>
              </a:rPr>
              <a:t>عملية يتم من خلالها الحكم والتقدير بصورته الكيفية والكمية على أداء المعلمين للكفايات التدريسية اللازمة لتدريس العلوم في مختلف </a:t>
            </a:r>
            <a:r>
              <a:rPr lang="ar-DZ" sz="2200" dirty="0" smtClean="0">
                <a:latin typeface="Times New Roman" pitchFamily="18" charset="0"/>
                <a:ea typeface="Times New Roman" pitchFamily="18" charset="0"/>
                <a:cs typeface="Times New Roman" pitchFamily="18" charset="0"/>
              </a:rPr>
              <a:t>الأطوار.</a:t>
            </a:r>
          </a:p>
          <a:p>
            <a:pPr lvl="0" indent="358775" algn="r" rtl="1" eaLnBrk="0" fontAlgn="base" hangingPunct="0">
              <a:spcBef>
                <a:spcPct val="0"/>
              </a:spcBef>
              <a:spcAft>
                <a:spcPct val="0"/>
              </a:spcAft>
              <a:tabLst>
                <a:tab pos="5281613" algn="l"/>
              </a:tabLst>
            </a:pPr>
            <a:r>
              <a:rPr kumimoji="0" lang="ar-DZ"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الكفايات التدريسية:</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a:p>
            <a:pPr lvl="0" indent="358775" algn="r" rtl="1" eaLnBrk="0" fontAlgn="base" hangingPunct="0">
              <a:spcBef>
                <a:spcPct val="0"/>
              </a:spcBef>
              <a:spcAft>
                <a:spcPct val="0"/>
              </a:spcAft>
              <a:tabLst>
                <a:tab pos="5281613" algn="l"/>
              </a:tabLst>
            </a:pPr>
            <a:r>
              <a:rPr kumimoji="0" lang="ar-DZ"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التعريف اللغوي:</a:t>
            </a:r>
            <a:r>
              <a:rPr kumimoji="0" lang="ar-DZ"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ar-DZ" sz="2200" dirty="0">
                <a:latin typeface="Times New Roman" pitchFamily="18" charset="0"/>
                <a:ea typeface="Times New Roman" pitchFamily="18" charset="0"/>
                <a:cs typeface="Times New Roman" pitchFamily="18" charset="0"/>
              </a:rPr>
              <a:t>حسب "زيتون"(1999) عرفها بأنها القدرة التي يحتاجها معلم العلوم لتمكنه من القيام بعمله بكفاءة وفاعلية واقتدار وبمستوى معين من الأداء </a:t>
            </a:r>
            <a:r>
              <a:rPr kumimoji="0" lang="ar-DZ" sz="22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fr-FR" sz="2200" b="0" i="0" u="none" strike="noStrike" cap="none" normalizeH="0" baseline="0" dirty="0" smtClean="0" bmk="">
              <a:ln>
                <a:noFill/>
              </a:ln>
              <a:solidFill>
                <a:schemeClr val="tx1"/>
              </a:solidFill>
              <a:effectLst/>
              <a:latin typeface="Times New Roman" pitchFamily="18" charset="0"/>
              <a:cs typeface="Times New Roman" pitchFamily="18" charset="0"/>
            </a:endParaRPr>
          </a:p>
          <a:p>
            <a:pPr lvl="0" indent="358775" algn="r" rtl="1" eaLnBrk="0" fontAlgn="base" hangingPunct="0">
              <a:spcBef>
                <a:spcPct val="0"/>
              </a:spcBef>
              <a:spcAft>
                <a:spcPct val="0"/>
              </a:spcAft>
              <a:tabLst>
                <a:tab pos="5281613" algn="l"/>
              </a:tabLst>
            </a:pPr>
            <a:r>
              <a:rPr kumimoji="0" lang="ar-DZ" sz="2200" b="1" i="0" u="none" strike="noStrike" cap="none" normalizeH="0" baseline="0" dirty="0" smtClean="0" bmk="">
                <a:ln>
                  <a:noFill/>
                </a:ln>
                <a:solidFill>
                  <a:schemeClr val="tx1"/>
                </a:solidFill>
                <a:effectLst/>
                <a:latin typeface="Times New Roman" pitchFamily="18" charset="0"/>
                <a:ea typeface="Times New Roman" pitchFamily="18" charset="0"/>
                <a:cs typeface="Times New Roman" pitchFamily="18" charset="0"/>
              </a:rPr>
              <a:t>التعريف </a:t>
            </a:r>
            <a:r>
              <a:rPr kumimoji="0" lang="ar-DZ" sz="2200" b="1" i="0" u="none" strike="noStrike" cap="none" normalizeH="0" baseline="0" dirty="0" smtClean="0" bmk="">
                <a:ln>
                  <a:noFill/>
                </a:ln>
                <a:solidFill>
                  <a:schemeClr val="tx1"/>
                </a:solidFill>
                <a:effectLst/>
                <a:latin typeface="Times New Roman" pitchFamily="18" charset="0"/>
                <a:ea typeface="Times New Roman" pitchFamily="18" charset="0"/>
                <a:cs typeface="Times New Roman" pitchFamily="18" charset="0"/>
              </a:rPr>
              <a:t>الإجرائي:</a:t>
            </a:r>
            <a:r>
              <a:rPr lang="ar-DZ" sz="2200" dirty="0" bmk="">
                <a:latin typeface="Times New Roman" pitchFamily="18" charset="0"/>
                <a:ea typeface="Times New Roman" pitchFamily="18" charset="0"/>
                <a:cs typeface="Times New Roman" pitchFamily="18" charset="0"/>
              </a:rPr>
              <a:t> </a:t>
            </a:r>
            <a:r>
              <a:rPr lang="ar-DZ" sz="2200" dirty="0" smtClean="0" bmk="">
                <a:latin typeface="Times New Roman" pitchFamily="18" charset="0"/>
                <a:ea typeface="Times New Roman" pitchFamily="18" charset="0"/>
                <a:cs typeface="Times New Roman" pitchFamily="18" charset="0"/>
              </a:rPr>
              <a:t>هي امتلاك </a:t>
            </a:r>
            <a:r>
              <a:rPr lang="ar-DZ" sz="2200" dirty="0" bmk="">
                <a:latin typeface="Times New Roman" pitchFamily="18" charset="0"/>
                <a:ea typeface="Times New Roman" pitchFamily="18" charset="0"/>
                <a:cs typeface="Times New Roman" pitchFamily="18" charset="0"/>
              </a:rPr>
              <a:t>المعرفة والمهارة والتمكن من أداء السلوك التدريسي الذي يمارسه معلمي العلوم في الموقف التعليمي لتحقيق أهداف ذلك الموقف والذي يمكن ملاحظته وقياسه بأداة معدة لهذا الغرض.</a:t>
            </a:r>
            <a:r>
              <a:rPr kumimoji="0" lang="fr-FR" sz="1800" b="0" i="0" u="none" strike="noStrike" cap="none" normalizeH="0" baseline="0" dirty="0" smtClean="0">
                <a:ln>
                  <a:noFill/>
                </a:ln>
                <a:solidFill>
                  <a:schemeClr val="tx1"/>
                </a:solidFill>
                <a:effectLst/>
                <a:latin typeface="Arial" pitchFamily="34" charset="0"/>
                <a:cs typeface="Arial" pitchFamily="34" charset="0"/>
              </a:rPr>
              <a:t/>
            </a:r>
            <a:br>
              <a:rPr kumimoji="0" lang="fr-FR" sz="1800" b="0" i="0" u="none" strike="noStrike" cap="none" normalizeH="0" baseline="0" dirty="0" smtClean="0">
                <a:ln>
                  <a:noFill/>
                </a:ln>
                <a:solidFill>
                  <a:schemeClr val="tx1"/>
                </a:solidFill>
                <a:effectLst/>
                <a:latin typeface="Arial" pitchFamily="34" charset="0"/>
                <a:cs typeface="Arial" pitchFamily="34" charset="0"/>
              </a:rPr>
            </a:b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623912102"/>
      </p:ext>
    </p:extLst>
  </p:cSld>
  <p:clrMapOvr>
    <a:masterClrMapping/>
  </p:clrMapOvr>
  <p:transition spd="slow">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nodePh="1">
                                  <p:stCondLst>
                                    <p:cond delay="0"/>
                                  </p:stCondLst>
                                  <p:endCondLst>
                                    <p:cond evt="begin" delay="0">
                                      <p:tn val="5"/>
                                    </p:cond>
                                  </p:end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1000"/>
                                        <p:tgtEl>
                                          <p:spTgt spid="19">
                                            <p:txEl>
                                              <p:pRg st="0" end="0"/>
                                            </p:txEl>
                                          </p:spTgt>
                                        </p:tgtEl>
                                      </p:cBhvr>
                                    </p:animEffect>
                                    <p:anim calcmode="lin" valueType="num">
                                      <p:cBhvr>
                                        <p:cTn id="8" dur="10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xit" presetSubtype="0" fill="hold" grpId="0" nodeType="clickEffect" nodePh="1">
                                  <p:stCondLst>
                                    <p:cond delay="0"/>
                                  </p:stCondLst>
                                  <p:endCondLst>
                                    <p:cond evt="begin" delay="0">
                                      <p:tn val="12"/>
                                    </p:cond>
                                  </p:endCondLst>
                                  <p:childTnLst>
                                    <p:animEffect transition="out" filter="fade">
                                      <p:cBhvr>
                                        <p:cTn id="13" dur="1000"/>
                                        <p:tgtEl>
                                          <p:spTgt spid="19">
                                            <p:txEl>
                                              <p:pRg st="0" end="0"/>
                                            </p:txEl>
                                          </p:spTgt>
                                        </p:tgtEl>
                                      </p:cBhvr>
                                    </p:animEffect>
                                    <p:anim calcmode="lin" valueType="num">
                                      <p:cBhvr>
                                        <p:cTn id="14" dur="1000"/>
                                        <p:tgtEl>
                                          <p:spTgt spid="19">
                                            <p:txEl>
                                              <p:pRg st="0" end="0"/>
                                            </p:txEl>
                                          </p:spTgt>
                                        </p:tgtEl>
                                        <p:attrNameLst>
                                          <p:attrName>ppt_x</p:attrName>
                                        </p:attrNameLst>
                                      </p:cBhvr>
                                      <p:tavLst>
                                        <p:tav tm="0">
                                          <p:val>
                                            <p:strVal val="ppt_x"/>
                                          </p:val>
                                        </p:tav>
                                        <p:tav tm="100000">
                                          <p:val>
                                            <p:strVal val="ppt_x"/>
                                          </p:val>
                                        </p:tav>
                                      </p:tavLst>
                                    </p:anim>
                                    <p:anim calcmode="lin" valueType="num">
                                      <p:cBhvr>
                                        <p:cTn id="15" dur="1000"/>
                                        <p:tgtEl>
                                          <p:spTgt spid="19">
                                            <p:txEl>
                                              <p:pRg st="0" end="0"/>
                                            </p:txEl>
                                          </p:spTgt>
                                        </p:tgtEl>
                                        <p:attrNameLst>
                                          <p:attrName>ppt_y</p:attrName>
                                        </p:attrNameLst>
                                      </p:cBhvr>
                                      <p:tavLst>
                                        <p:tav tm="0">
                                          <p:val>
                                            <p:strVal val="ppt_y"/>
                                          </p:val>
                                        </p:tav>
                                        <p:tav tm="100000">
                                          <p:val>
                                            <p:strVal val="ppt_y-.1"/>
                                          </p:val>
                                        </p:tav>
                                      </p:tavLst>
                                    </p:anim>
                                    <p:set>
                                      <p:cBhvr>
                                        <p:cTn id="16" dur="1" fill="hold">
                                          <p:stCondLst>
                                            <p:cond delay="999"/>
                                          </p:stCondLst>
                                        </p:cTn>
                                        <p:tgtEl>
                                          <p:spTgt spid="19">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preferRelativeResize="0">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48" y="0"/>
            <a:ext cx="9235440" cy="6885432"/>
          </a:xfrm>
          <a:prstGeom prst="rect">
            <a:avLst/>
          </a:prstGeom>
          <a:noFill/>
          <a:extLst>
            <a:ext uri="{909E8E84-426E-40DD-AFC4-6F175D3DCCD1}">
              <a14:hiddenFill xmlns:a14="http://schemas.microsoft.com/office/drawing/2010/main">
                <a:solidFill>
                  <a:srgbClr val="FFFFFF"/>
                </a:solidFill>
              </a14:hiddenFill>
            </a:ext>
          </a:extLst>
        </p:spPr>
      </p:pic>
      <p:sp>
        <p:nvSpPr>
          <p:cNvPr id="2" name="WordArt 3" descr="Marbre vert"/>
          <p:cNvSpPr>
            <a:spLocks noChangeArrowheads="1" noChangeShapeType="1" noTextEdit="1"/>
          </p:cNvSpPr>
          <p:nvPr/>
        </p:nvSpPr>
        <p:spPr bwMode="auto">
          <a:xfrm rot="-1099837">
            <a:off x="1329041" y="2937461"/>
            <a:ext cx="2212975" cy="1869902"/>
          </a:xfrm>
          <a:prstGeom prst="rect">
            <a:avLst/>
          </a:prstGeom>
          <a:extLst>
            <a:ext uri="{91240B29-F687-4F45-9708-019B960494DF}">
              <a14:hiddenLine xmlns:a14="http://schemas.microsoft.com/office/drawing/2010/main" w="12700">
                <a:solidFill>
                  <a:srgbClr val="76923C"/>
                </a:solidFill>
                <a:round/>
                <a:headEnd/>
                <a:tailEnd/>
              </a14:hiddenLine>
            </a:ext>
            <a:ext uri="{AF507438-7753-43E0-B8FC-AC1667EBCBE1}">
              <a14:hiddenEffects xmlns:a14="http://schemas.microsoft.com/office/drawing/2010/main">
                <a:effectLst/>
              </a14:hiddenEffects>
            </a:ext>
          </a:extLst>
        </p:spPr>
        <p:txBody>
          <a:bodyPr wrap="none" fromWordArt="1">
            <a:prstTxWarp prst="textFadeUp">
              <a:avLst>
                <a:gd name="adj" fmla="val 1389"/>
              </a:avLst>
            </a:prstTxWarp>
          </a:bodyPr>
          <a:lstStyle/>
          <a:p>
            <a:pPr algn="ctr" rtl="1">
              <a:buNone/>
            </a:pPr>
            <a:r>
              <a:rPr lang="ar-DZ" sz="3600" kern="10" spc="0" dirty="0" smtClean="0">
                <a:ln>
                  <a:noFill/>
                </a:ln>
                <a:blipFill dpi="0" rotWithShape="0">
                  <a:blip r:embed="rId3"/>
                  <a:srcRect/>
                  <a:tile tx="0" ty="0" sx="100000" sy="100000" flip="none" algn="tl"/>
                </a:blipFill>
                <a:effectLst/>
                <a:cs typeface="MCS Diwany2 S_U normal."/>
              </a:rPr>
              <a:t>الأول</a:t>
            </a:r>
            <a:endParaRPr lang="fr-FR" sz="3600" kern="10" spc="0" dirty="0">
              <a:ln>
                <a:noFill/>
              </a:ln>
              <a:blipFill dpi="0" rotWithShape="0">
                <a:blip r:embed="rId3"/>
                <a:srcRect/>
                <a:tile tx="0" ty="0" sx="100000" sy="100000" flip="none" algn="tl"/>
              </a:blipFill>
              <a:effectLst/>
              <a:cs typeface="MCS Diwany2 S_U normal."/>
            </a:endParaRPr>
          </a:p>
        </p:txBody>
      </p:sp>
      <p:sp>
        <p:nvSpPr>
          <p:cNvPr id="4" name="WordArt 3" descr="Marbre vert"/>
          <p:cNvSpPr>
            <a:spLocks noChangeArrowheads="1" noChangeShapeType="1" noTextEdit="1"/>
          </p:cNvSpPr>
          <p:nvPr/>
        </p:nvSpPr>
        <p:spPr bwMode="auto">
          <a:xfrm rot="1228211">
            <a:off x="5643871" y="2888732"/>
            <a:ext cx="2212975" cy="1999612"/>
          </a:xfrm>
          <a:prstGeom prst="rect">
            <a:avLst/>
          </a:prstGeom>
          <a:extLst>
            <a:ext uri="{91240B29-F687-4F45-9708-019B960494DF}">
              <a14:hiddenLine xmlns:a14="http://schemas.microsoft.com/office/drawing/2010/main" w="12700">
                <a:solidFill>
                  <a:srgbClr val="76923C"/>
                </a:solidFill>
                <a:round/>
                <a:headEnd/>
                <a:tailEnd/>
              </a14:hiddenLine>
            </a:ext>
            <a:ext uri="{AF507438-7753-43E0-B8FC-AC1667EBCBE1}">
              <a14:hiddenEffects xmlns:a14="http://schemas.microsoft.com/office/drawing/2010/main">
                <a:effectLst/>
              </a14:hiddenEffects>
            </a:ext>
          </a:extLst>
        </p:spPr>
        <p:txBody>
          <a:bodyPr wrap="none" fromWordArt="1">
            <a:prstTxWarp prst="textFadeUp">
              <a:avLst>
                <a:gd name="adj" fmla="val 1389"/>
              </a:avLst>
            </a:prstTxWarp>
          </a:bodyPr>
          <a:lstStyle/>
          <a:p>
            <a:pPr algn="ctr" rtl="1">
              <a:buNone/>
            </a:pPr>
            <a:r>
              <a:rPr lang="ar-DZ" sz="3600" kern="10" spc="0" dirty="0" smtClean="0">
                <a:ln>
                  <a:noFill/>
                </a:ln>
                <a:blipFill dpi="0" rotWithShape="0">
                  <a:blip r:embed="rId3"/>
                  <a:srcRect/>
                  <a:tile tx="0" ty="0" sx="100000" sy="100000" flip="none" algn="tl"/>
                </a:blipFill>
                <a:effectLst/>
                <a:cs typeface="MCS Diwany2 S_U normal."/>
              </a:rPr>
              <a:t>الفصل</a:t>
            </a:r>
            <a:endParaRPr lang="fr-FR" sz="3600" kern="10" spc="0" dirty="0">
              <a:ln>
                <a:noFill/>
              </a:ln>
              <a:blipFill dpi="0" rotWithShape="0">
                <a:blip r:embed="rId3"/>
                <a:srcRect/>
                <a:tile tx="0" ty="0" sx="100000" sy="100000" flip="none" algn="tl"/>
              </a:blipFill>
              <a:effectLst/>
              <a:cs typeface="MCS Diwany2 S_U normal."/>
            </a:endParaRPr>
          </a:p>
        </p:txBody>
      </p:sp>
    </p:spTree>
    <p:extLst>
      <p:ext uri="{BB962C8B-B14F-4D97-AF65-F5344CB8AC3E}">
        <p14:creationId xmlns:p14="http://schemas.microsoft.com/office/powerpoint/2010/main" val="177620726"/>
      </p:ext>
    </p:extLst>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outVertical)">
                                      <p:cBhvr>
                                        <p:cTn id="7" dur="500"/>
                                        <p:tgtEl>
                                          <p:spTgt spid="102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HAKIM\Desktop\Sans titre - Copie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4"/>
            <a:ext cx="9144000" cy="6886576"/>
          </a:xfrm>
          <a:prstGeom prst="rect">
            <a:avLst/>
          </a:prstGeom>
          <a:noFill/>
          <a:extLst>
            <a:ext uri="{909E8E84-426E-40DD-AFC4-6F175D3DCCD1}">
              <a14:hiddenFill xmlns:a14="http://schemas.microsoft.com/office/drawing/2010/main">
                <a:solidFill>
                  <a:srgbClr val="FFFFFF"/>
                </a:solidFill>
              </a14:hiddenFill>
            </a:ext>
          </a:extLst>
        </p:spPr>
      </p:pic>
      <p:sp>
        <p:nvSpPr>
          <p:cNvPr id="3" name="Titre 1"/>
          <p:cNvSpPr txBox="1">
            <a:spLocks/>
          </p:cNvSpPr>
          <p:nvPr/>
        </p:nvSpPr>
        <p:spPr>
          <a:xfrm rot="968901">
            <a:off x="4723554" y="3719882"/>
            <a:ext cx="3857652" cy="714380"/>
          </a:xfrm>
          <a:prstGeom prst="rect">
            <a:avLst/>
          </a:prstGeom>
        </p:spPr>
        <p:txBody>
          <a:bodyPr/>
          <a:lstStyle>
            <a:defPPr>
              <a:defRPr lang="fr-FR"/>
            </a:defPPr>
            <a:lvl1pPr lvl="0" algn="ctr">
              <a:spcBef>
                <a:spcPct val="0"/>
              </a:spcBef>
              <a:defRPr sz="3200" b="1" spc="-100">
                <a:ln w="3200">
                  <a:solidFill>
                    <a:schemeClr val="bg2">
                      <a:shade val="75000"/>
                      <a:alpha val="25000"/>
                    </a:schemeClr>
                  </a:solidFill>
                  <a:prstDash val="solid"/>
                  <a:round/>
                </a:ln>
                <a:solidFill>
                  <a:srgbClr val="002060"/>
                </a:solidFill>
                <a:effectLst>
                  <a:innerShdw blurRad="50800" dist="25400" dir="13500000">
                    <a:prstClr val="black">
                      <a:alpha val="70000"/>
                    </a:prstClr>
                  </a:innerShdw>
                </a:effectLst>
                <a:latin typeface="+mj-lt"/>
                <a:ea typeface="+mj-ea"/>
                <a:cs typeface="MCS Arafat S_U normal." pitchFamily="2" charset="-78"/>
              </a:defRPr>
            </a:lvl1pPr>
          </a:lstStyle>
          <a:p>
            <a:r>
              <a:rPr lang="ar-DZ" sz="3600" dirty="0" smtClean="0">
                <a:solidFill>
                  <a:srgbClr val="00B050"/>
                </a:solidFill>
              </a:rPr>
              <a:t>الاطار النظري للدراسة</a:t>
            </a:r>
            <a:endParaRPr lang="fr-FR" sz="3600" dirty="0">
              <a:solidFill>
                <a:srgbClr val="00B050"/>
              </a:solidFill>
            </a:endParaRPr>
          </a:p>
        </p:txBody>
      </p:sp>
      <p:sp>
        <p:nvSpPr>
          <p:cNvPr id="4" name="Titre 1"/>
          <p:cNvSpPr txBox="1">
            <a:spLocks/>
          </p:cNvSpPr>
          <p:nvPr/>
        </p:nvSpPr>
        <p:spPr>
          <a:xfrm rot="968901">
            <a:off x="5083594" y="2840329"/>
            <a:ext cx="3857652" cy="71438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DZ" sz="4800" b="1" i="0" u="none" strike="noStrike" kern="1200" cap="none" spc="-100" normalizeH="0" baseline="0" noProof="0" dirty="0" smtClean="0">
                <a:ln w="3200">
                  <a:solidFill>
                    <a:schemeClr val="bg2">
                      <a:shade val="75000"/>
                      <a:alpha val="25000"/>
                    </a:schemeClr>
                  </a:solidFill>
                  <a:prstDash val="solid"/>
                  <a:round/>
                </a:ln>
                <a:solidFill>
                  <a:srgbClr val="FF0000"/>
                </a:solidFill>
                <a:effectLst>
                  <a:innerShdw blurRad="50800" dist="25400" dir="13500000">
                    <a:prstClr val="black">
                      <a:alpha val="70000"/>
                    </a:prstClr>
                  </a:innerShdw>
                </a:effectLst>
                <a:uLnTx/>
                <a:uFillTx/>
                <a:latin typeface="+mj-lt"/>
                <a:ea typeface="+mj-ea"/>
                <a:cs typeface="MCS Diwany2 S_U normal." pitchFamily="2" charset="-78"/>
              </a:rPr>
              <a:t>الفصل الأول</a:t>
            </a:r>
            <a:endParaRPr kumimoji="0" lang="fr-FR" sz="4800" b="1" i="0" u="none" strike="noStrike" kern="1200" cap="none" spc="-100" normalizeH="0" baseline="0" noProof="0" dirty="0">
              <a:ln w="3200">
                <a:solidFill>
                  <a:schemeClr val="bg2">
                    <a:shade val="75000"/>
                    <a:alpha val="25000"/>
                  </a:schemeClr>
                </a:solidFill>
                <a:prstDash val="solid"/>
                <a:round/>
              </a:ln>
              <a:solidFill>
                <a:srgbClr val="FF0000"/>
              </a:solidFill>
              <a:effectLst>
                <a:innerShdw blurRad="50800" dist="25400" dir="13500000">
                  <a:prstClr val="black">
                    <a:alpha val="70000"/>
                  </a:prstClr>
                </a:innerShdw>
              </a:effectLst>
              <a:uLnTx/>
              <a:uFillTx/>
              <a:latin typeface="+mj-lt"/>
              <a:ea typeface="+mj-ea"/>
              <a:cs typeface="MCS Diwany2 S_U normal." pitchFamily="2" charset="-78"/>
            </a:endParaRPr>
          </a:p>
        </p:txBody>
      </p:sp>
      <p:graphicFrame>
        <p:nvGraphicFramePr>
          <p:cNvPr id="2" name="Tableau 1"/>
          <p:cNvGraphicFramePr>
            <a:graphicFrameLocks noGrp="1"/>
          </p:cNvGraphicFramePr>
          <p:nvPr>
            <p:extLst>
              <p:ext uri="{D42A27DB-BD31-4B8C-83A1-F6EECF244321}">
                <p14:modId xmlns:p14="http://schemas.microsoft.com/office/powerpoint/2010/main" val="3481083933"/>
              </p:ext>
            </p:extLst>
          </p:nvPr>
        </p:nvGraphicFramePr>
        <p:xfrm>
          <a:off x="755576" y="1102681"/>
          <a:ext cx="3004175" cy="3823827"/>
        </p:xfrm>
        <a:graphic>
          <a:graphicData uri="http://schemas.openxmlformats.org/drawingml/2006/table">
            <a:tbl>
              <a:tblPr rtl="1" firstRow="1" firstCol="1" bandRow="1">
                <a:tableStyleId>{5C22544A-7EE6-4342-B048-85BDC9FD1C3A}</a:tableStyleId>
              </a:tblPr>
              <a:tblGrid>
                <a:gridCol w="3004175"/>
              </a:tblGrid>
              <a:tr h="546261">
                <a:tc>
                  <a:txBody>
                    <a:bodyPr/>
                    <a:lstStyle/>
                    <a:p>
                      <a:pPr algn="r" rtl="1">
                        <a:lnSpc>
                          <a:spcPct val="115000"/>
                        </a:lnSpc>
                        <a:spcAft>
                          <a:spcPts val="0"/>
                        </a:spcAft>
                      </a:pPr>
                      <a:r>
                        <a:rPr lang="ar-SA" sz="1600">
                          <a:effectLst/>
                        </a:rPr>
                        <a:t>1- الاشكالية </a:t>
                      </a:r>
                      <a:endParaRPr lang="fr-FR" sz="1100">
                        <a:effectLst/>
                        <a:latin typeface="Calibri"/>
                        <a:ea typeface="Times New Roman"/>
                        <a:cs typeface="Arial"/>
                      </a:endParaRPr>
                    </a:p>
                  </a:txBody>
                  <a:tcPr marL="68580" marR="68580" marT="0" marB="0"/>
                </a:tc>
              </a:tr>
              <a:tr h="546261">
                <a:tc>
                  <a:txBody>
                    <a:bodyPr/>
                    <a:lstStyle/>
                    <a:p>
                      <a:pPr algn="r" rtl="1">
                        <a:lnSpc>
                          <a:spcPct val="115000"/>
                        </a:lnSpc>
                        <a:spcAft>
                          <a:spcPts val="0"/>
                        </a:spcAft>
                      </a:pPr>
                      <a:r>
                        <a:rPr lang="ar-SA" sz="1600">
                          <a:effectLst/>
                        </a:rPr>
                        <a:t>2- التساؤلات </a:t>
                      </a:r>
                      <a:endParaRPr lang="fr-FR" sz="1100">
                        <a:effectLst/>
                        <a:latin typeface="Calibri"/>
                        <a:ea typeface="Times New Roman"/>
                        <a:cs typeface="Arial"/>
                      </a:endParaRPr>
                    </a:p>
                  </a:txBody>
                  <a:tcPr marL="68580" marR="68580" marT="0" marB="0"/>
                </a:tc>
              </a:tr>
              <a:tr h="546261">
                <a:tc>
                  <a:txBody>
                    <a:bodyPr/>
                    <a:lstStyle/>
                    <a:p>
                      <a:pPr algn="r" rtl="1">
                        <a:lnSpc>
                          <a:spcPct val="115000"/>
                        </a:lnSpc>
                        <a:spcAft>
                          <a:spcPts val="0"/>
                        </a:spcAft>
                      </a:pPr>
                      <a:r>
                        <a:rPr lang="ar-SA" sz="1600" dirty="0">
                          <a:effectLst/>
                        </a:rPr>
                        <a:t>3- الفرضيات</a:t>
                      </a:r>
                      <a:endParaRPr lang="fr-FR" sz="1100" dirty="0">
                        <a:effectLst/>
                        <a:latin typeface="Calibri"/>
                        <a:ea typeface="Times New Roman"/>
                        <a:cs typeface="Arial"/>
                      </a:endParaRPr>
                    </a:p>
                  </a:txBody>
                  <a:tcPr marL="68580" marR="68580" marT="0" marB="0"/>
                </a:tc>
              </a:tr>
              <a:tr h="546261">
                <a:tc>
                  <a:txBody>
                    <a:bodyPr/>
                    <a:lstStyle/>
                    <a:p>
                      <a:pPr algn="r" rtl="1">
                        <a:lnSpc>
                          <a:spcPct val="115000"/>
                        </a:lnSpc>
                        <a:spcAft>
                          <a:spcPts val="0"/>
                        </a:spcAft>
                      </a:pPr>
                      <a:r>
                        <a:rPr lang="ar-SA" sz="1600">
                          <a:effectLst/>
                        </a:rPr>
                        <a:t>4- أهمية الدراسة </a:t>
                      </a:r>
                      <a:endParaRPr lang="fr-FR" sz="1100">
                        <a:effectLst/>
                        <a:latin typeface="Calibri"/>
                        <a:ea typeface="Times New Roman"/>
                        <a:cs typeface="Arial"/>
                      </a:endParaRPr>
                    </a:p>
                  </a:txBody>
                  <a:tcPr marL="68580" marR="68580" marT="0" marB="0"/>
                </a:tc>
              </a:tr>
              <a:tr h="546261">
                <a:tc>
                  <a:txBody>
                    <a:bodyPr/>
                    <a:lstStyle/>
                    <a:p>
                      <a:pPr algn="r" rtl="1">
                        <a:lnSpc>
                          <a:spcPct val="115000"/>
                        </a:lnSpc>
                        <a:spcAft>
                          <a:spcPts val="0"/>
                        </a:spcAft>
                      </a:pPr>
                      <a:r>
                        <a:rPr lang="ar-SA" sz="1600">
                          <a:effectLst/>
                        </a:rPr>
                        <a:t>5- أهداف الدراسة</a:t>
                      </a:r>
                      <a:endParaRPr lang="fr-FR" sz="1100">
                        <a:effectLst/>
                        <a:latin typeface="Calibri"/>
                        <a:ea typeface="Times New Roman"/>
                        <a:cs typeface="Arial"/>
                      </a:endParaRPr>
                    </a:p>
                  </a:txBody>
                  <a:tcPr marL="68580" marR="68580" marT="0" marB="0"/>
                </a:tc>
              </a:tr>
              <a:tr h="546261">
                <a:tc>
                  <a:txBody>
                    <a:bodyPr/>
                    <a:lstStyle/>
                    <a:p>
                      <a:pPr algn="r" rtl="1">
                        <a:lnSpc>
                          <a:spcPct val="115000"/>
                        </a:lnSpc>
                        <a:spcAft>
                          <a:spcPts val="0"/>
                        </a:spcAft>
                      </a:pPr>
                      <a:r>
                        <a:rPr lang="ar-SA" sz="1600">
                          <a:effectLst/>
                        </a:rPr>
                        <a:t>6- التعريف لمفاهيم الدراسة </a:t>
                      </a:r>
                      <a:endParaRPr lang="fr-FR" sz="1100">
                        <a:effectLst/>
                        <a:latin typeface="Calibri"/>
                        <a:ea typeface="Times New Roman"/>
                        <a:cs typeface="Arial"/>
                      </a:endParaRPr>
                    </a:p>
                  </a:txBody>
                  <a:tcPr marL="68580" marR="68580" marT="0" marB="0"/>
                </a:tc>
              </a:tr>
              <a:tr h="546261">
                <a:tc>
                  <a:txBody>
                    <a:bodyPr/>
                    <a:lstStyle/>
                    <a:p>
                      <a:pPr algn="r" rtl="1">
                        <a:lnSpc>
                          <a:spcPct val="115000"/>
                        </a:lnSpc>
                        <a:spcAft>
                          <a:spcPts val="0"/>
                        </a:spcAft>
                      </a:pPr>
                      <a:r>
                        <a:rPr lang="ar-SA" sz="1600" dirty="0">
                          <a:effectLst/>
                        </a:rPr>
                        <a:t>7- الدراسات السابقة  </a:t>
                      </a:r>
                      <a:endParaRPr lang="fr-FR" sz="110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832434470"/>
      </p:ext>
    </p:extLst>
  </p:cSld>
  <p:clrMapOvr>
    <a:masterClrMapping/>
  </p:clrMapOvr>
  <p:transition spd="slow">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1000"/>
                                        <p:tgtEl>
                                          <p:spTgt spid="4"/>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HAKIM\Desktop\Sans titre - Copie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63" y="-14288"/>
            <a:ext cx="9229726" cy="6886576"/>
          </a:xfrm>
          <a:prstGeom prst="rect">
            <a:avLst/>
          </a:prstGeom>
          <a:noFill/>
          <a:extLst>
            <a:ext uri="{909E8E84-426E-40DD-AFC4-6F175D3DCCD1}">
              <a14:hiddenFill xmlns:a14="http://schemas.microsoft.com/office/drawing/2010/main">
                <a:solidFill>
                  <a:srgbClr val="FFFFFF"/>
                </a:solidFill>
              </a14:hiddenFill>
            </a:ext>
          </a:extLst>
        </p:spPr>
      </p:pic>
      <p:sp>
        <p:nvSpPr>
          <p:cNvPr id="3" name="Titre 1"/>
          <p:cNvSpPr txBox="1">
            <a:spLocks/>
          </p:cNvSpPr>
          <p:nvPr/>
        </p:nvSpPr>
        <p:spPr>
          <a:xfrm rot="968901">
            <a:off x="4523234" y="4023371"/>
            <a:ext cx="3857652" cy="714380"/>
          </a:xfrm>
          <a:prstGeom prst="rect">
            <a:avLst/>
          </a:prstGeom>
        </p:spPr>
        <p:txBody>
          <a:bodyPr/>
          <a:lstStyle>
            <a:defPPr>
              <a:defRPr lang="fr-FR"/>
            </a:defPPr>
            <a:lvl1pPr lvl="0" algn="ctr">
              <a:spcBef>
                <a:spcPct val="0"/>
              </a:spcBef>
              <a:defRPr sz="3200" b="1" spc="-100">
                <a:ln w="3200">
                  <a:solidFill>
                    <a:schemeClr val="bg2">
                      <a:shade val="75000"/>
                      <a:alpha val="25000"/>
                    </a:schemeClr>
                  </a:solidFill>
                  <a:prstDash val="solid"/>
                  <a:round/>
                </a:ln>
                <a:solidFill>
                  <a:srgbClr val="002060"/>
                </a:solidFill>
                <a:effectLst>
                  <a:innerShdw blurRad="50800" dist="25400" dir="13500000">
                    <a:prstClr val="black">
                      <a:alpha val="70000"/>
                    </a:prstClr>
                  </a:innerShdw>
                </a:effectLst>
                <a:latin typeface="+mj-lt"/>
                <a:ea typeface="+mj-ea"/>
                <a:cs typeface="MCS Arafat S_U normal." pitchFamily="2" charset="-78"/>
              </a:defRPr>
            </a:lvl1pPr>
          </a:lstStyle>
          <a:p>
            <a:r>
              <a:rPr lang="ar-SA" sz="3600" dirty="0">
                <a:solidFill>
                  <a:srgbClr val="00B050"/>
                </a:solidFill>
              </a:rPr>
              <a:t>التقويم التربوي</a:t>
            </a:r>
            <a:endParaRPr lang="ar-DZ" sz="2800" dirty="0">
              <a:solidFill>
                <a:srgbClr val="00B050"/>
              </a:solidFill>
            </a:endParaRPr>
          </a:p>
        </p:txBody>
      </p:sp>
      <p:sp>
        <p:nvSpPr>
          <p:cNvPr id="4" name="Titre 1"/>
          <p:cNvSpPr txBox="1">
            <a:spLocks/>
          </p:cNvSpPr>
          <p:nvPr/>
        </p:nvSpPr>
        <p:spPr>
          <a:xfrm rot="968901">
            <a:off x="4977386" y="2906637"/>
            <a:ext cx="3857652" cy="714380"/>
          </a:xfrm>
          <a:prstGeom prst="rect">
            <a:avLst/>
          </a:prstGeom>
        </p:spPr>
        <p:txBody>
          <a:bodyPr/>
          <a:lstStyle/>
          <a:p>
            <a:pPr lvl="0" algn="ctr">
              <a:spcBef>
                <a:spcPct val="0"/>
              </a:spcBef>
              <a:defRPr/>
            </a:pPr>
            <a:r>
              <a:rPr kumimoji="0" lang="ar-DZ" sz="4800" b="1" i="0" u="none" strike="noStrike" kern="1200" cap="none" spc="-100" normalizeH="0" baseline="0" noProof="0" dirty="0" smtClean="0">
                <a:ln w="3200">
                  <a:solidFill>
                    <a:schemeClr val="bg2">
                      <a:shade val="75000"/>
                      <a:alpha val="25000"/>
                    </a:schemeClr>
                  </a:solidFill>
                  <a:prstDash val="solid"/>
                  <a:round/>
                </a:ln>
                <a:solidFill>
                  <a:srgbClr val="FF0000"/>
                </a:solidFill>
                <a:effectLst>
                  <a:innerShdw blurRad="50800" dist="25400" dir="13500000">
                    <a:prstClr val="black">
                      <a:alpha val="70000"/>
                    </a:prstClr>
                  </a:innerShdw>
                </a:effectLst>
                <a:uLnTx/>
                <a:uFillTx/>
                <a:latin typeface="+mj-lt"/>
                <a:ea typeface="+mj-ea"/>
                <a:cs typeface="MCS Diwany2 S_U normal." pitchFamily="2" charset="-78"/>
              </a:rPr>
              <a:t>الفصل </a:t>
            </a:r>
            <a:r>
              <a:rPr lang="ar-DZ" sz="4800" b="1" spc="-100" dirty="0">
                <a:ln w="3200">
                  <a:solidFill>
                    <a:schemeClr val="bg2">
                      <a:shade val="75000"/>
                      <a:alpha val="25000"/>
                    </a:schemeClr>
                  </a:solidFill>
                  <a:prstDash val="solid"/>
                  <a:round/>
                </a:ln>
                <a:solidFill>
                  <a:srgbClr val="FF0000"/>
                </a:solidFill>
                <a:effectLst>
                  <a:innerShdw blurRad="50800" dist="25400" dir="13500000">
                    <a:prstClr val="black">
                      <a:alpha val="70000"/>
                    </a:prstClr>
                  </a:innerShdw>
                </a:effectLst>
                <a:latin typeface="+mj-lt"/>
                <a:ea typeface="+mj-ea"/>
                <a:cs typeface="MCS Diwany2 S_U normal." pitchFamily="2" charset="-78"/>
              </a:rPr>
              <a:t>الثاني</a:t>
            </a:r>
            <a:endParaRPr kumimoji="0" lang="fr-FR" sz="4800" b="1" i="0" u="none" strike="noStrike" kern="1200" cap="none" spc="-100" normalizeH="0" baseline="0" noProof="0" dirty="0">
              <a:ln w="3200">
                <a:solidFill>
                  <a:schemeClr val="bg2">
                    <a:shade val="75000"/>
                    <a:alpha val="25000"/>
                  </a:schemeClr>
                </a:solidFill>
                <a:prstDash val="solid"/>
                <a:round/>
              </a:ln>
              <a:solidFill>
                <a:srgbClr val="FF0000"/>
              </a:solidFill>
              <a:effectLst>
                <a:innerShdw blurRad="50800" dist="25400" dir="13500000">
                  <a:prstClr val="black">
                    <a:alpha val="70000"/>
                  </a:prstClr>
                </a:innerShdw>
              </a:effectLst>
              <a:uLnTx/>
              <a:uFillTx/>
              <a:latin typeface="+mj-lt"/>
              <a:ea typeface="+mj-ea"/>
              <a:cs typeface="MCS Diwany2 S_U normal." pitchFamily="2" charset="-78"/>
            </a:endParaRPr>
          </a:p>
        </p:txBody>
      </p:sp>
      <p:graphicFrame>
        <p:nvGraphicFramePr>
          <p:cNvPr id="2" name="Tableau 1"/>
          <p:cNvGraphicFramePr>
            <a:graphicFrameLocks noGrp="1"/>
          </p:cNvGraphicFramePr>
          <p:nvPr>
            <p:extLst>
              <p:ext uri="{D42A27DB-BD31-4B8C-83A1-F6EECF244321}">
                <p14:modId xmlns:p14="http://schemas.microsoft.com/office/powerpoint/2010/main" val="205892629"/>
              </p:ext>
            </p:extLst>
          </p:nvPr>
        </p:nvGraphicFramePr>
        <p:xfrm>
          <a:off x="971600" y="1052736"/>
          <a:ext cx="2500118" cy="4464499"/>
        </p:xfrm>
        <a:graphic>
          <a:graphicData uri="http://schemas.openxmlformats.org/drawingml/2006/table">
            <a:tbl>
              <a:tblPr rtl="1" firstRow="1" firstCol="1" bandRow="1">
                <a:tableStyleId>{5C22544A-7EE6-4342-B048-85BDC9FD1C3A}</a:tableStyleId>
              </a:tblPr>
              <a:tblGrid>
                <a:gridCol w="2500118"/>
              </a:tblGrid>
              <a:tr h="343423">
                <a:tc>
                  <a:txBody>
                    <a:bodyPr/>
                    <a:lstStyle/>
                    <a:p>
                      <a:pPr algn="just" rtl="1">
                        <a:lnSpc>
                          <a:spcPct val="115000"/>
                        </a:lnSpc>
                        <a:spcAft>
                          <a:spcPts val="0"/>
                        </a:spcAft>
                      </a:pPr>
                      <a:r>
                        <a:rPr lang="ar-DZ" sz="1600" dirty="0">
                          <a:effectLst/>
                        </a:rPr>
                        <a:t>تمهيد</a:t>
                      </a:r>
                      <a:r>
                        <a:rPr lang="fr-FR" sz="1600" dirty="0">
                          <a:effectLst/>
                        </a:rPr>
                        <a:t>   </a:t>
                      </a:r>
                      <a:endParaRPr lang="fr-FR" sz="1100" dirty="0">
                        <a:effectLst/>
                        <a:latin typeface="Calibri"/>
                        <a:ea typeface="Times New Roman"/>
                        <a:cs typeface="Arial"/>
                      </a:endParaRPr>
                    </a:p>
                  </a:txBody>
                  <a:tcPr marL="68580" marR="68580" marT="0" marB="0"/>
                </a:tc>
              </a:tr>
              <a:tr h="343423">
                <a:tc>
                  <a:txBody>
                    <a:bodyPr/>
                    <a:lstStyle/>
                    <a:p>
                      <a:pPr algn="just" rtl="1">
                        <a:lnSpc>
                          <a:spcPct val="115000"/>
                        </a:lnSpc>
                        <a:spcAft>
                          <a:spcPts val="0"/>
                        </a:spcAft>
                      </a:pPr>
                      <a:r>
                        <a:rPr lang="ar-DZ" sz="1600">
                          <a:effectLst/>
                        </a:rPr>
                        <a:t>2- مفهوم التقويم </a:t>
                      </a:r>
                      <a:endParaRPr lang="fr-FR" sz="1100">
                        <a:effectLst/>
                        <a:latin typeface="Calibri"/>
                        <a:ea typeface="Times New Roman"/>
                        <a:cs typeface="Arial"/>
                      </a:endParaRPr>
                    </a:p>
                  </a:txBody>
                  <a:tcPr marL="68580" marR="68580" marT="0" marB="0"/>
                </a:tc>
              </a:tr>
              <a:tr h="343423">
                <a:tc>
                  <a:txBody>
                    <a:bodyPr/>
                    <a:lstStyle/>
                    <a:p>
                      <a:pPr algn="just" rtl="1">
                        <a:lnSpc>
                          <a:spcPct val="115000"/>
                        </a:lnSpc>
                        <a:spcAft>
                          <a:spcPts val="0"/>
                        </a:spcAft>
                      </a:pPr>
                      <a:r>
                        <a:rPr lang="ar-DZ" sz="1600">
                          <a:effectLst/>
                        </a:rPr>
                        <a:t>3 ـ بعض المفاهيم المرتبطة بالتقويم </a:t>
                      </a:r>
                      <a:endParaRPr lang="fr-FR" sz="1100">
                        <a:effectLst/>
                        <a:latin typeface="Calibri"/>
                        <a:ea typeface="Times New Roman"/>
                        <a:cs typeface="Arial"/>
                      </a:endParaRPr>
                    </a:p>
                  </a:txBody>
                  <a:tcPr marL="68580" marR="68580" marT="0" marB="0"/>
                </a:tc>
              </a:tr>
              <a:tr h="343423">
                <a:tc>
                  <a:txBody>
                    <a:bodyPr/>
                    <a:lstStyle/>
                    <a:p>
                      <a:pPr algn="just" rtl="1">
                        <a:lnSpc>
                          <a:spcPct val="115000"/>
                        </a:lnSpc>
                        <a:spcAft>
                          <a:spcPts val="0"/>
                        </a:spcAft>
                      </a:pPr>
                      <a:r>
                        <a:rPr lang="ar-DZ" sz="1600">
                          <a:effectLst/>
                        </a:rPr>
                        <a:t>4 ـ الفرق بين التقييم والتقويم </a:t>
                      </a:r>
                      <a:endParaRPr lang="fr-FR" sz="1100">
                        <a:effectLst/>
                        <a:latin typeface="Calibri"/>
                        <a:ea typeface="Times New Roman"/>
                        <a:cs typeface="Arial"/>
                      </a:endParaRPr>
                    </a:p>
                  </a:txBody>
                  <a:tcPr marL="68580" marR="68580" marT="0" marB="0"/>
                </a:tc>
              </a:tr>
              <a:tr h="343423">
                <a:tc>
                  <a:txBody>
                    <a:bodyPr/>
                    <a:lstStyle/>
                    <a:p>
                      <a:pPr algn="just" rtl="1">
                        <a:lnSpc>
                          <a:spcPct val="115000"/>
                        </a:lnSpc>
                        <a:spcAft>
                          <a:spcPts val="0"/>
                        </a:spcAft>
                      </a:pPr>
                      <a:r>
                        <a:rPr lang="ar-DZ" sz="1600">
                          <a:effectLst/>
                        </a:rPr>
                        <a:t>5- مفهوم التقويم التربوي:  </a:t>
                      </a:r>
                      <a:endParaRPr lang="fr-FR" sz="1100">
                        <a:effectLst/>
                        <a:latin typeface="Calibri"/>
                        <a:ea typeface="Times New Roman"/>
                        <a:cs typeface="Arial"/>
                      </a:endParaRPr>
                    </a:p>
                  </a:txBody>
                  <a:tcPr marL="68580" marR="68580" marT="0" marB="0"/>
                </a:tc>
              </a:tr>
              <a:tr h="343423">
                <a:tc>
                  <a:txBody>
                    <a:bodyPr/>
                    <a:lstStyle/>
                    <a:p>
                      <a:pPr algn="just" rtl="1">
                        <a:lnSpc>
                          <a:spcPct val="115000"/>
                        </a:lnSpc>
                        <a:spcAft>
                          <a:spcPts val="0"/>
                        </a:spcAft>
                      </a:pPr>
                      <a:r>
                        <a:rPr lang="ar-DZ" sz="1600">
                          <a:effectLst/>
                        </a:rPr>
                        <a:t>6 ـ أنواع التقويم التربوي </a:t>
                      </a:r>
                      <a:endParaRPr lang="fr-FR" sz="1100">
                        <a:effectLst/>
                        <a:latin typeface="Calibri"/>
                        <a:ea typeface="Times New Roman"/>
                        <a:cs typeface="Arial"/>
                      </a:endParaRPr>
                    </a:p>
                  </a:txBody>
                  <a:tcPr marL="68580" marR="68580" marT="0" marB="0"/>
                </a:tc>
              </a:tr>
              <a:tr h="343423">
                <a:tc>
                  <a:txBody>
                    <a:bodyPr/>
                    <a:lstStyle/>
                    <a:p>
                      <a:pPr algn="r" rtl="0">
                        <a:lnSpc>
                          <a:spcPct val="115000"/>
                        </a:lnSpc>
                        <a:spcAft>
                          <a:spcPts val="0"/>
                        </a:spcAft>
                      </a:pPr>
                      <a:r>
                        <a:rPr lang="ar-DZ" sz="1600">
                          <a:effectLst/>
                        </a:rPr>
                        <a:t>7- وظائف التقويم التربوي </a:t>
                      </a:r>
                      <a:endParaRPr lang="fr-FR" sz="1100">
                        <a:effectLst/>
                        <a:latin typeface="Calibri"/>
                        <a:ea typeface="Times New Roman"/>
                        <a:cs typeface="Arial"/>
                      </a:endParaRPr>
                    </a:p>
                  </a:txBody>
                  <a:tcPr marL="68580" marR="68580" marT="0" marB="0"/>
                </a:tc>
              </a:tr>
              <a:tr h="343423">
                <a:tc>
                  <a:txBody>
                    <a:bodyPr/>
                    <a:lstStyle/>
                    <a:p>
                      <a:pPr algn="r" rtl="0">
                        <a:lnSpc>
                          <a:spcPct val="115000"/>
                        </a:lnSpc>
                        <a:spcAft>
                          <a:spcPts val="0"/>
                        </a:spcAft>
                      </a:pPr>
                      <a:r>
                        <a:rPr lang="ar-DZ" sz="1600">
                          <a:effectLst/>
                        </a:rPr>
                        <a:t>8- أسس التقويم التربوي </a:t>
                      </a:r>
                      <a:endParaRPr lang="fr-FR" sz="1100">
                        <a:effectLst/>
                        <a:latin typeface="Calibri"/>
                        <a:ea typeface="Times New Roman"/>
                        <a:cs typeface="Arial"/>
                      </a:endParaRPr>
                    </a:p>
                  </a:txBody>
                  <a:tcPr marL="68580" marR="68580" marT="0" marB="0"/>
                </a:tc>
              </a:tr>
              <a:tr h="343423">
                <a:tc>
                  <a:txBody>
                    <a:bodyPr/>
                    <a:lstStyle/>
                    <a:p>
                      <a:pPr algn="r" rtl="0">
                        <a:lnSpc>
                          <a:spcPct val="115000"/>
                        </a:lnSpc>
                        <a:spcAft>
                          <a:spcPts val="0"/>
                        </a:spcAft>
                      </a:pPr>
                      <a:r>
                        <a:rPr lang="ar-DZ" sz="1600">
                          <a:effectLst/>
                        </a:rPr>
                        <a:t>9- وسائل التقويم التربوي </a:t>
                      </a:r>
                      <a:endParaRPr lang="fr-FR" sz="1100">
                        <a:effectLst/>
                        <a:latin typeface="Calibri"/>
                        <a:ea typeface="Times New Roman"/>
                        <a:cs typeface="Arial"/>
                      </a:endParaRPr>
                    </a:p>
                  </a:txBody>
                  <a:tcPr marL="68580" marR="68580" marT="0" marB="0"/>
                </a:tc>
              </a:tr>
              <a:tr h="343423">
                <a:tc>
                  <a:txBody>
                    <a:bodyPr/>
                    <a:lstStyle/>
                    <a:p>
                      <a:pPr algn="r" rtl="0">
                        <a:lnSpc>
                          <a:spcPct val="115000"/>
                        </a:lnSpc>
                        <a:spcAft>
                          <a:spcPts val="0"/>
                        </a:spcAft>
                      </a:pPr>
                      <a:r>
                        <a:rPr lang="ar-DZ" sz="1600">
                          <a:effectLst/>
                        </a:rPr>
                        <a:t>10- مراحل التقويم التربوي </a:t>
                      </a:r>
                      <a:endParaRPr lang="fr-FR" sz="1100">
                        <a:effectLst/>
                        <a:latin typeface="Calibri"/>
                        <a:ea typeface="Times New Roman"/>
                        <a:cs typeface="Arial"/>
                      </a:endParaRPr>
                    </a:p>
                  </a:txBody>
                  <a:tcPr marL="68580" marR="68580" marT="0" marB="0"/>
                </a:tc>
              </a:tr>
              <a:tr h="343423">
                <a:tc>
                  <a:txBody>
                    <a:bodyPr/>
                    <a:lstStyle/>
                    <a:p>
                      <a:pPr algn="r" rtl="0">
                        <a:lnSpc>
                          <a:spcPct val="115000"/>
                        </a:lnSpc>
                        <a:spcAft>
                          <a:spcPts val="0"/>
                        </a:spcAft>
                      </a:pPr>
                      <a:r>
                        <a:rPr lang="ar-DZ" sz="1600">
                          <a:effectLst/>
                        </a:rPr>
                        <a:t>11- خطوات التقويم التربوي</a:t>
                      </a:r>
                      <a:endParaRPr lang="fr-FR" sz="1100">
                        <a:effectLst/>
                        <a:latin typeface="Calibri"/>
                        <a:ea typeface="Times New Roman"/>
                        <a:cs typeface="Arial"/>
                      </a:endParaRPr>
                    </a:p>
                  </a:txBody>
                  <a:tcPr marL="68580" marR="68580" marT="0" marB="0"/>
                </a:tc>
              </a:tr>
              <a:tr h="343423">
                <a:tc>
                  <a:txBody>
                    <a:bodyPr/>
                    <a:lstStyle/>
                    <a:p>
                      <a:pPr algn="r" rtl="0">
                        <a:lnSpc>
                          <a:spcPct val="115000"/>
                        </a:lnSpc>
                        <a:spcAft>
                          <a:spcPts val="0"/>
                        </a:spcAft>
                      </a:pPr>
                      <a:r>
                        <a:rPr lang="ar-DZ" sz="1600">
                          <a:effectLst/>
                        </a:rPr>
                        <a:t>12- نماذج التقويم التربوي </a:t>
                      </a:r>
                      <a:endParaRPr lang="fr-FR" sz="1100">
                        <a:effectLst/>
                        <a:latin typeface="Calibri"/>
                        <a:ea typeface="Times New Roman"/>
                        <a:cs typeface="Arial"/>
                      </a:endParaRPr>
                    </a:p>
                  </a:txBody>
                  <a:tcPr marL="68580" marR="68580" marT="0" marB="0"/>
                </a:tc>
              </a:tr>
              <a:tr h="343423">
                <a:tc>
                  <a:txBody>
                    <a:bodyPr/>
                    <a:lstStyle/>
                    <a:p>
                      <a:pPr algn="r" rtl="1">
                        <a:lnSpc>
                          <a:spcPct val="115000"/>
                        </a:lnSpc>
                        <a:spcAft>
                          <a:spcPts val="0"/>
                        </a:spcAft>
                      </a:pPr>
                      <a:r>
                        <a:rPr lang="ar-DZ" sz="1600" dirty="0">
                          <a:effectLst/>
                        </a:rPr>
                        <a:t>خلاصة</a:t>
                      </a:r>
                      <a:endParaRPr lang="fr-FR" sz="1100" dirty="0">
                        <a:effectLst/>
                        <a:latin typeface="Calibri"/>
                        <a:ea typeface="Times New Roman"/>
                        <a:cs typeface="Arial"/>
                      </a:endParaRPr>
                    </a:p>
                  </a:txBody>
                  <a:tcPr marL="68580" marR="68580" marT="0" marB="0"/>
                </a:tc>
              </a:tr>
            </a:tbl>
          </a:graphicData>
        </a:graphic>
      </p:graphicFrame>
    </p:spTree>
    <p:extLst>
      <p:ext uri="{BB962C8B-B14F-4D97-AF65-F5344CB8AC3E}">
        <p14:creationId xmlns:p14="http://schemas.microsoft.com/office/powerpoint/2010/main" val="223111501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1000"/>
                                        <p:tgtEl>
                                          <p:spTgt spid="4"/>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HAKIM\Desktop\Sans titre - Copie (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63" y="-14288"/>
            <a:ext cx="9229726" cy="6886576"/>
          </a:xfrm>
          <a:prstGeom prst="rect">
            <a:avLst/>
          </a:prstGeom>
          <a:noFill/>
          <a:extLst>
            <a:ext uri="{909E8E84-426E-40DD-AFC4-6F175D3DCCD1}">
              <a14:hiddenFill xmlns:a14="http://schemas.microsoft.com/office/drawing/2010/main">
                <a:solidFill>
                  <a:srgbClr val="FFFFFF"/>
                </a:solidFill>
              </a14:hiddenFill>
            </a:ext>
          </a:extLst>
        </p:spPr>
      </p:pic>
      <p:sp>
        <p:nvSpPr>
          <p:cNvPr id="3" name="Titre 1"/>
          <p:cNvSpPr txBox="1">
            <a:spLocks/>
          </p:cNvSpPr>
          <p:nvPr/>
        </p:nvSpPr>
        <p:spPr>
          <a:xfrm rot="968901">
            <a:off x="4688203" y="3741702"/>
            <a:ext cx="4014565" cy="714380"/>
          </a:xfrm>
          <a:prstGeom prst="rect">
            <a:avLst/>
          </a:prstGeom>
        </p:spPr>
        <p:txBody>
          <a:bodyPr/>
          <a:lstStyle>
            <a:defPPr>
              <a:defRPr lang="fr-FR"/>
            </a:defPPr>
            <a:lvl1pPr lvl="0" algn="ctr">
              <a:spcBef>
                <a:spcPct val="0"/>
              </a:spcBef>
              <a:defRPr sz="3200" b="1" spc="-100">
                <a:ln w="3200">
                  <a:solidFill>
                    <a:schemeClr val="bg2">
                      <a:shade val="75000"/>
                      <a:alpha val="25000"/>
                    </a:schemeClr>
                  </a:solidFill>
                  <a:prstDash val="solid"/>
                  <a:round/>
                </a:ln>
                <a:solidFill>
                  <a:srgbClr val="002060"/>
                </a:solidFill>
                <a:effectLst>
                  <a:innerShdw blurRad="50800" dist="25400" dir="13500000">
                    <a:prstClr val="black">
                      <a:alpha val="70000"/>
                    </a:prstClr>
                  </a:innerShdw>
                </a:effectLst>
                <a:latin typeface="+mj-lt"/>
                <a:ea typeface="+mj-ea"/>
                <a:cs typeface="MCS Arafat S_U normal." pitchFamily="2" charset="-78"/>
              </a:defRPr>
            </a:lvl1pPr>
          </a:lstStyle>
          <a:p>
            <a:r>
              <a:rPr lang="ar-SA" sz="3600" dirty="0" smtClean="0">
                <a:solidFill>
                  <a:srgbClr val="00B050"/>
                </a:solidFill>
              </a:rPr>
              <a:t>الكفايات</a:t>
            </a:r>
            <a:endParaRPr lang="ar-DZ" sz="3600" dirty="0" smtClean="0">
              <a:solidFill>
                <a:srgbClr val="00B050"/>
              </a:solidFill>
            </a:endParaRPr>
          </a:p>
          <a:p>
            <a:r>
              <a:rPr lang="ar-SA" sz="3600" dirty="0" smtClean="0">
                <a:solidFill>
                  <a:srgbClr val="00B050"/>
                </a:solidFill>
              </a:rPr>
              <a:t> </a:t>
            </a:r>
            <a:r>
              <a:rPr lang="ar-SA" sz="3600" dirty="0">
                <a:solidFill>
                  <a:srgbClr val="00B050"/>
                </a:solidFill>
              </a:rPr>
              <a:t>التدريسية</a:t>
            </a:r>
            <a:endParaRPr lang="ar-DZ" sz="2800" dirty="0">
              <a:solidFill>
                <a:srgbClr val="00B050"/>
              </a:solidFill>
            </a:endParaRPr>
          </a:p>
          <a:p>
            <a:endParaRPr lang="ar-DZ" sz="2800" dirty="0">
              <a:solidFill>
                <a:srgbClr val="00B050"/>
              </a:solidFill>
            </a:endParaRPr>
          </a:p>
        </p:txBody>
      </p:sp>
      <p:sp>
        <p:nvSpPr>
          <p:cNvPr id="4" name="Titre 1"/>
          <p:cNvSpPr txBox="1">
            <a:spLocks/>
          </p:cNvSpPr>
          <p:nvPr/>
        </p:nvSpPr>
        <p:spPr>
          <a:xfrm rot="968901">
            <a:off x="5083594" y="2840329"/>
            <a:ext cx="3857652" cy="714380"/>
          </a:xfrm>
          <a:prstGeom prst="rect">
            <a:avLst/>
          </a:prstGeom>
        </p:spPr>
        <p:txBody>
          <a:bodyPr/>
          <a:lstStyle/>
          <a:p>
            <a:pPr lvl="0" algn="ctr">
              <a:spcBef>
                <a:spcPct val="0"/>
              </a:spcBef>
              <a:defRPr/>
            </a:pPr>
            <a:r>
              <a:rPr lang="ar-DZ" sz="4800" b="1" spc="-100" dirty="0">
                <a:ln w="3200">
                  <a:solidFill>
                    <a:schemeClr val="bg2">
                      <a:shade val="75000"/>
                      <a:alpha val="25000"/>
                    </a:schemeClr>
                  </a:solidFill>
                  <a:prstDash val="solid"/>
                  <a:round/>
                </a:ln>
                <a:solidFill>
                  <a:srgbClr val="FF0000"/>
                </a:solidFill>
                <a:effectLst>
                  <a:innerShdw blurRad="50800" dist="25400" dir="13500000">
                    <a:prstClr val="black">
                      <a:alpha val="70000"/>
                    </a:prstClr>
                  </a:innerShdw>
                </a:effectLst>
                <a:latin typeface="+mj-lt"/>
                <a:ea typeface="+mj-ea"/>
                <a:cs typeface="MCS Diwany2 S_U normal." pitchFamily="2" charset="-78"/>
              </a:rPr>
              <a:t>الفصل الثالث</a:t>
            </a:r>
          </a:p>
        </p:txBody>
      </p:sp>
      <p:sp>
        <p:nvSpPr>
          <p:cNvPr id="5" name="Titre 1"/>
          <p:cNvSpPr txBox="1">
            <a:spLocks/>
          </p:cNvSpPr>
          <p:nvPr/>
        </p:nvSpPr>
        <p:spPr>
          <a:xfrm>
            <a:off x="467544" y="332656"/>
            <a:ext cx="3384376" cy="445158"/>
          </a:xfrm>
          <a:prstGeom prst="rect">
            <a:avLst/>
          </a:prstGeom>
        </p:spPr>
        <p:txBody>
          <a:bodyPr/>
          <a:lstStyle/>
          <a:p>
            <a:pPr marL="177800" indent="95250" algn="r" rtl="1">
              <a:spcBef>
                <a:spcPts val="600"/>
              </a:spcBef>
            </a:pPr>
            <a:endParaRPr lang="ar-DZ" sz="2000" b="1" dirty="0" smtClean="0">
              <a:latin typeface="Simplified Arabic" pitchFamily="18" charset="-78"/>
              <a:cs typeface="Simplified Arabic" pitchFamily="18" charset="-78"/>
            </a:endParaRPr>
          </a:p>
          <a:p>
            <a:pPr marL="177800" indent="95250" algn="r" rtl="1">
              <a:spcBef>
                <a:spcPts val="600"/>
              </a:spcBef>
            </a:pPr>
            <a:r>
              <a:rPr lang="ar-SA" sz="2000" b="1" dirty="0" smtClean="0">
                <a:latin typeface="Simplified Arabic" pitchFamily="18" charset="-78"/>
                <a:cs typeface="Simplified Arabic" pitchFamily="18" charset="-78"/>
              </a:rPr>
              <a:t>تمهيد</a:t>
            </a:r>
            <a:endParaRPr lang="ar-DZ" sz="2000" b="1" dirty="0" smtClean="0">
              <a:latin typeface="Simplified Arabic" pitchFamily="18" charset="-78"/>
              <a:cs typeface="Simplified Arabic" pitchFamily="18" charset="-78"/>
            </a:endParaRPr>
          </a:p>
          <a:p>
            <a:pPr marL="177800" indent="95250" algn="r" rtl="1"/>
            <a:r>
              <a:rPr lang="ar-SA" sz="2000" b="1" dirty="0" smtClean="0"/>
              <a:t>1- </a:t>
            </a:r>
            <a:r>
              <a:rPr lang="ar-SA" sz="2000" b="1" dirty="0"/>
              <a:t>تعريف الكفاية </a:t>
            </a:r>
            <a:endParaRPr lang="fr-FR" sz="2000" b="1" dirty="0" smtClean="0"/>
          </a:p>
          <a:p>
            <a:pPr marL="177800" indent="95250" algn="r" rtl="1"/>
            <a:r>
              <a:rPr lang="ar-SA" sz="2000" b="1" dirty="0" smtClean="0"/>
              <a:t>2- </a:t>
            </a:r>
            <a:r>
              <a:rPr lang="ar-SA" sz="2000" b="1" dirty="0"/>
              <a:t>تعريف الكفاية التدريسية </a:t>
            </a:r>
            <a:endParaRPr lang="ar-DZ" sz="2000" b="1" dirty="0" smtClean="0"/>
          </a:p>
          <a:p>
            <a:pPr marL="177800" indent="95250" algn="r" rtl="1"/>
            <a:r>
              <a:rPr lang="ar-DZ" sz="2000" b="1" dirty="0"/>
              <a:t>3- خصائص الكفاية التدريسية</a:t>
            </a:r>
            <a:endParaRPr lang="fr-FR" sz="2000" b="1" dirty="0" smtClean="0"/>
          </a:p>
          <a:p>
            <a:pPr marL="177800" indent="95250" algn="r" rtl="1"/>
            <a:r>
              <a:rPr lang="ar-DZ" sz="2000" b="1" dirty="0" smtClean="0"/>
              <a:t>4-  </a:t>
            </a:r>
            <a:r>
              <a:rPr lang="ar-DZ" sz="2000" b="1" dirty="0"/>
              <a:t>مصادر اشتقاق الكفاية </a:t>
            </a:r>
            <a:r>
              <a:rPr lang="ar-DZ" sz="2000" b="1" dirty="0" smtClean="0"/>
              <a:t>  التدريسية</a:t>
            </a:r>
          </a:p>
          <a:p>
            <a:pPr marL="177800" indent="95250" algn="r" rtl="1"/>
            <a:r>
              <a:rPr lang="ar-DZ" sz="2000" b="1" dirty="0"/>
              <a:t>5-  تصنيف الكفايات التدريسية</a:t>
            </a:r>
            <a:endParaRPr lang="fr-FR" sz="2000" b="1" dirty="0" smtClean="0"/>
          </a:p>
          <a:p>
            <a:pPr marL="177800" indent="95250" algn="r" rtl="1"/>
            <a:r>
              <a:rPr lang="ar-DZ" sz="2000" b="1" dirty="0" smtClean="0"/>
              <a:t>6-  </a:t>
            </a:r>
            <a:r>
              <a:rPr lang="ar-DZ" sz="2000" b="1" dirty="0"/>
              <a:t>تصنيف الدراسات للكفايات التدريسية </a:t>
            </a:r>
            <a:endParaRPr lang="fr-FR" sz="2000" b="1" dirty="0" smtClean="0"/>
          </a:p>
          <a:p>
            <a:pPr marL="177800" indent="95250" algn="r" rtl="1"/>
            <a:r>
              <a:rPr lang="ar-DZ" sz="2000" b="1" dirty="0" smtClean="0"/>
              <a:t>7- </a:t>
            </a:r>
            <a:r>
              <a:rPr lang="ar-DZ" sz="2000" b="1" dirty="0"/>
              <a:t>وسائل قياس كفايات المعلمين </a:t>
            </a:r>
            <a:r>
              <a:rPr lang="ar-DZ" sz="2000" b="1" dirty="0" smtClean="0"/>
              <a:t>التدريسية</a:t>
            </a:r>
          </a:p>
          <a:p>
            <a:pPr marL="177800" indent="95250" algn="r" rtl="1"/>
            <a:r>
              <a:rPr lang="ar-SA" sz="2000" b="1" dirty="0"/>
              <a:t>8-  أهمية الكفايات المهنية بالنسبة للمعلم (الأستاذ)</a:t>
            </a:r>
            <a:endParaRPr lang="fr-FR" sz="2000" b="1" dirty="0" smtClean="0"/>
          </a:p>
          <a:p>
            <a:pPr marL="177800" indent="95250" algn="r" rtl="1"/>
            <a:r>
              <a:rPr lang="ar-DZ" sz="2000" b="1" dirty="0" smtClean="0"/>
              <a:t>9- </a:t>
            </a:r>
            <a:r>
              <a:rPr lang="ar-DZ" sz="2000" b="1" dirty="0"/>
              <a:t>أساليب تقويم الكفايات عند المعلمين</a:t>
            </a:r>
            <a:endParaRPr lang="fr-FR" sz="2000" b="1" dirty="0" smtClean="0"/>
          </a:p>
          <a:p>
            <a:pPr marL="177800" indent="95250" algn="r" rtl="1"/>
            <a:r>
              <a:rPr lang="ar-DZ" sz="2000" b="1" dirty="0" smtClean="0"/>
              <a:t>10- </a:t>
            </a:r>
            <a:r>
              <a:rPr lang="ar-DZ" sz="2000" b="1" dirty="0"/>
              <a:t>الخصائص العامة لتطوير كفايات أداء المعلمين</a:t>
            </a:r>
            <a:endParaRPr kumimoji="0" lang="fr-FR" sz="4200" b="1" i="0" u="none" strike="noStrike" kern="1200" cap="none" spc="-100" normalizeH="0" baseline="0" noProof="0" dirty="0">
              <a:ln w="3200">
                <a:solidFill>
                  <a:schemeClr val="bg2">
                    <a:shade val="75000"/>
                    <a:alpha val="25000"/>
                  </a:schemeClr>
                </a:solidFill>
                <a:prstDash val="solid"/>
                <a:round/>
              </a:ln>
              <a:solidFill>
                <a:srgbClr val="FFC000"/>
              </a:solidFill>
              <a:effectLst>
                <a:innerShdw blurRad="50800" dist="25400" dir="13500000">
                  <a:prstClr val="black">
                    <a:alpha val="70000"/>
                  </a:prstClr>
                </a:innerShdw>
              </a:effectLst>
              <a:uLnTx/>
              <a:uFillTx/>
              <a:latin typeface="+mj-lt"/>
              <a:ea typeface="+mj-ea"/>
              <a:cs typeface="+mj-cs"/>
            </a:endParaRPr>
          </a:p>
        </p:txBody>
      </p:sp>
    </p:spTree>
    <p:extLst>
      <p:ext uri="{BB962C8B-B14F-4D97-AF65-F5344CB8AC3E}">
        <p14:creationId xmlns:p14="http://schemas.microsoft.com/office/powerpoint/2010/main" val="716646517"/>
      </p:ext>
    </p:extLst>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1000"/>
                                        <p:tgtEl>
                                          <p:spTgt spid="4"/>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1000"/>
                                        <p:tgtEl>
                                          <p:spTgt spid="3"/>
                                        </p:tgtEl>
                                      </p:cBhvr>
                                    </p:animEffect>
                                  </p:childTnLst>
                                </p:cTn>
                              </p:par>
                            </p:childTnLst>
                          </p:cTn>
                        </p:par>
                        <p:par>
                          <p:cTn id="12" fill="hold">
                            <p:stCondLst>
                              <p:cond delay="2000"/>
                            </p:stCondLst>
                            <p:childTnLst>
                              <p:par>
                                <p:cTn id="13" presetID="22" presetClass="entr" presetSubtype="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preferRelativeResize="0">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48" y="0"/>
            <a:ext cx="9235440" cy="6885432"/>
          </a:xfrm>
          <a:prstGeom prst="rect">
            <a:avLst/>
          </a:prstGeom>
          <a:noFill/>
          <a:extLst>
            <a:ext uri="{909E8E84-426E-40DD-AFC4-6F175D3DCCD1}">
              <a14:hiddenFill xmlns:a14="http://schemas.microsoft.com/office/drawing/2010/main">
                <a:solidFill>
                  <a:srgbClr val="FFFFFF"/>
                </a:solidFill>
              </a14:hiddenFill>
            </a:ext>
          </a:extLst>
        </p:spPr>
      </p:pic>
      <p:sp>
        <p:nvSpPr>
          <p:cNvPr id="2" name="WordArt 3" descr="Marbre vert"/>
          <p:cNvSpPr>
            <a:spLocks noChangeArrowheads="1" noChangeShapeType="1" noTextEdit="1"/>
          </p:cNvSpPr>
          <p:nvPr/>
        </p:nvSpPr>
        <p:spPr bwMode="auto">
          <a:xfrm rot="-1099837">
            <a:off x="1329041" y="2937461"/>
            <a:ext cx="2212975" cy="1869902"/>
          </a:xfrm>
          <a:prstGeom prst="rect">
            <a:avLst/>
          </a:prstGeom>
          <a:extLst>
            <a:ext uri="{91240B29-F687-4F45-9708-019B960494DF}">
              <a14:hiddenLine xmlns:a14="http://schemas.microsoft.com/office/drawing/2010/main" w="12700">
                <a:solidFill>
                  <a:srgbClr val="76923C"/>
                </a:solidFill>
                <a:round/>
                <a:headEnd/>
                <a:tailEnd/>
              </a14:hiddenLine>
            </a:ext>
            <a:ext uri="{AF507438-7753-43E0-B8FC-AC1667EBCBE1}">
              <a14:hiddenEffects xmlns:a14="http://schemas.microsoft.com/office/drawing/2010/main">
                <a:effectLst/>
              </a14:hiddenEffects>
            </a:ext>
          </a:extLst>
        </p:spPr>
        <p:txBody>
          <a:bodyPr wrap="none" fromWordArt="1">
            <a:prstTxWarp prst="textFadeUp">
              <a:avLst>
                <a:gd name="adj" fmla="val 1389"/>
              </a:avLst>
            </a:prstTxWarp>
          </a:bodyPr>
          <a:lstStyle/>
          <a:p>
            <a:pPr algn="ctr" rtl="1">
              <a:buNone/>
            </a:pPr>
            <a:r>
              <a:rPr lang="ar-DZ" sz="3600" kern="10" spc="0" dirty="0" smtClean="0">
                <a:ln>
                  <a:noFill/>
                </a:ln>
                <a:blipFill dpi="0" rotWithShape="0">
                  <a:blip r:embed="rId3"/>
                  <a:srcRect/>
                  <a:tile tx="0" ty="0" sx="100000" sy="100000" flip="none" algn="tl"/>
                </a:blipFill>
                <a:effectLst/>
                <a:cs typeface="MCS Diwany2 S_U normal."/>
              </a:rPr>
              <a:t>التطبيقي</a:t>
            </a:r>
            <a:endParaRPr lang="fr-FR" sz="3600" kern="10" spc="0" dirty="0">
              <a:ln>
                <a:noFill/>
              </a:ln>
              <a:blipFill dpi="0" rotWithShape="0">
                <a:blip r:embed="rId3"/>
                <a:srcRect/>
                <a:tile tx="0" ty="0" sx="100000" sy="100000" flip="none" algn="tl"/>
              </a:blipFill>
              <a:effectLst/>
              <a:cs typeface="MCS Diwany2 S_U normal."/>
            </a:endParaRPr>
          </a:p>
        </p:txBody>
      </p:sp>
      <p:sp>
        <p:nvSpPr>
          <p:cNvPr id="4" name="WordArt 3" descr="Marbre vert"/>
          <p:cNvSpPr>
            <a:spLocks noChangeArrowheads="1" noChangeShapeType="1" noTextEdit="1"/>
          </p:cNvSpPr>
          <p:nvPr/>
        </p:nvSpPr>
        <p:spPr bwMode="auto">
          <a:xfrm rot="1228211">
            <a:off x="5643871" y="2888732"/>
            <a:ext cx="2212975" cy="1999612"/>
          </a:xfrm>
          <a:prstGeom prst="rect">
            <a:avLst/>
          </a:prstGeom>
          <a:extLst>
            <a:ext uri="{91240B29-F687-4F45-9708-019B960494DF}">
              <a14:hiddenLine xmlns:a14="http://schemas.microsoft.com/office/drawing/2010/main" w="12700">
                <a:solidFill>
                  <a:srgbClr val="76923C"/>
                </a:solidFill>
                <a:round/>
                <a:headEnd/>
                <a:tailEnd/>
              </a14:hiddenLine>
            </a:ext>
            <a:ext uri="{AF507438-7753-43E0-B8FC-AC1667EBCBE1}">
              <a14:hiddenEffects xmlns:a14="http://schemas.microsoft.com/office/drawing/2010/main">
                <a:effectLst/>
              </a14:hiddenEffects>
            </a:ext>
          </a:extLst>
        </p:spPr>
        <p:txBody>
          <a:bodyPr wrap="none" fromWordArt="1">
            <a:prstTxWarp prst="textFadeUp">
              <a:avLst>
                <a:gd name="adj" fmla="val 1389"/>
              </a:avLst>
            </a:prstTxWarp>
          </a:bodyPr>
          <a:lstStyle/>
          <a:p>
            <a:pPr algn="ctr" rtl="1">
              <a:buNone/>
            </a:pPr>
            <a:r>
              <a:rPr lang="ar-DZ" sz="3600" kern="10" spc="0" dirty="0" smtClean="0">
                <a:ln>
                  <a:noFill/>
                </a:ln>
                <a:blipFill dpi="0" rotWithShape="0">
                  <a:blip r:embed="rId3"/>
                  <a:srcRect/>
                  <a:tile tx="0" ty="0" sx="100000" sy="100000" flip="none" algn="tl"/>
                </a:blipFill>
                <a:effectLst/>
                <a:cs typeface="MCS Diwany2 S_U normal."/>
              </a:rPr>
              <a:t>الجانب</a:t>
            </a:r>
          </a:p>
        </p:txBody>
      </p:sp>
    </p:spTree>
    <p:extLst>
      <p:ext uri="{BB962C8B-B14F-4D97-AF65-F5344CB8AC3E}">
        <p14:creationId xmlns:p14="http://schemas.microsoft.com/office/powerpoint/2010/main" val="2768601834"/>
      </p:ext>
    </p:extLst>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preferRelativeResize="0">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48" y="0"/>
            <a:ext cx="9235440" cy="6885432"/>
          </a:xfrm>
          <a:prstGeom prst="rect">
            <a:avLst/>
          </a:prstGeom>
          <a:noFill/>
          <a:extLst>
            <a:ext uri="{909E8E84-426E-40DD-AFC4-6F175D3DCCD1}">
              <a14:hiddenFill xmlns:a14="http://schemas.microsoft.com/office/drawing/2010/main">
                <a:solidFill>
                  <a:srgbClr val="FFFFFF"/>
                </a:solidFill>
              </a14:hiddenFill>
            </a:ext>
          </a:extLst>
        </p:spPr>
      </p:pic>
      <p:sp>
        <p:nvSpPr>
          <p:cNvPr id="2" name="WordArt 3" descr="Marbre vert"/>
          <p:cNvSpPr>
            <a:spLocks noChangeArrowheads="1" noChangeShapeType="1" noTextEdit="1"/>
          </p:cNvSpPr>
          <p:nvPr/>
        </p:nvSpPr>
        <p:spPr bwMode="auto">
          <a:xfrm rot="-1099837">
            <a:off x="1329041" y="2937461"/>
            <a:ext cx="2212975" cy="1869902"/>
          </a:xfrm>
          <a:prstGeom prst="rect">
            <a:avLst/>
          </a:prstGeom>
          <a:extLst>
            <a:ext uri="{91240B29-F687-4F45-9708-019B960494DF}">
              <a14:hiddenLine xmlns:a14="http://schemas.microsoft.com/office/drawing/2010/main" w="12700">
                <a:solidFill>
                  <a:srgbClr val="76923C"/>
                </a:solidFill>
                <a:round/>
                <a:headEnd/>
                <a:tailEnd/>
              </a14:hiddenLine>
            </a:ext>
            <a:ext uri="{AF507438-7753-43E0-B8FC-AC1667EBCBE1}">
              <a14:hiddenEffects xmlns:a14="http://schemas.microsoft.com/office/drawing/2010/main">
                <a:effectLst/>
              </a14:hiddenEffects>
            </a:ext>
          </a:extLst>
        </p:spPr>
        <p:txBody>
          <a:bodyPr wrap="none" fromWordArt="1">
            <a:prstTxWarp prst="textFadeUp">
              <a:avLst>
                <a:gd name="adj" fmla="val 1389"/>
              </a:avLst>
            </a:prstTxWarp>
          </a:bodyPr>
          <a:lstStyle/>
          <a:p>
            <a:pPr algn="ctr" rtl="1">
              <a:buNone/>
            </a:pPr>
            <a:r>
              <a:rPr lang="ar-DZ" sz="3600" kern="10" spc="0" dirty="0" smtClean="0">
                <a:ln>
                  <a:noFill/>
                </a:ln>
                <a:blipFill dpi="0" rotWithShape="0">
                  <a:blip r:embed="rId3"/>
                  <a:srcRect/>
                  <a:tile tx="0" ty="0" sx="100000" sy="100000" flip="none" algn="tl"/>
                </a:blipFill>
                <a:effectLst/>
                <a:cs typeface="MCS Diwany2 S_U normal."/>
              </a:rPr>
              <a:t>الرابع</a:t>
            </a:r>
            <a:endParaRPr lang="fr-FR" sz="3600" kern="10" spc="0" dirty="0">
              <a:ln>
                <a:noFill/>
              </a:ln>
              <a:blipFill dpi="0" rotWithShape="0">
                <a:blip r:embed="rId3"/>
                <a:srcRect/>
                <a:tile tx="0" ty="0" sx="100000" sy="100000" flip="none" algn="tl"/>
              </a:blipFill>
              <a:effectLst/>
              <a:cs typeface="MCS Diwany2 S_U normal."/>
            </a:endParaRPr>
          </a:p>
        </p:txBody>
      </p:sp>
      <p:sp>
        <p:nvSpPr>
          <p:cNvPr id="4" name="WordArt 3" descr="Marbre vert"/>
          <p:cNvSpPr>
            <a:spLocks noChangeArrowheads="1" noChangeShapeType="1" noTextEdit="1"/>
          </p:cNvSpPr>
          <p:nvPr/>
        </p:nvSpPr>
        <p:spPr bwMode="auto">
          <a:xfrm rot="1228211">
            <a:off x="5643871" y="2888732"/>
            <a:ext cx="2212975" cy="1999612"/>
          </a:xfrm>
          <a:prstGeom prst="rect">
            <a:avLst/>
          </a:prstGeom>
          <a:extLst>
            <a:ext uri="{91240B29-F687-4F45-9708-019B960494DF}">
              <a14:hiddenLine xmlns:a14="http://schemas.microsoft.com/office/drawing/2010/main" w="12700">
                <a:solidFill>
                  <a:srgbClr val="76923C"/>
                </a:solidFill>
                <a:round/>
                <a:headEnd/>
                <a:tailEnd/>
              </a14:hiddenLine>
            </a:ext>
            <a:ext uri="{AF507438-7753-43E0-B8FC-AC1667EBCBE1}">
              <a14:hiddenEffects xmlns:a14="http://schemas.microsoft.com/office/drawing/2010/main">
                <a:effectLst/>
              </a14:hiddenEffects>
            </a:ext>
          </a:extLst>
        </p:spPr>
        <p:txBody>
          <a:bodyPr wrap="none" fromWordArt="1">
            <a:prstTxWarp prst="textFadeUp">
              <a:avLst>
                <a:gd name="adj" fmla="val 1389"/>
              </a:avLst>
            </a:prstTxWarp>
          </a:bodyPr>
          <a:lstStyle/>
          <a:p>
            <a:pPr algn="ctr" rtl="1">
              <a:buNone/>
            </a:pPr>
            <a:r>
              <a:rPr lang="ar-DZ" sz="3600" kern="10" spc="0" dirty="0" smtClean="0">
                <a:ln>
                  <a:noFill/>
                </a:ln>
                <a:blipFill dpi="0" rotWithShape="0">
                  <a:blip r:embed="rId3"/>
                  <a:srcRect/>
                  <a:tile tx="0" ty="0" sx="100000" sy="100000" flip="none" algn="tl"/>
                </a:blipFill>
                <a:effectLst/>
                <a:cs typeface="MCS Diwany2 S_U normal."/>
              </a:rPr>
              <a:t>الفصل</a:t>
            </a:r>
          </a:p>
        </p:txBody>
      </p:sp>
    </p:spTree>
    <p:extLst>
      <p:ext uri="{BB962C8B-B14F-4D97-AF65-F5344CB8AC3E}">
        <p14:creationId xmlns:p14="http://schemas.microsoft.com/office/powerpoint/2010/main" val="2768601834"/>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cteur droit 2"/>
          <p:cNvCxnSpPr/>
          <p:nvPr/>
        </p:nvCxnSpPr>
        <p:spPr>
          <a:xfrm>
            <a:off x="-36512" y="867776"/>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à coins arrondis 3">
            <a:hlinkClick r:id="rId2" action="ppaction://hlinksldjump"/>
          </p:cNvPr>
          <p:cNvSpPr/>
          <p:nvPr/>
        </p:nvSpPr>
        <p:spPr>
          <a:xfrm>
            <a:off x="7956376" y="188640"/>
            <a:ext cx="900000" cy="540000"/>
          </a:xfrm>
          <a:prstGeom prst="roundRect">
            <a:avLst/>
          </a:prstGeom>
          <a:effectLst>
            <a:glow rad="228600">
              <a:schemeClr val="accent5">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rtl="1"/>
            <a:r>
              <a:rPr lang="ar-EG" sz="1600" b="1" dirty="0" smtClean="0">
                <a:latin typeface="Traditional Arabic" pitchFamily="18" charset="-78"/>
                <a:cs typeface="Traditional Arabic" pitchFamily="18" charset="-78"/>
              </a:rPr>
              <a:t>منهج</a:t>
            </a:r>
            <a:endParaRPr lang="ar-DZ" sz="1600" b="1" dirty="0" smtClean="0">
              <a:latin typeface="Traditional Arabic" pitchFamily="18" charset="-78"/>
              <a:cs typeface="Traditional Arabic" pitchFamily="18" charset="-78"/>
            </a:endParaRPr>
          </a:p>
          <a:p>
            <a:pPr algn="ctr" rtl="1"/>
            <a:r>
              <a:rPr lang="ar-EG" sz="1600" b="1" dirty="0" smtClean="0">
                <a:latin typeface="Traditional Arabic" pitchFamily="18" charset="-78"/>
                <a:cs typeface="Traditional Arabic" pitchFamily="18" charset="-78"/>
              </a:rPr>
              <a:t>البحث</a:t>
            </a:r>
            <a:endParaRPr lang="fr-FR" sz="1600" b="1" dirty="0">
              <a:latin typeface="Traditional Arabic" pitchFamily="18" charset="-78"/>
              <a:cs typeface="Traditional Arabic" pitchFamily="18" charset="-78"/>
            </a:endParaRPr>
          </a:p>
        </p:txBody>
      </p:sp>
      <p:sp>
        <p:nvSpPr>
          <p:cNvPr id="7" name="Rectangle à coins arrondis 6">
            <a:hlinkClick r:id="rId3" action="ppaction://hlinksldjump"/>
          </p:cNvPr>
          <p:cNvSpPr/>
          <p:nvPr/>
        </p:nvSpPr>
        <p:spPr>
          <a:xfrm>
            <a:off x="5796136" y="188640"/>
            <a:ext cx="1008000" cy="540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EG" sz="1600" b="1" dirty="0" smtClean="0">
                <a:latin typeface="Traditional Arabic" pitchFamily="18" charset="-78"/>
                <a:cs typeface="Traditional Arabic" pitchFamily="18" charset="-78"/>
              </a:rPr>
              <a:t>مجتمع</a:t>
            </a:r>
            <a:endParaRPr lang="ar-DZ" sz="1600" b="1" dirty="0" smtClean="0">
              <a:latin typeface="Traditional Arabic" pitchFamily="18" charset="-78"/>
              <a:cs typeface="Traditional Arabic" pitchFamily="18" charset="-78"/>
            </a:endParaRPr>
          </a:p>
          <a:p>
            <a:pPr algn="ctr" rtl="1"/>
            <a:r>
              <a:rPr lang="ar-DZ" sz="1600" b="1" dirty="0" smtClean="0">
                <a:latin typeface="Traditional Arabic" pitchFamily="18" charset="-78"/>
                <a:cs typeface="Traditional Arabic" pitchFamily="18" charset="-78"/>
              </a:rPr>
              <a:t>الدراسة</a:t>
            </a:r>
            <a:endParaRPr lang="fr-FR" sz="1600" b="1" dirty="0">
              <a:latin typeface="Traditional Arabic" pitchFamily="18" charset="-78"/>
              <a:cs typeface="Traditional Arabic" pitchFamily="18" charset="-78"/>
            </a:endParaRPr>
          </a:p>
        </p:txBody>
      </p:sp>
      <p:sp>
        <p:nvSpPr>
          <p:cNvPr id="8" name="Rectangle à coins arrondis 7">
            <a:hlinkClick r:id="" action="ppaction://noaction"/>
          </p:cNvPr>
          <p:cNvSpPr/>
          <p:nvPr/>
        </p:nvSpPr>
        <p:spPr>
          <a:xfrm>
            <a:off x="4788024" y="188640"/>
            <a:ext cx="900000" cy="540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1"/>
            <a:r>
              <a:rPr lang="ar-DZ" sz="1600" b="1" dirty="0" smtClean="0">
                <a:latin typeface="Traditional Arabic" pitchFamily="18" charset="-78"/>
                <a:cs typeface="Traditional Arabic" pitchFamily="18" charset="-78"/>
              </a:rPr>
              <a:t>عينة الدراسة</a:t>
            </a:r>
            <a:endParaRPr lang="fr-FR" sz="1600" b="1" dirty="0">
              <a:latin typeface="Traditional Arabic" pitchFamily="18" charset="-78"/>
              <a:cs typeface="Traditional Arabic" pitchFamily="18" charset="-78"/>
            </a:endParaRPr>
          </a:p>
        </p:txBody>
      </p:sp>
      <p:sp>
        <p:nvSpPr>
          <p:cNvPr id="10" name="Rectangle à coins arrondis 9">
            <a:hlinkClick r:id="" action="ppaction://noaction"/>
          </p:cNvPr>
          <p:cNvSpPr/>
          <p:nvPr/>
        </p:nvSpPr>
        <p:spPr>
          <a:xfrm>
            <a:off x="3779912" y="188640"/>
            <a:ext cx="900000" cy="540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1"/>
            <a:r>
              <a:rPr lang="ar-DZ" sz="1600" b="1" dirty="0" smtClean="0">
                <a:latin typeface="Traditional Arabic" pitchFamily="18" charset="-78"/>
                <a:cs typeface="Traditional Arabic" pitchFamily="18" charset="-78"/>
              </a:rPr>
              <a:t>متغيرات الدراسة</a:t>
            </a:r>
            <a:endParaRPr lang="ar-DZ" sz="1600" b="1" dirty="0" smtClean="0"/>
          </a:p>
        </p:txBody>
      </p:sp>
      <p:sp>
        <p:nvSpPr>
          <p:cNvPr id="11" name="Rectangle à coins arrondis 10">
            <a:hlinkClick r:id="" action="ppaction://noaction"/>
          </p:cNvPr>
          <p:cNvSpPr/>
          <p:nvPr/>
        </p:nvSpPr>
        <p:spPr>
          <a:xfrm>
            <a:off x="2670744" y="214290"/>
            <a:ext cx="1044000" cy="50006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1"/>
            <a:r>
              <a:rPr lang="ar-DZ" sz="1600" b="1" dirty="0" smtClean="0">
                <a:latin typeface="Arial"/>
                <a:ea typeface="Times New Roman"/>
                <a:cs typeface="Traditional Arabic"/>
              </a:rPr>
              <a:t>مجالات الدراسة</a:t>
            </a:r>
          </a:p>
        </p:txBody>
      </p:sp>
      <p:sp>
        <p:nvSpPr>
          <p:cNvPr id="6" name="Rectangle à coins arrondis 5"/>
          <p:cNvSpPr/>
          <p:nvPr/>
        </p:nvSpPr>
        <p:spPr>
          <a:xfrm>
            <a:off x="36651" y="1412776"/>
            <a:ext cx="9052560" cy="5342384"/>
          </a:xfrm>
          <a:prstGeom prst="roundRect">
            <a:avLst/>
          </a:prstGeom>
          <a:noFill/>
          <a:ln w="28575">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p>
        </p:txBody>
      </p:sp>
      <p:sp>
        <p:nvSpPr>
          <p:cNvPr id="5" name="Rectangle 4"/>
          <p:cNvSpPr/>
          <p:nvPr/>
        </p:nvSpPr>
        <p:spPr>
          <a:xfrm>
            <a:off x="2890526" y="857232"/>
            <a:ext cx="3318536" cy="523220"/>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pPr algn="r" rtl="1"/>
            <a:r>
              <a:rPr lang="ar-EG" sz="2800" b="1" dirty="0">
                <a:solidFill>
                  <a:srgbClr val="FF0000"/>
                </a:solidFill>
                <a:latin typeface="Amiri" pitchFamily="2" charset="-78"/>
                <a:cs typeface="Amiri" pitchFamily="2" charset="-78"/>
              </a:rPr>
              <a:t>الإجراءات المنهجية للدراسة</a:t>
            </a:r>
            <a:endParaRPr lang="fr-FR" sz="2800" b="1" dirty="0">
              <a:solidFill>
                <a:srgbClr val="FF0000"/>
              </a:solidFill>
              <a:latin typeface="Amiri" pitchFamily="2" charset="-78"/>
              <a:cs typeface="Amiri" pitchFamily="2" charset="-78"/>
            </a:endParaRPr>
          </a:p>
        </p:txBody>
      </p:sp>
      <p:sp>
        <p:nvSpPr>
          <p:cNvPr id="14" name="Rectangle 13"/>
          <p:cNvSpPr/>
          <p:nvPr/>
        </p:nvSpPr>
        <p:spPr>
          <a:xfrm>
            <a:off x="403072" y="1556792"/>
            <a:ext cx="8165861" cy="4832092"/>
          </a:xfrm>
          <a:prstGeom prst="rect">
            <a:avLst/>
          </a:prstGeom>
        </p:spPr>
        <p:txBody>
          <a:bodyPr wrap="square">
            <a:spAutoFit/>
          </a:bodyPr>
          <a:lstStyle/>
          <a:p>
            <a:pPr algn="r" rtl="1"/>
            <a:r>
              <a:rPr lang="ar-DZ" sz="2800" dirty="0" smtClean="0"/>
              <a:t>تمهيد </a:t>
            </a:r>
            <a:endParaRPr lang="fr-FR" sz="2800" dirty="0" smtClean="0"/>
          </a:p>
          <a:p>
            <a:pPr lvl="0" algn="r" rtl="1"/>
            <a:r>
              <a:rPr lang="ar-DZ" sz="2800" dirty="0" smtClean="0"/>
              <a:t>1- منهج الدراسة </a:t>
            </a:r>
            <a:endParaRPr lang="ar-DZ" sz="2800" dirty="0" smtClean="0"/>
          </a:p>
          <a:p>
            <a:pPr lvl="0" algn="r" rtl="1"/>
            <a:endParaRPr lang="fr-FR" sz="2800" dirty="0" smtClean="0"/>
          </a:p>
          <a:p>
            <a:pPr lvl="0" algn="r" rtl="1"/>
            <a:r>
              <a:rPr lang="ar-DZ" sz="2800" dirty="0" smtClean="0"/>
              <a:t>2- الدراسة الاستطلاعية </a:t>
            </a:r>
            <a:endParaRPr lang="ar-DZ" sz="2800" dirty="0" smtClean="0"/>
          </a:p>
          <a:p>
            <a:pPr lvl="0" algn="r" rtl="1"/>
            <a:endParaRPr lang="fr-FR" sz="2800" dirty="0" smtClean="0"/>
          </a:p>
          <a:p>
            <a:pPr algn="r" rtl="1"/>
            <a:r>
              <a:rPr lang="ar-DZ" sz="2800" dirty="0" smtClean="0"/>
              <a:t>3- مجتمع </a:t>
            </a:r>
            <a:r>
              <a:rPr lang="ar-DZ" sz="2800" dirty="0" smtClean="0"/>
              <a:t>الدراسة وعينة الدراسة</a:t>
            </a:r>
          </a:p>
          <a:p>
            <a:pPr algn="r" rtl="1"/>
            <a:r>
              <a:rPr lang="ar-DZ" sz="2800" dirty="0" smtClean="0"/>
              <a:t> </a:t>
            </a:r>
            <a:endParaRPr lang="fr-FR" sz="2800" dirty="0" smtClean="0"/>
          </a:p>
          <a:p>
            <a:pPr algn="r" rtl="1"/>
            <a:r>
              <a:rPr lang="ar-DZ" sz="2800" dirty="0" smtClean="0"/>
              <a:t>5- </a:t>
            </a:r>
            <a:r>
              <a:rPr lang="ar-DZ" sz="2800" dirty="0" smtClean="0"/>
              <a:t>أدوات جمع البيانات</a:t>
            </a:r>
          </a:p>
          <a:p>
            <a:pPr algn="r" rtl="1"/>
            <a:endParaRPr lang="fr-FR" sz="2800" dirty="0" smtClean="0"/>
          </a:p>
          <a:p>
            <a:pPr algn="r" rtl="1"/>
            <a:r>
              <a:rPr lang="ar-DZ" sz="2800" dirty="0"/>
              <a:t>6- الأساليب الإحصائية المستعملة في الدراسة</a:t>
            </a:r>
            <a:endParaRPr lang="fr-FR" sz="2800" dirty="0" smtClean="0"/>
          </a:p>
          <a:p>
            <a:pPr algn="r" rtl="1"/>
            <a:endParaRPr lang="fr-FR" sz="2800" b="1" dirty="0">
              <a:cs typeface="Traditional Arabic" pitchFamily="2" charset="-78"/>
            </a:endParaRPr>
          </a:p>
        </p:txBody>
      </p:sp>
      <p:pic>
        <p:nvPicPr>
          <p:cNvPr id="16" name="Picture 4" descr="C:\Program Files\Microsoft Office\MEDIA\OFFICE14\Bullets\BD14753_.gif">
            <a:hlinkClick r:id="" action="ppaction://hlinkshowjump?jump=endshow"/>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78" y="-58916"/>
            <a:ext cx="215739" cy="21573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Program Files\Microsoft Office\MEDIA\OFFICE14\Bullets\BD21298_.gif">
            <a:hlinkClick r:id="" action="ppaction://hlinkshowjump?jump=lastslide"/>
          </p:cNvPr>
          <p:cNvPicPr preferRelativeResize="0">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28000" y="-261"/>
            <a:ext cx="216000" cy="216000"/>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à coins arrondis 17">
            <a:hlinkClick r:id="rId3" action="ppaction://hlinksldjump"/>
          </p:cNvPr>
          <p:cNvSpPr/>
          <p:nvPr/>
        </p:nvSpPr>
        <p:spPr>
          <a:xfrm>
            <a:off x="6948264" y="188640"/>
            <a:ext cx="900000" cy="540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1"/>
            <a:r>
              <a:rPr lang="ar-DZ" sz="1600" b="1" dirty="0" smtClean="0">
                <a:latin typeface="Traditional Arabic" pitchFamily="18" charset="-78"/>
                <a:cs typeface="Traditional Arabic" pitchFamily="18" charset="-78"/>
              </a:rPr>
              <a:t>الدراسة الإستطلاعية</a:t>
            </a:r>
            <a:endParaRPr lang="ar-DZ" sz="1600" b="1" dirty="0" smtClean="0"/>
          </a:p>
        </p:txBody>
      </p:sp>
      <p:sp>
        <p:nvSpPr>
          <p:cNvPr id="19" name="Rectangle à coins arrondis 18">
            <a:hlinkClick r:id="" action="ppaction://noaction"/>
          </p:cNvPr>
          <p:cNvSpPr/>
          <p:nvPr/>
        </p:nvSpPr>
        <p:spPr>
          <a:xfrm>
            <a:off x="1106167" y="214290"/>
            <a:ext cx="1329752" cy="54000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rtl="1"/>
            <a:r>
              <a:rPr lang="ar-DZ" sz="1600" b="1" dirty="0" smtClean="0">
                <a:latin typeface="Arial"/>
                <a:ea typeface="Times New Roman"/>
                <a:cs typeface="Traditional Arabic"/>
              </a:rPr>
              <a:t>الأدوات الإحصائية المستخدمة</a:t>
            </a:r>
          </a:p>
        </p:txBody>
      </p:sp>
    </p:spTree>
    <p:extLst>
      <p:ext uri="{BB962C8B-B14F-4D97-AF65-F5344CB8AC3E}">
        <p14:creationId xmlns:p14="http://schemas.microsoft.com/office/powerpoint/2010/main" val="234514713"/>
      </p:ext>
    </p:extLst>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22" presetClass="entr" presetSubtype="1" fill="hold" grpId="0" nodeType="withEffect">
                                  <p:stCondLst>
                                    <p:cond delay="50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eur droit 1"/>
          <p:cNvCxnSpPr/>
          <p:nvPr/>
        </p:nvCxnSpPr>
        <p:spPr>
          <a:xfrm>
            <a:off x="-36512" y="867776"/>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à coins arrondis 8">
            <a:hlinkClick r:id="rId2" action="ppaction://hlinksldjump"/>
          </p:cNvPr>
          <p:cNvSpPr/>
          <p:nvPr/>
        </p:nvSpPr>
        <p:spPr>
          <a:xfrm>
            <a:off x="2940896" y="404664"/>
            <a:ext cx="3143272" cy="839016"/>
          </a:xfrm>
          <a:prstGeom prst="roundRect">
            <a:avLst/>
          </a:prstGeom>
          <a:effectLst>
            <a:glow rad="228600">
              <a:schemeClr val="accent5">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rtl="1"/>
            <a:r>
              <a:rPr lang="ar-DZ" sz="3600" b="1" dirty="0">
                <a:latin typeface="Traditional Arabic" pitchFamily="18" charset="-78"/>
                <a:cs typeface="Traditional Arabic" pitchFamily="18" charset="-78"/>
              </a:rPr>
              <a:t>الأساليب الاحصائية </a:t>
            </a:r>
            <a:endParaRPr lang="fr-FR" sz="3600" b="1" dirty="0">
              <a:latin typeface="Traditional Arabic" pitchFamily="18" charset="-78"/>
              <a:cs typeface="Traditional Arabic" pitchFamily="18" charset="-78"/>
            </a:endParaRPr>
          </a:p>
        </p:txBody>
      </p:sp>
      <p:sp>
        <p:nvSpPr>
          <p:cNvPr id="10" name="Rectangle à coins arrondis 9"/>
          <p:cNvSpPr/>
          <p:nvPr/>
        </p:nvSpPr>
        <p:spPr>
          <a:xfrm>
            <a:off x="36651" y="1412776"/>
            <a:ext cx="9052560" cy="5342384"/>
          </a:xfrm>
          <a:prstGeom prst="roundRect">
            <a:avLst/>
          </a:prstGeom>
          <a:noFill/>
          <a:ln w="28575">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p>
        </p:txBody>
      </p:sp>
      <p:sp>
        <p:nvSpPr>
          <p:cNvPr id="12" name="Rectangle 11"/>
          <p:cNvSpPr/>
          <p:nvPr/>
        </p:nvSpPr>
        <p:spPr>
          <a:xfrm>
            <a:off x="395536" y="1412776"/>
            <a:ext cx="8217382" cy="5670783"/>
          </a:xfrm>
          <a:prstGeom prst="rect">
            <a:avLst/>
          </a:prstGeom>
        </p:spPr>
        <p:txBody>
          <a:bodyPr wrap="square">
            <a:spAutoFit/>
          </a:bodyPr>
          <a:lstStyle/>
          <a:p>
            <a:pPr algn="justLow" rtl="1">
              <a:lnSpc>
                <a:spcPct val="150000"/>
              </a:lnSpc>
            </a:pPr>
            <a:r>
              <a:rPr lang="ar-DZ" sz="2400" b="1" dirty="0">
                <a:cs typeface="Traditional Arabic" pitchFamily="2" charset="-78"/>
              </a:rPr>
              <a:t>بعد أن قمنا بجمع البيانات اللازمة من أجل التحقق من فرضيات الدراسة </a:t>
            </a:r>
            <a:r>
              <a:rPr lang="ar-DZ" sz="2400" b="1" dirty="0" smtClean="0">
                <a:cs typeface="Traditional Arabic" pitchFamily="2" charset="-78"/>
              </a:rPr>
              <a:t>والخصائص السيكومترية </a:t>
            </a:r>
            <a:r>
              <a:rPr lang="ar-DZ" sz="2400" b="1" dirty="0">
                <a:cs typeface="Traditional Arabic" pitchFamily="2" charset="-78"/>
              </a:rPr>
              <a:t>لأداة الدراسة إستعنا بالحزمة الاحصائية للعلوم </a:t>
            </a:r>
            <a:r>
              <a:rPr lang="ar-DZ" sz="2400" b="1" dirty="0" smtClean="0">
                <a:cs typeface="Traditional Arabic" pitchFamily="2" charset="-78"/>
              </a:rPr>
              <a:t>الاجتماعية </a:t>
            </a:r>
            <a:r>
              <a:rPr lang="ar-DZ" sz="2400" b="1" dirty="0">
                <a:cs typeface="Traditional Arabic" pitchFamily="2" charset="-78"/>
              </a:rPr>
              <a:t>الصيغة رقم </a:t>
            </a:r>
            <a:r>
              <a:rPr lang="ar-DZ" sz="2400" b="1" dirty="0" smtClean="0">
                <a:latin typeface="Terafik" pitchFamily="2" charset="-78"/>
                <a:cs typeface="Terafik" pitchFamily="2" charset="-78"/>
              </a:rPr>
              <a:t>(</a:t>
            </a:r>
            <a:r>
              <a:rPr lang="fr-FR" sz="2400" b="1" dirty="0">
                <a:cs typeface="Traditional Arabic" pitchFamily="2" charset="-78"/>
              </a:rPr>
              <a:t>SPSS, </a:t>
            </a:r>
            <a:r>
              <a:rPr lang="fr-FR" sz="2400" b="1" dirty="0" smtClean="0">
                <a:cs typeface="Traditional Arabic" pitchFamily="2" charset="-78"/>
              </a:rPr>
              <a:t>V20</a:t>
            </a:r>
            <a:r>
              <a:rPr lang="ar-DZ" sz="2400" b="1" dirty="0" smtClean="0">
                <a:latin typeface="Terafik" pitchFamily="2" charset="-78"/>
                <a:cs typeface="Terafik" pitchFamily="2" charset="-78"/>
              </a:rPr>
              <a:t>)</a:t>
            </a:r>
            <a:r>
              <a:rPr lang="ar-DZ" sz="2400" b="1" dirty="0" smtClean="0">
                <a:cs typeface="Traditional Arabic" pitchFamily="2" charset="-78"/>
              </a:rPr>
              <a:t> وذلك باستعمال </a:t>
            </a:r>
            <a:r>
              <a:rPr lang="ar-DZ" sz="2400" b="1" dirty="0">
                <a:cs typeface="Traditional Arabic" pitchFamily="2" charset="-78"/>
              </a:rPr>
              <a:t>الأساليب الإحصائية التالية:</a:t>
            </a:r>
          </a:p>
          <a:p>
            <a:pPr algn="justLow" rtl="1">
              <a:lnSpc>
                <a:spcPct val="150000"/>
              </a:lnSpc>
            </a:pPr>
            <a:r>
              <a:rPr lang="ar-DZ" sz="2400" b="1" dirty="0" smtClean="0">
                <a:cs typeface="Traditional Arabic" pitchFamily="2" charset="-78"/>
              </a:rPr>
              <a:t>1 المتوسط </a:t>
            </a:r>
            <a:r>
              <a:rPr lang="ar-DZ" sz="2400" b="1" dirty="0">
                <a:cs typeface="Traditional Arabic" pitchFamily="2" charset="-78"/>
              </a:rPr>
              <a:t>الحسابي، الإنحراف المعياري، التباين من أجل وصف البيانات.</a:t>
            </a:r>
          </a:p>
          <a:p>
            <a:pPr algn="justLow" rtl="1">
              <a:lnSpc>
                <a:spcPct val="150000"/>
              </a:lnSpc>
            </a:pPr>
            <a:r>
              <a:rPr lang="ar-DZ" sz="2400" b="1" dirty="0" smtClean="0">
                <a:cs typeface="Traditional Arabic" pitchFamily="2" charset="-78"/>
              </a:rPr>
              <a:t>2 معامل الارتباط </a:t>
            </a:r>
            <a:r>
              <a:rPr lang="ar-DZ" sz="2400" b="1" dirty="0">
                <a:cs typeface="Traditional Arabic" pitchFamily="2" charset="-78"/>
              </a:rPr>
              <a:t>بارسون من أجل التحقق من صدق الاتساق الداخلي</a:t>
            </a:r>
          </a:p>
          <a:p>
            <a:pPr algn="justLow" rtl="1">
              <a:lnSpc>
                <a:spcPct val="150000"/>
              </a:lnSpc>
            </a:pPr>
            <a:r>
              <a:rPr lang="ar-DZ" sz="2400" b="1" dirty="0" smtClean="0">
                <a:cs typeface="Traditional Arabic" pitchFamily="2" charset="-78"/>
              </a:rPr>
              <a:t>3 اختبار  </a:t>
            </a:r>
            <a:r>
              <a:rPr lang="fr-FR" sz="2400" b="1" dirty="0" smtClean="0">
                <a:cs typeface="Traditional Arabic" pitchFamily="2" charset="-78"/>
              </a:rPr>
              <a:t>t.test</a:t>
            </a:r>
            <a:r>
              <a:rPr lang="ar-DZ" sz="2400" b="1" dirty="0" smtClean="0">
                <a:cs typeface="Traditional Arabic" pitchFamily="2" charset="-78"/>
              </a:rPr>
              <a:t> لعينة </a:t>
            </a:r>
            <a:r>
              <a:rPr lang="ar-DZ" sz="2400" b="1" dirty="0">
                <a:cs typeface="Traditional Arabic" pitchFamily="2" charset="-78"/>
              </a:rPr>
              <a:t>واحدة من اجل التحقق من الفرضيات </a:t>
            </a:r>
            <a:r>
              <a:rPr lang="ar-DZ" sz="2400" b="1" dirty="0" smtClean="0">
                <a:cs typeface="Traditional Arabic" pitchFamily="2" charset="-78"/>
              </a:rPr>
              <a:t>الأولى</a:t>
            </a:r>
            <a:r>
              <a:rPr lang="ar-SA" sz="2400" b="1" dirty="0" smtClean="0">
                <a:cs typeface="Traditional Arabic" pitchFamily="2" charset="-78"/>
              </a:rPr>
              <a:t>.</a:t>
            </a:r>
            <a:endParaRPr lang="ar-DZ" sz="2400" b="1" dirty="0" smtClean="0">
              <a:cs typeface="Traditional Arabic" pitchFamily="2" charset="-78"/>
            </a:endParaRPr>
          </a:p>
          <a:p>
            <a:pPr algn="justLow" rtl="1">
              <a:lnSpc>
                <a:spcPct val="150000"/>
              </a:lnSpc>
            </a:pPr>
            <a:r>
              <a:rPr lang="ar-DZ" sz="2400" b="1" dirty="0" smtClean="0">
                <a:cs typeface="Traditional Arabic" pitchFamily="2" charset="-78"/>
              </a:rPr>
              <a:t>4 اختبار  </a:t>
            </a:r>
            <a:r>
              <a:rPr lang="fr-FR" sz="2400" b="1" dirty="0" smtClean="0">
                <a:cs typeface="Traditional Arabic" pitchFamily="2" charset="-78"/>
              </a:rPr>
              <a:t>t.test</a:t>
            </a:r>
            <a:r>
              <a:rPr lang="ar-DZ" sz="2400" b="1" dirty="0" smtClean="0">
                <a:cs typeface="Traditional Arabic" pitchFamily="2" charset="-78"/>
              </a:rPr>
              <a:t> لعينتين </a:t>
            </a:r>
            <a:r>
              <a:rPr lang="ar-DZ" sz="2400" b="1" dirty="0">
                <a:cs typeface="Traditional Arabic" pitchFamily="2" charset="-78"/>
              </a:rPr>
              <a:t>مستقلتين من اجل التحقق من الفرضيات الثلاثة الخاصة</a:t>
            </a:r>
          </a:p>
          <a:p>
            <a:pPr algn="justLow" rtl="1">
              <a:lnSpc>
                <a:spcPct val="150000"/>
              </a:lnSpc>
            </a:pPr>
            <a:r>
              <a:rPr lang="ar-DZ" sz="2400" b="1" dirty="0">
                <a:cs typeface="Traditional Arabic" pitchFamily="2" charset="-78"/>
              </a:rPr>
              <a:t>بتأثير كل من )الجنس والاقدمية والمؤهل العلمي( في متغيرات الدراسة.</a:t>
            </a:r>
          </a:p>
          <a:p>
            <a:pPr algn="justLow" rtl="1">
              <a:lnSpc>
                <a:spcPct val="150000"/>
              </a:lnSpc>
            </a:pPr>
            <a:r>
              <a:rPr lang="ar-DZ" sz="2400" b="1" dirty="0" smtClean="0">
                <a:cs typeface="Traditional Arabic" pitchFamily="2" charset="-78"/>
              </a:rPr>
              <a:t> 5 معادلة </a:t>
            </a:r>
            <a:r>
              <a:rPr lang="ar-DZ" sz="2400" b="1" dirty="0">
                <a:cs typeface="Traditional Arabic" pitchFamily="2" charset="-78"/>
              </a:rPr>
              <a:t>الفا كرونباخ من أجل التحقق من الثبات للأداة المستعملة في الدراسة</a:t>
            </a:r>
            <a:endParaRPr lang="fr-FR" sz="2400" b="1" dirty="0" smtClean="0">
              <a:cs typeface="Traditional Arabic" pitchFamily="2" charset="-78"/>
            </a:endParaRPr>
          </a:p>
          <a:p>
            <a:pPr algn="justLow" rtl="1">
              <a:lnSpc>
                <a:spcPct val="150000"/>
              </a:lnSpc>
            </a:pPr>
            <a:endParaRPr lang="ar-DZ" sz="2800" b="1" dirty="0">
              <a:cs typeface="Traditional Arabic" pitchFamily="2" charset="-78"/>
            </a:endParaRPr>
          </a:p>
        </p:txBody>
      </p:sp>
      <p:pic>
        <p:nvPicPr>
          <p:cNvPr id="14" name="Picture 4" descr="C:\Program Files\Microsoft Office\MEDIA\OFFICE14\Bullets\BD14753_.gif">
            <a:hlinkClick r:id="" action="ppaction://hlinkshowjump?jump=endshow"/>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78" y="-58916"/>
            <a:ext cx="215739" cy="21573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C:\Program Files\Microsoft Office\MEDIA\OFFICE14\Bullets\BD21298_.gif">
            <a:hlinkClick r:id="" action="ppaction://hlinkshowjump?jump=lastslide"/>
          </p:cNvPr>
          <p:cNvPicPr preferRelativeResize="0">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28000" y="-261"/>
            <a:ext cx="216000" cy="21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5625404"/>
      </p:ext>
    </p:extLst>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1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eur droit 1"/>
          <p:cNvCxnSpPr/>
          <p:nvPr/>
        </p:nvCxnSpPr>
        <p:spPr>
          <a:xfrm>
            <a:off x="-36512" y="867776"/>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à coins arrondis 8">
            <a:hlinkClick r:id="rId3" action="ppaction://hlinksldjump"/>
          </p:cNvPr>
          <p:cNvSpPr/>
          <p:nvPr/>
        </p:nvSpPr>
        <p:spPr>
          <a:xfrm>
            <a:off x="2771800" y="476672"/>
            <a:ext cx="3086084" cy="792088"/>
          </a:xfrm>
          <a:prstGeom prst="roundRect">
            <a:avLst/>
          </a:prstGeom>
          <a:effectLst>
            <a:glow rad="228600">
              <a:schemeClr val="accent5">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rtlCol="0" anchor="ctr"/>
          <a:lstStyle/>
          <a:p>
            <a:pPr algn="ctr" rtl="1"/>
            <a:r>
              <a:rPr lang="ar-DZ" sz="3200" b="1" dirty="0">
                <a:latin typeface="Traditional Arabic" pitchFamily="18" charset="-78"/>
                <a:cs typeface="Traditional Arabic" pitchFamily="18" charset="-78"/>
              </a:rPr>
              <a:t>الأساليب الاحصائية </a:t>
            </a:r>
            <a:endParaRPr lang="fr-FR" sz="3200" b="1" dirty="0">
              <a:latin typeface="Traditional Arabic" pitchFamily="18" charset="-78"/>
              <a:cs typeface="Traditional Arabic" pitchFamily="18" charset="-78"/>
            </a:endParaRPr>
          </a:p>
        </p:txBody>
      </p:sp>
      <p:sp>
        <p:nvSpPr>
          <p:cNvPr id="10" name="Rectangle à coins arrondis 9"/>
          <p:cNvSpPr/>
          <p:nvPr/>
        </p:nvSpPr>
        <p:spPr>
          <a:xfrm>
            <a:off x="36651" y="1412776"/>
            <a:ext cx="9052560" cy="5342384"/>
          </a:xfrm>
          <a:prstGeom prst="roundRect">
            <a:avLst/>
          </a:prstGeom>
          <a:noFill/>
          <a:ln w="28575">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p>
        </p:txBody>
      </p:sp>
      <p:sp>
        <p:nvSpPr>
          <p:cNvPr id="12" name="Rectangle 11"/>
          <p:cNvSpPr/>
          <p:nvPr/>
        </p:nvSpPr>
        <p:spPr>
          <a:xfrm>
            <a:off x="179512" y="1484784"/>
            <a:ext cx="8496944" cy="4431983"/>
          </a:xfrm>
          <a:prstGeom prst="rect">
            <a:avLst/>
          </a:prstGeom>
        </p:spPr>
        <p:txBody>
          <a:bodyPr wrap="square">
            <a:spAutoFit/>
          </a:bodyPr>
          <a:lstStyle/>
          <a:p>
            <a:pPr marL="514350" indent="-514350" algn="justLow" rtl="1">
              <a:lnSpc>
                <a:spcPct val="150000"/>
              </a:lnSpc>
              <a:buAutoNum type="arabicPeriod"/>
            </a:pPr>
            <a:r>
              <a:rPr lang="ar-DZ" sz="2000" b="1" dirty="0" smtClean="0">
                <a:latin typeface="Simplified Arabic" pitchFamily="18" charset="-78"/>
                <a:cs typeface="Simplified Arabic" pitchFamily="18" charset="-78"/>
              </a:rPr>
              <a:t>الوسط الحسابي:</a:t>
            </a:r>
            <a:r>
              <a:rPr lang="ar-SA" sz="2000" b="1" dirty="0" smtClean="0">
                <a:latin typeface="Simplified Arabic" pitchFamily="18" charset="-78"/>
                <a:cs typeface="Simplified Arabic" pitchFamily="18" charset="-78"/>
              </a:rPr>
              <a:t> </a:t>
            </a:r>
          </a:p>
          <a:p>
            <a:pPr marL="514350" indent="-514350" algn="justLow" rtl="1">
              <a:lnSpc>
                <a:spcPct val="150000"/>
              </a:lnSpc>
              <a:buAutoNum type="arabicPeriod"/>
            </a:pPr>
            <a:endParaRPr lang="ar-SA" sz="2000" b="1" dirty="0" smtClean="0">
              <a:latin typeface="Simplified Arabic" pitchFamily="18" charset="-78"/>
              <a:cs typeface="Simplified Arabic" pitchFamily="18" charset="-78"/>
            </a:endParaRPr>
          </a:p>
          <a:p>
            <a:pPr marL="514350" indent="-514350" algn="justLow" rtl="1">
              <a:lnSpc>
                <a:spcPct val="150000"/>
              </a:lnSpc>
              <a:buFontTx/>
              <a:buAutoNum type="arabicPeriod"/>
            </a:pPr>
            <a:r>
              <a:rPr lang="ar-DZ" sz="2000" b="1" dirty="0" smtClean="0">
                <a:latin typeface="Simplified Arabic" pitchFamily="18" charset="-78"/>
                <a:cs typeface="Simplified Arabic" pitchFamily="18" charset="-78"/>
              </a:rPr>
              <a:t>الانحراف المعياري:</a:t>
            </a:r>
            <a:r>
              <a:rPr lang="ar-SA" sz="2000" b="1" dirty="0" smtClean="0">
                <a:latin typeface="Simplified Arabic" pitchFamily="18" charset="-78"/>
                <a:cs typeface="Simplified Arabic" pitchFamily="18" charset="-78"/>
              </a:rPr>
              <a:t> </a:t>
            </a:r>
            <a:endParaRPr lang="ar-DZ" sz="2000" b="1" dirty="0" smtClean="0">
              <a:latin typeface="Simplified Arabic" pitchFamily="18" charset="-78"/>
              <a:cs typeface="Simplified Arabic" pitchFamily="18" charset="-78"/>
            </a:endParaRPr>
          </a:p>
          <a:p>
            <a:pPr marL="514350" indent="-514350" algn="justLow" rtl="1">
              <a:lnSpc>
                <a:spcPct val="150000"/>
              </a:lnSpc>
              <a:buAutoNum type="arabicPeriod"/>
            </a:pPr>
            <a:endParaRPr lang="ar-SA" sz="2000" b="1" dirty="0" smtClean="0">
              <a:latin typeface="Simplified Arabic" pitchFamily="18" charset="-78"/>
              <a:cs typeface="Simplified Arabic" pitchFamily="18" charset="-78"/>
            </a:endParaRPr>
          </a:p>
          <a:p>
            <a:pPr marL="514350" indent="-514350" algn="justLow" rtl="1">
              <a:lnSpc>
                <a:spcPct val="150000"/>
              </a:lnSpc>
              <a:buAutoNum type="arabicPeriod"/>
            </a:pPr>
            <a:endParaRPr lang="ar-SA" sz="2000" b="1" dirty="0" smtClean="0">
              <a:latin typeface="Simplified Arabic" pitchFamily="18" charset="-78"/>
              <a:cs typeface="Simplified Arabic" pitchFamily="18" charset="-78"/>
            </a:endParaRPr>
          </a:p>
          <a:p>
            <a:pPr marL="514350" indent="-514350" algn="justLow" rtl="1">
              <a:lnSpc>
                <a:spcPct val="150000"/>
              </a:lnSpc>
              <a:buAutoNum type="arabicPeriod"/>
            </a:pPr>
            <a:r>
              <a:rPr lang="ar-SA" sz="2000" b="1" dirty="0" smtClean="0">
                <a:latin typeface="Simplified Arabic" pitchFamily="18" charset="-78"/>
                <a:cs typeface="Simplified Arabic" pitchFamily="18" charset="-78"/>
              </a:rPr>
              <a:t>معامل الارتباط بيرسون</a:t>
            </a:r>
          </a:p>
          <a:p>
            <a:pPr algn="justLow" rtl="1">
              <a:lnSpc>
                <a:spcPct val="150000"/>
              </a:lnSpc>
            </a:pPr>
            <a:r>
              <a:rPr lang="fr-FR" sz="2000" b="1" dirty="0" smtClean="0">
                <a:latin typeface="Simplified Arabic" pitchFamily="18" charset="-78"/>
                <a:cs typeface="Simplified Arabic" pitchFamily="18" charset="-78"/>
              </a:rPr>
              <a:t>r</a:t>
            </a:r>
            <a:r>
              <a:rPr lang="ar-SA" sz="2000" b="1" dirty="0" smtClean="0">
                <a:latin typeface="Simplified Arabic" pitchFamily="18" charset="-78"/>
                <a:cs typeface="Simplified Arabic" pitchFamily="18" charset="-78"/>
              </a:rPr>
              <a:t> معامل الارتباط بيرسون</a:t>
            </a:r>
          </a:p>
          <a:p>
            <a:pPr algn="justLow" rtl="1">
              <a:lnSpc>
                <a:spcPct val="150000"/>
              </a:lnSpc>
            </a:pPr>
            <a:endParaRPr lang="ar-SA" sz="2000" b="1" dirty="0" smtClean="0">
              <a:latin typeface="Simplified Arabic" pitchFamily="18" charset="-78"/>
              <a:cs typeface="Simplified Arabic" pitchFamily="18" charset="-78"/>
            </a:endParaRPr>
          </a:p>
          <a:p>
            <a:pPr algn="justLow" rtl="1">
              <a:lnSpc>
                <a:spcPct val="150000"/>
              </a:lnSpc>
            </a:pPr>
            <a:endParaRPr lang="ar-SA" sz="2800" b="1" dirty="0" smtClean="0">
              <a:cs typeface="Traditional Arabic" pitchFamily="2" charset="-78"/>
            </a:endParaRPr>
          </a:p>
        </p:txBody>
      </p:sp>
      <p:pic>
        <p:nvPicPr>
          <p:cNvPr id="14" name="Picture 4" descr="C:\Program Files\Microsoft Office\MEDIA\OFFICE14\Bullets\BD14753_.gif">
            <a:hlinkClick r:id="" action="ppaction://hlinkshowjump?jump=endshow"/>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78" y="-58916"/>
            <a:ext cx="215739" cy="21573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C:\Program Files\Microsoft Office\MEDIA\OFFICE14\Bullets\BD21298_.gif">
            <a:hlinkClick r:id="" action="ppaction://hlinkshowjump?jump=lastslide"/>
          </p:cNvPr>
          <p:cNvPicPr preferRelativeResize="0">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28000" y="-261"/>
            <a:ext cx="216000" cy="216000"/>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 15" descr="C:\Users\You\Desktop\standard-deviation2.jpg"/>
          <p:cNvPicPr/>
          <p:nvPr/>
        </p:nvPicPr>
        <p:blipFill>
          <a:blip r:embed="rId6" cstate="print"/>
          <a:srcRect/>
          <a:stretch>
            <a:fillRect/>
          </a:stretch>
        </p:blipFill>
        <p:spPr bwMode="auto">
          <a:xfrm>
            <a:off x="2771800" y="2285992"/>
            <a:ext cx="1839595" cy="793798"/>
          </a:xfrm>
          <a:prstGeom prst="rect">
            <a:avLst/>
          </a:prstGeom>
          <a:noFill/>
          <a:ln w="9525">
            <a:noFill/>
            <a:miter lim="800000"/>
            <a:headEnd/>
            <a:tailEnd/>
          </a:ln>
        </p:spPr>
      </p:pic>
      <p:pic>
        <p:nvPicPr>
          <p:cNvPr id="17" name="Image 16" descr="C:\Users\You\Desktop\Image7.jpg"/>
          <p:cNvPicPr/>
          <p:nvPr/>
        </p:nvPicPr>
        <p:blipFill>
          <a:blip r:embed="rId7" cstate="print"/>
          <a:srcRect/>
          <a:stretch>
            <a:fillRect/>
          </a:stretch>
        </p:blipFill>
        <p:spPr bwMode="auto">
          <a:xfrm>
            <a:off x="1907704" y="3429000"/>
            <a:ext cx="3030220" cy="879849"/>
          </a:xfrm>
          <a:prstGeom prst="rect">
            <a:avLst/>
          </a:prstGeom>
          <a:noFill/>
          <a:ln w="9525">
            <a:noFill/>
            <a:miter lim="800000"/>
            <a:headEnd/>
            <a:tailEnd/>
          </a:ln>
        </p:spPr>
      </p:pic>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44033" name="Object 1"/>
          <p:cNvGraphicFramePr>
            <a:graphicFrameLocks noChangeAspect="1"/>
          </p:cNvGraphicFramePr>
          <p:nvPr/>
        </p:nvGraphicFramePr>
        <p:xfrm>
          <a:off x="3203848" y="1556792"/>
          <a:ext cx="1080120" cy="725454"/>
        </p:xfrm>
        <a:graphic>
          <a:graphicData uri="http://schemas.openxmlformats.org/presentationml/2006/ole">
            <mc:AlternateContent xmlns:mc="http://schemas.openxmlformats.org/markup-compatibility/2006">
              <mc:Choice xmlns:v="urn:schemas-microsoft-com:vml" Requires="v">
                <p:oleObj spid="_x0000_s44073" name="Équation" r:id="rId8" imgW="634725" imgH="431613" progId="Equation.3">
                  <p:embed/>
                </p:oleObj>
              </mc:Choice>
              <mc:Fallback>
                <p:oleObj name="Équation" r:id="rId8" imgW="634725" imgH="431613" progId="Equation.3">
                  <p:embed/>
                  <p:pic>
                    <p:nvPicPr>
                      <p:cNvPr id="0" name="Picture 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03848" y="1556792"/>
                        <a:ext cx="1080120" cy="7254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Rectangle 21"/>
          <p:cNvSpPr/>
          <p:nvPr/>
        </p:nvSpPr>
        <p:spPr>
          <a:xfrm>
            <a:off x="7643834" y="5446770"/>
            <a:ext cx="1005149" cy="553998"/>
          </a:xfrm>
          <a:prstGeom prst="rect">
            <a:avLst/>
          </a:prstGeom>
        </p:spPr>
        <p:txBody>
          <a:bodyPr wrap="square">
            <a:spAutoFit/>
          </a:bodyPr>
          <a:lstStyle/>
          <a:p>
            <a:pPr lvl="0" algn="justLow" rtl="1">
              <a:lnSpc>
                <a:spcPct val="150000"/>
              </a:lnSpc>
            </a:pPr>
            <a:r>
              <a:rPr lang="fr-FR" sz="2000" b="1" dirty="0" smtClean="0">
                <a:solidFill>
                  <a:prstClr val="black"/>
                </a:solidFill>
                <a:latin typeface="Simplified Arabic" pitchFamily="18" charset="-78"/>
                <a:cs typeface="Simplified Arabic" pitchFamily="18" charset="-78"/>
              </a:rPr>
              <a:t>n</a:t>
            </a:r>
            <a:r>
              <a:rPr lang="ar-SA" sz="2000" b="1" dirty="0" smtClean="0">
                <a:solidFill>
                  <a:prstClr val="black"/>
                </a:solidFill>
                <a:latin typeface="Simplified Arabic" pitchFamily="18" charset="-78"/>
                <a:cs typeface="Simplified Arabic" pitchFamily="18" charset="-78"/>
              </a:rPr>
              <a:t>العينة </a:t>
            </a:r>
            <a:endParaRPr lang="ar-DZ" sz="2000" b="1" dirty="0" smtClean="0">
              <a:solidFill>
                <a:prstClr val="black"/>
              </a:solidFill>
              <a:latin typeface="Simplified Arabic" pitchFamily="18" charset="-78"/>
              <a:cs typeface="Simplified Arabic" pitchFamily="18" charset="-78"/>
            </a:endParaRPr>
          </a:p>
        </p:txBody>
      </p:sp>
      <p:sp>
        <p:nvSpPr>
          <p:cNvPr id="23" name="Rectangle 22"/>
          <p:cNvSpPr/>
          <p:nvPr/>
        </p:nvSpPr>
        <p:spPr>
          <a:xfrm>
            <a:off x="7286644" y="4556548"/>
            <a:ext cx="1484702" cy="515526"/>
          </a:xfrm>
          <a:prstGeom prst="rect">
            <a:avLst/>
          </a:prstGeom>
        </p:spPr>
        <p:txBody>
          <a:bodyPr wrap="none">
            <a:spAutoFit/>
          </a:bodyPr>
          <a:lstStyle/>
          <a:p>
            <a:pPr lvl="0" algn="justLow" rtl="1">
              <a:lnSpc>
                <a:spcPct val="150000"/>
              </a:lnSpc>
            </a:pPr>
            <a:r>
              <a:rPr lang="fr-FR" sz="2000" b="1" dirty="0" smtClean="0">
                <a:solidFill>
                  <a:prstClr val="black"/>
                </a:solidFill>
                <a:latin typeface="Simplified Arabic" pitchFamily="18" charset="-78"/>
                <a:cs typeface="Simplified Arabic" pitchFamily="18" charset="-78"/>
              </a:rPr>
              <a:t>X </a:t>
            </a:r>
            <a:r>
              <a:rPr lang="ar-SA" sz="2000" b="1" dirty="0" smtClean="0">
                <a:solidFill>
                  <a:prstClr val="black"/>
                </a:solidFill>
                <a:latin typeface="Simplified Arabic" pitchFamily="18" charset="-78"/>
                <a:cs typeface="Simplified Arabic" pitchFamily="18" charset="-78"/>
              </a:rPr>
              <a:t>المتغير الاول</a:t>
            </a:r>
            <a:endParaRPr lang="fr-FR" sz="2000" b="1" dirty="0" smtClean="0">
              <a:solidFill>
                <a:prstClr val="black"/>
              </a:solidFill>
              <a:latin typeface="Simplified Arabic" pitchFamily="18" charset="-78"/>
              <a:cs typeface="Simplified Arabic" pitchFamily="18" charset="-78"/>
            </a:endParaRPr>
          </a:p>
        </p:txBody>
      </p:sp>
      <p:sp>
        <p:nvSpPr>
          <p:cNvPr id="24" name="Rectangle 23"/>
          <p:cNvSpPr/>
          <p:nvPr/>
        </p:nvSpPr>
        <p:spPr>
          <a:xfrm>
            <a:off x="7164288" y="5000636"/>
            <a:ext cx="1529586" cy="515526"/>
          </a:xfrm>
          <a:prstGeom prst="rect">
            <a:avLst/>
          </a:prstGeom>
        </p:spPr>
        <p:txBody>
          <a:bodyPr wrap="none">
            <a:spAutoFit/>
          </a:bodyPr>
          <a:lstStyle/>
          <a:p>
            <a:pPr lvl="0" algn="justLow" rtl="1">
              <a:lnSpc>
                <a:spcPct val="150000"/>
              </a:lnSpc>
            </a:pPr>
            <a:r>
              <a:rPr lang="fr-FR" sz="2000" b="1" dirty="0" smtClean="0">
                <a:solidFill>
                  <a:prstClr val="black"/>
                </a:solidFill>
                <a:latin typeface="Simplified Arabic" pitchFamily="18" charset="-78"/>
                <a:cs typeface="Simplified Arabic" pitchFamily="18" charset="-78"/>
              </a:rPr>
              <a:t>Y</a:t>
            </a:r>
            <a:r>
              <a:rPr lang="ar-SA" sz="2000" b="1" dirty="0" smtClean="0">
                <a:solidFill>
                  <a:prstClr val="black"/>
                </a:solidFill>
                <a:latin typeface="Simplified Arabic" pitchFamily="18" charset="-78"/>
                <a:cs typeface="Simplified Arabic" pitchFamily="18" charset="-78"/>
              </a:rPr>
              <a:t>المتغير الثاني </a:t>
            </a:r>
            <a:endParaRPr lang="fr-FR" sz="2000" b="1" dirty="0" smtClean="0">
              <a:solidFill>
                <a:prstClr val="black"/>
              </a:solidFill>
              <a:latin typeface="Simplified Arabic" pitchFamily="18" charset="-78"/>
              <a:cs typeface="Simplified Arabic" pitchFamily="18" charset="-78"/>
            </a:endParaRPr>
          </a:p>
        </p:txBody>
      </p:sp>
    </p:spTree>
    <p:extLst>
      <p:ext uri="{BB962C8B-B14F-4D97-AF65-F5344CB8AC3E}">
        <p14:creationId xmlns:p14="http://schemas.microsoft.com/office/powerpoint/2010/main" val="1069069059"/>
      </p:ext>
    </p:extLst>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anim calcmode="lin" valueType="num">
                                      <p:cBhvr>
                                        <p:cTn id="8"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animEffect transition="in" filter="fade">
                                      <p:cBhvr>
                                        <p:cTn id="13" dur="500"/>
                                        <p:tgtEl>
                                          <p:spTgt spid="12">
                                            <p:txEl>
                                              <p:pRg st="2" end="2"/>
                                            </p:txEl>
                                          </p:spTgt>
                                        </p:tgtEl>
                                      </p:cBhvr>
                                    </p:animEffect>
                                    <p:anim calcmode="lin" valueType="num">
                                      <p:cBhvr>
                                        <p:cTn id="14"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15" dur="500" fill="hold"/>
                                        <p:tgtEl>
                                          <p:spTgt spid="12">
                                            <p:txEl>
                                              <p:pRg st="2" end="2"/>
                                            </p:txEl>
                                          </p:spTgt>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2">
                                            <p:txEl>
                                              <p:pRg st="5" end="5"/>
                                            </p:txEl>
                                          </p:spTgt>
                                        </p:tgtEl>
                                        <p:attrNameLst>
                                          <p:attrName>style.visibility</p:attrName>
                                        </p:attrNameLst>
                                      </p:cBhvr>
                                      <p:to>
                                        <p:strVal val="visible"/>
                                      </p:to>
                                    </p:set>
                                    <p:animEffect transition="in" filter="fade">
                                      <p:cBhvr>
                                        <p:cTn id="19" dur="500"/>
                                        <p:tgtEl>
                                          <p:spTgt spid="12">
                                            <p:txEl>
                                              <p:pRg st="5" end="5"/>
                                            </p:txEl>
                                          </p:spTgt>
                                        </p:tgtEl>
                                      </p:cBhvr>
                                    </p:animEffect>
                                    <p:anim calcmode="lin" valueType="num">
                                      <p:cBhvr>
                                        <p:cTn id="20" dur="500" fill="hold"/>
                                        <p:tgtEl>
                                          <p:spTgt spid="12">
                                            <p:txEl>
                                              <p:pRg st="5" end="5"/>
                                            </p:txEl>
                                          </p:spTgt>
                                        </p:tgtEl>
                                        <p:attrNameLst>
                                          <p:attrName>ppt_x</p:attrName>
                                        </p:attrNameLst>
                                      </p:cBhvr>
                                      <p:tavLst>
                                        <p:tav tm="0">
                                          <p:val>
                                            <p:strVal val="#ppt_x"/>
                                          </p:val>
                                        </p:tav>
                                        <p:tav tm="100000">
                                          <p:val>
                                            <p:strVal val="#ppt_x"/>
                                          </p:val>
                                        </p:tav>
                                      </p:tavLst>
                                    </p:anim>
                                    <p:anim calcmode="lin" valueType="num">
                                      <p:cBhvr>
                                        <p:cTn id="21" dur="500" fill="hold"/>
                                        <p:tgtEl>
                                          <p:spTgt spid="12">
                                            <p:txEl>
                                              <p:pRg st="5" end="5"/>
                                            </p:txEl>
                                          </p:spTgt>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12">
                                            <p:txEl>
                                              <p:pRg st="6" end="6"/>
                                            </p:txEl>
                                          </p:spTgt>
                                        </p:tgtEl>
                                        <p:attrNameLst>
                                          <p:attrName>style.visibility</p:attrName>
                                        </p:attrNameLst>
                                      </p:cBhvr>
                                      <p:to>
                                        <p:strVal val="visible"/>
                                      </p:to>
                                    </p:set>
                                    <p:animEffect transition="in" filter="fade">
                                      <p:cBhvr>
                                        <p:cTn id="25" dur="500"/>
                                        <p:tgtEl>
                                          <p:spTgt spid="12">
                                            <p:txEl>
                                              <p:pRg st="6" end="6"/>
                                            </p:txEl>
                                          </p:spTgt>
                                        </p:tgtEl>
                                      </p:cBhvr>
                                    </p:animEffect>
                                    <p:anim calcmode="lin" valueType="num">
                                      <p:cBhvr>
                                        <p:cTn id="26" dur="500" fill="hold"/>
                                        <p:tgtEl>
                                          <p:spTgt spid="12">
                                            <p:txEl>
                                              <p:pRg st="6" end="6"/>
                                            </p:txEl>
                                          </p:spTgt>
                                        </p:tgtEl>
                                        <p:attrNameLst>
                                          <p:attrName>ppt_x</p:attrName>
                                        </p:attrNameLst>
                                      </p:cBhvr>
                                      <p:tavLst>
                                        <p:tav tm="0">
                                          <p:val>
                                            <p:strVal val="#ppt_x"/>
                                          </p:val>
                                        </p:tav>
                                        <p:tav tm="100000">
                                          <p:val>
                                            <p:strVal val="#ppt_x"/>
                                          </p:val>
                                        </p:tav>
                                      </p:tavLst>
                                    </p:anim>
                                    <p:anim calcmode="lin" valueType="num">
                                      <p:cBhvr>
                                        <p:cTn id="27" dur="500" fill="hold"/>
                                        <p:tgtEl>
                                          <p:spTgt spid="1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8"/>
          <p:cNvGrpSpPr/>
          <p:nvPr/>
        </p:nvGrpSpPr>
        <p:grpSpPr>
          <a:xfrm>
            <a:off x="1928794" y="129727"/>
            <a:ext cx="4857784" cy="1227571"/>
            <a:chOff x="2571750" y="1508778"/>
            <a:chExt cx="2038350" cy="674035"/>
          </a:xfrm>
        </p:grpSpPr>
        <p:sp>
          <p:nvSpPr>
            <p:cNvPr id="22" name="WordArt 4"/>
            <p:cNvSpPr>
              <a:spLocks noChangeArrowheads="1" noChangeShapeType="1" noTextEdit="1"/>
            </p:cNvSpPr>
            <p:nvPr/>
          </p:nvSpPr>
          <p:spPr bwMode="auto">
            <a:xfrm>
              <a:off x="2571750" y="1508778"/>
              <a:ext cx="2038350" cy="190500"/>
            </a:xfrm>
            <a:prstGeom prst="rect">
              <a:avLst/>
            </a:prstGeom>
            <a:extLst>
              <a:ext uri="{91240B29-F687-4F45-9708-019B960494DF}">
                <a14:hiddenLine xmlns:a14="http://schemas.microsoft.com/office/drawing/2010/main" w="9525">
                  <a:solidFill>
                    <a:srgbClr val="008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rtl="1"/>
              <a:r>
                <a:rPr lang="ar-DZ" b="1" dirty="0" smtClean="0">
                  <a:latin typeface="Simplified Arabic" pitchFamily="18" charset="-78"/>
                  <a:cs typeface="Simplified Arabic" pitchFamily="18" charset="-78"/>
                </a:rPr>
                <a:t>جامعة جيلالي بونعامة – خميس مليانة-</a:t>
              </a:r>
              <a:endParaRPr lang="fr-FR" dirty="0">
                <a:latin typeface="Simplified Arabic" pitchFamily="18" charset="-78"/>
                <a:cs typeface="Simplified Arabic" pitchFamily="18" charset="-78"/>
              </a:endParaRPr>
            </a:p>
          </p:txBody>
        </p:sp>
        <p:sp>
          <p:nvSpPr>
            <p:cNvPr id="24" name="WordArt 6"/>
            <p:cNvSpPr>
              <a:spLocks noChangeArrowheads="1" noChangeShapeType="1" noTextEdit="1"/>
            </p:cNvSpPr>
            <p:nvPr/>
          </p:nvSpPr>
          <p:spPr bwMode="auto">
            <a:xfrm>
              <a:off x="2971800" y="1992313"/>
              <a:ext cx="1362075" cy="190500"/>
            </a:xfrm>
            <a:prstGeom prst="rect">
              <a:avLst/>
            </a:prstGeom>
            <a:extLst>
              <a:ext uri="{91240B29-F687-4F45-9708-019B960494DF}">
                <a14:hiddenLine xmlns:a14="http://schemas.microsoft.com/office/drawing/2010/main" w="9525">
                  <a:solidFill>
                    <a:srgbClr val="008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rtl="1">
                <a:buNone/>
              </a:pPr>
              <a:endParaRPr lang="fr-FR" sz="1800" kern="10" spc="0" dirty="0">
                <a:ln>
                  <a:noFill/>
                </a:ln>
                <a:solidFill>
                  <a:srgbClr val="000000"/>
                </a:solidFill>
                <a:effectLst/>
                <a:cs typeface="MCS Madinah S_U normal."/>
              </a:endParaRPr>
            </a:p>
          </p:txBody>
        </p:sp>
      </p:grpSp>
      <p:sp>
        <p:nvSpPr>
          <p:cNvPr id="25" name="Text Box 7"/>
          <p:cNvSpPr txBox="1">
            <a:spLocks noChangeArrowheads="1"/>
          </p:cNvSpPr>
          <p:nvPr/>
        </p:nvSpPr>
        <p:spPr bwMode="auto">
          <a:xfrm>
            <a:off x="6146235" y="4429132"/>
            <a:ext cx="2997797" cy="182880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DZ" sz="2000" b="1" i="0" u="sng" strike="noStrike" cap="none" normalizeH="0" baseline="0" dirty="0" smtClean="0">
                <a:ln>
                  <a:noFill/>
                </a:ln>
                <a:solidFill>
                  <a:srgbClr val="FF0000"/>
                </a:solidFill>
                <a:effectLst/>
                <a:latin typeface="Simplified Arabic" pitchFamily="18" charset="-78"/>
                <a:ea typeface="Arial" pitchFamily="34" charset="0"/>
                <a:cs typeface="Simplified Arabic" pitchFamily="18" charset="-78"/>
              </a:rPr>
              <a:t>من إعداد</a:t>
            </a:r>
            <a:r>
              <a:rPr kumimoji="0" lang="ar-DZ" sz="2000" b="1" i="0" u="sng" strike="noStrike" cap="none" normalizeH="0" dirty="0" smtClean="0">
                <a:ln>
                  <a:noFill/>
                </a:ln>
                <a:solidFill>
                  <a:srgbClr val="FF0000"/>
                </a:solidFill>
                <a:effectLst/>
                <a:latin typeface="Simplified Arabic" pitchFamily="18" charset="-78"/>
                <a:ea typeface="Arial" pitchFamily="34" charset="0"/>
                <a:cs typeface="Simplified Arabic" pitchFamily="18" charset="-78"/>
              </a:rPr>
              <a:t> ال</a:t>
            </a:r>
            <a:r>
              <a:rPr kumimoji="0" lang="ar-DZ" sz="2000" b="1" i="0" u="sng" strike="noStrike" cap="none" normalizeH="0" baseline="0" dirty="0" smtClean="0">
                <a:ln>
                  <a:noFill/>
                </a:ln>
                <a:solidFill>
                  <a:srgbClr val="FF0000"/>
                </a:solidFill>
                <a:effectLst/>
                <a:latin typeface="Simplified Arabic" pitchFamily="18" charset="-78"/>
                <a:ea typeface="Arial" pitchFamily="34" charset="0"/>
                <a:cs typeface="Simplified Arabic" pitchFamily="18" charset="-78"/>
              </a:rPr>
              <a:t>طالبين:</a:t>
            </a:r>
          </a:p>
          <a:p>
            <a:pPr marL="0" marR="1143000" lvl="0" indent="0" algn="r" defTabSz="914400" rtl="1" eaLnBrk="1" fontAlgn="base" latinLnBrk="0" hangingPunct="1">
              <a:lnSpc>
                <a:spcPct val="100000"/>
              </a:lnSpc>
              <a:spcBef>
                <a:spcPct val="0"/>
              </a:spcBef>
              <a:buClrTx/>
              <a:buSzTx/>
              <a:buFont typeface="Wingdings" pitchFamily="2" charset="2"/>
              <a:buChar char="ü"/>
              <a:tabLst/>
            </a:pPr>
            <a:r>
              <a:rPr lang="ar-DZ" b="1" dirty="0" smtClean="0">
                <a:latin typeface="Simplified Arabic" pitchFamily="18" charset="-78"/>
                <a:ea typeface="Arial" pitchFamily="34" charset="0"/>
                <a:cs typeface="Simplified Arabic" pitchFamily="18" charset="-78"/>
              </a:rPr>
              <a:t> </a:t>
            </a:r>
            <a:r>
              <a:rPr lang="ar-DZ" sz="2000" b="1" dirty="0" smtClean="0">
                <a:latin typeface="Simplified Arabic" pitchFamily="18" charset="-78"/>
                <a:ea typeface="Arial" pitchFamily="34" charset="0"/>
                <a:cs typeface="Simplified Arabic" pitchFamily="18" charset="-78"/>
              </a:rPr>
              <a:t>يخلف بلقاسم</a:t>
            </a:r>
            <a:endParaRPr kumimoji="0" lang="ar-SA"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0" marR="1143000" lvl="0" indent="0" algn="r" defTabSz="914400" rtl="1" eaLnBrk="1" fontAlgn="base" latinLnBrk="0" hangingPunct="1">
              <a:lnSpc>
                <a:spcPct val="100000"/>
              </a:lnSpc>
              <a:spcBef>
                <a:spcPct val="0"/>
              </a:spcBef>
              <a:buClrTx/>
              <a:buSzTx/>
              <a:buFont typeface="Wingdings" pitchFamily="2" charset="2"/>
              <a:buChar char="ü"/>
              <a:tabLst/>
            </a:pPr>
            <a:r>
              <a:rPr lang="ar-DZ" sz="2000" b="1" dirty="0" smtClean="0">
                <a:latin typeface="Simplified Arabic" pitchFamily="18" charset="-78"/>
                <a:ea typeface="Arial" pitchFamily="34" charset="0"/>
                <a:cs typeface="Simplified Arabic" pitchFamily="18" charset="-78"/>
              </a:rPr>
              <a:t> </a:t>
            </a:r>
            <a:r>
              <a:rPr lang="ar-DZ" sz="2000" b="1" dirty="0" smtClean="0">
                <a:latin typeface="Simplified Arabic" pitchFamily="18" charset="-78"/>
                <a:ea typeface="Arial" pitchFamily="34" charset="0"/>
                <a:cs typeface="Simplified Arabic" pitchFamily="18" charset="-78"/>
              </a:rPr>
              <a:t>طيبوني موسى</a:t>
            </a:r>
            <a:endParaRPr kumimoji="0" lang="ar-DZ"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endParaRPr>
          </a:p>
          <a:p>
            <a:pPr marL="0" marR="1143000" lvl="0" indent="0" algn="just" defTabSz="914400" rtl="1" eaLnBrk="1" fontAlgn="base" latinLnBrk="0" hangingPunct="1">
              <a:lnSpc>
                <a:spcPct val="100000"/>
              </a:lnSpc>
              <a:spcBef>
                <a:spcPct val="0"/>
              </a:spcBef>
              <a:buClrTx/>
              <a:buSzTx/>
              <a:tabLst/>
            </a:pPr>
            <a:endParaRPr kumimoji="0" lang="ar-DZ" sz="2000" b="1" i="0" u="none" strike="noStrike" cap="none" normalizeH="0" baseline="0" dirty="0" smtClean="0">
              <a:ln>
                <a:noFill/>
              </a:ln>
              <a:solidFill>
                <a:schemeClr val="tx1"/>
              </a:solidFill>
              <a:effectLst/>
              <a:latin typeface="Tunga" pitchFamily="34" charset="0"/>
              <a:ea typeface="Arial" pitchFamily="34" charset="0"/>
              <a:cs typeface="MCS Madinah S_U normal."/>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 name="Text Box 8"/>
          <p:cNvSpPr txBox="1">
            <a:spLocks noChangeArrowheads="1"/>
          </p:cNvSpPr>
          <p:nvPr/>
        </p:nvSpPr>
        <p:spPr bwMode="auto">
          <a:xfrm>
            <a:off x="-928726" y="4500570"/>
            <a:ext cx="2955466" cy="1559030"/>
          </a:xfrm>
          <a:prstGeom prst="rect">
            <a:avLst/>
          </a:prstGeom>
          <a:noFill/>
          <a:ln>
            <a:noFill/>
          </a:ln>
        </p:spPr>
        <p:txBody>
          <a:bodyPr vert="horz" wrap="square" lIns="91440" tIns="45720" rIns="91440" bIns="45720" numCol="1" anchor="t" anchorCtr="0" compatLnSpc="1">
            <a:prstTxWarp prst="textNoShape">
              <a:avLst/>
            </a:prstTxWarp>
          </a:bodyPr>
          <a:lstStyle/>
          <a:p>
            <a:pPr marL="0" marR="0" lvl="0" indent="0" algn="r" defTabSz="914400" rtl="1" eaLnBrk="1" fontAlgn="base" latinLnBrk="0" hangingPunct="1">
              <a:lnSpc>
                <a:spcPct val="100000"/>
              </a:lnSpc>
              <a:spcBef>
                <a:spcPct val="0"/>
              </a:spcBef>
              <a:spcAft>
                <a:spcPts val="1000"/>
              </a:spcAft>
              <a:buClrTx/>
              <a:buSzTx/>
              <a:buFontTx/>
              <a:buNone/>
              <a:tabLst/>
            </a:pPr>
            <a:r>
              <a:rPr kumimoji="0" lang="ar-DZ" sz="2000" b="1" i="0" u="sng" strike="noStrike" cap="none" normalizeH="0" baseline="0" dirty="0" smtClean="0">
                <a:ln>
                  <a:noFill/>
                </a:ln>
                <a:solidFill>
                  <a:srgbClr val="FF0000"/>
                </a:solidFill>
                <a:effectLst/>
                <a:latin typeface="Simplified Arabic" pitchFamily="18" charset="-78"/>
                <a:ea typeface="Arial" pitchFamily="34" charset="0"/>
                <a:cs typeface="Simplified Arabic" pitchFamily="18" charset="-78"/>
              </a:rPr>
              <a:t>تحت إشراف </a:t>
            </a:r>
            <a:r>
              <a:rPr kumimoji="0" lang="ar-DZ" sz="2000" b="1" i="0" u="sng" strike="noStrike" cap="none" normalizeH="0" baseline="0" dirty="0" smtClean="0">
                <a:ln>
                  <a:noFill/>
                </a:ln>
                <a:solidFill>
                  <a:srgbClr val="FF0000"/>
                </a:solidFill>
                <a:effectLst/>
                <a:latin typeface="Simplified Arabic" pitchFamily="18" charset="-78"/>
                <a:ea typeface="Arial" pitchFamily="34" charset="0"/>
                <a:cs typeface="Simplified Arabic" pitchFamily="18" charset="-78"/>
              </a:rPr>
              <a:t>الأستاذ:</a:t>
            </a:r>
            <a:endParaRPr kumimoji="0" lang="ar-DZ" sz="2000" b="1" i="0" u="sng" strike="noStrike" cap="none" normalizeH="0" baseline="0" dirty="0" smtClean="0">
              <a:ln>
                <a:noFill/>
              </a:ln>
              <a:solidFill>
                <a:srgbClr val="FF0000"/>
              </a:solidFill>
              <a:effectLst/>
              <a:latin typeface="Simplified Arabic" pitchFamily="18" charset="-78"/>
              <a:ea typeface="Arial" pitchFamily="34" charset="0"/>
              <a:cs typeface="Simplified Arabic" pitchFamily="18" charset="-78"/>
            </a:endParaRPr>
          </a:p>
          <a:p>
            <a:pPr marL="0" marR="1143000" lvl="0" indent="0" algn="r" defTabSz="914400" rtl="1" eaLnBrk="1" fontAlgn="base" latinLnBrk="0" hangingPunct="1">
              <a:lnSpc>
                <a:spcPct val="100000"/>
              </a:lnSpc>
              <a:spcBef>
                <a:spcPct val="0"/>
              </a:spcBef>
              <a:spcAft>
                <a:spcPts val="1000"/>
              </a:spcAft>
              <a:buClrTx/>
              <a:buSzTx/>
              <a:buFont typeface="Wingdings" pitchFamily="2" charset="2"/>
              <a:buChar char="ü"/>
              <a:tabLst/>
            </a:pPr>
            <a:r>
              <a:rPr kumimoji="0" lang="ar-DZ"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 </a:t>
            </a:r>
            <a:r>
              <a:rPr kumimoji="0" lang="ar-DZ" sz="2000" b="1" i="0" u="none" strike="noStrike" cap="none" normalizeH="0" baseline="0" dirty="0" smtClean="0">
                <a:ln>
                  <a:noFill/>
                </a:ln>
                <a:solidFill>
                  <a:schemeClr val="tx1"/>
                </a:solidFill>
                <a:effectLst/>
                <a:latin typeface="Simplified Arabic" pitchFamily="18" charset="-78"/>
                <a:ea typeface="Arial" pitchFamily="34" charset="0"/>
                <a:cs typeface="Simplified Arabic" pitchFamily="18" charset="-78"/>
              </a:rPr>
              <a:t>سيساني رابح</a:t>
            </a:r>
            <a:endParaRPr kumimoji="0" lang="ar-DZ" sz="2000" b="1" i="0" u="none" strike="noStrike" cap="none" normalizeH="0" baseline="0" dirty="0" smtClean="0">
              <a:ln>
                <a:noFill/>
              </a:ln>
              <a:solidFill>
                <a:schemeClr val="tx1"/>
              </a:solidFill>
              <a:effectLst/>
              <a:latin typeface="Calibri" pitchFamily="34" charset="0"/>
              <a:ea typeface="Arial" pitchFamily="34" charset="0"/>
              <a:cs typeface="MCS Madinah S_U normal." pitchFamily="2" charset="-7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Text Box 11"/>
          <p:cNvSpPr txBox="1">
            <a:spLocks noChangeArrowheads="1"/>
          </p:cNvSpPr>
          <p:nvPr/>
        </p:nvSpPr>
        <p:spPr bwMode="auto">
          <a:xfrm>
            <a:off x="359532" y="3501008"/>
            <a:ext cx="8208911" cy="718432"/>
          </a:xfrm>
          <a:prstGeom prst="rect">
            <a:avLst/>
          </a:prstGeom>
          <a:noFill/>
          <a:ln w="19050">
            <a:noFill/>
          </a:ln>
          <a:extLst/>
        </p:spPr>
        <p:style>
          <a:lnRef idx="0">
            <a:schemeClr val="accent3"/>
          </a:lnRef>
          <a:fillRef idx="3">
            <a:schemeClr val="accent3"/>
          </a:fillRef>
          <a:effectRef idx="3">
            <a:schemeClr val="accent3"/>
          </a:effectRef>
          <a:fontRef idx="minor">
            <a:schemeClr val="lt1"/>
          </a:fontRef>
        </p:style>
        <p:txBody>
          <a:bodyPr rot="0" vert="horz" wrap="square" lIns="91440" tIns="45720" rIns="91440" bIns="45720" anchor="ctr" anchorCtr="0" upright="1">
            <a:noAutofit/>
          </a:bodyPr>
          <a:lstStyle/>
          <a:p>
            <a:pPr algn="ctr" rtl="1"/>
            <a:endParaRPr lang="fr-FR" sz="2400" dirty="0">
              <a:solidFill>
                <a:schemeClr val="tx1"/>
              </a:solidFill>
            </a:endParaRPr>
          </a:p>
        </p:txBody>
      </p:sp>
      <p:sp>
        <p:nvSpPr>
          <p:cNvPr id="2" name="Rectangle 1"/>
          <p:cNvSpPr/>
          <p:nvPr/>
        </p:nvSpPr>
        <p:spPr>
          <a:xfrm>
            <a:off x="2071670" y="1205904"/>
            <a:ext cx="4572000" cy="651460"/>
          </a:xfrm>
          <a:prstGeom prst="rect">
            <a:avLst/>
          </a:prstGeom>
          <a:noFill/>
          <a:ln>
            <a:noFill/>
          </a:ln>
        </p:spPr>
        <p:txBody>
          <a:bodyPr rot="0" vert="horz" wrap="square" lIns="91440" tIns="45720" rIns="91440" bIns="45720" anchor="t" anchorCtr="0" upright="1">
            <a:noAutofit/>
          </a:bodyPr>
          <a:lstStyle/>
          <a:p>
            <a:pPr algn="ctr" rtl="1"/>
            <a:r>
              <a:rPr lang="ar-DZ" b="1" dirty="0" smtClean="0">
                <a:latin typeface="Simplified Arabic" pitchFamily="18" charset="-78"/>
                <a:cs typeface="Simplified Arabic" pitchFamily="18" charset="-78"/>
              </a:rPr>
              <a:t>مذكرة تخرج ضمن متطلبات نيل شهادة الماستر في </a:t>
            </a:r>
            <a:r>
              <a:rPr lang="ar-DZ" b="1" dirty="0" smtClean="0">
                <a:latin typeface="Simplified Arabic" pitchFamily="18" charset="-78"/>
                <a:cs typeface="Simplified Arabic" pitchFamily="18" charset="-78"/>
              </a:rPr>
              <a:t>العلوم الاجتماعية تخصص - إرشاد وتوجيه -</a:t>
            </a:r>
            <a:endParaRPr lang="fr-FR" b="1" dirty="0" smtClean="0">
              <a:latin typeface="Simplified Arabic" pitchFamily="18" charset="-78"/>
              <a:cs typeface="Simplified Arabic" pitchFamily="18" charset="-78"/>
            </a:endParaRPr>
          </a:p>
          <a:p>
            <a:pPr rtl="1"/>
            <a:endParaRPr lang="fr-FR" sz="1600" dirty="0" smtClean="0"/>
          </a:p>
        </p:txBody>
      </p:sp>
      <p:sp>
        <p:nvSpPr>
          <p:cNvPr id="30" name="Rectangle à coins arrondis 29"/>
          <p:cNvSpPr>
            <a:spLocks noChangeArrowheads="1"/>
          </p:cNvSpPr>
          <p:nvPr/>
        </p:nvSpPr>
        <p:spPr bwMode="auto">
          <a:xfrm>
            <a:off x="1331640" y="3857628"/>
            <a:ext cx="6278193" cy="657861"/>
          </a:xfrm>
          <a:prstGeom prst="roundRect">
            <a:avLst>
              <a:gd name="adj" fmla="val 16667"/>
            </a:avLst>
          </a:prstGeom>
          <a:noFill/>
          <a:ln w="12700">
            <a:noFill/>
            <a:round/>
            <a:headEnd/>
            <a:tailEnd/>
          </a:ln>
          <a:effectLst/>
        </p:spPr>
        <p:txBody>
          <a:bodyPr rot="0" vert="horz" wrap="square" lIns="0" tIns="0" rIns="0" bIns="0" anchor="t" anchorCtr="0" upright="1">
            <a:noAutofit/>
          </a:bodyPr>
          <a:lstStyle/>
          <a:p>
            <a:pPr algn="ctr" rtl="1"/>
            <a:r>
              <a:rPr lang="ar-DZ" sz="2400" b="1" dirty="0"/>
              <a:t>دراسة ميدانية ببعض </a:t>
            </a:r>
            <a:r>
              <a:rPr lang="ar-DZ" sz="2400" b="1" dirty="0" smtClean="0"/>
              <a:t>الابتدائيات</a:t>
            </a:r>
            <a:endParaRPr lang="fr-FR" sz="2400" dirty="0">
              <a:latin typeface="Simplified Arabic" pitchFamily="18" charset="-78"/>
              <a:cs typeface="Simplified Arabic" pitchFamily="18" charset="-78"/>
            </a:endParaRPr>
          </a:p>
        </p:txBody>
      </p:sp>
      <p:pic>
        <p:nvPicPr>
          <p:cNvPr id="32" name="Image 31" descr="C:\Documents and Settings\Administrateur\Bureau\10994159_1042576912422939_1599461834494342263_n.jpg"/>
          <p:cNvPicPr/>
          <p:nvPr/>
        </p:nvPicPr>
        <p:blipFill>
          <a:blip r:embed="rId3" cstate="print"/>
          <a:srcRect/>
          <a:stretch>
            <a:fillRect/>
          </a:stretch>
        </p:blipFill>
        <p:spPr bwMode="auto">
          <a:xfrm>
            <a:off x="7572396" y="0"/>
            <a:ext cx="1500198" cy="1371600"/>
          </a:xfrm>
          <a:prstGeom prst="rect">
            <a:avLst/>
          </a:prstGeom>
          <a:noFill/>
          <a:ln w="9525">
            <a:noFill/>
            <a:miter lim="800000"/>
            <a:headEnd/>
            <a:tailEnd/>
          </a:ln>
        </p:spPr>
      </p:pic>
      <p:pic>
        <p:nvPicPr>
          <p:cNvPr id="33" name="Image 32" descr="C:\Documents and Settings\Administrateur\Bureau\10994159_1042576912422939_1599461834494342263_n.jpg"/>
          <p:cNvPicPr/>
          <p:nvPr/>
        </p:nvPicPr>
        <p:blipFill>
          <a:blip r:embed="rId3" cstate="print"/>
          <a:srcRect/>
          <a:stretch>
            <a:fillRect/>
          </a:stretch>
        </p:blipFill>
        <p:spPr bwMode="auto">
          <a:xfrm>
            <a:off x="71406" y="-14302"/>
            <a:ext cx="1500198" cy="1371600"/>
          </a:xfrm>
          <a:prstGeom prst="rect">
            <a:avLst/>
          </a:prstGeom>
          <a:noFill/>
          <a:ln w="9525">
            <a:noFill/>
            <a:miter lim="800000"/>
            <a:headEnd/>
            <a:tailEnd/>
          </a:ln>
        </p:spPr>
      </p:pic>
      <p:sp>
        <p:nvSpPr>
          <p:cNvPr id="1026" name="AutoShape 2"/>
          <p:cNvSpPr>
            <a:spLocks noChangeArrowheads="1"/>
          </p:cNvSpPr>
          <p:nvPr/>
        </p:nvSpPr>
        <p:spPr bwMode="auto">
          <a:xfrm>
            <a:off x="971600" y="2494606"/>
            <a:ext cx="6984776" cy="1363022"/>
          </a:xfrm>
          <a:prstGeom prst="plaque">
            <a:avLst>
              <a:gd name="adj" fmla="val 16667"/>
            </a:avLst>
          </a:prstGeom>
          <a:solidFill>
            <a:srgbClr val="FFFFFF"/>
          </a:solidFill>
          <a:ln w="63500" cmpd="thickThin">
            <a:solidFill>
              <a:srgbClr val="000000"/>
            </a:solidFill>
            <a:miter lim="800000"/>
            <a:headEnd/>
            <a:tailEnd/>
          </a:ln>
          <a:effectLst/>
        </p:spPr>
        <p:txBody>
          <a:bodyPr vert="horz" wrap="square" lIns="91440" tIns="45720" rIns="91440" bIns="45720" numCol="1" anchor="t" anchorCtr="0" compatLnSpc="1">
            <a:prstTxWarp prst="textNoShape">
              <a:avLst/>
            </a:prstTxWarp>
          </a:bodyPr>
          <a:lstStyle/>
          <a:p>
            <a:pPr algn="ctr" rtl="1"/>
            <a:r>
              <a:rPr lang="ar-DZ" sz="3200" b="1" dirty="0" smtClean="0">
                <a:latin typeface="Simplified Arabic" pitchFamily="18" charset="-78"/>
                <a:cs typeface="Simplified Arabic" pitchFamily="18" charset="-78"/>
              </a:rPr>
              <a:t>تقويم الكفايات التدريسية لدى أساتذة المرحلة الإبتدائية</a:t>
            </a:r>
            <a:endParaRPr lang="fr-FR" sz="3600" b="1" dirty="0" smtClean="0">
              <a:latin typeface="Simplified Arabic" pitchFamily="18" charset="-78"/>
              <a:cs typeface="Simplified Arabic" pitchFamily="18" charset="-78"/>
            </a:endParaRPr>
          </a:p>
          <a:p>
            <a:pPr algn="r"/>
            <a:endParaRPr lang="fr-FR" dirty="0"/>
          </a:p>
        </p:txBody>
      </p:sp>
      <p:sp>
        <p:nvSpPr>
          <p:cNvPr id="3" name="AutoShape 2"/>
          <p:cNvSpPr>
            <a:spLocks noChangeArrowheads="1"/>
          </p:cNvSpPr>
          <p:nvPr/>
        </p:nvSpPr>
        <p:spPr bwMode="auto">
          <a:xfrm>
            <a:off x="2123728" y="6209306"/>
            <a:ext cx="5184576" cy="505842"/>
          </a:xfrm>
          <a:prstGeom prst="ribbon2">
            <a:avLst>
              <a:gd name="adj1" fmla="val 33333"/>
              <a:gd name="adj2" fmla="val 500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r>
              <a:rPr lang="ar-DZ" b="1" dirty="0" smtClean="0"/>
              <a:t>السنة الجامعية: </a:t>
            </a:r>
            <a:r>
              <a:rPr lang="ar-DZ" b="1" dirty="0" smtClean="0"/>
              <a:t>2018/2017</a:t>
            </a:r>
            <a:endParaRPr lang="fr-FR" dirty="0"/>
          </a:p>
        </p:txBody>
      </p:sp>
      <p:sp>
        <p:nvSpPr>
          <p:cNvPr id="27" name="Rectangle 26"/>
          <p:cNvSpPr/>
          <p:nvPr/>
        </p:nvSpPr>
        <p:spPr>
          <a:xfrm>
            <a:off x="3131840" y="488866"/>
            <a:ext cx="2520279" cy="707886"/>
          </a:xfrm>
          <a:prstGeom prst="rect">
            <a:avLst/>
          </a:prstGeom>
        </p:spPr>
        <p:txBody>
          <a:bodyPr wrap="square">
            <a:spAutoFit/>
          </a:bodyPr>
          <a:lstStyle/>
          <a:p>
            <a:pPr algn="ctr" rtl="1"/>
            <a:r>
              <a:rPr lang="ar-DZ" sz="2000" b="1" dirty="0">
                <a:latin typeface="Simplified Arabic" pitchFamily="18" charset="-78"/>
                <a:cs typeface="Simplified Arabic" pitchFamily="18" charset="-78"/>
              </a:rPr>
              <a:t>كلية العلوم </a:t>
            </a:r>
            <a:r>
              <a:rPr lang="ar-DZ" sz="2000" b="1" dirty="0" smtClean="0">
                <a:latin typeface="Simplified Arabic" pitchFamily="18" charset="-78"/>
                <a:cs typeface="Simplified Arabic" pitchFamily="18" charset="-78"/>
              </a:rPr>
              <a:t>الاجتماعية</a:t>
            </a:r>
            <a:endParaRPr lang="ar-DZ" sz="2000" b="1" dirty="0">
              <a:latin typeface="Simplified Arabic" pitchFamily="18" charset="-78"/>
              <a:cs typeface="Simplified Arabic" pitchFamily="18" charset="-78"/>
            </a:endParaRPr>
          </a:p>
          <a:p>
            <a:pPr algn="ctr" rtl="1"/>
            <a:r>
              <a:rPr lang="ar-DZ" sz="2000" b="1" dirty="0">
                <a:latin typeface="Simplified Arabic" pitchFamily="18" charset="-78"/>
                <a:cs typeface="Simplified Arabic" pitchFamily="18" charset="-78"/>
              </a:rPr>
              <a:t>تخصص إرشاد وتوجيه </a:t>
            </a:r>
          </a:p>
        </p:txBody>
      </p:sp>
      <p:sp>
        <p:nvSpPr>
          <p:cNvPr id="35" name="Rectangle 9"/>
          <p:cNvSpPr>
            <a:spLocks noChangeArrowheads="1"/>
          </p:cNvSpPr>
          <p:nvPr/>
        </p:nvSpPr>
        <p:spPr bwMode="auto">
          <a:xfrm>
            <a:off x="2143108" y="4327544"/>
            <a:ext cx="4929222" cy="1815882"/>
          </a:xfrm>
          <a:prstGeom prst="rect">
            <a:avLst/>
          </a:prstGeom>
          <a:noFill/>
          <a:ln w="9525">
            <a:noFill/>
            <a:miter lim="800000"/>
            <a:headEnd/>
            <a:tailEnd/>
          </a:ln>
        </p:spPr>
        <p:txBody>
          <a:bodyPr wrap="square">
            <a:spAutoFit/>
          </a:bodyPr>
          <a:lstStyle/>
          <a:p>
            <a:pPr indent="179388" algn="ctr" rtl="1">
              <a:tabLst>
                <a:tab pos="447675" algn="l"/>
              </a:tabLst>
            </a:pPr>
            <a:r>
              <a:rPr lang="ar-SA" sz="2800" b="1" dirty="0">
                <a:solidFill>
                  <a:srgbClr val="FF0000"/>
                </a:solidFill>
                <a:latin typeface="Simplified Arabic" pitchFamily="2" charset="-78"/>
                <a:ea typeface="Calibri" pitchFamily="34" charset="0"/>
                <a:cs typeface="Simplified Arabic" pitchFamily="2" charset="-78"/>
              </a:rPr>
              <a:t>لجنة المناقشة:</a:t>
            </a:r>
            <a:endParaRPr lang="fr-FR" sz="2800" b="1" dirty="0">
              <a:solidFill>
                <a:srgbClr val="FF0000"/>
              </a:solidFill>
              <a:latin typeface="Arial" charset="0"/>
              <a:ea typeface="Calibri" pitchFamily="34" charset="0"/>
              <a:cs typeface="Arial" charset="0"/>
            </a:endParaRPr>
          </a:p>
          <a:p>
            <a:pPr indent="179388" algn="ctr" rtl="1" eaLnBrk="0" hangingPunct="0">
              <a:buFontTx/>
              <a:buChar char="•"/>
              <a:tabLst>
                <a:tab pos="447675" algn="l"/>
              </a:tabLst>
            </a:pPr>
            <a:r>
              <a:rPr lang="ar-DZ" sz="2800" b="1" dirty="0" smtClean="0">
                <a:latin typeface="Simplified Arabic" pitchFamily="2" charset="-78"/>
                <a:ea typeface="Calibri" pitchFamily="34" charset="0"/>
                <a:cs typeface="Simplified Arabic" pitchFamily="2" charset="-78"/>
              </a:rPr>
              <a:t>الأستاذ المقرر</a:t>
            </a:r>
            <a:r>
              <a:rPr lang="ar-SA" sz="2800" b="1" dirty="0" smtClean="0">
                <a:latin typeface="Simplified Arabic" pitchFamily="2" charset="-78"/>
                <a:ea typeface="Calibri" pitchFamily="34" charset="0"/>
                <a:cs typeface="Simplified Arabic" pitchFamily="2" charset="-78"/>
              </a:rPr>
              <a:t>..</a:t>
            </a:r>
            <a:r>
              <a:rPr lang="ar-DZ" sz="2800" b="1" dirty="0" smtClean="0">
                <a:latin typeface="Simplified Arabic" pitchFamily="2" charset="-78"/>
                <a:ea typeface="Calibri" pitchFamily="34" charset="0"/>
                <a:cs typeface="Simplified Arabic" pitchFamily="2" charset="-78"/>
              </a:rPr>
              <a:t>.......</a:t>
            </a:r>
            <a:r>
              <a:rPr lang="ar-SA" sz="2800" b="1" dirty="0" smtClean="0">
                <a:latin typeface="Simplified Arabic" pitchFamily="2" charset="-78"/>
                <a:ea typeface="Calibri" pitchFamily="34" charset="0"/>
                <a:cs typeface="Simplified Arabic" pitchFamily="2" charset="-78"/>
              </a:rPr>
              <a:t>.</a:t>
            </a:r>
            <a:r>
              <a:rPr lang="ar-DZ" sz="2800" b="1" dirty="0" smtClean="0">
                <a:latin typeface="Simplified Arabic" pitchFamily="2" charset="-78"/>
                <a:ea typeface="Calibri" pitchFamily="34" charset="0"/>
                <a:cs typeface="Simplified Arabic" pitchFamily="2" charset="-78"/>
              </a:rPr>
              <a:t> </a:t>
            </a:r>
            <a:r>
              <a:rPr lang="ar-DZ" sz="2800" b="1" dirty="0" smtClean="0">
                <a:latin typeface="Simplified Arabic" pitchFamily="2" charset="-78"/>
                <a:ea typeface="Calibri" pitchFamily="34" charset="0"/>
                <a:cs typeface="Simplified Arabic" pitchFamily="2" charset="-78"/>
              </a:rPr>
              <a:t>سيساني رابح</a:t>
            </a:r>
            <a:endParaRPr lang="fr-FR" sz="2800" b="1" dirty="0">
              <a:latin typeface="Arial" charset="0"/>
              <a:cs typeface="Arial" charset="0"/>
            </a:endParaRPr>
          </a:p>
          <a:p>
            <a:pPr indent="179388" algn="ctr" rtl="1" eaLnBrk="0" hangingPunct="0">
              <a:buFontTx/>
              <a:buChar char="•"/>
              <a:tabLst>
                <a:tab pos="447675" algn="l"/>
              </a:tabLst>
            </a:pPr>
            <a:r>
              <a:rPr lang="ar-DZ" sz="2800" b="1" dirty="0">
                <a:latin typeface="Simplified Arabic" pitchFamily="2" charset="-78"/>
                <a:cs typeface="Simplified Arabic" pitchFamily="2" charset="-78"/>
              </a:rPr>
              <a:t>الأستاذ </a:t>
            </a:r>
            <a:r>
              <a:rPr lang="ar-DZ" sz="2800" b="1" dirty="0" smtClean="0">
                <a:latin typeface="Simplified Arabic" pitchFamily="2" charset="-78"/>
                <a:cs typeface="Simplified Arabic" pitchFamily="2" charset="-78"/>
              </a:rPr>
              <a:t>الرئيس...</a:t>
            </a:r>
            <a:r>
              <a:rPr lang="ar-SA" sz="2800" b="1" dirty="0" smtClean="0">
                <a:latin typeface="Simplified Arabic" pitchFamily="2" charset="-78"/>
                <a:cs typeface="Simplified Arabic" pitchFamily="2" charset="-78"/>
              </a:rPr>
              <a:t>.</a:t>
            </a:r>
            <a:r>
              <a:rPr lang="ar-DZ" sz="2800" b="1" dirty="0" smtClean="0">
                <a:latin typeface="Simplified Arabic" pitchFamily="2" charset="-78"/>
                <a:cs typeface="Simplified Arabic" pitchFamily="2" charset="-78"/>
              </a:rPr>
              <a:t> </a:t>
            </a:r>
            <a:r>
              <a:rPr lang="ar-DZ" sz="2800" b="1" dirty="0" err="1" smtClean="0">
                <a:latin typeface="Simplified Arabic" pitchFamily="2" charset="-78"/>
                <a:cs typeface="Simplified Arabic" pitchFamily="2" charset="-78"/>
              </a:rPr>
              <a:t>بوحميدة</a:t>
            </a:r>
            <a:r>
              <a:rPr lang="ar-DZ" sz="2800" b="1" dirty="0" smtClean="0">
                <a:latin typeface="Simplified Arabic" pitchFamily="2" charset="-78"/>
                <a:cs typeface="Simplified Arabic" pitchFamily="2" charset="-78"/>
              </a:rPr>
              <a:t> نصر الدّين الأستاذ </a:t>
            </a:r>
            <a:r>
              <a:rPr lang="ar-DZ" sz="2800" b="1" dirty="0" smtClean="0">
                <a:latin typeface="Simplified Arabic" pitchFamily="2" charset="-78"/>
                <a:cs typeface="Simplified Arabic" pitchFamily="2" charset="-78"/>
              </a:rPr>
              <a:t>المناقش</a:t>
            </a:r>
            <a:r>
              <a:rPr lang="ar-SA" sz="2800" b="1" dirty="0" smtClean="0">
                <a:latin typeface="Simplified Arabic" pitchFamily="2" charset="-78"/>
                <a:cs typeface="Simplified Arabic" pitchFamily="2" charset="-78"/>
              </a:rPr>
              <a:t>..</a:t>
            </a:r>
            <a:r>
              <a:rPr lang="ar-DZ" sz="2800" b="1" dirty="0" smtClean="0">
                <a:latin typeface="Simplified Arabic" pitchFamily="2" charset="-78"/>
                <a:cs typeface="Simplified Arabic" pitchFamily="2" charset="-78"/>
              </a:rPr>
              <a:t>..</a:t>
            </a:r>
            <a:r>
              <a:rPr lang="ar-SA" sz="2800" b="1" dirty="0" smtClean="0">
                <a:latin typeface="Simplified Arabic" pitchFamily="2" charset="-78"/>
                <a:cs typeface="Simplified Arabic" pitchFamily="2" charset="-78"/>
              </a:rPr>
              <a:t>..</a:t>
            </a:r>
            <a:r>
              <a:rPr lang="ar-DZ" sz="2800" b="1" dirty="0" smtClean="0">
                <a:latin typeface="Simplified Arabic" pitchFamily="2" charset="-78"/>
                <a:cs typeface="Simplified Arabic" pitchFamily="2" charset="-78"/>
              </a:rPr>
              <a:t>...</a:t>
            </a:r>
            <a:r>
              <a:rPr lang="ar-SA" sz="2800" b="1" dirty="0" smtClean="0">
                <a:latin typeface="Simplified Arabic" pitchFamily="2" charset="-78"/>
                <a:cs typeface="Simplified Arabic" pitchFamily="2" charset="-78"/>
              </a:rPr>
              <a:t>..</a:t>
            </a:r>
            <a:r>
              <a:rPr lang="ar-DZ" sz="2800" b="1" dirty="0" smtClean="0">
                <a:latin typeface="Simplified Arabic" pitchFamily="2" charset="-78"/>
                <a:cs typeface="Simplified Arabic" pitchFamily="2" charset="-78"/>
              </a:rPr>
              <a:t> </a:t>
            </a:r>
            <a:r>
              <a:rPr lang="ar-DZ" sz="2800" b="1" dirty="0" err="1" smtClean="0">
                <a:latin typeface="Simplified Arabic" pitchFamily="2" charset="-78"/>
                <a:cs typeface="Simplified Arabic" pitchFamily="2" charset="-78"/>
              </a:rPr>
              <a:t>حيرش</a:t>
            </a:r>
            <a:r>
              <a:rPr lang="ar-DZ" sz="2800" b="1" dirty="0" smtClean="0">
                <a:latin typeface="Simplified Arabic" pitchFamily="2" charset="-78"/>
                <a:cs typeface="Simplified Arabic" pitchFamily="2" charset="-78"/>
              </a:rPr>
              <a:t> رضا</a:t>
            </a:r>
            <a:endParaRPr lang="ar-SA" sz="2800" b="1" dirty="0">
              <a:latin typeface="Arial" charset="0"/>
              <a:cs typeface="Arial" charset="0"/>
            </a:endParaRPr>
          </a:p>
        </p:txBody>
      </p:sp>
    </p:spTree>
    <p:extLst>
      <p:ext uri="{BB962C8B-B14F-4D97-AF65-F5344CB8AC3E}">
        <p14:creationId xmlns:p14="http://schemas.microsoft.com/office/powerpoint/2010/main" val="25389812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par>
                          <p:cTn id="11" fill="hold">
                            <p:stCondLst>
                              <p:cond delay="1500"/>
                            </p:stCondLst>
                            <p:childTnLst>
                              <p:par>
                                <p:cTn id="12" presetID="15" presetClass="entr" presetSubtype="0" fill="hold" grpId="0" nodeType="afterEffect" nodePh="1">
                                  <p:stCondLst>
                                    <p:cond delay="0"/>
                                  </p:stCondLst>
                                  <p:endCondLst>
                                    <p:cond evt="begin" delay="0">
                                      <p:tn val="12"/>
                                    </p:cond>
                                  </p:endCondLst>
                                  <p:childTnLst>
                                    <p:set>
                                      <p:cBhvr>
                                        <p:cTn id="13" dur="1" fill="hold">
                                          <p:stCondLst>
                                            <p:cond delay="0"/>
                                          </p:stCondLst>
                                        </p:cTn>
                                        <p:tgtEl>
                                          <p:spTgt spid="28"/>
                                        </p:tgtEl>
                                        <p:attrNameLst>
                                          <p:attrName>style.visibility</p:attrName>
                                        </p:attrNameLst>
                                      </p:cBhvr>
                                      <p:to>
                                        <p:strVal val="visible"/>
                                      </p:to>
                                    </p:set>
                                    <p:anim calcmode="lin" valueType="num">
                                      <p:cBhvr>
                                        <p:cTn id="14" dur="1000" fill="hold"/>
                                        <p:tgtEl>
                                          <p:spTgt spid="28"/>
                                        </p:tgtEl>
                                        <p:attrNameLst>
                                          <p:attrName>ppt_w</p:attrName>
                                        </p:attrNameLst>
                                      </p:cBhvr>
                                      <p:tavLst>
                                        <p:tav tm="0">
                                          <p:val>
                                            <p:fltVal val="0"/>
                                          </p:val>
                                        </p:tav>
                                        <p:tav tm="100000">
                                          <p:val>
                                            <p:strVal val="#ppt_w"/>
                                          </p:val>
                                        </p:tav>
                                      </p:tavLst>
                                    </p:anim>
                                    <p:anim calcmode="lin" valueType="num">
                                      <p:cBhvr>
                                        <p:cTn id="15" dur="1000" fill="hold"/>
                                        <p:tgtEl>
                                          <p:spTgt spid="28"/>
                                        </p:tgtEl>
                                        <p:attrNameLst>
                                          <p:attrName>ppt_h</p:attrName>
                                        </p:attrNameLst>
                                      </p:cBhvr>
                                      <p:tavLst>
                                        <p:tav tm="0">
                                          <p:val>
                                            <p:fltVal val="0"/>
                                          </p:val>
                                        </p:tav>
                                        <p:tav tm="100000">
                                          <p:val>
                                            <p:strVal val="#ppt_h"/>
                                          </p:val>
                                        </p:tav>
                                      </p:tavLst>
                                    </p:anim>
                                    <p:anim calcmode="lin" valueType="num">
                                      <p:cBhvr>
                                        <p:cTn id="16"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28"/>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500"/>
                            </p:stCondLst>
                            <p:childTnLst>
                              <p:par>
                                <p:cTn id="19" presetID="22" presetClass="entr" presetSubtype="1"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up)">
                                      <p:cBhvr>
                                        <p:cTn id="21" dur="500"/>
                                        <p:tgtEl>
                                          <p:spTgt spid="30"/>
                                        </p:tgtEl>
                                      </p:cBhvr>
                                    </p:animEffect>
                                  </p:childTnLst>
                                </p:cTn>
                              </p:par>
                            </p:childTnLst>
                          </p:cTn>
                        </p:par>
                        <p:par>
                          <p:cTn id="22" fill="hold">
                            <p:stCondLst>
                              <p:cond delay="3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25"/>
                                        </p:tgtEl>
                                        <p:attrNameLst>
                                          <p:attrName>ppt_y</p:attrName>
                                        </p:attrNameLst>
                                      </p:cBhvr>
                                      <p:tavLst>
                                        <p:tav tm="0">
                                          <p:val>
                                            <p:strVal val="#ppt_y"/>
                                          </p:val>
                                        </p:tav>
                                        <p:tav tm="100000">
                                          <p:val>
                                            <p:strVal val="#ppt_y"/>
                                          </p:val>
                                        </p:tav>
                                      </p:tavLst>
                                    </p:anim>
                                    <p:anim calcmode="lin" valueType="num">
                                      <p:cBhvr>
                                        <p:cTn id="27"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25"/>
                                        </p:tgtEl>
                                      </p:cBhvr>
                                    </p:animEffect>
                                  </p:childTnLst>
                                </p:cTn>
                              </p:par>
                              <p:par>
                                <p:cTn id="30" presetID="3" presetClass="emph" presetSubtype="2" fill="hold" grpId="1" nodeType="withEffect" nodePh="1">
                                  <p:stCondLst>
                                    <p:cond delay="0"/>
                                  </p:stCondLst>
                                  <p:endCondLst>
                                    <p:cond evt="begin" delay="0">
                                      <p:tn val="30"/>
                                    </p:cond>
                                  </p:endCondLst>
                                  <p:childTnLst>
                                    <p:animClr clrSpc="rgb" dir="cw">
                                      <p:cBhvr override="childStyle">
                                        <p:cTn id="31" dur="2000" fill="hold"/>
                                        <p:tgtEl>
                                          <p:spTgt spid="28"/>
                                        </p:tgtEl>
                                        <p:attrNameLst>
                                          <p:attrName>style.color</p:attrName>
                                        </p:attrNameLst>
                                      </p:cBhvr>
                                      <p:to>
                                        <a:schemeClr val="accent2"/>
                                      </p:to>
                                    </p:animClr>
                                  </p:childTnLst>
                                </p:cTn>
                              </p:par>
                            </p:childTnLst>
                          </p:cTn>
                        </p:par>
                        <p:par>
                          <p:cTn id="32" fill="hold">
                            <p:stCondLst>
                              <p:cond delay="52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26"/>
                                        </p:tgtEl>
                                        <p:attrNameLst>
                                          <p:attrName>ppt_y</p:attrName>
                                        </p:attrNameLst>
                                      </p:cBhvr>
                                      <p:tavLst>
                                        <p:tav tm="0">
                                          <p:val>
                                            <p:strVal val="#ppt_y"/>
                                          </p:val>
                                        </p:tav>
                                        <p:tav tm="100000">
                                          <p:val>
                                            <p:strVal val="#ppt_y"/>
                                          </p:val>
                                        </p:tav>
                                      </p:tavLst>
                                    </p:anim>
                                    <p:anim calcmode="lin" valueType="num">
                                      <p:cBhvr>
                                        <p:cTn id="37"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P spid="28" grpId="1"/>
      <p:bldP spid="2"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preferRelativeResize="0">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48" y="0"/>
            <a:ext cx="9235440" cy="6885432"/>
          </a:xfrm>
          <a:prstGeom prst="rect">
            <a:avLst/>
          </a:prstGeom>
          <a:noFill/>
          <a:extLst>
            <a:ext uri="{909E8E84-426E-40DD-AFC4-6F175D3DCCD1}">
              <a14:hiddenFill xmlns:a14="http://schemas.microsoft.com/office/drawing/2010/main">
                <a:solidFill>
                  <a:srgbClr val="FFFFFF"/>
                </a:solidFill>
              </a14:hiddenFill>
            </a:ext>
          </a:extLst>
        </p:spPr>
      </p:pic>
      <p:sp>
        <p:nvSpPr>
          <p:cNvPr id="2" name="WordArt 3" descr="Marbre vert"/>
          <p:cNvSpPr>
            <a:spLocks noChangeArrowheads="1" noChangeShapeType="1" noTextEdit="1"/>
          </p:cNvSpPr>
          <p:nvPr/>
        </p:nvSpPr>
        <p:spPr bwMode="auto">
          <a:xfrm rot="-1099837">
            <a:off x="1329041" y="2937461"/>
            <a:ext cx="2212975" cy="1869902"/>
          </a:xfrm>
          <a:prstGeom prst="rect">
            <a:avLst/>
          </a:prstGeom>
          <a:extLst>
            <a:ext uri="{91240B29-F687-4F45-9708-019B960494DF}">
              <a14:hiddenLine xmlns:a14="http://schemas.microsoft.com/office/drawing/2010/main" w="12700">
                <a:solidFill>
                  <a:srgbClr val="76923C"/>
                </a:solidFill>
                <a:round/>
                <a:headEnd/>
                <a:tailEnd/>
              </a14:hiddenLine>
            </a:ext>
            <a:ext uri="{AF507438-7753-43E0-B8FC-AC1667EBCBE1}">
              <a14:hiddenEffects xmlns:a14="http://schemas.microsoft.com/office/drawing/2010/main">
                <a:effectLst/>
              </a14:hiddenEffects>
            </a:ext>
          </a:extLst>
        </p:spPr>
        <p:txBody>
          <a:bodyPr wrap="none" fromWordArt="1">
            <a:prstTxWarp prst="textFadeUp">
              <a:avLst>
                <a:gd name="adj" fmla="val 1389"/>
              </a:avLst>
            </a:prstTxWarp>
          </a:bodyPr>
          <a:lstStyle/>
          <a:p>
            <a:pPr algn="ctr" rtl="1"/>
            <a:r>
              <a:rPr lang="ar-DZ" sz="3600" kern="10" dirty="0" smtClean="0">
                <a:blipFill dpi="0" rotWithShape="0">
                  <a:blip r:embed="rId3"/>
                  <a:srcRect/>
                  <a:tile tx="0" ty="0" sx="100000" sy="100000" flip="none" algn="tl"/>
                </a:blipFill>
                <a:cs typeface="MCS Diwany2 S_U normal."/>
              </a:rPr>
              <a:t>الخامس</a:t>
            </a:r>
            <a:endParaRPr lang="fr-FR" sz="3600" kern="10" dirty="0">
              <a:blipFill dpi="0" rotWithShape="0">
                <a:blip r:embed="rId3"/>
                <a:srcRect/>
                <a:tile tx="0" ty="0" sx="100000" sy="100000" flip="none" algn="tl"/>
              </a:blipFill>
              <a:cs typeface="MCS Diwany2 S_U normal."/>
            </a:endParaRPr>
          </a:p>
        </p:txBody>
      </p:sp>
      <p:sp>
        <p:nvSpPr>
          <p:cNvPr id="4" name="WordArt 3" descr="Marbre vert"/>
          <p:cNvSpPr>
            <a:spLocks noChangeArrowheads="1" noChangeShapeType="1" noTextEdit="1"/>
          </p:cNvSpPr>
          <p:nvPr/>
        </p:nvSpPr>
        <p:spPr bwMode="auto">
          <a:xfrm rot="1228211">
            <a:off x="5643871" y="2888732"/>
            <a:ext cx="2212975" cy="1999612"/>
          </a:xfrm>
          <a:prstGeom prst="rect">
            <a:avLst/>
          </a:prstGeom>
          <a:extLst>
            <a:ext uri="{91240B29-F687-4F45-9708-019B960494DF}">
              <a14:hiddenLine xmlns:a14="http://schemas.microsoft.com/office/drawing/2010/main" w="12700">
                <a:solidFill>
                  <a:srgbClr val="76923C"/>
                </a:solidFill>
                <a:round/>
                <a:headEnd/>
                <a:tailEnd/>
              </a14:hiddenLine>
            </a:ext>
            <a:ext uri="{AF507438-7753-43E0-B8FC-AC1667EBCBE1}">
              <a14:hiddenEffects xmlns:a14="http://schemas.microsoft.com/office/drawing/2010/main">
                <a:effectLst/>
              </a14:hiddenEffects>
            </a:ext>
          </a:extLst>
        </p:spPr>
        <p:txBody>
          <a:bodyPr wrap="none" fromWordArt="1">
            <a:prstTxWarp prst="textFadeUp">
              <a:avLst>
                <a:gd name="adj" fmla="val 1389"/>
              </a:avLst>
            </a:prstTxWarp>
          </a:bodyPr>
          <a:lstStyle/>
          <a:p>
            <a:pPr algn="ctr" rtl="1"/>
            <a:r>
              <a:rPr lang="ar-DZ" sz="3600" kern="10" dirty="0" smtClean="0">
                <a:blipFill dpi="0" rotWithShape="0">
                  <a:blip r:embed="rId3"/>
                  <a:srcRect/>
                  <a:tile tx="0" ty="0" sx="100000" sy="100000" flip="none" algn="tl"/>
                </a:blipFill>
                <a:cs typeface="MCS Diwany2 S_U normal."/>
              </a:rPr>
              <a:t>الفصل</a:t>
            </a:r>
          </a:p>
        </p:txBody>
      </p:sp>
    </p:spTree>
    <p:extLst>
      <p:ext uri="{BB962C8B-B14F-4D97-AF65-F5344CB8AC3E}">
        <p14:creationId xmlns:p14="http://schemas.microsoft.com/office/powerpoint/2010/main" val="2814525768"/>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9596" y="342879"/>
            <a:ext cx="7933582" cy="707886"/>
          </a:xfrm>
          <a:prstGeom prst="rect">
            <a:avLst/>
          </a:prstGeom>
        </p:spPr>
        <p:txBody>
          <a:bodyPr wrap="none">
            <a:spAutoFit/>
            <a:scene3d>
              <a:camera prst="perspectiveRight"/>
              <a:lightRig rig="threePt" dir="t"/>
            </a:scene3d>
          </a:bodyPr>
          <a:lstStyle/>
          <a:p>
            <a:pPr algn="ctr"/>
            <a:r>
              <a:rPr lang="ar-DZ"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reflection blurRad="6350" stA="55000" endA="300" endPos="45500" dir="5400000" sy="-100000" algn="bl" rotWithShape="0"/>
                </a:effectLst>
              </a:rPr>
              <a:t>الفصل </a:t>
            </a:r>
            <a:r>
              <a:rPr lang="ar-DZ"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reflection blurRad="6350" stA="55000" endA="300" endPos="45500" dir="5400000" sy="-100000" algn="bl" rotWithShape="0"/>
                </a:effectLst>
              </a:rPr>
              <a:t>الخامس: </a:t>
            </a:r>
            <a:r>
              <a:rPr lang="ar-DZ"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reflection blurRad="6350" stA="55000" endA="300" endPos="45500" dir="5400000" sy="-100000" algn="bl" rotWithShape="0"/>
                </a:effectLst>
              </a:rPr>
              <a:t>عرض </a:t>
            </a:r>
            <a:r>
              <a:rPr lang="ar-DZ"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reflection blurRad="6350" stA="55000" endA="300" endPos="45500" dir="5400000" sy="-100000" algn="bl" rotWithShape="0"/>
                </a:effectLst>
              </a:rPr>
              <a:t>وتحليل ومناقشة النتائج</a:t>
            </a:r>
            <a:endParaRPr lang="fr-FR"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reflection blurRad="6350" stA="55000" endA="300" endPos="45500" dir="5400000" sy="-100000" algn="bl" rotWithShape="0"/>
              </a:effectLst>
            </a:endParaRPr>
          </a:p>
        </p:txBody>
      </p:sp>
      <p:sp>
        <p:nvSpPr>
          <p:cNvPr id="11265" name="Rectangle 1"/>
          <p:cNvSpPr>
            <a:spLocks noChangeArrowheads="1"/>
          </p:cNvSpPr>
          <p:nvPr/>
        </p:nvSpPr>
        <p:spPr bwMode="auto">
          <a:xfrm>
            <a:off x="-36186" y="2132856"/>
            <a:ext cx="8712642"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268288" algn="l"/>
              </a:tabLst>
            </a:pPr>
            <a:r>
              <a:rPr kumimoji="0" lang="ar-SA" sz="24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تحليل نتائج الفرضيات</a:t>
            </a:r>
            <a:endParaRPr kumimoji="0" lang="fr-FR" b="0" i="0" u="none" strike="noStrike" cap="none" normalizeH="0" baseline="0" dirty="0" smtClean="0">
              <a:ln>
                <a:noFill/>
              </a:ln>
              <a:solidFill>
                <a:schemeClr val="tx1"/>
              </a:solidFill>
              <a:effectLst/>
              <a:latin typeface="Arial" pitchFamily="34" charset="0"/>
              <a:cs typeface="Arial" pitchFamily="34" charset="0"/>
            </a:endParaRPr>
          </a:p>
          <a:p>
            <a:pPr lvl="0" algn="r" rtl="1" eaLnBrk="0" fontAlgn="base" hangingPunct="0">
              <a:spcBef>
                <a:spcPct val="0"/>
              </a:spcBef>
              <a:spcAft>
                <a:spcPct val="0"/>
              </a:spcAft>
              <a:buFontTx/>
              <a:buChar char="•"/>
              <a:tabLst>
                <a:tab pos="268288" algn="l"/>
              </a:tabLst>
            </a:pPr>
            <a:r>
              <a:rPr kumimoji="0" lang="ar-SA" sz="2400" b="1" i="0" u="sng"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الفرضية الأولى</a:t>
            </a:r>
            <a:r>
              <a:rPr kumimoji="0" lang="ar-SA" sz="24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lang="ar-DZ" sz="2400" b="1" dirty="0">
                <a:latin typeface="Simplified Arabic" pitchFamily="18" charset="-78"/>
                <a:ea typeface="Calibri" pitchFamily="34" charset="0"/>
                <a:cs typeface="Simplified Arabic" pitchFamily="18" charset="-78"/>
              </a:rPr>
              <a:t>جدول </a:t>
            </a:r>
            <a:r>
              <a:rPr lang="ar-DZ" sz="2400" b="1" dirty="0" smtClean="0">
                <a:latin typeface="Simplified Arabic" pitchFamily="18" charset="-78"/>
                <a:ea typeface="Calibri" pitchFamily="34" charset="0"/>
                <a:cs typeface="Simplified Arabic" pitchFamily="18" charset="-78"/>
              </a:rPr>
              <a:t>يبين </a:t>
            </a:r>
            <a:r>
              <a:rPr lang="ar-DZ" sz="2400" b="1" dirty="0">
                <a:latin typeface="Simplified Arabic" pitchFamily="18" charset="-78"/>
                <a:ea typeface="Calibri" pitchFamily="34" charset="0"/>
                <a:cs typeface="Simplified Arabic" pitchFamily="18" charset="-78"/>
              </a:rPr>
              <a:t>مستوى الكفايات التدريسية لدى أساتذة التعليم الابتدائي</a:t>
            </a:r>
            <a:endParaRPr kumimoji="0" lang="fr-FR" sz="32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2" name="Tableau 1"/>
          <p:cNvGraphicFramePr>
            <a:graphicFrameLocks noGrp="1"/>
          </p:cNvGraphicFramePr>
          <p:nvPr>
            <p:extLst>
              <p:ext uri="{D42A27DB-BD31-4B8C-83A1-F6EECF244321}">
                <p14:modId xmlns:p14="http://schemas.microsoft.com/office/powerpoint/2010/main" val="1391835600"/>
              </p:ext>
            </p:extLst>
          </p:nvPr>
        </p:nvGraphicFramePr>
        <p:xfrm>
          <a:off x="899592" y="3284983"/>
          <a:ext cx="7133828" cy="1944217"/>
        </p:xfrm>
        <a:graphic>
          <a:graphicData uri="http://schemas.openxmlformats.org/drawingml/2006/table">
            <a:tbl>
              <a:tblPr rtl="1" firstRow="1" firstCol="1" bandRow="1"/>
              <a:tblGrid>
                <a:gridCol w="1578984"/>
                <a:gridCol w="1401017"/>
                <a:gridCol w="1283635"/>
                <a:gridCol w="863330"/>
                <a:gridCol w="751248"/>
                <a:gridCol w="1255614"/>
              </a:tblGrid>
              <a:tr h="885479">
                <a:tc>
                  <a:txBody>
                    <a:bodyPr/>
                    <a:lstStyle/>
                    <a:p>
                      <a:pPr algn="ctr" rtl="1">
                        <a:lnSpc>
                          <a:spcPct val="115000"/>
                        </a:lnSpc>
                        <a:spcAft>
                          <a:spcPts val="0"/>
                        </a:spcAft>
                      </a:pPr>
                      <a:r>
                        <a:rPr lang="ar-DZ" sz="1800" b="1" dirty="0">
                          <a:effectLst/>
                          <a:latin typeface="Simplified Arabic"/>
                          <a:ea typeface="Calibri"/>
                          <a:cs typeface="Simplified Arabic"/>
                        </a:rPr>
                        <a:t>المتغير</a:t>
                      </a:r>
                      <a:endParaRPr lang="fr-FR" sz="12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1800" b="1">
                          <a:effectLst/>
                          <a:latin typeface="Simplified Arabic"/>
                          <a:ea typeface="Calibri"/>
                          <a:cs typeface="Simplified Arabic"/>
                        </a:rPr>
                        <a:t>المتوسط الحسابي</a:t>
                      </a:r>
                      <a:endParaRPr lang="fr-FR" sz="12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1800" b="1">
                          <a:effectLst/>
                          <a:latin typeface="Simplified Arabic"/>
                          <a:ea typeface="Calibri"/>
                          <a:cs typeface="Simplified Arabic"/>
                        </a:rPr>
                        <a:t>المتوسط الفرضي</a:t>
                      </a:r>
                      <a:endParaRPr lang="fr-FR" sz="12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1800" b="1">
                          <a:effectLst/>
                          <a:latin typeface="Simplified Arabic"/>
                          <a:ea typeface="Calibri"/>
                          <a:cs typeface="Simplified Arabic"/>
                        </a:rPr>
                        <a:t>د الحرية</a:t>
                      </a:r>
                      <a:endParaRPr lang="fr-FR" sz="12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1800" b="1">
                          <a:effectLst/>
                          <a:latin typeface="Simplified Arabic"/>
                          <a:ea typeface="Calibri"/>
                          <a:cs typeface="Simplified Arabic"/>
                        </a:rPr>
                        <a:t>قيمة ت</a:t>
                      </a:r>
                      <a:endParaRPr lang="fr-FR" sz="12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1800" b="1" dirty="0">
                          <a:effectLst/>
                          <a:latin typeface="Simplified Arabic"/>
                          <a:ea typeface="Calibri"/>
                          <a:cs typeface="Simplified Arabic"/>
                        </a:rPr>
                        <a:t>مستوى الدلالة</a:t>
                      </a:r>
                      <a:endParaRPr lang="fr-FR" sz="1200" b="1"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58738">
                <a:tc>
                  <a:txBody>
                    <a:bodyPr/>
                    <a:lstStyle/>
                    <a:p>
                      <a:pPr algn="ctr" rtl="1">
                        <a:lnSpc>
                          <a:spcPct val="115000"/>
                        </a:lnSpc>
                        <a:spcAft>
                          <a:spcPts val="0"/>
                        </a:spcAft>
                      </a:pPr>
                      <a:r>
                        <a:rPr lang="ar-DZ" sz="1800">
                          <a:effectLst/>
                          <a:latin typeface="Simplified Arabic"/>
                          <a:ea typeface="Calibri"/>
                          <a:cs typeface="Simplified Arabic"/>
                        </a:rPr>
                        <a:t>درجة الإتقان للكفايات</a:t>
                      </a:r>
                      <a:endParaRPr lang="fr-FR"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ar-SA" sz="1800">
                          <a:effectLst/>
                          <a:latin typeface="Simplified Arabic"/>
                          <a:ea typeface="Calibri"/>
                          <a:cs typeface="Simplified Arabic"/>
                        </a:rPr>
                        <a:t>67.60</a:t>
                      </a:r>
                      <a:endParaRPr lang="fr-FR"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1800">
                          <a:solidFill>
                            <a:srgbClr val="000000"/>
                          </a:solidFill>
                          <a:effectLst/>
                          <a:latin typeface="Simplified Arabic"/>
                          <a:ea typeface="Calibri"/>
                          <a:cs typeface="Simplified Arabic"/>
                        </a:rPr>
                        <a:t>54</a:t>
                      </a:r>
                      <a:endParaRPr lang="fr-FR"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1800">
                          <a:effectLst/>
                          <a:latin typeface="Simplified Arabic"/>
                          <a:ea typeface="Calibri"/>
                          <a:cs typeface="Simplified Arabic"/>
                        </a:rPr>
                        <a:t>79</a:t>
                      </a:r>
                      <a:endParaRPr lang="fr-FR" sz="120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900" dirty="0">
                          <a:effectLst/>
                          <a:latin typeface="Simplified Arabic"/>
                          <a:ea typeface="Calibri"/>
                          <a:cs typeface="Simplified Arabic"/>
                        </a:rPr>
                        <a:t> </a:t>
                      </a:r>
                      <a:endParaRPr lang="fr-FR" sz="1200" dirty="0">
                        <a:effectLst/>
                        <a:latin typeface="Calibri"/>
                        <a:ea typeface="Calibri"/>
                        <a:cs typeface="Arial"/>
                      </a:endParaRPr>
                    </a:p>
                    <a:p>
                      <a:pPr algn="ctr" rtl="1">
                        <a:lnSpc>
                          <a:spcPct val="115000"/>
                        </a:lnSpc>
                        <a:spcAft>
                          <a:spcPts val="0"/>
                        </a:spcAft>
                      </a:pPr>
                      <a:r>
                        <a:rPr lang="ar-SA" sz="1800" dirty="0">
                          <a:effectLst/>
                          <a:latin typeface="Simplified Arabic"/>
                          <a:ea typeface="Calibri"/>
                          <a:cs typeface="Simplified Arabic"/>
                        </a:rPr>
                        <a:t>26.04</a:t>
                      </a:r>
                      <a:endParaRPr lang="fr-FR" sz="1200" dirty="0">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1800" dirty="0">
                          <a:effectLst/>
                          <a:latin typeface="Simplified Arabic"/>
                          <a:ea typeface="Calibri"/>
                          <a:cs typeface="Simplified Arabic"/>
                        </a:rPr>
                        <a:t>دال عند 0.01</a:t>
                      </a:r>
                      <a:endParaRPr lang="fr-FR" sz="1200"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98187802"/>
      </p:ext>
    </p:extLst>
  </p:cSld>
  <p:clrMapOvr>
    <a:masterClrMapping/>
  </p:clrMapOvr>
  <p:transition spd="slow">
    <p:wheel spokes="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03648" y="404664"/>
            <a:ext cx="6584118" cy="640175"/>
          </a:xfrm>
          <a:prstGeom prst="rect">
            <a:avLst/>
          </a:prstGeom>
        </p:spPr>
        <p:txBody>
          <a:bodyPr wrap="square">
            <a:spAutoFit/>
          </a:bodyPr>
          <a:lstStyle/>
          <a:p>
            <a:pPr algn="ctr" rtl="1">
              <a:lnSpc>
                <a:spcPct val="115000"/>
              </a:lnSpc>
              <a:spcAft>
                <a:spcPts val="0"/>
              </a:spcAft>
            </a:pPr>
            <a:r>
              <a:rPr lang="ar-DZ" sz="3200" b="1" dirty="0" smtClean="0">
                <a:solidFill>
                  <a:srgbClr val="FF0000"/>
                </a:solidFill>
                <a:latin typeface="Calibri"/>
                <a:ea typeface="Calibri"/>
                <a:cs typeface="Simplified Arabic"/>
              </a:rPr>
              <a:t>عرض وتحليل ومناقشة النتائج</a:t>
            </a:r>
            <a:endParaRPr lang="fr-FR" sz="2400" dirty="0">
              <a:latin typeface="Calibri"/>
              <a:ea typeface="Calibri"/>
              <a:cs typeface="Arial"/>
            </a:endParaRPr>
          </a:p>
        </p:txBody>
      </p:sp>
      <p:sp>
        <p:nvSpPr>
          <p:cNvPr id="11265" name="Rectangle 1"/>
          <p:cNvSpPr>
            <a:spLocks noChangeArrowheads="1"/>
          </p:cNvSpPr>
          <p:nvPr/>
        </p:nvSpPr>
        <p:spPr bwMode="auto">
          <a:xfrm>
            <a:off x="136812" y="1844824"/>
            <a:ext cx="8611652"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r" rtl="1" eaLnBrk="0" fontAlgn="base" hangingPunct="0">
              <a:spcBef>
                <a:spcPct val="0"/>
              </a:spcBef>
              <a:spcAft>
                <a:spcPct val="0"/>
              </a:spcAft>
              <a:buFontTx/>
              <a:buChar char="•"/>
              <a:tabLst>
                <a:tab pos="268288" algn="l"/>
              </a:tabLst>
            </a:pPr>
            <a:endParaRPr kumimoji="0" lang="ar-DZ" sz="2400" b="1" i="0" u="sng"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endParaRPr>
          </a:p>
          <a:p>
            <a:pPr lvl="0" algn="r" rtl="1" eaLnBrk="0" fontAlgn="base" hangingPunct="0">
              <a:spcBef>
                <a:spcPct val="0"/>
              </a:spcBef>
              <a:spcAft>
                <a:spcPct val="0"/>
              </a:spcAft>
              <a:buFontTx/>
              <a:buChar char="•"/>
              <a:tabLst>
                <a:tab pos="268288" algn="l"/>
              </a:tabLst>
            </a:pPr>
            <a:r>
              <a:rPr kumimoji="0" lang="ar-SA" sz="2400" b="1" i="0" u="sng"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الفرضية </a:t>
            </a:r>
            <a:r>
              <a:rPr kumimoji="0" lang="ar-DZ" sz="2400" b="1" i="0" u="sng"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الثانية</a:t>
            </a:r>
            <a:r>
              <a:rPr kumimoji="0" lang="ar-SA" sz="24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lang="ar-DZ" sz="2400" b="1" dirty="0">
                <a:latin typeface="Simplified Arabic" pitchFamily="18" charset="-78"/>
                <a:ea typeface="Calibri" pitchFamily="34" charset="0"/>
                <a:cs typeface="Simplified Arabic" pitchFamily="18" charset="-78"/>
              </a:rPr>
              <a:t>جدول </a:t>
            </a:r>
            <a:r>
              <a:rPr lang="ar-DZ" sz="2400" b="1" dirty="0" smtClean="0">
                <a:latin typeface="Simplified Arabic" pitchFamily="18" charset="-78"/>
                <a:ea typeface="Calibri" pitchFamily="34" charset="0"/>
                <a:cs typeface="Simplified Arabic" pitchFamily="18" charset="-78"/>
              </a:rPr>
              <a:t>يبين </a:t>
            </a:r>
            <a:r>
              <a:rPr lang="ar-DZ" sz="2400" b="1" dirty="0">
                <a:latin typeface="Simplified Arabic" pitchFamily="18" charset="-78"/>
                <a:ea typeface="Calibri" pitchFamily="34" charset="0"/>
                <a:cs typeface="Simplified Arabic" pitchFamily="18" charset="-78"/>
              </a:rPr>
              <a:t>المتوسط الحسابي والانحراف المعياري للفرضية الثانية</a:t>
            </a:r>
            <a:endParaRPr kumimoji="0" lang="fr-FR" sz="32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Tableau 2"/>
          <p:cNvGraphicFramePr>
            <a:graphicFrameLocks noGrp="1"/>
          </p:cNvGraphicFramePr>
          <p:nvPr>
            <p:extLst>
              <p:ext uri="{D42A27DB-BD31-4B8C-83A1-F6EECF244321}">
                <p14:modId xmlns:p14="http://schemas.microsoft.com/office/powerpoint/2010/main" val="2377708123"/>
              </p:ext>
            </p:extLst>
          </p:nvPr>
        </p:nvGraphicFramePr>
        <p:xfrm>
          <a:off x="827583" y="3068957"/>
          <a:ext cx="7471014" cy="2016226"/>
        </p:xfrm>
        <a:graphic>
          <a:graphicData uri="http://schemas.openxmlformats.org/drawingml/2006/table">
            <a:tbl>
              <a:tblPr rtl="1" firstRow="1" firstCol="1" bandRow="1"/>
              <a:tblGrid>
                <a:gridCol w="1337855"/>
                <a:gridCol w="1337855"/>
                <a:gridCol w="1580114"/>
                <a:gridCol w="1607595"/>
                <a:gridCol w="1607595"/>
              </a:tblGrid>
              <a:tr h="1008113">
                <a:tc>
                  <a:txBody>
                    <a:bodyPr/>
                    <a:lstStyle/>
                    <a:p>
                      <a:pPr algn="ctr" rtl="1">
                        <a:lnSpc>
                          <a:spcPct val="115000"/>
                        </a:lnSpc>
                        <a:spcAft>
                          <a:spcPts val="0"/>
                        </a:spcAft>
                      </a:pPr>
                      <a:r>
                        <a:rPr lang="ar-DZ" sz="2000" b="1">
                          <a:effectLst/>
                          <a:latin typeface="Simplified Arabic"/>
                          <a:ea typeface="Calibri"/>
                          <a:cs typeface="Simplified Arabic"/>
                        </a:rPr>
                        <a:t>المتغير</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الجنس</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حجم العينة</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المتوسط الحسابي</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الانحراف المعياري</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4959">
                <a:tc rowSpan="2">
                  <a:txBody>
                    <a:bodyPr/>
                    <a:lstStyle/>
                    <a:p>
                      <a:pPr algn="ctr" rtl="1">
                        <a:lnSpc>
                          <a:spcPct val="115000"/>
                        </a:lnSpc>
                        <a:spcAft>
                          <a:spcPts val="0"/>
                        </a:spcAft>
                      </a:pPr>
                      <a:r>
                        <a:rPr lang="ar-DZ" sz="2000" b="1">
                          <a:effectLst/>
                          <a:latin typeface="Simplified Arabic"/>
                          <a:ea typeface="Calibri"/>
                          <a:cs typeface="Simplified Arabic"/>
                        </a:rPr>
                        <a:t>إتقان الكفايات التدريسية</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ar-SA" sz="2000" b="1">
                          <a:solidFill>
                            <a:srgbClr val="000000"/>
                          </a:solidFill>
                          <a:effectLst/>
                          <a:latin typeface="Simplified Arabic"/>
                          <a:ea typeface="Calibri"/>
                          <a:cs typeface="Simplified Arabic"/>
                        </a:rPr>
                        <a:t>أنثى</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46</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80,1957</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4,41522</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154">
                <a:tc vMerge="1">
                  <a:txBody>
                    <a:bodyPr/>
                    <a:lstStyle/>
                    <a:p>
                      <a:endParaRPr lang="fr-FR"/>
                    </a:p>
                  </a:txBody>
                  <a:tcPr/>
                </a:tc>
                <a:tc>
                  <a:txBody>
                    <a:bodyPr/>
                    <a:lstStyle/>
                    <a:p>
                      <a:pPr marL="38100" marR="38100" algn="ctr" rtl="1">
                        <a:lnSpc>
                          <a:spcPts val="1600"/>
                        </a:lnSpc>
                        <a:spcAft>
                          <a:spcPts val="0"/>
                        </a:spcAft>
                      </a:pPr>
                      <a:r>
                        <a:rPr lang="ar-SA" sz="2000" b="1">
                          <a:solidFill>
                            <a:srgbClr val="000000"/>
                          </a:solidFill>
                          <a:effectLst/>
                          <a:latin typeface="Simplified Arabic"/>
                          <a:ea typeface="Calibri"/>
                          <a:cs typeface="Simplified Arabic"/>
                        </a:rPr>
                        <a:t>ذكر</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34</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81,1471</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dirty="0">
                          <a:solidFill>
                            <a:srgbClr val="000000"/>
                          </a:solidFill>
                          <a:effectLst/>
                          <a:latin typeface="Simplified Arabic"/>
                          <a:ea typeface="Calibri"/>
                          <a:cs typeface="Arial"/>
                        </a:rPr>
                        <a:t>6,06596</a:t>
                      </a:r>
                      <a:endParaRPr lang="fr-FR" sz="1400" b="1"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98187802"/>
      </p:ext>
    </p:extLst>
  </p:cSld>
  <p:clrMapOvr>
    <a:masterClrMapping/>
  </p:clrMapOvr>
  <p:transition spd="slow">
    <p:wheel spokes="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ar-DZ" sz="3200" b="1" dirty="0" smtClean="0">
                <a:solidFill>
                  <a:srgbClr val="FF0000"/>
                </a:solidFill>
              </a:rPr>
              <a:t>عرض وتحليل ومناقشة النتائج</a:t>
            </a:r>
            <a:endParaRPr lang="fr-FR" sz="3200" b="1" dirty="0">
              <a:solidFill>
                <a:srgbClr val="FF0000"/>
              </a:solidFill>
            </a:endParaRPr>
          </a:p>
        </p:txBody>
      </p:sp>
      <p:sp>
        <p:nvSpPr>
          <p:cNvPr id="4" name="Rectangle 3"/>
          <p:cNvSpPr/>
          <p:nvPr/>
        </p:nvSpPr>
        <p:spPr>
          <a:xfrm>
            <a:off x="2907858" y="2409504"/>
            <a:ext cx="3443571" cy="461665"/>
          </a:xfrm>
          <a:prstGeom prst="rect">
            <a:avLst/>
          </a:prstGeom>
        </p:spPr>
        <p:txBody>
          <a:bodyPr wrap="none">
            <a:spAutoFit/>
          </a:bodyPr>
          <a:lstStyle/>
          <a:p>
            <a:r>
              <a:rPr lang="ar-DZ" sz="2400" b="1" dirty="0">
                <a:latin typeface="Simplified Arabic"/>
                <a:ea typeface="Calibri"/>
                <a:cs typeface="Simplified Arabic"/>
              </a:rPr>
              <a:t>جدول </a:t>
            </a:r>
            <a:r>
              <a:rPr lang="ar-DZ" sz="2400" b="1" dirty="0" smtClean="0">
                <a:latin typeface="Simplified Arabic"/>
                <a:ea typeface="Calibri"/>
                <a:cs typeface="Simplified Arabic"/>
              </a:rPr>
              <a:t>يبين </a:t>
            </a:r>
            <a:r>
              <a:rPr lang="ar-DZ" sz="2400" b="1" dirty="0">
                <a:latin typeface="Simplified Arabic"/>
                <a:ea typeface="Calibri"/>
                <a:cs typeface="Simplified Arabic"/>
              </a:rPr>
              <a:t>نتائج الفرضية الثانية</a:t>
            </a:r>
            <a:endParaRPr lang="fr-FR" sz="2400" b="1" dirty="0"/>
          </a:p>
        </p:txBody>
      </p:sp>
      <p:graphicFrame>
        <p:nvGraphicFramePr>
          <p:cNvPr id="5" name="Tableau 4"/>
          <p:cNvGraphicFramePr>
            <a:graphicFrameLocks noGrp="1"/>
          </p:cNvGraphicFramePr>
          <p:nvPr>
            <p:extLst>
              <p:ext uri="{D42A27DB-BD31-4B8C-83A1-F6EECF244321}">
                <p14:modId xmlns:p14="http://schemas.microsoft.com/office/powerpoint/2010/main" val="2503273434"/>
              </p:ext>
            </p:extLst>
          </p:nvPr>
        </p:nvGraphicFramePr>
        <p:xfrm>
          <a:off x="1115617" y="3284984"/>
          <a:ext cx="6840759" cy="1656184"/>
        </p:xfrm>
        <a:graphic>
          <a:graphicData uri="http://schemas.openxmlformats.org/drawingml/2006/table">
            <a:tbl>
              <a:tblPr rtl="1" firstRow="1" firstCol="1" bandRow="1"/>
              <a:tblGrid>
                <a:gridCol w="1813083"/>
                <a:gridCol w="1120005"/>
                <a:gridCol w="1113402"/>
                <a:gridCol w="2794269"/>
              </a:tblGrid>
              <a:tr h="828092">
                <a:tc>
                  <a:txBody>
                    <a:bodyPr/>
                    <a:lstStyle/>
                    <a:p>
                      <a:pPr algn="ctr" rtl="1">
                        <a:lnSpc>
                          <a:spcPct val="115000"/>
                        </a:lnSpc>
                        <a:spcAft>
                          <a:spcPts val="0"/>
                        </a:spcAft>
                      </a:pPr>
                      <a:r>
                        <a:rPr lang="ar-DZ" sz="2000" b="1">
                          <a:effectLst/>
                          <a:latin typeface="Simplified Arabic"/>
                          <a:ea typeface="Calibri"/>
                          <a:cs typeface="Simplified Arabic"/>
                        </a:rPr>
                        <a:t>المتغير</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درجة الحرية</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قيمة "ت"</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مستوى الدلالة</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28092">
                <a:tc>
                  <a:txBody>
                    <a:bodyPr/>
                    <a:lstStyle/>
                    <a:p>
                      <a:pPr algn="ctr" rtl="1">
                        <a:lnSpc>
                          <a:spcPct val="115000"/>
                        </a:lnSpc>
                        <a:spcAft>
                          <a:spcPts val="0"/>
                        </a:spcAft>
                      </a:pPr>
                      <a:r>
                        <a:rPr lang="ar-DZ" sz="2000" b="1">
                          <a:effectLst/>
                          <a:latin typeface="Simplified Arabic"/>
                          <a:ea typeface="Calibri"/>
                          <a:cs typeface="Simplified Arabic"/>
                        </a:rPr>
                        <a:t>إتقان الكفايات التدريسية</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78</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000" b="1">
                          <a:effectLst/>
                          <a:latin typeface="Simplified Arabic"/>
                          <a:ea typeface="Calibri"/>
                          <a:cs typeface="Simplified Arabic"/>
                        </a:rPr>
                        <a:t>-0.81</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dirty="0">
                          <a:effectLst/>
                          <a:latin typeface="Simplified Arabic"/>
                          <a:ea typeface="Calibri"/>
                          <a:cs typeface="Simplified Arabic"/>
                        </a:rPr>
                        <a:t>غير دال</a:t>
                      </a:r>
                      <a:endParaRPr lang="fr-FR" sz="1400" b="1"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665609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251520" y="2132856"/>
            <a:ext cx="858921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algn="r" rtl="1" eaLnBrk="0" fontAlgn="base" hangingPunct="0">
              <a:spcBef>
                <a:spcPct val="0"/>
              </a:spcBef>
              <a:spcAft>
                <a:spcPct val="0"/>
              </a:spcAft>
              <a:buFontTx/>
              <a:buChar char="•"/>
              <a:tabLst>
                <a:tab pos="268288" algn="l"/>
              </a:tabLst>
            </a:pPr>
            <a:r>
              <a:rPr kumimoji="0" lang="ar-SA" sz="2400" b="1" i="0" u="sng"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الفرضية </a:t>
            </a:r>
            <a:r>
              <a:rPr kumimoji="0" lang="ar-DZ" sz="2400" b="1" i="0" u="sng"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الثالثة</a:t>
            </a:r>
            <a:r>
              <a:rPr kumimoji="0" lang="ar-SA" sz="24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lang="ar-DZ" sz="2400" b="1" dirty="0">
                <a:latin typeface="Simplified Arabic" pitchFamily="18" charset="-78"/>
                <a:ea typeface="Calibri" pitchFamily="34" charset="0"/>
                <a:cs typeface="Simplified Arabic" pitchFamily="18" charset="-78"/>
              </a:rPr>
              <a:t>جدول </a:t>
            </a:r>
            <a:r>
              <a:rPr lang="ar-DZ" sz="2400" b="1" dirty="0" smtClean="0">
                <a:latin typeface="Simplified Arabic" pitchFamily="18" charset="-78"/>
                <a:ea typeface="Calibri" pitchFamily="34" charset="0"/>
                <a:cs typeface="Simplified Arabic" pitchFamily="18" charset="-78"/>
              </a:rPr>
              <a:t>يبين </a:t>
            </a:r>
            <a:r>
              <a:rPr lang="ar-DZ" sz="2400" b="1" dirty="0">
                <a:latin typeface="Simplified Arabic" pitchFamily="18" charset="-78"/>
                <a:ea typeface="Calibri" pitchFamily="34" charset="0"/>
                <a:cs typeface="Simplified Arabic" pitchFamily="18" charset="-78"/>
              </a:rPr>
              <a:t>المتوسط الحسابي والانحراف المعياري للفرضية الثالثة</a:t>
            </a:r>
            <a:endParaRPr kumimoji="0" lang="fr-FR" sz="3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738" y="332656"/>
            <a:ext cx="7754937"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Tableau 1"/>
          <p:cNvGraphicFramePr>
            <a:graphicFrameLocks noGrp="1"/>
          </p:cNvGraphicFramePr>
          <p:nvPr>
            <p:extLst>
              <p:ext uri="{D42A27DB-BD31-4B8C-83A1-F6EECF244321}">
                <p14:modId xmlns:p14="http://schemas.microsoft.com/office/powerpoint/2010/main" val="3299320058"/>
              </p:ext>
            </p:extLst>
          </p:nvPr>
        </p:nvGraphicFramePr>
        <p:xfrm>
          <a:off x="693739" y="2996952"/>
          <a:ext cx="7550668" cy="2232247"/>
        </p:xfrm>
        <a:graphic>
          <a:graphicData uri="http://schemas.openxmlformats.org/drawingml/2006/table">
            <a:tbl>
              <a:tblPr rtl="1" firstRow="1" firstCol="1" bandRow="1"/>
              <a:tblGrid>
                <a:gridCol w="1475450"/>
                <a:gridCol w="1475450"/>
                <a:gridCol w="1515684"/>
                <a:gridCol w="1542042"/>
                <a:gridCol w="1542042"/>
              </a:tblGrid>
              <a:tr h="911391">
                <a:tc>
                  <a:txBody>
                    <a:bodyPr/>
                    <a:lstStyle/>
                    <a:p>
                      <a:pPr algn="ctr" rtl="1">
                        <a:lnSpc>
                          <a:spcPct val="115000"/>
                        </a:lnSpc>
                        <a:spcAft>
                          <a:spcPts val="0"/>
                        </a:spcAft>
                      </a:pPr>
                      <a:r>
                        <a:rPr lang="ar-DZ" sz="2000" b="1">
                          <a:effectLst/>
                          <a:latin typeface="Simplified Arabic"/>
                          <a:ea typeface="Calibri"/>
                          <a:cs typeface="Simplified Arabic"/>
                        </a:rPr>
                        <a:t>المتغير</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ا</a:t>
                      </a:r>
                      <a:r>
                        <a:rPr lang="ar-DZ" sz="2000" b="1">
                          <a:effectLst/>
                          <a:latin typeface="Calibri"/>
                          <a:ea typeface="Calibri"/>
                          <a:cs typeface="Simplified Arabic"/>
                        </a:rPr>
                        <a:t>لأ</a:t>
                      </a:r>
                      <a:r>
                        <a:rPr lang="ar-DZ" sz="2000" b="1">
                          <a:effectLst/>
                          <a:latin typeface="Simplified Arabic"/>
                          <a:ea typeface="Calibri"/>
                          <a:cs typeface="Simplified Arabic"/>
                        </a:rPr>
                        <a:t>قدمية</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حجم العينة</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المتوسط الحسابي</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الانحراف المعياري</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428">
                <a:tc rowSpan="2">
                  <a:txBody>
                    <a:bodyPr/>
                    <a:lstStyle/>
                    <a:p>
                      <a:pPr algn="ctr" rtl="1">
                        <a:lnSpc>
                          <a:spcPct val="115000"/>
                        </a:lnSpc>
                        <a:spcAft>
                          <a:spcPts val="0"/>
                        </a:spcAft>
                      </a:pPr>
                      <a:r>
                        <a:rPr lang="ar-DZ" sz="2000" b="1">
                          <a:effectLst/>
                          <a:latin typeface="Simplified Arabic"/>
                          <a:ea typeface="Calibri"/>
                          <a:cs typeface="Simplified Arabic"/>
                        </a:rPr>
                        <a:t>إتقان الكفايات التدريسية</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ar-SA" sz="2000" b="1">
                          <a:solidFill>
                            <a:srgbClr val="000000"/>
                          </a:solidFill>
                          <a:effectLst/>
                          <a:latin typeface="Simplified Arabic"/>
                          <a:ea typeface="Calibri"/>
                          <a:cs typeface="Simplified Arabic"/>
                        </a:rPr>
                        <a:t>اقل من 10 سنوات</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56</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,6250</a:t>
                      </a:r>
                      <a:r>
                        <a:rPr lang="ar-SA" sz="2000" b="1">
                          <a:solidFill>
                            <a:srgbClr val="000000"/>
                          </a:solidFill>
                          <a:effectLst/>
                          <a:latin typeface="Simplified Arabic"/>
                          <a:ea typeface="Calibri"/>
                          <a:cs typeface="Simplified Arabic"/>
                        </a:rPr>
                        <a:t>74</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4,44997</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428">
                <a:tc vMerge="1">
                  <a:txBody>
                    <a:bodyPr/>
                    <a:lstStyle/>
                    <a:p>
                      <a:endParaRPr lang="fr-FR"/>
                    </a:p>
                  </a:txBody>
                  <a:tcPr/>
                </a:tc>
                <a:tc>
                  <a:txBody>
                    <a:bodyPr/>
                    <a:lstStyle/>
                    <a:p>
                      <a:pPr marL="38100" marR="38100" algn="ctr" rtl="1">
                        <a:lnSpc>
                          <a:spcPts val="1600"/>
                        </a:lnSpc>
                        <a:spcAft>
                          <a:spcPts val="0"/>
                        </a:spcAft>
                      </a:pPr>
                      <a:r>
                        <a:rPr lang="ar-SA" sz="2000" b="1">
                          <a:solidFill>
                            <a:srgbClr val="000000"/>
                          </a:solidFill>
                          <a:effectLst/>
                          <a:latin typeface="Simplified Arabic"/>
                          <a:ea typeface="Calibri"/>
                          <a:cs typeface="Simplified Arabic"/>
                        </a:rPr>
                        <a:t>أكثر من 10 سنوات</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24</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80,5417</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dirty="0">
                          <a:solidFill>
                            <a:srgbClr val="000000"/>
                          </a:solidFill>
                          <a:effectLst/>
                          <a:latin typeface="Simplified Arabic"/>
                          <a:ea typeface="Calibri"/>
                          <a:cs typeface="Arial"/>
                        </a:rPr>
                        <a:t>6,65928</a:t>
                      </a:r>
                      <a:endParaRPr lang="fr-FR" sz="1400" b="1"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98187802"/>
      </p:ext>
    </p:extLst>
  </p:cSld>
  <p:clrMapOvr>
    <a:masterClrMapping/>
  </p:clrMapOvr>
  <p:transition spd="slow">
    <p:wheel spokes="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2123728" y="2136661"/>
            <a:ext cx="5221301"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rtl="1" eaLnBrk="0" fontAlgn="base" hangingPunct="0">
              <a:spcBef>
                <a:spcPct val="0"/>
              </a:spcBef>
              <a:spcAft>
                <a:spcPct val="0"/>
              </a:spcAft>
              <a:buFontTx/>
              <a:buChar char="•"/>
              <a:tabLst>
                <a:tab pos="268288" algn="l"/>
              </a:tabLst>
            </a:pPr>
            <a:r>
              <a:rPr lang="ar-SA" sz="2400" b="1" u="sng" dirty="0" smtClean="0">
                <a:solidFill>
                  <a:srgbClr val="FF0000"/>
                </a:solidFill>
                <a:latin typeface="Simplified Arabic" pitchFamily="18" charset="-78"/>
                <a:ea typeface="Calibri" pitchFamily="34" charset="0"/>
                <a:cs typeface="Simplified Arabic" pitchFamily="18" charset="-78"/>
              </a:rPr>
              <a:t>الفرضية </a:t>
            </a:r>
            <a:r>
              <a:rPr lang="ar-DZ" sz="2400" b="1" u="sng" dirty="0" smtClean="0">
                <a:solidFill>
                  <a:srgbClr val="FF0000"/>
                </a:solidFill>
                <a:latin typeface="Simplified Arabic" pitchFamily="18" charset="-78"/>
                <a:ea typeface="Calibri" pitchFamily="34" charset="0"/>
                <a:cs typeface="Simplified Arabic" pitchFamily="18" charset="-78"/>
              </a:rPr>
              <a:t>الثالثة</a:t>
            </a:r>
            <a:r>
              <a:rPr lang="ar-SA" sz="2400" b="1" dirty="0" smtClean="0">
                <a:solidFill>
                  <a:prstClr val="black"/>
                </a:solidFill>
                <a:latin typeface="Simplified Arabic" pitchFamily="18" charset="-78"/>
                <a:ea typeface="Calibri" pitchFamily="34" charset="0"/>
                <a:cs typeface="Simplified Arabic" pitchFamily="18" charset="-78"/>
              </a:rPr>
              <a:t>: </a:t>
            </a:r>
            <a:r>
              <a:rPr lang="ar-DZ" sz="2400" b="1" dirty="0">
                <a:solidFill>
                  <a:prstClr val="black"/>
                </a:solidFill>
                <a:latin typeface="Simplified Arabic" pitchFamily="18" charset="-78"/>
                <a:ea typeface="Calibri" pitchFamily="34" charset="0"/>
                <a:cs typeface="Simplified Arabic" pitchFamily="18" charset="-78"/>
              </a:rPr>
              <a:t>جدول </a:t>
            </a:r>
            <a:r>
              <a:rPr lang="ar-DZ" sz="2400" b="1" dirty="0" smtClean="0">
                <a:solidFill>
                  <a:prstClr val="black"/>
                </a:solidFill>
                <a:latin typeface="Simplified Arabic" pitchFamily="18" charset="-78"/>
                <a:ea typeface="Calibri" pitchFamily="34" charset="0"/>
                <a:cs typeface="Simplified Arabic" pitchFamily="18" charset="-78"/>
              </a:rPr>
              <a:t>يبين </a:t>
            </a:r>
            <a:r>
              <a:rPr lang="ar-DZ" sz="2400" b="1" dirty="0">
                <a:solidFill>
                  <a:prstClr val="black"/>
                </a:solidFill>
                <a:latin typeface="Simplified Arabic" pitchFamily="18" charset="-78"/>
                <a:ea typeface="Calibri" pitchFamily="34" charset="0"/>
                <a:cs typeface="Simplified Arabic" pitchFamily="18" charset="-78"/>
              </a:rPr>
              <a:t>نتائج الفرضية الثالثة</a:t>
            </a:r>
            <a:endParaRPr lang="fr-FR" sz="3200" dirty="0" smtClean="0">
              <a:solidFill>
                <a:prstClr val="black"/>
              </a:solidFill>
              <a:latin typeface="Arial" pitchFamily="34" charset="0"/>
              <a:cs typeface="Arial" pitchFamily="34" charset="0"/>
            </a:endParaRPr>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738" y="332656"/>
            <a:ext cx="7754937"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Tableau 1"/>
          <p:cNvGraphicFramePr>
            <a:graphicFrameLocks noGrp="1"/>
          </p:cNvGraphicFramePr>
          <p:nvPr>
            <p:extLst>
              <p:ext uri="{D42A27DB-BD31-4B8C-83A1-F6EECF244321}">
                <p14:modId xmlns:p14="http://schemas.microsoft.com/office/powerpoint/2010/main" val="3356803728"/>
              </p:ext>
            </p:extLst>
          </p:nvPr>
        </p:nvGraphicFramePr>
        <p:xfrm>
          <a:off x="693739" y="2996952"/>
          <a:ext cx="7550668" cy="2232247"/>
        </p:xfrm>
        <a:graphic>
          <a:graphicData uri="http://schemas.openxmlformats.org/drawingml/2006/table">
            <a:tbl>
              <a:tblPr rtl="1" firstRow="1" firstCol="1" bandRow="1"/>
              <a:tblGrid>
                <a:gridCol w="1475450"/>
                <a:gridCol w="1475450"/>
                <a:gridCol w="1515684"/>
                <a:gridCol w="1542042"/>
                <a:gridCol w="1542042"/>
              </a:tblGrid>
              <a:tr h="911391">
                <a:tc>
                  <a:txBody>
                    <a:bodyPr/>
                    <a:lstStyle/>
                    <a:p>
                      <a:pPr algn="ctr" rtl="1">
                        <a:lnSpc>
                          <a:spcPct val="115000"/>
                        </a:lnSpc>
                        <a:spcAft>
                          <a:spcPts val="0"/>
                        </a:spcAft>
                      </a:pPr>
                      <a:r>
                        <a:rPr lang="ar-DZ" sz="2000" b="1">
                          <a:effectLst/>
                          <a:latin typeface="Simplified Arabic"/>
                          <a:ea typeface="Calibri"/>
                          <a:cs typeface="Simplified Arabic"/>
                        </a:rPr>
                        <a:t>المتغير</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ا</a:t>
                      </a:r>
                      <a:r>
                        <a:rPr lang="ar-DZ" sz="2000" b="1">
                          <a:effectLst/>
                          <a:latin typeface="Calibri"/>
                          <a:ea typeface="Calibri"/>
                          <a:cs typeface="Simplified Arabic"/>
                        </a:rPr>
                        <a:t>لأ</a:t>
                      </a:r>
                      <a:r>
                        <a:rPr lang="ar-DZ" sz="2000" b="1">
                          <a:effectLst/>
                          <a:latin typeface="Simplified Arabic"/>
                          <a:ea typeface="Calibri"/>
                          <a:cs typeface="Simplified Arabic"/>
                        </a:rPr>
                        <a:t>قدمية</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حجم العينة</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المتوسط الحسابي</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الانحراف المعياري</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428">
                <a:tc rowSpan="2">
                  <a:txBody>
                    <a:bodyPr/>
                    <a:lstStyle/>
                    <a:p>
                      <a:pPr algn="ctr" rtl="1">
                        <a:lnSpc>
                          <a:spcPct val="115000"/>
                        </a:lnSpc>
                        <a:spcAft>
                          <a:spcPts val="0"/>
                        </a:spcAft>
                      </a:pPr>
                      <a:r>
                        <a:rPr lang="ar-DZ" sz="2000" b="1">
                          <a:effectLst/>
                          <a:latin typeface="Simplified Arabic"/>
                          <a:ea typeface="Calibri"/>
                          <a:cs typeface="Simplified Arabic"/>
                        </a:rPr>
                        <a:t>إتقان الكفايات التدريسية</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ar-SA" sz="2000" b="1">
                          <a:solidFill>
                            <a:srgbClr val="000000"/>
                          </a:solidFill>
                          <a:effectLst/>
                          <a:latin typeface="Simplified Arabic"/>
                          <a:ea typeface="Calibri"/>
                          <a:cs typeface="Simplified Arabic"/>
                        </a:rPr>
                        <a:t>اقل من 10 سنوات</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56</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,6250</a:t>
                      </a:r>
                      <a:r>
                        <a:rPr lang="ar-SA" sz="2000" b="1">
                          <a:solidFill>
                            <a:srgbClr val="000000"/>
                          </a:solidFill>
                          <a:effectLst/>
                          <a:latin typeface="Simplified Arabic"/>
                          <a:ea typeface="Calibri"/>
                          <a:cs typeface="Simplified Arabic"/>
                        </a:rPr>
                        <a:t>74</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4,44997</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0428">
                <a:tc vMerge="1">
                  <a:txBody>
                    <a:bodyPr/>
                    <a:lstStyle/>
                    <a:p>
                      <a:endParaRPr lang="fr-FR"/>
                    </a:p>
                  </a:txBody>
                  <a:tcPr/>
                </a:tc>
                <a:tc>
                  <a:txBody>
                    <a:bodyPr/>
                    <a:lstStyle/>
                    <a:p>
                      <a:pPr marL="38100" marR="38100" algn="ctr" rtl="1">
                        <a:lnSpc>
                          <a:spcPts val="1600"/>
                        </a:lnSpc>
                        <a:spcAft>
                          <a:spcPts val="0"/>
                        </a:spcAft>
                      </a:pPr>
                      <a:r>
                        <a:rPr lang="ar-SA" sz="2000" b="1">
                          <a:solidFill>
                            <a:srgbClr val="000000"/>
                          </a:solidFill>
                          <a:effectLst/>
                          <a:latin typeface="Simplified Arabic"/>
                          <a:ea typeface="Calibri"/>
                          <a:cs typeface="Simplified Arabic"/>
                        </a:rPr>
                        <a:t>أكثر من 10 سنوات</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24</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80,5417</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dirty="0">
                          <a:solidFill>
                            <a:srgbClr val="000000"/>
                          </a:solidFill>
                          <a:effectLst/>
                          <a:latin typeface="Simplified Arabic"/>
                          <a:ea typeface="Calibri"/>
                          <a:cs typeface="Arial"/>
                        </a:rPr>
                        <a:t>6,65928</a:t>
                      </a:r>
                      <a:endParaRPr lang="fr-FR" sz="1400" b="1"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48725869"/>
      </p:ext>
    </p:extLst>
  </p:cSld>
  <p:clrMapOvr>
    <a:masterClrMapping/>
  </p:clrMapOvr>
  <p:transition spd="slow">
    <p:wheel spokes="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136558" y="2060848"/>
            <a:ext cx="8755922"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rtl="1" eaLnBrk="0" fontAlgn="base" hangingPunct="0">
              <a:spcBef>
                <a:spcPct val="0"/>
              </a:spcBef>
              <a:spcAft>
                <a:spcPct val="0"/>
              </a:spcAft>
              <a:buFontTx/>
              <a:buChar char="•"/>
              <a:tabLst>
                <a:tab pos="268288" algn="l"/>
              </a:tabLst>
            </a:pPr>
            <a:r>
              <a:rPr lang="ar-SA" sz="2400" b="1" u="sng" dirty="0" smtClean="0">
                <a:solidFill>
                  <a:srgbClr val="FF0000"/>
                </a:solidFill>
                <a:latin typeface="Simplified Arabic" pitchFamily="18" charset="-78"/>
                <a:ea typeface="Calibri" pitchFamily="34" charset="0"/>
                <a:cs typeface="Simplified Arabic" pitchFamily="18" charset="-78"/>
              </a:rPr>
              <a:t>الفرضية </a:t>
            </a:r>
            <a:r>
              <a:rPr lang="ar-DZ" sz="2400" b="1" u="sng" dirty="0" smtClean="0">
                <a:solidFill>
                  <a:srgbClr val="FF0000"/>
                </a:solidFill>
                <a:latin typeface="Simplified Arabic" pitchFamily="18" charset="-78"/>
                <a:ea typeface="Calibri" pitchFamily="34" charset="0"/>
                <a:cs typeface="Simplified Arabic" pitchFamily="18" charset="-78"/>
              </a:rPr>
              <a:t>الرابعة</a:t>
            </a:r>
            <a:r>
              <a:rPr lang="ar-SA" sz="2400" b="1" dirty="0" smtClean="0">
                <a:solidFill>
                  <a:prstClr val="black"/>
                </a:solidFill>
                <a:latin typeface="Simplified Arabic" pitchFamily="18" charset="-78"/>
                <a:ea typeface="Calibri" pitchFamily="34" charset="0"/>
                <a:cs typeface="Simplified Arabic" pitchFamily="18" charset="-78"/>
              </a:rPr>
              <a:t>: </a:t>
            </a:r>
            <a:r>
              <a:rPr lang="ar-DZ" sz="2400" b="1" dirty="0">
                <a:solidFill>
                  <a:prstClr val="black"/>
                </a:solidFill>
                <a:latin typeface="Simplified Arabic" pitchFamily="18" charset="-78"/>
                <a:ea typeface="Calibri" pitchFamily="34" charset="0"/>
                <a:cs typeface="Simplified Arabic" pitchFamily="18" charset="-78"/>
              </a:rPr>
              <a:t>جدول </a:t>
            </a:r>
            <a:r>
              <a:rPr lang="ar-DZ" sz="2400" b="1" dirty="0" smtClean="0">
                <a:solidFill>
                  <a:prstClr val="black"/>
                </a:solidFill>
                <a:latin typeface="Simplified Arabic" pitchFamily="18" charset="-78"/>
                <a:ea typeface="Calibri" pitchFamily="34" charset="0"/>
                <a:cs typeface="Simplified Arabic" pitchFamily="18" charset="-78"/>
              </a:rPr>
              <a:t>يبين </a:t>
            </a:r>
            <a:r>
              <a:rPr lang="ar-DZ" sz="2400" b="1" dirty="0">
                <a:solidFill>
                  <a:prstClr val="black"/>
                </a:solidFill>
                <a:latin typeface="Simplified Arabic" pitchFamily="18" charset="-78"/>
                <a:ea typeface="Calibri" pitchFamily="34" charset="0"/>
                <a:cs typeface="Simplified Arabic" pitchFamily="18" charset="-78"/>
              </a:rPr>
              <a:t>المتوسط الحسابي والانحراف المعياري للفرضية الرابعة</a:t>
            </a:r>
            <a:endParaRPr lang="fr-FR" sz="3200" dirty="0" smtClean="0">
              <a:solidFill>
                <a:prstClr val="black"/>
              </a:solidFill>
              <a:latin typeface="Arial" pitchFamily="34" charset="0"/>
              <a:cs typeface="Arial" pitchFamily="34" charset="0"/>
            </a:endParaRPr>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738" y="332656"/>
            <a:ext cx="7754937"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Tableau 2"/>
          <p:cNvGraphicFramePr>
            <a:graphicFrameLocks noGrp="1"/>
          </p:cNvGraphicFramePr>
          <p:nvPr>
            <p:extLst>
              <p:ext uri="{D42A27DB-BD31-4B8C-83A1-F6EECF244321}">
                <p14:modId xmlns:p14="http://schemas.microsoft.com/office/powerpoint/2010/main" val="1797149443"/>
              </p:ext>
            </p:extLst>
          </p:nvPr>
        </p:nvGraphicFramePr>
        <p:xfrm>
          <a:off x="693734" y="3500214"/>
          <a:ext cx="7406657" cy="1800993"/>
        </p:xfrm>
        <a:graphic>
          <a:graphicData uri="http://schemas.openxmlformats.org/drawingml/2006/table">
            <a:tbl>
              <a:tblPr rtl="1" firstRow="1" firstCol="1" bandRow="1"/>
              <a:tblGrid>
                <a:gridCol w="1326330"/>
                <a:gridCol w="1326330"/>
                <a:gridCol w="1566503"/>
                <a:gridCol w="1593747"/>
                <a:gridCol w="1593747"/>
              </a:tblGrid>
              <a:tr h="799623">
                <a:tc>
                  <a:txBody>
                    <a:bodyPr/>
                    <a:lstStyle/>
                    <a:p>
                      <a:pPr algn="ctr" rtl="1">
                        <a:lnSpc>
                          <a:spcPct val="115000"/>
                        </a:lnSpc>
                        <a:spcAft>
                          <a:spcPts val="0"/>
                        </a:spcAft>
                      </a:pPr>
                      <a:r>
                        <a:rPr lang="ar-DZ" sz="2000" b="1">
                          <a:effectLst/>
                          <a:latin typeface="Simplified Arabic"/>
                          <a:ea typeface="Calibri"/>
                          <a:cs typeface="Simplified Arabic"/>
                        </a:rPr>
                        <a:t>المتغير</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المؤهل العلمي</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حجم العينة</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المتوسط الحسابي</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الانحراف المعياري</a:t>
                      </a:r>
                      <a:endParaRPr lang="fr-FR" sz="1400" b="1">
                        <a:effectLst/>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685">
                <a:tc rowSpan="2">
                  <a:txBody>
                    <a:bodyPr/>
                    <a:lstStyle/>
                    <a:p>
                      <a:pPr algn="ctr" rtl="1">
                        <a:lnSpc>
                          <a:spcPct val="115000"/>
                        </a:lnSpc>
                        <a:spcAft>
                          <a:spcPts val="0"/>
                        </a:spcAft>
                      </a:pPr>
                      <a:r>
                        <a:rPr lang="ar-DZ" sz="2000" b="1">
                          <a:effectLst/>
                          <a:latin typeface="Simplified Arabic"/>
                          <a:ea typeface="Calibri"/>
                          <a:cs typeface="Simplified Arabic"/>
                        </a:rPr>
                        <a:t>إتقان الكفايات التدريسية</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0">
                        <a:lnSpc>
                          <a:spcPts val="1600"/>
                        </a:lnSpc>
                        <a:spcAft>
                          <a:spcPts val="0"/>
                        </a:spcAft>
                      </a:pPr>
                      <a:r>
                        <a:rPr lang="ar-SA" sz="2000" b="1">
                          <a:solidFill>
                            <a:srgbClr val="000000"/>
                          </a:solidFill>
                          <a:effectLst/>
                          <a:latin typeface="Simplified Arabic"/>
                          <a:ea typeface="Calibri"/>
                          <a:cs typeface="Simplified Arabic"/>
                        </a:rPr>
                        <a:t>مستوى ثانوي</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17</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64,0588</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4,22005</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0685">
                <a:tc vMerge="1">
                  <a:txBody>
                    <a:bodyPr/>
                    <a:lstStyle/>
                    <a:p>
                      <a:endParaRPr lang="fr-FR"/>
                    </a:p>
                  </a:txBody>
                  <a:tcPr/>
                </a:tc>
                <a:tc>
                  <a:txBody>
                    <a:bodyPr/>
                    <a:lstStyle/>
                    <a:p>
                      <a:pPr marL="38100" marR="38100" algn="ctr" rtl="0">
                        <a:lnSpc>
                          <a:spcPts val="1600"/>
                        </a:lnSpc>
                        <a:spcAft>
                          <a:spcPts val="0"/>
                        </a:spcAft>
                      </a:pPr>
                      <a:r>
                        <a:rPr lang="ar-SA" sz="2000" b="1">
                          <a:solidFill>
                            <a:srgbClr val="000000"/>
                          </a:solidFill>
                          <a:effectLst/>
                          <a:latin typeface="Simplified Arabic"/>
                          <a:ea typeface="Calibri"/>
                          <a:cs typeface="Simplified Arabic"/>
                        </a:rPr>
                        <a:t>مستوى جامعي</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63</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a:solidFill>
                            <a:srgbClr val="000000"/>
                          </a:solidFill>
                          <a:effectLst/>
                          <a:latin typeface="Simplified Arabic"/>
                          <a:ea typeface="Calibri"/>
                          <a:cs typeface="Arial"/>
                        </a:rPr>
                        <a:t>81,7460</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38100" marR="38100" algn="ctr" rtl="1">
                        <a:lnSpc>
                          <a:spcPts val="1600"/>
                        </a:lnSpc>
                        <a:spcAft>
                          <a:spcPts val="0"/>
                        </a:spcAft>
                      </a:pPr>
                      <a:r>
                        <a:rPr lang="en-US" sz="2000" b="1" dirty="0">
                          <a:solidFill>
                            <a:srgbClr val="000000"/>
                          </a:solidFill>
                          <a:effectLst/>
                          <a:latin typeface="Simplified Arabic"/>
                          <a:ea typeface="Calibri"/>
                          <a:cs typeface="Arial"/>
                        </a:rPr>
                        <a:t>5,41494</a:t>
                      </a:r>
                      <a:endParaRPr lang="fr-FR" sz="1400" b="1"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43422394"/>
      </p:ext>
    </p:extLst>
  </p:cSld>
  <p:clrMapOvr>
    <a:masterClrMapping/>
  </p:clrMapOvr>
  <p:transition spd="slow">
    <p:wheel spokes="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1957016" y="2136661"/>
            <a:ext cx="5388013"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r" rtl="1" eaLnBrk="0" fontAlgn="base" hangingPunct="0">
              <a:spcBef>
                <a:spcPct val="0"/>
              </a:spcBef>
              <a:spcAft>
                <a:spcPct val="0"/>
              </a:spcAft>
              <a:buFontTx/>
              <a:buChar char="•"/>
              <a:tabLst>
                <a:tab pos="268288" algn="l"/>
              </a:tabLst>
            </a:pPr>
            <a:r>
              <a:rPr lang="ar-SA" sz="2400" b="1" u="sng" dirty="0" smtClean="0">
                <a:solidFill>
                  <a:srgbClr val="FF0000"/>
                </a:solidFill>
                <a:latin typeface="Simplified Arabic" pitchFamily="18" charset="-78"/>
                <a:ea typeface="Calibri" pitchFamily="34" charset="0"/>
                <a:cs typeface="Simplified Arabic" pitchFamily="18" charset="-78"/>
              </a:rPr>
              <a:t>الفرضية </a:t>
            </a:r>
            <a:r>
              <a:rPr lang="ar-DZ" sz="2400" b="1" u="sng" dirty="0" smtClean="0">
                <a:solidFill>
                  <a:srgbClr val="FF0000"/>
                </a:solidFill>
                <a:latin typeface="Simplified Arabic" pitchFamily="18" charset="-78"/>
                <a:ea typeface="Calibri" pitchFamily="34" charset="0"/>
                <a:cs typeface="Simplified Arabic" pitchFamily="18" charset="-78"/>
              </a:rPr>
              <a:t>الرابعة</a:t>
            </a:r>
            <a:r>
              <a:rPr lang="ar-SA" sz="2400" b="1" dirty="0" smtClean="0">
                <a:solidFill>
                  <a:prstClr val="black"/>
                </a:solidFill>
                <a:latin typeface="Simplified Arabic" pitchFamily="18" charset="-78"/>
                <a:ea typeface="Calibri" pitchFamily="34" charset="0"/>
                <a:cs typeface="Simplified Arabic" pitchFamily="18" charset="-78"/>
              </a:rPr>
              <a:t>: </a:t>
            </a:r>
            <a:r>
              <a:rPr lang="ar-DZ" sz="2400" b="1" dirty="0">
                <a:solidFill>
                  <a:prstClr val="black"/>
                </a:solidFill>
                <a:latin typeface="Simplified Arabic" pitchFamily="18" charset="-78"/>
                <a:ea typeface="Calibri" pitchFamily="34" charset="0"/>
                <a:cs typeface="Simplified Arabic" pitchFamily="18" charset="-78"/>
              </a:rPr>
              <a:t>جدول </a:t>
            </a:r>
            <a:r>
              <a:rPr lang="ar-DZ" sz="2400" b="1" dirty="0" smtClean="0">
                <a:solidFill>
                  <a:prstClr val="black"/>
                </a:solidFill>
                <a:latin typeface="Simplified Arabic" pitchFamily="18" charset="-78"/>
                <a:ea typeface="Calibri" pitchFamily="34" charset="0"/>
                <a:cs typeface="Simplified Arabic" pitchFamily="18" charset="-78"/>
              </a:rPr>
              <a:t>يبين </a:t>
            </a:r>
            <a:r>
              <a:rPr lang="ar-DZ" sz="2400" b="1" dirty="0">
                <a:solidFill>
                  <a:prstClr val="black"/>
                </a:solidFill>
                <a:latin typeface="Simplified Arabic" pitchFamily="18" charset="-78"/>
                <a:ea typeface="Calibri" pitchFamily="34" charset="0"/>
                <a:cs typeface="Simplified Arabic" pitchFamily="18" charset="-78"/>
              </a:rPr>
              <a:t>نتائج الفرضية الرابعة</a:t>
            </a:r>
            <a:endParaRPr lang="fr-FR" sz="3200" dirty="0" smtClean="0">
              <a:solidFill>
                <a:prstClr val="black"/>
              </a:solidFill>
              <a:latin typeface="Arial" pitchFamily="34" charset="0"/>
              <a:cs typeface="Arial" pitchFamily="34" charset="0"/>
            </a:endParaRPr>
          </a:p>
        </p:txBody>
      </p:sp>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738" y="332656"/>
            <a:ext cx="7754937"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 name="Tableau 2"/>
          <p:cNvGraphicFramePr>
            <a:graphicFrameLocks noGrp="1"/>
          </p:cNvGraphicFramePr>
          <p:nvPr>
            <p:extLst>
              <p:ext uri="{D42A27DB-BD31-4B8C-83A1-F6EECF244321}">
                <p14:modId xmlns:p14="http://schemas.microsoft.com/office/powerpoint/2010/main" val="3705540483"/>
              </p:ext>
            </p:extLst>
          </p:nvPr>
        </p:nvGraphicFramePr>
        <p:xfrm>
          <a:off x="693737" y="3626197"/>
          <a:ext cx="7334647" cy="1402080"/>
        </p:xfrm>
        <a:graphic>
          <a:graphicData uri="http://schemas.openxmlformats.org/drawingml/2006/table">
            <a:tbl>
              <a:tblPr rtl="1" firstRow="1" firstCol="1" bandRow="1"/>
              <a:tblGrid>
                <a:gridCol w="1943984"/>
                <a:gridCol w="1097022"/>
                <a:gridCol w="1097797"/>
                <a:gridCol w="3195844"/>
              </a:tblGrid>
              <a:tr h="693489">
                <a:tc>
                  <a:txBody>
                    <a:bodyPr/>
                    <a:lstStyle/>
                    <a:p>
                      <a:pPr algn="ctr" rtl="1">
                        <a:lnSpc>
                          <a:spcPct val="115000"/>
                        </a:lnSpc>
                        <a:spcAft>
                          <a:spcPts val="0"/>
                        </a:spcAft>
                      </a:pPr>
                      <a:r>
                        <a:rPr lang="ar-DZ" sz="2000" b="1">
                          <a:effectLst/>
                          <a:latin typeface="Simplified Arabic"/>
                          <a:ea typeface="Calibri"/>
                          <a:cs typeface="Simplified Arabic"/>
                        </a:rPr>
                        <a:t>المتغير</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درجة الحرية</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قيمة "ت"</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مستوى الدلالة</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3489">
                <a:tc>
                  <a:txBody>
                    <a:bodyPr/>
                    <a:lstStyle/>
                    <a:p>
                      <a:pPr algn="ctr" rtl="1">
                        <a:lnSpc>
                          <a:spcPct val="115000"/>
                        </a:lnSpc>
                        <a:spcAft>
                          <a:spcPts val="0"/>
                        </a:spcAft>
                      </a:pPr>
                      <a:r>
                        <a:rPr lang="ar-DZ" sz="2000" b="1">
                          <a:effectLst/>
                          <a:latin typeface="Simplified Arabic"/>
                          <a:ea typeface="Calibri"/>
                          <a:cs typeface="Simplified Arabic"/>
                        </a:rPr>
                        <a:t>إتقان الكفايات التدريسية</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a:effectLst/>
                          <a:latin typeface="Simplified Arabic"/>
                          <a:ea typeface="Calibri"/>
                          <a:cs typeface="Simplified Arabic"/>
                        </a:rPr>
                        <a:t>78</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SA" sz="2000" b="1">
                          <a:effectLst/>
                          <a:latin typeface="Simplified Arabic"/>
                          <a:ea typeface="Calibri"/>
                          <a:cs typeface="Simplified Arabic"/>
                        </a:rPr>
                        <a:t>-5.48</a:t>
                      </a:r>
                      <a:endParaRPr lang="fr-FR" sz="1400" b="1">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r>
                        <a:rPr lang="ar-DZ" sz="2000" b="1" dirty="0">
                          <a:effectLst/>
                          <a:latin typeface="Simplified Arabic"/>
                          <a:ea typeface="Calibri"/>
                          <a:cs typeface="Simplified Arabic"/>
                        </a:rPr>
                        <a:t>دال عند 0.05 لصالح مستوى الجامعي</a:t>
                      </a:r>
                      <a:endParaRPr lang="fr-FR" sz="1400" b="1" dirty="0">
                        <a:effectLst/>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43422394"/>
      </p:ext>
    </p:extLst>
  </p:cSld>
  <p:clrMapOvr>
    <a:masterClrMapping/>
  </p:clrMapOvr>
  <p:transition spd="slow">
    <p:wheel spokes="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eur droit 1"/>
          <p:cNvCxnSpPr/>
          <p:nvPr/>
        </p:nvCxnSpPr>
        <p:spPr>
          <a:xfrm>
            <a:off x="-36512" y="867776"/>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à coins arrondis 9"/>
          <p:cNvSpPr/>
          <p:nvPr/>
        </p:nvSpPr>
        <p:spPr>
          <a:xfrm>
            <a:off x="36651" y="1412776"/>
            <a:ext cx="9052560" cy="5342384"/>
          </a:xfrm>
          <a:prstGeom prst="roundRect">
            <a:avLst/>
          </a:prstGeom>
          <a:noFill/>
          <a:ln w="28575">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p>
        </p:txBody>
      </p:sp>
      <p:sp>
        <p:nvSpPr>
          <p:cNvPr id="11" name="Rectangle 10"/>
          <p:cNvSpPr/>
          <p:nvPr/>
        </p:nvSpPr>
        <p:spPr>
          <a:xfrm>
            <a:off x="2357422" y="341635"/>
            <a:ext cx="4071966" cy="1015663"/>
          </a:xfrm>
          <a:prstGeom prst="rect">
            <a:avLst/>
          </a:prstGeom>
          <a:gradFill>
            <a:gsLst>
              <a:gs pos="0">
                <a:srgbClr val="DDEBCF"/>
              </a:gs>
              <a:gs pos="50000">
                <a:srgbClr val="9CB86E"/>
              </a:gs>
              <a:gs pos="100000">
                <a:srgbClr val="156B13"/>
              </a:gs>
            </a:gsLst>
            <a:lin ang="5400000" scaled="0"/>
          </a:gradFill>
        </p:spPr>
        <p:txBody>
          <a:bodyPr wrap="square">
            <a:spAutoFit/>
          </a:bodyPr>
          <a:lstStyle/>
          <a:p>
            <a:pPr algn="ctr" rtl="1"/>
            <a:r>
              <a:rPr lang="ar-DZ" sz="6000" b="1" dirty="0" smtClean="0">
                <a:solidFill>
                  <a:srgbClr val="FF0000"/>
                </a:solidFill>
                <a:latin typeface="Andalus" pitchFamily="18" charset="-78"/>
                <a:cs typeface="Andalus" pitchFamily="18" charset="-78"/>
              </a:rPr>
              <a:t>الاستنتاج العام</a:t>
            </a:r>
            <a:endParaRPr lang="ar-EG" sz="4400" b="1" dirty="0">
              <a:solidFill>
                <a:srgbClr val="FF0000"/>
              </a:solidFill>
              <a:latin typeface="Andalus" pitchFamily="18" charset="-78"/>
              <a:cs typeface="Andalus" pitchFamily="18" charset="-78"/>
            </a:endParaRPr>
          </a:p>
        </p:txBody>
      </p:sp>
      <p:sp>
        <p:nvSpPr>
          <p:cNvPr id="3" name="Rectangle 2"/>
          <p:cNvSpPr/>
          <p:nvPr/>
        </p:nvSpPr>
        <p:spPr>
          <a:xfrm>
            <a:off x="259620" y="1542243"/>
            <a:ext cx="8527222" cy="4708981"/>
          </a:xfrm>
          <a:prstGeom prst="rect">
            <a:avLst/>
          </a:prstGeom>
        </p:spPr>
        <p:txBody>
          <a:bodyPr wrap="square">
            <a:spAutoFit/>
          </a:bodyPr>
          <a:lstStyle/>
          <a:p>
            <a:pPr algn="just" rtl="1"/>
            <a:r>
              <a:rPr lang="ar-DZ" sz="2000" b="1" dirty="0"/>
              <a:t> من خلال دراستنا لموضوع تقويم الكفايات التدريسية لدى اساتذة التعليم الابتدائي بولاية عين الدفلى وذلك بتطبيق شبكة الملاحظة تتبنى الابعاد الثلاثة للتقويم والمتمثلة في بعد التنفيذ وبعد التقويم التربوي وبعد ادارة الصف معتمدين في ذلك على مجموعة من الأساتذة توصلنا الى النتائج التالية:</a:t>
            </a:r>
          </a:p>
          <a:p>
            <a:pPr algn="just" rtl="1"/>
            <a:r>
              <a:rPr lang="ar-DZ" sz="2000" b="1" dirty="0" smtClean="0"/>
              <a:t> قبول </a:t>
            </a:r>
            <a:r>
              <a:rPr lang="ar-DZ" sz="2000" b="1" dirty="0"/>
              <a:t>الفرضية التي تنص على: ""يتمتع اساتذة التعليم الابتدائي بدرجة اتقان عالية للكفايات التدريسية" </a:t>
            </a:r>
          </a:p>
          <a:p>
            <a:pPr algn="just" rtl="1"/>
            <a:r>
              <a:rPr lang="ar-DZ" sz="2000" b="1" dirty="0" smtClean="0"/>
              <a:t> رفض </a:t>
            </a:r>
            <a:r>
              <a:rPr lang="ar-DZ" sz="2000" b="1" dirty="0"/>
              <a:t>الفرضية التي تنص على: "توجد فروق ذات دلالة إحصائية في الكفايات التدريسية لدى أساتذة التعليم الابتدائي بناء على متغير الجنس.</a:t>
            </a:r>
          </a:p>
          <a:p>
            <a:pPr algn="just" rtl="1"/>
            <a:r>
              <a:rPr lang="ar-DZ" sz="2000" b="1" dirty="0" smtClean="0"/>
              <a:t> قبول </a:t>
            </a:r>
            <a:r>
              <a:rPr lang="ar-DZ" sz="2000" b="1" dirty="0"/>
              <a:t>الفرضية التي تنص على: "توجد فروق ذات دلالة إحصائية في الكفايات التدريسية لدى أساتذة التعليم الابتدائي بناء على متغير الاقدمية"</a:t>
            </a:r>
          </a:p>
          <a:p>
            <a:pPr algn="just" rtl="1"/>
            <a:r>
              <a:rPr lang="ar-DZ" sz="2000" b="1" dirty="0" smtClean="0"/>
              <a:t> قبول </a:t>
            </a:r>
            <a:r>
              <a:rPr lang="ar-DZ" sz="2000" b="1" dirty="0"/>
              <a:t>الفرضية التي تنص على: " توجد فروق ذات دلالة إحصائية في الكفايات التدريسية لدى أساتذة التعليم الابتدائي بناء على متغير المؤهل العلمي.</a:t>
            </a:r>
          </a:p>
          <a:p>
            <a:pPr algn="just" rtl="1"/>
            <a:r>
              <a:rPr lang="ar-DZ" sz="2000" b="1" dirty="0"/>
              <a:t>     في الاخير يمكن القول أن توفر الكفايات التدريسية لدى أساتذة التعليم الابتدائي ضروري من أجل إيصال محتوى مادة العلمية بشكل فعال ويجعل من التلميذ يستفيد بأكبر قدر ممكن من المناهج الدراسية المقدمة له كما يمكن القول أن نجاح العملية التربوية التعليمية المطبقة من طرف وزارة التربية يتوقف بالدرجة على الكفايات العلمية التي يتمتع بها مطبق هذه المناهج والدي يتمثل في الأستاذ.</a:t>
            </a:r>
            <a:endParaRPr lang="ar-DZ" b="1" dirty="0">
              <a:latin typeface="Simplified Arabic" pitchFamily="18" charset="-78"/>
              <a:cs typeface="Simplified Arabic" pitchFamily="18" charset="-78"/>
            </a:endParaRPr>
          </a:p>
        </p:txBody>
      </p:sp>
    </p:spTree>
    <p:extLst>
      <p:ext uri="{BB962C8B-B14F-4D97-AF65-F5344CB8AC3E}">
        <p14:creationId xmlns:p14="http://schemas.microsoft.com/office/powerpoint/2010/main" val="3112968541"/>
      </p:ext>
    </p:extLst>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47" presetClass="entr" presetSubtype="0" fill="hold" nodeType="afterEffect">
                                  <p:stCondLst>
                                    <p:cond delay="50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50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47" presetClass="entr" presetSubtype="0" fill="hold" nodeType="afterEffect">
                                  <p:stCondLst>
                                    <p:cond delay="50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28" fill="hold">
                            <p:stCondLst>
                              <p:cond delay="5000"/>
                            </p:stCondLst>
                            <p:childTnLst>
                              <p:par>
                                <p:cTn id="29" presetID="47" presetClass="entr" presetSubtype="0" fill="hold" nodeType="afterEffect">
                                  <p:stCondLst>
                                    <p:cond delay="50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par>
                          <p:cTn id="34" fill="hold">
                            <p:stCondLst>
                              <p:cond delay="6500"/>
                            </p:stCondLst>
                            <p:childTnLst>
                              <p:par>
                                <p:cTn id="35" presetID="47" presetClass="entr" presetSubtype="0" fill="hold" nodeType="afterEffect">
                                  <p:stCondLst>
                                    <p:cond delay="50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1000"/>
                                        <p:tgtEl>
                                          <p:spTgt spid="3">
                                            <p:txEl>
                                              <p:pRg st="4" end="4"/>
                                            </p:txEl>
                                          </p:spTgt>
                                        </p:tgtEl>
                                      </p:cBhvr>
                                    </p:animEffect>
                                    <p:anim calcmode="lin" valueType="num">
                                      <p:cBhvr>
                                        <p:cTn id="3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40" fill="hold">
                            <p:stCondLst>
                              <p:cond delay="8000"/>
                            </p:stCondLst>
                            <p:childTnLst>
                              <p:par>
                                <p:cTn id="41" presetID="47" presetClass="entr" presetSubtype="0" fill="hold" nodeType="afterEffect">
                                  <p:stCondLst>
                                    <p:cond delay="50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0"/>
                                        <p:tgtEl>
                                          <p:spTgt spid="3">
                                            <p:txEl>
                                              <p:pRg st="5" end="5"/>
                                            </p:txEl>
                                          </p:spTgt>
                                        </p:tgtEl>
                                      </p:cBhvr>
                                    </p:animEffect>
                                    <p:anim calcmode="lin" valueType="num">
                                      <p:cBhvr>
                                        <p:cTn id="4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eur droit 1"/>
          <p:cNvCxnSpPr/>
          <p:nvPr/>
        </p:nvCxnSpPr>
        <p:spPr>
          <a:xfrm>
            <a:off x="-36512" y="867776"/>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907704" y="201414"/>
            <a:ext cx="5472608" cy="923330"/>
          </a:xfrm>
          <a:prstGeom prst="rect">
            <a:avLst/>
          </a:prstGeom>
          <a:gradFill>
            <a:gsLst>
              <a:gs pos="0">
                <a:srgbClr val="DDEBCF"/>
              </a:gs>
              <a:gs pos="50000">
                <a:srgbClr val="9CB86E"/>
              </a:gs>
              <a:gs pos="100000">
                <a:srgbClr val="156B13"/>
              </a:gs>
            </a:gsLst>
            <a:lin ang="5400000" scaled="0"/>
          </a:gradFill>
        </p:spPr>
        <p:txBody>
          <a:bodyPr wrap="square">
            <a:spAutoFit/>
          </a:bodyPr>
          <a:lstStyle/>
          <a:p>
            <a:pPr algn="ctr" rtl="1"/>
            <a:r>
              <a:rPr lang="ar-DZ" sz="5400" b="1" dirty="0" smtClean="0">
                <a:solidFill>
                  <a:srgbClr val="FF0000"/>
                </a:solidFill>
                <a:latin typeface="Andalus" pitchFamily="18" charset="-78"/>
                <a:cs typeface="AL-Sayf Bold" pitchFamily="2" charset="-78"/>
              </a:rPr>
              <a:t>التوصيات والاقتراحات</a:t>
            </a:r>
            <a:endParaRPr lang="ar-EG" sz="5400" b="1" dirty="0">
              <a:solidFill>
                <a:srgbClr val="FF0000"/>
              </a:solidFill>
              <a:latin typeface="Andalus" pitchFamily="18" charset="-78"/>
              <a:cs typeface="AL-Sayf Bold" pitchFamily="2" charset="-78"/>
            </a:endParaRPr>
          </a:p>
        </p:txBody>
      </p:sp>
      <p:sp>
        <p:nvSpPr>
          <p:cNvPr id="3" name="Rectangle 2"/>
          <p:cNvSpPr/>
          <p:nvPr/>
        </p:nvSpPr>
        <p:spPr>
          <a:xfrm>
            <a:off x="395536" y="1268760"/>
            <a:ext cx="8136904" cy="4524315"/>
          </a:xfrm>
          <a:prstGeom prst="rect">
            <a:avLst/>
          </a:prstGeom>
        </p:spPr>
        <p:txBody>
          <a:bodyPr wrap="square">
            <a:spAutoFit/>
          </a:bodyPr>
          <a:lstStyle/>
          <a:p>
            <a:pPr algn="r" rtl="1">
              <a:lnSpc>
                <a:spcPct val="150000"/>
              </a:lnSpc>
            </a:pPr>
            <a:r>
              <a:rPr lang="ar-DZ" sz="2000" b="1" dirty="0"/>
              <a:t>من خلال دراستنا لموضوع تقويم الكفايات التدريسية لدى اساتذة التعليم الابتدائي يمكن تقديم الاقتراحات والتوصيات في الشكل التالي:</a:t>
            </a:r>
          </a:p>
          <a:p>
            <a:pPr algn="r" rtl="1">
              <a:lnSpc>
                <a:spcPct val="150000"/>
              </a:lnSpc>
            </a:pPr>
            <a:r>
              <a:rPr lang="ar-DZ" sz="3200" b="1" dirty="0">
                <a:solidFill>
                  <a:srgbClr val="7030A0"/>
                </a:solidFill>
              </a:rPr>
              <a:t>التوصيات:</a:t>
            </a:r>
          </a:p>
          <a:p>
            <a:pPr algn="r" rtl="1">
              <a:lnSpc>
                <a:spcPct val="150000"/>
              </a:lnSpc>
            </a:pPr>
            <a:r>
              <a:rPr lang="ar-DZ" sz="2000" b="1" dirty="0" smtClean="0"/>
              <a:t> أهمية </a:t>
            </a:r>
            <a:r>
              <a:rPr lang="ar-DZ" sz="2000" b="1" dirty="0"/>
              <a:t>توفير كفايات أساسية يحتاج إليها اساتذة التعليم الابتدائي للقيام بالعملية التعليمية  التعلمية على أحسن وجه . </a:t>
            </a:r>
          </a:p>
          <a:p>
            <a:pPr algn="r" rtl="1">
              <a:lnSpc>
                <a:spcPct val="150000"/>
              </a:lnSpc>
            </a:pPr>
            <a:r>
              <a:rPr lang="ar-DZ" sz="2000" b="1" dirty="0" smtClean="0"/>
              <a:t> التركيز </a:t>
            </a:r>
            <a:r>
              <a:rPr lang="ar-DZ" sz="2000" b="1" dirty="0"/>
              <a:t>أهمية مهارات التخطيط والتنفيذ والتقويم على اعتبار أن أساتذة التعليم الابتدائي موجهون للعملية التربوية، لأنها تتيح لهم اختيار أفضل أساليب الكفايات التدريسية لدى أساتذة التعليم الابتدائي في ضوء متغيرات التدريس، والتحكم في العملية التربوية الصفية، ويعرفها بما ينبغي القيام به داخل الحصة الصفية لتحقيق الأهداف التربوية المرجوة</a:t>
            </a:r>
          </a:p>
        </p:txBody>
      </p:sp>
    </p:spTree>
    <p:extLst>
      <p:ext uri="{BB962C8B-B14F-4D97-AF65-F5344CB8AC3E}">
        <p14:creationId xmlns:p14="http://schemas.microsoft.com/office/powerpoint/2010/main" val="1126851377"/>
      </p:ext>
    </p:extLst>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preferRelativeResize="0">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648" y="0"/>
            <a:ext cx="9235440" cy="6885432"/>
          </a:xfrm>
          <a:prstGeom prst="rect">
            <a:avLst/>
          </a:prstGeom>
          <a:noFill/>
          <a:extLst>
            <a:ext uri="{909E8E84-426E-40DD-AFC4-6F175D3DCCD1}">
              <a14:hiddenFill xmlns:a14="http://schemas.microsoft.com/office/drawing/2010/main">
                <a:solidFill>
                  <a:srgbClr val="FFFFFF"/>
                </a:solidFill>
              </a14:hiddenFill>
            </a:ext>
          </a:extLst>
        </p:spPr>
      </p:pic>
      <p:sp>
        <p:nvSpPr>
          <p:cNvPr id="2" name="WordArt 3" descr="Marbre vert"/>
          <p:cNvSpPr>
            <a:spLocks noChangeArrowheads="1" noChangeShapeType="1" noTextEdit="1"/>
          </p:cNvSpPr>
          <p:nvPr/>
        </p:nvSpPr>
        <p:spPr bwMode="auto">
          <a:xfrm rot="-1099837">
            <a:off x="1266778" y="3366228"/>
            <a:ext cx="2212975" cy="860425"/>
          </a:xfrm>
          <a:prstGeom prst="rect">
            <a:avLst/>
          </a:prstGeom>
          <a:extLst>
            <a:ext uri="{91240B29-F687-4F45-9708-019B960494DF}">
              <a14:hiddenLine xmlns:a14="http://schemas.microsoft.com/office/drawing/2010/main" w="12700">
                <a:solidFill>
                  <a:srgbClr val="76923C"/>
                </a:solidFill>
                <a:round/>
                <a:headEnd/>
                <a:tailEnd/>
              </a14:hiddenLine>
            </a:ext>
            <a:ext uri="{AF507438-7753-43E0-B8FC-AC1667EBCBE1}">
              <a14:hiddenEffects xmlns:a14="http://schemas.microsoft.com/office/drawing/2010/main">
                <a:effectLst/>
              </a14:hiddenEffects>
            </a:ext>
          </a:extLst>
        </p:spPr>
        <p:txBody>
          <a:bodyPr wrap="none" fromWordArt="1">
            <a:prstTxWarp prst="textFadeUp">
              <a:avLst>
                <a:gd name="adj" fmla="val 1389"/>
              </a:avLst>
            </a:prstTxWarp>
          </a:bodyPr>
          <a:lstStyle/>
          <a:p>
            <a:pPr algn="ctr" rtl="1">
              <a:buNone/>
            </a:pPr>
            <a:r>
              <a:rPr lang="ar-DZ" sz="3600" kern="10" spc="0" dirty="0" smtClean="0">
                <a:ln>
                  <a:noFill/>
                </a:ln>
                <a:blipFill dpi="0" rotWithShape="0">
                  <a:blip r:embed="rId3"/>
                  <a:srcRect/>
                  <a:tile tx="0" ty="0" sx="100000" sy="100000" flip="none" algn="tl"/>
                </a:blipFill>
                <a:effectLst/>
                <a:cs typeface="MCS Diwany2 S_U normal."/>
              </a:rPr>
              <a:t>الإطار العام للدراسة</a:t>
            </a:r>
            <a:endParaRPr lang="fr-FR" sz="3600" kern="10" spc="0" dirty="0">
              <a:ln>
                <a:noFill/>
              </a:ln>
              <a:blipFill dpi="0" rotWithShape="0">
                <a:blip r:embed="rId3"/>
                <a:srcRect/>
                <a:tile tx="0" ty="0" sx="100000" sy="100000" flip="none" algn="tl"/>
              </a:blipFill>
              <a:effectLst/>
              <a:cs typeface="MCS Diwany2 S_U normal."/>
            </a:endParaRPr>
          </a:p>
        </p:txBody>
      </p:sp>
      <p:sp>
        <p:nvSpPr>
          <p:cNvPr id="4" name="WordArt 3" descr="Marbre vert"/>
          <p:cNvSpPr>
            <a:spLocks noChangeArrowheads="1" noChangeShapeType="1" noTextEdit="1"/>
          </p:cNvSpPr>
          <p:nvPr/>
        </p:nvSpPr>
        <p:spPr bwMode="auto">
          <a:xfrm rot="1228211">
            <a:off x="5731037" y="3332594"/>
            <a:ext cx="2212975" cy="860425"/>
          </a:xfrm>
          <a:prstGeom prst="rect">
            <a:avLst/>
          </a:prstGeom>
          <a:extLst>
            <a:ext uri="{91240B29-F687-4F45-9708-019B960494DF}">
              <a14:hiddenLine xmlns:a14="http://schemas.microsoft.com/office/drawing/2010/main" w="12700">
                <a:solidFill>
                  <a:srgbClr val="76923C"/>
                </a:solidFill>
                <a:round/>
                <a:headEnd/>
                <a:tailEnd/>
              </a14:hiddenLine>
            </a:ext>
            <a:ext uri="{AF507438-7753-43E0-B8FC-AC1667EBCBE1}">
              <a14:hiddenEffects xmlns:a14="http://schemas.microsoft.com/office/drawing/2010/main">
                <a:effectLst/>
              </a14:hiddenEffects>
            </a:ext>
          </a:extLst>
        </p:spPr>
        <p:txBody>
          <a:bodyPr wrap="none" fromWordArt="1">
            <a:prstTxWarp prst="textFadeUp">
              <a:avLst>
                <a:gd name="adj" fmla="val 1389"/>
              </a:avLst>
            </a:prstTxWarp>
          </a:bodyPr>
          <a:lstStyle/>
          <a:p>
            <a:pPr algn="ctr" rtl="1">
              <a:buNone/>
            </a:pPr>
            <a:r>
              <a:rPr lang="ar-DZ" sz="5400" kern="10" spc="0" dirty="0" smtClean="0">
                <a:ln>
                  <a:noFill/>
                </a:ln>
                <a:blipFill dpi="0" rotWithShape="0">
                  <a:blip r:embed="rId3"/>
                  <a:srcRect/>
                  <a:tile tx="0" ty="0" sx="100000" sy="100000" flip="none" algn="tl"/>
                </a:blipFill>
                <a:effectLst/>
                <a:cs typeface="MCS Diwany2 S_U normal."/>
              </a:rPr>
              <a:t>الجانب التمهيدي</a:t>
            </a:r>
            <a:endParaRPr lang="fr-FR" sz="5400" kern="10" spc="0" dirty="0">
              <a:ln>
                <a:noFill/>
              </a:ln>
              <a:blipFill dpi="0" rotWithShape="0">
                <a:blip r:embed="rId3"/>
                <a:srcRect/>
                <a:tile tx="0" ty="0" sx="100000" sy="100000" flip="none" algn="tl"/>
              </a:blipFill>
              <a:effectLst/>
              <a:cs typeface="MCS Diwany2 S_U normal."/>
            </a:endParaRPr>
          </a:p>
        </p:txBody>
      </p:sp>
    </p:spTree>
    <p:extLst>
      <p:ext uri="{BB962C8B-B14F-4D97-AF65-F5344CB8AC3E}">
        <p14:creationId xmlns:p14="http://schemas.microsoft.com/office/powerpoint/2010/main" val="46608710"/>
      </p:ext>
    </p:extLst>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outVertical)">
                                      <p:cBhvr>
                                        <p:cTn id="7" dur="500"/>
                                        <p:tgtEl>
                                          <p:spTgt spid="102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eur droit 1"/>
          <p:cNvCxnSpPr/>
          <p:nvPr/>
        </p:nvCxnSpPr>
        <p:spPr>
          <a:xfrm>
            <a:off x="-36512" y="867776"/>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907704" y="201414"/>
            <a:ext cx="5472608" cy="923330"/>
          </a:xfrm>
          <a:prstGeom prst="rect">
            <a:avLst/>
          </a:prstGeom>
          <a:gradFill>
            <a:gsLst>
              <a:gs pos="0">
                <a:srgbClr val="DDEBCF"/>
              </a:gs>
              <a:gs pos="50000">
                <a:srgbClr val="9CB86E"/>
              </a:gs>
              <a:gs pos="100000">
                <a:srgbClr val="156B13"/>
              </a:gs>
            </a:gsLst>
            <a:lin ang="5400000" scaled="0"/>
          </a:gradFill>
        </p:spPr>
        <p:txBody>
          <a:bodyPr wrap="square">
            <a:spAutoFit/>
          </a:bodyPr>
          <a:lstStyle/>
          <a:p>
            <a:pPr algn="ctr" rtl="1"/>
            <a:r>
              <a:rPr lang="ar-DZ" sz="5400" b="1" dirty="0" smtClean="0">
                <a:solidFill>
                  <a:srgbClr val="FF0000"/>
                </a:solidFill>
                <a:latin typeface="Andalus" pitchFamily="18" charset="-78"/>
                <a:cs typeface="AL-Sayf Bold" pitchFamily="2" charset="-78"/>
              </a:rPr>
              <a:t>التوصيات والاقتراحات</a:t>
            </a:r>
            <a:endParaRPr lang="ar-EG" sz="5400" b="1" dirty="0">
              <a:solidFill>
                <a:srgbClr val="FF0000"/>
              </a:solidFill>
              <a:latin typeface="Andalus" pitchFamily="18" charset="-78"/>
              <a:cs typeface="AL-Sayf Bold" pitchFamily="2" charset="-78"/>
            </a:endParaRPr>
          </a:p>
        </p:txBody>
      </p:sp>
      <p:sp>
        <p:nvSpPr>
          <p:cNvPr id="3" name="Rectangle 2"/>
          <p:cNvSpPr/>
          <p:nvPr/>
        </p:nvSpPr>
        <p:spPr>
          <a:xfrm>
            <a:off x="395536" y="980728"/>
            <a:ext cx="8136904" cy="5755422"/>
          </a:xfrm>
          <a:prstGeom prst="rect">
            <a:avLst/>
          </a:prstGeom>
        </p:spPr>
        <p:txBody>
          <a:bodyPr wrap="square">
            <a:spAutoFit/>
          </a:bodyPr>
          <a:lstStyle/>
          <a:p>
            <a:pPr algn="r" rtl="1">
              <a:lnSpc>
                <a:spcPct val="150000"/>
              </a:lnSpc>
            </a:pPr>
            <a:r>
              <a:rPr lang="ar-DZ" sz="3200" b="1" dirty="0" smtClean="0">
                <a:solidFill>
                  <a:srgbClr val="7030A0"/>
                </a:solidFill>
              </a:rPr>
              <a:t>الاقتراحات:</a:t>
            </a:r>
          </a:p>
          <a:p>
            <a:pPr marL="457200" indent="-457200" algn="r" rtl="1">
              <a:lnSpc>
                <a:spcPct val="200000"/>
              </a:lnSpc>
              <a:buFont typeface="Wingdings" pitchFamily="2" charset="2"/>
              <a:buChar char="ü"/>
            </a:pPr>
            <a:r>
              <a:rPr lang="ar-DZ" sz="2000" b="1" dirty="0" smtClean="0"/>
              <a:t>زيادة </a:t>
            </a:r>
            <a:r>
              <a:rPr lang="ar-DZ" sz="2000" b="1" dirty="0"/>
              <a:t>الاهتمام والتركيز من قبل المشرفين التربويين من خلال عقد الدورات التدريبية للمعلمين الجدد فيما يتعلق بامتلاك هؤلاء المعلمين للكفايات التدريسية وممارستها.</a:t>
            </a:r>
          </a:p>
          <a:p>
            <a:pPr marL="342900" indent="-342900" algn="r" rtl="1">
              <a:lnSpc>
                <a:spcPct val="200000"/>
              </a:lnSpc>
              <a:buFont typeface="Wingdings" pitchFamily="2" charset="2"/>
              <a:buChar char="ü"/>
            </a:pPr>
            <a:r>
              <a:rPr lang="ar-DZ" sz="2000" b="1" dirty="0" smtClean="0"/>
              <a:t>التركيز </a:t>
            </a:r>
            <a:r>
              <a:rPr lang="ar-DZ" sz="2000" b="1" dirty="0"/>
              <a:t>على المعلمين ذوي الخبرات العالية من حيث زيادة الحوافز والدعم لأهمية عامل الخبرة التعليمية في تحقيق النجاح في العملية التعليمية التعلمية</a:t>
            </a:r>
          </a:p>
          <a:p>
            <a:pPr marL="342900" indent="-342900" algn="r" rtl="1">
              <a:lnSpc>
                <a:spcPct val="200000"/>
              </a:lnSpc>
              <a:buFont typeface="Wingdings" pitchFamily="2" charset="2"/>
              <a:buChar char="ü"/>
            </a:pPr>
            <a:r>
              <a:rPr lang="ar-DZ" sz="2000" b="1" dirty="0" smtClean="0"/>
              <a:t>توفير </a:t>
            </a:r>
            <a:r>
              <a:rPr lang="ar-DZ" sz="2000" b="1" dirty="0"/>
              <a:t>الحوافز اللازمة لاجتذاب الكفاءات الجيدة، والعمل على رفع مكانة المعلم الاجتماعية لما لها من أهمية في بناء الفرد وتطوير المجتمع.</a:t>
            </a:r>
          </a:p>
          <a:p>
            <a:pPr marL="342900" indent="-342900" algn="r" rtl="1">
              <a:lnSpc>
                <a:spcPct val="200000"/>
              </a:lnSpc>
              <a:buFont typeface="Wingdings" pitchFamily="2" charset="2"/>
              <a:buChar char="ü"/>
            </a:pPr>
            <a:r>
              <a:rPr lang="ar-DZ" sz="2000" b="1" dirty="0" smtClean="0"/>
              <a:t>تشجيع </a:t>
            </a:r>
            <a:r>
              <a:rPr lang="ar-DZ" sz="2000" b="1" dirty="0"/>
              <a:t>المعلمين على التخطيط للتدريس لما لعنصر التخطيط من أهمية في التحكم في العملية التربوية واختيار أفضل الأساليب والمهارات التدريسية وإدارة الصف على أكمل وجه</a:t>
            </a:r>
            <a:r>
              <a:rPr lang="ar-DZ" sz="2000" b="1" dirty="0" smtClean="0"/>
              <a:t>.</a:t>
            </a:r>
            <a:endParaRPr lang="ar-DZ" sz="3200" b="1" dirty="0">
              <a:solidFill>
                <a:srgbClr val="7030A0"/>
              </a:solidFill>
            </a:endParaRPr>
          </a:p>
        </p:txBody>
      </p:sp>
    </p:spTree>
    <p:extLst>
      <p:ext uri="{BB962C8B-B14F-4D97-AF65-F5344CB8AC3E}">
        <p14:creationId xmlns:p14="http://schemas.microsoft.com/office/powerpoint/2010/main" val="648083675"/>
      </p:ext>
    </p:extLst>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Connecteur droit 1"/>
          <p:cNvCxnSpPr/>
          <p:nvPr/>
        </p:nvCxnSpPr>
        <p:spPr>
          <a:xfrm>
            <a:off x="-36512" y="867776"/>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907704" y="201414"/>
            <a:ext cx="5472608" cy="923330"/>
          </a:xfrm>
          <a:prstGeom prst="rect">
            <a:avLst/>
          </a:prstGeom>
          <a:gradFill>
            <a:gsLst>
              <a:gs pos="0">
                <a:srgbClr val="DDEBCF"/>
              </a:gs>
              <a:gs pos="50000">
                <a:srgbClr val="9CB86E"/>
              </a:gs>
              <a:gs pos="100000">
                <a:srgbClr val="156B13"/>
              </a:gs>
            </a:gsLst>
            <a:lin ang="5400000" scaled="0"/>
          </a:gradFill>
        </p:spPr>
        <p:txBody>
          <a:bodyPr wrap="square">
            <a:spAutoFit/>
          </a:bodyPr>
          <a:lstStyle/>
          <a:p>
            <a:pPr algn="ctr" rtl="1"/>
            <a:r>
              <a:rPr lang="ar-DZ" sz="5400" b="1" dirty="0" smtClean="0">
                <a:solidFill>
                  <a:srgbClr val="FF0000"/>
                </a:solidFill>
                <a:latin typeface="Andalus" pitchFamily="18" charset="-78"/>
                <a:cs typeface="AL-Sayf Bold" pitchFamily="2" charset="-78"/>
              </a:rPr>
              <a:t>التوصيات والاقتراحات</a:t>
            </a:r>
            <a:endParaRPr lang="ar-EG" sz="5400" b="1" dirty="0">
              <a:solidFill>
                <a:srgbClr val="FF0000"/>
              </a:solidFill>
              <a:latin typeface="Andalus" pitchFamily="18" charset="-78"/>
              <a:cs typeface="AL-Sayf Bold" pitchFamily="2" charset="-78"/>
            </a:endParaRPr>
          </a:p>
        </p:txBody>
      </p:sp>
      <p:sp>
        <p:nvSpPr>
          <p:cNvPr id="3" name="Rectangle 2"/>
          <p:cNvSpPr/>
          <p:nvPr/>
        </p:nvSpPr>
        <p:spPr>
          <a:xfrm>
            <a:off x="395536" y="1268760"/>
            <a:ext cx="8136904" cy="4524315"/>
          </a:xfrm>
          <a:prstGeom prst="rect">
            <a:avLst/>
          </a:prstGeom>
        </p:spPr>
        <p:txBody>
          <a:bodyPr wrap="square">
            <a:spAutoFit/>
          </a:bodyPr>
          <a:lstStyle/>
          <a:p>
            <a:pPr marL="342900" indent="-342900" algn="r" rtl="1">
              <a:lnSpc>
                <a:spcPct val="200000"/>
              </a:lnSpc>
              <a:buFont typeface="Wingdings" pitchFamily="2" charset="2"/>
              <a:buChar char="ü"/>
            </a:pPr>
            <a:r>
              <a:rPr lang="ar-DZ" sz="2000" b="1" dirty="0" smtClean="0">
                <a:solidFill>
                  <a:prstClr val="black"/>
                </a:solidFill>
              </a:rPr>
              <a:t>العمل </a:t>
            </a:r>
            <a:r>
              <a:rPr lang="ar-DZ" sz="2000" b="1" dirty="0">
                <a:solidFill>
                  <a:prstClr val="black"/>
                </a:solidFill>
              </a:rPr>
              <a:t>على تنمية مهارات وكفايات المعلمين فيما يتعلق بامتلاك وممارسة مجموعة من الكفايات التدريسية والمتعلقة باستخدام أساليب التقويم الذاتي للتلاميذ، وتصميم وإنتاج الوسائل التعليمية.</a:t>
            </a:r>
          </a:p>
          <a:p>
            <a:pPr marL="342900" indent="-342900" algn="r" rtl="1">
              <a:lnSpc>
                <a:spcPct val="200000"/>
              </a:lnSpc>
              <a:buFont typeface="Wingdings" pitchFamily="2" charset="2"/>
              <a:buChar char="ü"/>
            </a:pPr>
            <a:r>
              <a:rPr lang="ar-DZ" sz="2000" b="1" dirty="0" smtClean="0">
                <a:solidFill>
                  <a:prstClr val="black"/>
                </a:solidFill>
              </a:rPr>
              <a:t>العمل </a:t>
            </a:r>
            <a:r>
              <a:rPr lang="ar-DZ" sz="2000" b="1" dirty="0">
                <a:solidFill>
                  <a:prstClr val="black"/>
                </a:solidFill>
              </a:rPr>
              <a:t>على تطوير برنامج التربية العملية في برامج إعداد المعلمين في، ليساير المستجدات في مجال الكفايات ومهارات التدريس كي تتاح للمعلمين الفرصة الكافية للتدريب العملي عليها، مما يؤدي إلى التحسن النوعي في مستوى أدائهم المهني بعد التخرج.</a:t>
            </a:r>
          </a:p>
          <a:p>
            <a:pPr algn="r" rtl="1">
              <a:lnSpc>
                <a:spcPct val="150000"/>
              </a:lnSpc>
            </a:pPr>
            <a:endParaRPr lang="ar-DZ" sz="3200" b="1" dirty="0">
              <a:solidFill>
                <a:srgbClr val="7030A0"/>
              </a:solidFill>
            </a:endParaRPr>
          </a:p>
        </p:txBody>
      </p:sp>
    </p:spTree>
    <p:extLst>
      <p:ext uri="{BB962C8B-B14F-4D97-AF65-F5344CB8AC3E}">
        <p14:creationId xmlns:p14="http://schemas.microsoft.com/office/powerpoint/2010/main" val="751372528"/>
      </p:ext>
    </p:extLst>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5000" r="-25000"/>
          </a:stretch>
        </a:blipFill>
        <a:effectLst/>
      </p:bgPr>
    </p:bg>
    <p:spTree>
      <p:nvGrpSpPr>
        <p:cNvPr id="1" name=""/>
        <p:cNvGrpSpPr/>
        <p:nvPr/>
      </p:nvGrpSpPr>
      <p:grpSpPr>
        <a:xfrm>
          <a:off x="0" y="0"/>
          <a:ext cx="0" cy="0"/>
          <a:chOff x="0" y="0"/>
          <a:chExt cx="0" cy="0"/>
        </a:xfrm>
      </p:grpSpPr>
      <p:sp>
        <p:nvSpPr>
          <p:cNvPr id="27650" name="WordArt 2"/>
          <p:cNvSpPr>
            <a:spLocks noChangeArrowheads="1" noChangeShapeType="1" noTextEdit="1"/>
          </p:cNvSpPr>
          <p:nvPr/>
        </p:nvSpPr>
        <p:spPr bwMode="auto">
          <a:xfrm>
            <a:off x="179512" y="-137770"/>
            <a:ext cx="8501122" cy="4214842"/>
          </a:xfrm>
          <a:prstGeom prst="rect">
            <a:avLst/>
          </a:prstGeom>
        </p:spPr>
        <p:txBody>
          <a:bodyPr wrap="none" fromWordArt="1">
            <a:prstTxWarp prst="textDeflate">
              <a:avLst>
                <a:gd name="adj" fmla="val 18750"/>
              </a:avLst>
            </a:prstTxWarp>
          </a:bodyPr>
          <a:lstStyle/>
          <a:p>
            <a:pPr algn="ctr" rtl="1"/>
            <a:r>
              <a:rPr lang="ar-SA" sz="3600" kern="10" dirty="0">
                <a:ln w="19050">
                  <a:solidFill>
                    <a:srgbClr val="99CCFF"/>
                  </a:solidFill>
                  <a:round/>
                  <a:headEnd/>
                  <a:tailEnd/>
                </a:ln>
                <a:effectLst>
                  <a:outerShdw dist="35921" dir="2700000" algn="ctr" rotWithShape="0">
                    <a:srgbClr val="990000"/>
                  </a:outerShdw>
                </a:effectLst>
                <a:latin typeface="+mn-cs"/>
                <a:ea typeface="+mn-cs"/>
              </a:rPr>
              <a:t>تعلم فليس المرء يولد عالما </a:t>
            </a:r>
          </a:p>
          <a:p>
            <a:pPr algn="ctr" rtl="1"/>
            <a:r>
              <a:rPr lang="ar-SA" sz="3600" kern="10" dirty="0">
                <a:ln w="19050">
                  <a:solidFill>
                    <a:srgbClr val="99CCFF"/>
                  </a:solidFill>
                  <a:round/>
                  <a:headEnd/>
                  <a:tailEnd/>
                </a:ln>
                <a:effectLst>
                  <a:outerShdw dist="35921" dir="2700000" algn="ctr" rotWithShape="0">
                    <a:srgbClr val="990000"/>
                  </a:outerShdw>
                </a:effectLst>
                <a:latin typeface="+mn-cs"/>
                <a:ea typeface="+mn-cs"/>
              </a:rPr>
              <a:t>وليس أخو علم كمـــن هو جاهل</a:t>
            </a:r>
            <a:endParaRPr lang="fr-FR" sz="3600" kern="10" dirty="0">
              <a:ln w="19050">
                <a:solidFill>
                  <a:srgbClr val="99CCFF"/>
                </a:solidFill>
                <a:round/>
                <a:headEnd/>
                <a:tailEnd/>
              </a:ln>
              <a:effectLst>
                <a:outerShdw dist="35921" dir="2700000" algn="ctr" rotWithShape="0">
                  <a:srgbClr val="990000"/>
                </a:outerShdw>
              </a:effectLst>
              <a:latin typeface="+mn-cs"/>
              <a:ea typeface="+mn-cs"/>
            </a:endParaRPr>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cteur droit 2"/>
          <p:cNvCxnSpPr/>
          <p:nvPr/>
        </p:nvCxnSpPr>
        <p:spPr>
          <a:xfrm>
            <a:off x="-36512" y="692696"/>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à coins arrondis 3">
            <a:hlinkClick r:id="rId2" action="ppaction://hlinksldjump"/>
          </p:cNvPr>
          <p:cNvSpPr/>
          <p:nvPr/>
        </p:nvSpPr>
        <p:spPr>
          <a:xfrm>
            <a:off x="7867208" y="136104"/>
            <a:ext cx="1097280" cy="360040"/>
          </a:xfrm>
          <a:prstGeom prst="roundRect">
            <a:avLst/>
          </a:prstGeom>
          <a:effectLst>
            <a:glow rad="228600">
              <a:schemeClr val="accent5">
                <a:satMod val="175000"/>
                <a:alpha val="40000"/>
              </a:schemeClr>
            </a:glow>
            <a:outerShdw blurRad="40000" dist="20000" dir="5400000" rotWithShape="0">
              <a:srgbClr val="000000">
                <a:alpha val="38000"/>
              </a:srgbClr>
            </a:outerShdw>
          </a:effectLst>
          <a:scene3d>
            <a:camera prst="orthographicFront"/>
            <a:lightRig rig="threePt" dir="t"/>
          </a:scene3d>
          <a:sp3d>
            <a:bevelT w="101600" prst="rible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smtClean="0">
                <a:latin typeface="Traditional Arabic" pitchFamily="18" charset="-78"/>
                <a:cs typeface="Traditional Arabic" pitchFamily="18" charset="-78"/>
              </a:rPr>
              <a:t>مقدمة</a:t>
            </a:r>
            <a:endParaRPr lang="fr-FR" sz="1600" b="1" dirty="0">
              <a:latin typeface="Traditional Arabic" pitchFamily="18" charset="-78"/>
              <a:cs typeface="Traditional Arabic" pitchFamily="18" charset="-78"/>
            </a:endParaRPr>
          </a:p>
        </p:txBody>
      </p:sp>
      <p:sp>
        <p:nvSpPr>
          <p:cNvPr id="7" name="Rectangle à coins arrondis 6">
            <a:hlinkClick r:id="rId3" action="ppaction://hlinksldjump"/>
          </p:cNvPr>
          <p:cNvSpPr/>
          <p:nvPr/>
        </p:nvSpPr>
        <p:spPr>
          <a:xfrm>
            <a:off x="6668435" y="136104"/>
            <a:ext cx="1097280" cy="3600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smtClean="0">
                <a:latin typeface="Traditional Arabic" pitchFamily="18" charset="-78"/>
                <a:cs typeface="Traditional Arabic" pitchFamily="18" charset="-78"/>
              </a:rPr>
              <a:t>مشكلة البحث</a:t>
            </a:r>
            <a:endParaRPr lang="fr-FR" sz="1600" b="1" dirty="0">
              <a:latin typeface="Traditional Arabic" pitchFamily="18" charset="-78"/>
              <a:cs typeface="Traditional Arabic" pitchFamily="18" charset="-78"/>
            </a:endParaRPr>
          </a:p>
        </p:txBody>
      </p:sp>
      <p:sp>
        <p:nvSpPr>
          <p:cNvPr id="8" name="Rectangle à coins arrondis 7">
            <a:hlinkClick r:id="rId3" action="ppaction://hlinksldjump"/>
          </p:cNvPr>
          <p:cNvSpPr/>
          <p:nvPr/>
        </p:nvSpPr>
        <p:spPr>
          <a:xfrm>
            <a:off x="5465572" y="136104"/>
            <a:ext cx="1097280" cy="3600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smtClean="0">
                <a:latin typeface="Traditional Arabic" pitchFamily="18" charset="-78"/>
                <a:cs typeface="Traditional Arabic" pitchFamily="18" charset="-78"/>
              </a:rPr>
              <a:t>أهداف البحث</a:t>
            </a:r>
            <a:endParaRPr lang="fr-FR" sz="1600" b="1" dirty="0">
              <a:latin typeface="Traditional Arabic" pitchFamily="18" charset="-78"/>
              <a:cs typeface="Traditional Arabic" pitchFamily="18" charset="-78"/>
            </a:endParaRPr>
          </a:p>
        </p:txBody>
      </p:sp>
      <p:sp>
        <p:nvSpPr>
          <p:cNvPr id="10" name="Rectangle à coins arrondis 9">
            <a:hlinkClick r:id="rId4" action="ppaction://hlinksldjump"/>
          </p:cNvPr>
          <p:cNvSpPr/>
          <p:nvPr/>
        </p:nvSpPr>
        <p:spPr>
          <a:xfrm>
            <a:off x="2968241" y="138289"/>
            <a:ext cx="1097280" cy="3600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smtClean="0">
                <a:latin typeface="Traditional Arabic" pitchFamily="18" charset="-78"/>
                <a:cs typeface="Traditional Arabic" pitchFamily="18" charset="-78"/>
              </a:rPr>
              <a:t>أهمية البحث</a:t>
            </a:r>
            <a:endParaRPr lang="fr-FR" sz="1600" b="1" dirty="0">
              <a:latin typeface="Traditional Arabic" pitchFamily="18" charset="-78"/>
              <a:cs typeface="Traditional Arabic" pitchFamily="18" charset="-78"/>
            </a:endParaRPr>
          </a:p>
        </p:txBody>
      </p:sp>
      <p:sp>
        <p:nvSpPr>
          <p:cNvPr id="11" name="Rectangle à coins arrondis 10">
            <a:hlinkClick r:id="rId4" action="ppaction://hlinksldjump"/>
          </p:cNvPr>
          <p:cNvSpPr/>
          <p:nvPr/>
        </p:nvSpPr>
        <p:spPr>
          <a:xfrm>
            <a:off x="1580068" y="136104"/>
            <a:ext cx="1280160" cy="3600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smtClean="0">
                <a:latin typeface="Traditional Arabic" pitchFamily="18" charset="-78"/>
                <a:cs typeface="Traditional Arabic" pitchFamily="18" charset="-78"/>
              </a:rPr>
              <a:t>مصطلحات البحث</a:t>
            </a:r>
            <a:endParaRPr lang="fr-FR" sz="1600" b="1" dirty="0">
              <a:latin typeface="Traditional Arabic" pitchFamily="18" charset="-78"/>
              <a:cs typeface="Traditional Arabic" pitchFamily="18" charset="-78"/>
            </a:endParaRPr>
          </a:p>
        </p:txBody>
      </p:sp>
      <p:sp>
        <p:nvSpPr>
          <p:cNvPr id="12" name="Rectangle à coins arrondis 11">
            <a:hlinkClick r:id="rId5" action="ppaction://hlinksldjump"/>
          </p:cNvPr>
          <p:cNvSpPr/>
          <p:nvPr/>
        </p:nvSpPr>
        <p:spPr>
          <a:xfrm>
            <a:off x="195932" y="136104"/>
            <a:ext cx="1280160" cy="3600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smtClean="0">
                <a:latin typeface="Traditional Arabic" pitchFamily="18" charset="-78"/>
                <a:cs typeface="Traditional Arabic" pitchFamily="18" charset="-78"/>
              </a:rPr>
              <a:t>الدراسات المشابهة</a:t>
            </a:r>
            <a:endParaRPr lang="fr-FR" sz="1600" b="1" dirty="0">
              <a:latin typeface="Traditional Arabic" pitchFamily="18" charset="-78"/>
              <a:cs typeface="Traditional Arabic" pitchFamily="18" charset="-78"/>
            </a:endParaRPr>
          </a:p>
        </p:txBody>
      </p:sp>
      <p:sp>
        <p:nvSpPr>
          <p:cNvPr id="6" name="Rectangle à coins arrondis 5"/>
          <p:cNvSpPr/>
          <p:nvPr/>
        </p:nvSpPr>
        <p:spPr>
          <a:xfrm>
            <a:off x="36651" y="1268760"/>
            <a:ext cx="9052560" cy="5486400"/>
          </a:xfrm>
          <a:prstGeom prst="roundRect">
            <a:avLst/>
          </a:prstGeom>
          <a:noFill/>
          <a:ln w="28575">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p>
        </p:txBody>
      </p:sp>
      <p:sp>
        <p:nvSpPr>
          <p:cNvPr id="13" name="Rectangle 12"/>
          <p:cNvSpPr/>
          <p:nvPr/>
        </p:nvSpPr>
        <p:spPr>
          <a:xfrm>
            <a:off x="3629336" y="724595"/>
            <a:ext cx="1903743" cy="646331"/>
          </a:xfrm>
          <a:prstGeom prst="rect">
            <a:avLst/>
          </a:prstGeom>
        </p:spPr>
        <p:txBody>
          <a:bodyPr wrap="square">
            <a:spAutoFit/>
          </a:bodyPr>
          <a:lstStyle/>
          <a:p>
            <a:pPr algn="ctr" rtl="1"/>
            <a:r>
              <a:rPr lang="ar-DZ" sz="3600" b="1" dirty="0" smtClean="0">
                <a:solidFill>
                  <a:srgbClr val="FF0000"/>
                </a:solidFill>
                <a:latin typeface="Andalus" pitchFamily="18" charset="-78"/>
                <a:cs typeface="Andalus" pitchFamily="18" charset="-78"/>
              </a:rPr>
              <a:t>مـقـدمـة</a:t>
            </a:r>
            <a:endParaRPr lang="fr-FR" sz="2400" b="1" dirty="0">
              <a:solidFill>
                <a:srgbClr val="FF0000"/>
              </a:solidFill>
              <a:latin typeface="Andalus" pitchFamily="18" charset="-78"/>
              <a:cs typeface="Andalus" pitchFamily="18" charset="-78"/>
            </a:endParaRPr>
          </a:p>
        </p:txBody>
      </p:sp>
      <p:sp>
        <p:nvSpPr>
          <p:cNvPr id="2" name="Rectangle 1"/>
          <p:cNvSpPr/>
          <p:nvPr/>
        </p:nvSpPr>
        <p:spPr>
          <a:xfrm>
            <a:off x="305641" y="1443840"/>
            <a:ext cx="8496944" cy="4616648"/>
          </a:xfrm>
          <a:prstGeom prst="rect">
            <a:avLst/>
          </a:prstGeom>
        </p:spPr>
        <p:txBody>
          <a:bodyPr wrap="square">
            <a:spAutoFit/>
          </a:bodyPr>
          <a:lstStyle/>
          <a:p>
            <a:pPr algn="just" rtl="1"/>
            <a:r>
              <a:rPr lang="ar-DZ" sz="2400" dirty="0" smtClean="0"/>
              <a:t>	</a:t>
            </a:r>
            <a:r>
              <a:rPr lang="ar-DZ" b="1" dirty="0"/>
              <a:t>التدريس هو عملية تربوية حاسمة يصنع بواسطتها </a:t>
            </a:r>
            <a:r>
              <a:rPr lang="ar-DZ" b="1" dirty="0" err="1"/>
              <a:t>ناشئته</a:t>
            </a:r>
            <a:r>
              <a:rPr lang="ar-DZ" b="1" dirty="0"/>
              <a:t> واجياله والقياس هو أيضا عملية تربوية هادفة تختبر درجة كفاية التدريس، بناء على مواصفات ومعايير كمية محددة تمهيدا لتقييم هذه الكفاية، والحكم على قيمتها وفعاليتها العامة في تحقيق الاهداف التربوية المرجوة، فقياس التدريس هو سلوك إنسانية موجه، تنعكس أثاره مباشرة على حياة الامة ومستقبلها، الامر الذي يحتم على الجهات الرسمية انجازه من خلال أسس علمية وموضوعية تمكنه من تحقيق الدور البناء المتوقع منه في تحسين عملية التربية وتطويرها (محمد زياد حمدان، 1984، ص25)</a:t>
            </a:r>
          </a:p>
          <a:p>
            <a:pPr algn="just" rtl="1"/>
            <a:r>
              <a:rPr lang="ar-DZ" b="1" dirty="0"/>
              <a:t>كما تشكل الأهداف والكفايات الوظيفية أسلوبا آخر يمكن استخدامه في قياس كفاية التدريس هو عبارة أو جملة نصف نوع السلوك أو القدرة التدريسية التي يستخرج بها المعلم، والأهداف التربوية من حيث حجمها أو عدد القدرات الممثلة فيها على نوعين أهداف عامة ثم أهداف سلوكية أو تعليمية او تدريبية أو خاصة، وقد سميت الأهداف بخاصة أو سلوكية لكون كل منها يمثل سلوكا واحدا، وأطلق على الأهداف بخاصة أو سلوكية لكون كل منها يمثل سلوكا واحدا محدودا يمكن ملاحظته وعده وقياسه لدى المعلم، وسميت تعليمية لاستخدامها في التعليم أو التدريس، وتدريبية لاستعمالها كأداة في أعمال التدريب وإعداد المعلمين، والنوع الثاني هو أفضل الأهداف التربوية وأكثرها دقة وسهولة إجرائية وقابلية للقياس، لكونها في العادة تحدد بعناية مواصفات السلوك التدريسي المطلوب والظروف، والشروط التي يجب أن يحدث من خلالها.(محمد زياد حمدان،1984م، ص159)</a:t>
            </a:r>
          </a:p>
          <a:p>
            <a:pPr algn="just" rtl="1"/>
            <a:r>
              <a:rPr lang="ar-DZ" b="1" dirty="0"/>
              <a:t>وتبرز أهمية هذه الدراسة في تقويم الكفايات التدريسية لدى معلمي المرحلة الابتدائية وتحديد دور المعلم في تفعيل العملية </a:t>
            </a:r>
            <a:r>
              <a:rPr lang="ar-DZ" b="1" dirty="0" smtClean="0"/>
              <a:t>التعليمية.</a:t>
            </a:r>
            <a:endParaRPr lang="ar-DZ" b="1" dirty="0"/>
          </a:p>
        </p:txBody>
      </p:sp>
      <p:pic>
        <p:nvPicPr>
          <p:cNvPr id="17" name="Picture 4" descr="C:\Program Files\Microsoft Office\MEDIA\OFFICE14\Bullets\BD14753_.gif">
            <a:hlinkClick r:id="" action="ppaction://hlinkshowjump?jump=endshow"/>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278" y="-58916"/>
            <a:ext cx="215739" cy="21573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5" descr="C:\Program Files\Microsoft Office\MEDIA\OFFICE14\Bullets\BD21298_.gif">
            <a:hlinkClick r:id="" action="ppaction://hlinkshowjump?jump=lastslide"/>
          </p:cNvPr>
          <p:cNvPicPr preferRelativeResize="0">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928000" y="-261"/>
            <a:ext cx="216000" cy="21600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à coins arrondis 14">
            <a:hlinkClick r:id="rId3" action="ppaction://hlinksldjump"/>
          </p:cNvPr>
          <p:cNvSpPr/>
          <p:nvPr/>
        </p:nvSpPr>
        <p:spPr>
          <a:xfrm>
            <a:off x="4169428" y="116632"/>
            <a:ext cx="1188720" cy="3600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a:latin typeface="Traditional Arabic" pitchFamily="18" charset="-78"/>
                <a:cs typeface="Traditional Arabic" pitchFamily="18" charset="-78"/>
              </a:rPr>
              <a:t>فرضيات البحث</a:t>
            </a:r>
            <a:endParaRPr lang="fr-FR" sz="16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3691610949"/>
      </p:ext>
    </p:extLst>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1" fill="hold" grpId="0" nodeType="after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cteur droit 2"/>
          <p:cNvCxnSpPr/>
          <p:nvPr/>
        </p:nvCxnSpPr>
        <p:spPr>
          <a:xfrm>
            <a:off x="-36512" y="692696"/>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à coins arrondis 3">
            <a:hlinkClick r:id="rId2" action="ppaction://hlinksldjump"/>
          </p:cNvPr>
          <p:cNvSpPr/>
          <p:nvPr/>
        </p:nvSpPr>
        <p:spPr>
          <a:xfrm>
            <a:off x="5580112" y="156823"/>
            <a:ext cx="1097280" cy="3600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smtClean="0">
                <a:latin typeface="Traditional Arabic" pitchFamily="18" charset="-78"/>
                <a:cs typeface="Traditional Arabic" pitchFamily="18" charset="-78"/>
              </a:rPr>
              <a:t>مقدمة</a:t>
            </a:r>
            <a:endParaRPr lang="fr-FR" sz="1600" b="1" dirty="0">
              <a:latin typeface="Traditional Arabic" pitchFamily="18" charset="-78"/>
              <a:cs typeface="Traditional Arabic" pitchFamily="18" charset="-78"/>
            </a:endParaRPr>
          </a:p>
        </p:txBody>
      </p:sp>
      <p:sp>
        <p:nvSpPr>
          <p:cNvPr id="5" name="Rectangle à coins arrondis 4">
            <a:hlinkClick r:id="rId3" action="ppaction://hlinksldjump"/>
          </p:cNvPr>
          <p:cNvSpPr/>
          <p:nvPr/>
        </p:nvSpPr>
        <p:spPr>
          <a:xfrm>
            <a:off x="3659424" y="133479"/>
            <a:ext cx="1097280" cy="360040"/>
          </a:xfrm>
          <a:prstGeom prst="roundRect">
            <a:avLst/>
          </a:prstGeom>
          <a:effectLst>
            <a:glow rad="228600">
              <a:schemeClr val="accent5">
                <a:satMod val="175000"/>
                <a:alpha val="40000"/>
              </a:schemeClr>
            </a:glow>
            <a:outerShdw blurRad="40000" dist="20000" dir="5400000" rotWithShape="0">
              <a:srgbClr val="000000">
                <a:alpha val="38000"/>
              </a:srgbClr>
            </a:outerShdw>
          </a:effectLst>
          <a:scene3d>
            <a:camera prst="orthographicFront"/>
            <a:lightRig rig="threePt" dir="t"/>
          </a:scene3d>
          <a:sp3d>
            <a:bevelT w="101600" prst="rible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smtClean="0">
                <a:latin typeface="Traditional Arabic" pitchFamily="18" charset="-78"/>
                <a:cs typeface="Traditional Arabic" pitchFamily="18" charset="-78"/>
              </a:rPr>
              <a:t>الإشكالية</a:t>
            </a:r>
            <a:endParaRPr lang="fr-FR" sz="1600" b="1" dirty="0">
              <a:latin typeface="Traditional Arabic" pitchFamily="18" charset="-78"/>
              <a:cs typeface="Traditional Arabic" pitchFamily="18" charset="-78"/>
            </a:endParaRPr>
          </a:p>
        </p:txBody>
      </p:sp>
      <p:sp>
        <p:nvSpPr>
          <p:cNvPr id="11" name="Rectangle à coins arrondis 10"/>
          <p:cNvSpPr/>
          <p:nvPr/>
        </p:nvSpPr>
        <p:spPr>
          <a:xfrm>
            <a:off x="36651" y="1268760"/>
            <a:ext cx="9052560" cy="5486400"/>
          </a:xfrm>
          <a:prstGeom prst="roundRect">
            <a:avLst/>
          </a:prstGeom>
          <a:noFill/>
          <a:ln w="28575">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p>
        </p:txBody>
      </p:sp>
      <p:pic>
        <p:nvPicPr>
          <p:cNvPr id="16" name="Picture 4" descr="C:\Program Files\Microsoft Office\MEDIA\OFFICE14\Bullets\BD14753_.gif">
            <a:hlinkClick r:id="" action="ppaction://hlinkshowjump?jump=endshow"/>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78" y="-58916"/>
            <a:ext cx="215739" cy="21573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Program Files\Microsoft Office\MEDIA\OFFICE14\Bullets\BD21298_.gif">
            <a:hlinkClick r:id="" action="ppaction://hlinkshowjump?jump=lastslide"/>
          </p:cNvPr>
          <p:cNvPicPr preferRelativeResize="0">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28000" y="-261"/>
            <a:ext cx="216000" cy="216000"/>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1142976" y="724595"/>
            <a:ext cx="7215238" cy="584775"/>
          </a:xfrm>
          <a:prstGeom prst="rect">
            <a:avLst/>
          </a:prstGeom>
        </p:spPr>
        <p:txBody>
          <a:bodyPr wrap="square">
            <a:spAutoFit/>
          </a:bodyPr>
          <a:lstStyle/>
          <a:p>
            <a:pPr algn="ctr" rtl="1"/>
            <a:r>
              <a:rPr lang="ar-DZ" sz="3200" b="1" dirty="0" smtClean="0">
                <a:solidFill>
                  <a:srgbClr val="FF0000"/>
                </a:solidFill>
                <a:latin typeface="Andalus" pitchFamily="18" charset="-78"/>
                <a:cs typeface="Andalus" pitchFamily="18" charset="-78"/>
              </a:rPr>
              <a:t>و على ضوء ما سبق يمكن طرح الإشكالية التالية:</a:t>
            </a:r>
          </a:p>
        </p:txBody>
      </p:sp>
      <p:sp>
        <p:nvSpPr>
          <p:cNvPr id="19" name="Rectangle à coins arrondis 18">
            <a:hlinkClick r:id="rId3" action="ppaction://hlinksldjump"/>
          </p:cNvPr>
          <p:cNvSpPr/>
          <p:nvPr/>
        </p:nvSpPr>
        <p:spPr>
          <a:xfrm>
            <a:off x="1835696" y="156823"/>
            <a:ext cx="1188720" cy="3600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smtClean="0">
                <a:latin typeface="Traditional Arabic" pitchFamily="18" charset="-78"/>
                <a:cs typeface="Traditional Arabic" pitchFamily="18" charset="-78"/>
              </a:rPr>
              <a:t>الفرضيات</a:t>
            </a:r>
            <a:endParaRPr lang="fr-FR" sz="1600" b="1" dirty="0">
              <a:latin typeface="Traditional Arabic" pitchFamily="18" charset="-78"/>
              <a:cs typeface="Traditional Arabic" pitchFamily="18" charset="-78"/>
            </a:endParaRPr>
          </a:p>
        </p:txBody>
      </p:sp>
      <p:sp>
        <p:nvSpPr>
          <p:cNvPr id="69633" name="Rectangle 1"/>
          <p:cNvSpPr>
            <a:spLocks noChangeArrowheads="1"/>
          </p:cNvSpPr>
          <p:nvPr/>
        </p:nvSpPr>
        <p:spPr bwMode="auto">
          <a:xfrm>
            <a:off x="1064517" y="1844824"/>
            <a:ext cx="7286676" cy="40349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rtl="1">
              <a:lnSpc>
                <a:spcPct val="115000"/>
              </a:lnSpc>
              <a:spcAft>
                <a:spcPts val="0"/>
              </a:spcAft>
            </a:pPr>
            <a:r>
              <a:rPr lang="ar-DZ" sz="2800" b="1" dirty="0" smtClean="0">
                <a:solidFill>
                  <a:srgbClr val="0070C0"/>
                </a:solidFill>
                <a:latin typeface="Times New Roman"/>
                <a:ea typeface="Times New Roman"/>
                <a:cs typeface="Simplified Arabic"/>
              </a:rPr>
              <a:t>التساؤلات:</a:t>
            </a:r>
            <a:endParaRPr lang="fr-FR" sz="2800" dirty="0">
              <a:solidFill>
                <a:srgbClr val="0070C0"/>
              </a:solidFill>
              <a:latin typeface="Calibri"/>
              <a:ea typeface="Times New Roman"/>
              <a:cs typeface="Arial"/>
            </a:endParaRPr>
          </a:p>
          <a:p>
            <a:pPr marL="457200" indent="-457200" algn="just" rtl="1">
              <a:spcAft>
                <a:spcPts val="0"/>
              </a:spcAft>
              <a:buFont typeface="Wingdings" pitchFamily="2" charset="2"/>
              <a:buChar char="Ø"/>
            </a:pPr>
            <a:r>
              <a:rPr lang="ar-DZ" sz="2800" dirty="0" smtClean="0">
                <a:latin typeface="Calibri" pitchFamily="34" charset="0"/>
                <a:ea typeface="Times New Roman" pitchFamily="18" charset="0"/>
                <a:cs typeface="Simplified Arabic" pitchFamily="2" charset="-78"/>
              </a:rPr>
              <a:t>هل </a:t>
            </a:r>
            <a:r>
              <a:rPr lang="ar-DZ" sz="2800" dirty="0">
                <a:latin typeface="Calibri" pitchFamily="34" charset="0"/>
                <a:ea typeface="Times New Roman" pitchFamily="18" charset="0"/>
                <a:cs typeface="Simplified Arabic" pitchFamily="2" charset="-78"/>
              </a:rPr>
              <a:t>يتمتع أساتذة التعليم </a:t>
            </a:r>
            <a:r>
              <a:rPr lang="ar-DZ" sz="2800" dirty="0" smtClean="0">
                <a:latin typeface="Calibri" pitchFamily="34" charset="0"/>
                <a:ea typeface="Times New Roman" pitchFamily="18" charset="0"/>
                <a:cs typeface="Simplified Arabic" pitchFamily="2" charset="-78"/>
              </a:rPr>
              <a:t>الابتدائي </a:t>
            </a:r>
            <a:r>
              <a:rPr lang="ar-DZ" sz="2800" dirty="0">
                <a:latin typeface="Calibri" pitchFamily="34" charset="0"/>
                <a:ea typeface="Times New Roman" pitchFamily="18" charset="0"/>
                <a:cs typeface="Simplified Arabic" pitchFamily="2" charset="-78"/>
              </a:rPr>
              <a:t>بدرجة اتقان عالية للكفايات التدريسية؟</a:t>
            </a:r>
            <a:endParaRPr lang="fr-FR" sz="2800" dirty="0">
              <a:latin typeface="Calibri" pitchFamily="34" charset="0"/>
              <a:ea typeface="Times New Roman" pitchFamily="18" charset="0"/>
              <a:cs typeface="Simplified Arabic" pitchFamily="2" charset="-78"/>
            </a:endParaRPr>
          </a:p>
          <a:p>
            <a:pPr marL="457200" indent="-457200" algn="just" rtl="1">
              <a:spcAft>
                <a:spcPts val="0"/>
              </a:spcAft>
              <a:buFont typeface="Wingdings" pitchFamily="2" charset="2"/>
              <a:buChar char="Ø"/>
            </a:pPr>
            <a:r>
              <a:rPr lang="ar-DZ" sz="2800" dirty="0" smtClean="0">
                <a:latin typeface="Calibri" pitchFamily="34" charset="0"/>
                <a:ea typeface="Times New Roman" pitchFamily="18" charset="0"/>
                <a:cs typeface="Simplified Arabic" pitchFamily="2" charset="-78"/>
              </a:rPr>
              <a:t>هل </a:t>
            </a:r>
            <a:r>
              <a:rPr lang="ar-DZ" sz="2800" dirty="0">
                <a:latin typeface="Calibri" pitchFamily="34" charset="0"/>
                <a:ea typeface="Times New Roman" pitchFamily="18" charset="0"/>
                <a:cs typeface="Simplified Arabic" pitchFamily="2" charset="-78"/>
              </a:rPr>
              <a:t>هناك فروق في الكفايات التدريسية بين المعلمين حسب متغير الجنسين؟</a:t>
            </a:r>
            <a:endParaRPr lang="fr-FR" sz="2800" dirty="0">
              <a:latin typeface="Calibri" pitchFamily="34" charset="0"/>
              <a:ea typeface="Times New Roman" pitchFamily="18" charset="0"/>
              <a:cs typeface="Simplified Arabic" pitchFamily="2" charset="-78"/>
            </a:endParaRPr>
          </a:p>
          <a:p>
            <a:pPr marL="457200" indent="-457200" algn="just" rtl="1">
              <a:spcAft>
                <a:spcPts val="0"/>
              </a:spcAft>
              <a:buFont typeface="Wingdings" pitchFamily="2" charset="2"/>
              <a:buChar char="Ø"/>
            </a:pPr>
            <a:r>
              <a:rPr lang="ar-DZ" sz="2800" dirty="0" smtClean="0">
                <a:latin typeface="Calibri" pitchFamily="34" charset="0"/>
                <a:ea typeface="Times New Roman" pitchFamily="18" charset="0"/>
                <a:cs typeface="Simplified Arabic" pitchFamily="2" charset="-78"/>
              </a:rPr>
              <a:t>هل </a:t>
            </a:r>
            <a:r>
              <a:rPr lang="ar-DZ" sz="2800" dirty="0">
                <a:latin typeface="Calibri" pitchFamily="34" charset="0"/>
                <a:ea typeface="Times New Roman" pitchFamily="18" charset="0"/>
                <a:cs typeface="Simplified Arabic" pitchFamily="2" charset="-78"/>
              </a:rPr>
              <a:t>هناك فروق في الكفايات التدريسية بين المعلمين حسب متغير الأقدمية؟</a:t>
            </a:r>
            <a:endParaRPr lang="fr-FR" sz="2800" dirty="0">
              <a:latin typeface="Calibri" pitchFamily="34" charset="0"/>
              <a:ea typeface="Times New Roman" pitchFamily="18" charset="0"/>
              <a:cs typeface="Simplified Arabic" pitchFamily="2" charset="-78"/>
            </a:endParaRPr>
          </a:p>
          <a:p>
            <a:pPr marL="457200" indent="-457200" algn="just" rtl="1">
              <a:spcAft>
                <a:spcPts val="0"/>
              </a:spcAft>
              <a:buFont typeface="Wingdings" pitchFamily="2" charset="2"/>
              <a:buChar char="Ø"/>
            </a:pPr>
            <a:r>
              <a:rPr lang="ar-DZ" sz="2800" dirty="0" smtClean="0">
                <a:latin typeface="Calibri" pitchFamily="34" charset="0"/>
                <a:ea typeface="Times New Roman" pitchFamily="18" charset="0"/>
                <a:cs typeface="Simplified Arabic" pitchFamily="2" charset="-78"/>
              </a:rPr>
              <a:t>هل </a:t>
            </a:r>
            <a:r>
              <a:rPr lang="ar-DZ" sz="2800" dirty="0">
                <a:latin typeface="Calibri" pitchFamily="34" charset="0"/>
                <a:ea typeface="Times New Roman" pitchFamily="18" charset="0"/>
                <a:cs typeface="Simplified Arabic" pitchFamily="2" charset="-78"/>
              </a:rPr>
              <a:t>هناك فروق في الكفايات التدريسية بين المعلمين حسب متغير المؤهل العلمي</a:t>
            </a:r>
            <a:r>
              <a:rPr lang="ar-DZ" sz="2800" dirty="0" smtClean="0">
                <a:latin typeface="Calibri" pitchFamily="34" charset="0"/>
                <a:ea typeface="Times New Roman" pitchFamily="18" charset="0"/>
                <a:cs typeface="Simplified Arabic" pitchFamily="2" charset="-78"/>
              </a:rPr>
              <a:t>؟</a:t>
            </a:r>
            <a:endParaRPr kumimoji="0" lang="ar-DZ" sz="360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554120056"/>
      </p:ext>
    </p:extLst>
  </p:cSld>
  <p:clrMapOvr>
    <a:masterClrMapping/>
  </p:clrMapOvr>
  <p:transition spd="slow">
    <p:cover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cteur droit 2"/>
          <p:cNvCxnSpPr/>
          <p:nvPr/>
        </p:nvCxnSpPr>
        <p:spPr>
          <a:xfrm>
            <a:off x="-36512" y="692696"/>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à coins arrondis 3">
            <a:hlinkClick r:id="rId2" action="ppaction://hlinksldjump"/>
          </p:cNvPr>
          <p:cNvSpPr/>
          <p:nvPr/>
        </p:nvSpPr>
        <p:spPr>
          <a:xfrm>
            <a:off x="5785507" y="136104"/>
            <a:ext cx="1097280" cy="3600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smtClean="0">
                <a:solidFill>
                  <a:prstClr val="black"/>
                </a:solidFill>
                <a:latin typeface="Traditional Arabic" pitchFamily="18" charset="-78"/>
                <a:cs typeface="Traditional Arabic" pitchFamily="18" charset="-78"/>
              </a:rPr>
              <a:t>مقدمة</a:t>
            </a:r>
            <a:endParaRPr lang="fr-FR" sz="1600" b="1" dirty="0">
              <a:solidFill>
                <a:prstClr val="black"/>
              </a:solidFill>
              <a:latin typeface="Traditional Arabic" pitchFamily="18" charset="-78"/>
              <a:cs typeface="Traditional Arabic" pitchFamily="18" charset="-78"/>
            </a:endParaRPr>
          </a:p>
        </p:txBody>
      </p:sp>
      <p:sp>
        <p:nvSpPr>
          <p:cNvPr id="5" name="Rectangle à coins arrondis 4">
            <a:hlinkClick r:id="rId3" action="ppaction://hlinksldjump"/>
          </p:cNvPr>
          <p:cNvSpPr/>
          <p:nvPr/>
        </p:nvSpPr>
        <p:spPr>
          <a:xfrm>
            <a:off x="3926599" y="142852"/>
            <a:ext cx="1097280" cy="36004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a:solidFill>
                  <a:prstClr val="black"/>
                </a:solidFill>
                <a:latin typeface="Traditional Arabic" pitchFamily="18" charset="-78"/>
                <a:cs typeface="Traditional Arabic" pitchFamily="18" charset="-78"/>
              </a:rPr>
              <a:t>الإشكالية</a:t>
            </a:r>
            <a:endParaRPr lang="fr-FR" sz="1600" b="1" dirty="0">
              <a:solidFill>
                <a:prstClr val="black"/>
              </a:solidFill>
              <a:latin typeface="Traditional Arabic" pitchFamily="18" charset="-78"/>
              <a:cs typeface="Traditional Arabic" pitchFamily="18" charset="-78"/>
            </a:endParaRPr>
          </a:p>
        </p:txBody>
      </p:sp>
      <p:sp>
        <p:nvSpPr>
          <p:cNvPr id="6" name="Rectangle à coins arrondis 5">
            <a:hlinkClick r:id="rId4" action="ppaction://hlinksldjump"/>
          </p:cNvPr>
          <p:cNvSpPr/>
          <p:nvPr/>
        </p:nvSpPr>
        <p:spPr>
          <a:xfrm>
            <a:off x="1863313" y="156823"/>
            <a:ext cx="1428760" cy="360040"/>
          </a:xfrm>
          <a:prstGeom prst="roundRect">
            <a:avLst/>
          </a:prstGeom>
          <a:effectLst>
            <a:glow rad="228600">
              <a:schemeClr val="accent5">
                <a:satMod val="175000"/>
                <a:alpha val="40000"/>
              </a:schemeClr>
            </a:glow>
            <a:outerShdw blurRad="40000" dist="20000" dir="5400000" rotWithShape="0">
              <a:srgbClr val="000000">
                <a:alpha val="38000"/>
              </a:srgbClr>
            </a:outerShdw>
          </a:effectLst>
          <a:scene3d>
            <a:camera prst="orthographicFront"/>
            <a:lightRig rig="threePt" dir="t"/>
          </a:scene3d>
          <a:sp3d>
            <a:bevelT w="101600" prst="rible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1600" b="1" dirty="0">
                <a:solidFill>
                  <a:prstClr val="black"/>
                </a:solidFill>
                <a:latin typeface="Traditional Arabic" pitchFamily="18" charset="-78"/>
                <a:cs typeface="Traditional Arabic" pitchFamily="18" charset="-78"/>
              </a:rPr>
              <a:t>الفرضيات</a:t>
            </a:r>
            <a:endParaRPr lang="fr-FR" sz="1600" b="1" dirty="0">
              <a:solidFill>
                <a:prstClr val="black"/>
              </a:solidFill>
              <a:latin typeface="Traditional Arabic" pitchFamily="18" charset="-78"/>
              <a:cs typeface="Traditional Arabic" pitchFamily="18" charset="-78"/>
            </a:endParaRPr>
          </a:p>
        </p:txBody>
      </p:sp>
      <p:sp>
        <p:nvSpPr>
          <p:cNvPr id="11" name="Rectangle à coins arrondis 10"/>
          <p:cNvSpPr/>
          <p:nvPr/>
        </p:nvSpPr>
        <p:spPr>
          <a:xfrm>
            <a:off x="36651" y="1268760"/>
            <a:ext cx="9052560" cy="5486400"/>
          </a:xfrm>
          <a:prstGeom prst="roundRect">
            <a:avLst/>
          </a:prstGeom>
          <a:noFill/>
          <a:ln w="28575">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solidFill>
                <a:prstClr val="black"/>
              </a:solidFill>
            </a:endParaRPr>
          </a:p>
        </p:txBody>
      </p:sp>
      <p:pic>
        <p:nvPicPr>
          <p:cNvPr id="16" name="Picture 4" descr="C:\Program Files\Microsoft Office\MEDIA\OFFICE14\Bullets\BD14753_.gif">
            <a:hlinkClick r:id="" action="ppaction://hlinkshowjump?jump=endshow"/>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78" y="-58916"/>
            <a:ext cx="215739" cy="21573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Program Files\Microsoft Office\MEDIA\OFFICE14\Bullets\BD21298_.gif">
            <a:hlinkClick r:id="" action="ppaction://hlinkshowjump?jump=lastslide"/>
          </p:cNvPr>
          <p:cNvPicPr preferRelativeResize="0">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928000" y="-261"/>
            <a:ext cx="216000" cy="216000"/>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à coins arrondis 20"/>
          <p:cNvSpPr/>
          <p:nvPr/>
        </p:nvSpPr>
        <p:spPr>
          <a:xfrm>
            <a:off x="3308972" y="1357298"/>
            <a:ext cx="2500330"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DZ" sz="2800" b="1" u="sng" dirty="0" smtClean="0">
              <a:solidFill>
                <a:srgbClr val="002060"/>
              </a:solidFill>
              <a:latin typeface="Simplified Arabic" pitchFamily="18" charset="-78"/>
              <a:cs typeface="Simplified Arabic" pitchFamily="18" charset="-78"/>
            </a:endParaRPr>
          </a:p>
          <a:p>
            <a:pPr algn="ctr"/>
            <a:r>
              <a:rPr lang="ar-DZ" sz="2800" b="1" u="sng" dirty="0" smtClean="0">
                <a:solidFill>
                  <a:prstClr val="white"/>
                </a:solidFill>
                <a:latin typeface="Simplified Arabic" pitchFamily="18" charset="-78"/>
                <a:cs typeface="Simplified Arabic" pitchFamily="18" charset="-78"/>
              </a:rPr>
              <a:t>الفرضيات</a:t>
            </a:r>
            <a:r>
              <a:rPr lang="ar-SA" sz="2800" b="1" u="sng" dirty="0" smtClean="0">
                <a:solidFill>
                  <a:prstClr val="white"/>
                </a:solidFill>
                <a:latin typeface="Simplified Arabic" pitchFamily="18" charset="-78"/>
                <a:cs typeface="Simplified Arabic" pitchFamily="18" charset="-78"/>
              </a:rPr>
              <a:t>:</a:t>
            </a:r>
            <a:r>
              <a:rPr lang="ar-SA" sz="2800" b="1" dirty="0" smtClean="0">
                <a:solidFill>
                  <a:prstClr val="white"/>
                </a:solidFill>
                <a:latin typeface="Simplified Arabic" pitchFamily="18" charset="-78"/>
                <a:cs typeface="Simplified Arabic" pitchFamily="18" charset="-78"/>
              </a:rPr>
              <a:t> </a:t>
            </a:r>
            <a:endParaRPr lang="ar-SA" sz="2800" b="1" dirty="0" smtClean="0">
              <a:solidFill>
                <a:prstClr val="white"/>
              </a:solidFill>
              <a:latin typeface="Simplified Arabic" pitchFamily="18" charset="-78"/>
              <a:cs typeface="Simplified Arabic" pitchFamily="18" charset="-78"/>
            </a:endParaRPr>
          </a:p>
          <a:p>
            <a:pPr algn="ctr"/>
            <a:endParaRPr lang="fr-FR" sz="2800" dirty="0">
              <a:solidFill>
                <a:prstClr val="white"/>
              </a:solidFill>
            </a:endParaRPr>
          </a:p>
        </p:txBody>
      </p:sp>
      <p:sp>
        <p:nvSpPr>
          <p:cNvPr id="69634" name="Rectangle 2"/>
          <p:cNvSpPr>
            <a:spLocks noChangeArrowheads="1"/>
          </p:cNvSpPr>
          <p:nvPr/>
        </p:nvSpPr>
        <p:spPr bwMode="auto">
          <a:xfrm>
            <a:off x="760463" y="2242245"/>
            <a:ext cx="7429552"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rtl="1" fontAlgn="base">
              <a:spcBef>
                <a:spcPct val="0"/>
              </a:spcBef>
              <a:spcAft>
                <a:spcPct val="0"/>
              </a:spcAft>
              <a:buFontTx/>
              <a:buBlip>
                <a:blip r:embed="rId7"/>
              </a:buBlip>
            </a:pPr>
            <a:r>
              <a:rPr lang="ar-DZ" sz="2800" dirty="0" smtClean="0">
                <a:solidFill>
                  <a:prstClr val="black"/>
                </a:solidFill>
                <a:latin typeface="Calibri" pitchFamily="34" charset="0"/>
                <a:ea typeface="Times New Roman" pitchFamily="18" charset="0"/>
                <a:cs typeface="Simplified Arabic" pitchFamily="2" charset="-78"/>
              </a:rPr>
              <a:t> </a:t>
            </a:r>
            <a:r>
              <a:rPr lang="ar-DZ" sz="2800" dirty="0">
                <a:latin typeface="Times New Roman"/>
                <a:ea typeface="Times New Roman"/>
                <a:cs typeface="Simplified Arabic"/>
              </a:rPr>
              <a:t>يتمتع أساتذة التعليم الابتدائي بدرجة اتقان عالية للكفايات التدريسية.</a:t>
            </a:r>
            <a:endParaRPr lang="fr-FR" sz="2800" dirty="0" smtClean="0">
              <a:solidFill>
                <a:prstClr val="black"/>
              </a:solidFill>
              <a:latin typeface="Arial" pitchFamily="34" charset="0"/>
              <a:cs typeface="Arial" pitchFamily="34" charset="0"/>
            </a:endParaRPr>
          </a:p>
          <a:p>
            <a:pPr algn="ctr" rtl="1" eaLnBrk="0" fontAlgn="base" hangingPunct="0">
              <a:spcBef>
                <a:spcPct val="0"/>
              </a:spcBef>
              <a:spcAft>
                <a:spcPct val="0"/>
              </a:spcAft>
              <a:buFontTx/>
              <a:buBlip>
                <a:blip r:embed="rId7"/>
              </a:buBlip>
            </a:pPr>
            <a:r>
              <a:rPr lang="ar-DZ" sz="2800" dirty="0" smtClean="0">
                <a:solidFill>
                  <a:prstClr val="black"/>
                </a:solidFill>
                <a:latin typeface="Calibri" pitchFamily="34" charset="0"/>
                <a:ea typeface="Times New Roman" pitchFamily="18" charset="0"/>
                <a:cs typeface="Simplified Arabic" pitchFamily="2" charset="-78"/>
              </a:rPr>
              <a:t> </a:t>
            </a:r>
            <a:r>
              <a:rPr lang="ar-DZ" sz="2800" dirty="0">
                <a:latin typeface="Times New Roman"/>
                <a:ea typeface="Times New Roman"/>
                <a:cs typeface="Simplified Arabic"/>
              </a:rPr>
              <a:t>توجد فروق بين المعلمين في الكفايات التدريسية حسب الجنس</a:t>
            </a:r>
            <a:r>
              <a:rPr lang="ar-DZ" sz="2800" dirty="0" smtClean="0">
                <a:latin typeface="Times New Roman"/>
                <a:ea typeface="Times New Roman"/>
                <a:cs typeface="Simplified Arabic"/>
              </a:rPr>
              <a:t>.</a:t>
            </a:r>
          </a:p>
          <a:p>
            <a:pPr algn="ctr" rtl="1" eaLnBrk="0" fontAlgn="base" hangingPunct="0">
              <a:spcBef>
                <a:spcPct val="0"/>
              </a:spcBef>
              <a:spcAft>
                <a:spcPct val="0"/>
              </a:spcAft>
              <a:buFontTx/>
              <a:buBlip>
                <a:blip r:embed="rId7"/>
              </a:buBlip>
            </a:pPr>
            <a:r>
              <a:rPr lang="ar-DZ" sz="2800" dirty="0">
                <a:solidFill>
                  <a:prstClr val="black"/>
                </a:solidFill>
                <a:latin typeface="Times New Roman"/>
                <a:ea typeface="Times New Roman" pitchFamily="18" charset="0"/>
                <a:cs typeface="Simplified Arabic"/>
              </a:rPr>
              <a:t> </a:t>
            </a:r>
            <a:r>
              <a:rPr lang="ar-DZ" sz="2800" dirty="0">
                <a:latin typeface="Times New Roman"/>
                <a:ea typeface="Times New Roman"/>
                <a:cs typeface="Simplified Arabic"/>
              </a:rPr>
              <a:t>توجد فروق بين المعلمين في الكفايات التدريسية حسب الأقدمية</a:t>
            </a:r>
            <a:r>
              <a:rPr lang="ar-DZ" sz="2800" dirty="0" smtClean="0">
                <a:latin typeface="Times New Roman"/>
                <a:ea typeface="Times New Roman"/>
                <a:cs typeface="Simplified Arabic"/>
              </a:rPr>
              <a:t>.</a:t>
            </a:r>
          </a:p>
          <a:p>
            <a:pPr algn="ctr" rtl="1" eaLnBrk="0" fontAlgn="base" hangingPunct="0">
              <a:spcBef>
                <a:spcPct val="0"/>
              </a:spcBef>
              <a:spcAft>
                <a:spcPct val="0"/>
              </a:spcAft>
              <a:buFontTx/>
              <a:buBlip>
                <a:blip r:embed="rId7"/>
              </a:buBlip>
            </a:pPr>
            <a:r>
              <a:rPr lang="ar-DZ" sz="2800" dirty="0">
                <a:solidFill>
                  <a:prstClr val="black"/>
                </a:solidFill>
                <a:latin typeface="Times New Roman"/>
                <a:ea typeface="Times New Roman" pitchFamily="18" charset="0"/>
                <a:cs typeface="Simplified Arabic"/>
              </a:rPr>
              <a:t> </a:t>
            </a:r>
            <a:r>
              <a:rPr lang="ar-DZ" sz="2800" dirty="0">
                <a:latin typeface="Times New Roman"/>
                <a:ea typeface="Times New Roman"/>
                <a:cs typeface="Simplified Arabic"/>
              </a:rPr>
              <a:t>توجد فروق بين المعلمين في الكفايات التدريسية حسب المؤهل العلمي.</a:t>
            </a:r>
            <a:r>
              <a:rPr lang="ar-DZ" sz="2800" dirty="0" smtClean="0">
                <a:solidFill>
                  <a:prstClr val="black"/>
                </a:solidFill>
                <a:latin typeface="Calibri" pitchFamily="34" charset="0"/>
                <a:ea typeface="Times New Roman" pitchFamily="18" charset="0"/>
                <a:cs typeface="Simplified Arabic" pitchFamily="2" charset="-78"/>
              </a:rPr>
              <a:t> </a:t>
            </a:r>
            <a:endParaRPr lang="ar-DZ" sz="2800" dirty="0" smtClean="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1133326679"/>
      </p:ext>
    </p:extLst>
  </p:cSld>
  <p:clrMapOvr>
    <a:masterClrMapping/>
  </p:clrMapOvr>
  <p:transition spd="slow">
    <p:cover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cteur droit 2"/>
          <p:cNvCxnSpPr/>
          <p:nvPr/>
        </p:nvCxnSpPr>
        <p:spPr>
          <a:xfrm>
            <a:off x="-36512" y="692696"/>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à coins arrondis 5">
            <a:hlinkClick r:id="rId2" action="ppaction://hlinksldjump"/>
          </p:cNvPr>
          <p:cNvSpPr/>
          <p:nvPr/>
        </p:nvSpPr>
        <p:spPr>
          <a:xfrm>
            <a:off x="2549931" y="136104"/>
            <a:ext cx="4062554" cy="506814"/>
          </a:xfrm>
          <a:prstGeom prst="roundRect">
            <a:avLst/>
          </a:prstGeom>
          <a:effectLst>
            <a:glow rad="228600">
              <a:schemeClr val="accent5">
                <a:satMod val="175000"/>
                <a:alpha val="40000"/>
              </a:schemeClr>
            </a:glow>
            <a:outerShdw blurRad="40000" dist="20000" dir="5400000" rotWithShape="0">
              <a:srgbClr val="000000">
                <a:alpha val="38000"/>
              </a:srgbClr>
            </a:outerShdw>
          </a:effectLst>
          <a:scene3d>
            <a:camera prst="orthographicFront"/>
            <a:lightRig rig="threePt" dir="t"/>
          </a:scene3d>
          <a:sp3d>
            <a:bevelT w="101600" prst="rible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3600" b="1" dirty="0" smtClean="0">
                <a:latin typeface="Traditional Arabic" pitchFamily="18" charset="-78"/>
                <a:cs typeface="Traditional Arabic" pitchFamily="18" charset="-78"/>
              </a:rPr>
              <a:t>أهمية الدراســـــــــــة</a:t>
            </a:r>
            <a:endParaRPr lang="fr-FR" sz="3600" b="1" dirty="0">
              <a:latin typeface="Traditional Arabic" pitchFamily="18" charset="-78"/>
              <a:cs typeface="Traditional Arabic" pitchFamily="18" charset="-78"/>
            </a:endParaRPr>
          </a:p>
        </p:txBody>
      </p:sp>
      <p:sp>
        <p:nvSpPr>
          <p:cNvPr id="11" name="Rectangle à coins arrondis 10"/>
          <p:cNvSpPr/>
          <p:nvPr/>
        </p:nvSpPr>
        <p:spPr>
          <a:xfrm>
            <a:off x="36651" y="1268760"/>
            <a:ext cx="9052560" cy="5486400"/>
          </a:xfrm>
          <a:prstGeom prst="roundRect">
            <a:avLst/>
          </a:prstGeom>
          <a:noFill/>
          <a:ln w="28575">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p>
        </p:txBody>
      </p:sp>
      <p:sp>
        <p:nvSpPr>
          <p:cNvPr id="17" name="Croix 16">
            <a:hlinkClick r:id="" action="ppaction://hlinkshowjump?jump=endshow"/>
          </p:cNvPr>
          <p:cNvSpPr/>
          <p:nvPr/>
        </p:nvSpPr>
        <p:spPr>
          <a:xfrm>
            <a:off x="57238" y="6553721"/>
            <a:ext cx="186915" cy="189603"/>
          </a:xfrm>
          <a:prstGeom prst="plus">
            <a:avLst>
              <a:gd name="adj" fmla="val 38871"/>
            </a:avLst>
          </a:prstGeom>
          <a:noFill/>
          <a:ln w="9525"/>
        </p:spPr>
        <p:style>
          <a:lnRef idx="2">
            <a:schemeClr val="accent2"/>
          </a:lnRef>
          <a:fillRef idx="1">
            <a:schemeClr val="lt1"/>
          </a:fillRef>
          <a:effectRef idx="0">
            <a:schemeClr val="accent2"/>
          </a:effectRef>
          <a:fontRef idx="minor">
            <a:schemeClr val="dk1"/>
          </a:fontRef>
        </p:style>
        <p:txBody>
          <a:bodyPr rtlCol="0" anchor="ctr"/>
          <a:lstStyle/>
          <a:p>
            <a:pPr algn="ctr"/>
            <a:endParaRPr lang="fr-FR" dirty="0"/>
          </a:p>
        </p:txBody>
      </p:sp>
      <p:sp>
        <p:nvSpPr>
          <p:cNvPr id="19" name="Rectangle 18"/>
          <p:cNvSpPr/>
          <p:nvPr/>
        </p:nvSpPr>
        <p:spPr>
          <a:xfrm>
            <a:off x="-32" y="1382990"/>
            <a:ext cx="8640960" cy="4524315"/>
          </a:xfrm>
          <a:prstGeom prst="rect">
            <a:avLst/>
          </a:prstGeom>
        </p:spPr>
        <p:txBody>
          <a:bodyPr wrap="square">
            <a:spAutoFit/>
          </a:bodyPr>
          <a:lstStyle/>
          <a:p>
            <a:pPr algn="r" rtl="1"/>
            <a:r>
              <a:rPr lang="ar-DZ" sz="3200" dirty="0"/>
              <a:t>تكتسي هذه الدراسة أهميتها من عدة جوانب أهمها:</a:t>
            </a:r>
          </a:p>
          <a:p>
            <a:pPr algn="r" rtl="1"/>
            <a:r>
              <a:rPr lang="ar-DZ" sz="3200" dirty="0"/>
              <a:t>- تناولها لموضوع الكفايات التدريسية وما تتضمنه من أهمية بالغة في إنجاح العملية التعليمية التعلمية.</a:t>
            </a:r>
          </a:p>
          <a:p>
            <a:pPr algn="r" rtl="1"/>
            <a:r>
              <a:rPr lang="ar-DZ" sz="3200" dirty="0"/>
              <a:t>- تسليط الضوء على أهمية التدريس الجاد واليومي</a:t>
            </a:r>
          </a:p>
          <a:p>
            <a:pPr algn="r" rtl="1"/>
            <a:r>
              <a:rPr lang="ar-DZ" sz="3200" dirty="0"/>
              <a:t>- إبراز ضرورة تحكم المعلم في كفاياته بما فيها من تخطيط وتنفيذ وتقويم اليومي للدروس </a:t>
            </a:r>
          </a:p>
          <a:p>
            <a:pPr algn="r" rtl="1"/>
            <a:r>
              <a:rPr lang="ar-DZ" sz="3200" dirty="0"/>
              <a:t>- ضمان فعالية وكفاءة المعلم التي تعمل على تنمية قدراته العقلية والوجدانية والمجال الحس حركي، ليكون قادرا على مواجهة مختلف المواقف.</a:t>
            </a:r>
          </a:p>
        </p:txBody>
      </p:sp>
      <p:pic>
        <p:nvPicPr>
          <p:cNvPr id="15" name="Picture 5" descr="C:\Program Files\Microsoft Office\MEDIA\OFFICE14\Bullets\BD21298_.gif">
            <a:hlinkClick r:id="" action="ppaction://hlinkshowjump?jump=lastslide"/>
          </p:cNvPr>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28000" y="-261"/>
            <a:ext cx="216000" cy="21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0809386"/>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wipe(right)">
                                      <p:cBhvr>
                                        <p:cTn id="7" dur="2000"/>
                                        <p:tgtEl>
                                          <p:spTgt spid="19">
                                            <p:txEl>
                                              <p:pRg st="0" end="0"/>
                                            </p:txEl>
                                          </p:spTgt>
                                        </p:tgtEl>
                                      </p:cBhvr>
                                    </p:animEffect>
                                  </p:childTnLst>
                                </p:cTn>
                              </p:par>
                            </p:childTnLst>
                          </p:cTn>
                        </p:par>
                        <p:par>
                          <p:cTn id="8" fill="hold">
                            <p:stCondLst>
                              <p:cond delay="2000"/>
                            </p:stCondLst>
                            <p:childTnLst>
                              <p:par>
                                <p:cTn id="9" presetID="22" presetClass="entr" presetSubtype="2" fill="hold" nodeType="afterEffect">
                                  <p:stCondLst>
                                    <p:cond delay="0"/>
                                  </p:stCondLst>
                                  <p:childTnLst>
                                    <p:set>
                                      <p:cBhvr>
                                        <p:cTn id="10" dur="1" fill="hold">
                                          <p:stCondLst>
                                            <p:cond delay="0"/>
                                          </p:stCondLst>
                                        </p:cTn>
                                        <p:tgtEl>
                                          <p:spTgt spid="19">
                                            <p:txEl>
                                              <p:pRg st="1" end="1"/>
                                            </p:txEl>
                                          </p:spTgt>
                                        </p:tgtEl>
                                        <p:attrNameLst>
                                          <p:attrName>style.visibility</p:attrName>
                                        </p:attrNameLst>
                                      </p:cBhvr>
                                      <p:to>
                                        <p:strVal val="visible"/>
                                      </p:to>
                                    </p:set>
                                    <p:animEffect transition="in" filter="wipe(right)">
                                      <p:cBhvr>
                                        <p:cTn id="11" dur="2000"/>
                                        <p:tgtEl>
                                          <p:spTgt spid="19">
                                            <p:txEl>
                                              <p:pRg st="1" end="1"/>
                                            </p:txEl>
                                          </p:spTgt>
                                        </p:tgtEl>
                                      </p:cBhvr>
                                    </p:animEffect>
                                  </p:childTnLst>
                                </p:cTn>
                              </p:par>
                            </p:childTnLst>
                          </p:cTn>
                        </p:par>
                        <p:par>
                          <p:cTn id="12" fill="hold">
                            <p:stCondLst>
                              <p:cond delay="4000"/>
                            </p:stCondLst>
                            <p:childTnLst>
                              <p:par>
                                <p:cTn id="13" presetID="22" presetClass="entr" presetSubtype="2" fill="hold" nodeType="afterEffect">
                                  <p:stCondLst>
                                    <p:cond delay="0"/>
                                  </p:stCondLst>
                                  <p:childTnLst>
                                    <p:set>
                                      <p:cBhvr>
                                        <p:cTn id="14" dur="1" fill="hold">
                                          <p:stCondLst>
                                            <p:cond delay="0"/>
                                          </p:stCondLst>
                                        </p:cTn>
                                        <p:tgtEl>
                                          <p:spTgt spid="19">
                                            <p:txEl>
                                              <p:pRg st="2" end="2"/>
                                            </p:txEl>
                                          </p:spTgt>
                                        </p:tgtEl>
                                        <p:attrNameLst>
                                          <p:attrName>style.visibility</p:attrName>
                                        </p:attrNameLst>
                                      </p:cBhvr>
                                      <p:to>
                                        <p:strVal val="visible"/>
                                      </p:to>
                                    </p:set>
                                    <p:animEffect transition="in" filter="wipe(right)">
                                      <p:cBhvr>
                                        <p:cTn id="15" dur="2000"/>
                                        <p:tgtEl>
                                          <p:spTgt spid="19">
                                            <p:txEl>
                                              <p:pRg st="2" end="2"/>
                                            </p:txEl>
                                          </p:spTgt>
                                        </p:tgtEl>
                                      </p:cBhvr>
                                    </p:animEffect>
                                  </p:childTnLst>
                                </p:cTn>
                              </p:par>
                            </p:childTnLst>
                          </p:cTn>
                        </p:par>
                        <p:par>
                          <p:cTn id="16" fill="hold">
                            <p:stCondLst>
                              <p:cond delay="6000"/>
                            </p:stCondLst>
                            <p:childTnLst>
                              <p:par>
                                <p:cTn id="17" presetID="22" presetClass="entr" presetSubtype="2" fill="hold" nodeType="afterEffect">
                                  <p:stCondLst>
                                    <p:cond delay="0"/>
                                  </p:stCondLst>
                                  <p:childTnLst>
                                    <p:set>
                                      <p:cBhvr>
                                        <p:cTn id="18" dur="1" fill="hold">
                                          <p:stCondLst>
                                            <p:cond delay="0"/>
                                          </p:stCondLst>
                                        </p:cTn>
                                        <p:tgtEl>
                                          <p:spTgt spid="19">
                                            <p:txEl>
                                              <p:pRg st="3" end="3"/>
                                            </p:txEl>
                                          </p:spTgt>
                                        </p:tgtEl>
                                        <p:attrNameLst>
                                          <p:attrName>style.visibility</p:attrName>
                                        </p:attrNameLst>
                                      </p:cBhvr>
                                      <p:to>
                                        <p:strVal val="visible"/>
                                      </p:to>
                                    </p:set>
                                    <p:animEffect transition="in" filter="wipe(right)">
                                      <p:cBhvr>
                                        <p:cTn id="19" dur="2000"/>
                                        <p:tgtEl>
                                          <p:spTgt spid="19">
                                            <p:txEl>
                                              <p:pRg st="3" end="3"/>
                                            </p:txEl>
                                          </p:spTgt>
                                        </p:tgtEl>
                                      </p:cBhvr>
                                    </p:animEffect>
                                  </p:childTnLst>
                                </p:cTn>
                              </p:par>
                            </p:childTnLst>
                          </p:cTn>
                        </p:par>
                        <p:par>
                          <p:cTn id="20" fill="hold">
                            <p:stCondLst>
                              <p:cond delay="8000"/>
                            </p:stCondLst>
                            <p:childTnLst>
                              <p:par>
                                <p:cTn id="21" presetID="22" presetClass="entr" presetSubtype="2" fill="hold" nodeType="afterEffect">
                                  <p:stCondLst>
                                    <p:cond delay="0"/>
                                  </p:stCondLst>
                                  <p:childTnLst>
                                    <p:set>
                                      <p:cBhvr>
                                        <p:cTn id="22" dur="1" fill="hold">
                                          <p:stCondLst>
                                            <p:cond delay="0"/>
                                          </p:stCondLst>
                                        </p:cTn>
                                        <p:tgtEl>
                                          <p:spTgt spid="19">
                                            <p:txEl>
                                              <p:pRg st="4" end="4"/>
                                            </p:txEl>
                                          </p:spTgt>
                                        </p:tgtEl>
                                        <p:attrNameLst>
                                          <p:attrName>style.visibility</p:attrName>
                                        </p:attrNameLst>
                                      </p:cBhvr>
                                      <p:to>
                                        <p:strVal val="visible"/>
                                      </p:to>
                                    </p:set>
                                    <p:animEffect transition="in" filter="wipe(right)">
                                      <p:cBhvr>
                                        <p:cTn id="23" dur="2000"/>
                                        <p:tgtEl>
                                          <p:spTgt spid="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cteur droit 2"/>
          <p:cNvCxnSpPr/>
          <p:nvPr/>
        </p:nvCxnSpPr>
        <p:spPr>
          <a:xfrm>
            <a:off x="-54928" y="908720"/>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à coins arrondis 5">
            <a:hlinkClick r:id="rId2" action="ppaction://hlinksldjump"/>
          </p:cNvPr>
          <p:cNvSpPr/>
          <p:nvPr/>
        </p:nvSpPr>
        <p:spPr>
          <a:xfrm>
            <a:off x="2915816" y="107738"/>
            <a:ext cx="2495035" cy="656966"/>
          </a:xfrm>
          <a:prstGeom prst="roundRect">
            <a:avLst/>
          </a:prstGeom>
          <a:effectLst>
            <a:glow rad="228600">
              <a:schemeClr val="accent5">
                <a:satMod val="175000"/>
                <a:alpha val="40000"/>
              </a:schemeClr>
            </a:glow>
            <a:outerShdw blurRad="40000" dist="20000" dir="5400000" rotWithShape="0">
              <a:srgbClr val="000000">
                <a:alpha val="38000"/>
              </a:srgbClr>
            </a:outerShdw>
          </a:effectLst>
          <a:scene3d>
            <a:camera prst="orthographicFront"/>
            <a:lightRig rig="threePt" dir="t"/>
          </a:scene3d>
          <a:sp3d>
            <a:bevelT w="101600" prst="rible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3600" b="1" dirty="0">
                <a:latin typeface="Traditional Arabic" pitchFamily="18" charset="-78"/>
                <a:cs typeface="Traditional Arabic" pitchFamily="18" charset="-78"/>
              </a:rPr>
              <a:t>أهداف </a:t>
            </a:r>
            <a:r>
              <a:rPr lang="ar-DZ" sz="3600" b="1" dirty="0" smtClean="0">
                <a:latin typeface="Traditional Arabic" pitchFamily="18" charset="-78"/>
                <a:cs typeface="Traditional Arabic" pitchFamily="18" charset="-78"/>
              </a:rPr>
              <a:t>الدراسة</a:t>
            </a:r>
            <a:endParaRPr lang="fr-FR" sz="3600" b="1" dirty="0">
              <a:latin typeface="Traditional Arabic" pitchFamily="18" charset="-78"/>
              <a:cs typeface="Traditional Arabic" pitchFamily="18" charset="-78"/>
            </a:endParaRPr>
          </a:p>
        </p:txBody>
      </p:sp>
      <p:sp>
        <p:nvSpPr>
          <p:cNvPr id="11" name="Rectangle à coins arrondis 10"/>
          <p:cNvSpPr/>
          <p:nvPr/>
        </p:nvSpPr>
        <p:spPr>
          <a:xfrm>
            <a:off x="36651" y="1268760"/>
            <a:ext cx="9052560" cy="5486400"/>
          </a:xfrm>
          <a:prstGeom prst="roundRect">
            <a:avLst/>
          </a:prstGeom>
          <a:noFill/>
          <a:ln w="28575">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fr-FR" dirty="0"/>
          </a:p>
        </p:txBody>
      </p:sp>
      <p:sp>
        <p:nvSpPr>
          <p:cNvPr id="13" name="Rectangle 12"/>
          <p:cNvSpPr/>
          <p:nvPr/>
        </p:nvSpPr>
        <p:spPr>
          <a:xfrm>
            <a:off x="467544" y="1124744"/>
            <a:ext cx="8136904" cy="1800493"/>
          </a:xfrm>
          <a:prstGeom prst="rect">
            <a:avLst/>
          </a:prstGeom>
        </p:spPr>
        <p:txBody>
          <a:bodyPr wrap="square">
            <a:spAutoFit/>
          </a:bodyPr>
          <a:lstStyle/>
          <a:p>
            <a:pPr algn="justLow" rtl="1">
              <a:lnSpc>
                <a:spcPct val="250000"/>
              </a:lnSpc>
            </a:pPr>
            <a:endParaRPr lang="fr-FR" sz="2400" b="1" dirty="0" smtClean="0">
              <a:cs typeface="Traditional Arabic" pitchFamily="2" charset="-78"/>
            </a:endParaRPr>
          </a:p>
          <a:p>
            <a:pPr algn="justLow" rtl="1">
              <a:lnSpc>
                <a:spcPct val="250000"/>
              </a:lnSpc>
            </a:pPr>
            <a:endParaRPr lang="ar-SA" sz="2400" b="1" dirty="0" smtClean="0">
              <a:cs typeface="Traditional Arabic" pitchFamily="2" charset="-78"/>
            </a:endParaRPr>
          </a:p>
        </p:txBody>
      </p:sp>
      <p:pic>
        <p:nvPicPr>
          <p:cNvPr id="14" name="Picture 4" descr="C:\Program Files\Microsoft Office\MEDIA\OFFICE14\Bullets\BD14753_.gif">
            <a:hlinkClick r:id="" action="ppaction://hlinkshowjump?jump=endshow"/>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78" y="-58916"/>
            <a:ext cx="215739" cy="21573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C:\Program Files\Microsoft Office\MEDIA\OFFICE14\Bullets\BD21298_.gif">
            <a:hlinkClick r:id="" action="ppaction://hlinkshowjump?jump=lastslide"/>
          </p:cNvPr>
          <p:cNvPicPr preferRelativeResize="0">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28000" y="-261"/>
            <a:ext cx="216000" cy="216000"/>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571472" y="1428736"/>
            <a:ext cx="7858180" cy="4524315"/>
          </a:xfrm>
          <a:prstGeom prst="rect">
            <a:avLst/>
          </a:prstGeom>
        </p:spPr>
        <p:txBody>
          <a:bodyPr wrap="square">
            <a:spAutoFit/>
          </a:bodyPr>
          <a:lstStyle/>
          <a:p>
            <a:pPr algn="just" rtl="1"/>
            <a:r>
              <a:rPr lang="ar-DZ" sz="2800" dirty="0" smtClean="0"/>
              <a:t>	</a:t>
            </a:r>
            <a:r>
              <a:rPr lang="ar-DZ" sz="3200" dirty="0"/>
              <a:t>تهدف الدراسة الحالية إلى:</a:t>
            </a:r>
          </a:p>
          <a:p>
            <a:pPr algn="just" rtl="1"/>
            <a:r>
              <a:rPr lang="ar-DZ" sz="3200" dirty="0"/>
              <a:t>- تحديد الكفايات اللازمة لمعلم المرحلة الابتدائية في مجال التدريس </a:t>
            </a:r>
          </a:p>
          <a:p>
            <a:pPr algn="just" rtl="1"/>
            <a:r>
              <a:rPr lang="ar-DZ" sz="3200" dirty="0"/>
              <a:t>- معرفة مستوى درجة إتقان الأساتذة في مرحلة التعليم الابتدائي لكفايات التدريس.</a:t>
            </a:r>
          </a:p>
          <a:p>
            <a:pPr algn="just" rtl="1"/>
            <a:r>
              <a:rPr lang="ar-DZ" sz="3200" dirty="0"/>
              <a:t>- معرفة مستوى الفروق بين المعلمين في الكفايات التدريسية حسب الجنس </a:t>
            </a:r>
          </a:p>
          <a:p>
            <a:pPr algn="just" rtl="1"/>
            <a:r>
              <a:rPr lang="ar-DZ" sz="3200" dirty="0"/>
              <a:t>- معرفة مستوى الفروق بين المعلمين في الكفايات التدريسية حسب المؤهل العلمي.</a:t>
            </a:r>
          </a:p>
        </p:txBody>
      </p:sp>
    </p:spTree>
    <p:extLst>
      <p:ext uri="{BB962C8B-B14F-4D97-AF65-F5344CB8AC3E}">
        <p14:creationId xmlns:p14="http://schemas.microsoft.com/office/powerpoint/2010/main" val="1573172021"/>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nodePh="1">
                                  <p:stCondLst>
                                    <p:cond delay="0"/>
                                  </p:stCondLst>
                                  <p:endCondLst>
                                    <p:cond evt="begin" delay="0">
                                      <p:tn val="5"/>
                                    </p:cond>
                                  </p:endCondLst>
                                  <p:childTnLst>
                                    <p:set>
                                      <p:cBhvr>
                                        <p:cTn id="6" dur="1" fill="hold">
                                          <p:stCondLst>
                                            <p:cond delay="0"/>
                                          </p:stCondLst>
                                        </p:cTn>
                                        <p:tgtEl>
                                          <p:spTgt spid="13"/>
                                        </p:tgtEl>
                                        <p:attrNameLst>
                                          <p:attrName>style.visibility</p:attrName>
                                        </p:attrNameLst>
                                      </p:cBhvr>
                                      <p:to>
                                        <p:strVal val="visible"/>
                                      </p:to>
                                    </p:set>
                                    <p:animEffect transition="in" filter="wipe(up)">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cteur droit 2"/>
          <p:cNvCxnSpPr/>
          <p:nvPr/>
        </p:nvCxnSpPr>
        <p:spPr>
          <a:xfrm>
            <a:off x="-36512" y="857232"/>
            <a:ext cx="92354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à coins arrondis 10"/>
          <p:cNvSpPr/>
          <p:nvPr/>
        </p:nvSpPr>
        <p:spPr>
          <a:xfrm>
            <a:off x="36651" y="1000108"/>
            <a:ext cx="9052560" cy="5486400"/>
          </a:xfrm>
          <a:prstGeom prst="roundRect">
            <a:avLst/>
          </a:prstGeom>
          <a:noFill/>
          <a:ln w="28575">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r" rtl="1"/>
            <a:endParaRPr lang="fr-FR" dirty="0"/>
          </a:p>
        </p:txBody>
      </p:sp>
      <p:pic>
        <p:nvPicPr>
          <p:cNvPr id="16" name="Picture 4" descr="C:\Program Files\Microsoft Office\MEDIA\OFFICE14\Bullets\BD14753_.gif">
            <a:hlinkClick r:id="" action="ppaction://hlinkshowjump?jump=endshow"/>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278" y="-58916"/>
            <a:ext cx="215739" cy="21573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descr="C:\Program Files\Microsoft Office\MEDIA\OFFICE14\Bullets\BD21298_.gif">
            <a:hlinkClick r:id="" action="ppaction://hlinkshowjump?jump=lastslide"/>
          </p:cNvPr>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28000" y="-261"/>
            <a:ext cx="216000" cy="21600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à coins arrondis 14">
            <a:hlinkClick r:id="rId4" action="ppaction://hlinksldjump"/>
          </p:cNvPr>
          <p:cNvSpPr/>
          <p:nvPr/>
        </p:nvSpPr>
        <p:spPr>
          <a:xfrm>
            <a:off x="3157035" y="214290"/>
            <a:ext cx="2811792" cy="431478"/>
          </a:xfrm>
          <a:prstGeom prst="roundRect">
            <a:avLst/>
          </a:prstGeom>
          <a:effectLst>
            <a:glow rad="228600">
              <a:schemeClr val="accent5">
                <a:satMod val="175000"/>
                <a:alpha val="40000"/>
              </a:schemeClr>
            </a:glow>
            <a:outerShdw blurRad="40000" dist="20000" dir="5400000" rotWithShape="0">
              <a:srgbClr val="000000">
                <a:alpha val="38000"/>
              </a:srgbClr>
            </a:outerShdw>
          </a:effectLst>
          <a:scene3d>
            <a:camera prst="orthographicFront"/>
            <a:lightRig rig="threePt" dir="t"/>
          </a:scene3d>
          <a:sp3d>
            <a:bevelT w="101600" prst="rible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ar-DZ" sz="2000" b="1" dirty="0">
                <a:latin typeface="Times New Roman" pitchFamily="18" charset="0"/>
                <a:cs typeface="Times New Roman" pitchFamily="18" charset="0"/>
              </a:rPr>
              <a:t>الدراسات السابقة</a:t>
            </a:r>
            <a:endParaRPr lang="fr-FR" sz="2000" b="1" dirty="0">
              <a:latin typeface="Times New Roman" pitchFamily="18" charset="0"/>
              <a:cs typeface="Times New Roman" pitchFamily="18" charset="0"/>
            </a:endParaRPr>
          </a:p>
        </p:txBody>
      </p:sp>
      <p:sp>
        <p:nvSpPr>
          <p:cNvPr id="22" name="Rectangle 1"/>
          <p:cNvSpPr>
            <a:spLocks noChangeArrowheads="1"/>
          </p:cNvSpPr>
          <p:nvPr/>
        </p:nvSpPr>
        <p:spPr bwMode="auto">
          <a:xfrm>
            <a:off x="512132" y="1647964"/>
            <a:ext cx="792088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Low" rtl="1" fontAlgn="base">
              <a:spcBef>
                <a:spcPct val="0"/>
              </a:spcBef>
              <a:spcAft>
                <a:spcPct val="0"/>
              </a:spcAft>
              <a:buFont typeface="Wingdings" pitchFamily="2" charset="2"/>
              <a:buChar char="q"/>
            </a:pPr>
            <a:r>
              <a:rPr lang="ar-DZ" sz="2400" b="1" dirty="0" smtClean="0"/>
              <a:t>الدراسة الأولى: </a:t>
            </a:r>
            <a:r>
              <a:rPr lang="ar-DZ" sz="2400" dirty="0" smtClean="0"/>
              <a:t>دراسة مرعي لسنة </a:t>
            </a:r>
            <a:r>
              <a:rPr lang="ar-DZ" sz="2400" dirty="0"/>
              <a:t>(1981)</a:t>
            </a:r>
            <a:endParaRPr kumimoji="0" lang="ar-SA" sz="2400" b="0" i="0" u="none" strike="noStrike" cap="none" normalizeH="0" baseline="0" dirty="0" smtClean="0">
              <a:ln>
                <a:noFill/>
              </a:ln>
              <a:solidFill>
                <a:schemeClr val="tx1"/>
              </a:solidFill>
              <a:effectLst/>
              <a:latin typeface="Simplified Arabic" pitchFamily="18" charset="-78"/>
              <a:cs typeface="Simplified Arabic" pitchFamily="18" charset="-78"/>
            </a:endParaRPr>
          </a:p>
        </p:txBody>
      </p:sp>
      <p:sp>
        <p:nvSpPr>
          <p:cNvPr id="23" name="Rectangle 22"/>
          <p:cNvSpPr/>
          <p:nvPr/>
        </p:nvSpPr>
        <p:spPr>
          <a:xfrm>
            <a:off x="418826" y="2109629"/>
            <a:ext cx="8001056" cy="461665"/>
          </a:xfrm>
          <a:prstGeom prst="rect">
            <a:avLst/>
          </a:prstGeom>
        </p:spPr>
        <p:txBody>
          <a:bodyPr wrap="square">
            <a:spAutoFit/>
          </a:bodyPr>
          <a:lstStyle/>
          <a:p>
            <a:pPr algn="r" rtl="1">
              <a:buFont typeface="Wingdings" pitchFamily="2" charset="2"/>
              <a:buChar char="q"/>
            </a:pPr>
            <a:r>
              <a:rPr lang="ar-DZ" sz="2400" b="1" dirty="0" smtClean="0"/>
              <a:t>الدراسة الثانية</a:t>
            </a:r>
            <a:r>
              <a:rPr lang="ar-DZ" sz="2400" dirty="0" smtClean="0"/>
              <a:t>: </a:t>
            </a:r>
            <a:r>
              <a:rPr lang="ar-DZ" sz="2400" dirty="0"/>
              <a:t>دراسة </a:t>
            </a:r>
            <a:r>
              <a:rPr lang="ar-DZ" sz="2400" dirty="0" smtClean="0"/>
              <a:t>الضامن لسنة </a:t>
            </a:r>
            <a:r>
              <a:rPr lang="ar-DZ" sz="2400" dirty="0"/>
              <a:t>(1982)</a:t>
            </a:r>
            <a:endParaRPr lang="fr-FR" sz="2400" dirty="0" smtClean="0"/>
          </a:p>
        </p:txBody>
      </p:sp>
      <p:sp>
        <p:nvSpPr>
          <p:cNvPr id="24" name="Rectangle 23"/>
          <p:cNvSpPr/>
          <p:nvPr/>
        </p:nvSpPr>
        <p:spPr>
          <a:xfrm>
            <a:off x="755576" y="2563398"/>
            <a:ext cx="8093760" cy="830997"/>
          </a:xfrm>
          <a:prstGeom prst="rect">
            <a:avLst/>
          </a:prstGeom>
        </p:spPr>
        <p:txBody>
          <a:bodyPr wrap="square">
            <a:spAutoFit/>
          </a:bodyPr>
          <a:lstStyle/>
          <a:p>
            <a:pPr lvl="1" algn="r" rtl="1">
              <a:buFont typeface="Wingdings" pitchFamily="2" charset="2"/>
              <a:buChar char="q"/>
            </a:pPr>
            <a:r>
              <a:rPr lang="ar-DZ" sz="2400" b="1" dirty="0"/>
              <a:t>الدراسة السادسة</a:t>
            </a:r>
            <a:r>
              <a:rPr lang="ar-DZ" sz="2000" b="1" dirty="0" smtClean="0"/>
              <a:t>: </a:t>
            </a:r>
            <a:r>
              <a:rPr lang="ar-DZ" sz="2400" dirty="0"/>
              <a:t>دراسة كلُّ </a:t>
            </a:r>
            <a:r>
              <a:rPr lang="ar-DZ" sz="2400" dirty="0"/>
              <a:t>من(النجار،(1997)، </a:t>
            </a:r>
            <a:r>
              <a:rPr lang="ar-DZ" sz="2400" dirty="0" smtClean="0"/>
              <a:t>الجعنيني</a:t>
            </a:r>
            <a:r>
              <a:rPr lang="ar-DZ" sz="2400" dirty="0"/>
              <a:t>، (2000)، </a:t>
            </a:r>
            <a:r>
              <a:rPr lang="ar-DZ" sz="2400" dirty="0"/>
              <a:t>فخرو </a:t>
            </a:r>
            <a:r>
              <a:rPr lang="ar-DZ" sz="2400" dirty="0" smtClean="0"/>
              <a:t>والبنعلي</a:t>
            </a:r>
            <a:r>
              <a:rPr lang="ar-DZ" sz="2400" dirty="0"/>
              <a:t>،(2002). </a:t>
            </a:r>
            <a:endParaRPr lang="fr-FR" sz="2400" dirty="0"/>
          </a:p>
        </p:txBody>
      </p:sp>
      <p:sp>
        <p:nvSpPr>
          <p:cNvPr id="2" name="Rectangle 1"/>
          <p:cNvSpPr/>
          <p:nvPr/>
        </p:nvSpPr>
        <p:spPr>
          <a:xfrm>
            <a:off x="4212085" y="1124744"/>
            <a:ext cx="4288254" cy="523220"/>
          </a:xfrm>
          <a:prstGeom prst="rect">
            <a:avLst/>
          </a:prstGeom>
        </p:spPr>
        <p:txBody>
          <a:bodyPr wrap="square">
            <a:spAutoFit/>
          </a:bodyPr>
          <a:lstStyle/>
          <a:p>
            <a:pPr lvl="1" algn="r" rtl="1"/>
            <a:r>
              <a:rPr lang="ar-DZ" sz="2800" b="1" dirty="0" smtClean="0">
                <a:solidFill>
                  <a:prstClr val="black"/>
                </a:solidFill>
              </a:rPr>
              <a:t>الدراسات العربية</a:t>
            </a:r>
            <a:endParaRPr lang="fr-FR" sz="2800" b="1" dirty="0">
              <a:solidFill>
                <a:prstClr val="black"/>
              </a:solidFill>
            </a:endParaRPr>
          </a:p>
        </p:txBody>
      </p:sp>
      <p:sp>
        <p:nvSpPr>
          <p:cNvPr id="4" name="Rectangle 3"/>
          <p:cNvSpPr/>
          <p:nvPr/>
        </p:nvSpPr>
        <p:spPr>
          <a:xfrm>
            <a:off x="5508104" y="3356992"/>
            <a:ext cx="2416046" cy="523220"/>
          </a:xfrm>
          <a:prstGeom prst="rect">
            <a:avLst/>
          </a:prstGeom>
        </p:spPr>
        <p:txBody>
          <a:bodyPr wrap="none">
            <a:spAutoFit/>
          </a:bodyPr>
          <a:lstStyle/>
          <a:p>
            <a:r>
              <a:rPr lang="ar-DZ" sz="2800" b="1" dirty="0">
                <a:solidFill>
                  <a:prstClr val="black"/>
                </a:solidFill>
              </a:rPr>
              <a:t>الدراسات </a:t>
            </a:r>
            <a:r>
              <a:rPr lang="ar-DZ" sz="2800" b="1" dirty="0">
                <a:solidFill>
                  <a:prstClr val="black"/>
                </a:solidFill>
              </a:rPr>
              <a:t>الجزائرية</a:t>
            </a:r>
            <a:endParaRPr lang="ar-DZ" sz="2800" b="1" dirty="0">
              <a:solidFill>
                <a:prstClr val="black"/>
              </a:solidFill>
            </a:endParaRPr>
          </a:p>
        </p:txBody>
      </p:sp>
      <p:sp>
        <p:nvSpPr>
          <p:cNvPr id="5" name="Rectangle 4"/>
          <p:cNvSpPr/>
          <p:nvPr/>
        </p:nvSpPr>
        <p:spPr>
          <a:xfrm>
            <a:off x="5076056" y="3841884"/>
            <a:ext cx="3291286" cy="523220"/>
          </a:xfrm>
          <a:prstGeom prst="rect">
            <a:avLst/>
          </a:prstGeom>
        </p:spPr>
        <p:txBody>
          <a:bodyPr wrap="none">
            <a:spAutoFit/>
          </a:bodyPr>
          <a:lstStyle/>
          <a:p>
            <a:pPr marL="285750" indent="-285750" algn="r" rtl="1">
              <a:buFont typeface="Wingdings" pitchFamily="2" charset="2"/>
              <a:buChar char="q"/>
            </a:pPr>
            <a:r>
              <a:rPr lang="ar-DZ" sz="2800" dirty="0"/>
              <a:t>دراسة أحمد </a:t>
            </a:r>
            <a:r>
              <a:rPr lang="ar-DZ" sz="2400" dirty="0" err="1"/>
              <a:t>قندوز</a:t>
            </a:r>
            <a:r>
              <a:rPr lang="ar-DZ" sz="2400" dirty="0"/>
              <a:t>(2008</a:t>
            </a:r>
            <a:r>
              <a:rPr lang="ar-DZ" sz="2800" dirty="0"/>
              <a:t>)</a:t>
            </a:r>
            <a:endParaRPr lang="fr-FR" sz="2800" dirty="0"/>
          </a:p>
        </p:txBody>
      </p:sp>
      <p:sp>
        <p:nvSpPr>
          <p:cNvPr id="7" name="Rectangle 6"/>
          <p:cNvSpPr/>
          <p:nvPr/>
        </p:nvSpPr>
        <p:spPr>
          <a:xfrm>
            <a:off x="3168328" y="4312260"/>
            <a:ext cx="5652144" cy="523220"/>
          </a:xfrm>
          <a:prstGeom prst="rect">
            <a:avLst/>
          </a:prstGeom>
        </p:spPr>
        <p:txBody>
          <a:bodyPr wrap="square">
            <a:spAutoFit/>
          </a:bodyPr>
          <a:lstStyle/>
          <a:p>
            <a:pPr marL="742950" lvl="1" indent="-285750" algn="r" rtl="1">
              <a:buFont typeface="Wingdings" pitchFamily="2" charset="2"/>
              <a:buChar char="q"/>
            </a:pPr>
            <a:r>
              <a:rPr lang="ar-DZ" sz="2800" dirty="0"/>
              <a:t>دراسة ( </a:t>
            </a:r>
            <a:r>
              <a:rPr lang="ar-DZ" sz="2800" dirty="0" err="1"/>
              <a:t>دعيدش</a:t>
            </a:r>
            <a:r>
              <a:rPr lang="ar-DZ" sz="2800" dirty="0"/>
              <a:t> عبد السلام، 2006)</a:t>
            </a:r>
            <a:endParaRPr lang="fr-FR" sz="2800" dirty="0"/>
          </a:p>
        </p:txBody>
      </p:sp>
      <p:sp>
        <p:nvSpPr>
          <p:cNvPr id="8" name="Rectangle 7"/>
          <p:cNvSpPr/>
          <p:nvPr/>
        </p:nvSpPr>
        <p:spPr>
          <a:xfrm>
            <a:off x="5508104" y="4869160"/>
            <a:ext cx="2303836" cy="523220"/>
          </a:xfrm>
          <a:prstGeom prst="rect">
            <a:avLst/>
          </a:prstGeom>
        </p:spPr>
        <p:txBody>
          <a:bodyPr wrap="none">
            <a:spAutoFit/>
          </a:bodyPr>
          <a:lstStyle/>
          <a:p>
            <a:pPr algn="r" rtl="1"/>
            <a:r>
              <a:rPr lang="ar-DZ" sz="2800" b="1" dirty="0" smtClean="0"/>
              <a:t>الدراسات الأجنبية </a:t>
            </a:r>
            <a:endParaRPr lang="fr-FR" sz="2800" b="1" dirty="0"/>
          </a:p>
        </p:txBody>
      </p:sp>
      <p:sp>
        <p:nvSpPr>
          <p:cNvPr id="9" name="Rectangle 8"/>
          <p:cNvSpPr/>
          <p:nvPr/>
        </p:nvSpPr>
        <p:spPr>
          <a:xfrm>
            <a:off x="4912794" y="5392380"/>
            <a:ext cx="3475630" cy="523220"/>
          </a:xfrm>
          <a:prstGeom prst="rect">
            <a:avLst/>
          </a:prstGeom>
        </p:spPr>
        <p:txBody>
          <a:bodyPr wrap="none">
            <a:spAutoFit/>
          </a:bodyPr>
          <a:lstStyle/>
          <a:p>
            <a:pPr marL="457200" indent="-457200" algn="r" rtl="1">
              <a:buFont typeface="Wingdings" pitchFamily="2" charset="2"/>
              <a:buChar char="q"/>
            </a:pPr>
            <a:r>
              <a:rPr lang="ar-DZ" sz="2800" dirty="0"/>
              <a:t>دراسة 2001 </a:t>
            </a:r>
            <a:r>
              <a:rPr lang="fr-FR" sz="2400" dirty="0"/>
              <a:t>saunders</a:t>
            </a:r>
            <a:endParaRPr lang="fr-FR" sz="2800" dirty="0"/>
          </a:p>
        </p:txBody>
      </p:sp>
    </p:spTree>
    <p:extLst>
      <p:ext uri="{BB962C8B-B14F-4D97-AF65-F5344CB8AC3E}">
        <p14:creationId xmlns:p14="http://schemas.microsoft.com/office/powerpoint/2010/main" val="934811551"/>
      </p:ext>
    </p:extLst>
  </p:cSld>
  <p:clrMapOvr>
    <a:masterClrMapping/>
  </p:clrMapOvr>
  <p:transition spd="slow">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Livre relié">
  <a:themeElements>
    <a:clrScheme name="Livre reli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Livre reli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Livre reli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5247</TotalTime>
  <Words>1515</Words>
  <Application>Microsoft Office PowerPoint</Application>
  <PresentationFormat>Affichage à l'écran (4:3)</PresentationFormat>
  <Paragraphs>285</Paragraphs>
  <Slides>32</Slides>
  <Notes>1</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32</vt:i4>
      </vt:variant>
    </vt:vector>
  </HeadingPairs>
  <TitlesOfParts>
    <vt:vector size="34" baseType="lpstr">
      <vt:lpstr>Livre relié</vt:lpstr>
      <vt:lpstr>Équation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عرض وتحليل ومناقشة النتائج</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boudebza</dc:creator>
  <cp:lastModifiedBy>Hamid</cp:lastModifiedBy>
  <cp:revision>482</cp:revision>
  <dcterms:created xsi:type="dcterms:W3CDTF">2011-04-23T10:05:21Z</dcterms:created>
  <dcterms:modified xsi:type="dcterms:W3CDTF">2018-05-19T10:33:04Z</dcterms:modified>
</cp:coreProperties>
</file>