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76" r:id="rId5"/>
    <p:sldId id="261" r:id="rId6"/>
    <p:sldId id="279" r:id="rId7"/>
    <p:sldId id="304" r:id="rId8"/>
    <p:sldId id="277" r:id="rId9"/>
    <p:sldId id="305" r:id="rId10"/>
    <p:sldId id="306" r:id="rId11"/>
    <p:sldId id="307" r:id="rId12"/>
    <p:sldId id="308" r:id="rId13"/>
    <p:sldId id="309" r:id="rId14"/>
    <p:sldId id="298" r:id="rId15"/>
    <p:sldId id="299" r:id="rId16"/>
    <p:sldId id="300" r:id="rId17"/>
    <p:sldId id="301" r:id="rId18"/>
    <p:sldId id="302" r:id="rId19"/>
    <p:sldId id="303" r:id="rId20"/>
    <p:sldId id="310" r:id="rId21"/>
    <p:sldId id="264"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C5D4"/>
    <a:srgbClr val="C7E6F3"/>
    <a:srgbClr val="FFB3B3"/>
    <a:srgbClr val="FF75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FD806B42-C299-4505-82BA-19DF61AEFFBE}"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1829574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D806B42-C299-4505-82BA-19DF61AEFFBE}"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2183750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D806B42-C299-4505-82BA-19DF61AEFFBE}"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512641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D806B42-C299-4505-82BA-19DF61AEFFBE}"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4117563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D806B42-C299-4505-82BA-19DF61AEFFBE}" type="datetimeFigureOut">
              <a:rPr lang="fr-FR" smtClean="0"/>
              <a:t>26/05/2016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2736883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D806B42-C299-4505-82BA-19DF61AEFFBE}" type="datetimeFigureOut">
              <a:rPr lang="fr-FR" smtClean="0"/>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2602038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D806B42-C299-4505-82BA-19DF61AEFFBE}" type="datetimeFigureOut">
              <a:rPr lang="fr-FR" smtClean="0"/>
              <a:t>26/05/2016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441110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D806B42-C299-4505-82BA-19DF61AEFFBE}" type="datetimeFigureOut">
              <a:rPr lang="fr-FR" smtClean="0"/>
              <a:t>26/05/2016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126648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D806B42-C299-4505-82BA-19DF61AEFFBE}" type="datetimeFigureOut">
              <a:rPr lang="fr-FR" smtClean="0"/>
              <a:t>26/05/2016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3845113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D806B42-C299-4505-82BA-19DF61AEFFBE}" type="datetimeFigureOut">
              <a:rPr lang="fr-FR" smtClean="0"/>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1243508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D806B42-C299-4505-82BA-19DF61AEFFBE}" type="datetimeFigureOut">
              <a:rPr lang="fr-FR" smtClean="0"/>
              <a:t>26/05/2016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67D4A33-4111-4BD9-8B30-5D75CBC8E7C9}" type="slidenum">
              <a:rPr lang="fr-FR" smtClean="0"/>
              <a:t>‹N°›</a:t>
            </a:fld>
            <a:endParaRPr lang="fr-FR"/>
          </a:p>
        </p:txBody>
      </p:sp>
    </p:spTree>
    <p:extLst>
      <p:ext uri="{BB962C8B-B14F-4D97-AF65-F5344CB8AC3E}">
        <p14:creationId xmlns:p14="http://schemas.microsoft.com/office/powerpoint/2010/main" val="4056199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3000"/>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06B42-C299-4505-82BA-19DF61AEFFBE}" type="datetimeFigureOut">
              <a:rPr lang="fr-FR" smtClean="0"/>
              <a:t>26/05/2016</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D4A33-4111-4BD9-8B30-5D75CBC8E7C9}" type="slidenum">
              <a:rPr lang="fr-FR" smtClean="0"/>
              <a:t>‹N°›</a:t>
            </a:fld>
            <a:endParaRPr lang="fr-FR"/>
          </a:p>
        </p:txBody>
      </p:sp>
    </p:spTree>
    <p:extLst>
      <p:ext uri="{BB962C8B-B14F-4D97-AF65-F5344CB8AC3E}">
        <p14:creationId xmlns:p14="http://schemas.microsoft.com/office/powerpoint/2010/main" val="1128455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10" Type="http://schemas.openxmlformats.org/officeDocument/2006/relationships/image" Target="../media/image7.png"/><Relationship Id="rId4" Type="http://schemas.microsoft.com/office/2007/relationships/hdphoto" Target="../media/hdphoto1.wdp"/><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png"/><Relationship Id="rId5" Type="http://schemas.microsoft.com/office/2007/relationships/hdphoto" Target="../media/hdphoto3.wdp"/><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8" name="Image 7"/>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Lst>
          </a:blip>
          <a:srcRect l="12231" r="20000"/>
          <a:stretch/>
        </p:blipFill>
        <p:spPr>
          <a:xfrm>
            <a:off x="3520440" y="3771314"/>
            <a:ext cx="5151120" cy="2914650"/>
          </a:xfrm>
          <a:prstGeom prst="rect">
            <a:avLst/>
          </a:prstGeom>
          <a:effectLst>
            <a:softEdge rad="127000"/>
          </a:effectLst>
        </p:spPr>
      </p:pic>
      <p:pic>
        <p:nvPicPr>
          <p:cNvPr id="11" name="Image 10"/>
          <p:cNvPicPr>
            <a:picLocks noChangeAspect="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p:blipFill>
        <p:spPr>
          <a:xfrm>
            <a:off x="0" y="5228639"/>
            <a:ext cx="3184352" cy="1629361"/>
          </a:xfrm>
          <a:prstGeom prst="rect">
            <a:avLst/>
          </a:prstGeom>
        </p:spPr>
      </p:pic>
      <p:pic>
        <p:nvPicPr>
          <p:cNvPr id="13" name="Imag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55561" y="5483268"/>
            <a:ext cx="4041998" cy="1926503"/>
          </a:xfrm>
          <a:prstGeom prst="rect">
            <a:avLst/>
          </a:prstGeom>
        </p:spPr>
      </p:pic>
      <p:pic>
        <p:nvPicPr>
          <p:cNvPr id="1036" name="Picture 12" descr="http://www.sqebd.com/vb/Photo/new_1423716262_824.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8500" y="1603359"/>
            <a:ext cx="5715000" cy="421005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p:nvGrpSpPr>
        <p:grpSpPr>
          <a:xfrm>
            <a:off x="0" y="103520"/>
            <a:ext cx="12192000" cy="1499839"/>
            <a:chOff x="0" y="103520"/>
            <a:chExt cx="12192000" cy="1499839"/>
          </a:xfrm>
        </p:grpSpPr>
        <p:sp>
          <p:nvSpPr>
            <p:cNvPr id="4" name="Rectangle 3"/>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800" b="1" dirty="0" smtClean="0">
                  <a:solidFill>
                    <a:schemeClr val="tx1"/>
                  </a:solidFill>
                </a:rPr>
                <a:t>	</a:t>
              </a:r>
              <a:r>
                <a:rPr lang="ar-SA" sz="3600" b="1" dirty="0">
                  <a:solidFill>
                    <a:schemeClr val="tx1"/>
                  </a:solidFill>
                  <a:effectLst>
                    <a:outerShdw blurRad="38100" dist="38100" dir="2700000" algn="tl">
                      <a:srgbClr val="000000">
                        <a:alpha val="43137"/>
                      </a:srgbClr>
                    </a:outerShdw>
                  </a:effectLst>
                </a:rPr>
                <a:t>إجراءات منح القرض</a:t>
              </a:r>
              <a:r>
                <a:rPr lang="fr-FR" sz="3600" b="1" dirty="0">
                  <a:solidFill>
                    <a:schemeClr val="tx1"/>
                  </a:solidFill>
                  <a:effectLst>
                    <a:outerShdw blurRad="38100" dist="38100" dir="2700000" algn="tl">
                      <a:srgbClr val="000000">
                        <a:alpha val="43137"/>
                      </a:srgbClr>
                    </a:outerShdw>
                  </a:effectLst>
                </a:rPr>
                <a:t> </a:t>
              </a:r>
              <a:r>
                <a:rPr lang="ar-SA" sz="36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800" b="1" dirty="0">
                  <a:solidFill>
                    <a:schemeClr val="accent1">
                      <a:lumMod val="50000"/>
                    </a:schemeClr>
                  </a:solidFill>
                </a:rPr>
                <a:t>دراسة حالة بنك التنمية المحلية وكالة خميس مليانة</a:t>
              </a:r>
              <a:endParaRPr lang="fr-FR" sz="2800" dirty="0">
                <a:solidFill>
                  <a:schemeClr val="accent1">
                    <a:lumMod val="50000"/>
                  </a:schemeClr>
                </a:solidFill>
                <a:effectLst>
                  <a:outerShdw blurRad="38100" dist="38100" dir="2700000" algn="tl">
                    <a:srgbClr val="000000">
                      <a:alpha val="43137"/>
                    </a:srgbClr>
                  </a:outerShdw>
                </a:effectLst>
              </a:endParaRPr>
            </a:p>
          </p:txBody>
        </p:sp>
        <p:pic>
          <p:nvPicPr>
            <p:cNvPr id="5" name="Imag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7" name="Image 6"/>
          <p:cNvPicPr>
            <a:picLocks noChangeAspect="1"/>
          </p:cNvPicPr>
          <p:nvPr/>
        </p:nvPicPr>
        <p:blipFill>
          <a:blip r:embed="rId10">
            <a:clrChange>
              <a:clrFrom>
                <a:srgbClr val="FFFFFF"/>
              </a:clrFrom>
              <a:clrTo>
                <a:srgbClr val="FFFFFF">
                  <a:alpha val="0"/>
                </a:srgbClr>
              </a:clrTo>
            </a:clrChange>
          </a:blip>
          <a:stretch>
            <a:fillRect/>
          </a:stretch>
        </p:blipFill>
        <p:spPr>
          <a:xfrm>
            <a:off x="136480" y="424218"/>
            <a:ext cx="1106014" cy="858374"/>
          </a:xfrm>
          <a:prstGeom prst="rect">
            <a:avLst/>
          </a:prstGeom>
        </p:spPr>
      </p:pic>
    </p:spTree>
    <p:extLst>
      <p:ext uri="{BB962C8B-B14F-4D97-AF65-F5344CB8AC3E}">
        <p14:creationId xmlns:p14="http://schemas.microsoft.com/office/powerpoint/2010/main" val="10480193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3753134" y="3232202"/>
            <a:ext cx="7100745" cy="1446550"/>
          </a:xfrm>
          <a:prstGeom prst="rect">
            <a:avLst/>
          </a:prstGeom>
        </p:spPr>
        <p:txBody>
          <a:bodyPr wrap="square">
            <a:spAutoFit/>
          </a:bodyPr>
          <a:lstStyle/>
          <a:p>
            <a:pPr algn="ctr" rtl="1"/>
            <a:r>
              <a:rPr lang="ar-DZ" sz="4400" dirty="0"/>
              <a:t>دراسة حالة إجراءات منح قرض عقاري في بنك التنمية المحلية </a:t>
            </a:r>
            <a:endParaRPr lang="fr-FR" sz="44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5400" b="0" dirty="0" smtClean="0">
                <a:ln w="0"/>
                <a:solidFill>
                  <a:schemeClr val="tx1"/>
                </a:solidFill>
                <a:effectLst/>
              </a:rPr>
              <a:t>حدود البحث</a:t>
            </a:r>
            <a:endParaRPr lang="fr-FR" sz="54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228896658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2265528" y="1365239"/>
            <a:ext cx="8588351" cy="5509200"/>
          </a:xfrm>
          <a:prstGeom prst="rect">
            <a:avLst/>
          </a:prstGeom>
        </p:spPr>
        <p:txBody>
          <a:bodyPr wrap="square">
            <a:spAutoFit/>
          </a:bodyPr>
          <a:lstStyle/>
          <a:p>
            <a:pPr algn="just" rtl="1"/>
            <a:r>
              <a:rPr lang="ar-DZ" sz="3200" dirty="0"/>
              <a:t>كما قمنا بصياغة خطة لتقسيم الموضوع بشكل منطقي يسمح لنا بتبسيط الأفكار والإجابة على الإشكالية المطروحة.</a:t>
            </a:r>
            <a:endParaRPr lang="fr-FR" sz="3200" dirty="0"/>
          </a:p>
          <a:p>
            <a:pPr algn="just" rtl="1"/>
            <a:r>
              <a:rPr lang="ar-DZ" sz="3200" dirty="0"/>
              <a:t>فتناولنا في الفصل الأول ماهية القروض العقارية ، وماهية مقاييس منح القروض العقارية و ماهية التقنيات الجديدة </a:t>
            </a:r>
            <a:endParaRPr lang="fr-FR" sz="3200" dirty="0"/>
          </a:p>
          <a:p>
            <a:pPr algn="just" rtl="1"/>
            <a:r>
              <a:rPr lang="ar-DZ" sz="3200" dirty="0"/>
              <a:t> </a:t>
            </a:r>
            <a:endParaRPr lang="fr-FR" sz="3200" dirty="0"/>
          </a:p>
          <a:p>
            <a:pPr algn="just" rtl="1"/>
            <a:r>
              <a:rPr lang="ar-DZ" sz="3200" dirty="0"/>
              <a:t> </a:t>
            </a:r>
            <a:r>
              <a:rPr lang="ar-DZ" sz="3200" dirty="0" smtClean="0"/>
              <a:t>و </a:t>
            </a:r>
            <a:r>
              <a:rPr lang="ar-DZ" sz="3200" dirty="0"/>
              <a:t>كذا طرق تمويل البنوك التجارية لقطاع السكن في الجزائر  </a:t>
            </a:r>
            <a:endParaRPr lang="fr-FR" sz="3200" dirty="0"/>
          </a:p>
          <a:p>
            <a:pPr algn="just" rtl="1"/>
            <a:r>
              <a:rPr lang="ar-DZ" sz="3200" dirty="0"/>
              <a:t>بينما الفصل الثاني خصصناه لدراسة حالة تطبيقية في بنك التنمية المحلية حيث توقفنا على كل الخطوات المتبعة في عملية منح قرض عقاري.</a:t>
            </a:r>
            <a:endParaRPr lang="fr-FR" sz="3200" dirty="0"/>
          </a:p>
          <a:p>
            <a:pPr algn="just" rtl="1"/>
            <a:r>
              <a:rPr lang="ar-DZ" sz="3200" dirty="0"/>
              <a:t>ويلي هذا التقسيم خاتمة عامة كحوصلة واستنتاج لما سلف ذكره في الفصلين السابقين مع اقتراح التوصيات التي رأيناها مناسبة.</a:t>
            </a:r>
            <a:endParaRPr lang="fr-FR" sz="32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5400" b="0" dirty="0" smtClean="0">
                <a:ln w="0"/>
                <a:solidFill>
                  <a:schemeClr val="tx1"/>
                </a:solidFill>
                <a:effectLst/>
              </a:rPr>
              <a:t>أقسام البحث</a:t>
            </a:r>
            <a:endParaRPr lang="fr-FR" sz="54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82089431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696036" y="1365239"/>
            <a:ext cx="10157843" cy="4401205"/>
          </a:xfrm>
          <a:prstGeom prst="rect">
            <a:avLst/>
          </a:prstGeom>
        </p:spPr>
        <p:txBody>
          <a:bodyPr wrap="square">
            <a:spAutoFit/>
          </a:bodyPr>
          <a:lstStyle/>
          <a:p>
            <a:pPr algn="just" rtl="1"/>
            <a:r>
              <a:rPr lang="ar-DZ" sz="2800" b="1" dirty="0"/>
              <a:t>المبحث الاول : ماهية القروض العقارية</a:t>
            </a:r>
            <a:endParaRPr lang="fr-FR" sz="2800" dirty="0"/>
          </a:p>
          <a:p>
            <a:pPr algn="just" rtl="1"/>
            <a:r>
              <a:rPr lang="ar-DZ" sz="2800" b="1" dirty="0"/>
              <a:t>   المطلب الاول :عموميات حول القرض العقاري</a:t>
            </a:r>
            <a:endParaRPr lang="fr-FR" sz="2800" dirty="0"/>
          </a:p>
          <a:p>
            <a:pPr algn="just" rtl="1"/>
            <a:r>
              <a:rPr lang="ar-DZ" sz="2800" b="1" dirty="0"/>
              <a:t>   المطلب الثاني :انواع القرض العقارية وخصائصها</a:t>
            </a:r>
            <a:endParaRPr lang="fr-FR" sz="2800" dirty="0"/>
          </a:p>
          <a:p>
            <a:pPr algn="just" rtl="1"/>
            <a:r>
              <a:rPr lang="ar-DZ" sz="2800" b="1" dirty="0"/>
              <a:t>         المبحث الثاني : مقاييس منح القرض العقارية التقنيات الجديدة</a:t>
            </a:r>
            <a:endParaRPr lang="fr-FR" sz="2800" dirty="0"/>
          </a:p>
          <a:p>
            <a:pPr algn="just" rtl="1"/>
            <a:r>
              <a:rPr lang="ar-DZ" sz="2800" b="1" dirty="0"/>
              <a:t>   المطلب الاول : مجال التطبيق و شروط القرض</a:t>
            </a:r>
            <a:endParaRPr lang="fr-FR" sz="2800" dirty="0"/>
          </a:p>
          <a:p>
            <a:pPr algn="just" rtl="1"/>
            <a:r>
              <a:rPr lang="ar-DZ" sz="2800" b="1" dirty="0"/>
              <a:t>   المطلب الثاني : المخاطر و الضمانات</a:t>
            </a:r>
            <a:endParaRPr lang="fr-FR" sz="2800" dirty="0"/>
          </a:p>
          <a:p>
            <a:pPr algn="just" rtl="1"/>
            <a:r>
              <a:rPr lang="fr-FR" sz="2800" b="1" dirty="0"/>
              <a:t>                    </a:t>
            </a:r>
            <a:r>
              <a:rPr lang="ar-DZ" sz="2800" b="1" dirty="0"/>
              <a:t>   المطلب الثالث : التقنيات الجديدة في تسير اعادة التمويل بالرهن</a:t>
            </a:r>
            <a:endParaRPr lang="fr-FR" sz="2800" dirty="0"/>
          </a:p>
          <a:p>
            <a:pPr algn="just" rtl="1"/>
            <a:r>
              <a:rPr lang="ar-DZ" sz="2800" b="1" dirty="0"/>
              <a:t>   </a:t>
            </a:r>
            <a:r>
              <a:rPr lang="fr-FR" sz="2800" b="1" dirty="0"/>
              <a:t>          </a:t>
            </a:r>
            <a:r>
              <a:rPr lang="ar-DZ" sz="2800" b="1" dirty="0"/>
              <a:t>       المبحث الثالث : طرق تمويل البنوك التجارية لقطاع السكن في الجزائر</a:t>
            </a:r>
            <a:endParaRPr lang="fr-FR" sz="2800" dirty="0"/>
          </a:p>
          <a:p>
            <a:pPr algn="just" rtl="1"/>
            <a:r>
              <a:rPr lang="ar-SA" sz="2800" b="1" dirty="0"/>
              <a:t>                   المطلب الاول</a:t>
            </a:r>
            <a:r>
              <a:rPr lang="ar-DZ" sz="2800" b="1" dirty="0"/>
              <a:t> : </a:t>
            </a:r>
            <a:r>
              <a:rPr lang="ar-SA" sz="2800" b="1" dirty="0"/>
              <a:t>تقديم طلب التمويل العقاري و إعداد الملف</a:t>
            </a:r>
            <a:endParaRPr lang="fr-FR" sz="2800" dirty="0"/>
          </a:p>
          <a:p>
            <a:pPr algn="just" rtl="1"/>
            <a:r>
              <a:rPr lang="ar-DZ" sz="2800" b="1" dirty="0"/>
              <a:t>  </a:t>
            </a:r>
            <a:r>
              <a:rPr lang="ar-DZ" sz="2800" b="1" dirty="0" smtClean="0"/>
              <a:t>                  </a:t>
            </a:r>
            <a:r>
              <a:rPr lang="ar-SA" sz="2800" b="1" dirty="0"/>
              <a:t>المطلب الثاني</a:t>
            </a:r>
            <a:r>
              <a:rPr lang="ar-DZ" sz="2800" b="1" dirty="0"/>
              <a:t> : </a:t>
            </a:r>
            <a:r>
              <a:rPr lang="ar-SA" sz="2800" b="1" dirty="0"/>
              <a:t>تقديم الإسهام الشخصي المسبق و تأسيس الضمانات</a:t>
            </a:r>
            <a:endParaRPr lang="fr-FR" sz="28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2800" dirty="0">
                <a:ln w="0"/>
                <a:solidFill>
                  <a:schemeClr val="tx1"/>
                </a:solidFill>
              </a:rPr>
              <a:t>الفصل الأول: مدخل الى القروض العقارية</a:t>
            </a:r>
            <a:endParaRPr lang="fr-FR" sz="280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04963817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696036" y="2099161"/>
            <a:ext cx="10157843" cy="3970318"/>
          </a:xfrm>
          <a:prstGeom prst="rect">
            <a:avLst/>
          </a:prstGeom>
        </p:spPr>
        <p:txBody>
          <a:bodyPr wrap="square">
            <a:spAutoFit/>
          </a:bodyPr>
          <a:lstStyle/>
          <a:p>
            <a:pPr algn="just" rtl="1"/>
            <a:r>
              <a:rPr lang="ar-DZ" sz="2800" b="1" dirty="0"/>
              <a:t>المبحث الأول: تقديم بنك التنمية المحلية.</a:t>
            </a:r>
          </a:p>
          <a:p>
            <a:pPr marL="804863" algn="just" rtl="1"/>
            <a:r>
              <a:rPr lang="ar-DZ" sz="2800" b="1" dirty="0"/>
              <a:t>المطلب الأول: نبذة عن بنك التنمية المحلية.</a:t>
            </a:r>
          </a:p>
          <a:p>
            <a:pPr marL="804863" algn="just" rtl="1"/>
            <a:r>
              <a:rPr lang="ar-DZ" sz="2800" b="1" dirty="0"/>
              <a:t>المطلب الثاني: الهيكل التنظيمي لبنك التنمية المحلية</a:t>
            </a:r>
          </a:p>
          <a:p>
            <a:pPr algn="just" rtl="1"/>
            <a:r>
              <a:rPr lang="ar-DZ" sz="2800" b="1" dirty="0"/>
              <a:t>المبحث الثاني: تحضير ودراسة طلب قرض عقاري.</a:t>
            </a:r>
          </a:p>
          <a:p>
            <a:pPr marL="804863" algn="just" rtl="1"/>
            <a:r>
              <a:rPr lang="ar-DZ" sz="2800" b="1" dirty="0"/>
              <a:t>المطلب الأول: تحضير الملف</a:t>
            </a:r>
          </a:p>
          <a:p>
            <a:pPr marL="804863" algn="just" rtl="1"/>
            <a:r>
              <a:rPr lang="ar-DZ" sz="2800" b="1" dirty="0"/>
              <a:t>المطلب الثاني: معالجة ودراسة الملف.</a:t>
            </a:r>
          </a:p>
          <a:p>
            <a:pPr algn="just" rtl="1"/>
            <a:r>
              <a:rPr lang="ar-DZ" sz="2800" b="1" dirty="0"/>
              <a:t>المبحث الثالث: دراسة حالة.</a:t>
            </a:r>
          </a:p>
          <a:p>
            <a:pPr marL="804863" algn="just" rtl="1"/>
            <a:r>
              <a:rPr lang="ar-DZ" sz="2800" b="1" dirty="0"/>
              <a:t>المطلب الأول: طلب قرض ودراسته.</a:t>
            </a:r>
          </a:p>
          <a:p>
            <a:pPr marL="804863" algn="just" rtl="1"/>
            <a:r>
              <a:rPr lang="ar-DZ" sz="2800" b="1" dirty="0"/>
              <a:t>المطلب الثاني: إعداد جدول التسديدات.</a:t>
            </a:r>
            <a:endParaRPr lang="ar-DZ" sz="2800" b="1"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2800" dirty="0">
                <a:ln w="0"/>
                <a:solidFill>
                  <a:schemeClr val="tx1"/>
                </a:solidFill>
              </a:rPr>
              <a:t>الفصل الثاني: دراسة حالة تطبيقية</a:t>
            </a:r>
            <a:endParaRPr lang="fr-FR" sz="280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8723489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191069" y="1310640"/>
            <a:ext cx="10834195" cy="5355312"/>
          </a:xfrm>
          <a:prstGeom prst="rect">
            <a:avLst/>
          </a:prstGeom>
        </p:spPr>
        <p:txBody>
          <a:bodyPr wrap="square">
            <a:spAutoFit/>
          </a:bodyPr>
          <a:lstStyle/>
          <a:p>
            <a:pPr algn="just" rtl="1"/>
            <a:r>
              <a:rPr lang="ar-DZ" sz="3600" dirty="0" smtClean="0"/>
              <a:t>بعد </a:t>
            </a:r>
            <a:r>
              <a:rPr lang="ar-DZ" sz="3600" dirty="0"/>
              <a:t>استرجاع السيادة الوطنية أصبح قطاع السكن يحتل مكانة معتبرة ضمن </a:t>
            </a:r>
            <a:r>
              <a:rPr lang="ar-DZ" sz="3600" dirty="0" err="1"/>
              <a:t>إستراتيجية</a:t>
            </a:r>
            <a:r>
              <a:rPr lang="ar-DZ" sz="3600" dirty="0"/>
              <a:t> التنمية الاجتماعية والاقتصادية، إذ يعتبر الشغل الشاغل للسلطات التي تحاول تقليص نسبة العجز الناتجة عن أزمة الطلب والعرض التي أخذت تتفاقم سنة تلوى الأخرى.</a:t>
            </a:r>
            <a:endParaRPr lang="fr-FR" sz="3600" dirty="0"/>
          </a:p>
          <a:p>
            <a:pPr algn="just" rtl="1"/>
            <a:r>
              <a:rPr lang="ar-DZ" dirty="0"/>
              <a:t> </a:t>
            </a:r>
            <a:endParaRPr lang="fr-FR" dirty="0"/>
          </a:p>
          <a:p>
            <a:pPr algn="just" rtl="1"/>
            <a:r>
              <a:rPr lang="ar-DZ" sz="3600" dirty="0"/>
              <a:t>وتعود أسباب هذا العجز إلى عدة عوامل منها تزايد النمو الديمغرافي المتسارع، اعتماد الدولة على السياسة الأحادية أي احتكارها للقطاع. كما أن السياسة المتبعة من قبل الدولة في تمويل قطاع السكن مبهمة المعالم. فضلا عن انعدام </a:t>
            </a:r>
            <a:r>
              <a:rPr lang="ar-DZ" sz="3600" dirty="0" err="1"/>
              <a:t>إستراتيجية</a:t>
            </a:r>
            <a:r>
              <a:rPr lang="ar-DZ" sz="3600" dirty="0"/>
              <a:t> على المدى المتوسط والطويل لحل مشكلة السكن في الجزائر ضف إلى ذلك تواضع النظام المالي</a:t>
            </a:r>
            <a:r>
              <a:rPr lang="ar-DZ" sz="3600" dirty="0" smtClean="0"/>
              <a:t>.</a:t>
            </a:r>
            <a:endParaRPr lang="fr-FR" sz="3600" dirty="0"/>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0866432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191069" y="1310640"/>
            <a:ext cx="10834195" cy="5078313"/>
          </a:xfrm>
          <a:prstGeom prst="rect">
            <a:avLst/>
          </a:prstGeom>
        </p:spPr>
        <p:txBody>
          <a:bodyPr wrap="square">
            <a:spAutoFit/>
          </a:bodyPr>
          <a:lstStyle/>
          <a:p>
            <a:pPr algn="just" rtl="1"/>
            <a:r>
              <a:rPr lang="ar-DZ" sz="3600" dirty="0"/>
              <a:t>أصبح قطاع السكن في الجزائر يحتل مكانة معتبرة ضمن استراتيجية التنمية الاجتماعية والاقتصادية، إذ يعتبر الشغل الشاغل للسلطات التي تحاول تقليص نسبة العجز الناتجة عن أزمة الطلب والعرض التي أخذت تتفاقم سنة تلوى الأخرى.</a:t>
            </a:r>
          </a:p>
          <a:p>
            <a:pPr algn="just" rtl="1"/>
            <a:r>
              <a:rPr lang="ar-DZ" sz="3600" dirty="0"/>
              <a:t>وتعود أسباب هذا العجز إلى عدة عوامل منها تزايد النمو الديمغرافي المتسارع، اعتماد الدولة على السياسة الأحادية أي احتكارها للقطاع، كما أن السياسة المتبعة من قبل الدولة في تمويل قطاع السكن مبهمة المعالم. فضلا عن انعدام استراتيجية على المدى المتوسط والطويل لحل مشكلة السكن في الجزائر ضف إلى ذلك تواضع النظام المالي.</a:t>
            </a:r>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5197569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191069" y="1310640"/>
            <a:ext cx="10834195" cy="5632311"/>
          </a:xfrm>
          <a:prstGeom prst="rect">
            <a:avLst/>
          </a:prstGeom>
        </p:spPr>
        <p:txBody>
          <a:bodyPr wrap="square">
            <a:spAutoFit/>
          </a:bodyPr>
          <a:lstStyle/>
          <a:p>
            <a:pPr algn="just" rtl="1"/>
            <a:r>
              <a:rPr lang="ar-DZ" sz="3600" dirty="0"/>
              <a:t>هذه الحالة دفعت بالحكومة للبحث عن طرق تمويل جديدة للسكن الاجتماعي، فاعتمدت على سياسة تشجيع البنوك التجارية في تمويل السكن وإنشاء سوق عقاري فساعدت هذه الحلول على التخفيف من العبء الذي كان يتحمله الصندوق الوطني للتوفير والاحتياط إذ كان يعمل بمفرده في مجال منح القروض العقارية.</a:t>
            </a:r>
          </a:p>
          <a:p>
            <a:pPr algn="just" rtl="1"/>
            <a:r>
              <a:rPr lang="ar-DZ" sz="3600" dirty="0"/>
              <a:t>فالسياسة التي اعتمدتها الدولة والمتمثلة في منح صلاحية التعامل البنكي في مجال منح القروض العقارية كان له الأثر الإيجابي بالنسبة للطبقة المتوسطة للمجتمع، إذ أصبح بإمكان هذه الطبقة الحصول على سكن وذلك باعتماد صيغة الدفع بالتقسيط عن طريق اقتطاع نسبة معينة من الدخل الشهري (30-40%).</a:t>
            </a:r>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17293200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191069" y="1310640"/>
            <a:ext cx="10834195" cy="4524315"/>
          </a:xfrm>
          <a:prstGeom prst="rect">
            <a:avLst/>
          </a:prstGeom>
        </p:spPr>
        <p:txBody>
          <a:bodyPr wrap="square">
            <a:spAutoFit/>
          </a:bodyPr>
          <a:lstStyle/>
          <a:p>
            <a:pPr algn="just" rtl="1"/>
            <a:r>
              <a:rPr lang="ar-DZ" sz="3200" dirty="0"/>
              <a:t>لكن هذه السياسة واجهتها عراقيل كثيرة أدت لخلق أخطار على البنك مما استوجب إنشاء شركات مالية من أجل تأطير البنوك وضمان قروضها على غرار شركة إعادة التمويل </a:t>
            </a:r>
            <a:r>
              <a:rPr lang="ar-DZ" sz="3200" dirty="0" err="1"/>
              <a:t>الرهني</a:t>
            </a:r>
            <a:r>
              <a:rPr lang="ar-DZ" sz="3200" dirty="0"/>
              <a:t> "</a:t>
            </a:r>
            <a:r>
              <a:rPr lang="fr-FR" sz="3200" dirty="0"/>
              <a:t>S.R.H" </a:t>
            </a:r>
            <a:r>
              <a:rPr lang="ar-DZ" sz="3200" dirty="0"/>
              <a:t>التي تعمل على تسيير أحسن للخزينة، وشركة ضمان القرض العقاري "</a:t>
            </a:r>
            <a:r>
              <a:rPr lang="fr-FR" sz="3200" dirty="0"/>
              <a:t>S.G.C.I" </a:t>
            </a:r>
            <a:r>
              <a:rPr lang="ar-DZ" sz="3200" dirty="0"/>
              <a:t>التي تضمن القرض من كل المخاطر المحدقة به، كذلك نجد الصندوق الوطني للسكن "</a:t>
            </a:r>
            <a:r>
              <a:rPr lang="fr-FR" sz="3200" dirty="0"/>
              <a:t>C.N.L" </a:t>
            </a:r>
            <a:r>
              <a:rPr lang="ar-DZ" sz="3200" dirty="0"/>
              <a:t>الذي يعمل على تسيير إعانات الدولة في مجال السكن الاجتماعي. فكل هذه الشركات ساهمت في خلق </a:t>
            </a:r>
            <a:r>
              <a:rPr lang="ar-DZ" sz="3200" dirty="0" err="1"/>
              <a:t>آمان</a:t>
            </a:r>
            <a:r>
              <a:rPr lang="ar-DZ" sz="3200" dirty="0"/>
              <a:t> للبنوك.</a:t>
            </a:r>
          </a:p>
          <a:p>
            <a:pPr algn="just" rtl="1"/>
            <a:r>
              <a:rPr lang="ar-DZ" sz="3200" dirty="0"/>
              <a:t>كما نجد عنصر متداول بكثرة في مثل هذه القروض ألا وهو الرهن العقاري الذي يعتمده المصرف لضمان قرضه، فالرهن يجعل المستفيد ملزما بتخليص القرض قصد حصوله على ممتلكاته.</a:t>
            </a:r>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26795760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1" y="1310640"/>
            <a:ext cx="11025264" cy="4031873"/>
          </a:xfrm>
          <a:prstGeom prst="rect">
            <a:avLst/>
          </a:prstGeom>
        </p:spPr>
        <p:txBody>
          <a:bodyPr wrap="square">
            <a:spAutoFit/>
          </a:bodyPr>
          <a:lstStyle/>
          <a:p>
            <a:pPr algn="just" rtl="1"/>
            <a:r>
              <a:rPr lang="ar-DZ" sz="3200" dirty="0"/>
              <a:t>كما لاحظنا خلال تربصنا في بنك التنمية المحلية "</a:t>
            </a:r>
            <a:r>
              <a:rPr lang="fr-FR" sz="3200" dirty="0"/>
              <a:t>BDL" " </a:t>
            </a:r>
            <a:r>
              <a:rPr lang="ar-DZ" sz="3200" dirty="0"/>
              <a:t>أن القرض العقاري للأفراد أصبح يمس عمليات الترميم، التوسيع، التهيئة، والبيع على التصاميم عكس ما كان عليه في بداية مشواره إذ كان يقتصر على توجيهه للشراء أو لبناء مسكن. فبالإضافة إلى ذلك أصبحت مدة القرض تصل لمدة قصوى (25 سنة) دون أي تخوف. فبنك التنمية المحلية خاض هذه التجربة بنجاح رغم العراقيل التي واجهته في البداية إلا أنه استطاع تجاوزها والتغلب علها وهذا ما توضحه إحصائيات البنك، حيث وصل عدد الملفات المقبولة في أواخر سنة 2004 (31/10/2004) إلى 264 17 ملف.</a:t>
            </a:r>
            <a:endParaRPr lang="fr-FR" sz="3200" dirty="0"/>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22798966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1" y="1310640"/>
            <a:ext cx="11025264" cy="5632311"/>
          </a:xfrm>
          <a:prstGeom prst="rect">
            <a:avLst/>
          </a:prstGeom>
        </p:spPr>
        <p:txBody>
          <a:bodyPr wrap="square">
            <a:spAutoFit/>
          </a:bodyPr>
          <a:lstStyle/>
          <a:p>
            <a:pPr algn="just" rtl="1"/>
            <a:r>
              <a:rPr lang="ar-DZ" sz="3000" dirty="0"/>
              <a:t>ومن خلال كل ما تقدم ارتأينا أن نقترح </a:t>
            </a:r>
            <a:r>
              <a:rPr lang="ar-DZ" sz="3000" b="1" dirty="0">
                <a:solidFill>
                  <a:srgbClr val="FF0000"/>
                </a:solidFill>
              </a:rPr>
              <a:t>التوصيات</a:t>
            </a:r>
            <a:r>
              <a:rPr lang="ar-DZ" sz="3000" dirty="0"/>
              <a:t> التالية:</a:t>
            </a:r>
          </a:p>
          <a:p>
            <a:pPr algn="just" rtl="1"/>
            <a:r>
              <a:rPr lang="ar-DZ" sz="3000" dirty="0"/>
              <a:t>–	إصلاح النظام المالي بما يتماشى واقتصاد السوق بهدف إنشاء نظام مالي موحد لتمويل قطاع السكن.</a:t>
            </a:r>
          </a:p>
          <a:p>
            <a:pPr algn="just" rtl="1"/>
            <a:r>
              <a:rPr lang="ar-DZ" sz="3000" dirty="0"/>
              <a:t>–	تخفيض معدلات الفائدة المطبقة على القروض العقارية.</a:t>
            </a:r>
          </a:p>
          <a:p>
            <a:pPr algn="just" rtl="1"/>
            <a:r>
              <a:rPr lang="ar-DZ" sz="3000" dirty="0"/>
              <a:t>–	وضع استراتيجيات متوسطة وطويلة المدى للتخفيف من أزمة السكن.</a:t>
            </a:r>
          </a:p>
          <a:p>
            <a:pPr algn="just" rtl="1"/>
            <a:r>
              <a:rPr lang="ar-DZ" sz="3000" dirty="0"/>
              <a:t>–	إتباع سياسة محكمة وواضحة في منح القروض العقارية.</a:t>
            </a:r>
          </a:p>
          <a:p>
            <a:pPr algn="just" rtl="1"/>
            <a:r>
              <a:rPr lang="ar-DZ" sz="3000" dirty="0"/>
              <a:t>–	يجب أن ترقى الوكالة للمستوى الذي يمكن من خلاله الاعتماد عليها في هياكل الاستقبال والمعالجة ويجب أن تكون على مقياس يقبل بجميع الزبائن مهما كان نشاطهم، وتقديم خدمات جيدة ومعاملة فعالة.</a:t>
            </a:r>
          </a:p>
          <a:p>
            <a:pPr algn="just" rtl="1"/>
            <a:r>
              <a:rPr lang="ar-DZ" sz="3000" dirty="0"/>
              <a:t>–	الدقة في دراسة ملفات طلب القروض، خاصة فيما يخص الضمانات.</a:t>
            </a:r>
          </a:p>
          <a:p>
            <a:pPr algn="just" rtl="1"/>
            <a:r>
              <a:rPr lang="ar-DZ" sz="3000" dirty="0"/>
              <a:t>–	هيكلة الموظفين وتمكينهم من الاستعمال الجيد للتكنولوجيات الحديثة "الإعلام الآلي".</a:t>
            </a:r>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13173456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6000"/>
            <a:lum/>
          </a:blip>
          <a:srcRect/>
          <a:stretch>
            <a:fillRect/>
          </a:stretch>
        </a:blipFill>
        <a:effectLst/>
      </p:bgPr>
    </p:bg>
    <p:spTree>
      <p:nvGrpSpPr>
        <p:cNvPr id="1" name=""/>
        <p:cNvGrpSpPr/>
        <p:nvPr/>
      </p:nvGrpSpPr>
      <p:grpSpPr>
        <a:xfrm>
          <a:off x="0" y="0"/>
          <a:ext cx="0" cy="0"/>
          <a:chOff x="0" y="0"/>
          <a:chExt cx="0" cy="0"/>
        </a:xfrm>
      </p:grpSpPr>
      <p:sp>
        <p:nvSpPr>
          <p:cNvPr id="2" name="ZoneTexte 1"/>
          <p:cNvSpPr txBox="1"/>
          <p:nvPr/>
        </p:nvSpPr>
        <p:spPr>
          <a:xfrm>
            <a:off x="1952077" y="198120"/>
            <a:ext cx="8287845" cy="1569660"/>
          </a:xfrm>
          <a:prstGeom prst="rect">
            <a:avLst/>
          </a:prstGeom>
          <a:noFill/>
        </p:spPr>
        <p:txBody>
          <a:bodyPr wrap="none" rtlCol="0">
            <a:spAutoFit/>
          </a:bodyPr>
          <a:lstStyle/>
          <a:p>
            <a:pPr algn="ctr" rtl="1"/>
            <a:r>
              <a:rPr lang="ar-DZ" sz="3200" dirty="0">
                <a:effectLst>
                  <a:outerShdw blurRad="38100" dist="38100" dir="2700000" algn="tl">
                    <a:srgbClr val="000000">
                      <a:alpha val="43137"/>
                    </a:srgbClr>
                  </a:outerShdw>
                </a:effectLst>
              </a:rPr>
              <a:t>جـامـعــة الـجــيــلالــي بــونـعــامـــة خــمــيــس مـلـيانة</a:t>
            </a:r>
          </a:p>
          <a:p>
            <a:pPr algn="ctr" rtl="1"/>
            <a:r>
              <a:rPr lang="ar-DZ" sz="3200" dirty="0">
                <a:effectLst>
                  <a:outerShdw blurRad="38100" dist="38100" dir="2700000" algn="tl">
                    <a:srgbClr val="000000">
                      <a:alpha val="43137"/>
                    </a:srgbClr>
                  </a:outerShdw>
                </a:effectLst>
              </a:rPr>
              <a:t>كــلـيـة العــلــوم </a:t>
            </a:r>
            <a:r>
              <a:rPr lang="ar-DZ" sz="3200" dirty="0" err="1">
                <a:effectLst>
                  <a:outerShdw blurRad="38100" dist="38100" dir="2700000" algn="tl">
                    <a:srgbClr val="000000">
                      <a:alpha val="43137"/>
                    </a:srgbClr>
                  </a:outerShdw>
                </a:effectLst>
              </a:rPr>
              <a:t>الإقـتـصـاديــة</a:t>
            </a:r>
            <a:r>
              <a:rPr lang="ar-DZ" sz="3200" dirty="0">
                <a:effectLst>
                  <a:outerShdw blurRad="38100" dist="38100" dir="2700000" algn="tl">
                    <a:srgbClr val="000000">
                      <a:alpha val="43137"/>
                    </a:srgbClr>
                  </a:outerShdw>
                </a:effectLst>
              </a:rPr>
              <a:t> والـتـجـاريـة وعـلـوم </a:t>
            </a:r>
            <a:r>
              <a:rPr lang="ar-DZ" sz="3200" dirty="0" smtClean="0">
                <a:effectLst>
                  <a:outerShdw blurRad="38100" dist="38100" dir="2700000" algn="tl">
                    <a:srgbClr val="000000">
                      <a:alpha val="43137"/>
                    </a:srgbClr>
                  </a:outerShdw>
                </a:effectLst>
              </a:rPr>
              <a:t>التـسـيـيــر</a:t>
            </a:r>
            <a:endParaRPr lang="fr-FR" sz="3200" dirty="0" smtClean="0">
              <a:effectLst>
                <a:outerShdw blurRad="38100" dist="38100" dir="2700000" algn="tl">
                  <a:srgbClr val="000000">
                    <a:alpha val="43137"/>
                  </a:srgbClr>
                </a:outerShdw>
              </a:effectLst>
            </a:endParaRPr>
          </a:p>
          <a:p>
            <a:pPr algn="ctr" rtl="1"/>
            <a:r>
              <a:rPr lang="ar-DZ" sz="3200" dirty="0">
                <a:effectLst>
                  <a:outerShdw blurRad="38100" dist="38100" dir="2700000" algn="tl">
                    <a:srgbClr val="000000">
                      <a:alpha val="43137"/>
                    </a:srgbClr>
                  </a:outerShdw>
                </a:effectLst>
              </a:rPr>
              <a:t>قسم العلوم </a:t>
            </a:r>
            <a:r>
              <a:rPr lang="ar-DZ" sz="3200" dirty="0" err="1">
                <a:effectLst>
                  <a:outerShdw blurRad="38100" dist="38100" dir="2700000" algn="tl">
                    <a:srgbClr val="000000">
                      <a:alpha val="43137"/>
                    </a:srgbClr>
                  </a:outerShdw>
                </a:effectLst>
              </a:rPr>
              <a:t>الإقتصادية</a:t>
            </a:r>
            <a:endParaRPr lang="ar-DZ" sz="3200" dirty="0">
              <a:effectLst>
                <a:outerShdw blurRad="38100" dist="38100" dir="2700000" algn="tl">
                  <a:srgbClr val="000000">
                    <a:alpha val="43137"/>
                  </a:srgbClr>
                </a:outerShdw>
              </a:effectLst>
            </a:endParaRPr>
          </a:p>
        </p:txBody>
      </p:sp>
      <p:sp>
        <p:nvSpPr>
          <p:cNvPr id="3" name="Rectangle 2"/>
          <p:cNvSpPr/>
          <p:nvPr/>
        </p:nvSpPr>
        <p:spPr>
          <a:xfrm>
            <a:off x="205740" y="3787511"/>
            <a:ext cx="11780520" cy="980910"/>
          </a:xfrm>
          <a:prstGeom prst="rect">
            <a:avLst/>
          </a:prstGeom>
        </p:spPr>
        <p:txBody>
          <a:bodyPr wrap="square">
            <a:spAutoFit/>
          </a:bodyPr>
          <a:lstStyle/>
          <a:p>
            <a:pPr algn="ctr" rtl="1">
              <a:lnSpc>
                <a:spcPct val="107000"/>
              </a:lnSpc>
              <a:spcAft>
                <a:spcPts val="0"/>
              </a:spcAft>
            </a:pPr>
            <a:r>
              <a:rPr lang="ar-SA" sz="2800" dirty="0">
                <a:solidFill>
                  <a:schemeClr val="accent1">
                    <a:lumMod val="50000"/>
                  </a:schemeClr>
                </a:solidFill>
                <a:latin typeface="SimplifiedArabic"/>
                <a:ea typeface="Calibri" panose="020F0502020204030204" pitchFamily="34" charset="0"/>
                <a:cs typeface="SimplifiedArabic"/>
              </a:rPr>
              <a:t>مذكرة مقدمة ضمن متطلبات نيل شهادة الماستر في العلوم </a:t>
            </a:r>
            <a:r>
              <a:rPr lang="ar-SA" sz="2800" dirty="0" err="1">
                <a:solidFill>
                  <a:schemeClr val="accent1">
                    <a:lumMod val="50000"/>
                  </a:schemeClr>
                </a:solidFill>
                <a:latin typeface="SimplifiedArabic"/>
                <a:ea typeface="Calibri" panose="020F0502020204030204" pitchFamily="34" charset="0"/>
                <a:cs typeface="SimplifiedArabic"/>
              </a:rPr>
              <a:t>الإقتصادية</a:t>
            </a:r>
            <a:endParaRPr lang="ar-SA" sz="2800" dirty="0">
              <a:solidFill>
                <a:schemeClr val="accent1">
                  <a:lumMod val="50000"/>
                </a:schemeClr>
              </a:solidFill>
              <a:latin typeface="SimplifiedArabic"/>
              <a:ea typeface="Calibri" panose="020F0502020204030204" pitchFamily="34" charset="0"/>
              <a:cs typeface="SimplifiedArabic"/>
            </a:endParaRPr>
          </a:p>
          <a:p>
            <a:pPr algn="ctr" rtl="1">
              <a:lnSpc>
                <a:spcPct val="107000"/>
              </a:lnSpc>
              <a:spcAft>
                <a:spcPts val="0"/>
              </a:spcAft>
            </a:pPr>
            <a:r>
              <a:rPr lang="ar-SA" sz="2800" dirty="0">
                <a:solidFill>
                  <a:schemeClr val="accent1">
                    <a:lumMod val="50000"/>
                  </a:schemeClr>
                </a:solidFill>
                <a:latin typeface="SimplifiedArabic"/>
                <a:ea typeface="Calibri" panose="020F0502020204030204" pitchFamily="34" charset="0"/>
                <a:cs typeface="SimplifiedArabic"/>
              </a:rPr>
              <a:t>تخصص: تأمينات و بنوك.</a:t>
            </a:r>
          </a:p>
        </p:txBody>
      </p:sp>
      <p:sp>
        <p:nvSpPr>
          <p:cNvPr id="7" name="Rectangle 6"/>
          <p:cNvSpPr/>
          <p:nvPr/>
        </p:nvSpPr>
        <p:spPr>
          <a:xfrm>
            <a:off x="205739" y="4535848"/>
            <a:ext cx="11780520" cy="1384995"/>
          </a:xfrm>
          <a:prstGeom prst="rect">
            <a:avLst/>
          </a:prstGeom>
        </p:spPr>
        <p:txBody>
          <a:bodyPr wrap="square">
            <a:spAutoFit/>
          </a:bodyPr>
          <a:lstStyle/>
          <a:p>
            <a:pPr algn="r" rtl="1"/>
            <a:r>
              <a:rPr lang="ar-DZ" sz="2800" b="1" i="0" u="none" strike="noStrike" baseline="0" dirty="0" smtClean="0">
                <a:latin typeface="SimplifiedArabic-Bold"/>
              </a:rPr>
              <a:t>إعداد الطالبة: 								إشراف الأستاذة</a:t>
            </a:r>
            <a:r>
              <a:rPr lang="ar-DZ" sz="2800" b="0" i="0" u="none" strike="noStrike" baseline="0" dirty="0" smtClean="0">
                <a:latin typeface="Andalus" panose="02020603050405020304" pitchFamily="18" charset="-78"/>
                <a:cs typeface="Andalus" panose="02020603050405020304" pitchFamily="18" charset="-78"/>
              </a:rPr>
              <a:t>:</a:t>
            </a:r>
          </a:p>
          <a:p>
            <a:pPr algn="r" rtl="1"/>
            <a:r>
              <a:rPr lang="ar-DZ" sz="2800" dirty="0" smtClean="0"/>
              <a:t>- </a:t>
            </a:r>
            <a:r>
              <a:rPr lang="ar-DZ" sz="2800" dirty="0"/>
              <a:t>عياد مهدي</a:t>
            </a:r>
            <a:r>
              <a:rPr lang="ar-DZ" sz="2800" b="0" i="0" u="none" strike="noStrike" baseline="0" dirty="0" smtClean="0">
                <a:latin typeface="SimplifiedArabic"/>
              </a:rPr>
              <a:t>					                 		</a:t>
            </a:r>
            <a:r>
              <a:rPr lang="ar-DZ" sz="2800" b="0" i="0" u="none" strike="noStrike" baseline="0" smtClean="0">
                <a:latin typeface="SimplifiedArabic"/>
              </a:rPr>
              <a:t>	</a:t>
            </a:r>
            <a:r>
              <a:rPr lang="ar-DZ" sz="2800"/>
              <a:t>شيشة نوال.</a:t>
            </a:r>
            <a:endParaRPr lang="fr-FR" sz="2800" dirty="0"/>
          </a:p>
          <a:p>
            <a:pPr algn="r" rtl="1"/>
            <a:r>
              <a:rPr lang="ar-DZ" sz="2800" dirty="0" smtClean="0">
                <a:latin typeface="SimplifiedArabic"/>
              </a:rPr>
              <a:t>- </a:t>
            </a:r>
            <a:r>
              <a:rPr lang="ar-DZ" sz="2800" dirty="0" err="1"/>
              <a:t>قحيوش</a:t>
            </a:r>
            <a:r>
              <a:rPr lang="ar-DZ" sz="2800" dirty="0"/>
              <a:t> شريف</a:t>
            </a:r>
            <a:endParaRPr lang="fr-FR" sz="2800" dirty="0"/>
          </a:p>
        </p:txBody>
      </p:sp>
      <p:sp>
        <p:nvSpPr>
          <p:cNvPr id="8" name="Rectangle 7"/>
          <p:cNvSpPr/>
          <p:nvPr/>
        </p:nvSpPr>
        <p:spPr>
          <a:xfrm>
            <a:off x="3901441" y="6139665"/>
            <a:ext cx="4389119" cy="461665"/>
          </a:xfrm>
          <a:prstGeom prst="rect">
            <a:avLst/>
          </a:prstGeom>
        </p:spPr>
        <p:txBody>
          <a:bodyPr wrap="square">
            <a:spAutoFit/>
          </a:bodyPr>
          <a:lstStyle/>
          <a:p>
            <a:pPr algn="ctr" rtl="1"/>
            <a:r>
              <a:rPr lang="ar-DZ" sz="2400" b="1" i="0" u="none" strike="noStrike" baseline="0" dirty="0" smtClean="0">
                <a:latin typeface="SimplifiedArabic-Bold"/>
                <a:cs typeface="Andalus" panose="02020603050405020304" pitchFamily="18" charset="-78"/>
              </a:rPr>
              <a:t>السنة الجامعية: </a:t>
            </a:r>
            <a:r>
              <a:rPr lang="ar-DZ" sz="2400" b="1" dirty="0" smtClean="0">
                <a:latin typeface="SimplifiedArabic-Bold"/>
                <a:cs typeface="Andalus" panose="02020603050405020304" pitchFamily="18" charset="-78"/>
              </a:rPr>
              <a:t>2016/2015</a:t>
            </a:r>
            <a:endParaRPr lang="fr-FR" sz="2400" dirty="0"/>
          </a:p>
        </p:txBody>
      </p:sp>
      <p:grpSp>
        <p:nvGrpSpPr>
          <p:cNvPr id="9" name="Groupe 8"/>
          <p:cNvGrpSpPr/>
          <p:nvPr/>
        </p:nvGrpSpPr>
        <p:grpSpPr>
          <a:xfrm>
            <a:off x="0" y="2041508"/>
            <a:ext cx="12192000" cy="1499839"/>
            <a:chOff x="0" y="103520"/>
            <a:chExt cx="12192000" cy="1499839"/>
          </a:xfrm>
        </p:grpSpPr>
        <p:sp>
          <p:nvSpPr>
            <p:cNvPr id="10" name="Rectangle 9"/>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3200" b="1" dirty="0" smtClean="0">
                  <a:solidFill>
                    <a:schemeClr val="tx1"/>
                  </a:solidFill>
                  <a:effectLst>
                    <a:outerShdw blurRad="38100" dist="38100" dir="2700000" algn="tl">
                      <a:srgbClr val="000000">
                        <a:alpha val="43137"/>
                      </a:srgbClr>
                    </a:outerShdw>
                  </a:effectLst>
                  <a:cs typeface="+mj-cs"/>
                </a:rPr>
                <a:t>إجراءات </a:t>
              </a:r>
              <a:r>
                <a:rPr lang="ar-SA" sz="3200" b="1" dirty="0">
                  <a:solidFill>
                    <a:schemeClr val="tx1"/>
                  </a:solidFill>
                  <a:effectLst>
                    <a:outerShdw blurRad="38100" dist="38100" dir="2700000" algn="tl">
                      <a:srgbClr val="000000">
                        <a:alpha val="43137"/>
                      </a:srgbClr>
                    </a:outerShdw>
                  </a:effectLst>
                  <a:cs typeface="+mj-cs"/>
                </a:rPr>
                <a:t>منح </a:t>
              </a:r>
              <a:r>
                <a:rPr lang="ar-SA" sz="3200" b="1" dirty="0" smtClean="0">
                  <a:solidFill>
                    <a:schemeClr val="tx1"/>
                  </a:solidFill>
                  <a:effectLst>
                    <a:outerShdw blurRad="38100" dist="38100" dir="2700000" algn="tl">
                      <a:srgbClr val="000000">
                        <a:alpha val="43137"/>
                      </a:srgbClr>
                    </a:outerShdw>
                  </a:effectLst>
                  <a:cs typeface="+mj-cs"/>
                </a:rPr>
                <a:t>القرض</a:t>
              </a:r>
              <a:r>
                <a:rPr lang="fr-FR" sz="3200" b="1" dirty="0" smtClean="0">
                  <a:solidFill>
                    <a:schemeClr val="tx1"/>
                  </a:solidFill>
                  <a:effectLst>
                    <a:outerShdw blurRad="38100" dist="38100" dir="2700000" algn="tl">
                      <a:srgbClr val="000000">
                        <a:alpha val="43137"/>
                      </a:srgbClr>
                    </a:outerShdw>
                  </a:effectLst>
                  <a:cs typeface="+mj-cs"/>
                </a:rPr>
                <a:t> </a:t>
              </a:r>
              <a:r>
                <a:rPr lang="ar-SA" sz="3200" b="1" dirty="0" smtClean="0">
                  <a:solidFill>
                    <a:schemeClr val="tx1"/>
                  </a:solidFill>
                  <a:effectLst>
                    <a:outerShdw blurRad="38100" dist="38100" dir="2700000" algn="tl">
                      <a:srgbClr val="000000">
                        <a:alpha val="43137"/>
                      </a:srgbClr>
                    </a:outerShdw>
                  </a:effectLst>
                  <a:cs typeface="+mj-cs"/>
                </a:rPr>
                <a:t> </a:t>
              </a:r>
              <a:r>
                <a:rPr lang="ar-SA" sz="3200" b="1" dirty="0">
                  <a:solidFill>
                    <a:schemeClr val="tx1"/>
                  </a:solidFill>
                  <a:effectLst>
                    <a:outerShdw blurRad="38100" dist="38100" dir="2700000" algn="tl">
                      <a:srgbClr val="000000">
                        <a:alpha val="43137"/>
                      </a:srgbClr>
                    </a:outerShdw>
                  </a:effectLst>
                  <a:cs typeface="+mj-cs"/>
                </a:rPr>
                <a:t>العقاري </a:t>
              </a:r>
              <a:r>
                <a:rPr lang="ar-SA" sz="3200" b="1" dirty="0" smtClean="0">
                  <a:solidFill>
                    <a:schemeClr val="tx1"/>
                  </a:solidFill>
                  <a:effectLst>
                    <a:outerShdw blurRad="38100" dist="38100" dir="2700000" algn="tl">
                      <a:srgbClr val="000000">
                        <a:alpha val="43137"/>
                      </a:srgbClr>
                    </a:outerShdw>
                  </a:effectLst>
                  <a:cs typeface="+mj-cs"/>
                </a:rPr>
                <a:t>للأفراد </a:t>
              </a:r>
              <a:r>
                <a:rPr lang="ar-SA" sz="3200" b="1" dirty="0">
                  <a:solidFill>
                    <a:schemeClr val="tx1"/>
                  </a:solidFill>
                  <a:effectLst>
                    <a:outerShdw blurRad="38100" dist="38100" dir="2700000" algn="tl">
                      <a:srgbClr val="000000">
                        <a:alpha val="43137"/>
                      </a:srgbClr>
                    </a:outerShdw>
                  </a:effectLst>
                  <a:cs typeface="+mj-cs"/>
                </a:rPr>
                <a:t>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cs typeface="+mj-cs"/>
              </a:endParaRPr>
            </a:p>
          </p:txBody>
        </p:sp>
        <p:pic>
          <p:nvPicPr>
            <p:cNvPr id="11" name="Imag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2" name="Image 11"/>
          <p:cNvPicPr>
            <a:picLocks noChangeAspect="1"/>
          </p:cNvPicPr>
          <p:nvPr/>
        </p:nvPicPr>
        <p:blipFill>
          <a:blip r:embed="rId4">
            <a:clrChange>
              <a:clrFrom>
                <a:srgbClr val="FDFDFD"/>
              </a:clrFrom>
              <a:clrTo>
                <a:srgbClr val="FDFDFD">
                  <a:alpha val="0"/>
                </a:srgbClr>
              </a:clrTo>
            </a:clrChange>
            <a:extLst/>
          </a:blip>
          <a:stretch>
            <a:fillRect/>
          </a:stretch>
        </p:blipFill>
        <p:spPr>
          <a:xfrm>
            <a:off x="7541892" y="6085928"/>
            <a:ext cx="748668" cy="569137"/>
          </a:xfrm>
          <a:prstGeom prst="rect">
            <a:avLst/>
          </a:prstGeom>
          <a:noFill/>
          <a:ln>
            <a:noFill/>
          </a:ln>
        </p:spPr>
      </p:pic>
      <p:pic>
        <p:nvPicPr>
          <p:cNvPr id="13" name="Image 12"/>
          <p:cNvPicPr>
            <a:picLocks noChangeAspect="1"/>
          </p:cNvPicPr>
          <p:nvPr/>
        </p:nvPicPr>
        <p:blipFill>
          <a:blip r:embed="rId4">
            <a:clrChange>
              <a:clrFrom>
                <a:srgbClr val="FDFDFD"/>
              </a:clrFrom>
              <a:clrTo>
                <a:srgbClr val="FDFDFD">
                  <a:alpha val="0"/>
                </a:srgbClr>
              </a:clrTo>
            </a:clrChange>
            <a:extLst/>
          </a:blip>
          <a:stretch>
            <a:fillRect/>
          </a:stretch>
        </p:blipFill>
        <p:spPr>
          <a:xfrm flipH="1">
            <a:off x="3901441" y="6085928"/>
            <a:ext cx="748668" cy="569137"/>
          </a:xfrm>
          <a:prstGeom prst="rect">
            <a:avLst/>
          </a:prstGeom>
          <a:noFill/>
          <a:ln>
            <a:noFill/>
          </a:ln>
        </p:spPr>
      </p:pic>
      <p:pic>
        <p:nvPicPr>
          <p:cNvPr id="14" name="Image 13"/>
          <p:cNvPicPr>
            <a:picLocks noChangeAspect="1"/>
          </p:cNvPicPr>
          <p:nvPr/>
        </p:nvPicPr>
        <p:blipFill>
          <a:blip r:embed="rId5">
            <a:clrChange>
              <a:clrFrom>
                <a:srgbClr val="FFFFFF"/>
              </a:clrFrom>
              <a:clrTo>
                <a:srgbClr val="FFFFFF">
                  <a:alpha val="0"/>
                </a:srgbClr>
              </a:clrTo>
            </a:clrChange>
          </a:blip>
          <a:stretch>
            <a:fillRect/>
          </a:stretch>
        </p:blipFill>
        <p:spPr>
          <a:xfrm>
            <a:off x="27296" y="2368689"/>
            <a:ext cx="1106014" cy="858374"/>
          </a:xfrm>
          <a:prstGeom prst="rect">
            <a:avLst/>
          </a:prstGeom>
        </p:spPr>
      </p:pic>
    </p:spTree>
    <p:extLst>
      <p:ext uri="{BB962C8B-B14F-4D97-AF65-F5344CB8AC3E}">
        <p14:creationId xmlns:p14="http://schemas.microsoft.com/office/powerpoint/2010/main" val="14035467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unset" dir="t"/>
            </a:scene3d>
            <a:sp3d extrusionH="57150" contourW="12700" prstMaterial="clear">
              <a:bevelT w="101600" h="38100"/>
              <a:extrusionClr>
                <a:srgbClr val="FF0000"/>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000" dirty="0"/>
              <a:t>الخاتمة</a:t>
            </a:r>
            <a:endParaRPr lang="ar-DZ" sz="6000" b="0" dirty="0">
              <a:ln w="0"/>
              <a:solidFill>
                <a:srgbClr val="FF0000"/>
              </a:solidFill>
              <a:effectLst/>
            </a:endParaRPr>
          </a:p>
        </p:txBody>
      </p:sp>
      <p:sp>
        <p:nvSpPr>
          <p:cNvPr id="8" name="Rectangle 7"/>
          <p:cNvSpPr/>
          <p:nvPr/>
        </p:nvSpPr>
        <p:spPr>
          <a:xfrm>
            <a:off x="655092" y="2376160"/>
            <a:ext cx="9171297" cy="3416320"/>
          </a:xfrm>
          <a:prstGeom prst="rect">
            <a:avLst/>
          </a:prstGeom>
        </p:spPr>
        <p:txBody>
          <a:bodyPr wrap="square">
            <a:spAutoFit/>
          </a:bodyPr>
          <a:lstStyle/>
          <a:p>
            <a:pPr algn="just" rtl="1"/>
            <a:r>
              <a:rPr lang="ar-DZ" sz="3600" dirty="0"/>
              <a:t>وفي الأخير ما يجب قوله هو أن الخطوة التي قامت بها الدولة في منح الضوء الأخضر للبنوك التجارية قصد تقديم القروض العقارية للأفراد أعطت تمارها بالنسبة للطبقة المتوسطة للمجتمع، وبالنسبة للبنك الذي سيستفيد كثيرا من هذه العملية وكذلك الأمر بالنسبة للدولة التي تكون قد تخلصت من عبء كبير طالما هدد ميزانيتها.</a:t>
            </a:r>
          </a:p>
        </p:txBody>
      </p:sp>
      <p:grpSp>
        <p:nvGrpSpPr>
          <p:cNvPr id="9" name="Groupe 8"/>
          <p:cNvGrpSpPr/>
          <p:nvPr/>
        </p:nvGrpSpPr>
        <p:grpSpPr>
          <a:xfrm>
            <a:off x="0" y="103520"/>
            <a:ext cx="12192000" cy="1499839"/>
            <a:chOff x="0" y="103520"/>
            <a:chExt cx="12192000" cy="1499839"/>
          </a:xfrm>
        </p:grpSpPr>
        <p:grpSp>
          <p:nvGrpSpPr>
            <p:cNvPr id="10" name="Groupe 9"/>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132952139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53879"/>
            <a:ext cx="12192000" cy="3996205"/>
          </a:xfrm>
          <a:prstGeom prst="rect">
            <a:avLst/>
          </a:prstGeom>
        </p:spPr>
      </p:pic>
      <p:grpSp>
        <p:nvGrpSpPr>
          <p:cNvPr id="8" name="Groupe 7"/>
          <p:cNvGrpSpPr/>
          <p:nvPr/>
        </p:nvGrpSpPr>
        <p:grpSpPr>
          <a:xfrm>
            <a:off x="0" y="103520"/>
            <a:ext cx="12192000" cy="1499839"/>
            <a:chOff x="0" y="103520"/>
            <a:chExt cx="12192000" cy="1499839"/>
          </a:xfrm>
        </p:grpSpPr>
        <p:grpSp>
          <p:nvGrpSpPr>
            <p:cNvPr id="9" name="Groupe 8"/>
            <p:cNvGrpSpPr/>
            <p:nvPr/>
          </p:nvGrpSpPr>
          <p:grpSpPr>
            <a:xfrm>
              <a:off x="0" y="103520"/>
              <a:ext cx="12192000" cy="1499839"/>
              <a:chOff x="0" y="103520"/>
              <a:chExt cx="12192000" cy="1499839"/>
            </a:xfrm>
          </p:grpSpPr>
          <p:sp>
            <p:nvSpPr>
              <p:cNvPr id="11" name="Rectangle 10"/>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2" name="Imag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0" name="Image 9"/>
            <p:cNvPicPr>
              <a:picLocks noChangeAspect="1"/>
            </p:cNvPicPr>
            <p:nvPr/>
          </p:nvPicPr>
          <p:blipFill>
            <a:blip r:embed="rId5">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23833058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2)">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3" name="ZoneTexte 2"/>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8000" b="0" dirty="0">
                <a:ln w="0"/>
                <a:solidFill>
                  <a:schemeClr val="tx1"/>
                </a:solidFill>
                <a:effectLst/>
              </a:rPr>
              <a:t>مقدمة</a:t>
            </a:r>
            <a:endParaRPr lang="fr-FR" sz="8000" b="0" dirty="0">
              <a:ln w="0"/>
              <a:solidFill>
                <a:schemeClr val="tx1"/>
              </a:solidFill>
              <a:effectLst/>
            </a:endParaRPr>
          </a:p>
        </p:txBody>
      </p:sp>
      <p:sp>
        <p:nvSpPr>
          <p:cNvPr id="2" name="ZoneTexte 1"/>
          <p:cNvSpPr txBox="1"/>
          <p:nvPr/>
        </p:nvSpPr>
        <p:spPr>
          <a:xfrm>
            <a:off x="268870" y="1331383"/>
            <a:ext cx="10731049" cy="5339923"/>
          </a:xfrm>
          <a:prstGeom prst="rect">
            <a:avLst/>
          </a:prstGeom>
          <a:noFill/>
        </p:spPr>
        <p:txBody>
          <a:bodyPr wrap="square" rtlCol="0">
            <a:spAutoFit/>
          </a:bodyPr>
          <a:lstStyle/>
          <a:p>
            <a:pPr algn="just" rtl="1"/>
            <a:r>
              <a:rPr lang="ar-DZ" sz="3100" dirty="0"/>
              <a:t>يعتبر السكن عنصر أساسي لحياة الفرد وهذا لأنه وسيلة من وسائل التنمية الاقتصادية، لأن كل انجاز سكني يعطي للاقتصاد انتعاش وتقدم أكثر لأنه يحرك العمالة والمصانع وكذلك يحقق الاستقرار الاجتماعي والاقتصادي وبالتالي الاستقرار السياسي.</a:t>
            </a:r>
            <a:endParaRPr lang="fr-FR" sz="3100" dirty="0"/>
          </a:p>
          <a:p>
            <a:pPr algn="just" rtl="1"/>
            <a:r>
              <a:rPr lang="ar-DZ" sz="3100" dirty="0"/>
              <a:t>ولقد أدت مشكلة السكن في الجزائر وخاصة في العشرية الأخيرة إلى إعادة نظر الدولة في هذا القطاع، خاصة عند مقارنة الدخل مع القدرة الشرائية للمواطن. رغم أن هذا القطاع قد أرهق كاهل الدولة لأنه يعتمد عليها في الانجاز، التمويل والتوزيع.</a:t>
            </a:r>
            <a:endParaRPr lang="fr-FR" sz="3100" dirty="0"/>
          </a:p>
          <a:p>
            <a:pPr algn="just" rtl="1"/>
            <a:r>
              <a:rPr lang="ar-DZ" sz="3100" dirty="0"/>
              <a:t>ومع تفاقم الأزمة التي أخذت تتزايد باستمرار والتي يعود سببها إلى النمو الديمغرافي المتسارع دون زيادة مماثلة في عدد المساكن المنجزة، ضف إلى ذلك مشكلة النزوح الريفي والكوارث الطبيعية. فإن الدولة تبنت سياسات جديدة مثل البيع بالإيجار، القروض العقارية...</a:t>
            </a:r>
            <a:endParaRPr lang="fr-FR" sz="3100" dirty="0"/>
          </a:p>
        </p:txBody>
      </p:sp>
      <p:grpSp>
        <p:nvGrpSpPr>
          <p:cNvPr id="4" name="Groupe 3"/>
          <p:cNvGrpSpPr/>
          <p:nvPr/>
        </p:nvGrpSpPr>
        <p:grpSpPr>
          <a:xfrm>
            <a:off x="0" y="103520"/>
            <a:ext cx="12192000" cy="1499839"/>
            <a:chOff x="0" y="103520"/>
            <a:chExt cx="12192000" cy="1499839"/>
          </a:xfrm>
        </p:grpSpPr>
        <p:grpSp>
          <p:nvGrpSpPr>
            <p:cNvPr id="9" name="Groupe 8"/>
            <p:cNvGrpSpPr/>
            <p:nvPr/>
          </p:nvGrpSpPr>
          <p:grpSpPr>
            <a:xfrm>
              <a:off x="0" y="103520"/>
              <a:ext cx="12192000" cy="1499839"/>
              <a:chOff x="0" y="103520"/>
              <a:chExt cx="12192000" cy="1499839"/>
            </a:xfrm>
          </p:grpSpPr>
          <p:sp>
            <p:nvSpPr>
              <p:cNvPr id="11" name="Rectangle 10"/>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2" name="Imag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3" name="Image 12"/>
            <p:cNvPicPr>
              <a:picLocks noChangeAspect="1"/>
            </p:cNvPicPr>
            <p:nvPr/>
          </p:nvPicPr>
          <p:blipFill>
            <a:blip r:embed="rId4">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12206835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3" name="ZoneTexte 2"/>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7200" b="0" dirty="0">
                <a:ln w="0"/>
                <a:solidFill>
                  <a:schemeClr val="tx1"/>
                </a:solidFill>
                <a:effectLst/>
              </a:rPr>
              <a:t>الإشكالية</a:t>
            </a:r>
            <a:endParaRPr lang="fr-FR" sz="7200" b="0" dirty="0">
              <a:ln w="0"/>
              <a:solidFill>
                <a:schemeClr val="tx1"/>
              </a:solidFill>
              <a:effectLst/>
            </a:endParaRPr>
          </a:p>
        </p:txBody>
      </p:sp>
      <p:sp>
        <p:nvSpPr>
          <p:cNvPr id="2" name="ZoneTexte 1"/>
          <p:cNvSpPr txBox="1"/>
          <p:nvPr/>
        </p:nvSpPr>
        <p:spPr>
          <a:xfrm>
            <a:off x="955343" y="2037606"/>
            <a:ext cx="9898536" cy="4647426"/>
          </a:xfrm>
          <a:prstGeom prst="rect">
            <a:avLst/>
          </a:prstGeom>
          <a:noFill/>
        </p:spPr>
        <p:txBody>
          <a:bodyPr wrap="square" rtlCol="0">
            <a:spAutoFit/>
          </a:bodyPr>
          <a:lstStyle/>
          <a:p>
            <a:pPr algn="just" rtl="1"/>
            <a:r>
              <a:rPr lang="ar-DZ" sz="3600" dirty="0"/>
              <a:t>وللإلمام بمختلف جوانب هذا الموضوع قمنا بطرح الإشكالية التالية:</a:t>
            </a:r>
            <a:endParaRPr lang="fr-FR" sz="3600" dirty="0"/>
          </a:p>
          <a:p>
            <a:pPr marL="571500" lvl="0" indent="-571500" algn="just" rtl="1">
              <a:buFont typeface="Wingdings" panose="05000000000000000000" pitchFamily="2" charset="2"/>
              <a:buChar char="§"/>
            </a:pPr>
            <a:r>
              <a:rPr lang="ar-DZ" sz="4000" dirty="0"/>
              <a:t>ما هي إجراءات منح القروض العقارية من طرف البنوك </a:t>
            </a:r>
            <a:r>
              <a:rPr lang="ar-DZ" sz="4000" dirty="0" smtClean="0"/>
              <a:t>التجارية</a:t>
            </a:r>
            <a:r>
              <a:rPr lang="fr-FR" sz="4000" dirty="0" smtClean="0"/>
              <a:t> </a:t>
            </a:r>
            <a:r>
              <a:rPr lang="ar-DZ" sz="4000" dirty="0" smtClean="0"/>
              <a:t>؟</a:t>
            </a:r>
            <a:endParaRPr lang="fr-FR" sz="4000" dirty="0"/>
          </a:p>
          <a:p>
            <a:pPr algn="just" rtl="1"/>
            <a:r>
              <a:rPr lang="ar-DZ" sz="3600" dirty="0" smtClean="0"/>
              <a:t>للتفصيل </a:t>
            </a:r>
            <a:r>
              <a:rPr lang="ar-DZ" sz="3600" dirty="0"/>
              <a:t>أكثر في الإشكالية الرئيسية ارتأينا إدراج الأمثلة الفرعية التالية : </a:t>
            </a:r>
            <a:endParaRPr lang="fr-FR" sz="3600" dirty="0"/>
          </a:p>
          <a:p>
            <a:pPr marL="571500" lvl="0" indent="-571500" algn="just" rtl="1">
              <a:buFont typeface="Wingdings" panose="05000000000000000000" pitchFamily="2" charset="2"/>
              <a:buChar char="§"/>
            </a:pPr>
            <a:r>
              <a:rPr lang="ar-DZ" sz="3600" dirty="0"/>
              <a:t>ما دور البنوك التجارية بالنسبة لقطاع السكن في الجزائر ؟</a:t>
            </a:r>
            <a:endParaRPr lang="fr-FR" sz="3600" dirty="0"/>
          </a:p>
          <a:p>
            <a:pPr marL="571500" lvl="0" indent="-571500" algn="just" rtl="1">
              <a:buFont typeface="Wingdings" panose="05000000000000000000" pitchFamily="2" charset="2"/>
              <a:buChar char="§"/>
            </a:pPr>
            <a:r>
              <a:rPr lang="ar-DZ" sz="3600" dirty="0"/>
              <a:t>كيف يتم منح القروض العقارية في بنك التنمية المحلية ؟</a:t>
            </a:r>
            <a:endParaRPr lang="fr-FR" sz="3600" dirty="0"/>
          </a:p>
          <a:p>
            <a:pPr marL="457200" indent="-457200" algn="just" rtl="1">
              <a:buSzPct val="108000"/>
              <a:buBlip>
                <a:blip r:embed="rId3"/>
              </a:buBlip>
            </a:pPr>
            <a:endParaRPr lang="fr-FR" sz="3600" dirty="0">
              <a:effectLst>
                <a:outerShdw blurRad="38100" dist="38100" dir="2700000" algn="tl">
                  <a:srgbClr val="000000">
                    <a:alpha val="43137"/>
                  </a:srgbClr>
                </a:outerShdw>
              </a:effectLst>
            </a:endParaRPr>
          </a:p>
        </p:txBody>
      </p:sp>
      <p:pic>
        <p:nvPicPr>
          <p:cNvPr id="9" name="Image 8"/>
          <p:cNvPicPr>
            <a:picLocks noChangeAspect="1"/>
          </p:cNvPicPr>
          <p:nvPr/>
        </p:nvPicPr>
        <p:blipFill>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flipH="1">
            <a:off x="663262" y="2791194"/>
            <a:ext cx="9896475" cy="2286000"/>
          </a:xfrm>
          <a:prstGeom prst="rect">
            <a:avLst/>
          </a:prstGeom>
        </p:spPr>
      </p:pic>
      <p:grpSp>
        <p:nvGrpSpPr>
          <p:cNvPr id="14" name="Groupe 13"/>
          <p:cNvGrpSpPr/>
          <p:nvPr/>
        </p:nvGrpSpPr>
        <p:grpSpPr>
          <a:xfrm>
            <a:off x="0" y="103520"/>
            <a:ext cx="12192000" cy="1499839"/>
            <a:chOff x="0" y="103520"/>
            <a:chExt cx="12192000" cy="1499839"/>
          </a:xfrm>
        </p:grpSpPr>
        <p:grpSp>
          <p:nvGrpSpPr>
            <p:cNvPr id="15" name="Groupe 14"/>
            <p:cNvGrpSpPr/>
            <p:nvPr/>
          </p:nvGrpSpPr>
          <p:grpSpPr>
            <a:xfrm>
              <a:off x="0" y="103520"/>
              <a:ext cx="12192000" cy="1499839"/>
              <a:chOff x="0" y="103520"/>
              <a:chExt cx="12192000" cy="1499839"/>
            </a:xfrm>
          </p:grpSpPr>
          <p:sp>
            <p:nvSpPr>
              <p:cNvPr id="17" name="Rectangle 16"/>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8" name="Imag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6" name="Image 15"/>
            <p:cNvPicPr>
              <a:picLocks noChangeAspect="1"/>
            </p:cNvPicPr>
            <p:nvPr/>
          </p:nvPicPr>
          <p:blipFill>
            <a:blip r:embed="rId7">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8155453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nodeType="withEffect">
                                  <p:stCondLst>
                                    <p:cond delay="0"/>
                                  </p:stCondLst>
                                  <p:childTnLst>
                                    <p:anim calcmode="lin" valueType="num">
                                      <p:cBhvr>
                                        <p:cTn id="6" dur="500"/>
                                        <p:tgtEl>
                                          <p:spTgt spid="9"/>
                                        </p:tgtEl>
                                        <p:attrNameLst>
                                          <p:attrName>ppt_w</p:attrName>
                                        </p:attrNameLst>
                                      </p:cBhvr>
                                      <p:tavLst>
                                        <p:tav tm="0">
                                          <p:val>
                                            <p:strVal val="ppt_w"/>
                                          </p:val>
                                        </p:tav>
                                        <p:tav tm="100000">
                                          <p:val>
                                            <p:fltVal val="0"/>
                                          </p:val>
                                        </p:tav>
                                      </p:tavLst>
                                    </p:anim>
                                    <p:anim calcmode="lin" valueType="num">
                                      <p:cBhvr>
                                        <p:cTn id="7" dur="500"/>
                                        <p:tgtEl>
                                          <p:spTgt spid="9"/>
                                        </p:tgtEl>
                                        <p:attrNameLst>
                                          <p:attrName>ppt_h</p:attrName>
                                        </p:attrNameLst>
                                      </p:cBhvr>
                                      <p:tavLst>
                                        <p:tav tm="0">
                                          <p:val>
                                            <p:strVal val="ppt_h"/>
                                          </p:val>
                                        </p:tav>
                                        <p:tav tm="100000">
                                          <p:val>
                                            <p:fltVal val="0"/>
                                          </p:val>
                                        </p:tav>
                                      </p:tavLst>
                                    </p:anim>
                                    <p:animEffect transition="out" filter="fade">
                                      <p:cBhvr>
                                        <p:cTn id="8" dur="500"/>
                                        <p:tgtEl>
                                          <p:spTgt spid="9"/>
                                        </p:tgtEl>
                                      </p:cBhvr>
                                    </p:animEffect>
                                    <p:set>
                                      <p:cBhvr>
                                        <p:cTn id="9"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schemeClr val="accent5">
                <a:shade val="45000"/>
                <a:satMod val="135000"/>
              </a:schemeClr>
              <a:prstClr val="white"/>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3302758" y="1476080"/>
            <a:ext cx="7697161" cy="4031873"/>
          </a:xfrm>
          <a:prstGeom prst="rect">
            <a:avLst/>
          </a:prstGeom>
        </p:spPr>
        <p:txBody>
          <a:bodyPr wrap="square">
            <a:spAutoFit/>
          </a:bodyPr>
          <a:lstStyle/>
          <a:p>
            <a:pPr algn="just" rtl="1"/>
            <a:r>
              <a:rPr lang="ar-DZ" sz="3200" dirty="0"/>
              <a:t>وللإجابة على هذه التساؤلات قمنا بإرساء الفرضيات التالية:</a:t>
            </a:r>
            <a:endParaRPr lang="fr-FR" sz="3200" dirty="0"/>
          </a:p>
          <a:p>
            <a:pPr marL="457200" lvl="0" indent="-457200" algn="just" rtl="1">
              <a:buFont typeface="Wingdings" panose="05000000000000000000" pitchFamily="2" charset="2"/>
              <a:buChar char="v"/>
            </a:pPr>
            <a:r>
              <a:rPr lang="ar-SA" sz="3200" dirty="0"/>
              <a:t>تعتمد البنوك التجارية في منح القروض العقارية على معاييرً عملية دقيقة</a:t>
            </a:r>
            <a:endParaRPr lang="fr-FR" sz="3200" dirty="0"/>
          </a:p>
          <a:p>
            <a:pPr marL="457200" lvl="0" indent="-457200" algn="just" rtl="1">
              <a:buFont typeface="Wingdings" panose="05000000000000000000" pitchFamily="2" charset="2"/>
              <a:buChar char="v"/>
            </a:pPr>
            <a:r>
              <a:rPr lang="ar-SA" sz="3200" dirty="0"/>
              <a:t>يساهم كل من بنك </a:t>
            </a:r>
            <a:r>
              <a:rPr lang="fr-FR" sz="3200" dirty="0"/>
              <a:t>BDL </a:t>
            </a:r>
            <a:r>
              <a:rPr lang="ar-SA" sz="3200" dirty="0"/>
              <a:t>وبنك </a:t>
            </a:r>
            <a:r>
              <a:rPr lang="fr-FR" sz="3200" dirty="0"/>
              <a:t>C.N.E.P </a:t>
            </a:r>
            <a:r>
              <a:rPr lang="ar-SA" sz="3200" dirty="0"/>
              <a:t>بتمويل قطاع السكن وذلك عن طريق منح القروض العقارية للأفراد حسب رغباتهم</a:t>
            </a:r>
            <a:r>
              <a:rPr lang="fr-FR" sz="3200" dirty="0"/>
              <a:t>.</a:t>
            </a:r>
          </a:p>
          <a:p>
            <a:pPr algn="just" rtl="1"/>
            <a:endParaRPr lang="fr-FR" sz="3200" dirty="0">
              <a:effectLst>
                <a:outerShdw blurRad="38100" dist="38100" dir="2700000" algn="tl">
                  <a:srgbClr val="000000">
                    <a:alpha val="43137"/>
                  </a:srgbClr>
                </a:outerShdw>
              </a:effectLst>
            </a:endParaRPr>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7200" b="0" dirty="0">
                <a:ln w="0"/>
                <a:solidFill>
                  <a:schemeClr val="tx1"/>
                </a:solidFill>
                <a:effectLst/>
              </a:rPr>
              <a:t>فرضيات الدراسة</a:t>
            </a:r>
            <a:endParaRPr lang="fr-FR" sz="72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6526510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2156346" y="2099161"/>
            <a:ext cx="8448866" cy="3477875"/>
          </a:xfrm>
          <a:prstGeom prst="rect">
            <a:avLst/>
          </a:prstGeom>
        </p:spPr>
        <p:txBody>
          <a:bodyPr wrap="square">
            <a:spAutoFit/>
          </a:bodyPr>
          <a:lstStyle/>
          <a:p>
            <a:pPr marL="571500" lvl="0" indent="-571500" algn="just" rtl="1">
              <a:buFont typeface="Wingdings" panose="05000000000000000000" pitchFamily="2" charset="2"/>
              <a:buChar char="ü"/>
            </a:pPr>
            <a:r>
              <a:rPr lang="ar-SA" sz="4400" dirty="0" smtClean="0"/>
              <a:t>دراسة</a:t>
            </a:r>
            <a:r>
              <a:rPr lang="ar-DZ" sz="4400" dirty="0" smtClean="0"/>
              <a:t> اهمية </a:t>
            </a:r>
            <a:r>
              <a:rPr lang="ar-SA" sz="4400" dirty="0"/>
              <a:t>التمويل العقاري وواقعه في البنوك </a:t>
            </a:r>
            <a:r>
              <a:rPr lang="ar-SA" sz="4400" dirty="0" smtClean="0"/>
              <a:t>الجزائرية</a:t>
            </a:r>
            <a:endParaRPr lang="ar-DZ" sz="4400" dirty="0" smtClean="0"/>
          </a:p>
          <a:p>
            <a:pPr marL="571500" lvl="0" indent="-571500" algn="just" rtl="1">
              <a:buFont typeface="Wingdings" panose="05000000000000000000" pitchFamily="2" charset="2"/>
              <a:buChar char="ü"/>
            </a:pPr>
            <a:endParaRPr lang="fr-FR" sz="4400" dirty="0"/>
          </a:p>
          <a:p>
            <a:pPr marL="571500" lvl="0" indent="-571500" algn="just" rtl="1">
              <a:buFont typeface="Wingdings" panose="05000000000000000000" pitchFamily="2" charset="2"/>
              <a:buChar char="ü"/>
            </a:pPr>
            <a:r>
              <a:rPr lang="ar-SA" sz="4400" dirty="0"/>
              <a:t>كيفية الحصول على قرض عقاري من بنك التنمية المحلية</a:t>
            </a:r>
            <a:endParaRPr lang="fr-FR" sz="44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600" b="0" dirty="0" smtClean="0">
                <a:ln w="0"/>
                <a:solidFill>
                  <a:schemeClr val="tx1"/>
                </a:solidFill>
              </a:rPr>
              <a:t>أهمية البحث</a:t>
            </a:r>
            <a:endParaRPr lang="ar-DZ" sz="66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129244916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tx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3"/>
            <a:ext cx="5545320" cy="4211635"/>
          </a:xfrm>
          <a:prstGeom prst="rect">
            <a:avLst/>
          </a:prstGeom>
        </p:spPr>
      </p:pic>
      <p:sp>
        <p:nvSpPr>
          <p:cNvPr id="2" name="Rectangle 1"/>
          <p:cNvSpPr/>
          <p:nvPr/>
        </p:nvSpPr>
        <p:spPr>
          <a:xfrm>
            <a:off x="3616656" y="2099161"/>
            <a:ext cx="6988555" cy="2862322"/>
          </a:xfrm>
          <a:prstGeom prst="rect">
            <a:avLst/>
          </a:prstGeom>
        </p:spPr>
        <p:txBody>
          <a:bodyPr wrap="square">
            <a:spAutoFit/>
          </a:bodyPr>
          <a:lstStyle/>
          <a:p>
            <a:pPr marL="571500" lvl="0" indent="-571500" algn="just" rtl="1">
              <a:buFont typeface="Wingdings" panose="05000000000000000000" pitchFamily="2" charset="2"/>
              <a:buChar char="q"/>
            </a:pPr>
            <a:r>
              <a:rPr lang="ar-DZ" sz="3600" dirty="0"/>
              <a:t>توضيح دور البنوك التجارية في تمويل </a:t>
            </a:r>
            <a:r>
              <a:rPr lang="ar-DZ" sz="3600" dirty="0" smtClean="0"/>
              <a:t>القطاع</a:t>
            </a:r>
          </a:p>
          <a:p>
            <a:pPr marL="571500" lvl="0" indent="-571500" algn="just" rtl="1">
              <a:buFont typeface="Wingdings" panose="05000000000000000000" pitchFamily="2" charset="2"/>
              <a:buChar char="q"/>
            </a:pPr>
            <a:endParaRPr lang="fr-FR" sz="3600" dirty="0"/>
          </a:p>
          <a:p>
            <a:pPr marL="571500" lvl="0" indent="-571500" algn="just" rtl="1">
              <a:buFont typeface="Wingdings" panose="05000000000000000000" pitchFamily="2" charset="2"/>
              <a:buChar char="q"/>
            </a:pPr>
            <a:r>
              <a:rPr lang="ar-DZ" sz="3600" dirty="0"/>
              <a:t>اهمية الحصول على قرض من البنوك التجارية للحصول على مسكن</a:t>
            </a:r>
            <a:endParaRPr lang="fr-FR" sz="36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6600" b="0" dirty="0">
                <a:ln w="0"/>
                <a:solidFill>
                  <a:schemeClr val="tx1"/>
                </a:solidFill>
                <a:effectLst/>
              </a:rPr>
              <a:t>اهداف </a:t>
            </a:r>
            <a:r>
              <a:rPr lang="ar-DZ" sz="6600" b="0" dirty="0" smtClean="0">
                <a:ln w="0"/>
                <a:solidFill>
                  <a:schemeClr val="tx1"/>
                </a:solidFill>
                <a:effectLst/>
              </a:rPr>
              <a:t>البحث</a:t>
            </a:r>
            <a:endParaRPr lang="ar-DZ" sz="66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221296449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3630304" y="2522519"/>
            <a:ext cx="7369615" cy="3416320"/>
          </a:xfrm>
          <a:prstGeom prst="rect">
            <a:avLst/>
          </a:prstGeom>
        </p:spPr>
        <p:txBody>
          <a:bodyPr wrap="square">
            <a:spAutoFit/>
          </a:bodyPr>
          <a:lstStyle/>
          <a:p>
            <a:pPr algn="just" rtl="1"/>
            <a:r>
              <a:rPr lang="ar-DZ" sz="3600" dirty="0"/>
              <a:t>من أجل السرد الصحيح و الإلمام بكل الجوانب النظرية و المفاهيم المتعلقة بموضوع البحث استخدمنا المنهج الوصفي أما المنهج التحليلي فاستخدمناه في دراسة حالة إجراء منح القرض العقاري لبنك التنمية المحلية </a:t>
            </a:r>
            <a:endParaRPr lang="fr-FR" sz="3600" dirty="0"/>
          </a:p>
          <a:p>
            <a:pPr algn="just" rtl="1"/>
            <a:endParaRPr lang="fr-FR" sz="36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5400" b="0" dirty="0" smtClean="0">
                <a:ln w="0"/>
                <a:solidFill>
                  <a:schemeClr val="tx1"/>
                </a:solidFill>
                <a:effectLst/>
              </a:rPr>
              <a:t>منهج البحث</a:t>
            </a:r>
            <a:endParaRPr lang="fr-FR" sz="54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39081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pic>
        <p:nvPicPr>
          <p:cNvPr id="3" name="Image 2"/>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rot="16200000">
            <a:off x="-666842" y="1979522"/>
            <a:ext cx="5545320" cy="4211635"/>
          </a:xfrm>
          <a:prstGeom prst="rect">
            <a:avLst/>
          </a:prstGeom>
        </p:spPr>
      </p:pic>
      <p:sp>
        <p:nvSpPr>
          <p:cNvPr id="2" name="Rectangle 1"/>
          <p:cNvSpPr/>
          <p:nvPr/>
        </p:nvSpPr>
        <p:spPr>
          <a:xfrm>
            <a:off x="3753134" y="3232202"/>
            <a:ext cx="7100745" cy="1446550"/>
          </a:xfrm>
          <a:prstGeom prst="rect">
            <a:avLst/>
          </a:prstGeom>
        </p:spPr>
        <p:txBody>
          <a:bodyPr wrap="square">
            <a:spAutoFit/>
          </a:bodyPr>
          <a:lstStyle/>
          <a:p>
            <a:pPr algn="ctr" rtl="1"/>
            <a:r>
              <a:rPr lang="ar-DZ" sz="4400" dirty="0"/>
              <a:t>دراسة حالة إجراءات منح قرض عقاري في بنك التنمية المحلية </a:t>
            </a:r>
            <a:endParaRPr lang="fr-FR" sz="4400" dirty="0"/>
          </a:p>
        </p:txBody>
      </p:sp>
      <p:sp>
        <p:nvSpPr>
          <p:cNvPr id="7" name="ZoneTexte 6"/>
          <p:cNvSpPr txBox="1"/>
          <p:nvPr/>
        </p:nvSpPr>
        <p:spPr>
          <a:xfrm rot="16200000">
            <a:off x="8676239" y="3634320"/>
            <a:ext cx="554736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contourW="12700" prstMaterial="clear">
              <a:bevelT w="101600" h="38100"/>
              <a:extrusionClr>
                <a:schemeClr val="accent2"/>
              </a:extrusionClr>
              <a:contourClr>
                <a:schemeClr val="accent5">
                  <a:lumMod val="50000"/>
                </a:schemeClr>
              </a:contourClr>
            </a:sp3d>
          </a:bodyPr>
          <a:lstStyle>
            <a:defPPr>
              <a:defRPr lang="fr-FR"/>
            </a:defPPr>
            <a:lvl1pPr algn="ctr" rtl="1">
              <a:defRPr sz="3200"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ar-DZ" sz="5400" b="0" dirty="0" smtClean="0">
                <a:ln w="0"/>
                <a:solidFill>
                  <a:schemeClr val="tx1"/>
                </a:solidFill>
                <a:effectLst/>
              </a:rPr>
              <a:t>حدود البحث</a:t>
            </a:r>
            <a:endParaRPr lang="fr-FR" sz="5400" b="0" dirty="0">
              <a:ln w="0"/>
              <a:solidFill>
                <a:schemeClr val="tx1"/>
              </a:solidFill>
              <a:effectLst/>
            </a:endParaRPr>
          </a:p>
        </p:txBody>
      </p:sp>
      <p:grpSp>
        <p:nvGrpSpPr>
          <p:cNvPr id="13" name="Groupe 12"/>
          <p:cNvGrpSpPr/>
          <p:nvPr/>
        </p:nvGrpSpPr>
        <p:grpSpPr>
          <a:xfrm>
            <a:off x="0" y="103520"/>
            <a:ext cx="12192000" cy="1499839"/>
            <a:chOff x="0" y="103520"/>
            <a:chExt cx="12192000" cy="1499839"/>
          </a:xfrm>
        </p:grpSpPr>
        <p:grpSp>
          <p:nvGrpSpPr>
            <p:cNvPr id="14" name="Groupe 13"/>
            <p:cNvGrpSpPr/>
            <p:nvPr/>
          </p:nvGrpSpPr>
          <p:grpSpPr>
            <a:xfrm>
              <a:off x="0" y="103520"/>
              <a:ext cx="12192000" cy="1499839"/>
              <a:chOff x="0" y="103520"/>
              <a:chExt cx="12192000" cy="1499839"/>
            </a:xfrm>
          </p:grpSpPr>
          <p:sp>
            <p:nvSpPr>
              <p:cNvPr id="16" name="Rectangle 15"/>
              <p:cNvSpPr/>
              <p:nvPr/>
            </p:nvSpPr>
            <p:spPr>
              <a:xfrm>
                <a:off x="0" y="396240"/>
                <a:ext cx="12192000" cy="900000"/>
              </a:xfrm>
              <a:prstGeom prst="rect">
                <a:avLst/>
              </a:prstGeom>
              <a:solidFill>
                <a:schemeClr val="accent1">
                  <a:lumMod val="60000"/>
                  <a:lumOff val="4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r-FR" sz="2400" b="1" dirty="0" smtClean="0">
                    <a:solidFill>
                      <a:schemeClr val="tx1"/>
                    </a:solidFill>
                  </a:rPr>
                  <a:t>	</a:t>
                </a:r>
                <a:r>
                  <a:rPr lang="ar-SA" sz="3200" b="1" dirty="0">
                    <a:solidFill>
                      <a:schemeClr val="tx1"/>
                    </a:solidFill>
                    <a:effectLst>
                      <a:outerShdw blurRad="38100" dist="38100" dir="2700000" algn="tl">
                        <a:srgbClr val="000000">
                          <a:alpha val="43137"/>
                        </a:srgbClr>
                      </a:outerShdw>
                    </a:effectLst>
                  </a:rPr>
                  <a:t>إجراءات منح القرض</a:t>
                </a:r>
                <a:r>
                  <a:rPr lang="fr-FR" sz="3200" b="1" dirty="0">
                    <a:solidFill>
                      <a:schemeClr val="tx1"/>
                    </a:solidFill>
                    <a:effectLst>
                      <a:outerShdw blurRad="38100" dist="38100" dir="2700000" algn="tl">
                        <a:srgbClr val="000000">
                          <a:alpha val="43137"/>
                        </a:srgbClr>
                      </a:outerShdw>
                    </a:effectLst>
                  </a:rPr>
                  <a:t> </a:t>
                </a:r>
                <a:r>
                  <a:rPr lang="ar-SA" sz="3200" b="1" dirty="0">
                    <a:solidFill>
                      <a:schemeClr val="tx1"/>
                    </a:solidFill>
                    <a:effectLst>
                      <a:outerShdw blurRad="38100" dist="38100" dir="2700000" algn="tl">
                        <a:srgbClr val="000000">
                          <a:alpha val="43137"/>
                        </a:srgbClr>
                      </a:outerShdw>
                    </a:effectLst>
                  </a:rPr>
                  <a:t> العقاري للأفراد بالجزائر </a:t>
                </a:r>
              </a:p>
              <a:p>
                <a:pPr algn="ctr" rtl="1"/>
                <a:r>
                  <a:rPr lang="ar-DZ" sz="2400" b="1" dirty="0">
                    <a:solidFill>
                      <a:schemeClr val="accent1">
                        <a:lumMod val="50000"/>
                      </a:schemeClr>
                    </a:solidFill>
                  </a:rPr>
                  <a:t>دراسة حالة بنك التنمية المحلية وكالة خميس مليانة</a:t>
                </a:r>
                <a:endParaRPr lang="fr-FR" sz="2400" dirty="0">
                  <a:solidFill>
                    <a:schemeClr val="accent1">
                      <a:lumMod val="50000"/>
                    </a:schemeClr>
                  </a:solidFill>
                  <a:effectLst>
                    <a:outerShdw blurRad="38100" dist="38100" dir="2700000" algn="tl">
                      <a:srgbClr val="000000">
                        <a:alpha val="43137"/>
                      </a:srgbClr>
                    </a:outerShdw>
                  </a:effectLst>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07839" y="103520"/>
                <a:ext cx="1484161" cy="1499839"/>
              </a:xfrm>
              <a:prstGeom prst="rect">
                <a:avLst/>
              </a:prstGeom>
            </p:spPr>
          </p:pic>
        </p:grpSp>
        <p:pic>
          <p:nvPicPr>
            <p:cNvPr id="15" name="Image 14"/>
            <p:cNvPicPr>
              <a:picLocks noChangeAspect="1"/>
            </p:cNvPicPr>
            <p:nvPr/>
          </p:nvPicPr>
          <p:blipFill>
            <a:blip r:embed="rId6">
              <a:clrChange>
                <a:clrFrom>
                  <a:srgbClr val="FFFFFF"/>
                </a:clrFrom>
                <a:clrTo>
                  <a:srgbClr val="FFFFFF">
                    <a:alpha val="0"/>
                  </a:srgbClr>
                </a:clrTo>
              </a:clrChange>
            </a:blip>
            <a:stretch>
              <a:fillRect/>
            </a:stretch>
          </p:blipFill>
          <p:spPr>
            <a:xfrm>
              <a:off x="0" y="431383"/>
              <a:ext cx="1106014" cy="858374"/>
            </a:xfrm>
            <a:prstGeom prst="rect">
              <a:avLst/>
            </a:prstGeom>
          </p:spPr>
        </p:pic>
      </p:grpSp>
    </p:spTree>
    <p:extLst>
      <p:ext uri="{BB962C8B-B14F-4D97-AF65-F5344CB8AC3E}">
        <p14:creationId xmlns:p14="http://schemas.microsoft.com/office/powerpoint/2010/main" val="369911104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TM03457510[[fn=Savon]]</Template>
  <TotalTime>512</TotalTime>
  <Words>1087</Words>
  <Application>Microsoft Office PowerPoint</Application>
  <PresentationFormat>Grand écran</PresentationFormat>
  <Paragraphs>133</Paragraphs>
  <Slides>21</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21</vt:i4>
      </vt:variant>
    </vt:vector>
  </HeadingPairs>
  <TitlesOfParts>
    <vt:vector size="30" baseType="lpstr">
      <vt:lpstr>Andalus</vt:lpstr>
      <vt:lpstr>Arial</vt:lpstr>
      <vt:lpstr>Calibri</vt:lpstr>
      <vt:lpstr>Calibri Light</vt:lpstr>
      <vt:lpstr>SimplifiedArabic</vt:lpstr>
      <vt:lpstr>SimplifiedArabic-Bold</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challenge</dc:creator>
  <cp:lastModifiedBy>AZUR COMPUTER</cp:lastModifiedBy>
  <cp:revision>72</cp:revision>
  <dcterms:created xsi:type="dcterms:W3CDTF">2016-05-20T13:13:48Z</dcterms:created>
  <dcterms:modified xsi:type="dcterms:W3CDTF">2016-05-26T16:25:02Z</dcterms:modified>
</cp:coreProperties>
</file>