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ags/tag14.xml" ContentType="application/vnd.openxmlformats-officedocument.presentationml.tags+xml"/>
  <Override PartName="/ppt/tags/tag15.xml" ContentType="application/vnd.openxmlformats-officedocument.presentationml.tags+xml"/>
  <Override PartName="/ppt/diagrams/layout1.xml" ContentType="application/vnd.openxmlformats-officedocument.drawingml.diagramLayout+xml"/>
  <Override PartName="/ppt/tags/tag12.xml" ContentType="application/vnd.openxmlformats-officedocument.presentationml.tags+xml"/>
  <Override PartName="/ppt/tags/tag1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diagrams/data1.xml" ContentType="application/vnd.openxmlformats-officedocument.drawingml.diagramData+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tags/tag3.xml" ContentType="application/vnd.openxmlformats-officedocument.presentationml.tags+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792" r:id="rId1"/>
  </p:sldMasterIdLst>
  <p:notesMasterIdLst>
    <p:notesMasterId r:id="rId19"/>
  </p:notesMasterIdLst>
  <p:sldIdLst>
    <p:sldId id="256" r:id="rId2"/>
    <p:sldId id="257" r:id="rId3"/>
    <p:sldId id="260" r:id="rId4"/>
    <p:sldId id="261" r:id="rId5"/>
    <p:sldId id="264" r:id="rId6"/>
    <p:sldId id="262" r:id="rId7"/>
    <p:sldId id="263" r:id="rId8"/>
    <p:sldId id="265" r:id="rId9"/>
    <p:sldId id="266" r:id="rId10"/>
    <p:sldId id="268" r:id="rId11"/>
    <p:sldId id="277" r:id="rId12"/>
    <p:sldId id="271" r:id="rId13"/>
    <p:sldId id="272" r:id="rId14"/>
    <p:sldId id="273" r:id="rId15"/>
    <p:sldId id="274" r:id="rId16"/>
    <p:sldId id="275" r:id="rId17"/>
    <p:sldId id="276"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303127"/>
    <a:srgbClr val="CC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3190" autoAdjust="0"/>
  </p:normalViewPr>
  <p:slideViewPr>
    <p:cSldViewPr>
      <p:cViewPr>
        <p:scale>
          <a:sx n="100" d="100"/>
          <a:sy n="100" d="100"/>
        </p:scale>
        <p:origin x="-516" y="-1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2952"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D0EBF8-23D1-40B9-B737-0569C9511E35}" type="doc">
      <dgm:prSet loTypeId="urn:microsoft.com/office/officeart/2005/8/layout/chevron2" loCatId="process" qsTypeId="urn:microsoft.com/office/officeart/2005/8/quickstyle/simple1" qsCatId="simple" csTypeId="urn:microsoft.com/office/officeart/2005/8/colors/accent3_1" csCatId="accent3" phldr="1"/>
      <dgm:spPr/>
      <dgm:t>
        <a:bodyPr/>
        <a:lstStyle/>
        <a:p>
          <a:endParaRPr lang="fr-FR"/>
        </a:p>
      </dgm:t>
    </dgm:pt>
    <dgm:pt modelId="{B1E5486A-0B75-4E34-8133-E4888C3C2BAD}">
      <dgm:prSet phldrT="[Texte]"/>
      <dgm:spPr/>
      <dgm:t>
        <a:bodyPr/>
        <a:lstStyle/>
        <a:p>
          <a:pPr algn="r"/>
          <a:r>
            <a:rPr lang="ar-DZ" b="1" dirty="0" smtClean="0"/>
            <a:t>الفصل الأول</a:t>
          </a:r>
          <a:endParaRPr lang="fr-FR" b="1" dirty="0"/>
        </a:p>
      </dgm:t>
    </dgm:pt>
    <dgm:pt modelId="{5B037AAC-EF15-4C56-9095-9E528ED41AD9}" type="parTrans" cxnId="{E0C1029C-960C-452A-9168-1E6CED3959C5}">
      <dgm:prSet/>
      <dgm:spPr/>
      <dgm:t>
        <a:bodyPr/>
        <a:lstStyle/>
        <a:p>
          <a:endParaRPr lang="fr-FR"/>
        </a:p>
      </dgm:t>
    </dgm:pt>
    <dgm:pt modelId="{56F73CCF-49C9-4830-AF86-9B0AF43667E7}" type="sibTrans" cxnId="{E0C1029C-960C-452A-9168-1E6CED3959C5}">
      <dgm:prSet/>
      <dgm:spPr/>
      <dgm:t>
        <a:bodyPr/>
        <a:lstStyle/>
        <a:p>
          <a:endParaRPr lang="fr-FR"/>
        </a:p>
      </dgm:t>
    </dgm:pt>
    <dgm:pt modelId="{B533F31E-3C1F-4C18-A918-24F4EAFB8F9A}">
      <dgm:prSet phldrT="[Texte]" custT="1"/>
      <dgm:spPr/>
      <dgm:t>
        <a:bodyPr/>
        <a:lstStyle/>
        <a:p>
          <a:pPr algn="r" rtl="1"/>
          <a:r>
            <a:rPr lang="ar-DZ" sz="2000" b="1" dirty="0" smtClean="0">
              <a:latin typeface="+mj-lt"/>
            </a:rPr>
            <a:t>الإطار النظري للقطاع البنكي.</a:t>
          </a:r>
          <a:endParaRPr lang="fr-FR" sz="2000" b="1" dirty="0">
            <a:latin typeface="+mj-lt"/>
          </a:endParaRPr>
        </a:p>
      </dgm:t>
    </dgm:pt>
    <dgm:pt modelId="{ED20B48F-683E-41A0-81F4-C4285677BDB4}" type="parTrans" cxnId="{FD582D1E-5223-4F0B-BB83-67193016AB2C}">
      <dgm:prSet/>
      <dgm:spPr/>
      <dgm:t>
        <a:bodyPr/>
        <a:lstStyle/>
        <a:p>
          <a:endParaRPr lang="fr-FR"/>
        </a:p>
      </dgm:t>
    </dgm:pt>
    <dgm:pt modelId="{0E0029B2-821A-4625-9DF7-C9D32EB9DD50}" type="sibTrans" cxnId="{FD582D1E-5223-4F0B-BB83-67193016AB2C}">
      <dgm:prSet/>
      <dgm:spPr/>
      <dgm:t>
        <a:bodyPr/>
        <a:lstStyle/>
        <a:p>
          <a:endParaRPr lang="fr-FR"/>
        </a:p>
      </dgm:t>
    </dgm:pt>
    <dgm:pt modelId="{32DAC5CD-4F8F-4D77-98F6-1BB7BD1A5AFD}">
      <dgm:prSet phldrT="[Texte]"/>
      <dgm:spPr/>
      <dgm:t>
        <a:bodyPr/>
        <a:lstStyle/>
        <a:p>
          <a:r>
            <a:rPr lang="ar-DZ" b="1" smtClean="0"/>
            <a:t>الفصل الثاني</a:t>
          </a:r>
          <a:endParaRPr lang="fr-FR" b="1" dirty="0"/>
        </a:p>
      </dgm:t>
    </dgm:pt>
    <dgm:pt modelId="{DF752405-9384-459A-A015-52D08164BA6D}" type="parTrans" cxnId="{F2C7A7F7-1DF5-4894-B18F-3E4ADACBF8E8}">
      <dgm:prSet/>
      <dgm:spPr/>
      <dgm:t>
        <a:bodyPr/>
        <a:lstStyle/>
        <a:p>
          <a:endParaRPr lang="fr-FR"/>
        </a:p>
      </dgm:t>
    </dgm:pt>
    <dgm:pt modelId="{B1B398FF-7991-40E7-90FB-914103CC9DEF}" type="sibTrans" cxnId="{F2C7A7F7-1DF5-4894-B18F-3E4ADACBF8E8}">
      <dgm:prSet/>
      <dgm:spPr/>
      <dgm:t>
        <a:bodyPr/>
        <a:lstStyle/>
        <a:p>
          <a:endParaRPr lang="fr-FR"/>
        </a:p>
      </dgm:t>
    </dgm:pt>
    <dgm:pt modelId="{BC037441-6FE1-42EF-96E8-CC76F4FC7436}">
      <dgm:prSet phldrT="[Texte]"/>
      <dgm:spPr/>
      <dgm:t>
        <a:bodyPr/>
        <a:lstStyle/>
        <a:p>
          <a:pPr algn="r" rtl="1"/>
          <a:endParaRPr lang="fr-FR" sz="2600" dirty="0"/>
        </a:p>
      </dgm:t>
    </dgm:pt>
    <dgm:pt modelId="{BF2BC861-0108-4CA4-87C0-96B8E9EAD82A}" type="parTrans" cxnId="{71219EEF-26B8-475F-A45D-B49A33DD057D}">
      <dgm:prSet/>
      <dgm:spPr/>
      <dgm:t>
        <a:bodyPr/>
        <a:lstStyle/>
        <a:p>
          <a:endParaRPr lang="fr-FR"/>
        </a:p>
      </dgm:t>
    </dgm:pt>
    <dgm:pt modelId="{684697C2-F6D5-4F19-8A89-3FE17A0F6FD7}" type="sibTrans" cxnId="{71219EEF-26B8-475F-A45D-B49A33DD057D}">
      <dgm:prSet/>
      <dgm:spPr/>
      <dgm:t>
        <a:bodyPr/>
        <a:lstStyle/>
        <a:p>
          <a:endParaRPr lang="fr-FR"/>
        </a:p>
      </dgm:t>
    </dgm:pt>
    <dgm:pt modelId="{FF35B27B-D507-40F4-A4E4-C81E63A446BC}">
      <dgm:prSet phldrT="[Texte]"/>
      <dgm:spPr/>
      <dgm:t>
        <a:bodyPr/>
        <a:lstStyle/>
        <a:p>
          <a:r>
            <a:rPr lang="ar-DZ" smtClean="0"/>
            <a:t>الفصل الثالث</a:t>
          </a:r>
          <a:endParaRPr lang="fr-FR" dirty="0"/>
        </a:p>
      </dgm:t>
    </dgm:pt>
    <dgm:pt modelId="{15523EC0-AEF9-48F4-B80E-6602CEBD91D8}" type="parTrans" cxnId="{8A8D9615-72BE-4CC0-95DC-449F00527EBE}">
      <dgm:prSet/>
      <dgm:spPr/>
      <dgm:t>
        <a:bodyPr/>
        <a:lstStyle/>
        <a:p>
          <a:endParaRPr lang="fr-FR"/>
        </a:p>
      </dgm:t>
    </dgm:pt>
    <dgm:pt modelId="{C25C26A9-A478-44F7-B337-D7C15F091717}" type="sibTrans" cxnId="{8A8D9615-72BE-4CC0-95DC-449F00527EBE}">
      <dgm:prSet/>
      <dgm:spPr/>
      <dgm:t>
        <a:bodyPr/>
        <a:lstStyle/>
        <a:p>
          <a:endParaRPr lang="fr-FR"/>
        </a:p>
      </dgm:t>
    </dgm:pt>
    <dgm:pt modelId="{C6FC388D-9947-473F-8215-5157494C7B2B}">
      <dgm:prSet phldrT="[Texte]" custT="1"/>
      <dgm:spPr/>
      <dgm:t>
        <a:bodyPr/>
        <a:lstStyle/>
        <a:p>
          <a:pPr algn="r" rtl="1"/>
          <a:r>
            <a:rPr lang="ar-DZ" sz="2000" b="1" dirty="0" smtClean="0"/>
            <a:t>دراسة ميدانية لحالة الشراكة بين بنك الفلاحة والتنمية الريفية </a:t>
          </a:r>
          <a:r>
            <a:rPr lang="fr-FR" sz="2000" b="1" dirty="0" smtClean="0"/>
            <a:t>BADR </a:t>
          </a:r>
          <a:r>
            <a:rPr lang="ar-DZ" sz="2000" b="1" dirty="0" smtClean="0"/>
            <a:t>وكالة خميس مليانة والشركة الوطنية للتأمين </a:t>
          </a:r>
          <a:r>
            <a:rPr lang="fr-FR" sz="2000" b="1" dirty="0" smtClean="0"/>
            <a:t>SAA</a:t>
          </a:r>
          <a:r>
            <a:rPr lang="ar-DZ" sz="2000" b="1" dirty="0" smtClean="0"/>
            <a:t>. </a:t>
          </a:r>
          <a:endParaRPr lang="fr-FR" sz="2000" dirty="0"/>
        </a:p>
      </dgm:t>
    </dgm:pt>
    <dgm:pt modelId="{A046237F-5511-4A51-A7BC-5D4968E76464}" type="parTrans" cxnId="{3BCBD6B6-8423-4241-B333-B88551A368BA}">
      <dgm:prSet/>
      <dgm:spPr/>
      <dgm:t>
        <a:bodyPr/>
        <a:lstStyle/>
        <a:p>
          <a:endParaRPr lang="fr-FR"/>
        </a:p>
      </dgm:t>
    </dgm:pt>
    <dgm:pt modelId="{3FFE5635-5D24-4292-A3AC-5B76456DE9A9}" type="sibTrans" cxnId="{3BCBD6B6-8423-4241-B333-B88551A368BA}">
      <dgm:prSet/>
      <dgm:spPr/>
      <dgm:t>
        <a:bodyPr/>
        <a:lstStyle/>
        <a:p>
          <a:endParaRPr lang="fr-FR"/>
        </a:p>
      </dgm:t>
    </dgm:pt>
    <dgm:pt modelId="{2C38C89D-BA45-4B92-9A52-9BC5FBC24B14}">
      <dgm:prSet custT="1"/>
      <dgm:spPr/>
      <dgm:t>
        <a:bodyPr/>
        <a:lstStyle/>
        <a:p>
          <a:pPr rtl="1"/>
          <a:r>
            <a:rPr lang="ar-DZ" sz="2000" b="1" dirty="0" smtClean="0"/>
            <a:t>تقديم خدمات التأمين كمنطلق للتحول نحو الصيرفة الشاملة.</a:t>
          </a:r>
          <a:endParaRPr lang="fr-FR" sz="2000" dirty="0"/>
        </a:p>
      </dgm:t>
    </dgm:pt>
    <dgm:pt modelId="{853CC8E1-9E5B-4936-9E7F-651CCCEF4151}" type="parTrans" cxnId="{D5F42377-2AB7-4CAE-A2E1-E32CF8963ACB}">
      <dgm:prSet/>
      <dgm:spPr/>
      <dgm:t>
        <a:bodyPr/>
        <a:lstStyle/>
        <a:p>
          <a:endParaRPr lang="fr-FR"/>
        </a:p>
      </dgm:t>
    </dgm:pt>
    <dgm:pt modelId="{AE50AED3-9521-431A-8E0F-E374194A439B}" type="sibTrans" cxnId="{D5F42377-2AB7-4CAE-A2E1-E32CF8963ACB}">
      <dgm:prSet/>
      <dgm:spPr/>
      <dgm:t>
        <a:bodyPr/>
        <a:lstStyle/>
        <a:p>
          <a:endParaRPr lang="fr-FR"/>
        </a:p>
      </dgm:t>
    </dgm:pt>
    <dgm:pt modelId="{512F8D2A-D16D-43CE-BFD9-AC2565CE50B0}" type="pres">
      <dgm:prSet presAssocID="{87D0EBF8-23D1-40B9-B737-0569C9511E35}" presName="linearFlow" presStyleCnt="0">
        <dgm:presLayoutVars>
          <dgm:dir/>
          <dgm:animLvl val="lvl"/>
          <dgm:resizeHandles val="exact"/>
        </dgm:presLayoutVars>
      </dgm:prSet>
      <dgm:spPr/>
      <dgm:t>
        <a:bodyPr/>
        <a:lstStyle/>
        <a:p>
          <a:endParaRPr lang="fr-FR"/>
        </a:p>
      </dgm:t>
    </dgm:pt>
    <dgm:pt modelId="{430D511C-FCB4-4458-B958-DF4F7BAF9BD5}" type="pres">
      <dgm:prSet presAssocID="{B1E5486A-0B75-4E34-8133-E4888C3C2BAD}" presName="composite" presStyleCnt="0"/>
      <dgm:spPr/>
      <dgm:t>
        <a:bodyPr/>
        <a:lstStyle/>
        <a:p>
          <a:endParaRPr lang="fr-FR"/>
        </a:p>
      </dgm:t>
    </dgm:pt>
    <dgm:pt modelId="{3A93DD64-C7FB-444F-B4E1-F2CBBFD258F0}" type="pres">
      <dgm:prSet presAssocID="{B1E5486A-0B75-4E34-8133-E4888C3C2BAD}" presName="parentText" presStyleLbl="alignNode1" presStyleIdx="0" presStyleCnt="3" custAng="0" custLinFactX="200000" custLinFactNeighborX="268967" custLinFactNeighborY="-22978">
        <dgm:presLayoutVars>
          <dgm:chMax val="1"/>
          <dgm:bulletEnabled val="1"/>
        </dgm:presLayoutVars>
      </dgm:prSet>
      <dgm:spPr/>
      <dgm:t>
        <a:bodyPr/>
        <a:lstStyle/>
        <a:p>
          <a:endParaRPr lang="fr-FR"/>
        </a:p>
      </dgm:t>
    </dgm:pt>
    <dgm:pt modelId="{D77224EE-C5C7-4069-A063-DEF6404A9F35}" type="pres">
      <dgm:prSet presAssocID="{B1E5486A-0B75-4E34-8133-E4888C3C2BAD}" presName="descendantText" presStyleLbl="alignAcc1" presStyleIdx="0" presStyleCnt="3" custScaleX="83813" custScaleY="100000" custLinFactNeighborX="-23931" custLinFactNeighborY="26621">
        <dgm:presLayoutVars>
          <dgm:bulletEnabled val="1"/>
        </dgm:presLayoutVars>
      </dgm:prSet>
      <dgm:spPr/>
      <dgm:t>
        <a:bodyPr/>
        <a:lstStyle/>
        <a:p>
          <a:endParaRPr lang="fr-FR"/>
        </a:p>
      </dgm:t>
    </dgm:pt>
    <dgm:pt modelId="{94121352-900D-43C7-9057-DBA3F80CDEC8}" type="pres">
      <dgm:prSet presAssocID="{56F73CCF-49C9-4830-AF86-9B0AF43667E7}" presName="sp" presStyleCnt="0"/>
      <dgm:spPr/>
      <dgm:t>
        <a:bodyPr/>
        <a:lstStyle/>
        <a:p>
          <a:endParaRPr lang="fr-FR"/>
        </a:p>
      </dgm:t>
    </dgm:pt>
    <dgm:pt modelId="{FD96BA97-6902-4C02-8446-A8D94A6FB7EF}" type="pres">
      <dgm:prSet presAssocID="{32DAC5CD-4F8F-4D77-98F6-1BB7BD1A5AFD}" presName="composite" presStyleCnt="0"/>
      <dgm:spPr/>
      <dgm:t>
        <a:bodyPr/>
        <a:lstStyle/>
        <a:p>
          <a:endParaRPr lang="fr-FR"/>
        </a:p>
      </dgm:t>
    </dgm:pt>
    <dgm:pt modelId="{9B04C7AD-80C4-49D0-AAA9-61798E9D8CE5}" type="pres">
      <dgm:prSet presAssocID="{32DAC5CD-4F8F-4D77-98F6-1BB7BD1A5AFD}" presName="parentText" presStyleLbl="alignNode1" presStyleIdx="1" presStyleCnt="3" custLinFactX="200000" custLinFactNeighborX="268442" custLinFactNeighborY="3334">
        <dgm:presLayoutVars>
          <dgm:chMax val="1"/>
          <dgm:bulletEnabled val="1"/>
        </dgm:presLayoutVars>
      </dgm:prSet>
      <dgm:spPr/>
      <dgm:t>
        <a:bodyPr/>
        <a:lstStyle/>
        <a:p>
          <a:endParaRPr lang="fr-FR"/>
        </a:p>
      </dgm:t>
    </dgm:pt>
    <dgm:pt modelId="{3DB6915A-584B-47A3-9163-60BC69AEAB68}" type="pres">
      <dgm:prSet presAssocID="{32DAC5CD-4F8F-4D77-98F6-1BB7BD1A5AFD}" presName="descendantText" presStyleLbl="alignAcc1" presStyleIdx="1" presStyleCnt="3" custScaleX="86492" custLinFactNeighborX="-23195" custLinFactNeighborY="15863">
        <dgm:presLayoutVars>
          <dgm:bulletEnabled val="1"/>
        </dgm:presLayoutVars>
      </dgm:prSet>
      <dgm:spPr/>
      <dgm:t>
        <a:bodyPr/>
        <a:lstStyle/>
        <a:p>
          <a:endParaRPr lang="fr-FR"/>
        </a:p>
      </dgm:t>
    </dgm:pt>
    <dgm:pt modelId="{459376B4-A600-4E9C-B4BC-FD17A34224EB}" type="pres">
      <dgm:prSet presAssocID="{B1B398FF-7991-40E7-90FB-914103CC9DEF}" presName="sp" presStyleCnt="0"/>
      <dgm:spPr/>
      <dgm:t>
        <a:bodyPr/>
        <a:lstStyle/>
        <a:p>
          <a:endParaRPr lang="fr-FR"/>
        </a:p>
      </dgm:t>
    </dgm:pt>
    <dgm:pt modelId="{71F63D4D-DE23-4657-B5FA-7F6E19A93D29}" type="pres">
      <dgm:prSet presAssocID="{FF35B27B-D507-40F4-A4E4-C81E63A446BC}" presName="composite" presStyleCnt="0"/>
      <dgm:spPr/>
      <dgm:t>
        <a:bodyPr/>
        <a:lstStyle/>
        <a:p>
          <a:endParaRPr lang="fr-FR"/>
        </a:p>
      </dgm:t>
    </dgm:pt>
    <dgm:pt modelId="{E1069F28-0764-4D8E-927B-82B56ED89A8C}" type="pres">
      <dgm:prSet presAssocID="{FF35B27B-D507-40F4-A4E4-C81E63A446BC}" presName="parentText" presStyleLbl="alignNode1" presStyleIdx="2" presStyleCnt="3" custLinFactX="200000" custLinFactNeighborX="264062" custLinFactNeighborY="-1456">
        <dgm:presLayoutVars>
          <dgm:chMax val="1"/>
          <dgm:bulletEnabled val="1"/>
        </dgm:presLayoutVars>
      </dgm:prSet>
      <dgm:spPr/>
      <dgm:t>
        <a:bodyPr/>
        <a:lstStyle/>
        <a:p>
          <a:endParaRPr lang="fr-FR"/>
        </a:p>
      </dgm:t>
    </dgm:pt>
    <dgm:pt modelId="{253CC430-FAAD-4EE2-8A3B-61B5286A4B93}" type="pres">
      <dgm:prSet presAssocID="{FF35B27B-D507-40F4-A4E4-C81E63A446BC}" presName="descendantText" presStyleLbl="alignAcc1" presStyleIdx="2" presStyleCnt="3" custScaleX="88367" custLinFactNeighborX="-23961" custLinFactNeighborY="3827">
        <dgm:presLayoutVars>
          <dgm:bulletEnabled val="1"/>
        </dgm:presLayoutVars>
      </dgm:prSet>
      <dgm:spPr/>
      <dgm:t>
        <a:bodyPr/>
        <a:lstStyle/>
        <a:p>
          <a:endParaRPr lang="fr-FR"/>
        </a:p>
      </dgm:t>
    </dgm:pt>
  </dgm:ptLst>
  <dgm:cxnLst>
    <dgm:cxn modelId="{C3BECF58-66D4-475C-8F5B-5E66D865F2B2}" type="presOf" srcId="{32DAC5CD-4F8F-4D77-98F6-1BB7BD1A5AFD}" destId="{9B04C7AD-80C4-49D0-AAA9-61798E9D8CE5}" srcOrd="0" destOrd="0" presId="urn:microsoft.com/office/officeart/2005/8/layout/chevron2"/>
    <dgm:cxn modelId="{D5F42377-2AB7-4CAE-A2E1-E32CF8963ACB}" srcId="{32DAC5CD-4F8F-4D77-98F6-1BB7BD1A5AFD}" destId="{2C38C89D-BA45-4B92-9A52-9BC5FBC24B14}" srcOrd="1" destOrd="0" parTransId="{853CC8E1-9E5B-4936-9E7F-651CCCEF4151}" sibTransId="{AE50AED3-9521-431A-8E0F-E374194A439B}"/>
    <dgm:cxn modelId="{6225D17E-4A7B-4143-8E6A-A5ECAE9F92EE}" type="presOf" srcId="{FF35B27B-D507-40F4-A4E4-C81E63A446BC}" destId="{E1069F28-0764-4D8E-927B-82B56ED89A8C}" srcOrd="0" destOrd="0" presId="urn:microsoft.com/office/officeart/2005/8/layout/chevron2"/>
    <dgm:cxn modelId="{1C0FC2EC-4FD0-4901-AE26-331BA3C38449}" type="presOf" srcId="{B1E5486A-0B75-4E34-8133-E4888C3C2BAD}" destId="{3A93DD64-C7FB-444F-B4E1-F2CBBFD258F0}" srcOrd="0" destOrd="0" presId="urn:microsoft.com/office/officeart/2005/8/layout/chevron2"/>
    <dgm:cxn modelId="{F2C7A7F7-1DF5-4894-B18F-3E4ADACBF8E8}" srcId="{87D0EBF8-23D1-40B9-B737-0569C9511E35}" destId="{32DAC5CD-4F8F-4D77-98F6-1BB7BD1A5AFD}" srcOrd="1" destOrd="0" parTransId="{DF752405-9384-459A-A015-52D08164BA6D}" sibTransId="{B1B398FF-7991-40E7-90FB-914103CC9DEF}"/>
    <dgm:cxn modelId="{1A1C6BFE-7A70-4043-8F7B-85C2CB75CE9E}" type="presOf" srcId="{B533F31E-3C1F-4C18-A918-24F4EAFB8F9A}" destId="{D77224EE-C5C7-4069-A063-DEF6404A9F35}" srcOrd="0" destOrd="0" presId="urn:microsoft.com/office/officeart/2005/8/layout/chevron2"/>
    <dgm:cxn modelId="{3BCBD6B6-8423-4241-B333-B88551A368BA}" srcId="{FF35B27B-D507-40F4-A4E4-C81E63A446BC}" destId="{C6FC388D-9947-473F-8215-5157494C7B2B}" srcOrd="0" destOrd="0" parTransId="{A046237F-5511-4A51-A7BC-5D4968E76464}" sibTransId="{3FFE5635-5D24-4292-A3AC-5B76456DE9A9}"/>
    <dgm:cxn modelId="{E0C1029C-960C-452A-9168-1E6CED3959C5}" srcId="{87D0EBF8-23D1-40B9-B737-0569C9511E35}" destId="{B1E5486A-0B75-4E34-8133-E4888C3C2BAD}" srcOrd="0" destOrd="0" parTransId="{5B037AAC-EF15-4C56-9095-9E528ED41AD9}" sibTransId="{56F73CCF-49C9-4830-AF86-9B0AF43667E7}"/>
    <dgm:cxn modelId="{71219EEF-26B8-475F-A45D-B49A33DD057D}" srcId="{32DAC5CD-4F8F-4D77-98F6-1BB7BD1A5AFD}" destId="{BC037441-6FE1-42EF-96E8-CC76F4FC7436}" srcOrd="0" destOrd="0" parTransId="{BF2BC861-0108-4CA4-87C0-96B8E9EAD82A}" sibTransId="{684697C2-F6D5-4F19-8A89-3FE17A0F6FD7}"/>
    <dgm:cxn modelId="{FD582D1E-5223-4F0B-BB83-67193016AB2C}" srcId="{B1E5486A-0B75-4E34-8133-E4888C3C2BAD}" destId="{B533F31E-3C1F-4C18-A918-24F4EAFB8F9A}" srcOrd="0" destOrd="0" parTransId="{ED20B48F-683E-41A0-81F4-C4285677BDB4}" sibTransId="{0E0029B2-821A-4625-9DF7-C9D32EB9DD50}"/>
    <dgm:cxn modelId="{8A8D9615-72BE-4CC0-95DC-449F00527EBE}" srcId="{87D0EBF8-23D1-40B9-B737-0569C9511E35}" destId="{FF35B27B-D507-40F4-A4E4-C81E63A446BC}" srcOrd="2" destOrd="0" parTransId="{15523EC0-AEF9-48F4-B80E-6602CEBD91D8}" sibTransId="{C25C26A9-A478-44F7-B337-D7C15F091717}"/>
    <dgm:cxn modelId="{4E034F11-08AC-4724-B217-09A0650586CB}" type="presOf" srcId="{2C38C89D-BA45-4B92-9A52-9BC5FBC24B14}" destId="{3DB6915A-584B-47A3-9163-60BC69AEAB68}" srcOrd="0" destOrd="1" presId="urn:microsoft.com/office/officeart/2005/8/layout/chevron2"/>
    <dgm:cxn modelId="{49FABFEF-7DC7-495B-B4F6-EADFB22AA8AE}" type="presOf" srcId="{87D0EBF8-23D1-40B9-B737-0569C9511E35}" destId="{512F8D2A-D16D-43CE-BFD9-AC2565CE50B0}" srcOrd="0" destOrd="0" presId="urn:microsoft.com/office/officeart/2005/8/layout/chevron2"/>
    <dgm:cxn modelId="{C6ABB76B-B924-4765-B701-F4FD7DE54966}" type="presOf" srcId="{BC037441-6FE1-42EF-96E8-CC76F4FC7436}" destId="{3DB6915A-584B-47A3-9163-60BC69AEAB68}" srcOrd="0" destOrd="0" presId="urn:microsoft.com/office/officeart/2005/8/layout/chevron2"/>
    <dgm:cxn modelId="{F8ACA658-BEBB-413C-A759-0BDAA5754409}" type="presOf" srcId="{C6FC388D-9947-473F-8215-5157494C7B2B}" destId="{253CC430-FAAD-4EE2-8A3B-61B5286A4B93}" srcOrd="0" destOrd="0" presId="urn:microsoft.com/office/officeart/2005/8/layout/chevron2"/>
    <dgm:cxn modelId="{D5E7926B-E977-4EFD-B6ED-424852439629}" type="presParOf" srcId="{512F8D2A-D16D-43CE-BFD9-AC2565CE50B0}" destId="{430D511C-FCB4-4458-B958-DF4F7BAF9BD5}" srcOrd="0" destOrd="0" presId="urn:microsoft.com/office/officeart/2005/8/layout/chevron2"/>
    <dgm:cxn modelId="{DD11FD91-9804-451C-9FFA-2169BFE64F4B}" type="presParOf" srcId="{430D511C-FCB4-4458-B958-DF4F7BAF9BD5}" destId="{3A93DD64-C7FB-444F-B4E1-F2CBBFD258F0}" srcOrd="0" destOrd="0" presId="urn:microsoft.com/office/officeart/2005/8/layout/chevron2"/>
    <dgm:cxn modelId="{B9EC19A5-5A10-42E7-83C9-DB4626EC7EBE}" type="presParOf" srcId="{430D511C-FCB4-4458-B958-DF4F7BAF9BD5}" destId="{D77224EE-C5C7-4069-A063-DEF6404A9F35}" srcOrd="1" destOrd="0" presId="urn:microsoft.com/office/officeart/2005/8/layout/chevron2"/>
    <dgm:cxn modelId="{6BBFE200-AD43-422C-A7D1-E76D284435EF}" type="presParOf" srcId="{512F8D2A-D16D-43CE-BFD9-AC2565CE50B0}" destId="{94121352-900D-43C7-9057-DBA3F80CDEC8}" srcOrd="1" destOrd="0" presId="urn:microsoft.com/office/officeart/2005/8/layout/chevron2"/>
    <dgm:cxn modelId="{93AEEB20-C7D1-4CBE-AD73-2EA75F54A6D3}" type="presParOf" srcId="{512F8D2A-D16D-43CE-BFD9-AC2565CE50B0}" destId="{FD96BA97-6902-4C02-8446-A8D94A6FB7EF}" srcOrd="2" destOrd="0" presId="urn:microsoft.com/office/officeart/2005/8/layout/chevron2"/>
    <dgm:cxn modelId="{8BE69651-53A2-44AC-9E43-EE957FF24CCF}" type="presParOf" srcId="{FD96BA97-6902-4C02-8446-A8D94A6FB7EF}" destId="{9B04C7AD-80C4-49D0-AAA9-61798E9D8CE5}" srcOrd="0" destOrd="0" presId="urn:microsoft.com/office/officeart/2005/8/layout/chevron2"/>
    <dgm:cxn modelId="{37E6C856-8C8A-4A60-8C52-6587EBB8589F}" type="presParOf" srcId="{FD96BA97-6902-4C02-8446-A8D94A6FB7EF}" destId="{3DB6915A-584B-47A3-9163-60BC69AEAB68}" srcOrd="1" destOrd="0" presId="urn:microsoft.com/office/officeart/2005/8/layout/chevron2"/>
    <dgm:cxn modelId="{22B0BF07-7A0A-4B24-9641-571CC1A3C3E7}" type="presParOf" srcId="{512F8D2A-D16D-43CE-BFD9-AC2565CE50B0}" destId="{459376B4-A600-4E9C-B4BC-FD17A34224EB}" srcOrd="3" destOrd="0" presId="urn:microsoft.com/office/officeart/2005/8/layout/chevron2"/>
    <dgm:cxn modelId="{E319807E-AB39-4761-ACDB-26D1CDB85FCB}" type="presParOf" srcId="{512F8D2A-D16D-43CE-BFD9-AC2565CE50B0}" destId="{71F63D4D-DE23-4657-B5FA-7F6E19A93D29}" srcOrd="4" destOrd="0" presId="urn:microsoft.com/office/officeart/2005/8/layout/chevron2"/>
    <dgm:cxn modelId="{FBB3048E-13C1-4B1B-993B-FA21EC20B3D1}" type="presParOf" srcId="{71F63D4D-DE23-4657-B5FA-7F6E19A93D29}" destId="{E1069F28-0764-4D8E-927B-82B56ED89A8C}" srcOrd="0" destOrd="0" presId="urn:microsoft.com/office/officeart/2005/8/layout/chevron2"/>
    <dgm:cxn modelId="{E7164E1E-CEB7-4D23-896C-96E999C9D1E6}" type="presParOf" srcId="{71F63D4D-DE23-4657-B5FA-7F6E19A93D29}" destId="{253CC430-FAAD-4EE2-8A3B-61B5286A4B93}"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7C662F-6CBD-4D86-BFC0-F4B8C62327CF}" type="datetimeFigureOut">
              <a:rPr lang="fr-FR" smtClean="0"/>
              <a:pPr/>
              <a:t>26/05/2016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CDFB48-9D58-4B14-B484-79F2B0E2C50A}"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CCDFB48-9D58-4B14-B484-79F2B0E2C50A}" type="slidenum">
              <a:rPr lang="fr-FR" smtClean="0"/>
              <a:pPr/>
              <a:t>3</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CCDFB48-9D58-4B14-B484-79F2B0E2C50A}" type="slidenum">
              <a:rPr lang="fr-FR" smtClean="0"/>
              <a:pPr/>
              <a:t>17</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C791576-8547-447A-B6BE-051D85B4B92D}" type="datetime1">
              <a:rPr lang="fr-FR" smtClean="0"/>
              <a:pPr/>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6204D71-7897-448D-8582-EC8288C205CF}" type="datetime1">
              <a:rPr lang="fr-FR" smtClean="0"/>
              <a:pPr/>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FA80DFB-C715-440F-B4CA-0B67CC454A78}" type="datetime1">
              <a:rPr lang="fr-FR" smtClean="0"/>
              <a:pPr/>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18F2F7C-D30D-4380-BA67-00DC1B05D8EE}" type="datetime1">
              <a:rPr lang="fr-FR" smtClean="0"/>
              <a:pPr/>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2109A048-2369-4F9B-8935-34EE86470428}" type="datetime1">
              <a:rPr lang="fr-FR" smtClean="0"/>
              <a:pPr/>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BF2DC5F-C808-4ECE-AFF7-C9C94AB35857}" type="datetime1">
              <a:rPr lang="fr-FR" smtClean="0"/>
              <a:pPr/>
              <a:t>26/05/2016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8D46BFD-2C57-40FB-83F1-8E381476C626}" type="datetime1">
              <a:rPr lang="fr-FR" smtClean="0"/>
              <a:pPr/>
              <a:t>26/05/2016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60EE71CC-78A3-4FF5-93E8-8572B53CE51D}" type="datetime1">
              <a:rPr lang="fr-FR" smtClean="0"/>
              <a:pPr/>
              <a:t>26/05/2016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B64DB40-F655-4D8E-88A1-3EA00C76A242}" type="datetime1">
              <a:rPr lang="fr-FR" smtClean="0"/>
              <a:pPr/>
              <a:t>26/05/2016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7E43061-8134-41E7-BD79-4919ED688FF6}" type="datetime1">
              <a:rPr lang="fr-FR" smtClean="0"/>
              <a:pPr/>
              <a:t>26/05/2016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0F5A6CF-A714-44FB-BBD3-A3CD789F92C5}" type="datetime1">
              <a:rPr lang="fr-FR" smtClean="0"/>
              <a:pPr/>
              <a:t>26/05/2016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8A3BC67-38A9-4DF6-A0CD-09AC2D7395E6}"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F30187-F017-4A92-8672-E659CC128559}" type="datetime1">
              <a:rPr lang="fr-FR" smtClean="0"/>
              <a:pPr/>
              <a:t>26/05/2016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A3BC67-38A9-4DF6-A0CD-09AC2D7395E6}"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ctrTitle"/>
          </p:nvPr>
        </p:nvSpPr>
        <p:spPr bwMode="auto">
          <a:xfrm>
            <a:off x="714348" y="2214554"/>
            <a:ext cx="7851648" cy="1828800"/>
          </a:xfrm>
        </p:spPr>
        <p:txBody>
          <a:bodyPr anchor="ctr">
            <a:normAutofit/>
          </a:bodyPr>
          <a:lstStyle/>
          <a:p>
            <a:pPr algn="ctr"/>
            <a:r>
              <a:rPr lang="ar-DZ" sz="4800" b="1" dirty="0" smtClean="0">
                <a:solidFill>
                  <a:schemeClr val="tx1"/>
                </a:solidFill>
              </a:rPr>
              <a:t>بسم الله الرحمن الرحيم </a:t>
            </a:r>
            <a:endParaRPr lang="fr-FR" sz="4800" b="1" dirty="0">
              <a:solidFill>
                <a:schemeClr val="tx1"/>
              </a:solidFill>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2908" y="0"/>
            <a:ext cx="9134508" cy="6080125"/>
          </a:xfrm>
        </p:spPr>
        <p:txBody>
          <a:bodyPr/>
          <a:lstStyle/>
          <a:p>
            <a:endParaRPr lang="fr-FR" dirty="0"/>
          </a:p>
        </p:txBody>
      </p:sp>
      <p:sp>
        <p:nvSpPr>
          <p:cNvPr id="4" name="Organigramme : Multidocument 3"/>
          <p:cNvSpPr/>
          <p:nvPr/>
        </p:nvSpPr>
        <p:spPr>
          <a:xfrm>
            <a:off x="3143240" y="357166"/>
            <a:ext cx="3714776" cy="1143008"/>
          </a:xfrm>
          <a:prstGeom prst="flowChartMultidocument">
            <a:avLst/>
          </a:prstGeom>
        </p:spPr>
        <p:style>
          <a:lnRef idx="2">
            <a:schemeClr val="accent4"/>
          </a:lnRef>
          <a:fillRef idx="1">
            <a:schemeClr val="lt1"/>
          </a:fillRef>
          <a:effectRef idx="0">
            <a:schemeClr val="accent4"/>
          </a:effectRef>
          <a:fontRef idx="minor">
            <a:schemeClr val="dk1"/>
          </a:fontRef>
        </p:style>
        <p:txBody>
          <a:bodyPr rtlCol="0" anchor="ctr"/>
          <a:lstStyle/>
          <a:p>
            <a:pPr lvl="0" algn="justLow" rtl="1" fontAlgn="base">
              <a:spcBef>
                <a:spcPct val="0"/>
              </a:spcBef>
              <a:spcAft>
                <a:spcPct val="0"/>
              </a:spcAft>
            </a:pPr>
            <a:r>
              <a:rPr lang="ar-DZ" sz="2400" b="1" dirty="0" smtClean="0">
                <a:solidFill>
                  <a:schemeClr val="tx1"/>
                </a:solidFill>
                <a:latin typeface="Simplified Arabic" pitchFamily="18" charset="-78"/>
                <a:ea typeface="Times New Roman" pitchFamily="18" charset="0"/>
                <a:cs typeface="Simplified Arabic" pitchFamily="18" charset="-78"/>
              </a:rPr>
              <a:t>المنهج المتبع وأدوات البحث:</a:t>
            </a:r>
            <a:endParaRPr lang="ar-DZ" sz="2400" b="1" dirty="0" smtClean="0">
              <a:solidFill>
                <a:schemeClr val="tx1"/>
              </a:solidFill>
              <a:latin typeface="Arial" pitchFamily="34" charset="0"/>
              <a:cs typeface="Arial" pitchFamily="34" charset="0"/>
            </a:endParaRPr>
          </a:p>
        </p:txBody>
      </p:sp>
      <p:sp>
        <p:nvSpPr>
          <p:cNvPr id="25601" name="Rectangle 1"/>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DZ"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Ellipse 5"/>
          <p:cNvSpPr/>
          <p:nvPr/>
        </p:nvSpPr>
        <p:spPr>
          <a:xfrm>
            <a:off x="1214414" y="1785926"/>
            <a:ext cx="7143800" cy="342902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sp>
        <p:nvSpPr>
          <p:cNvPr id="25602" name="Rectangle 2"/>
          <p:cNvSpPr>
            <a:spLocks noChangeArrowheads="1"/>
          </p:cNvSpPr>
          <p:nvPr/>
        </p:nvSpPr>
        <p:spPr bwMode="auto">
          <a:xfrm>
            <a:off x="1785918" y="2214554"/>
            <a:ext cx="5643602"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بهدف الإلمام بكافة جوانب البحث استخدمنا المنهج  الوصفي لوصف بعض المفاهيم المتعلقة بالتأمين المصرفي، ومتطلبات هذه العملية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Arial" pitchFamily="34" charset="0"/>
                <a:cs typeface="Arial" pitchFamily="34" charset="0"/>
              </a:rPr>
              <a:t> </a:t>
            </a:r>
            <a:r>
              <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أما الأدوات تمثلت في:</a:t>
            </a:r>
            <a:endParaRPr kumimoji="0" lang="fr-F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الاعتماد على البحوث المقدمة في الملتقيات الوطنية والدولية ؛</a:t>
            </a:r>
            <a:endParaRPr kumimoji="0" lang="fr-F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مختلف المجلات والصحف التي تناولت البحث ؛</a:t>
            </a:r>
            <a:endParaRPr kumimoji="0" lang="fr-FR"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الاعتماد على  المقلات المنشورة عبر المواقع الالكترونية التي عالجت الموضوع.</a:t>
            </a:r>
            <a:endParaRPr kumimoji="0" lang="ar-DZ" b="1" i="0" u="none" strike="noStrike" cap="none" normalizeH="0" baseline="0" dirty="0" smtClean="0">
              <a:ln>
                <a:noFill/>
              </a:ln>
              <a:solidFill>
                <a:schemeClr val="tx1"/>
              </a:solidFill>
              <a:effectLst/>
              <a:latin typeface="Arial" pitchFamily="34" charset="0"/>
              <a:cs typeface="Arial" pitchFamily="34"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602">
                                            <p:txEl>
                                              <p:pRg st="1" end="1"/>
                                            </p:txEl>
                                          </p:spTgt>
                                        </p:tgtEl>
                                        <p:attrNameLst>
                                          <p:attrName>style.visibility</p:attrName>
                                        </p:attrNameLst>
                                      </p:cBhvr>
                                      <p:to>
                                        <p:strVal val="visible"/>
                                      </p:to>
                                    </p:set>
                                    <p:anim calcmode="lin" valueType="num">
                                      <p:cBhvr additive="base">
                                        <p:cTn id="19" dur="500" fill="hold"/>
                                        <p:tgtEl>
                                          <p:spTgt spid="2560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60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602">
                                            <p:txEl>
                                              <p:pRg st="2" end="2"/>
                                            </p:txEl>
                                          </p:spTgt>
                                        </p:tgtEl>
                                        <p:attrNameLst>
                                          <p:attrName>style.visibility</p:attrName>
                                        </p:attrNameLst>
                                      </p:cBhvr>
                                      <p:to>
                                        <p:strVal val="visible"/>
                                      </p:to>
                                    </p:set>
                                    <p:anim calcmode="lin" valueType="num">
                                      <p:cBhvr additive="base">
                                        <p:cTn id="25" dur="500" fill="hold"/>
                                        <p:tgtEl>
                                          <p:spTgt spid="2560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60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602">
                                            <p:txEl>
                                              <p:pRg st="3" end="3"/>
                                            </p:txEl>
                                          </p:spTgt>
                                        </p:tgtEl>
                                        <p:attrNameLst>
                                          <p:attrName>style.visibility</p:attrName>
                                        </p:attrNameLst>
                                      </p:cBhvr>
                                      <p:to>
                                        <p:strVal val="visible"/>
                                      </p:to>
                                    </p:set>
                                    <p:anim calcmode="lin" valueType="num">
                                      <p:cBhvr additive="base">
                                        <p:cTn id="31" dur="500" fill="hold"/>
                                        <p:tgtEl>
                                          <p:spTgt spid="25602">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60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602">
                                            <p:txEl>
                                              <p:pRg st="4" end="4"/>
                                            </p:txEl>
                                          </p:spTgt>
                                        </p:tgtEl>
                                        <p:attrNameLst>
                                          <p:attrName>style.visibility</p:attrName>
                                        </p:attrNameLst>
                                      </p:cBhvr>
                                      <p:to>
                                        <p:strVal val="visible"/>
                                      </p:to>
                                    </p:set>
                                    <p:anim calcmode="lin" valueType="num">
                                      <p:cBhvr additive="base">
                                        <p:cTn id="37" dur="500" fill="hold"/>
                                        <p:tgtEl>
                                          <p:spTgt spid="25602">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60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602">
                                            <p:txEl>
                                              <p:pRg st="5" end="5"/>
                                            </p:txEl>
                                          </p:spTgt>
                                        </p:tgtEl>
                                        <p:attrNameLst>
                                          <p:attrName>style.visibility</p:attrName>
                                        </p:attrNameLst>
                                      </p:cBhvr>
                                      <p:to>
                                        <p:strVal val="visible"/>
                                      </p:to>
                                    </p:set>
                                    <p:anim calcmode="lin" valueType="num">
                                      <p:cBhvr additive="base">
                                        <p:cTn id="43" dur="500" fill="hold"/>
                                        <p:tgtEl>
                                          <p:spTgt spid="25602">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560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25602"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357158" y="1214422"/>
          <a:ext cx="7715304" cy="50545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Ellipse 7"/>
          <p:cNvSpPr/>
          <p:nvPr/>
        </p:nvSpPr>
        <p:spPr>
          <a:xfrm>
            <a:off x="1857356" y="357166"/>
            <a:ext cx="4429156" cy="1000132"/>
          </a:xfrm>
          <a:prstGeom prst="ellipse">
            <a:avLst/>
          </a:prstGeom>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ar-DZ" b="1" dirty="0" smtClean="0">
                <a:solidFill>
                  <a:schemeClr val="tx1"/>
                </a:solidFill>
              </a:rPr>
              <a:t>تقسيمات البحث:</a:t>
            </a:r>
            <a:endParaRPr lang="fr-FR"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graphicEl>
                                              <a:dgm id="{3A93DD64-C7FB-444F-B4E1-F2CBBFD258F0}"/>
                                            </p:graphicEl>
                                          </p:spTgt>
                                        </p:tgtEl>
                                        <p:attrNameLst>
                                          <p:attrName>style.visibility</p:attrName>
                                        </p:attrNameLst>
                                      </p:cBhvr>
                                      <p:to>
                                        <p:strVal val="visible"/>
                                      </p:to>
                                    </p:set>
                                    <p:anim calcmode="lin" valueType="num">
                                      <p:cBhvr additive="base">
                                        <p:cTn id="7" dur="500" fill="hold"/>
                                        <p:tgtEl>
                                          <p:spTgt spid="7">
                                            <p:graphicEl>
                                              <a:dgm id="{3A93DD64-C7FB-444F-B4E1-F2CBBFD258F0}"/>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graphicEl>
                                              <a:dgm id="{3A93DD64-C7FB-444F-B4E1-F2CBBFD258F0}"/>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graphicEl>
                                              <a:dgm id="{D77224EE-C5C7-4069-A063-DEF6404A9F35}"/>
                                            </p:graphicEl>
                                          </p:spTgt>
                                        </p:tgtEl>
                                        <p:attrNameLst>
                                          <p:attrName>style.visibility</p:attrName>
                                        </p:attrNameLst>
                                      </p:cBhvr>
                                      <p:to>
                                        <p:strVal val="visible"/>
                                      </p:to>
                                    </p:set>
                                    <p:anim calcmode="lin" valueType="num">
                                      <p:cBhvr additive="base">
                                        <p:cTn id="13" dur="500" fill="hold"/>
                                        <p:tgtEl>
                                          <p:spTgt spid="7">
                                            <p:graphicEl>
                                              <a:dgm id="{D77224EE-C5C7-4069-A063-DEF6404A9F35}"/>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graphicEl>
                                              <a:dgm id="{D77224EE-C5C7-4069-A063-DEF6404A9F35}"/>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graphicEl>
                                              <a:dgm id="{9B04C7AD-80C4-49D0-AAA9-61798E9D8CE5}"/>
                                            </p:graphicEl>
                                          </p:spTgt>
                                        </p:tgtEl>
                                        <p:attrNameLst>
                                          <p:attrName>style.visibility</p:attrName>
                                        </p:attrNameLst>
                                      </p:cBhvr>
                                      <p:to>
                                        <p:strVal val="visible"/>
                                      </p:to>
                                    </p:set>
                                    <p:anim calcmode="lin" valueType="num">
                                      <p:cBhvr additive="base">
                                        <p:cTn id="19" dur="500" fill="hold"/>
                                        <p:tgtEl>
                                          <p:spTgt spid="7">
                                            <p:graphicEl>
                                              <a:dgm id="{9B04C7AD-80C4-49D0-AAA9-61798E9D8CE5}"/>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graphicEl>
                                              <a:dgm id="{9B04C7AD-80C4-49D0-AAA9-61798E9D8CE5}"/>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graphicEl>
                                              <a:dgm id="{3DB6915A-584B-47A3-9163-60BC69AEAB68}"/>
                                            </p:graphicEl>
                                          </p:spTgt>
                                        </p:tgtEl>
                                        <p:attrNameLst>
                                          <p:attrName>style.visibility</p:attrName>
                                        </p:attrNameLst>
                                      </p:cBhvr>
                                      <p:to>
                                        <p:strVal val="visible"/>
                                      </p:to>
                                    </p:set>
                                    <p:anim calcmode="lin" valueType="num">
                                      <p:cBhvr additive="base">
                                        <p:cTn id="25" dur="500" fill="hold"/>
                                        <p:tgtEl>
                                          <p:spTgt spid="7">
                                            <p:graphicEl>
                                              <a:dgm id="{3DB6915A-584B-47A3-9163-60BC69AEAB68}"/>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graphicEl>
                                              <a:dgm id="{3DB6915A-584B-47A3-9163-60BC69AEAB68}"/>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graphicEl>
                                              <a:dgm id="{E1069F28-0764-4D8E-927B-82B56ED89A8C}"/>
                                            </p:graphicEl>
                                          </p:spTgt>
                                        </p:tgtEl>
                                        <p:attrNameLst>
                                          <p:attrName>style.visibility</p:attrName>
                                        </p:attrNameLst>
                                      </p:cBhvr>
                                      <p:to>
                                        <p:strVal val="visible"/>
                                      </p:to>
                                    </p:set>
                                    <p:anim calcmode="lin" valueType="num">
                                      <p:cBhvr additive="base">
                                        <p:cTn id="31" dur="500" fill="hold"/>
                                        <p:tgtEl>
                                          <p:spTgt spid="7">
                                            <p:graphicEl>
                                              <a:dgm id="{E1069F28-0764-4D8E-927B-82B56ED89A8C}"/>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graphicEl>
                                              <a:dgm id="{E1069F28-0764-4D8E-927B-82B56ED89A8C}"/>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graphicEl>
                                              <a:dgm id="{253CC430-FAAD-4EE2-8A3B-61B5286A4B93}"/>
                                            </p:graphicEl>
                                          </p:spTgt>
                                        </p:tgtEl>
                                        <p:attrNameLst>
                                          <p:attrName>style.visibility</p:attrName>
                                        </p:attrNameLst>
                                      </p:cBhvr>
                                      <p:to>
                                        <p:strVal val="visible"/>
                                      </p:to>
                                    </p:set>
                                    <p:anim calcmode="lin" valueType="num">
                                      <p:cBhvr additive="base">
                                        <p:cTn id="37" dur="500" fill="hold"/>
                                        <p:tgtEl>
                                          <p:spTgt spid="7">
                                            <p:graphicEl>
                                              <a:dgm id="{253CC430-FAAD-4EE2-8A3B-61B5286A4B93}"/>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graphicEl>
                                              <a:dgm id="{253CC430-FAAD-4EE2-8A3B-61B5286A4B93}"/>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080125"/>
          </a:xfrm>
        </p:spPr>
        <p:txBody>
          <a:bodyPr/>
          <a:lstStyle/>
          <a:p>
            <a:endParaRPr lang="fr-FR" dirty="0"/>
          </a:p>
        </p:txBody>
      </p:sp>
      <p:sp>
        <p:nvSpPr>
          <p:cNvPr id="4" name="Organigramme : Connecteur page suivante 3"/>
          <p:cNvSpPr/>
          <p:nvPr/>
        </p:nvSpPr>
        <p:spPr>
          <a:xfrm>
            <a:off x="1080559" y="1298510"/>
            <a:ext cx="7500990" cy="4357718"/>
          </a:xfrm>
          <a:prstGeom prst="flowChartOffpageConnector">
            <a:avLst/>
          </a:prstGeom>
        </p:spPr>
        <p:style>
          <a:lnRef idx="2">
            <a:schemeClr val="accent6"/>
          </a:lnRef>
          <a:fillRef idx="1">
            <a:schemeClr val="lt1"/>
          </a:fillRef>
          <a:effectRef idx="0">
            <a:schemeClr val="accent6"/>
          </a:effectRef>
          <a:fontRef idx="minor">
            <a:schemeClr val="dk1"/>
          </a:fontRef>
        </p:style>
        <p:txBody>
          <a:bodyPr rtlCol="0" anchor="ctr"/>
          <a:lstStyle/>
          <a:p>
            <a:pPr algn="r"/>
            <a:r>
              <a:rPr lang="ar-SA" b="1" dirty="0" smtClean="0">
                <a:ln w="12700">
                  <a:solidFill>
                    <a:schemeClr val="tx2">
                      <a:satMod val="155000"/>
                    </a:schemeClr>
                  </a:solidFill>
                  <a:prstDash val="solid"/>
                </a:ln>
                <a:solidFill>
                  <a:schemeClr val="tx1"/>
                </a:solidFill>
                <a:ea typeface="Times New Roman"/>
                <a:cs typeface="Simplified Arabic"/>
              </a:rPr>
              <a:t> </a:t>
            </a:r>
            <a:r>
              <a:rPr lang="ar-DZ" b="1" dirty="0" smtClean="0">
                <a:ln w="12700">
                  <a:solidFill>
                    <a:schemeClr val="tx2">
                      <a:satMod val="155000"/>
                    </a:schemeClr>
                  </a:solidFill>
                  <a:prstDash val="solid"/>
                </a:ln>
                <a:solidFill>
                  <a:schemeClr val="tx1"/>
                </a:solidFill>
                <a:ea typeface="Times New Roman"/>
                <a:cs typeface="Simplified Arabic"/>
              </a:rPr>
              <a:t>   </a:t>
            </a:r>
            <a:r>
              <a:rPr lang="ar-SA" b="1" dirty="0" smtClean="0">
                <a:ln w="12700">
                  <a:solidFill>
                    <a:schemeClr val="tx2">
                      <a:satMod val="155000"/>
                    </a:schemeClr>
                  </a:solidFill>
                  <a:prstDash val="solid"/>
                </a:ln>
                <a:solidFill>
                  <a:schemeClr val="tx1"/>
                </a:solidFill>
                <a:ea typeface="Times New Roman"/>
                <a:cs typeface="Simplified Arabic"/>
              </a:rPr>
              <a:t>أفرزت العولمة متغيرات كثيرة اضطرت بموجبها المصارف إتباع أساليب جديدة تمكنت من خلالها الخروج عن الإطار التقليدي للأنشطة المصرفية إلى تبني أسلوب الصيرفة الشاملة، وشجعها على ذلك موجة التحرر من القيود التشريعية والتنظيمية، وزيادة المنافسة في مجال الأعمال المصرفية وتقليل الفجوة بين المصارف والمؤسسات المالية، وساعد في ذلك ثورة تكنولوجيا الإعلام والاتصال وتطبيقاتها في مجال الصناعة المصرفية وأصبحت على إثرها المصارف في إطار الصيرفة الشاملة تنوع منتجاتها وتدخل خدمات </a:t>
            </a:r>
            <a:r>
              <a:rPr lang="ar-SA" b="1" dirty="0" smtClean="0">
                <a:ln w="12700">
                  <a:solidFill>
                    <a:schemeClr val="tx2">
                      <a:satMod val="155000"/>
                    </a:schemeClr>
                  </a:solidFill>
                  <a:prstDash val="solid"/>
                </a:ln>
                <a:solidFill>
                  <a:schemeClr val="tx1"/>
                </a:solidFill>
                <a:ea typeface="Times New Roman"/>
                <a:cs typeface="Simplified Arabic"/>
              </a:rPr>
              <a:t>مبتكرة</a:t>
            </a:r>
            <a:r>
              <a:rPr lang="ar-DZ" b="1" dirty="0" smtClean="0">
                <a:ln w="12700">
                  <a:solidFill>
                    <a:schemeClr val="tx2">
                      <a:satMod val="155000"/>
                    </a:schemeClr>
                  </a:solidFill>
                  <a:prstDash val="solid"/>
                </a:ln>
                <a:solidFill>
                  <a:schemeClr val="tx1"/>
                </a:solidFill>
                <a:ea typeface="Times New Roman"/>
                <a:cs typeface="Simplified Arabic"/>
              </a:rPr>
              <a:t> .</a:t>
            </a:r>
            <a:endParaRPr lang="fr-FR" b="1" dirty="0">
              <a:ln w="12700">
                <a:solidFill>
                  <a:schemeClr val="tx2">
                    <a:satMod val="155000"/>
                  </a:schemeClr>
                </a:solidFill>
                <a:prstDash val="solid"/>
              </a:ln>
              <a:solidFill>
                <a:schemeClr val="tx1"/>
              </a:solidFill>
            </a:endParaRPr>
          </a:p>
        </p:txBody>
      </p:sp>
    </p:spTree>
    <p:custDataLst>
      <p:tags r:id="rId1"/>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
            <a:ext cx="9144000" cy="6143644"/>
          </a:xfrm>
        </p:spPr>
        <p:txBody>
          <a:bodyPr/>
          <a:lstStyle/>
          <a:p>
            <a:endParaRPr lang="fr-FR" dirty="0"/>
          </a:p>
        </p:txBody>
      </p:sp>
      <p:sp>
        <p:nvSpPr>
          <p:cNvPr id="4" name="Organigramme : Connecteur 3"/>
          <p:cNvSpPr/>
          <p:nvPr/>
        </p:nvSpPr>
        <p:spPr>
          <a:xfrm>
            <a:off x="142844" y="1500174"/>
            <a:ext cx="7143800" cy="2428892"/>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dirty="0"/>
          </a:p>
        </p:txBody>
      </p:sp>
      <p:sp>
        <p:nvSpPr>
          <p:cNvPr id="5" name="Heptagone 4"/>
          <p:cNvSpPr/>
          <p:nvPr/>
        </p:nvSpPr>
        <p:spPr>
          <a:xfrm>
            <a:off x="6500794" y="1142984"/>
            <a:ext cx="2643206" cy="642942"/>
          </a:xfrm>
          <a:prstGeom prst="heptag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SA" b="1" dirty="0" smtClean="0">
                <a:solidFill>
                  <a:schemeClr val="tx1"/>
                </a:solidFill>
                <a:latin typeface="Simplified Arabic" pitchFamily="18" charset="-78"/>
                <a:cs typeface="Simplified Arabic" pitchFamily="18" charset="-78"/>
              </a:rPr>
              <a:t>- الجانب النظري:</a:t>
            </a:r>
            <a:r>
              <a:rPr lang="ar-SA" b="1" dirty="0" smtClean="0"/>
              <a:t> </a:t>
            </a:r>
            <a:endParaRPr lang="fr-FR" dirty="0"/>
          </a:p>
        </p:txBody>
      </p:sp>
      <p:sp>
        <p:nvSpPr>
          <p:cNvPr id="7" name="Organigramme : Connecteur 6"/>
          <p:cNvSpPr/>
          <p:nvPr/>
        </p:nvSpPr>
        <p:spPr>
          <a:xfrm>
            <a:off x="428596" y="142852"/>
            <a:ext cx="7858180" cy="857256"/>
          </a:xfrm>
          <a:prstGeom prst="flowChartConnecto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dirty="0"/>
          </a:p>
        </p:txBody>
      </p:sp>
      <p:sp>
        <p:nvSpPr>
          <p:cNvPr id="29698" name="Rectangle 2"/>
          <p:cNvSpPr>
            <a:spLocks noChangeArrowheads="1"/>
          </p:cNvSpPr>
          <p:nvPr/>
        </p:nvSpPr>
        <p:spPr bwMode="auto">
          <a:xfrm>
            <a:off x="857224" y="357166"/>
            <a:ext cx="671517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ومن خلال معالجتنا لهذا الموضوع  تم التوصل الى جملة من النتائج نوجزها في مايلي:</a:t>
            </a:r>
            <a:endParaRPr kumimoji="0" lang="ar-SA" i="0" u="none" strike="noStrike" cap="none" normalizeH="0" baseline="0" dirty="0" smtClean="0">
              <a:ln>
                <a:noFill/>
              </a:ln>
              <a:solidFill>
                <a:schemeClr val="tx1"/>
              </a:solidFill>
              <a:effectLst/>
              <a:latin typeface="Arial" pitchFamily="34" charset="0"/>
              <a:cs typeface="Arial" pitchFamily="34" charset="0"/>
            </a:endParaRPr>
          </a:p>
        </p:txBody>
      </p:sp>
      <p:sp>
        <p:nvSpPr>
          <p:cNvPr id="29699" name="Rectangle 3"/>
          <p:cNvSpPr>
            <a:spLocks noChangeArrowheads="1"/>
          </p:cNvSpPr>
          <p:nvPr/>
        </p:nvSpPr>
        <p:spPr bwMode="auto">
          <a:xfrm>
            <a:off x="571472" y="1857364"/>
            <a:ext cx="6143668"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 typeface="Wingdings" pitchFamily="2" charset="2"/>
              <a:buChar char="q"/>
              <a:tabLst/>
            </a:pPr>
            <a:r>
              <a:rPr kumimoji="0" lang="fr-FR"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صيرفة التأمين عبارة عن عملية بيع وتوزيع للمنتجات التأمينية عن طريق البنوك.</a:t>
            </a:r>
            <a:endParaRPr kumimoji="0" lang="fr-FR" sz="16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fr-FR"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هناك علاقة تكاملية بين البنوك وشركات التأمين.</a:t>
            </a:r>
            <a:endParaRPr kumimoji="0" lang="fr-FR" sz="16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fr-FR"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لمواكبة البنوك الشاملة يجب أن تتوفر مجموعة من الشروط في البنك وهي:</a:t>
            </a:r>
            <a:endParaRPr kumimoji="0" lang="fr-FR"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justLow" defTabSz="914400" rtl="1" eaLnBrk="0" fontAlgn="base" latinLnBrk="0" hangingPunct="0">
              <a:lnSpc>
                <a:spcPct val="100000"/>
              </a:lnSpc>
              <a:spcBef>
                <a:spcPct val="0"/>
              </a:spcBef>
              <a:spcAft>
                <a:spcPct val="0"/>
              </a:spcAft>
              <a:buClrTx/>
              <a:buSzTx/>
              <a:tabLst/>
            </a:pPr>
            <a:endParaRPr kumimoji="0" lang="fr-FR" sz="16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fr-FR"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الإبتكار والتجديد؛</a:t>
            </a:r>
            <a:endParaRPr kumimoji="0" lang="fr-FR" sz="16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fr-FR"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التنويع في الخدمات؛</a:t>
            </a:r>
            <a:endParaRPr kumimoji="0" lang="fr-FR" sz="16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fr-FR"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6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وجود نظام معلوماتي فعال ومتطور؛</a:t>
            </a:r>
            <a:endParaRPr kumimoji="0" lang="ar-SA" sz="160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Organigramme : Terminateur 9"/>
          <p:cNvSpPr/>
          <p:nvPr/>
        </p:nvSpPr>
        <p:spPr>
          <a:xfrm>
            <a:off x="6643670" y="3357562"/>
            <a:ext cx="2500330" cy="785818"/>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a:endParaRPr lang="fr-FR" b="1" dirty="0" smtClean="0">
              <a:solidFill>
                <a:schemeClr val="tx1"/>
              </a:solidFill>
              <a:latin typeface="Simplified Arabic" pitchFamily="18" charset="-78"/>
              <a:ea typeface="Times New Roman" pitchFamily="18" charset="0"/>
              <a:cs typeface="Simplified Arabic" pitchFamily="18" charset="-78"/>
            </a:endParaRPr>
          </a:p>
          <a:p>
            <a:pPr lvl="0" algn="ctr"/>
            <a:r>
              <a:rPr lang="ar-SA" b="1" dirty="0" smtClean="0">
                <a:solidFill>
                  <a:schemeClr val="tx1"/>
                </a:solidFill>
                <a:latin typeface="Simplified Arabic" pitchFamily="18" charset="-78"/>
                <a:ea typeface="Times New Roman" pitchFamily="18" charset="0"/>
                <a:cs typeface="Simplified Arabic" pitchFamily="18" charset="-78"/>
              </a:rPr>
              <a:t> الجانب التطبيقي:</a:t>
            </a:r>
            <a:endParaRPr lang="fr-FR" sz="1000" dirty="0" smtClean="0">
              <a:solidFill>
                <a:schemeClr val="tx1"/>
              </a:solidFill>
              <a:latin typeface="Arial" pitchFamily="34" charset="0"/>
              <a:cs typeface="Arial" pitchFamily="34" charset="0"/>
            </a:endParaRPr>
          </a:p>
          <a:p>
            <a:pPr algn="ctr"/>
            <a:endParaRPr lang="fr-FR" dirty="0"/>
          </a:p>
        </p:txBody>
      </p:sp>
      <p:sp>
        <p:nvSpPr>
          <p:cNvPr id="29700" name="Rectangle 4"/>
          <p:cNvSpPr>
            <a:spLocks noChangeArrowheads="1"/>
          </p:cNvSpPr>
          <p:nvPr/>
        </p:nvSpPr>
        <p:spPr bwMode="auto">
          <a:xfrm>
            <a:off x="785786" y="4857760"/>
            <a:ext cx="7143800"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177800" algn="r"/>
              </a:tabLst>
            </a:pPr>
            <a:endParaRPr kumimoji="0" lang="fr-FR"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tab pos="177800" algn="r"/>
              </a:tabLst>
            </a:pPr>
            <a:endParaRPr lang="fr-FR" sz="1400" dirty="0" smtClean="0">
              <a:latin typeface="Simplified Arabic" pitchFamily="18" charset="-78"/>
              <a:cs typeface="Simplified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tab pos="177800" algn="r"/>
              </a:tabLst>
            </a:pPr>
            <a:endParaRPr kumimoji="0" lang="fr-FR" sz="1400" b="0"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tab pos="177800" algn="r"/>
              </a:tabLst>
            </a:pPr>
            <a:endParaRPr lang="fr-FR" sz="1400" dirty="0" smtClean="0">
              <a:latin typeface="Simplified Arabic" pitchFamily="18" charset="-78"/>
              <a:cs typeface="Simplified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tab pos="177800" algn="r"/>
              </a:tabLst>
            </a:pPr>
            <a:endParaRPr kumimoji="0" lang="fr-FR" sz="1400" b="0"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tab pos="177800" algn="r"/>
              </a:tabLst>
            </a:pPr>
            <a:endParaRPr lang="fr-FR" sz="1400" dirty="0" smtClean="0">
              <a:latin typeface="Simplified Arabic" pitchFamily="18" charset="-78"/>
              <a:cs typeface="Simplified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tab pos="177800" algn="r"/>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Ellipse 14"/>
          <p:cNvSpPr/>
          <p:nvPr/>
        </p:nvSpPr>
        <p:spPr>
          <a:xfrm>
            <a:off x="0" y="4143380"/>
            <a:ext cx="8929718" cy="27146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
        <p:nvSpPr>
          <p:cNvPr id="29701" name="Rectangle 5"/>
          <p:cNvSpPr>
            <a:spLocks noChangeArrowheads="1"/>
          </p:cNvSpPr>
          <p:nvPr/>
        </p:nvSpPr>
        <p:spPr bwMode="auto">
          <a:xfrm>
            <a:off x="500034" y="4429133"/>
            <a:ext cx="7358114"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177800" algn="r"/>
              </a:tabLst>
            </a:pPr>
            <a:r>
              <a:rPr kumimoji="0" lang="ar-SA"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77800" algn="r"/>
              </a:tabLst>
            </a:pPr>
            <a:r>
              <a:rPr kumimoji="0" lang="ar-SA"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لم تكن خدمات التأمين تقدم من طرف بنك الفلاحة والتنمية الريفية الى بموجب الإتفاقية المبرمة مع الشركة الوطنية للتأمين في عام2008 ؛</a:t>
            </a:r>
            <a:endParaRPr kumimoji="0" lang="fr-FR"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77800" algn="r"/>
              </a:tabLst>
            </a:pPr>
            <a:r>
              <a:rPr kumimoji="0" lang="ar-SA"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يقدم بنك الفلاحة والتنمية الريفية حزمة من الخدمات التأمينية بالإشتراك مع الشركة الوطنية للتأمين مكنته من:</a:t>
            </a:r>
            <a:endParaRPr kumimoji="0" lang="fr-FR"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77800" algn="r"/>
              </a:tabLst>
            </a:pPr>
            <a:r>
              <a:rPr kumimoji="0" lang="ar-SA"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زيادة عدد عملاء البنك ؛</a:t>
            </a:r>
            <a:endParaRPr kumimoji="0" lang="fr-FR"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77800" algn="r"/>
              </a:tabLst>
            </a:pPr>
            <a:r>
              <a:rPr kumimoji="0" lang="ar-SA"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زيادة الحصة السوقية ؛</a:t>
            </a:r>
            <a:endParaRPr kumimoji="0" lang="fr-FR"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77800" algn="r"/>
              </a:tabLst>
            </a:pPr>
            <a:r>
              <a:rPr kumimoji="0" lang="ar-SA"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زيادة في رقم الأعمال ؛ </a:t>
            </a:r>
            <a:endParaRPr kumimoji="0" lang="fr-FR"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77800" algn="r"/>
              </a:tabLst>
            </a:pPr>
            <a:r>
              <a:rPr kumimoji="0" lang="fr-FR"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من أهم تحديات بنك الفلاحة والتنمية الريفية في تقديم الخدمات التأمينية وتوسيع نشاطه نقص الوعي بأهمية التأمين والوازع الديني للكثير من العملاء.</a:t>
            </a:r>
            <a:endParaRPr kumimoji="0" lang="fr-FR"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tab pos="177800" algn="r"/>
              </a:tabLst>
            </a:pPr>
            <a:r>
              <a:rPr kumimoji="0" lang="fr-FR"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fr-FR" sz="800" b="0" i="0" u="none" strike="noStrike" cap="none" normalizeH="0" baseline="0" dirty="0" smtClean="0">
                <a:ln>
                  <a:noFill/>
                </a:ln>
                <a:solidFill>
                  <a:schemeClr val="tx1"/>
                </a:solidFill>
                <a:effectLst/>
                <a:latin typeface="Arial" pitchFamily="34" charset="0"/>
                <a:cs typeface="Arial" pitchFamily="34"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 calcmode="lin" valueType="num">
                                      <p:cBhvr additive="base">
                                        <p:cTn id="7" dur="500" fill="hold"/>
                                        <p:tgtEl>
                                          <p:spTgt spid="2969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699">
                                            <p:txEl>
                                              <p:pRg st="0" end="0"/>
                                            </p:txEl>
                                          </p:spTgt>
                                        </p:tgtEl>
                                        <p:attrNameLst>
                                          <p:attrName>style.visibility</p:attrName>
                                        </p:attrNameLst>
                                      </p:cBhvr>
                                      <p:to>
                                        <p:strVal val="visible"/>
                                      </p:to>
                                    </p:set>
                                    <p:anim calcmode="lin" valueType="num">
                                      <p:cBhvr additive="base">
                                        <p:cTn id="25" dur="5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6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9699">
                                            <p:txEl>
                                              <p:pRg st="1" end="1"/>
                                            </p:txEl>
                                          </p:spTgt>
                                        </p:tgtEl>
                                        <p:attrNameLst>
                                          <p:attrName>style.visibility</p:attrName>
                                        </p:attrNameLst>
                                      </p:cBhvr>
                                      <p:to>
                                        <p:strVal val="visible"/>
                                      </p:to>
                                    </p:set>
                                    <p:anim calcmode="lin" valueType="num">
                                      <p:cBhvr additive="base">
                                        <p:cTn id="31" dur="500" fill="hold"/>
                                        <p:tgtEl>
                                          <p:spTgt spid="29699">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6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9699">
                                            <p:txEl>
                                              <p:pRg st="2" end="2"/>
                                            </p:txEl>
                                          </p:spTgt>
                                        </p:tgtEl>
                                        <p:attrNameLst>
                                          <p:attrName>style.visibility</p:attrName>
                                        </p:attrNameLst>
                                      </p:cBhvr>
                                      <p:to>
                                        <p:strVal val="visible"/>
                                      </p:to>
                                    </p:set>
                                    <p:anim calcmode="lin" valueType="num">
                                      <p:cBhvr additive="base">
                                        <p:cTn id="37" dur="500" fill="hold"/>
                                        <p:tgtEl>
                                          <p:spTgt spid="29699">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96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9699">
                                            <p:txEl>
                                              <p:pRg st="4" end="4"/>
                                            </p:txEl>
                                          </p:spTgt>
                                        </p:tgtEl>
                                        <p:attrNameLst>
                                          <p:attrName>style.visibility</p:attrName>
                                        </p:attrNameLst>
                                      </p:cBhvr>
                                      <p:to>
                                        <p:strVal val="visible"/>
                                      </p:to>
                                    </p:set>
                                    <p:anim calcmode="lin" valueType="num">
                                      <p:cBhvr additive="base">
                                        <p:cTn id="43" dur="500" fill="hold"/>
                                        <p:tgtEl>
                                          <p:spTgt spid="29699">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96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9699">
                                            <p:txEl>
                                              <p:pRg st="5" end="5"/>
                                            </p:txEl>
                                          </p:spTgt>
                                        </p:tgtEl>
                                        <p:attrNameLst>
                                          <p:attrName>style.visibility</p:attrName>
                                        </p:attrNameLst>
                                      </p:cBhvr>
                                      <p:to>
                                        <p:strVal val="visible"/>
                                      </p:to>
                                    </p:set>
                                    <p:anim calcmode="lin" valueType="num">
                                      <p:cBhvr additive="base">
                                        <p:cTn id="49" dur="500" fill="hold"/>
                                        <p:tgtEl>
                                          <p:spTgt spid="29699">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969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9699">
                                            <p:txEl>
                                              <p:pRg st="6" end="6"/>
                                            </p:txEl>
                                          </p:spTgt>
                                        </p:tgtEl>
                                        <p:attrNameLst>
                                          <p:attrName>style.visibility</p:attrName>
                                        </p:attrNameLst>
                                      </p:cBhvr>
                                      <p:to>
                                        <p:strVal val="visible"/>
                                      </p:to>
                                    </p:set>
                                    <p:anim calcmode="lin" valueType="num">
                                      <p:cBhvr additive="base">
                                        <p:cTn id="55" dur="500" fill="hold"/>
                                        <p:tgtEl>
                                          <p:spTgt spid="29699">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969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 calcmode="lin" valueType="num">
                                      <p:cBhvr additive="base">
                                        <p:cTn id="6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bg/>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xEl>
                                              <p:pRg st="1" end="1"/>
                                            </p:txEl>
                                          </p:spTgt>
                                        </p:tgtEl>
                                        <p:attrNameLst>
                                          <p:attrName>style.visibility</p:attrName>
                                        </p:attrNameLst>
                                      </p:cBhvr>
                                      <p:to>
                                        <p:strVal val="visible"/>
                                      </p:to>
                                    </p:set>
                                    <p:anim calcmode="lin" valueType="num">
                                      <p:cBhvr additive="base">
                                        <p:cTn id="6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9701">
                                            <p:txEl>
                                              <p:pRg st="0" end="0"/>
                                            </p:txEl>
                                          </p:spTgt>
                                        </p:tgtEl>
                                        <p:attrNameLst>
                                          <p:attrName>style.visibility</p:attrName>
                                        </p:attrNameLst>
                                      </p:cBhvr>
                                      <p:to>
                                        <p:strVal val="visible"/>
                                      </p:to>
                                    </p:set>
                                    <p:anim calcmode="lin" valueType="num">
                                      <p:cBhvr additive="base">
                                        <p:cTn id="73" dur="500" fill="hold"/>
                                        <p:tgtEl>
                                          <p:spTgt spid="29701">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970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9701">
                                            <p:txEl>
                                              <p:pRg st="1" end="1"/>
                                            </p:txEl>
                                          </p:spTgt>
                                        </p:tgtEl>
                                        <p:attrNameLst>
                                          <p:attrName>style.visibility</p:attrName>
                                        </p:attrNameLst>
                                      </p:cBhvr>
                                      <p:to>
                                        <p:strVal val="visible"/>
                                      </p:to>
                                    </p:set>
                                    <p:anim calcmode="lin" valueType="num">
                                      <p:cBhvr additive="base">
                                        <p:cTn id="79" dur="500" fill="hold"/>
                                        <p:tgtEl>
                                          <p:spTgt spid="29701">
                                            <p:txEl>
                                              <p:pRg st="1" end="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970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9701">
                                            <p:txEl>
                                              <p:pRg st="2" end="2"/>
                                            </p:txEl>
                                          </p:spTgt>
                                        </p:tgtEl>
                                        <p:attrNameLst>
                                          <p:attrName>style.visibility</p:attrName>
                                        </p:attrNameLst>
                                      </p:cBhvr>
                                      <p:to>
                                        <p:strVal val="visible"/>
                                      </p:to>
                                    </p:set>
                                    <p:anim calcmode="lin" valueType="num">
                                      <p:cBhvr additive="base">
                                        <p:cTn id="85" dur="500" fill="hold"/>
                                        <p:tgtEl>
                                          <p:spTgt spid="29701">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970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9701">
                                            <p:txEl>
                                              <p:pRg st="3" end="3"/>
                                            </p:txEl>
                                          </p:spTgt>
                                        </p:tgtEl>
                                        <p:attrNameLst>
                                          <p:attrName>style.visibility</p:attrName>
                                        </p:attrNameLst>
                                      </p:cBhvr>
                                      <p:to>
                                        <p:strVal val="visible"/>
                                      </p:to>
                                    </p:set>
                                    <p:anim calcmode="lin" valueType="num">
                                      <p:cBhvr additive="base">
                                        <p:cTn id="91" dur="500" fill="hold"/>
                                        <p:tgtEl>
                                          <p:spTgt spid="29701">
                                            <p:txEl>
                                              <p:pRg st="3" end="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970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9701">
                                            <p:txEl>
                                              <p:pRg st="4" end="4"/>
                                            </p:txEl>
                                          </p:spTgt>
                                        </p:tgtEl>
                                        <p:attrNameLst>
                                          <p:attrName>style.visibility</p:attrName>
                                        </p:attrNameLst>
                                      </p:cBhvr>
                                      <p:to>
                                        <p:strVal val="visible"/>
                                      </p:to>
                                    </p:set>
                                    <p:anim calcmode="lin" valueType="num">
                                      <p:cBhvr additive="base">
                                        <p:cTn id="97" dur="500" fill="hold"/>
                                        <p:tgtEl>
                                          <p:spTgt spid="29701">
                                            <p:txEl>
                                              <p:pRg st="4" end="4"/>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2970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29701">
                                            <p:txEl>
                                              <p:pRg st="5" end="5"/>
                                            </p:txEl>
                                          </p:spTgt>
                                        </p:tgtEl>
                                        <p:attrNameLst>
                                          <p:attrName>style.visibility</p:attrName>
                                        </p:attrNameLst>
                                      </p:cBhvr>
                                      <p:to>
                                        <p:strVal val="visible"/>
                                      </p:to>
                                    </p:set>
                                    <p:anim calcmode="lin" valueType="num">
                                      <p:cBhvr additive="base">
                                        <p:cTn id="103" dur="500" fill="hold"/>
                                        <p:tgtEl>
                                          <p:spTgt spid="29701">
                                            <p:txEl>
                                              <p:pRg st="5" end="5"/>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2970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9701">
                                            <p:txEl>
                                              <p:pRg st="6" end="6"/>
                                            </p:txEl>
                                          </p:spTgt>
                                        </p:tgtEl>
                                        <p:attrNameLst>
                                          <p:attrName>style.visibility</p:attrName>
                                        </p:attrNameLst>
                                      </p:cBhvr>
                                      <p:to>
                                        <p:strVal val="visible"/>
                                      </p:to>
                                    </p:set>
                                    <p:anim calcmode="lin" valueType="num">
                                      <p:cBhvr additive="base">
                                        <p:cTn id="109" dur="500" fill="hold"/>
                                        <p:tgtEl>
                                          <p:spTgt spid="29701">
                                            <p:txEl>
                                              <p:pRg st="6" end="6"/>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2970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29701">
                                            <p:txEl>
                                              <p:pRg st="7" end="7"/>
                                            </p:txEl>
                                          </p:spTgt>
                                        </p:tgtEl>
                                        <p:attrNameLst>
                                          <p:attrName>style.visibility</p:attrName>
                                        </p:attrNameLst>
                                      </p:cBhvr>
                                      <p:to>
                                        <p:strVal val="visible"/>
                                      </p:to>
                                    </p:set>
                                    <p:anim calcmode="lin" valueType="num">
                                      <p:cBhvr additive="base">
                                        <p:cTn id="115" dur="500" fill="hold"/>
                                        <p:tgtEl>
                                          <p:spTgt spid="29701">
                                            <p:txEl>
                                              <p:pRg st="7" end="7"/>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2970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29698" grpId="0" build="p"/>
      <p:bldP spid="29699" grpId="0" build="p"/>
      <p:bldP spid="10" grpId="0" build="p" animBg="1"/>
      <p:bldP spid="29701"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286908" cy="6080125"/>
          </a:xfrm>
        </p:spPr>
        <p:txBody>
          <a:bodyPr/>
          <a:lstStyle/>
          <a:p>
            <a:endParaRPr lang="fr-FR" dirty="0"/>
          </a:p>
        </p:txBody>
      </p:sp>
      <p:sp>
        <p:nvSpPr>
          <p:cNvPr id="4" name="Rectangle à coins arrondis 3"/>
          <p:cNvSpPr/>
          <p:nvPr/>
        </p:nvSpPr>
        <p:spPr>
          <a:xfrm>
            <a:off x="0" y="357166"/>
            <a:ext cx="9001156" cy="5715040"/>
          </a:xfrm>
          <a:prstGeom prst="roundRect">
            <a:avLst>
              <a:gd name="adj" fmla="val 24074"/>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dirty="0"/>
          </a:p>
        </p:txBody>
      </p:sp>
      <p:sp>
        <p:nvSpPr>
          <p:cNvPr id="30721" name="Rectangle 1"/>
          <p:cNvSpPr>
            <a:spLocks noChangeArrowheads="1"/>
          </p:cNvSpPr>
          <p:nvPr/>
        </p:nvSpPr>
        <p:spPr bwMode="auto">
          <a:xfrm>
            <a:off x="214282" y="571480"/>
            <a:ext cx="8143932"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447675" algn="r"/>
              </a:tabLst>
            </a:pPr>
            <a:r>
              <a:rPr kumimoji="0" lang="fr-FR"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من خلال دراستنا للموضوع ومعالجة الإشكالية المطروحة </a:t>
            </a:r>
            <a:r>
              <a:rPr kumimoji="0" lang="ar-DZ"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واختبارنا للفرضيات توصلنا </a:t>
            </a:r>
            <a:r>
              <a:rPr kumimoji="0" lang="ar-DZ"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إلى:</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447675" algn="r"/>
              </a:tabLst>
            </a:pPr>
            <a:r>
              <a:rPr kumimoji="0" lang="ar-DZ"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التأمين المصرفي نشاط تمارسه البنوك الشاملة؛ وهو امتداد لفكرة صيرفة التأمين والتي تعني اشتراك كل من البنك وشركة التأمين في انتاج وتسويق الخدمات التأمينية هذا ما يأكد صحة الفرضية الأولى التي تنص " التأمين المصرفي يعتبر إحدى الأعمال التي تمارسها البنوك الشاملة وصيرفة التأمين كانت أولى المبادرات لإطلاق هذا النوع من الخدمات".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447675" algn="r"/>
              </a:tabLst>
            </a:pPr>
            <a:r>
              <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هناك أهمية كبيرة من جراء تقديم البنوك للخدمات التأمينية بحيث يستفيد المصرف من التنويع في خدماته خاصة في ظل تدني عوائد العمل المصرفي التقليدي وتقلص هوامش الربحية وزيادة حصة المصرف من السوق واستقطاب عملاء جدد وبالتالي زيادة ولائهم للبنك؛ وهو ما يبين صحة الفرضية الثانية " من أهمية تقديم البنوك لخدمات تأمينية هو زيادة قدراتها التنافسية، وتوسيع نشاطها واستقطاب عملاء جدد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447675" algn="r"/>
              </a:tabLst>
            </a:pPr>
            <a:r>
              <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a:t>
            </a:r>
            <a:r>
              <a:rPr kumimoji="0" lang="ar-DZ"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لمواكبة التطورات التي تشهدها الصناعة المصرفية يجب توفر جملة من الشروط للقيام بعمليات التأمين في المصارف وجعلها ضمن الأنشطة الرئيسية وذلك بجود إرادة قوية لدى المصرف وامتلاكه تكنولوجيا حديثة وعليه الفرضية الثالثة "</a:t>
            </a:r>
            <a:r>
              <a:rPr kumimoji="0" lang="ar-DZ" b="0"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18" charset="-78"/>
              </a:rPr>
              <a:t> </a:t>
            </a:r>
            <a:r>
              <a:rPr kumimoji="0" lang="ar-DZ"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لابد من توفر بعض العوامل لنجاح التأمين المصرفي منها: وجود إرادة قوية لدى المصرف للولوج في هذه الخدمة الجديدة واعتبارها كخيار استراتيجي " صحيحة.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447675" algn="r"/>
              </a:tabLst>
            </a:pPr>
            <a:r>
              <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a:t>
            </a:r>
            <a:r>
              <a:rPr kumimoji="0" lang="ar-SA"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يمكن لشركات التأمين المعتمدة تقديم عمليات التامين بواسطة البنوك والمؤسسات المالية على أساس اتفاقية أو عدة اتفاقيات بموجب المرسوم التنفيذي رقم 07-153 المؤرخ في 22/05/ 2007 الذي يحدد كيفيات وشروط توزيع منتوجات التأمين عن طريق البنوك والمؤسسات المالية مما يدل على صحة الفرضية الرابعة " علاقة الجهاز المصرفي بقطاع التأمين هي علاقة تكاملية يمكن أن تسمح بممارسة البنوك لنشاط التأمين ". </a:t>
            </a:r>
            <a:endParaRPr kumimoji="0" lang="ar-SA" b="0" i="0" u="none" strike="noStrike" cap="none" normalizeH="0" baseline="0" dirty="0" smtClean="0">
              <a:ln>
                <a:noFill/>
              </a:ln>
              <a:solidFill>
                <a:schemeClr val="tx1"/>
              </a:solidFill>
              <a:effectLst/>
              <a:latin typeface="Arial" pitchFamily="34" charset="0"/>
              <a:cs typeface="Arial" pitchFamily="34"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1">
                                            <p:txEl>
                                              <p:pRg st="0" end="0"/>
                                            </p:txEl>
                                          </p:spTgt>
                                        </p:tgtEl>
                                        <p:attrNameLst>
                                          <p:attrName>style.visibility</p:attrName>
                                        </p:attrNameLst>
                                      </p:cBhvr>
                                      <p:to>
                                        <p:strVal val="visible"/>
                                      </p:to>
                                    </p:set>
                                    <p:anim calcmode="lin" valueType="num">
                                      <p:cBhvr additive="base">
                                        <p:cTn id="7" dur="500" fill="hold"/>
                                        <p:tgtEl>
                                          <p:spTgt spid="3072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21">
                                            <p:txEl>
                                              <p:pRg st="1" end="1"/>
                                            </p:txEl>
                                          </p:spTgt>
                                        </p:tgtEl>
                                        <p:attrNameLst>
                                          <p:attrName>style.visibility</p:attrName>
                                        </p:attrNameLst>
                                      </p:cBhvr>
                                      <p:to>
                                        <p:strVal val="visible"/>
                                      </p:to>
                                    </p:set>
                                    <p:anim calcmode="lin" valueType="num">
                                      <p:cBhvr additive="base">
                                        <p:cTn id="13" dur="500" fill="hold"/>
                                        <p:tgtEl>
                                          <p:spTgt spid="3072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2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21">
                                            <p:txEl>
                                              <p:pRg st="2" end="2"/>
                                            </p:txEl>
                                          </p:spTgt>
                                        </p:tgtEl>
                                        <p:attrNameLst>
                                          <p:attrName>style.visibility</p:attrName>
                                        </p:attrNameLst>
                                      </p:cBhvr>
                                      <p:to>
                                        <p:strVal val="visible"/>
                                      </p:to>
                                    </p:set>
                                    <p:anim calcmode="lin" valueType="num">
                                      <p:cBhvr additive="base">
                                        <p:cTn id="19" dur="500" fill="hold"/>
                                        <p:tgtEl>
                                          <p:spTgt spid="3072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2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721">
                                            <p:txEl>
                                              <p:pRg st="3" end="3"/>
                                            </p:txEl>
                                          </p:spTgt>
                                        </p:tgtEl>
                                        <p:attrNameLst>
                                          <p:attrName>style.visibility</p:attrName>
                                        </p:attrNameLst>
                                      </p:cBhvr>
                                      <p:to>
                                        <p:strVal val="visible"/>
                                      </p:to>
                                    </p:set>
                                    <p:anim calcmode="lin" valueType="num">
                                      <p:cBhvr additive="base">
                                        <p:cTn id="25" dur="500" fill="hold"/>
                                        <p:tgtEl>
                                          <p:spTgt spid="3072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72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721">
                                            <p:txEl>
                                              <p:pRg st="4" end="4"/>
                                            </p:txEl>
                                          </p:spTgt>
                                        </p:tgtEl>
                                        <p:attrNameLst>
                                          <p:attrName>style.visibility</p:attrName>
                                        </p:attrNameLst>
                                      </p:cBhvr>
                                      <p:to>
                                        <p:strVal val="visible"/>
                                      </p:to>
                                    </p:set>
                                    <p:anim calcmode="lin" valueType="num">
                                      <p:cBhvr additive="base">
                                        <p:cTn id="31" dur="500" fill="hold"/>
                                        <p:tgtEl>
                                          <p:spTgt spid="3072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72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080125"/>
          </a:xfrm>
        </p:spPr>
        <p:txBody>
          <a:bodyPr/>
          <a:lstStyle/>
          <a:p>
            <a:endParaRPr lang="fr-FR" dirty="0"/>
          </a:p>
        </p:txBody>
      </p:sp>
      <p:sp>
        <p:nvSpPr>
          <p:cNvPr id="4" name="Parchemin vertical 3"/>
          <p:cNvSpPr/>
          <p:nvPr/>
        </p:nvSpPr>
        <p:spPr>
          <a:xfrm>
            <a:off x="214282" y="1000108"/>
            <a:ext cx="8572528" cy="5500726"/>
          </a:xfrm>
          <a:prstGeom prst="verticalScroll">
            <a:avLst>
              <a:gd name="adj" fmla="val 9375"/>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dirty="0"/>
          </a:p>
        </p:txBody>
      </p:sp>
      <p:sp>
        <p:nvSpPr>
          <p:cNvPr id="31745" name="Rectangle 1"/>
          <p:cNvSpPr>
            <a:spLocks noChangeArrowheads="1"/>
          </p:cNvSpPr>
          <p:nvPr/>
        </p:nvSpPr>
        <p:spPr bwMode="auto">
          <a:xfrm>
            <a:off x="1214414" y="1571612"/>
            <a:ext cx="6929486"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pPr>
            <a:r>
              <a:rPr kumimoji="0" lang="fr-FR"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ضرورة توسع البنك ليشمل خدمات أخرى في إطار التحول نحو الصيرفة الشاملة.</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r-FR"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لابد من استحداث منتجات تأمينية إسلامية لتوسيع قاعدة البنك من العملاء الذين يرفضون التعامل بالمنتجات التأمينية التجارية.</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r-FR"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ضرورة الاستغلال الأنجع لرأس المال البشري، كأحد أهم الأصول والموارد الاستثمارية التي تضمن نجاح مشروع التأمين المصرفي، وذلك من </a:t>
            </a:r>
            <a:r>
              <a:rPr kumimoji="0" lang="ar-DZ"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خلال: </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r-FR"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العناية أكثر بتكوين موظفي المصرف بالتنسيق مع شركات التأمين، وذلك نظرا للخصوصية التي يتمتع بها هذا النشاط الخدماتي (الخطر).</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DZ"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ضرورة </a:t>
            </a:r>
            <a:r>
              <a:rPr kumimoji="0" lang="ar-DZ"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تثبيت الميكانيزمات الملائمة</a:t>
            </a:r>
            <a:r>
              <a:rPr kumimoji="0" lang="fr-FR"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للتسيير الأمثل للبيانات، بتصميم قواعد ونظم معلومات تؤدي إلى سرعة وانسياب ودقة تدفق المعلومة وتسهيل استعمالها من المتعاملين، الشيء الذي يضمن التحكم والتنسيق الجيد لعملية بيع بوالص التأمين </a:t>
            </a:r>
            <a:r>
              <a:rPr kumimoji="0" lang="fr-FR"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وترشيد القرارات</a:t>
            </a:r>
            <a:r>
              <a:rPr kumimoji="0" lang="ar-DZ"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Ellipse 5"/>
          <p:cNvSpPr/>
          <p:nvPr/>
        </p:nvSpPr>
        <p:spPr>
          <a:xfrm>
            <a:off x="4357686" y="142852"/>
            <a:ext cx="3071834" cy="71438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342900" lvl="0" indent="-342900" algn="ctr" rtl="1">
              <a:spcAft>
                <a:spcPts val="0"/>
              </a:spcAft>
            </a:pPr>
            <a:r>
              <a:rPr lang="ar-SA" sz="2800" b="1" dirty="0" smtClean="0">
                <a:solidFill>
                  <a:schemeClr val="tx1"/>
                </a:solidFill>
                <a:latin typeface="Times New Roman"/>
                <a:ea typeface="Times New Roman"/>
                <a:cs typeface="Simplified Arabic"/>
              </a:rPr>
              <a:t>الإ قتراحات:</a:t>
            </a:r>
            <a:endParaRPr lang="fr-FR" sz="2800" dirty="0" smtClean="0">
              <a:solidFill>
                <a:schemeClr val="tx1"/>
              </a:solidFill>
              <a:latin typeface="Times New Roman"/>
              <a:ea typeface="Times New Roman"/>
              <a:cs typeface="Traditional Arabic"/>
            </a:endParaRPr>
          </a:p>
          <a:p>
            <a:pPr algn="ctr"/>
            <a:endParaRPr lang="fr-FR" dirty="0"/>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745">
                                            <p:txEl>
                                              <p:pRg st="0" end="0"/>
                                            </p:txEl>
                                          </p:spTgt>
                                        </p:tgtEl>
                                        <p:attrNameLst>
                                          <p:attrName>style.visibility</p:attrName>
                                        </p:attrNameLst>
                                      </p:cBhvr>
                                      <p:to>
                                        <p:strVal val="visible"/>
                                      </p:to>
                                    </p:set>
                                    <p:animEffect transition="in" filter="wipe(down)">
                                      <p:cBhvr>
                                        <p:cTn id="25" dur="500"/>
                                        <p:tgtEl>
                                          <p:spTgt spid="3174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31745">
                                            <p:txEl>
                                              <p:pRg st="1" end="1"/>
                                            </p:txEl>
                                          </p:spTgt>
                                        </p:tgtEl>
                                        <p:attrNameLst>
                                          <p:attrName>style.visibility</p:attrName>
                                        </p:attrNameLst>
                                      </p:cBhvr>
                                      <p:to>
                                        <p:strVal val="visible"/>
                                      </p:to>
                                    </p:set>
                                    <p:animEffect transition="in" filter="wipe(down)">
                                      <p:cBhvr>
                                        <p:cTn id="30" dur="500"/>
                                        <p:tgtEl>
                                          <p:spTgt spid="31745">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1745">
                                            <p:txEl>
                                              <p:pRg st="2" end="2"/>
                                            </p:txEl>
                                          </p:spTgt>
                                        </p:tgtEl>
                                        <p:attrNameLst>
                                          <p:attrName>style.visibility</p:attrName>
                                        </p:attrNameLst>
                                      </p:cBhvr>
                                      <p:to>
                                        <p:strVal val="visible"/>
                                      </p:to>
                                    </p:set>
                                    <p:animEffect transition="in" filter="wipe(down)">
                                      <p:cBhvr>
                                        <p:cTn id="35" dur="500"/>
                                        <p:tgtEl>
                                          <p:spTgt spid="3174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1745">
                                            <p:txEl>
                                              <p:pRg st="3" end="3"/>
                                            </p:txEl>
                                          </p:spTgt>
                                        </p:tgtEl>
                                        <p:attrNameLst>
                                          <p:attrName>style.visibility</p:attrName>
                                        </p:attrNameLst>
                                      </p:cBhvr>
                                      <p:to>
                                        <p:strVal val="visible"/>
                                      </p:to>
                                    </p:set>
                                    <p:animEffect transition="in" filter="wipe(down)">
                                      <p:cBhvr>
                                        <p:cTn id="40" dur="500"/>
                                        <p:tgtEl>
                                          <p:spTgt spid="31745">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31745">
                                            <p:txEl>
                                              <p:pRg st="4" end="4"/>
                                            </p:txEl>
                                          </p:spTgt>
                                        </p:tgtEl>
                                        <p:attrNameLst>
                                          <p:attrName>style.visibility</p:attrName>
                                        </p:attrNameLst>
                                      </p:cBhvr>
                                      <p:to>
                                        <p:strVal val="visible"/>
                                      </p:to>
                                    </p:set>
                                    <p:animEffect transition="in" filter="wipe(down)">
                                      <p:cBhvr>
                                        <p:cTn id="45" dur="500"/>
                                        <p:tgtEl>
                                          <p:spTgt spid="3174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1745" grpId="0" build="p"/>
      <p:bldP spid="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080125"/>
          </a:xfrm>
        </p:spPr>
        <p:style>
          <a:lnRef idx="1">
            <a:schemeClr val="accent5"/>
          </a:lnRef>
          <a:fillRef idx="2">
            <a:schemeClr val="accent5"/>
          </a:fillRef>
          <a:effectRef idx="1">
            <a:schemeClr val="accent5"/>
          </a:effectRef>
          <a:fontRef idx="minor">
            <a:schemeClr val="dk1"/>
          </a:fontRef>
        </p:style>
        <p:txBody>
          <a:bodyPr/>
          <a:lstStyle/>
          <a:p>
            <a:pPr>
              <a:buNone/>
            </a:pPr>
            <a:endParaRPr lang="fr-FR" dirty="0">
              <a:solidFill>
                <a:schemeClr val="bg1"/>
              </a:solidFill>
            </a:endParaRPr>
          </a:p>
        </p:txBody>
      </p:sp>
      <p:sp>
        <p:nvSpPr>
          <p:cNvPr id="5" name="Organigramme : Stockage à accès séquentiel 4"/>
          <p:cNvSpPr/>
          <p:nvPr/>
        </p:nvSpPr>
        <p:spPr>
          <a:xfrm>
            <a:off x="1357290" y="785794"/>
            <a:ext cx="6286544" cy="4000528"/>
          </a:xfrm>
          <a:prstGeom prst="flowChartMagneticTap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fr-FR" dirty="0"/>
          </a:p>
        </p:txBody>
      </p:sp>
      <p:sp>
        <p:nvSpPr>
          <p:cNvPr id="32769" name="Rectangle 1"/>
          <p:cNvSpPr>
            <a:spLocks noChangeArrowheads="1"/>
          </p:cNvSpPr>
          <p:nvPr/>
        </p:nvSpPr>
        <p:spPr bwMode="auto">
          <a:xfrm>
            <a:off x="2214546" y="1428736"/>
            <a:ext cx="4429156"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تناولنا جانب من جوانب هذا الموضوع الشائك والمتشعب لذا فهذا الموضوع مزال يحتاج إلى دراسات أخرى تتناول جوانب أخرى لم يتم التطرق لها في البحث ويمكن أن نذكر:</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دور البنوك في تفعيل خدمات التأمين.</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أثر التأمين المصرفي على أداء البنوك الجزائرية.</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تقديم البنوك لخدمات التأمين كآلية للحد من مخاطر القروض.</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Nuage 6"/>
          <p:cNvSpPr/>
          <p:nvPr/>
        </p:nvSpPr>
        <p:spPr>
          <a:xfrm>
            <a:off x="6643702" y="285728"/>
            <a:ext cx="1857388" cy="928670"/>
          </a:xfrm>
          <a:prstGeom prst="cloud">
            <a:avLst/>
          </a:prstGeom>
        </p:spPr>
        <p:style>
          <a:lnRef idx="1">
            <a:schemeClr val="dk1"/>
          </a:lnRef>
          <a:fillRef idx="2">
            <a:schemeClr val="dk1"/>
          </a:fillRef>
          <a:effectRef idx="1">
            <a:schemeClr val="dk1"/>
          </a:effectRef>
          <a:fontRef idx="minor">
            <a:schemeClr val="dk1"/>
          </a:fontRef>
        </p:style>
        <p:txBody>
          <a:bodyPr rtlCol="0" anchor="ctr"/>
          <a:lstStyle/>
          <a:p>
            <a:pPr algn="just" rtl="1">
              <a:spcAft>
                <a:spcPts val="0"/>
              </a:spcAft>
            </a:pPr>
            <a:r>
              <a:rPr lang="ar-SA" sz="2000" b="1" dirty="0" smtClean="0">
                <a:solidFill>
                  <a:schemeClr val="tx1"/>
                </a:solidFill>
                <a:latin typeface="Times New Roman"/>
                <a:ea typeface="Times New Roman"/>
                <a:cs typeface="Simplified Arabic"/>
              </a:rPr>
              <a:t>أفاق البحث:</a:t>
            </a:r>
            <a:endParaRPr lang="fr-FR" sz="2000" b="1" dirty="0" smtClean="0">
              <a:solidFill>
                <a:schemeClr val="tx1"/>
              </a:solidFill>
              <a:latin typeface="Times New Roman"/>
              <a:ea typeface="Times New Roman"/>
              <a:cs typeface="Traditional Arabic"/>
            </a:endParaRPr>
          </a:p>
          <a:p>
            <a:pPr algn="ctr"/>
            <a:endParaRPr lang="fr-FR" dirty="0"/>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769">
                                            <p:txEl>
                                              <p:pRg st="0" end="0"/>
                                            </p:txEl>
                                          </p:spTgt>
                                        </p:tgtEl>
                                        <p:attrNameLst>
                                          <p:attrName>style.visibility</p:attrName>
                                        </p:attrNameLst>
                                      </p:cBhvr>
                                      <p:to>
                                        <p:strVal val="visible"/>
                                      </p:to>
                                    </p:set>
                                    <p:anim calcmode="lin" valueType="num">
                                      <p:cBhvr additive="base">
                                        <p:cTn id="19" dur="500" fill="hold"/>
                                        <p:tgtEl>
                                          <p:spTgt spid="3276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76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2769">
                                            <p:txEl>
                                              <p:pRg st="1" end="1"/>
                                            </p:txEl>
                                          </p:spTgt>
                                        </p:tgtEl>
                                        <p:attrNameLst>
                                          <p:attrName>style.visibility</p:attrName>
                                        </p:attrNameLst>
                                      </p:cBhvr>
                                      <p:to>
                                        <p:strVal val="visible"/>
                                      </p:to>
                                    </p:set>
                                    <p:anim calcmode="lin" valueType="num">
                                      <p:cBhvr additive="base">
                                        <p:cTn id="25" dur="500" fill="hold"/>
                                        <p:tgtEl>
                                          <p:spTgt spid="3276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76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2769">
                                            <p:txEl>
                                              <p:pRg st="2" end="2"/>
                                            </p:txEl>
                                          </p:spTgt>
                                        </p:tgtEl>
                                        <p:attrNameLst>
                                          <p:attrName>style.visibility</p:attrName>
                                        </p:attrNameLst>
                                      </p:cBhvr>
                                      <p:to>
                                        <p:strVal val="visible"/>
                                      </p:to>
                                    </p:set>
                                    <p:anim calcmode="lin" valueType="num">
                                      <p:cBhvr additive="base">
                                        <p:cTn id="31" dur="500" fill="hold"/>
                                        <p:tgtEl>
                                          <p:spTgt spid="32769">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76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2769">
                                            <p:txEl>
                                              <p:pRg st="3" end="3"/>
                                            </p:txEl>
                                          </p:spTgt>
                                        </p:tgtEl>
                                        <p:attrNameLst>
                                          <p:attrName>style.visibility</p:attrName>
                                        </p:attrNameLst>
                                      </p:cBhvr>
                                      <p:to>
                                        <p:strVal val="visible"/>
                                      </p:to>
                                    </p:set>
                                    <p:anim calcmode="lin" valueType="num">
                                      <p:cBhvr additive="base">
                                        <p:cTn id="37" dur="500" fill="hold"/>
                                        <p:tgtEl>
                                          <p:spTgt spid="32769">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76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2769">
                                            <p:txEl>
                                              <p:pRg st="4" end="4"/>
                                            </p:txEl>
                                          </p:spTgt>
                                        </p:tgtEl>
                                        <p:attrNameLst>
                                          <p:attrName>style.visibility</p:attrName>
                                        </p:attrNameLst>
                                      </p:cBhvr>
                                      <p:to>
                                        <p:strVal val="visible"/>
                                      </p:to>
                                    </p:set>
                                    <p:anim calcmode="lin" valueType="num">
                                      <p:cBhvr additive="base">
                                        <p:cTn id="43" dur="500" fill="hold"/>
                                        <p:tgtEl>
                                          <p:spTgt spid="32769">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276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build="p"/>
      <p:bldP spid="7"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857356" y="2643181"/>
            <a:ext cx="4857784" cy="1071571"/>
          </a:xfrm>
          <a:blipFill>
            <a:blip r:embed="rId4"/>
            <a:tile tx="0" ty="0" sx="100000" sy="100000" flip="none" algn="tl"/>
          </a:blipFill>
        </p:spPr>
        <p:txBody>
          <a:bodyPr>
            <a:normAutofit/>
          </a:bodyPr>
          <a:lstStyle/>
          <a:p>
            <a:pPr>
              <a:buNone/>
            </a:pPr>
            <a:r>
              <a:rPr lang="ar-DZ" sz="4800" dirty="0" smtClean="0">
                <a:solidFill>
                  <a:srgbClr val="C00000"/>
                </a:solidFill>
                <a:latin typeface="Arabic Typesetting" pitchFamily="66" charset="-78"/>
                <a:cs typeface="Arabic Typesetting" pitchFamily="66" charset="-78"/>
              </a:rPr>
              <a:t>شكراً على حسن الإصغاء والمتابعة</a:t>
            </a:r>
            <a:endParaRPr lang="fr-FR" sz="4800" dirty="0">
              <a:solidFill>
                <a:srgbClr val="C00000"/>
              </a:solidFill>
              <a:latin typeface="Arabic Typesetting" pitchFamily="66" charset="-78"/>
              <a:cs typeface="Arabic Typesetting" pitchFamily="66" charset="-78"/>
            </a:endParaRPr>
          </a:p>
        </p:txBody>
      </p:sp>
      <p:pic>
        <p:nvPicPr>
          <p:cNvPr id="1026" name="Picture 2" descr="C:\Users\LEGEND\Desktop\Microsoft Office\CLIPART\PUB60COR\J0382938.JPG"/>
          <p:cNvPicPr>
            <a:picLocks noChangeAspect="1" noChangeArrowheads="1"/>
          </p:cNvPicPr>
          <p:nvPr/>
        </p:nvPicPr>
        <p:blipFill>
          <a:blip r:embed="rId5"/>
          <a:srcRect/>
          <a:stretch>
            <a:fillRect/>
          </a:stretch>
        </p:blipFill>
        <p:spPr bwMode="auto">
          <a:xfrm>
            <a:off x="0" y="4357703"/>
            <a:ext cx="3500417" cy="2500297"/>
          </a:xfrm>
          <a:prstGeom prst="rect">
            <a:avLst/>
          </a:prstGeom>
          <a:noFill/>
        </p:spPr>
      </p:pic>
      <p:pic>
        <p:nvPicPr>
          <p:cNvPr id="1027" name="Picture 3" descr="C:\Users\LEGEND\Desktop\Microsoft Office\CLIPART\PUB60COR\J0382930.JPG"/>
          <p:cNvPicPr>
            <a:picLocks noChangeAspect="1" noChangeArrowheads="1"/>
          </p:cNvPicPr>
          <p:nvPr/>
        </p:nvPicPr>
        <p:blipFill>
          <a:blip r:embed="rId6"/>
          <a:srcRect/>
          <a:stretch>
            <a:fillRect/>
          </a:stretch>
        </p:blipFill>
        <p:spPr bwMode="auto">
          <a:xfrm>
            <a:off x="5175526" y="0"/>
            <a:ext cx="3968474" cy="2214546"/>
          </a:xfrm>
          <a:prstGeom prst="rect">
            <a:avLst/>
          </a:prstGeom>
          <a:noFill/>
        </p:spPr>
      </p:pic>
    </p:spTree>
  </p:cSld>
  <p:clrMapOvr>
    <a:masterClrMapping/>
  </p:clrMapOvr>
  <p:transition advClick="0" advTm="1000">
    <p:wheel/>
    <p:sndAc>
      <p:stSnd>
        <p:snd r:embed="rId3" name="explod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357422" y="5054934"/>
          <a:ext cx="3891909" cy="731520"/>
        </p:xfrm>
        <a:graphic>
          <a:graphicData uri="http://schemas.openxmlformats.org/drawingml/2006/table">
            <a:tbl>
              <a:tblPr rtl="1"/>
              <a:tblGrid>
                <a:gridCol w="2439278"/>
                <a:gridCol w="1452631"/>
              </a:tblGrid>
              <a:tr h="0">
                <a:tc>
                  <a:txBody>
                    <a:bodyPr/>
                    <a:lstStyle/>
                    <a:p>
                      <a:pPr algn="ctr" rtl="1">
                        <a:spcAft>
                          <a:spcPts val="0"/>
                        </a:spcAft>
                      </a:pPr>
                      <a:endParaRPr lang="ar-SA" sz="1600"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a:latin typeface="Times New Roman"/>
                          <a:ea typeface="Times New Roman"/>
                          <a:cs typeface="Traditional Arabic"/>
                        </a:rPr>
                        <a:t>رئيسا</a:t>
                      </a:r>
                      <a:endParaRPr lang="fr-FR" sz="12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1">
                        <a:spcAft>
                          <a:spcPts val="0"/>
                        </a:spcAft>
                      </a:pPr>
                      <a:r>
                        <a:rPr lang="ar-SA" sz="1600">
                          <a:latin typeface="Times New Roman"/>
                          <a:ea typeface="Times New Roman"/>
                          <a:cs typeface="Traditional Arabic"/>
                        </a:rPr>
                        <a:t>العقريب كمال</a:t>
                      </a:r>
                      <a:endParaRPr lang="fr-FR" sz="12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a:latin typeface="Times New Roman"/>
                          <a:ea typeface="Times New Roman"/>
                          <a:cs typeface="Traditional Arabic"/>
                        </a:rPr>
                        <a:t>مشرفا</a:t>
                      </a:r>
                      <a:r>
                        <a:rPr lang="fr-FR" sz="1600">
                          <a:latin typeface="Traditional Arabic"/>
                          <a:ea typeface="Times New Roman"/>
                          <a:cs typeface="Arial"/>
                        </a:rPr>
                        <a:t> </a:t>
                      </a:r>
                      <a:r>
                        <a:rPr lang="ar-DZ" sz="1600">
                          <a:latin typeface="Times New Roman"/>
                          <a:ea typeface="Times New Roman"/>
                          <a:cs typeface="Traditional Arabic"/>
                        </a:rPr>
                        <a:t> ومقررا</a:t>
                      </a:r>
                      <a:endParaRPr lang="fr-FR" sz="120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30">
                <a:tc>
                  <a:txBody>
                    <a:bodyPr/>
                    <a:lstStyle/>
                    <a:p>
                      <a:pPr algn="ctr" rtl="1">
                        <a:spcAft>
                          <a:spcPts val="0"/>
                        </a:spcAft>
                      </a:pPr>
                      <a:endParaRPr lang="ar-SA" sz="160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SA" sz="1600" dirty="0">
                          <a:latin typeface="Times New Roman"/>
                          <a:ea typeface="Times New Roman"/>
                          <a:cs typeface="Traditional Arabic"/>
                        </a:rPr>
                        <a:t>ممتحنا</a:t>
                      </a:r>
                      <a:endParaRPr lang="fr-FR"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202" name="Image 1"/>
          <p:cNvPicPr>
            <a:picLocks noChangeAspect="1" noChangeArrowheads="1"/>
          </p:cNvPicPr>
          <p:nvPr/>
        </p:nvPicPr>
        <p:blipFill>
          <a:blip r:embed="rId3"/>
          <a:srcRect/>
          <a:stretch>
            <a:fillRect/>
          </a:stretch>
        </p:blipFill>
        <p:spPr bwMode="auto">
          <a:xfrm>
            <a:off x="7572396" y="167325"/>
            <a:ext cx="1357322" cy="1189973"/>
          </a:xfrm>
          <a:prstGeom prst="rect">
            <a:avLst/>
          </a:prstGeom>
          <a:noFill/>
        </p:spPr>
      </p:pic>
      <p:sp>
        <p:nvSpPr>
          <p:cNvPr id="8200" name="AutoShape 8"/>
          <p:cNvSpPr>
            <a:spLocks noChangeArrowheads="1"/>
          </p:cNvSpPr>
          <p:nvPr/>
        </p:nvSpPr>
        <p:spPr bwMode="auto">
          <a:xfrm>
            <a:off x="571472" y="2285992"/>
            <a:ext cx="7000924" cy="857256"/>
          </a:xfrm>
          <a:prstGeom prst="roundRect">
            <a:avLst>
              <a:gd name="adj" fmla="val 24445"/>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DZ" sz="2000" b="1" i="0" u="none" strike="noStrike" cap="none" normalizeH="0" baseline="0" dirty="0" smtClean="0">
                <a:ln>
                  <a:noFill/>
                </a:ln>
                <a:effectLst/>
                <a:latin typeface="Simplified Arabic" pitchFamily="18" charset="-78"/>
                <a:ea typeface="Times New Roman" pitchFamily="18" charset="0"/>
                <a:cs typeface="Simplified Arabic" pitchFamily="18" charset="-78"/>
              </a:rPr>
              <a:t>تقديم البنوك لخدمات التأمين كمدخل لتحول نحو البنوك الشاملة                    - دراسة حالة بنك  </a:t>
            </a:r>
            <a:r>
              <a:rPr kumimoji="0" lang="en-US" sz="2000" b="1" i="0" u="none" strike="noStrike" cap="none" normalizeH="0" baseline="0" dirty="0" smtClean="0">
                <a:ln>
                  <a:noFill/>
                </a:ln>
                <a:effectLst/>
                <a:latin typeface="Simplified Arabic" pitchFamily="18" charset="-78"/>
                <a:ea typeface="Times New Roman" pitchFamily="18" charset="0"/>
                <a:cs typeface="Simplified Arabic" pitchFamily="18" charset="-78"/>
              </a:rPr>
              <a:t>BADR</a:t>
            </a:r>
            <a:r>
              <a:rPr kumimoji="0" lang="ar-DZ" sz="2000" b="1" i="0" u="none" strike="noStrike" cap="none" normalizeH="0" baseline="0" dirty="0" smtClean="0">
                <a:ln>
                  <a:noFill/>
                </a:ln>
                <a:effectLst/>
                <a:latin typeface="Simplified Arabic" pitchFamily="18" charset="-78"/>
                <a:ea typeface="Times New Roman" pitchFamily="18" charset="0"/>
                <a:cs typeface="Simplified Arabic" pitchFamily="18" charset="-78"/>
              </a:rPr>
              <a:t> وكالة خميس مليانة281-</a:t>
            </a:r>
            <a:endParaRPr kumimoji="0" lang="en-US" sz="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effectLst/>
              <a:latin typeface="Arial" pitchFamily="34" charset="0"/>
              <a:cs typeface="Arial" pitchFamily="34" charset="0"/>
            </a:endParaRPr>
          </a:p>
        </p:txBody>
      </p:sp>
      <p:sp>
        <p:nvSpPr>
          <p:cNvPr id="820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204" name="Rectangle 12"/>
          <p:cNvSpPr>
            <a:spLocks noChangeArrowheads="1"/>
          </p:cNvSpPr>
          <p:nvPr/>
        </p:nvSpPr>
        <p:spPr bwMode="auto">
          <a:xfrm>
            <a:off x="1071538" y="214290"/>
            <a:ext cx="6572296" cy="23391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2533650" algn="l"/>
                <a:tab pos="2573338" algn="ctr"/>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ctr" defTabSz="914400" rtl="1" eaLnBrk="1" fontAlgn="base" latinLnBrk="0" hangingPunct="1">
              <a:lnSpc>
                <a:spcPct val="100000"/>
              </a:lnSpc>
              <a:spcBef>
                <a:spcPct val="0"/>
              </a:spcBef>
              <a:spcAft>
                <a:spcPct val="0"/>
              </a:spcAft>
              <a:buClrTx/>
              <a:buSzTx/>
              <a:buFontTx/>
              <a:buNone/>
              <a:tabLst>
                <a:tab pos="2533650" algn="l"/>
                <a:tab pos="2573338" algn="ctr"/>
              </a:tabLst>
            </a:pPr>
            <a:endParaRPr lang="ar-DZ" sz="1400" b="1" dirty="0" smtClean="0">
              <a:latin typeface="Simplified Arabic" pitchFamily="18" charset="-78"/>
              <a:ea typeface="Times New Roman" pitchFamily="18" charset="0"/>
              <a:cs typeface="Simplified Arabic" pitchFamily="18" charset="-78"/>
            </a:endParaRPr>
          </a:p>
          <a:p>
            <a:pPr marL="0" marR="0" lvl="0" indent="0" algn="ctr" defTabSz="914400" rtl="1" eaLnBrk="1" fontAlgn="base" latinLnBrk="0" hangingPunct="1">
              <a:lnSpc>
                <a:spcPct val="100000"/>
              </a:lnSpc>
              <a:spcBef>
                <a:spcPct val="0"/>
              </a:spcBef>
              <a:spcAft>
                <a:spcPct val="0"/>
              </a:spcAft>
              <a:buClrTx/>
              <a:buSzTx/>
              <a:buFontTx/>
              <a:buNone/>
              <a:tabLst>
                <a:tab pos="2533650" algn="l"/>
                <a:tab pos="2573338" algn="ctr"/>
              </a:tabLst>
            </a:pPr>
            <a:r>
              <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جامعة الجيلالي بونعامة بخميس مليانة</a:t>
            </a:r>
            <a:endParaRPr kumimoji="0" lang="fr-FR" b="0"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2533650" algn="l"/>
                <a:tab pos="2573338" algn="ctr"/>
              </a:tabLst>
            </a:pPr>
            <a:r>
              <a:rPr kumimoji="0" lang="ar-DZ" b="1" i="0" u="none" strike="noStrike" cap="none" normalizeH="0" baseline="0" dirty="0" smtClean="0">
                <a:ln>
                  <a:noFill/>
                </a:ln>
                <a:solidFill>
                  <a:schemeClr val="tx1"/>
                </a:solidFill>
                <a:effectLst>
                  <a:outerShdw blurRad="38100" dist="38100" dir="2700000" algn="tl">
                    <a:srgbClr val="C0C0C0"/>
                  </a:outerShdw>
                </a:effectLst>
                <a:latin typeface="Simplified Arabic" pitchFamily="18" charset="-78"/>
                <a:ea typeface="Times New Roman" pitchFamily="18" charset="0"/>
                <a:cs typeface="Simplified Arabic" pitchFamily="18" charset="-78"/>
              </a:rPr>
              <a:t>كلية العلوم الاقتصادية والتجارية وعلوم التسيير</a:t>
            </a:r>
            <a:endParaRPr kumimoji="0" lang="fr-FR" b="0" i="0"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2533650" algn="l"/>
                <a:tab pos="2573338" algn="ctr"/>
              </a:tabLst>
            </a:pPr>
            <a:r>
              <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قسم: العلوم الاقتصادية.</a:t>
            </a:r>
            <a:endPar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2533650" algn="l"/>
                <a:tab pos="2573338" algn="ctr"/>
              </a:tabLst>
            </a:pPr>
            <a:endParaRPr kumimoji="0" lang="ar-DZ" sz="16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tab pos="2533650" algn="l"/>
                <a:tab pos="2573338" algn="ctr"/>
              </a:tabLst>
            </a:pP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tab pos="2533650" algn="l"/>
                <a:tab pos="2573338" algn="ctr"/>
              </a:tabLst>
            </a:pPr>
            <a:r>
              <a:rPr kumimoji="0" lang="ar-SA" sz="22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الموضوع:</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533650" algn="l"/>
                <a:tab pos="2573338" algn="ctr"/>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206" name="Rectangle 14"/>
          <p:cNvSpPr>
            <a:spLocks noChangeArrowheads="1"/>
          </p:cNvSpPr>
          <p:nvPr/>
        </p:nvSpPr>
        <p:spPr bwMode="auto">
          <a:xfrm>
            <a:off x="214282" y="3286124"/>
            <a:ext cx="7715304" cy="23391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مذكرة مقدمة ضمن متطلبات نيل شهادة الماستر في العلوم الاقتصادية تخصص تأمينات وبنوك.</a:t>
            </a: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1" eaLnBrk="0" fontAlgn="base" latinLnBrk="0" hangingPunct="0">
              <a:lnSpc>
                <a:spcPct val="100000"/>
              </a:lnSpc>
              <a:spcBef>
                <a:spcPct val="0"/>
              </a:spcBef>
              <a:spcAft>
                <a:spcPct val="0"/>
              </a:spcAft>
              <a:buClrTx/>
              <a:buSzTx/>
              <a:buFontTx/>
              <a:buNone/>
              <a:tabLst/>
            </a:pPr>
            <a:endParaRPr lang="ar-DZ" sz="1400" dirty="0">
              <a:latin typeface="Simplified Arabic" pitchFamily="18" charset="-78"/>
              <a:cs typeface="Simplified Arabic" pitchFamily="18" charset="-78"/>
            </a:endParaRPr>
          </a:p>
          <a:p>
            <a:pPr lvl="1" algn="r" rtl="1" eaLnBrk="0" fontAlgn="base" hangingPunct="0">
              <a:spcBef>
                <a:spcPct val="0"/>
              </a:spcBef>
              <a:spcAft>
                <a:spcPct val="0"/>
              </a:spcAft>
            </a:pPr>
            <a:r>
              <a:rPr lang="ar-DZ" sz="800" dirty="0">
                <a:latin typeface="Arial" pitchFamily="34" charset="0"/>
                <a:ea typeface="Times New Roman" pitchFamily="18" charset="0"/>
                <a:cs typeface="Arial" pitchFamily="34" charset="0"/>
              </a:rPr>
              <a:t> </a:t>
            </a:r>
            <a:r>
              <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إعداد الطلبة:                       </a:t>
            </a:r>
            <a:r>
              <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إشراف الأستاذ:</a:t>
            </a:r>
            <a:endParaRPr kumimoji="0" lang="ar-DZ"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DZ"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مطاي عبد المجيد.       </a:t>
            </a:r>
            <a:r>
              <a:rPr kumimoji="0" lang="ar-DZ"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د/ العقريب كمال</a:t>
            </a:r>
            <a:r>
              <a:rPr kumimoji="0" lang="ar-DZ"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a:t>
            </a:r>
          </a:p>
          <a:p>
            <a:pPr marL="0" marR="0" lvl="0" indent="0" algn="r" defTabSz="914400" rtl="1" eaLnBrk="0" fontAlgn="base" latinLnBrk="0" hangingPunct="0">
              <a:lnSpc>
                <a:spcPct val="100000"/>
              </a:lnSpc>
              <a:spcBef>
                <a:spcPct val="0"/>
              </a:spcBef>
              <a:spcAft>
                <a:spcPct val="0"/>
              </a:spcAft>
              <a:buClrTx/>
              <a:buSzTx/>
              <a:buFontTx/>
              <a:buNone/>
              <a:tabLst/>
            </a:pPr>
            <a:r>
              <a:rPr kumimoji="0" lang="ar-DZ" sz="1400" b="0" i="0" u="none" strike="noStrike" cap="none" normalizeH="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فتوش جمال.                                                                                                                                                        </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ar-DZ"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ar-DZ" sz="1400" dirty="0" smtClean="0">
              <a:latin typeface="Simplified Arabic" pitchFamily="18" charset="-78"/>
              <a:cs typeface="Simplified Arabic" pitchFamily="18"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Rectangle 18"/>
          <p:cNvSpPr/>
          <p:nvPr/>
        </p:nvSpPr>
        <p:spPr>
          <a:xfrm>
            <a:off x="2143108" y="4643446"/>
            <a:ext cx="4357718" cy="2308324"/>
          </a:xfrm>
          <a:prstGeom prst="rect">
            <a:avLst/>
          </a:prstGeom>
        </p:spPr>
        <p:txBody>
          <a:bodyPr wrap="square">
            <a:spAutoFit/>
          </a:bodyPr>
          <a:lstStyle/>
          <a:p>
            <a:pPr algn="ctr" rtl="1">
              <a:spcAft>
                <a:spcPts val="0"/>
              </a:spcAft>
            </a:pPr>
            <a:r>
              <a:rPr lang="ar-SA" b="1" dirty="0">
                <a:solidFill>
                  <a:prstClr val="black"/>
                </a:solidFill>
                <a:latin typeface="Traditional Arabic" pitchFamily="18" charset="-78"/>
                <a:ea typeface="Times New Roman" pitchFamily="18" charset="0"/>
                <a:cs typeface="Traditional Arabic" pitchFamily="18" charset="-78"/>
              </a:rPr>
              <a:t>لجنة المناقشة</a:t>
            </a:r>
            <a:r>
              <a:rPr lang="ar-SA" b="1" dirty="0" smtClean="0">
                <a:solidFill>
                  <a:prstClr val="black"/>
                </a:solidFill>
                <a:latin typeface="Traditional Arabic" pitchFamily="18" charset="-78"/>
                <a:ea typeface="Times New Roman" pitchFamily="18" charset="0"/>
                <a:cs typeface="Traditional Arabic" pitchFamily="18" charset="-78"/>
              </a:rPr>
              <a:t>:</a:t>
            </a:r>
            <a:r>
              <a:rPr lang="ar-SA" b="1" dirty="0" smtClean="0">
                <a:latin typeface="Times New Roman"/>
                <a:ea typeface="Times New Roman"/>
                <a:cs typeface="Traditional Arabic"/>
              </a:rPr>
              <a:t> </a:t>
            </a:r>
            <a:endParaRPr lang="ar-DZ" b="1" dirty="0" smtClean="0">
              <a:latin typeface="Times New Roman"/>
              <a:ea typeface="Times New Roman"/>
              <a:cs typeface="Traditional Arabic"/>
            </a:endParaRPr>
          </a:p>
          <a:p>
            <a:pPr algn="ctr" rtl="1">
              <a:spcAft>
                <a:spcPts val="0"/>
              </a:spcAft>
            </a:pPr>
            <a:endParaRPr lang="ar-DZ" b="1" dirty="0">
              <a:latin typeface="Times New Roman"/>
              <a:ea typeface="Times New Roman"/>
              <a:cs typeface="Traditional Arabic"/>
            </a:endParaRPr>
          </a:p>
          <a:p>
            <a:pPr algn="ctr" rtl="1">
              <a:spcAft>
                <a:spcPts val="0"/>
              </a:spcAft>
            </a:pPr>
            <a:endParaRPr lang="ar-DZ" b="1" dirty="0" smtClean="0">
              <a:latin typeface="Times New Roman"/>
              <a:ea typeface="Times New Roman"/>
              <a:cs typeface="Traditional Arabic"/>
            </a:endParaRPr>
          </a:p>
          <a:p>
            <a:pPr algn="ctr" rtl="1">
              <a:spcAft>
                <a:spcPts val="0"/>
              </a:spcAft>
            </a:pPr>
            <a:endParaRPr lang="ar-DZ" b="1" dirty="0">
              <a:latin typeface="Times New Roman"/>
              <a:ea typeface="Times New Roman"/>
              <a:cs typeface="Traditional Arabic"/>
            </a:endParaRPr>
          </a:p>
          <a:p>
            <a:pPr algn="ctr" rtl="1">
              <a:spcAft>
                <a:spcPts val="0"/>
              </a:spcAft>
            </a:pPr>
            <a:endParaRPr lang="ar-DZ" b="1" dirty="0">
              <a:latin typeface="Times New Roman"/>
              <a:ea typeface="Times New Roman"/>
              <a:cs typeface="Traditional Arabic"/>
            </a:endParaRPr>
          </a:p>
          <a:p>
            <a:pPr algn="ctr" rtl="1">
              <a:spcAft>
                <a:spcPts val="0"/>
              </a:spcAft>
            </a:pPr>
            <a:r>
              <a:rPr lang="ar-SA" b="1" dirty="0" smtClean="0">
                <a:latin typeface="Times New Roman"/>
                <a:ea typeface="Times New Roman"/>
                <a:cs typeface="Traditional Arabic"/>
              </a:rPr>
              <a:t>السنة الجامعية:2015-2016.</a:t>
            </a:r>
            <a:endParaRPr lang="fr-FR" sz="1400" dirty="0" smtClean="0">
              <a:latin typeface="Times New Roman"/>
              <a:ea typeface="Times New Roman"/>
            </a:endParaRPr>
          </a:p>
          <a:p>
            <a:pPr algn="ctr" rtl="1" eaLnBrk="0" fontAlgn="base" hangingPunct="0">
              <a:spcBef>
                <a:spcPct val="0"/>
              </a:spcBef>
              <a:spcAft>
                <a:spcPct val="0"/>
              </a:spcAft>
            </a:pPr>
            <a:endParaRPr lang="fr-FR" b="1" dirty="0">
              <a:solidFill>
                <a:prstClr val="black"/>
              </a:solidFill>
              <a:latin typeface="Arial" pitchFamily="34" charset="0"/>
              <a:cs typeface="Arial" pitchFamily="34" charset="0"/>
            </a:endParaRPr>
          </a:p>
          <a:p>
            <a:pPr lvl="0" eaLnBrk="0" fontAlgn="base" hangingPunct="0">
              <a:spcBef>
                <a:spcPct val="0"/>
              </a:spcBef>
              <a:spcAft>
                <a:spcPct val="0"/>
              </a:spcAft>
            </a:pPr>
            <a:endParaRPr lang="fr-FR" dirty="0">
              <a:solidFill>
                <a:prstClr val="black"/>
              </a:solidFill>
              <a:latin typeface="Arial" pitchFamily="34" charset="0"/>
              <a:cs typeface="Arial" pitchFamily="34" charset="0"/>
            </a:endParaRPr>
          </a:p>
        </p:txBody>
      </p:sp>
      <p:pic>
        <p:nvPicPr>
          <p:cNvPr id="22" name="Image 1"/>
          <p:cNvPicPr>
            <a:picLocks noChangeAspect="1" noChangeArrowheads="1"/>
          </p:cNvPicPr>
          <p:nvPr/>
        </p:nvPicPr>
        <p:blipFill>
          <a:blip r:embed="rId3"/>
          <a:srcRect/>
          <a:stretch>
            <a:fillRect/>
          </a:stretch>
        </p:blipFill>
        <p:spPr bwMode="auto">
          <a:xfrm>
            <a:off x="214282" y="167325"/>
            <a:ext cx="1357322" cy="1189973"/>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04">
                                            <p:txEl>
                                              <p:pRg st="2" end="2"/>
                                            </p:txEl>
                                          </p:spTgt>
                                        </p:tgtEl>
                                        <p:attrNameLst>
                                          <p:attrName>style.visibility</p:attrName>
                                        </p:attrNameLst>
                                      </p:cBhvr>
                                      <p:to>
                                        <p:strVal val="visible"/>
                                      </p:to>
                                    </p:set>
                                    <p:anim calcmode="lin" valueType="num">
                                      <p:cBhvr additive="base">
                                        <p:cTn id="7" dur="500" fill="hold"/>
                                        <p:tgtEl>
                                          <p:spTgt spid="820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20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204">
                                            <p:txEl>
                                              <p:pRg st="3" end="3"/>
                                            </p:txEl>
                                          </p:spTgt>
                                        </p:tgtEl>
                                        <p:attrNameLst>
                                          <p:attrName>style.visibility</p:attrName>
                                        </p:attrNameLst>
                                      </p:cBhvr>
                                      <p:to>
                                        <p:strVal val="visible"/>
                                      </p:to>
                                    </p:set>
                                    <p:anim calcmode="lin" valueType="num">
                                      <p:cBhvr additive="base">
                                        <p:cTn id="13" dur="500" fill="hold"/>
                                        <p:tgtEl>
                                          <p:spTgt spid="820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20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204">
                                            <p:txEl>
                                              <p:pRg st="4" end="4"/>
                                            </p:txEl>
                                          </p:spTgt>
                                        </p:tgtEl>
                                        <p:attrNameLst>
                                          <p:attrName>style.visibility</p:attrName>
                                        </p:attrNameLst>
                                      </p:cBhvr>
                                      <p:to>
                                        <p:strVal val="visible"/>
                                      </p:to>
                                    </p:set>
                                    <p:anim calcmode="lin" valueType="num">
                                      <p:cBhvr additive="base">
                                        <p:cTn id="19" dur="500" fill="hold"/>
                                        <p:tgtEl>
                                          <p:spTgt spid="820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20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204">
                                            <p:txEl>
                                              <p:pRg st="7" end="7"/>
                                            </p:txEl>
                                          </p:spTgt>
                                        </p:tgtEl>
                                        <p:attrNameLst>
                                          <p:attrName>style.visibility</p:attrName>
                                        </p:attrNameLst>
                                      </p:cBhvr>
                                      <p:to>
                                        <p:strVal val="visible"/>
                                      </p:to>
                                    </p:set>
                                    <p:anim calcmode="lin" valueType="num">
                                      <p:cBhvr additive="base">
                                        <p:cTn id="25" dur="500" fill="hold"/>
                                        <p:tgtEl>
                                          <p:spTgt spid="8204">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20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00">
                                            <p:bg/>
                                          </p:spTgt>
                                        </p:tgtEl>
                                        <p:attrNameLst>
                                          <p:attrName>style.visibility</p:attrName>
                                        </p:attrNameLst>
                                      </p:cBhvr>
                                      <p:to>
                                        <p:strVal val="visible"/>
                                      </p:to>
                                    </p:set>
                                    <p:anim calcmode="lin" valueType="num">
                                      <p:cBhvr additive="base">
                                        <p:cTn id="31" dur="500" fill="hold"/>
                                        <p:tgtEl>
                                          <p:spTgt spid="8200">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8200">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200">
                                            <p:txEl>
                                              <p:pRg st="0" end="0"/>
                                            </p:txEl>
                                          </p:spTgt>
                                        </p:tgtEl>
                                        <p:attrNameLst>
                                          <p:attrName>style.visibility</p:attrName>
                                        </p:attrNameLst>
                                      </p:cBhvr>
                                      <p:to>
                                        <p:strVal val="visible"/>
                                      </p:to>
                                    </p:set>
                                    <p:anim calcmode="lin" valueType="num">
                                      <p:cBhvr additive="base">
                                        <p:cTn id="37" dur="500" fill="hold"/>
                                        <p:tgtEl>
                                          <p:spTgt spid="8200">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2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206">
                                            <p:txEl>
                                              <p:pRg st="1" end="1"/>
                                            </p:txEl>
                                          </p:spTgt>
                                        </p:tgtEl>
                                        <p:attrNameLst>
                                          <p:attrName>style.visibility</p:attrName>
                                        </p:attrNameLst>
                                      </p:cBhvr>
                                      <p:to>
                                        <p:strVal val="visible"/>
                                      </p:to>
                                    </p:set>
                                    <p:anim calcmode="lin" valueType="num">
                                      <p:cBhvr additive="base">
                                        <p:cTn id="43" dur="500" fill="hold"/>
                                        <p:tgtEl>
                                          <p:spTgt spid="8206">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206">
                                            <p:txEl>
                                              <p:pRg st="1" end="1"/>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8206">
                                            <p:txEl>
                                              <p:pRg st="3" end="3"/>
                                            </p:txEl>
                                          </p:spTgt>
                                        </p:tgtEl>
                                        <p:attrNameLst>
                                          <p:attrName>style.visibility</p:attrName>
                                        </p:attrNameLst>
                                      </p:cBhvr>
                                      <p:to>
                                        <p:strVal val="visible"/>
                                      </p:to>
                                    </p:set>
                                    <p:anim calcmode="lin" valueType="num">
                                      <p:cBhvr additive="base">
                                        <p:cTn id="47" dur="500" fill="hold"/>
                                        <p:tgtEl>
                                          <p:spTgt spid="820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20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8206">
                                            <p:txEl>
                                              <p:pRg st="4" end="4"/>
                                            </p:txEl>
                                          </p:spTgt>
                                        </p:tgtEl>
                                        <p:attrNameLst>
                                          <p:attrName>style.visibility</p:attrName>
                                        </p:attrNameLst>
                                      </p:cBhvr>
                                      <p:to>
                                        <p:strVal val="visible"/>
                                      </p:to>
                                    </p:set>
                                    <p:anim calcmode="lin" valueType="num">
                                      <p:cBhvr additive="base">
                                        <p:cTn id="53" dur="500" fill="hold"/>
                                        <p:tgtEl>
                                          <p:spTgt spid="8206">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20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8206">
                                            <p:txEl>
                                              <p:pRg st="5" end="5"/>
                                            </p:txEl>
                                          </p:spTgt>
                                        </p:tgtEl>
                                        <p:attrNameLst>
                                          <p:attrName>style.visibility</p:attrName>
                                        </p:attrNameLst>
                                      </p:cBhvr>
                                      <p:to>
                                        <p:strVal val="visible"/>
                                      </p:to>
                                    </p:set>
                                    <p:anim calcmode="lin" valueType="num">
                                      <p:cBhvr additive="base">
                                        <p:cTn id="59" dur="500" fill="hold"/>
                                        <p:tgtEl>
                                          <p:spTgt spid="820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820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9">
                                            <p:txEl>
                                              <p:pRg st="0" end="0"/>
                                            </p:txEl>
                                          </p:spTgt>
                                        </p:tgtEl>
                                        <p:attrNameLst>
                                          <p:attrName>style.visibility</p:attrName>
                                        </p:attrNameLst>
                                      </p:cBhvr>
                                      <p:to>
                                        <p:strVal val="visible"/>
                                      </p:to>
                                    </p:set>
                                    <p:anim calcmode="lin" valueType="num">
                                      <p:cBhvr additive="base">
                                        <p:cTn id="65"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19">
                                            <p:txEl>
                                              <p:pRg st="5" end="5"/>
                                            </p:txEl>
                                          </p:spTgt>
                                        </p:tgtEl>
                                        <p:attrNameLst>
                                          <p:attrName>style.visibility</p:attrName>
                                        </p:attrNameLst>
                                      </p:cBhvr>
                                      <p:to>
                                        <p:strVal val="visible"/>
                                      </p:to>
                                    </p:set>
                                    <p:anim calcmode="lin" valueType="num">
                                      <p:cBhvr additive="base">
                                        <p:cTn id="71" dur="500" fill="hold"/>
                                        <p:tgtEl>
                                          <p:spTgt spid="19">
                                            <p:txEl>
                                              <p:pRg st="5" end="5"/>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animBg="1"/>
      <p:bldP spid="8204" grpId="0" build="p"/>
      <p:bldP spid="8206" grpId="0" build="p"/>
      <p:bldP spid="19"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282" y="1214422"/>
            <a:ext cx="8472518" cy="5197493"/>
          </a:xfrm>
        </p:spPr>
        <p:txBody>
          <a:bodyPr/>
          <a:lstStyle/>
          <a:p>
            <a:pPr algn="just" rtl="1">
              <a:buNone/>
            </a:pPr>
            <a:r>
              <a:rPr lang="ar-DZ" sz="2000" dirty="0" smtClean="0">
                <a:solidFill>
                  <a:schemeClr val="bg1"/>
                </a:solidFill>
              </a:rPr>
              <a:t>       </a:t>
            </a:r>
            <a:r>
              <a:rPr lang="ar-DZ" sz="2000" dirty="0" smtClean="0"/>
              <a:t>  </a:t>
            </a:r>
            <a:r>
              <a:rPr lang="ar-DZ" sz="2000" b="1" dirty="0" smtClean="0">
                <a:latin typeface="Simplified Arabic" pitchFamily="18" charset="-78"/>
                <a:cs typeface="Simplified Arabic" pitchFamily="18" charset="-78"/>
              </a:rPr>
              <a:t> يواجه </a:t>
            </a:r>
            <a:r>
              <a:rPr lang="ar-DZ" sz="2000" b="1" dirty="0">
                <a:latin typeface="Simplified Arabic" pitchFamily="18" charset="-78"/>
                <a:cs typeface="Simplified Arabic" pitchFamily="18" charset="-78"/>
              </a:rPr>
              <a:t>القطاع المالي العالمي في السنوات الأخيرة العديد من التحولات الجذرية في الصناعة المصرفية، حيث دخلت مؤسسات غير مصرفية ميدان العمل المصرفي والمالي مما زاد من حدة المنافسة </a:t>
            </a:r>
            <a:r>
              <a:rPr lang="ar-DZ" sz="2000" b="1" dirty="0" smtClean="0">
                <a:latin typeface="Simplified Arabic" pitchFamily="18" charset="-78"/>
                <a:cs typeface="Simplified Arabic" pitchFamily="18" charset="-78"/>
              </a:rPr>
              <a:t>وأصبحت </a:t>
            </a:r>
            <a:r>
              <a:rPr lang="ar-DZ" sz="2000" b="1" dirty="0">
                <a:latin typeface="Simplified Arabic" pitchFamily="18" charset="-78"/>
                <a:cs typeface="Simplified Arabic" pitchFamily="18" charset="-78"/>
              </a:rPr>
              <a:t>المؤسسات المصرفية والمالية </a:t>
            </a:r>
            <a:r>
              <a:rPr lang="ar-DZ" sz="2000" b="1" dirty="0" smtClean="0">
                <a:latin typeface="Simplified Arabic" pitchFamily="18" charset="-78"/>
                <a:cs typeface="Simplified Arabic" pitchFamily="18" charset="-78"/>
              </a:rPr>
              <a:t>تقدم </a:t>
            </a:r>
            <a:r>
              <a:rPr lang="ar-DZ" sz="2000" b="1" dirty="0">
                <a:latin typeface="Simplified Arabic" pitchFamily="18" charset="-78"/>
                <a:cs typeface="Simplified Arabic" pitchFamily="18" charset="-78"/>
              </a:rPr>
              <a:t>حزمة شاملة ومتكاملة من الخدمات المالية والمصرفية، </a:t>
            </a:r>
            <a:r>
              <a:rPr lang="ar-DZ" sz="2000" b="1" dirty="0" smtClean="0">
                <a:latin typeface="Simplified Arabic" pitchFamily="18" charset="-78"/>
                <a:cs typeface="Simplified Arabic" pitchFamily="18" charset="-78"/>
              </a:rPr>
              <a:t>ونشأ </a:t>
            </a:r>
            <a:r>
              <a:rPr lang="ar-DZ" sz="2000" b="1" dirty="0">
                <a:latin typeface="Simplified Arabic" pitchFamily="18" charset="-78"/>
                <a:cs typeface="Simplified Arabic" pitchFamily="18" charset="-78"/>
              </a:rPr>
              <a:t>نوع جديد من البنوك يعرف بالبنوك الشاملة </a:t>
            </a:r>
            <a:r>
              <a:rPr lang="ar-DZ" sz="2000" b="1" dirty="0" smtClean="0">
                <a:latin typeface="Simplified Arabic" pitchFamily="18" charset="-78"/>
                <a:cs typeface="Simplified Arabic" pitchFamily="18" charset="-78"/>
              </a:rPr>
              <a:t>تقوم هذه الأخيرة على </a:t>
            </a:r>
            <a:r>
              <a:rPr lang="ar-DZ" sz="2000" b="1" dirty="0">
                <a:latin typeface="Simplified Arabic" pitchFamily="18" charset="-78"/>
                <a:cs typeface="Simplified Arabic" pitchFamily="18" charset="-78"/>
              </a:rPr>
              <a:t>تقديم كافة الخدمات والأنشطة المصرفية </a:t>
            </a:r>
            <a:r>
              <a:rPr lang="ar-DZ" sz="2000" b="1" dirty="0" smtClean="0">
                <a:latin typeface="Simplified Arabic" pitchFamily="18" charset="-78"/>
                <a:cs typeface="Simplified Arabic" pitchFamily="18" charset="-78"/>
              </a:rPr>
              <a:t>المتطورة مثل أنشطة الصيرفة الاستثمارية</a:t>
            </a:r>
            <a:r>
              <a:rPr lang="fr-FR" sz="2000" b="1" dirty="0" smtClean="0">
                <a:latin typeface="Simplified Arabic" pitchFamily="18" charset="-78"/>
                <a:cs typeface="Simplified Arabic" pitchFamily="18" charset="-78"/>
              </a:rPr>
              <a:t> </a:t>
            </a:r>
            <a:r>
              <a:rPr lang="ar-DZ" sz="2000" b="1" dirty="0" smtClean="0">
                <a:latin typeface="Simplified Arabic" pitchFamily="18" charset="-78"/>
                <a:cs typeface="Simplified Arabic" pitchFamily="18" charset="-78"/>
              </a:rPr>
              <a:t>( التوريق التعامل       في المشتقات المالية،... )، أنشطة تمويل مبتكرة كالتعامل بالبطاقات الالكترونية التأجير التمويلي التمويل بالرهن العقاري، خصم الديون،...</a:t>
            </a:r>
          </a:p>
          <a:p>
            <a:pPr algn="just" rtl="1">
              <a:buNone/>
            </a:pPr>
            <a:r>
              <a:rPr lang="ar-DZ" sz="2000" b="1" dirty="0">
                <a:latin typeface="Simplified Arabic" pitchFamily="18" charset="-78"/>
                <a:cs typeface="Simplified Arabic" pitchFamily="18" charset="-78"/>
              </a:rPr>
              <a:t> </a:t>
            </a:r>
            <a:r>
              <a:rPr lang="ar-DZ" sz="2000" b="1" dirty="0" smtClean="0">
                <a:latin typeface="Simplified Arabic" pitchFamily="18" charset="-78"/>
                <a:cs typeface="Simplified Arabic" pitchFamily="18" charset="-78"/>
              </a:rPr>
              <a:t>        و</a:t>
            </a:r>
            <a:r>
              <a:rPr lang="ar-DZ" sz="2000" b="1" dirty="0">
                <a:latin typeface="Simplified Arabic" pitchFamily="18" charset="-78"/>
                <a:cs typeface="Simplified Arabic" pitchFamily="18" charset="-78"/>
              </a:rPr>
              <a:t>إ</a:t>
            </a:r>
            <a:r>
              <a:rPr lang="ar-SA" sz="2000" b="1" dirty="0" smtClean="0">
                <a:latin typeface="Simplified Arabic" pitchFamily="18" charset="-78"/>
                <a:cs typeface="Simplified Arabic" pitchFamily="18" charset="-78"/>
              </a:rPr>
              <a:t>تسع نطاق</a:t>
            </a:r>
            <a:r>
              <a:rPr lang="ar-DZ" sz="2000" b="1" dirty="0" smtClean="0">
                <a:latin typeface="Simplified Arabic" pitchFamily="18" charset="-78"/>
                <a:cs typeface="Simplified Arabic" pitchFamily="18" charset="-78"/>
              </a:rPr>
              <a:t> عمل هذا النوع من المصارف</a:t>
            </a:r>
            <a:r>
              <a:rPr lang="ar-SA" sz="2000" b="1" dirty="0" smtClean="0">
                <a:latin typeface="Simplified Arabic" pitchFamily="18" charset="-78"/>
                <a:cs typeface="Simplified Arabic" pitchFamily="18" charset="-78"/>
              </a:rPr>
              <a:t> ليخترق </a:t>
            </a:r>
            <a:r>
              <a:rPr lang="ar-SA" sz="2000" b="1" dirty="0">
                <a:latin typeface="Simplified Arabic" pitchFamily="18" charset="-78"/>
                <a:cs typeface="Simplified Arabic" pitchFamily="18" charset="-78"/>
              </a:rPr>
              <a:t>صناعة التأمين</a:t>
            </a:r>
            <a:r>
              <a:rPr lang="ar-DZ" sz="2000" b="1" dirty="0">
                <a:latin typeface="Simplified Arabic" pitchFamily="18" charset="-78"/>
                <a:cs typeface="Simplified Arabic" pitchFamily="18" charset="-78"/>
              </a:rPr>
              <a:t>، الشيء الذي عجل بظهور صناعة لم تكن من قبل وهي صيرفة التأمين، </a:t>
            </a:r>
            <a:r>
              <a:rPr lang="ar-DZ" sz="2000" b="1" dirty="0" smtClean="0">
                <a:latin typeface="Simplified Arabic" pitchFamily="18" charset="-78"/>
                <a:cs typeface="Simplified Arabic" pitchFamily="18" charset="-78"/>
              </a:rPr>
              <a:t>حيث تقوم كل من شركة التأمين والمصرف </a:t>
            </a:r>
            <a:r>
              <a:rPr lang="ar-DZ" sz="2000" b="1" dirty="0">
                <a:latin typeface="Simplified Arabic" pitchFamily="18" charset="-78"/>
                <a:cs typeface="Simplified Arabic" pitchFamily="18" charset="-78"/>
              </a:rPr>
              <a:t>بتقديم خدمة في مجال التأمين بصيغة مشتركة، ولم يبقى الأمر كذلك بل امتدى إلى إنفراد </a:t>
            </a:r>
            <a:r>
              <a:rPr lang="ar-DZ" sz="2000" b="1" dirty="0" smtClean="0">
                <a:latin typeface="Simplified Arabic" pitchFamily="18" charset="-78"/>
                <a:cs typeface="Simplified Arabic" pitchFamily="18" charset="-78"/>
              </a:rPr>
              <a:t>البنوك        </a:t>
            </a:r>
            <a:r>
              <a:rPr lang="ar-DZ" sz="2000" b="1" dirty="0">
                <a:latin typeface="Simplified Arabic" pitchFamily="18" charset="-78"/>
                <a:cs typeface="Simplified Arabic" pitchFamily="18" charset="-78"/>
              </a:rPr>
              <a:t>في صناعة خدمات التأمين بعد أن أخذت التجربة من شركات التأمين وهنا ظهر مصطلح جديد أصطلح على تسميته بالتأمين البنكي، وأصبحت المهمة مألوفة </a:t>
            </a:r>
            <a:r>
              <a:rPr lang="ar-DZ" sz="2000" b="1" dirty="0" smtClean="0">
                <a:latin typeface="Simplified Arabic" pitchFamily="18" charset="-78"/>
                <a:cs typeface="Simplified Arabic" pitchFamily="18" charset="-78"/>
              </a:rPr>
              <a:t>من </a:t>
            </a:r>
            <a:r>
              <a:rPr lang="ar-DZ" sz="2000" b="1" dirty="0">
                <a:latin typeface="Simplified Arabic" pitchFamily="18" charset="-78"/>
                <a:cs typeface="Simplified Arabic" pitchFamily="18" charset="-78"/>
              </a:rPr>
              <a:t>قبل البنوك العالمية، كما لم تبقى حكرا على هذه الأخيرة، بل امتدت إلى بنوك أخرى لاسيما في غضون تداعيات العولمة المالية والتحرر </a:t>
            </a:r>
            <a:r>
              <a:rPr lang="ar-DZ" sz="2000" b="1" dirty="0" smtClean="0">
                <a:latin typeface="Simplified Arabic" pitchFamily="18" charset="-78"/>
                <a:cs typeface="Simplified Arabic" pitchFamily="18" charset="-78"/>
              </a:rPr>
              <a:t>المصرفي.</a:t>
            </a:r>
            <a:endParaRPr lang="fr-FR" sz="2000" b="1" dirty="0">
              <a:latin typeface="Simplified Arabic" pitchFamily="18" charset="-78"/>
              <a:cs typeface="Simplified Arabic" pitchFamily="18" charset="-78"/>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42852"/>
            <a:ext cx="9144000" cy="5983311"/>
          </a:xfrm>
        </p:spPr>
        <p:txBody>
          <a:bodyPr/>
          <a:lstStyle/>
          <a:p>
            <a:pPr algn="ctr"/>
            <a:endParaRPr lang="ar-DZ" dirty="0"/>
          </a:p>
          <a:p>
            <a:pPr algn="ctr">
              <a:buNone/>
            </a:pPr>
            <a:endParaRPr lang="ar-DZ" dirty="0" smtClean="0"/>
          </a:p>
          <a:p>
            <a:pPr algn="ctr">
              <a:buNone/>
            </a:pPr>
            <a:endParaRPr lang="ar-DZ" dirty="0"/>
          </a:p>
          <a:p>
            <a:pPr algn="ctr">
              <a:buNone/>
            </a:pPr>
            <a:endParaRPr lang="ar-DZ" dirty="0"/>
          </a:p>
        </p:txBody>
      </p:sp>
      <p:sp>
        <p:nvSpPr>
          <p:cNvPr id="4" name="Pensées 3"/>
          <p:cNvSpPr/>
          <p:nvPr/>
        </p:nvSpPr>
        <p:spPr>
          <a:xfrm>
            <a:off x="4214810" y="1285860"/>
            <a:ext cx="3286148" cy="1143008"/>
          </a:xfrm>
          <a:prstGeom prst="cloudCallout">
            <a:avLst>
              <a:gd name="adj1" fmla="val 60615"/>
              <a:gd name="adj2" fmla="val 39168"/>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DZ" sz="3200" b="1" dirty="0" smtClean="0">
                <a:solidFill>
                  <a:schemeClr val="tx1"/>
                </a:solidFill>
                <a:latin typeface="Simplified Arabic" pitchFamily="18" charset="-78"/>
                <a:cs typeface="Simplified Arabic" pitchFamily="18" charset="-78"/>
              </a:rPr>
              <a:t>ا</a:t>
            </a:r>
            <a:r>
              <a:rPr lang="ar-DZ" sz="2800" b="1" dirty="0" smtClean="0">
                <a:solidFill>
                  <a:schemeClr val="tx1"/>
                </a:solidFill>
                <a:latin typeface="Simplified Arabic" pitchFamily="18" charset="-78"/>
                <a:cs typeface="Simplified Arabic" pitchFamily="18" charset="-78"/>
              </a:rPr>
              <a:t>لإشكـــاليـة:</a:t>
            </a:r>
            <a:endParaRPr lang="fr-FR" sz="2800" b="1" dirty="0">
              <a:solidFill>
                <a:schemeClr val="tx1"/>
              </a:solidFill>
              <a:latin typeface="Simplified Arabic" pitchFamily="18" charset="-78"/>
              <a:cs typeface="Simplified Arabic" pitchFamily="18" charset="-78"/>
            </a:endParaRPr>
          </a:p>
        </p:txBody>
      </p:sp>
      <p:sp>
        <p:nvSpPr>
          <p:cNvPr id="6" name="Pensées 5"/>
          <p:cNvSpPr/>
          <p:nvPr/>
        </p:nvSpPr>
        <p:spPr>
          <a:xfrm rot="10800000">
            <a:off x="0" y="3107955"/>
            <a:ext cx="8858276" cy="2392746"/>
          </a:xfrm>
          <a:prstGeom prst="cloudCallout">
            <a:avLst>
              <a:gd name="adj1" fmla="val -28955"/>
              <a:gd name="adj2" fmla="val 72620"/>
            </a:avLst>
          </a:prstGeom>
        </p:spPr>
        <p:style>
          <a:lnRef idx="1">
            <a:schemeClr val="accent2"/>
          </a:lnRef>
          <a:fillRef idx="2">
            <a:schemeClr val="accent2"/>
          </a:fillRef>
          <a:effectRef idx="1">
            <a:schemeClr val="accent2"/>
          </a:effectRef>
          <a:fontRef idx="minor">
            <a:schemeClr val="dk1"/>
          </a:fontRef>
        </p:style>
        <p:txBody>
          <a:bodyPr rtlCol="0" anchor="ctr"/>
          <a:lstStyle/>
          <a:p>
            <a:pPr algn="ctr" rtl="1"/>
            <a:endParaRPr lang="fr-FR" dirty="0"/>
          </a:p>
        </p:txBody>
      </p:sp>
      <p:sp>
        <p:nvSpPr>
          <p:cNvPr id="4098" name="Rectangle 2"/>
          <p:cNvSpPr>
            <a:spLocks noChangeArrowheads="1"/>
          </p:cNvSpPr>
          <p:nvPr/>
        </p:nvSpPr>
        <p:spPr bwMode="auto">
          <a:xfrm>
            <a:off x="0" y="3857628"/>
            <a:ext cx="814393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fr-FR" sz="28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sz="28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إلى أي مدى يمكن اعتبار تقديم البنوك لخدمات التأمين كمدخل للتحول نحو البنوك الشاملة ؟</a:t>
            </a:r>
            <a:endParaRPr kumimoji="0" lang="ar-DZ" sz="2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2050" name="Picture 2"/>
          <p:cNvPicPr>
            <a:picLocks noChangeAspect="1" noChangeArrowheads="1"/>
          </p:cNvPicPr>
          <p:nvPr/>
        </p:nvPicPr>
        <p:blipFill>
          <a:blip r:embed="rId3"/>
          <a:srcRect/>
          <a:stretch>
            <a:fillRect/>
          </a:stretch>
        </p:blipFill>
        <p:spPr bwMode="auto">
          <a:xfrm rot="20930968">
            <a:off x="7186960" y="2308456"/>
            <a:ext cx="1428760" cy="1562100"/>
          </a:xfrm>
          <a:prstGeom prst="rect">
            <a:avLst/>
          </a:prstGeom>
          <a:noFill/>
          <a:ln w="9525">
            <a:noFill/>
            <a:miter lim="800000"/>
            <a:headEnd/>
            <a:tailEnd/>
          </a:ln>
          <a:effectLst/>
        </p:spPr>
      </p:pic>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 calcmode="lin" valueType="num">
                                      <p:cBhvr additive="base">
                                        <p:cTn id="7" dur="500" fill="hold"/>
                                        <p:tgtEl>
                                          <p:spTgt spid="409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xplosion 1 4"/>
          <p:cNvSpPr/>
          <p:nvPr/>
        </p:nvSpPr>
        <p:spPr>
          <a:xfrm>
            <a:off x="3643306" y="285728"/>
            <a:ext cx="4714908" cy="2357454"/>
          </a:xfrm>
          <a:prstGeom prst="irregularSeal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ar-DZ" sz="3200" b="1" dirty="0" smtClean="0">
                <a:solidFill>
                  <a:schemeClr val="tx1"/>
                </a:solidFill>
                <a:latin typeface="Simplified Arabic" pitchFamily="18" charset="-78"/>
                <a:cs typeface="Simplified Arabic" pitchFamily="18" charset="-78"/>
              </a:rPr>
              <a:t>التساؤلات الفرعية</a:t>
            </a:r>
            <a:r>
              <a:rPr lang="ar-DZ" sz="3200" dirty="0" smtClean="0"/>
              <a:t> </a:t>
            </a:r>
            <a:endParaRPr lang="fr-FR" sz="3200" dirty="0"/>
          </a:p>
        </p:txBody>
      </p:sp>
      <p:sp>
        <p:nvSpPr>
          <p:cNvPr id="6" name="Ellipse 5"/>
          <p:cNvSpPr/>
          <p:nvPr/>
        </p:nvSpPr>
        <p:spPr>
          <a:xfrm>
            <a:off x="285720" y="3071810"/>
            <a:ext cx="8429684" cy="3500462"/>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just" rtl="1">
              <a:buFont typeface="Wingdings" pitchFamily="2" charset="2"/>
              <a:buChar char="Ø"/>
            </a:pPr>
            <a:r>
              <a:rPr lang="ar-DZ" sz="2400" b="1" dirty="0" smtClean="0">
                <a:solidFill>
                  <a:schemeClr val="tx1"/>
                </a:solidFill>
                <a:latin typeface="Simplified Arabic" pitchFamily="18" charset="-78"/>
                <a:ea typeface="Times New Roman"/>
                <a:cs typeface="Simplified Arabic" pitchFamily="18" charset="-78"/>
              </a:rPr>
              <a:t> ما لمقصود بالتأمين المصرفي ؟ وما علاقته بصيرفة التأمين ؟</a:t>
            </a:r>
            <a:endParaRPr lang="fr-FR" sz="2400" b="1" dirty="0" smtClean="0">
              <a:solidFill>
                <a:schemeClr val="tx1"/>
              </a:solidFill>
              <a:latin typeface="Simplified Arabic" pitchFamily="18" charset="-78"/>
              <a:ea typeface="Times New Roman"/>
              <a:cs typeface="Simplified Arabic" pitchFamily="18" charset="-78"/>
            </a:endParaRPr>
          </a:p>
          <a:p>
            <a:pPr algn="just" rtl="1">
              <a:buFont typeface="Wingdings" pitchFamily="2" charset="2"/>
              <a:buChar char="Ø"/>
            </a:pPr>
            <a:r>
              <a:rPr lang="ar-DZ" sz="2400" b="1" dirty="0" smtClean="0">
                <a:solidFill>
                  <a:schemeClr val="tx1"/>
                </a:solidFill>
                <a:latin typeface="Simplified Arabic" pitchFamily="18" charset="-78"/>
                <a:ea typeface="Times New Roman"/>
                <a:cs typeface="Simplified Arabic" pitchFamily="18" charset="-78"/>
              </a:rPr>
              <a:t> ما هي متطلبات ممارسة صيرفة التأمين ؟</a:t>
            </a:r>
            <a:endParaRPr lang="fr-FR" sz="2400" b="1" dirty="0" smtClean="0">
              <a:solidFill>
                <a:schemeClr val="tx1"/>
              </a:solidFill>
              <a:latin typeface="Simplified Arabic" pitchFamily="18" charset="-78"/>
              <a:ea typeface="Times New Roman"/>
              <a:cs typeface="Simplified Arabic" pitchFamily="18" charset="-78"/>
            </a:endParaRPr>
          </a:p>
          <a:p>
            <a:pPr lvl="0" algn="just" rtl="1">
              <a:buFont typeface="Wingdings" pitchFamily="2" charset="2"/>
              <a:buChar char="Ø"/>
            </a:pPr>
            <a:r>
              <a:rPr lang="ar-DZ" sz="2400" b="1" dirty="0" smtClean="0">
                <a:solidFill>
                  <a:schemeClr val="tx1"/>
                </a:solidFill>
                <a:latin typeface="Simplified Arabic" pitchFamily="18" charset="-78"/>
                <a:ea typeface="Times New Roman"/>
                <a:cs typeface="Simplified Arabic" pitchFamily="18" charset="-78"/>
              </a:rPr>
              <a:t> فيما تتمثل أهمية تقديم البنوك لمنتجات تأمينية ؟</a:t>
            </a:r>
            <a:endParaRPr lang="fr-FR" sz="2400" b="1" dirty="0" smtClean="0">
              <a:solidFill>
                <a:schemeClr val="tx1"/>
              </a:solidFill>
              <a:latin typeface="Simplified Arabic" pitchFamily="18" charset="-78"/>
              <a:ea typeface="Times New Roman"/>
              <a:cs typeface="Simplified Arabic" pitchFamily="18" charset="-78"/>
            </a:endParaRPr>
          </a:p>
          <a:p>
            <a:pPr lvl="0" algn="just" rtl="1">
              <a:buFont typeface="Wingdings" pitchFamily="2" charset="2"/>
              <a:buChar char="Ø"/>
            </a:pPr>
            <a:r>
              <a:rPr lang="ar-DZ" sz="2400" b="1" dirty="0" smtClean="0">
                <a:solidFill>
                  <a:schemeClr val="tx1"/>
                </a:solidFill>
                <a:latin typeface="Simplified Arabic" pitchFamily="18" charset="-78"/>
                <a:ea typeface="Times New Roman"/>
                <a:cs typeface="Simplified Arabic" pitchFamily="18" charset="-78"/>
              </a:rPr>
              <a:t> ما علاقة الجهاز المصرفي الجزائري بقطاع التأمين ؟</a:t>
            </a:r>
            <a:endParaRPr lang="fr-FR" sz="2400" b="1" dirty="0" smtClean="0">
              <a:solidFill>
                <a:schemeClr val="tx1"/>
              </a:solidFill>
              <a:latin typeface="Simplified Arabic" pitchFamily="18" charset="-78"/>
              <a:ea typeface="Times New Roman"/>
              <a:cs typeface="Simplified Arabic" pitchFamily="18" charset="-78"/>
            </a:endParaRPr>
          </a:p>
          <a:p>
            <a:pPr algn="ctr">
              <a:buFont typeface="Wingdings" pitchFamily="2" charset="2"/>
              <a:buChar char="Ø"/>
            </a:pPr>
            <a:endParaRPr lang="fr-FR" sz="2400" dirty="0"/>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 calcmode="lin" valueType="num">
                                      <p:cBhvr additive="base">
                                        <p:cTn id="1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additive="base">
                                        <p:cTn id="3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126163"/>
          </a:xfrm>
        </p:spPr>
        <p:txBody>
          <a:bodyPr/>
          <a:lstStyle/>
          <a:p>
            <a:pPr lvl="0" algn="just" rtl="1">
              <a:buNone/>
            </a:pPr>
            <a:endParaRPr lang="fr-FR" sz="2800" dirty="0" smtClean="0">
              <a:latin typeface="Times New Roman"/>
              <a:ea typeface="Times New Roman"/>
            </a:endParaRPr>
          </a:p>
        </p:txBody>
      </p:sp>
      <p:sp>
        <p:nvSpPr>
          <p:cNvPr id="4" name="Bulle ronde 3"/>
          <p:cNvSpPr/>
          <p:nvPr/>
        </p:nvSpPr>
        <p:spPr>
          <a:xfrm>
            <a:off x="4786314" y="785794"/>
            <a:ext cx="3286148" cy="1214446"/>
          </a:xfrm>
          <a:prstGeom prst="wedgeEllipseCallout">
            <a:avLst>
              <a:gd name="adj1" fmla="val -31268"/>
              <a:gd name="adj2" fmla="val 8524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DZ" sz="3600" b="1" dirty="0" smtClean="0">
                <a:solidFill>
                  <a:schemeClr val="tx1"/>
                </a:solidFill>
                <a:latin typeface="Simplified Arabic" pitchFamily="18" charset="-78"/>
                <a:cs typeface="Simplified Arabic" pitchFamily="18" charset="-78"/>
              </a:rPr>
              <a:t>الفرضيات</a:t>
            </a:r>
            <a:r>
              <a:rPr lang="ar-DZ" sz="3200" b="1" dirty="0" smtClean="0">
                <a:solidFill>
                  <a:schemeClr val="tx1"/>
                </a:solidFill>
                <a:latin typeface="Simplified Arabic" pitchFamily="18" charset="-78"/>
                <a:cs typeface="Simplified Arabic" pitchFamily="18" charset="-78"/>
              </a:rPr>
              <a:t>:</a:t>
            </a:r>
            <a:endParaRPr lang="fr-FR" sz="3200" b="1" dirty="0">
              <a:solidFill>
                <a:schemeClr val="tx1"/>
              </a:solidFill>
              <a:latin typeface="Simplified Arabic" pitchFamily="18" charset="-78"/>
              <a:cs typeface="Simplified Arabic" pitchFamily="18" charset="-78"/>
            </a:endParaRPr>
          </a:p>
        </p:txBody>
      </p:sp>
      <p:sp>
        <p:nvSpPr>
          <p:cNvPr id="5" name="Rectangle à coins arrondis 4"/>
          <p:cNvSpPr/>
          <p:nvPr/>
        </p:nvSpPr>
        <p:spPr>
          <a:xfrm rot="10800000">
            <a:off x="99798" y="2683452"/>
            <a:ext cx="8562767" cy="3817381"/>
          </a:xfrm>
          <a:prstGeom prst="wedgeRoundRectCallout">
            <a:avLst>
              <a:gd name="adj1" fmla="val -22057"/>
              <a:gd name="adj2" fmla="val 66243"/>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solidFill>
                <a:schemeClr val="tx1"/>
              </a:solidFill>
            </a:endParaRPr>
          </a:p>
        </p:txBody>
      </p:sp>
      <p:sp>
        <p:nvSpPr>
          <p:cNvPr id="2049" name="Rectangle 1"/>
          <p:cNvSpPr>
            <a:spLocks noChangeArrowheads="1"/>
          </p:cNvSpPr>
          <p:nvPr/>
        </p:nvSpPr>
        <p:spPr bwMode="auto">
          <a:xfrm>
            <a:off x="214282" y="0"/>
            <a:ext cx="8429652"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DZ" sz="1400" b="1" dirty="0" smtClean="0">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DZ" sz="1400" b="1" dirty="0" smtClean="0">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DZ" sz="1400" b="1" dirty="0" smtClean="0">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DZ" sz="1400" b="1" dirty="0" smtClean="0">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DZ" sz="1400" b="1" dirty="0" smtClean="0">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DZ" sz="1400" b="1" dirty="0" smtClean="0">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lang="ar-DZ" sz="1400" b="1" dirty="0" smtClean="0">
              <a:latin typeface="Simplified Arabic" pitchFamily="18" charset="-78"/>
              <a:ea typeface="Times New Roman" pitchFamily="18" charset="0"/>
              <a:cs typeface="Simplified Arabic" pitchFamily="18" charset="-78"/>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DZ" b="0" i="0" u="none" strike="noStrike" cap="none" normalizeH="0" baseline="0" dirty="0" smtClean="0">
                <a:ln>
                  <a:noFill/>
                </a:ln>
                <a:effectLst/>
                <a:latin typeface="Simplified Arabic" pitchFamily="18" charset="-78"/>
                <a:ea typeface="Times New Roman" pitchFamily="18" charset="0"/>
                <a:cs typeface="Simplified Arabic" pitchFamily="18" charset="-78"/>
              </a:rPr>
              <a:t>1- </a:t>
            </a:r>
            <a:r>
              <a:rPr kumimoji="0" lang="ar-DZ" sz="2000" b="1" i="0" u="none" strike="noStrike" cap="none" normalizeH="0" baseline="0" dirty="0" smtClean="0">
                <a:ln>
                  <a:noFill/>
                </a:ln>
                <a:effectLst/>
                <a:latin typeface="Simplified Arabic" pitchFamily="18" charset="-78"/>
                <a:ea typeface="Times New Roman" pitchFamily="18" charset="0"/>
                <a:cs typeface="Simplified Arabic" pitchFamily="18" charset="-78"/>
              </a:rPr>
              <a:t>التأمين المصرفي يعتبر إحدى الأعمال التي تمارسها البنوك الشاملة، وصيرفة التأمين كانت أولى المبادرات لإطلاق هذا النوع الجديد من الخدمات.</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fr-FR" sz="2000" b="1" i="0" u="none" strike="noStrike" cap="none" normalizeH="0" baseline="0" dirty="0" smtClean="0">
              <a:ln>
                <a:noFill/>
              </a:ln>
              <a:effectLst/>
              <a:latin typeface="Simplified Arabic" pitchFamily="18" charset="-78"/>
              <a:cs typeface="Simplified Arabic" pitchFamily="18"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DZ" sz="2000" b="1" i="0" u="none" strike="noStrike" cap="none" normalizeH="0" baseline="0" dirty="0" smtClean="0">
                <a:ln>
                  <a:noFill/>
                </a:ln>
                <a:effectLst/>
                <a:latin typeface="Simplified Arabic" pitchFamily="18" charset="-78"/>
                <a:ea typeface="Times New Roman" pitchFamily="18" charset="0"/>
                <a:cs typeface="Simplified Arabic" pitchFamily="18" charset="-78"/>
              </a:rPr>
              <a:t>2- من أهمية تقديم البنوك لخدمات تأمينية هو زيادة قدراتها التنافسية، وتوسيع نشاطها واستقطاب عملاء جدد.</a:t>
            </a:r>
            <a:endParaRPr kumimoji="0" lang="fr-FR" sz="2000" b="1" i="0" u="none" strike="noStrike" cap="none" normalizeH="0" baseline="0" dirty="0" smtClean="0">
              <a:ln>
                <a:noFill/>
              </a:ln>
              <a:effectLst/>
              <a:latin typeface="Simplified Arabic" pitchFamily="18" charset="-78"/>
              <a:cs typeface="Simplified Arabic" pitchFamily="18"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DZ" sz="2000" b="1" i="0" u="none" strike="noStrike" cap="none" normalizeH="0" baseline="0" dirty="0" smtClean="0">
                <a:ln>
                  <a:noFill/>
                </a:ln>
                <a:effectLst/>
                <a:latin typeface="Simplified Arabic" pitchFamily="18" charset="-78"/>
                <a:ea typeface="Times New Roman" pitchFamily="18" charset="0"/>
                <a:cs typeface="Simplified Arabic" pitchFamily="18" charset="-78"/>
              </a:rPr>
              <a:t>3- لابد من توفر بعض العوامل لنجاح التأمين المصرفي منها: وجود إرادة قوية لدى المصرف للولوج في هذه الخدمة الجديدة واعتبارها كخيار استراتيجي.</a:t>
            </a:r>
            <a:endParaRPr kumimoji="0" lang="fr-FR" sz="2000" b="1" i="0" u="none" strike="noStrike" cap="none" normalizeH="0" baseline="0" dirty="0" smtClean="0">
              <a:ln>
                <a:noFill/>
              </a:ln>
              <a:effectLst/>
              <a:latin typeface="Simplified Arabic" pitchFamily="18" charset="-78"/>
              <a:cs typeface="Simplified Arabic" pitchFamily="18"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DZ" sz="2000" b="1" i="0" u="none" strike="noStrike" cap="none" normalizeH="0" baseline="0" dirty="0" smtClean="0">
                <a:ln>
                  <a:noFill/>
                </a:ln>
                <a:effectLst/>
                <a:latin typeface="Simplified Arabic" pitchFamily="18" charset="-78"/>
                <a:ea typeface="Times New Roman" pitchFamily="18" charset="0"/>
                <a:cs typeface="Simplified Arabic" pitchFamily="18" charset="-78"/>
              </a:rPr>
              <a:t>4- علاقة الجهاز المصرفي بقطاع التأمين هي علاقة تكاملية يمكن أن تسمح بممارسة البنوك لنشاط التأمين.</a:t>
            </a:r>
            <a:endParaRPr kumimoji="0" lang="fr-FR" sz="2000" b="1" i="0" u="none" strike="noStrike" cap="none" normalizeH="0" baseline="0" dirty="0" smtClean="0">
              <a:ln>
                <a:noFill/>
              </a:ln>
              <a:effectLst/>
              <a:latin typeface="Simplified Arabic" pitchFamily="18" charset="-78"/>
              <a:cs typeface="Simplified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effectLst/>
              <a:latin typeface="Arial" pitchFamily="34" charset="0"/>
              <a:cs typeface="Arial" pitchFamily="34"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9">
                                            <p:txEl>
                                              <p:pRg st="15" end="15"/>
                                            </p:txEl>
                                          </p:spTgt>
                                        </p:tgtEl>
                                        <p:attrNameLst>
                                          <p:attrName>style.visibility</p:attrName>
                                        </p:attrNameLst>
                                      </p:cBhvr>
                                      <p:to>
                                        <p:strVal val="visible"/>
                                      </p:to>
                                    </p:set>
                                    <p:anim calcmode="lin" valueType="num">
                                      <p:cBhvr additive="base">
                                        <p:cTn id="19" dur="500" fill="hold"/>
                                        <p:tgtEl>
                                          <p:spTgt spid="2049">
                                            <p:txEl>
                                              <p:pRg st="15" end="1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9">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49">
                                            <p:txEl>
                                              <p:pRg st="17" end="17"/>
                                            </p:txEl>
                                          </p:spTgt>
                                        </p:tgtEl>
                                        <p:attrNameLst>
                                          <p:attrName>style.visibility</p:attrName>
                                        </p:attrNameLst>
                                      </p:cBhvr>
                                      <p:to>
                                        <p:strVal val="visible"/>
                                      </p:to>
                                    </p:set>
                                    <p:anim calcmode="lin" valueType="num">
                                      <p:cBhvr additive="base">
                                        <p:cTn id="25" dur="500" fill="hold"/>
                                        <p:tgtEl>
                                          <p:spTgt spid="2049">
                                            <p:txEl>
                                              <p:pRg st="17" end="1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9">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49">
                                            <p:txEl>
                                              <p:pRg st="18" end="18"/>
                                            </p:txEl>
                                          </p:spTgt>
                                        </p:tgtEl>
                                        <p:attrNameLst>
                                          <p:attrName>style.visibility</p:attrName>
                                        </p:attrNameLst>
                                      </p:cBhvr>
                                      <p:to>
                                        <p:strVal val="visible"/>
                                      </p:to>
                                    </p:set>
                                    <p:anim calcmode="lin" valueType="num">
                                      <p:cBhvr additive="base">
                                        <p:cTn id="31" dur="500" fill="hold"/>
                                        <p:tgtEl>
                                          <p:spTgt spid="2049">
                                            <p:txEl>
                                              <p:pRg st="18" end="1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9">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49">
                                            <p:txEl>
                                              <p:pRg st="19" end="19"/>
                                            </p:txEl>
                                          </p:spTgt>
                                        </p:tgtEl>
                                        <p:attrNameLst>
                                          <p:attrName>style.visibility</p:attrName>
                                        </p:attrNameLst>
                                      </p:cBhvr>
                                      <p:to>
                                        <p:strVal val="visible"/>
                                      </p:to>
                                    </p:set>
                                    <p:anim calcmode="lin" valueType="num">
                                      <p:cBhvr additive="base">
                                        <p:cTn id="37" dur="500" fill="hold"/>
                                        <p:tgtEl>
                                          <p:spTgt spid="2049">
                                            <p:txEl>
                                              <p:pRg st="19" end="1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49">
                                            <p:txEl>
                                              <p:pRg st="19" end="1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2049"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285728"/>
            <a:ext cx="9144000" cy="6038872"/>
          </a:xfrm>
        </p:spPr>
        <p:txBody>
          <a:bodyPr/>
          <a:lstStyle/>
          <a:p>
            <a:pPr algn="r"/>
            <a:endParaRPr lang="ar-DZ" sz="2800" b="1" dirty="0" smtClean="0"/>
          </a:p>
          <a:p>
            <a:pPr algn="ctr">
              <a:buNone/>
            </a:pPr>
            <a:endParaRPr lang="ar-DZ" sz="2800" b="1" dirty="0" smtClean="0"/>
          </a:p>
          <a:p>
            <a:pPr algn="ctr">
              <a:buNone/>
            </a:pPr>
            <a:endParaRPr lang="ar-DZ" sz="2800" b="1" dirty="0" smtClean="0"/>
          </a:p>
          <a:p>
            <a:pPr algn="ctr">
              <a:buNone/>
            </a:pPr>
            <a:endParaRPr lang="ar-DZ" sz="2800" b="1" dirty="0" smtClean="0"/>
          </a:p>
          <a:p>
            <a:pPr algn="ctr">
              <a:buNone/>
            </a:pPr>
            <a:endParaRPr lang="ar-DZ" sz="2800" b="1" dirty="0" smtClean="0"/>
          </a:p>
          <a:p>
            <a:pPr algn="ctr">
              <a:buNone/>
            </a:pPr>
            <a:endParaRPr lang="ar-DZ" sz="2800" b="1" dirty="0" smtClean="0">
              <a:ea typeface="Times New Roman"/>
              <a:cs typeface="Simplified Arabic"/>
            </a:endParaRPr>
          </a:p>
          <a:p>
            <a:pPr algn="ctr">
              <a:buNone/>
            </a:pPr>
            <a:endParaRPr lang="ar-DZ" sz="2800" b="1" dirty="0" smtClean="0">
              <a:ea typeface="Times New Roman"/>
              <a:cs typeface="Simplified Arabic"/>
            </a:endParaRPr>
          </a:p>
          <a:p>
            <a:pPr algn="ctr">
              <a:buNone/>
            </a:pPr>
            <a:endParaRPr lang="ar-DZ" sz="2800" b="1" dirty="0" smtClean="0">
              <a:ea typeface="Times New Roman"/>
              <a:cs typeface="Simplified Arabic"/>
            </a:endParaRPr>
          </a:p>
          <a:p>
            <a:pPr algn="ctr">
              <a:buNone/>
            </a:pPr>
            <a:endParaRPr lang="ar-DZ" sz="2800" dirty="0" smtClean="0">
              <a:ea typeface="Times New Roman"/>
              <a:cs typeface="Simplified Arabic"/>
            </a:endParaRPr>
          </a:p>
          <a:p>
            <a:pPr algn="r">
              <a:buNone/>
            </a:pPr>
            <a:endParaRPr lang="ar-DZ" sz="2800" dirty="0" smtClean="0">
              <a:ea typeface="Times New Roman"/>
              <a:cs typeface="Simplified Arabic"/>
            </a:endParaRPr>
          </a:p>
          <a:p>
            <a:pPr algn="r"/>
            <a:endParaRPr lang="ar-DZ" sz="2800" dirty="0" smtClean="0">
              <a:ea typeface="Times New Roman"/>
              <a:cs typeface="Simplified Arabic"/>
            </a:endParaRPr>
          </a:p>
          <a:p>
            <a:pPr algn="r">
              <a:buNone/>
            </a:pPr>
            <a:endParaRPr lang="fr-FR" sz="2000" b="1" dirty="0"/>
          </a:p>
        </p:txBody>
      </p:sp>
      <p:sp>
        <p:nvSpPr>
          <p:cNvPr id="5" name="Soleil 4"/>
          <p:cNvSpPr/>
          <p:nvPr/>
        </p:nvSpPr>
        <p:spPr>
          <a:xfrm>
            <a:off x="1928794" y="714356"/>
            <a:ext cx="5143536" cy="1571636"/>
          </a:xfrm>
          <a:prstGeom prst="sun">
            <a:avLst>
              <a:gd name="adj" fmla="val 22986"/>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DZ" sz="2400" b="1" dirty="0" smtClean="0">
                <a:solidFill>
                  <a:schemeClr val="tx1"/>
                </a:solidFill>
              </a:rPr>
              <a:t>أهداف </a:t>
            </a:r>
            <a:r>
              <a:rPr lang="ar-DZ" sz="2400" b="1" dirty="0" smtClean="0">
                <a:solidFill>
                  <a:schemeClr val="tx1"/>
                </a:solidFill>
              </a:rPr>
              <a:t>البحث</a:t>
            </a:r>
            <a:endParaRPr lang="ar-DZ" sz="2400" b="1" dirty="0" smtClean="0">
              <a:solidFill>
                <a:schemeClr val="tx1"/>
              </a:solidFill>
            </a:endParaRPr>
          </a:p>
          <a:p>
            <a:pPr algn="ctr"/>
            <a:endParaRPr lang="fr-FR" dirty="0"/>
          </a:p>
        </p:txBody>
      </p:sp>
      <p:sp>
        <p:nvSpPr>
          <p:cNvPr id="6" name="Parchemin vertical 5"/>
          <p:cNvSpPr/>
          <p:nvPr/>
        </p:nvSpPr>
        <p:spPr>
          <a:xfrm>
            <a:off x="0" y="2428868"/>
            <a:ext cx="9144000" cy="3786214"/>
          </a:xfrm>
          <a:prstGeom prst="verticalScroll">
            <a:avLst/>
          </a:prstGeom>
        </p:spPr>
        <p:style>
          <a:lnRef idx="2">
            <a:schemeClr val="accent3"/>
          </a:lnRef>
          <a:fillRef idx="1">
            <a:schemeClr val="lt1"/>
          </a:fillRef>
          <a:effectRef idx="0">
            <a:schemeClr val="accent3"/>
          </a:effectRef>
          <a:fontRef idx="minor">
            <a:schemeClr val="dk1"/>
          </a:fontRef>
        </p:style>
        <p:txBody>
          <a:bodyPr rtlCol="0" anchor="ctr"/>
          <a:lstStyle/>
          <a:p>
            <a:pPr marL="274320" indent="-274320" algn="ctr">
              <a:spcBef>
                <a:spcPct val="20000"/>
              </a:spcBef>
              <a:buClr>
                <a:schemeClr val="accent3"/>
              </a:buClr>
              <a:buSzPct val="95000"/>
            </a:pPr>
            <a:r>
              <a:rPr lang="ar-DZ" sz="2000" b="1" dirty="0" smtClean="0">
                <a:solidFill>
                  <a:schemeClr val="tx1"/>
                </a:solidFill>
                <a:ea typeface="Times New Roman"/>
                <a:cs typeface="Simplified Arabic"/>
              </a:rPr>
              <a:t>نهدف من خلال هذا البحث إلى:</a:t>
            </a:r>
          </a:p>
          <a:p>
            <a:pPr marL="274320" indent="-274320" algn="r" rtl="1">
              <a:spcBef>
                <a:spcPct val="20000"/>
              </a:spcBef>
              <a:buSzPct val="95000"/>
              <a:buFont typeface="Wingdings" pitchFamily="2" charset="2"/>
              <a:buChar char="ü"/>
            </a:pPr>
            <a:r>
              <a:rPr lang="ar-DZ" sz="2000" b="1" dirty="0" smtClean="0">
                <a:solidFill>
                  <a:schemeClr val="tx1"/>
                </a:solidFill>
                <a:ea typeface="Times New Roman"/>
                <a:cs typeface="Simplified Arabic"/>
              </a:rPr>
              <a:t>  إلقاء الضوء على صناعة لم تدرجها البنوك ضمن نشاطاتها التقليدية  وهي التأمين المصرفي. </a:t>
            </a:r>
          </a:p>
          <a:p>
            <a:pPr marL="274320" indent="-274320" algn="r" rtl="1">
              <a:spcBef>
                <a:spcPct val="20000"/>
              </a:spcBef>
              <a:buSzPct val="95000"/>
              <a:buFont typeface="Wingdings" pitchFamily="2" charset="2"/>
              <a:buChar char="ü"/>
            </a:pPr>
            <a:r>
              <a:rPr lang="ar-DZ" sz="2000" b="1" dirty="0" smtClean="0">
                <a:solidFill>
                  <a:schemeClr val="tx1"/>
                </a:solidFill>
                <a:ea typeface="Times New Roman"/>
                <a:cs typeface="Simplified Arabic"/>
              </a:rPr>
              <a:t>تقديم خدمات التأمين عن طريق البنوك، وكما هو معلوم أن البنوك العالمية كانت السباقة        في اتخاذ هذا المنحى بنجاح، ودور بنوك الدول النامية ظهر بعد ذلك.</a:t>
            </a:r>
          </a:p>
          <a:p>
            <a:pPr marL="274320" indent="-274320" algn="r" rtl="1">
              <a:spcBef>
                <a:spcPct val="20000"/>
              </a:spcBef>
              <a:buSzPct val="95000"/>
              <a:buFont typeface="Wingdings" pitchFamily="2" charset="2"/>
              <a:buChar char="ü"/>
            </a:pPr>
            <a:r>
              <a:rPr lang="ar-DZ" sz="2000" b="1" dirty="0" smtClean="0">
                <a:solidFill>
                  <a:schemeClr val="tx1"/>
                </a:solidFill>
                <a:ea typeface="Times New Roman"/>
                <a:cs typeface="Simplified Arabic"/>
              </a:rPr>
              <a:t> إظهار هذه الخدمة الجديدة التي لم تكن ضمن الخدمات المالية للبنوك حتى تصنف ضمن البنوك الشاملة واعتمدنا البنوك الجزائرية  كعينة.</a:t>
            </a:r>
            <a:endParaRPr lang="fr-FR" sz="2000" b="1" dirty="0" smtClean="0">
              <a:solidFill>
                <a:schemeClr val="tx1"/>
              </a:solidFill>
            </a:endParaRPr>
          </a:p>
        </p:txBody>
      </p:sp>
      <p:sp>
        <p:nvSpPr>
          <p:cNvPr id="8" name="Espace réservé du contenu 2"/>
          <p:cNvSpPr txBox="1">
            <a:spLocks/>
          </p:cNvSpPr>
          <p:nvPr/>
        </p:nvSpPr>
        <p:spPr>
          <a:xfrm>
            <a:off x="152400" y="438128"/>
            <a:ext cx="9144000" cy="6038872"/>
          </a:xfrm>
          <a:prstGeom prst="rect">
            <a:avLst/>
          </a:prstGeom>
        </p:spPr>
        <p:txBody>
          <a:bodyPr vert="horz">
            <a:normAutofit/>
          </a:bodyPr>
          <a:lstStyle/>
          <a:p>
            <a:pPr marL="274320" marR="0" lvl="0" indent="-274320" algn="r"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ar-DZ" sz="28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DZ" sz="28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DZ" sz="28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DZ" sz="28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DZ" sz="28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DZ" sz="2800" b="1" i="0" u="none" strike="noStrike" kern="1200" cap="none" spc="0" normalizeH="0" baseline="0" noProof="0" dirty="0" smtClean="0">
              <a:ln>
                <a:noFill/>
              </a:ln>
              <a:solidFill>
                <a:schemeClr val="tx1"/>
              </a:solidFill>
              <a:effectLst/>
              <a:uLnTx/>
              <a:uFillTx/>
              <a:latin typeface="+mn-lt"/>
              <a:ea typeface="Times New Roman"/>
              <a:cs typeface="Simplified Arabic"/>
            </a:endParaRPr>
          </a:p>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DZ" sz="2800" b="1" i="0" u="none" strike="noStrike" kern="1200" cap="none" spc="0" normalizeH="0" baseline="0" noProof="0" dirty="0" smtClean="0">
              <a:ln>
                <a:noFill/>
              </a:ln>
              <a:solidFill>
                <a:schemeClr val="tx1"/>
              </a:solidFill>
              <a:effectLst/>
              <a:uLnTx/>
              <a:uFillTx/>
              <a:latin typeface="+mn-lt"/>
              <a:ea typeface="Times New Roman"/>
              <a:cs typeface="Simplified Arabic"/>
            </a:endParaRPr>
          </a:p>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DZ" sz="2800" b="0" i="0" u="none" strike="noStrike" kern="1200" cap="none" spc="0" normalizeH="0" baseline="0" noProof="0" dirty="0" smtClean="0">
              <a:ln>
                <a:noFill/>
              </a:ln>
              <a:solidFill>
                <a:schemeClr val="tx1"/>
              </a:solidFill>
              <a:effectLst/>
              <a:uLnTx/>
              <a:uFillTx/>
              <a:latin typeface="+mn-lt"/>
              <a:ea typeface="Times New Roman"/>
              <a:cs typeface="Simplified Arabic"/>
            </a:endParaRPr>
          </a:p>
          <a:p>
            <a:pPr marL="274320" marR="0" lvl="0" indent="-274320" algn="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ar-DZ" sz="2800" b="0" i="0" u="none" strike="noStrike" kern="1200" cap="none" spc="0" normalizeH="0" baseline="0" noProof="0" dirty="0" smtClean="0">
              <a:ln>
                <a:noFill/>
              </a:ln>
              <a:solidFill>
                <a:schemeClr val="tx1"/>
              </a:solidFill>
              <a:effectLst/>
              <a:uLnTx/>
              <a:uFillTx/>
              <a:latin typeface="+mn-lt"/>
              <a:ea typeface="Times New Roman"/>
              <a:cs typeface="Simplified Arabic"/>
            </a:endParaRPr>
          </a:p>
          <a:p>
            <a:pPr marL="274320" marR="0" lvl="0" indent="-274320" algn="r"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ar-DZ" sz="2800" b="0" i="0" u="none" strike="noStrike" kern="1200" cap="none" spc="0" normalizeH="0" baseline="0" noProof="0" dirty="0" smtClean="0">
              <a:ln>
                <a:noFill/>
              </a:ln>
              <a:solidFill>
                <a:schemeClr val="tx1"/>
              </a:solidFill>
              <a:effectLst/>
              <a:uLnTx/>
              <a:uFillTx/>
              <a:latin typeface="+mn-lt"/>
              <a:ea typeface="Times New Roman"/>
              <a:cs typeface="Simplified Arabic"/>
            </a:endParaRPr>
          </a:p>
          <a:p>
            <a:pPr marL="274320" marR="0" lvl="0" indent="-274320" algn="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ar-DZ" sz="2800" b="0" i="0" u="none" strike="noStrike" kern="1200" cap="none" spc="0" normalizeH="0" baseline="0" noProof="0" dirty="0" smtClean="0">
                <a:ln>
                  <a:noFill/>
                </a:ln>
                <a:solidFill>
                  <a:schemeClr val="tx1"/>
                </a:solidFill>
                <a:effectLst/>
                <a:uLnTx/>
                <a:uFillTx/>
                <a:latin typeface="+mn-lt"/>
                <a:ea typeface="Times New Roman"/>
                <a:cs typeface="Simplified Arabic"/>
              </a:rPr>
              <a:t> </a:t>
            </a:r>
            <a:endParaRPr kumimoji="0" lang="fr-FR" sz="2000" b="1" i="0" u="none" strike="noStrike" kern="1200" cap="none" spc="0" normalizeH="0" baseline="0" noProof="0" dirty="0">
              <a:ln>
                <a:noFill/>
              </a:ln>
              <a:solidFill>
                <a:schemeClr val="tx1"/>
              </a:solidFill>
              <a:effectLst/>
              <a:uLnTx/>
              <a:uFillTx/>
              <a:latin typeface="+mn-lt"/>
              <a:ea typeface="+mn-ea"/>
              <a:cs typeface="+mn-cs"/>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 calcmode="lin" valueType="num">
                                      <p:cBhvr additive="base">
                                        <p:cTn id="1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additive="base">
                                        <p:cTn id="3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2844" y="785794"/>
            <a:ext cx="9001156" cy="5538806"/>
          </a:xfrm>
        </p:spPr>
        <p:txBody>
          <a:bodyPr/>
          <a:lstStyle/>
          <a:p>
            <a:pPr algn="ctr" rtl="1">
              <a:buNone/>
            </a:pPr>
            <a:r>
              <a:rPr lang="fr-FR" b="1" dirty="0" smtClean="0"/>
              <a:t> </a:t>
            </a:r>
            <a:endParaRPr lang="fr-FR" dirty="0" smtClean="0"/>
          </a:p>
        </p:txBody>
      </p:sp>
      <p:sp>
        <p:nvSpPr>
          <p:cNvPr id="4" name="Rectangle à coins arrondis 3"/>
          <p:cNvSpPr/>
          <p:nvPr/>
        </p:nvSpPr>
        <p:spPr>
          <a:xfrm>
            <a:off x="285720" y="2357430"/>
            <a:ext cx="7929618" cy="38576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fr-FR" dirty="0"/>
          </a:p>
        </p:txBody>
      </p:sp>
      <p:sp>
        <p:nvSpPr>
          <p:cNvPr id="34817" name="Rectangle 1"/>
          <p:cNvSpPr>
            <a:spLocks noChangeArrowheads="1"/>
          </p:cNvSpPr>
          <p:nvPr/>
        </p:nvSpPr>
        <p:spPr bwMode="auto">
          <a:xfrm>
            <a:off x="857224" y="2571744"/>
            <a:ext cx="707236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DZ"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fr-FR" sz="1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يعد التامين المصرفي من الموضوعات الحديثة للنشاط المصرفي والعاملين فيه بشكل عام وكذى طلاب التخصص بشكل خاص وذلك باعتباره من الأنشطة الجديدة التي انتهجتها المصارف الجزائرية ومن خلال هذا يمكن إيجاز الدوافع فيمايلي:</a:t>
            </a:r>
          </a:p>
          <a:p>
            <a:pPr marL="0" marR="0" lvl="0" indent="0" algn="justLow" defTabSz="914400" rtl="1" eaLnBrk="0" fontAlgn="base" latinLnBrk="0" hangingPunct="0">
              <a:lnSpc>
                <a:spcPct val="100000"/>
              </a:lnSpc>
              <a:spcBef>
                <a:spcPct val="0"/>
              </a:spcBef>
              <a:spcAft>
                <a:spcPct val="0"/>
              </a:spcAft>
              <a:buClrTx/>
              <a:buSzTx/>
              <a:tabLst/>
            </a:pPr>
            <a:endParaRPr kumimoji="0" lang="fr-FR"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DZ"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DZ"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الأهمية </a:t>
            </a:r>
            <a:r>
              <a:rPr kumimoji="0" lang="ar-DZ"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الكبيرة التي يتمتع بها هذا الموضوع في الوقت الحالي وقلة الأبحاث في هذا المجال ؛</a:t>
            </a: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DZ"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أهمية </a:t>
            </a:r>
            <a:r>
              <a:rPr kumimoji="0" lang="ar-DZ"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التأمين في تغطية المخاطر وخاصة مخاطر القروض والأزمات التي تمس النشاط المصرفي والإقتصاد ككل. </a:t>
            </a:r>
            <a:endParaRPr kumimoji="0" lang="ar-DZ"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Ellipse 5"/>
          <p:cNvSpPr/>
          <p:nvPr/>
        </p:nvSpPr>
        <p:spPr>
          <a:xfrm>
            <a:off x="2500298" y="1000108"/>
            <a:ext cx="3357586" cy="928694"/>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DZ" sz="2000" b="1" dirty="0" smtClean="0">
                <a:solidFill>
                  <a:schemeClr val="tx1"/>
                </a:solidFill>
              </a:rPr>
              <a:t>مبررات اختيار الموضوع:</a:t>
            </a:r>
            <a:endParaRPr lang="fr-FR" sz="2000" b="1" dirty="0">
              <a:solidFill>
                <a:schemeClr val="tx1"/>
              </a:solidFill>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17">
                                            <p:txEl>
                                              <p:pRg st="0" end="0"/>
                                            </p:txEl>
                                          </p:spTgt>
                                        </p:tgtEl>
                                        <p:attrNameLst>
                                          <p:attrName>style.visibility</p:attrName>
                                        </p:attrNameLst>
                                      </p:cBhvr>
                                      <p:to>
                                        <p:strVal val="visible"/>
                                      </p:to>
                                    </p:set>
                                    <p:anim calcmode="lin" valueType="num">
                                      <p:cBhvr additive="base">
                                        <p:cTn id="7" dur="500" fill="hold"/>
                                        <p:tgtEl>
                                          <p:spTgt spid="3481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8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817">
                                            <p:txEl>
                                              <p:pRg st="2" end="2"/>
                                            </p:txEl>
                                          </p:spTgt>
                                        </p:tgtEl>
                                        <p:attrNameLst>
                                          <p:attrName>style.visibility</p:attrName>
                                        </p:attrNameLst>
                                      </p:cBhvr>
                                      <p:to>
                                        <p:strVal val="visible"/>
                                      </p:to>
                                    </p:set>
                                    <p:anim calcmode="lin" valueType="num">
                                      <p:cBhvr additive="base">
                                        <p:cTn id="13" dur="500" fill="hold"/>
                                        <p:tgtEl>
                                          <p:spTgt spid="3481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81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817">
                                            <p:txEl>
                                              <p:pRg st="3" end="3"/>
                                            </p:txEl>
                                          </p:spTgt>
                                        </p:tgtEl>
                                        <p:attrNameLst>
                                          <p:attrName>style.visibility</p:attrName>
                                        </p:attrNameLst>
                                      </p:cBhvr>
                                      <p:to>
                                        <p:strVal val="visible"/>
                                      </p:to>
                                    </p:set>
                                    <p:anim calcmode="lin" valueType="num">
                                      <p:cBhvr additive="base">
                                        <p:cTn id="19" dur="500" fill="hold"/>
                                        <p:tgtEl>
                                          <p:spTgt spid="3481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81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uban vers le haut 4"/>
          <p:cNvSpPr/>
          <p:nvPr/>
        </p:nvSpPr>
        <p:spPr>
          <a:xfrm>
            <a:off x="1428728" y="928670"/>
            <a:ext cx="6000792" cy="928694"/>
          </a:xfrm>
          <a:prstGeom prst="ribbon2">
            <a:avLst>
              <a:gd name="adj1" fmla="val 33333"/>
              <a:gd name="adj2" fmla="val 36667"/>
            </a:avLst>
          </a:prstGeom>
        </p:spPr>
        <p:style>
          <a:lnRef idx="2">
            <a:schemeClr val="accent6"/>
          </a:lnRef>
          <a:fillRef idx="1">
            <a:schemeClr val="lt1"/>
          </a:fillRef>
          <a:effectRef idx="0">
            <a:schemeClr val="accent6"/>
          </a:effectRef>
          <a:fontRef idx="minor">
            <a:schemeClr val="dk1"/>
          </a:fontRef>
        </p:style>
        <p:txBody>
          <a:bodyPr rtlCol="0" anchor="ctr"/>
          <a:lstStyle/>
          <a:p>
            <a:pPr algn="ctr" rtl="1">
              <a:buClr>
                <a:schemeClr val="tx1"/>
              </a:buClr>
            </a:pPr>
            <a:r>
              <a:rPr lang="ar-DZ" sz="2800" b="1" dirty="0" smtClean="0">
                <a:solidFill>
                  <a:schemeClr val="tx1"/>
                </a:solidFill>
                <a:latin typeface="Simplified Arabic" pitchFamily="18" charset="-78"/>
                <a:cs typeface="Simplified Arabic" pitchFamily="18" charset="-78"/>
              </a:rPr>
              <a:t>أهمية البحث:</a:t>
            </a:r>
            <a:endParaRPr lang="fr-FR" sz="2800" b="1" dirty="0">
              <a:solidFill>
                <a:schemeClr val="tx1"/>
              </a:solidFill>
              <a:latin typeface="Simplified Arabic" pitchFamily="18" charset="-78"/>
              <a:cs typeface="Simplified Arabic" pitchFamily="18" charset="-78"/>
            </a:endParaRPr>
          </a:p>
        </p:txBody>
      </p:sp>
      <p:sp>
        <p:nvSpPr>
          <p:cNvPr id="11" name="Parchemin horizontal 10"/>
          <p:cNvSpPr/>
          <p:nvPr/>
        </p:nvSpPr>
        <p:spPr>
          <a:xfrm>
            <a:off x="428596" y="2071678"/>
            <a:ext cx="7286676" cy="4572032"/>
          </a:xfrm>
          <a:prstGeom prst="horizontalScroll">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spcAft>
                <a:spcPts val="0"/>
              </a:spcAft>
              <a:buFont typeface="Wingdings" pitchFamily="2" charset="2"/>
              <a:buChar char="v"/>
            </a:pPr>
            <a:endParaRPr lang="ar-DZ" sz="2000" b="1" dirty="0" smtClean="0">
              <a:solidFill>
                <a:schemeClr val="tx1"/>
              </a:solidFill>
              <a:latin typeface="Times New Roman"/>
              <a:ea typeface="Times New Roman"/>
              <a:cs typeface="Simplified Arabic"/>
            </a:endParaRPr>
          </a:p>
          <a:p>
            <a:pPr algn="just" rtl="1">
              <a:spcAft>
                <a:spcPts val="0"/>
              </a:spcAft>
              <a:buFont typeface="Wingdings" pitchFamily="2" charset="2"/>
              <a:buChar char="v"/>
            </a:pPr>
            <a:endParaRPr lang="ar-DZ" sz="2000" b="1" dirty="0" smtClean="0">
              <a:solidFill>
                <a:schemeClr val="tx1"/>
              </a:solidFill>
              <a:latin typeface="Times New Roman"/>
              <a:ea typeface="Times New Roman"/>
              <a:cs typeface="Simplified Arabic"/>
            </a:endParaRPr>
          </a:p>
          <a:p>
            <a:pPr algn="just" rtl="1">
              <a:spcAft>
                <a:spcPts val="0"/>
              </a:spcAft>
              <a:buFont typeface="Wingdings" pitchFamily="2" charset="2"/>
              <a:buChar char="v"/>
            </a:pPr>
            <a:endParaRPr lang="ar-DZ" sz="2000" b="1" dirty="0" smtClean="0">
              <a:solidFill>
                <a:schemeClr val="tx1"/>
              </a:solidFill>
              <a:latin typeface="Times New Roman"/>
              <a:ea typeface="Times New Roman"/>
              <a:cs typeface="Simplified Arabic"/>
            </a:endParaRPr>
          </a:p>
          <a:p>
            <a:pPr algn="just" rtl="1">
              <a:spcAft>
                <a:spcPts val="0"/>
              </a:spcAft>
              <a:buFont typeface="Wingdings" pitchFamily="2" charset="2"/>
              <a:buChar char="v"/>
            </a:pPr>
            <a:r>
              <a:rPr lang="ar-DZ" sz="2000" b="1" dirty="0" smtClean="0">
                <a:solidFill>
                  <a:schemeClr val="tx1"/>
                </a:solidFill>
                <a:latin typeface="Times New Roman"/>
                <a:ea typeface="Times New Roman"/>
                <a:cs typeface="Simplified Arabic"/>
              </a:rPr>
              <a:t>  إن أي جديد في الصناعة المالية يستدعي الاهتمام والمتابعة ؛</a:t>
            </a:r>
            <a:r>
              <a:rPr lang="fr-FR" sz="2000" b="1" dirty="0" smtClean="0">
                <a:solidFill>
                  <a:schemeClr val="tx1"/>
                </a:solidFill>
                <a:latin typeface="Times New Roman"/>
                <a:ea typeface="Times New Roman"/>
                <a:cs typeface="Simplified Arabic"/>
              </a:rPr>
              <a:t> </a:t>
            </a:r>
            <a:r>
              <a:rPr lang="ar-DZ" sz="2000" b="1" dirty="0" smtClean="0">
                <a:solidFill>
                  <a:schemeClr val="tx1"/>
                </a:solidFill>
                <a:latin typeface="Times New Roman"/>
                <a:ea typeface="Times New Roman"/>
                <a:cs typeface="Simplified Arabic"/>
              </a:rPr>
              <a:t>موضوع التأمين المصرفي هو أحد الموضوعات التي تشغل فكر الباحث والمصرف على حد سواء</a:t>
            </a:r>
            <a:r>
              <a:rPr lang="fr-FR" sz="2000" b="1" dirty="0" smtClean="0">
                <a:solidFill>
                  <a:schemeClr val="tx1"/>
                </a:solidFill>
                <a:latin typeface="Times New Roman"/>
                <a:ea typeface="Times New Roman"/>
                <a:cs typeface="Simplified Arabic"/>
              </a:rPr>
              <a:t> </a:t>
            </a:r>
            <a:r>
              <a:rPr lang="ar-DZ" sz="2000" b="1" dirty="0" smtClean="0">
                <a:solidFill>
                  <a:schemeClr val="tx1"/>
                </a:solidFill>
                <a:latin typeface="Times New Roman"/>
                <a:ea typeface="Times New Roman"/>
                <a:cs typeface="Simplified Arabic"/>
              </a:rPr>
              <a:t>؛</a:t>
            </a:r>
          </a:p>
          <a:p>
            <a:pPr algn="just" rtl="1">
              <a:spcAft>
                <a:spcPts val="0"/>
              </a:spcAft>
              <a:buFont typeface="Wingdings" pitchFamily="2" charset="2"/>
              <a:buChar char="v"/>
            </a:pPr>
            <a:r>
              <a:rPr lang="ar-DZ" sz="2000" b="1" dirty="0" smtClean="0">
                <a:solidFill>
                  <a:schemeClr val="tx1"/>
                </a:solidFill>
                <a:latin typeface="Times New Roman"/>
                <a:ea typeface="Times New Roman"/>
                <a:cs typeface="Simplified Arabic"/>
              </a:rPr>
              <a:t>  صناعة التأمين المصرفي هو فكر جديد في الاقتصاد وتغير الطابع التقليدي لنشاط البنوك من قبول الودائع ومنح الإئتمان إلى توزيع خدمات جديدة تتمثل في التأمين ؛</a:t>
            </a:r>
          </a:p>
          <a:p>
            <a:pPr algn="just" rtl="1">
              <a:spcAft>
                <a:spcPts val="0"/>
              </a:spcAft>
              <a:buFont typeface="Wingdings" pitchFamily="2" charset="2"/>
              <a:buChar char="v"/>
            </a:pPr>
            <a:r>
              <a:rPr lang="ar-DZ" sz="2000" b="1" dirty="0" smtClean="0">
                <a:solidFill>
                  <a:schemeClr val="tx1"/>
                </a:solidFill>
                <a:latin typeface="Times New Roman"/>
                <a:ea typeface="Times New Roman"/>
                <a:cs typeface="Simplified Arabic"/>
              </a:rPr>
              <a:t> إعطاء الطالب فكرة حول التامين المصرفي باعتباره تقنية حديثة       على المستوى البنكي.</a:t>
            </a:r>
            <a:endParaRPr lang="fr-FR" sz="2000" b="1" dirty="0" smtClean="0">
              <a:solidFill>
                <a:schemeClr val="tx1"/>
              </a:solidFill>
              <a:latin typeface="Times New Roman"/>
              <a:ea typeface="Times New Roman"/>
            </a:endParaRPr>
          </a:p>
          <a:p>
            <a:pPr algn="just" rtl="1">
              <a:spcAft>
                <a:spcPts val="0"/>
              </a:spcAft>
            </a:pPr>
            <a:r>
              <a:rPr lang="ar-DZ" dirty="0" smtClean="0">
                <a:latin typeface="Times New Roman"/>
                <a:ea typeface="Times New Roman"/>
                <a:cs typeface="Simplified Arabic"/>
              </a:rPr>
              <a:t> </a:t>
            </a:r>
            <a:endParaRPr lang="fr-FR" sz="1600" dirty="0" smtClean="0">
              <a:latin typeface="Times New Roman"/>
              <a:ea typeface="Times New Roman"/>
            </a:endParaRPr>
          </a:p>
          <a:p>
            <a:pPr algn="just" rtl="1">
              <a:spcAft>
                <a:spcPts val="0"/>
              </a:spcAft>
            </a:pPr>
            <a:r>
              <a:rPr lang="ar-DZ" dirty="0" smtClean="0">
                <a:latin typeface="Times New Roman"/>
                <a:ea typeface="Times New Roman"/>
                <a:cs typeface="Simplified Arabic"/>
              </a:rPr>
              <a:t> </a:t>
            </a:r>
            <a:endParaRPr lang="fr-FR" sz="1600" dirty="0" smtClean="0">
              <a:latin typeface="Times New Roman"/>
              <a:ea typeface="Times New Roman"/>
            </a:endParaRPr>
          </a:p>
          <a:p>
            <a:pPr algn="ctr"/>
            <a:r>
              <a:rPr lang="fr-FR" dirty="0" smtClean="0"/>
              <a:t> </a:t>
            </a:r>
            <a:endParaRPr lang="fr-FR" dirty="0"/>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anim calcmode="lin" valueType="num">
                                      <p:cBhvr additive="base">
                                        <p:cTn id="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1">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anim calcmode="lin" valueType="num">
                                      <p:cBhvr additive="base">
                                        <p:cTn id="13"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anim calcmode="lin" valueType="num">
                                      <p:cBhvr additive="base">
                                        <p:cTn id="19"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anim calcmode="lin" valueType="num">
                                      <p:cBhvr additive="base">
                                        <p:cTn id="25" dur="500" fill="hold"/>
                                        <p:tgtEl>
                                          <p:spTgt spid="1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xEl>
                                              <p:pRg st="6" end="6"/>
                                            </p:txEl>
                                          </p:spTgt>
                                        </p:tgtEl>
                                        <p:attrNameLst>
                                          <p:attrName>style.visibility</p:attrName>
                                        </p:attrNameLst>
                                      </p:cBhvr>
                                      <p:to>
                                        <p:strVal val="visible"/>
                                      </p:to>
                                    </p:set>
                                    <p:anim calcmode="lin" valueType="num">
                                      <p:cBhvr additive="base">
                                        <p:cTn id="31" dur="500" fill="hold"/>
                                        <p:tgtEl>
                                          <p:spTgt spid="11">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xEl>
                                              <p:pRg st="7" end="7"/>
                                            </p:txEl>
                                          </p:spTgt>
                                        </p:tgtEl>
                                        <p:attrNameLst>
                                          <p:attrName>style.visibility</p:attrName>
                                        </p:attrNameLst>
                                      </p:cBhvr>
                                      <p:to>
                                        <p:strVal val="visible"/>
                                      </p:to>
                                    </p:set>
                                    <p:anim calcmode="lin" valueType="num">
                                      <p:cBhvr additive="base">
                                        <p:cTn id="37" dur="500" fill="hold"/>
                                        <p:tgtEl>
                                          <p:spTgt spid="11">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xEl>
                                              <p:pRg st="8" end="8"/>
                                            </p:txEl>
                                          </p:spTgt>
                                        </p:tgtEl>
                                        <p:attrNameLst>
                                          <p:attrName>style.visibility</p:attrName>
                                        </p:attrNameLst>
                                      </p:cBhvr>
                                      <p:to>
                                        <p:strVal val="visible"/>
                                      </p:to>
                                    </p:set>
                                    <p:anim calcmode="lin" valueType="num">
                                      <p:cBhvr additive="base">
                                        <p:cTn id="43" dur="500" fill="hold"/>
                                        <p:tgtEl>
                                          <p:spTgt spid="11">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7"/>
</p:tagLst>
</file>

<file path=ppt/tags/tag10.xml><?xml version="1.0" encoding="utf-8"?>
<p:tagLst xmlns:a="http://schemas.openxmlformats.org/drawingml/2006/main" xmlns:r="http://schemas.openxmlformats.org/officeDocument/2006/relationships" xmlns:p="http://schemas.openxmlformats.org/presentationml/2006/main">
  <p:tag name="TIMING" val="|0.1|0.2|0.1|0.1|0.1|0|0.1|0.1"/>
</p:tagLst>
</file>

<file path=ppt/tags/tag11.xml><?xml version="1.0" encoding="utf-8"?>
<p:tagLst xmlns:a="http://schemas.openxmlformats.org/drawingml/2006/main" xmlns:r="http://schemas.openxmlformats.org/officeDocument/2006/relationships" xmlns:p="http://schemas.openxmlformats.org/presentationml/2006/main">
  <p:tag name="TIMING" val="|0.2|0.1|0.1"/>
</p:tagLst>
</file>

<file path=ppt/tags/tag12.xml><?xml version="1.0" encoding="utf-8"?>
<p:tagLst xmlns:a="http://schemas.openxmlformats.org/drawingml/2006/main" xmlns:r="http://schemas.openxmlformats.org/officeDocument/2006/relationships" xmlns:p="http://schemas.openxmlformats.org/presentationml/2006/main">
  <p:tag name="TIMING" val="|0|0|0|0|0|0|0|0|0|0|0|0|0|0|0|0|0|0|0|0"/>
</p:tagLst>
</file>

<file path=ppt/tags/tag13.xml><?xml version="1.0" encoding="utf-8"?>
<p:tagLst xmlns:a="http://schemas.openxmlformats.org/drawingml/2006/main" xmlns:r="http://schemas.openxmlformats.org/officeDocument/2006/relationships" xmlns:p="http://schemas.openxmlformats.org/presentationml/2006/main">
  <p:tag name="TIMING" val="|0|0.1|0.1|0.1|0.1|0"/>
</p:tagLst>
</file>

<file path=ppt/tags/tag14.xml><?xml version="1.0" encoding="utf-8"?>
<p:tagLst xmlns:a="http://schemas.openxmlformats.org/drawingml/2006/main" xmlns:r="http://schemas.openxmlformats.org/officeDocument/2006/relationships" xmlns:p="http://schemas.openxmlformats.org/presentationml/2006/main">
  <p:tag name="TIMING" val="|0|0.1|0.1|0.1|0.2|0.4|0|0.4|0.2"/>
</p:tagLst>
</file>

<file path=ppt/tags/tag15.xml><?xml version="1.0" encoding="utf-8"?>
<p:tagLst xmlns:a="http://schemas.openxmlformats.org/drawingml/2006/main" xmlns:r="http://schemas.openxmlformats.org/officeDocument/2006/relationships" xmlns:p="http://schemas.openxmlformats.org/presentationml/2006/main">
  <p:tag name="TIMING" val="|0|0.2|0|0|0|0|0|0"/>
</p:tagLst>
</file>

<file path=ppt/tags/tag2.xml><?xml version="1.0" encoding="utf-8"?>
<p:tagLst xmlns:a="http://schemas.openxmlformats.org/drawingml/2006/main" xmlns:r="http://schemas.openxmlformats.org/officeDocument/2006/relationships" xmlns:p="http://schemas.openxmlformats.org/presentationml/2006/main">
  <p:tag name="TIMING" val="|0.5|1.1|1.2|0.9|0.8|1|1|1|1.1|1.3|1.1"/>
</p:tagLst>
</file>

<file path=ppt/tags/tag3.xml><?xml version="1.0" encoding="utf-8"?>
<p:tagLst xmlns:a="http://schemas.openxmlformats.org/drawingml/2006/main" xmlns:r="http://schemas.openxmlformats.org/officeDocument/2006/relationships" xmlns:p="http://schemas.openxmlformats.org/presentationml/2006/main">
  <p:tag name="TIMING" val="|0|2.1"/>
</p:tagLst>
</file>

<file path=ppt/tags/tag4.xml><?xml version="1.0" encoding="utf-8"?>
<p:tagLst xmlns:a="http://schemas.openxmlformats.org/drawingml/2006/main" xmlns:r="http://schemas.openxmlformats.org/officeDocument/2006/relationships" xmlns:p="http://schemas.openxmlformats.org/presentationml/2006/main">
  <p:tag name="TIMING" val="|2.2"/>
</p:tagLst>
</file>

<file path=ppt/tags/tag5.xml><?xml version="1.0" encoding="utf-8"?>
<p:tagLst xmlns:a="http://schemas.openxmlformats.org/drawingml/2006/main" xmlns:r="http://schemas.openxmlformats.org/officeDocument/2006/relationships" xmlns:p="http://schemas.openxmlformats.org/presentationml/2006/main">
  <p:tag name="TIMING" val="|1.8|0.9|1.9|1.7|2.1"/>
</p:tagLst>
</file>

<file path=ppt/tags/tag6.xml><?xml version="1.0" encoding="utf-8"?>
<p:tagLst xmlns:a="http://schemas.openxmlformats.org/drawingml/2006/main" xmlns:r="http://schemas.openxmlformats.org/officeDocument/2006/relationships" xmlns:p="http://schemas.openxmlformats.org/presentationml/2006/main">
  <p:tag name="TIMING" val="|1|1.8|1.6|1.3|1.5|1.4"/>
</p:tagLst>
</file>

<file path=ppt/tags/tag7.xml><?xml version="1.0" encoding="utf-8"?>
<p:tagLst xmlns:a="http://schemas.openxmlformats.org/drawingml/2006/main" xmlns:r="http://schemas.openxmlformats.org/officeDocument/2006/relationships" xmlns:p="http://schemas.openxmlformats.org/presentationml/2006/main">
  <p:tag name="TIMING" val="|0.8|0.8|2.1|2.4|5"/>
</p:tagLst>
</file>

<file path=ppt/tags/tag8.xml><?xml version="1.0" encoding="utf-8"?>
<p:tagLst xmlns:a="http://schemas.openxmlformats.org/drawingml/2006/main" xmlns:r="http://schemas.openxmlformats.org/officeDocument/2006/relationships" xmlns:p="http://schemas.openxmlformats.org/presentationml/2006/main">
  <p:tag name="TIMING" val="|0.8|1|0.4|0.2|0.1"/>
</p:tagLst>
</file>

<file path=ppt/tags/tag9.xml><?xml version="1.0" encoding="utf-8"?>
<p:tagLst xmlns:a="http://schemas.openxmlformats.org/drawingml/2006/main" xmlns:r="http://schemas.openxmlformats.org/officeDocument/2006/relationships" xmlns:p="http://schemas.openxmlformats.org/presentationml/2006/main">
  <p:tag name="TIMING" val="|0|0|0|0|0|0|0|0|0"/>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706</TotalTime>
  <Words>1417</Words>
  <Application>Microsoft Office PowerPoint</Application>
  <PresentationFormat>Affichage à l'écran (4:3)</PresentationFormat>
  <Paragraphs>161</Paragraphs>
  <Slides>17</Slides>
  <Notes>2</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Thème Office</vt:lpstr>
      <vt:lpstr>بسم الله الرحمن الرحيم </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 </dc:title>
  <dc:creator>LEGEND</dc:creator>
  <cp:lastModifiedBy>LEGEND</cp:lastModifiedBy>
  <cp:revision>94</cp:revision>
  <dcterms:created xsi:type="dcterms:W3CDTF">2016-05-16T19:08:48Z</dcterms:created>
  <dcterms:modified xsi:type="dcterms:W3CDTF">2016-05-26T21:09:30Z</dcterms:modified>
</cp:coreProperties>
</file>