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1"/>
  </p:notesMasterIdLst>
  <p:sldIdLst>
    <p:sldId id="256" r:id="rId2"/>
    <p:sldId id="292" r:id="rId3"/>
    <p:sldId id="257" r:id="rId4"/>
    <p:sldId id="259" r:id="rId5"/>
    <p:sldId id="260" r:id="rId6"/>
    <p:sldId id="262" r:id="rId7"/>
    <p:sldId id="263" r:id="rId8"/>
    <p:sldId id="265" r:id="rId9"/>
    <p:sldId id="269" r:id="rId10"/>
    <p:sldId id="294" r:id="rId11"/>
    <p:sldId id="295" r:id="rId12"/>
    <p:sldId id="296" r:id="rId13"/>
    <p:sldId id="289" r:id="rId14"/>
    <p:sldId id="284" r:id="rId15"/>
    <p:sldId id="285" r:id="rId16"/>
    <p:sldId id="290" r:id="rId17"/>
    <p:sldId id="291" r:id="rId18"/>
    <p:sldId id="286" r:id="rId19"/>
    <p:sldId id="275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28EDD-924D-4315-BAD4-A2549BBDAE99}" type="datetimeFigureOut">
              <a:rPr lang="fr-FR" smtClean="0"/>
              <a:pPr/>
              <a:t>11/06/2016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CAA12-0BFB-4772-85D8-DCC6850743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153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11/06/2016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3" y="116632"/>
            <a:ext cx="8906955" cy="6480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107504" y="1460976"/>
            <a:ext cx="8691494" cy="5064367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46212" y="260648"/>
            <a:ext cx="8493194" cy="120032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1" hangingPunct="0"/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الفصل الثاني: التمويل البنكي للمؤسسات الصغيرة و المتوسطة</a:t>
            </a:r>
            <a:endParaRPr lang="fr-FR" sz="36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88767" y="1700808"/>
            <a:ext cx="2714644" cy="127982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hangingPunct="0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المبحث الأول: 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عموميات حول القروض المصرفية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55240" y="1712690"/>
            <a:ext cx="2775062" cy="12961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المبحث الثاني : العلاقة </a:t>
            </a:r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بنك</a:t>
            </a:r>
            <a:endParaRPr lang="ar-DZ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ctr" rtl="1"/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/ مؤسسات صغيرة و متوسطة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7882" y="1684487"/>
            <a:ext cx="2820149" cy="12961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000" dirty="0"/>
              <a:t> 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المبحث الثالث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تمويل أوجه المؤسسات الصغيرة و المتوسطة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33968" y="3063418"/>
            <a:ext cx="2700350" cy="103505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الأول: ماهية القروض المصرفية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19336" y="4249465"/>
            <a:ext cx="2681421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الثاني: خطوات منح القروض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05519" y="3078974"/>
            <a:ext cx="2775062" cy="9882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الأول : حاجات المؤسسات الصغيرة و المتوسطة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217639" y="4192710"/>
            <a:ext cx="2785183" cy="106486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الثاني : مشاكل تمويل المؤسسات الصغيرة و المتوسطة 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6212" y="3063418"/>
            <a:ext cx="2791819" cy="9912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الأول: ماهية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قروض الاستغلال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79850" y="4221088"/>
            <a:ext cx="2796146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الثاني: عموميات حول قروض 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الاستثمارية 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33968" y="5445224"/>
            <a:ext cx="2669443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الثالث: مخاطر القروض المصرفية و الضمانات الممنوحة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15639" y="5445224"/>
            <a:ext cx="2775063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الثالث: تشكيلة المنتوجات و الخدمات المقترحة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74170" y="5425206"/>
            <a:ext cx="2820149" cy="10081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الثالث: طرق تمويل أخرى –  قرض الايجاري </a:t>
            </a:r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- 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5967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107504" y="1124744"/>
            <a:ext cx="8691494" cy="5400599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46212" y="260648"/>
            <a:ext cx="8493194" cy="64633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1" hangingPunct="0"/>
            <a:r>
              <a:rPr lang="ar-DZ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الفصل الثاني: الدراسة التطبيقية.</a:t>
            </a:r>
            <a:endParaRPr lang="fr-FR" sz="36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86113" y="1268760"/>
            <a:ext cx="2714644" cy="127982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hangingPunct="0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المبحث الأول: لمحة عامة لبنك الفلاحة و التنمية الريفية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39637" y="1258913"/>
            <a:ext cx="2775062" cy="12961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المبحث الثاني: تقديم بنك الفلاحة و التنمية الريفية </a:t>
            </a:r>
            <a:endParaRPr lang="ar-DZ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ctr" rtl="1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-</a:t>
            </a:r>
            <a:r>
              <a:rPr lang="ar-DZ" sz="2000" b="1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وكالة العبادية- 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9626" y="1268760"/>
            <a:ext cx="2820149" cy="12961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000" dirty="0"/>
              <a:t> 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المبحث الثالث: دراسة حالة تطبيقية لملف قرض استغلال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36969" y="2708920"/>
            <a:ext cx="2700350" cy="103505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الأول </a:t>
            </a:r>
            <a:r>
              <a:rPr lang="fr-F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بنك الفلاحة و التنمية الريفية نشأته و تعريفه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56617" y="3933056"/>
            <a:ext cx="2681421" cy="10801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EG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الثاني: الهيكل التنظيمي</a:t>
            </a:r>
            <a:r>
              <a:rPr lang="ar-EG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EG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لبنك</a:t>
            </a:r>
            <a:r>
              <a:rPr lang="ar-SA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الفلاحة</a:t>
            </a:r>
            <a:r>
              <a:rPr lang="ar-SA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والتنمية</a:t>
            </a:r>
            <a:r>
              <a:rPr lang="ar-SA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الريفية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182962" y="2708919"/>
            <a:ext cx="2775062" cy="103505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الأول : التعريف ببنك الفلاحة و التنمية</a:t>
            </a:r>
            <a:r>
              <a:rPr lang="ar-DZ" sz="2000" b="1" dirty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الريفية</a:t>
            </a:r>
          </a:p>
          <a:p>
            <a:pPr algn="ctr"/>
            <a:r>
              <a:rPr lang="ar-DZ" sz="2000" dirty="0" smtClean="0"/>
              <a:t> 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-</a:t>
            </a:r>
            <a:r>
              <a:rPr lang="ar-D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وكالة</a:t>
            </a:r>
            <a:r>
              <a:rPr lang="ar-D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العبادية</a:t>
            </a:r>
            <a:r>
              <a:rPr lang="ar-D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-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82962" y="3949822"/>
            <a:ext cx="2785183" cy="106486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الثاني : الهيكل التنظيمي و مختلف مصالح البنك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99626" y="2752714"/>
            <a:ext cx="2835801" cy="9912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الأول: تقديم المؤسسة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الطالبة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للقرض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99626" y="3949822"/>
            <a:ext cx="2856998" cy="10633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الثاني: دراسة الوضعية المالية للمؤسسة</a:t>
            </a:r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52422" y="5229200"/>
            <a:ext cx="2669443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الثالث: وظائف و أهداف بنك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193082" y="5229200"/>
            <a:ext cx="2775063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الثالث: المبادئ التي يرتكز عليها بنك الفلاحة والتنمية الريفية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99626" y="5215656"/>
            <a:ext cx="2875643" cy="10081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الثالث:  قرار البنك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7743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ar-DZ" sz="4400" b="1" dirty="0" smtClean="0">
                <a:latin typeface="Simplified Arabic" pitchFamily="18" charset="-78"/>
                <a:cs typeface="Simplified Arabic" pitchFamily="18" charset="-78"/>
              </a:rPr>
              <a:t>الملخــــــــــــــــــــــــــــص</a:t>
            </a:r>
            <a:endParaRPr lang="fr-FR" b="1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pPr marL="0" indent="0" algn="ctr" rtl="1">
              <a:buNone/>
            </a:pPr>
            <a:r>
              <a:rPr lang="ar-SA" sz="3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تعرف المؤسس</a:t>
            </a:r>
            <a:r>
              <a:rPr lang="ar-DZ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ات</a:t>
            </a:r>
            <a:r>
              <a:rPr lang="ar-SA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الصغيرة والمتوسطة على أنها تلك المؤسسات التي يتم امتلاكها و إدارتها بطريقة مستقلة</a:t>
            </a:r>
            <a:r>
              <a:rPr lang="ar-DZ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، </a:t>
            </a:r>
            <a:r>
              <a:rPr lang="ar-SA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 يتميز بقدرته الهائلة في المزج بين النمو الاقتصادي و خلق مناصب الشغل، إن من </a:t>
            </a:r>
            <a:r>
              <a:rPr lang="ar-DZ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عوامل انتشار و نجاح المؤسسات الصغيرة و المتوسطة يرجع ذلك إلى العوامل عديدة منها العوامل الخاصة والعوامل العامة.</a:t>
            </a:r>
            <a:endParaRPr lang="fr-FR" sz="55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 rtl="1">
              <a:buNone/>
            </a:pPr>
            <a:r>
              <a:rPr lang="ar-SA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  وتساهم المؤسسات الصغيرة و المتوسطة في التجارة الخارجية،</a:t>
            </a:r>
            <a:r>
              <a:rPr lang="ar-DZ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و </a:t>
            </a:r>
            <a:r>
              <a:rPr lang="ar-SA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تساهم في الرفع من الدخل الخام والدخل الفردي، بالإضافة إلى تلبية حاجات و رغبات الأفراد، </a:t>
            </a:r>
            <a:r>
              <a:rPr lang="ar-DZ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وأصبحت  لها </a:t>
            </a:r>
            <a:r>
              <a:rPr lang="ar-SA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مكانة جيدة ومرموقة في الجزائر، وهناك عراقيل والمشاكل تعيق نمو هذه المؤسسات بل تهدد حتى حياتها خاصة ما تعلق بمشاكلها مع البنوك وبيروقراطية الإدارة وكذا التكاليف الجبائية والاجتماعية وغيرها.</a:t>
            </a:r>
            <a:endParaRPr lang="fr-FR" sz="55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 rtl="1">
              <a:buNone/>
            </a:pPr>
            <a:r>
              <a:rPr lang="ar-SA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 </a:t>
            </a:r>
            <a:r>
              <a:rPr lang="ar-DZ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تعرف القروض المصرفية بأنها تلك الخدمات المقدمة للعملاء والتي يتم بمقتضاها تزويد الأفراد والمؤسسات والمنشآت في المجتمع بالأموال اللازمة على أنها تواجه أخطار كثير ولكنها تتخذ من الضمانات تأميناً لها. </a:t>
            </a:r>
            <a:endParaRPr lang="fr-FR" sz="55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 rtl="1">
              <a:buNone/>
            </a:pPr>
            <a:r>
              <a:rPr lang="ar-EG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  يعرف بنك الفلاحة و التنمية الريفية على انه مؤسسة اقتصادية مالية وطنية لها قانونها الأساسي التجاري. ولها العديد من</a:t>
            </a:r>
            <a:r>
              <a:rPr lang="ar-DZ" sz="5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الوظائف و الأهداف و المبادئ التي يرتكز عليها بنك الفلاحة والتنمية الريفية لتنفيذ مهامه على أحسن وجه لتسهيل عملية توزيع الأموال على الأفراد</a:t>
            </a:r>
            <a:r>
              <a:rPr lang="ar-DZ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fr-FR" sz="55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99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gner un rectangle avec un coin du même côté 3"/>
          <p:cNvSpPr/>
          <p:nvPr/>
        </p:nvSpPr>
        <p:spPr>
          <a:xfrm>
            <a:off x="1258466" y="1170682"/>
            <a:ext cx="6840537" cy="4319588"/>
          </a:xfrm>
          <a:prstGeom prst="snip2Same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DZ" sz="6000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خاتمــــــــــــــــــــــة</a:t>
            </a:r>
            <a:endParaRPr lang="fr-FR" sz="6000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393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50825" y="260350"/>
            <a:ext cx="8713788" cy="6264275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rtl="1">
              <a:buNone/>
            </a:pPr>
            <a:r>
              <a:rPr lang="ar-DZ" sz="3000" dirty="0" smtClean="0">
                <a:solidFill>
                  <a:schemeClr val="tx1"/>
                </a:solidFill>
                <a:latin typeface="Simplified Arabic" pitchFamily="18" charset="-78"/>
              </a:rPr>
              <a:t>من خلال هذا العمل الذي جاء تحت عنوان </a:t>
            </a:r>
          </a:p>
          <a:p>
            <a:pPr algn="ctr" rtl="1">
              <a:buNone/>
            </a:pPr>
            <a:r>
              <a:rPr lang="ar-DZ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تحليل قروض المؤسسات الصغيرة </a:t>
            </a:r>
            <a:r>
              <a:rPr lang="ar-DZ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والمتوسطة</a:t>
            </a:r>
            <a:r>
              <a:rPr lang="ar-DZ" sz="3000" dirty="0" smtClean="0">
                <a:solidFill>
                  <a:schemeClr val="tx1"/>
                </a:solidFill>
                <a:latin typeface="Simplified Arabic" pitchFamily="18" charset="-78"/>
              </a:rPr>
              <a:t>، وانطلاقا من التساؤلات المطروحة لهذه الدراسة. </a:t>
            </a:r>
          </a:p>
          <a:p>
            <a:pPr algn="ctr" rtl="1">
              <a:buNone/>
            </a:pPr>
            <a:r>
              <a:rPr lang="ar-DZ" sz="3000" dirty="0" smtClean="0">
                <a:solidFill>
                  <a:schemeClr val="tx1"/>
                </a:solidFill>
                <a:latin typeface="Simplified Arabic" pitchFamily="18" charset="-78"/>
              </a:rPr>
              <a:t>وبعد تحليلنا لموضوع الدراسة ومناقشته في فصلين نظريين وفصل تطبيقي  أمكننا التوصل إلى اختبار الفرضية الرئيسية ونتائج الدراسة وتوصيات الدراسة وفي الأخير آفاق البحث.</a:t>
            </a:r>
            <a:endParaRPr lang="fr-FR" sz="3000" dirty="0" smtClean="0">
              <a:solidFill>
                <a:schemeClr val="tx1"/>
              </a:solidFill>
              <a:latin typeface="Simplified Arabic" pitchFamily="18" charset="-78"/>
            </a:endParaRPr>
          </a:p>
          <a:p>
            <a:pPr algn="just" rtl="1" eaLnBrk="1" hangingPunct="1"/>
            <a:endParaRPr lang="fr-FR" dirty="0" smtClean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5367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424936" cy="5184576"/>
          </a:xfr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-DZ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الفرضية الأولى:</a:t>
            </a:r>
            <a:endParaRPr lang="fr-FR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lvl="0" indent="0" algn="ctr" rtl="1">
              <a:buNone/>
            </a:pPr>
            <a:r>
              <a:rPr lang="ar-DZ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لتحدي المؤسسات الصغيرة والمتوسطة يعتمد على العديد </a:t>
            </a: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من الطرق و إمكانيات سواء كانت بشرية أو مادية، والذي </a:t>
            </a:r>
            <a:r>
              <a:rPr lang="ar-DZ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من خلالها </a:t>
            </a: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يبين </a:t>
            </a:r>
            <a:r>
              <a:rPr lang="ar-DZ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الهدف الذي تسمو إليه هذه المؤسسات. </a:t>
            </a:r>
            <a:endParaRPr lang="fr-FR" sz="30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 rtl="1">
              <a:buNone/>
            </a:pP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  </a:t>
            </a:r>
            <a:endParaRPr lang="fr-FR" sz="30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 rtl="1">
              <a:buNone/>
            </a:pPr>
            <a:r>
              <a:rPr lang="ar-DZ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الفرضية الثانية</a:t>
            </a:r>
            <a:r>
              <a:rPr lang="ar-DZ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: 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lvl="0" indent="0" algn="ctr" rtl="1">
              <a:buNone/>
            </a:pPr>
            <a:r>
              <a:rPr lang="ar-DZ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DZ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قلة مصادر تمويل قطاع المؤسسات الصغيرة و المتوسطة و كذا نقص تشكيلة المنتجات المالية المقدمة لها على مستوى بنك الفلاحة و التنمية الريفية</a:t>
            </a:r>
            <a:r>
              <a:rPr lang="ar-DZ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جعلها تواجه العديد من الحاجات</a:t>
            </a:r>
            <a:r>
              <a:rPr lang="ar-DZ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وهذا ما يبين صحة الفرضية</a:t>
            </a:r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ctr" rtl="1">
              <a:buNone/>
            </a:pPr>
            <a:endParaRPr lang="fr-FR" sz="30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lvl="0" indent="0" algn="justLow" rtl="1">
              <a:lnSpc>
                <a:spcPct val="115000"/>
              </a:lnSpc>
              <a:buNone/>
            </a:pPr>
            <a:endParaRPr lang="fr-FR" sz="2800" dirty="0" smtClean="0">
              <a:latin typeface="Andalus" pitchFamily="18" charset="-78"/>
              <a:ea typeface="Calibri"/>
              <a:cs typeface="Andalus" pitchFamily="18" charset="-78"/>
            </a:endParaRPr>
          </a:p>
          <a:p>
            <a:pPr algn="r" rtl="1"/>
            <a:endParaRPr lang="fr-FR" sz="2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95536" y="404664"/>
            <a:ext cx="7345437" cy="1008062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-DZ" sz="3600" b="1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اختبار فرضيات الدراسة</a:t>
            </a:r>
            <a:endParaRPr lang="fr-FR" sz="3600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6224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23528" y="476672"/>
            <a:ext cx="8208912" cy="564949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DZ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الفرضية الثالثة</a:t>
            </a:r>
            <a:r>
              <a:rPr lang="ar-DZ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</a:p>
          <a:p>
            <a:pPr marL="0" indent="0" algn="ctr" rtl="1">
              <a:buNone/>
            </a:pPr>
            <a:r>
              <a:rPr lang="ar-DZ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أثبتت الدراسة الميدانية </a:t>
            </a:r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أن فكرة متابعة القروض من قبل البنك تقع في المرتبة الثانية بعد الضمانات الكافية و المقدمة من طرف طالب القرض، ومنه فإن البنك يعتمد في دراسته لملفات القروض على طرق رسمية أو شكيلة</a:t>
            </a: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</a:p>
          <a:p>
            <a:pPr marL="0" indent="0" algn="ctr" rtl="1">
              <a:buNone/>
            </a:pPr>
            <a:endParaRPr lang="ar-DZ" sz="20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 rtl="1">
              <a:buNone/>
            </a:pPr>
            <a:r>
              <a:rPr lang="ar-DZ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الفرضية </a:t>
            </a:r>
            <a:r>
              <a:rPr lang="ar-DZ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الرئيسية:</a:t>
            </a:r>
            <a:endParaRPr lang="fr-FR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 rtl="1">
              <a:buNone/>
            </a:pPr>
            <a:r>
              <a:rPr lang="ar-DZ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 </a:t>
            </a:r>
            <a:r>
              <a:rPr lang="ar-DZ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انطلاقا من نتائج الفرضيات الثلاثة السابقة يمكن الحكم </a:t>
            </a: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على أن </a:t>
            </a: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سير </a:t>
            </a:r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تحليل</a:t>
            </a:r>
            <a:r>
              <a:rPr lang="ar-DZ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منح ال</a:t>
            </a:r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قروض </a:t>
            </a:r>
            <a:r>
              <a:rPr lang="ar-DZ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ل</a:t>
            </a:r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لمؤسسات الصغيرة و </a:t>
            </a: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المتوسطة</a:t>
            </a: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تعتمد على العديد من المعايير و الاسس التي تسطر من طرف البنك المقدم للقرض.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106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85010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ar-DZ" sz="3600" b="1" dirty="0">
                <a:latin typeface="Simplified Arabic" pitchFamily="18" charset="-78"/>
                <a:cs typeface="Simplified Arabic" pitchFamily="18" charset="-78"/>
              </a:rPr>
              <a:t>النتائج الموصل </a:t>
            </a:r>
            <a:r>
              <a:rPr lang="ar-DZ" sz="3600" b="1" dirty="0" smtClean="0">
                <a:latin typeface="Simplified Arabic" pitchFamily="18" charset="-78"/>
                <a:cs typeface="Simplified Arabic" pitchFamily="18" charset="-78"/>
              </a:rPr>
              <a:t>إليها</a:t>
            </a:r>
            <a:endParaRPr lang="fr-FR" sz="3600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003232" cy="478539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pPr marL="0" lvl="0" indent="0" algn="ctr" rtl="1">
              <a:buNone/>
            </a:pPr>
            <a:endParaRPr lang="ar-DZ" sz="6300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/>
            <a:r>
              <a:rPr lang="ar-DZ" sz="6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تسمح </a:t>
            </a:r>
            <a:r>
              <a:rPr lang="ar-DZ" sz="63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ظروف العمل المادية و المعنوية الوقاية و الأمن داخل المؤسسة بحماية العامل و المحافظة عليه باعتباره أهم مورد في المؤسسة.</a:t>
            </a:r>
            <a:endParaRPr lang="fr-FR" sz="63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/>
            <a:r>
              <a:rPr lang="ar-DZ" sz="63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إن الحوافز تأثر على درجة الأداء وفعاليته من خلال تعزيز نقاط القوة و تحسين نقاط الضعف لدى العمال.</a:t>
            </a:r>
            <a:endParaRPr lang="fr-FR" sz="63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/>
            <a:r>
              <a:rPr lang="ar-DZ" sz="63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تبني سياسة الحوافز تؤدي إلى تشجيع وزيادة رفع العمل الجماعي لدى العمال، ويفسح لهم المجال لتبادل المعارف و الخبرات فيما بينهم.</a:t>
            </a:r>
            <a:endParaRPr lang="fr-FR" sz="63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/>
            <a:r>
              <a:rPr lang="ar-DZ" sz="63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يمكن للمؤسسة الإعتماد على أداء العامل في نفس الوقت لتحديد الأجر، فهذا يؤدي إلى الاستفادة من مزايا الأجر التحفيزي التي ينعكس مباشرة على نتائج المؤسسة.</a:t>
            </a:r>
            <a:endParaRPr lang="fr-FR" sz="63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/>
            <a:r>
              <a:rPr lang="ar-DZ" sz="63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يعتبر الأجر كحافز لتحسين أداء العمال، وبالتالي يجب أن تكون أسس تحديده موضوعية و عادلة ومرضية لجميع العاملين داخل المؤسسة.</a:t>
            </a:r>
            <a:endParaRPr lang="fr-FR" sz="63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276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50106"/>
          </a:xfrm>
          <a:blipFill>
            <a:blip r:embed="rId2"/>
            <a:tile tx="0" ty="0" sx="100000" sy="100000" flip="none" algn="tl"/>
          </a:blip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DZ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الاقتراحـــــــــــــــــــات</a:t>
            </a:r>
            <a:endParaRPr lang="fr-FR" sz="36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147248" cy="5184576"/>
          </a:xfr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algn="ctr" rtl="1" hangingPunct="0"/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تنويع مصادر تمويل هذه المؤسسات و هذا للاستجابة إلى مختلف متطلباتها المالية بالإضافة إلى تشجيع البنوك على الاستثمار أو تمويل هذا القطاع .</a:t>
            </a:r>
            <a:endParaRPr lang="fr-FR" sz="30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 hangingPunct="0"/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وضع آليات جديدة للتمويل و هذا على مستوى بنك </a:t>
            </a: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الفلاحة</a:t>
            </a:r>
            <a:endParaRPr lang="ar-DZ" sz="3000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lvl="0" indent="0" algn="ctr" rtl="1" hangingPunct="0">
              <a:buNone/>
            </a:pP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 التنمية الريفية مثل : القرض الايجاري </a:t>
            </a: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أو </a:t>
            </a:r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رأس مال </a:t>
            </a: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المخاطر</a:t>
            </a:r>
            <a:endParaRPr lang="ar-DZ" sz="3000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lvl="0" indent="0" algn="ctr" rtl="1" hangingPunct="0">
              <a:buNone/>
            </a:pP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 </a:t>
            </a:r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الذي يمثل بدوره مساهمة البنك في رأس مال المؤسسة الصغيرة و المتوسطة .</a:t>
            </a:r>
            <a:endParaRPr lang="fr-FR" sz="30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 hangingPunct="0"/>
            <a:r>
              <a:rPr lang="ar-SA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إنشاء نظام إعلام فعال يقدم مختلف الرموز الاقتصادية و المالية المتعلقة بهذه المؤسسات.</a:t>
            </a:r>
            <a:endParaRPr lang="fr-FR" sz="30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68580" lvl="0" indent="0" algn="r" rtl="1">
              <a:buClr>
                <a:srgbClr val="94C600"/>
              </a:buClr>
              <a:buSzPct val="76000"/>
              <a:buNone/>
            </a:pPr>
            <a:endParaRPr lang="fr-FR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  <a:p>
            <a:pPr algn="r" rtl="1"/>
            <a:endParaRPr lang="fr-FR" dirty="0" smtClean="0"/>
          </a:p>
          <a:p>
            <a:pPr marL="0" indent="0" algn="r" rtl="1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473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Rectangle 1"/>
          <p:cNvSpPr/>
          <p:nvPr/>
        </p:nvSpPr>
        <p:spPr>
          <a:xfrm>
            <a:off x="107504" y="836712"/>
            <a:ext cx="1656184" cy="72008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محمد</a:t>
            </a:r>
            <a:endParaRPr lang="fr-FR" dirty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39111" y="836712"/>
            <a:ext cx="1656184" cy="72008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عبد الحق</a:t>
            </a:r>
            <a:endParaRPr lang="fr-FR" dirty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1521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ar-DZ" sz="2800" b="1" dirty="0" smtClean="0">
                <a:latin typeface="Microsoft Uighur" pitchFamily="2" charset="-78"/>
                <a:cs typeface="Microsoft Uighur" pitchFamily="2" charset="-78"/>
              </a:rPr>
              <a:t>جامعة الجيلالي بو نعامة – خميس مليانة - </a:t>
            </a:r>
            <a:r>
              <a:rPr lang="fr-FR" sz="2800" b="1" dirty="0" smtClean="0">
                <a:latin typeface="Microsoft Uighur" pitchFamily="2" charset="-78"/>
                <a:cs typeface="Microsoft Uighur" pitchFamily="2" charset="-78"/>
              </a:rPr>
              <a:t/>
            </a:r>
            <a:br>
              <a:rPr lang="fr-FR" sz="2800" b="1" dirty="0" smtClean="0">
                <a:latin typeface="Microsoft Uighur" pitchFamily="2" charset="-78"/>
                <a:cs typeface="Microsoft Uighur" pitchFamily="2" charset="-78"/>
              </a:rPr>
            </a:br>
            <a:r>
              <a:rPr lang="ar-DZ" sz="2800" b="1" dirty="0" smtClean="0">
                <a:latin typeface="Microsoft Uighur" pitchFamily="2" charset="-78"/>
                <a:cs typeface="Microsoft Uighur" pitchFamily="2" charset="-78"/>
              </a:rPr>
              <a:t>كلية العلوم الاقتصادية والتجارية وعلوم التسيير</a:t>
            </a:r>
            <a:r>
              <a:rPr lang="fr-FR" sz="2800" b="1" dirty="0" smtClean="0">
                <a:latin typeface="Microsoft Uighur" pitchFamily="2" charset="-78"/>
                <a:cs typeface="Microsoft Uighur" pitchFamily="2" charset="-78"/>
              </a:rPr>
              <a:t/>
            </a:r>
            <a:br>
              <a:rPr lang="fr-FR" sz="2800" b="1" dirty="0" smtClean="0">
                <a:latin typeface="Microsoft Uighur" pitchFamily="2" charset="-78"/>
                <a:cs typeface="Microsoft Uighur" pitchFamily="2" charset="-78"/>
              </a:rPr>
            </a:br>
            <a:r>
              <a:rPr lang="ar-DZ" sz="2800" b="1" dirty="0" smtClean="0">
                <a:latin typeface="Microsoft Uighur" pitchFamily="2" charset="-78"/>
                <a:cs typeface="Microsoft Uighur" pitchFamily="2" charset="-78"/>
              </a:rPr>
              <a:t>قسم العلوم الاقتصادية</a:t>
            </a:r>
            <a:endParaRPr lang="fr-FR" sz="2800" b="1" dirty="0">
              <a:latin typeface="Microsoft Uighur" pitchFamily="2" charset="-78"/>
              <a:cs typeface="Microsoft Uighur" pitchFamily="2" charset="-78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57158" y="1340768"/>
            <a:ext cx="8634442" cy="530294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rtl="1">
              <a:buNone/>
            </a:pPr>
            <a:r>
              <a:rPr lang="ar-DZ" sz="2200" b="1" dirty="0" smtClean="0">
                <a:latin typeface="Microsoft Uighur" pitchFamily="2" charset="-78"/>
                <a:cs typeface="Microsoft Uighur" pitchFamily="2" charset="-78"/>
              </a:rPr>
              <a:t>مذكرة تخرج لنيل شهادة الماستر في العلوم الإقتصادية</a:t>
            </a:r>
            <a:endParaRPr lang="fr-FR" sz="2200" b="1" dirty="0" smtClean="0">
              <a:latin typeface="Microsoft Uighur" pitchFamily="2" charset="-78"/>
              <a:cs typeface="Microsoft Uighur" pitchFamily="2" charset="-78"/>
            </a:endParaRPr>
          </a:p>
          <a:p>
            <a:pPr algn="ctr" rtl="1">
              <a:buNone/>
            </a:pPr>
            <a:r>
              <a:rPr lang="ar-DZ" sz="2200" b="1" dirty="0" smtClean="0">
                <a:latin typeface="Microsoft Uighur" pitchFamily="2" charset="-78"/>
                <a:cs typeface="Microsoft Uighur" pitchFamily="2" charset="-78"/>
              </a:rPr>
              <a:t>تخصص: تأمينات وبنوك</a:t>
            </a:r>
            <a:endParaRPr lang="fr-FR" sz="2200" b="1" dirty="0" smtClean="0">
              <a:latin typeface="Microsoft Uighur" pitchFamily="2" charset="-78"/>
              <a:cs typeface="Microsoft Uighur" pitchFamily="2" charset="-78"/>
            </a:endParaRPr>
          </a:p>
          <a:p>
            <a:pPr algn="r">
              <a:buNone/>
            </a:pPr>
            <a:r>
              <a:rPr lang="ar-DZ" sz="2200" b="1" dirty="0" smtClean="0">
                <a:latin typeface="Andalus" pitchFamily="18" charset="-78"/>
                <a:cs typeface="Andalus" pitchFamily="18" charset="-78"/>
              </a:rPr>
              <a:t>حول موضوع</a:t>
            </a:r>
            <a:r>
              <a:rPr lang="ar-DZ" b="1" dirty="0" smtClean="0"/>
              <a:t>: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840321" y="2348880"/>
            <a:ext cx="678661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200" b="1" dirty="0" smtClean="0">
                <a:solidFill>
                  <a:srgbClr val="002060"/>
                </a:solidFill>
                <a:latin typeface="Microsoft Uighur" pitchFamily="2" charset="-78"/>
                <a:cs typeface="Microsoft Uighur" pitchFamily="2" charset="-78"/>
              </a:rPr>
              <a:t>تحليل قروض المؤسسات الصغيرة و المتوسطة</a:t>
            </a:r>
          </a:p>
          <a:p>
            <a:pPr algn="ctr" rtl="1"/>
            <a:r>
              <a:rPr lang="ar-DZ" sz="3200" b="1" dirty="0" smtClean="0">
                <a:solidFill>
                  <a:srgbClr val="002060"/>
                </a:solidFill>
                <a:latin typeface="Microsoft Uighur" pitchFamily="2" charset="-78"/>
                <a:cs typeface="Microsoft Uighur" pitchFamily="2" charset="-78"/>
              </a:rPr>
              <a:t>دراسة حالة - بنك الفلاحة والتنمية الريفية - وكالة العبادية -</a:t>
            </a:r>
            <a:endParaRPr lang="fr-FR" sz="3200" dirty="0">
              <a:solidFill>
                <a:srgbClr val="002060"/>
              </a:solidFill>
              <a:latin typeface="Microsoft Uighur" pitchFamily="2" charset="-78"/>
              <a:cs typeface="Microsoft Uighur" pitchFamily="2" charset="-78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466403"/>
              </p:ext>
            </p:extLst>
          </p:nvPr>
        </p:nvGraphicFramePr>
        <p:xfrm>
          <a:off x="323528" y="3432349"/>
          <a:ext cx="8501122" cy="1395978"/>
        </p:xfrm>
        <a:graphic>
          <a:graphicData uri="http://schemas.openxmlformats.org/drawingml/2006/table">
            <a:tbl>
              <a:tblPr rtl="1"/>
              <a:tblGrid>
                <a:gridCol w="4250561"/>
                <a:gridCol w="4250561"/>
              </a:tblGrid>
              <a:tr h="43204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>
                          <a:latin typeface="Andalus" pitchFamily="18" charset="-78"/>
                          <a:ea typeface="Times New Roman"/>
                          <a:cs typeface="Andalus" pitchFamily="18" charset="-78"/>
                        </a:rPr>
                        <a:t>من إعداد </a:t>
                      </a:r>
                      <a:r>
                        <a:rPr lang="ar-DZ" sz="2200" b="1" dirty="0" smtClean="0">
                          <a:latin typeface="Andalus" pitchFamily="18" charset="-78"/>
                          <a:ea typeface="Times New Roman"/>
                          <a:cs typeface="Andalus" pitchFamily="18" charset="-78"/>
                        </a:rPr>
                        <a:t>الطالبين:</a:t>
                      </a:r>
                      <a:endParaRPr lang="fr-FR" sz="1100" b="1" dirty="0">
                        <a:latin typeface="Andalus" pitchFamily="18" charset="-78"/>
                        <a:ea typeface="Times New Roman"/>
                        <a:cs typeface="Andalus" pitchFamily="18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>
                          <a:latin typeface="Andalus" pitchFamily="18" charset="-78"/>
                          <a:ea typeface="Times New Roman"/>
                          <a:cs typeface="Andalus" pitchFamily="18" charset="-78"/>
                        </a:rPr>
                        <a:t>           إشراف     </a:t>
                      </a:r>
                      <a:endParaRPr lang="fr-FR" sz="1100" b="1" dirty="0">
                        <a:latin typeface="Andalus" pitchFamily="18" charset="-78"/>
                        <a:ea typeface="Times New Roman"/>
                        <a:cs typeface="Andalus" pitchFamily="18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باشا</a:t>
                      </a:r>
                      <a:r>
                        <a:rPr lang="ar-DZ" sz="2200" b="1" baseline="0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عبد الحق</a:t>
                      </a:r>
                      <a:endParaRPr lang="ar-DZ" sz="2200" b="1" dirty="0" smtClean="0">
                        <a:latin typeface="Microsoft Uighur" pitchFamily="2" charset="-78"/>
                        <a:ea typeface="Times New Roman"/>
                        <a:cs typeface="Microsoft Uighur" pitchFamily="2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 err="1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بلالي</a:t>
                      </a:r>
                      <a:r>
                        <a:rPr lang="ar-DZ" sz="2200" b="1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محمد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1" dirty="0">
                        <a:latin typeface="Andalus" pitchFamily="18" charset="-78"/>
                        <a:ea typeface="Times New Roman"/>
                        <a:cs typeface="Andalus" pitchFamily="18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              </a:t>
                      </a:r>
                      <a:r>
                        <a:rPr lang="ar-DZ" sz="2200" b="1" dirty="0" err="1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أ.فتاح</a:t>
                      </a:r>
                      <a:r>
                        <a:rPr lang="ar-DZ" sz="2200" b="1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فبد القادر</a:t>
                      </a:r>
                      <a:endParaRPr lang="fr-FR" sz="1100" b="1" dirty="0">
                        <a:latin typeface="Microsoft Uighur" pitchFamily="2" charset="-78"/>
                        <a:ea typeface="Times New Roman"/>
                        <a:cs typeface="Microsoft Uighur" pitchFamily="2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581960"/>
              </p:ext>
            </p:extLst>
          </p:nvPr>
        </p:nvGraphicFramePr>
        <p:xfrm>
          <a:off x="944948" y="4832580"/>
          <a:ext cx="6715172" cy="1542288"/>
        </p:xfrm>
        <a:graphic>
          <a:graphicData uri="http://schemas.openxmlformats.org/drawingml/2006/table">
            <a:tbl>
              <a:tblPr rtl="1"/>
              <a:tblGrid>
                <a:gridCol w="3357586"/>
                <a:gridCol w="3357586"/>
              </a:tblGrid>
              <a:tr h="33199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u="sng" dirty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اسم </a:t>
                      </a:r>
                      <a:r>
                        <a:rPr lang="ar-DZ" sz="2200" b="1" u="sng" dirty="0" err="1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و</a:t>
                      </a:r>
                      <a:r>
                        <a:rPr lang="ar-DZ" sz="2200" b="1" u="sng" dirty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لقب الأستاذ:</a:t>
                      </a:r>
                      <a:endParaRPr lang="fr-FR" sz="1100" dirty="0">
                        <a:latin typeface="Microsoft Uighur" pitchFamily="2" charset="-78"/>
                        <a:ea typeface="Times New Roman"/>
                        <a:cs typeface="Microsoft Uighur" pitchFamily="2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       </a:t>
                      </a:r>
                      <a:r>
                        <a:rPr lang="ar-DZ" sz="2200" b="1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       </a:t>
                      </a:r>
                      <a:r>
                        <a:rPr lang="ar-DZ" sz="2200" b="1" u="sng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</a:t>
                      </a:r>
                      <a:r>
                        <a:rPr lang="ar-DZ" sz="2200" b="1" u="sng" dirty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الصفة </a:t>
                      </a:r>
                      <a:endParaRPr lang="fr-FR" sz="1100" dirty="0">
                        <a:latin typeface="Microsoft Uighur" pitchFamily="2" charset="-78"/>
                        <a:ea typeface="Times New Roman"/>
                        <a:cs typeface="Microsoft Uighur" pitchFamily="2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91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</a:t>
                      </a:r>
                      <a:endParaRPr lang="fr-FR" sz="1100" dirty="0">
                        <a:latin typeface="Microsoft Uighur" pitchFamily="2" charset="-78"/>
                        <a:ea typeface="Times New Roman"/>
                        <a:cs typeface="Microsoft Uighur" pitchFamily="2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 </a:t>
                      </a:r>
                      <a:r>
                        <a:rPr lang="ar-DZ" sz="2200" b="1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             </a:t>
                      </a:r>
                      <a:r>
                        <a:rPr lang="ar-DZ" sz="2200" b="1" dirty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رئيسا</a:t>
                      </a:r>
                      <a:endParaRPr lang="fr-FR" sz="1100" dirty="0">
                        <a:latin typeface="Microsoft Uighur" pitchFamily="2" charset="-78"/>
                        <a:ea typeface="Times New Roman"/>
                        <a:cs typeface="Microsoft Uighur" pitchFamily="2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99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 err="1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أ.فتاح</a:t>
                      </a:r>
                      <a:r>
                        <a:rPr lang="ar-DZ" sz="2200" b="1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فبد القادر</a:t>
                      </a:r>
                      <a:endParaRPr lang="fr-FR" sz="1100" dirty="0">
                        <a:latin typeface="Microsoft Uighur" pitchFamily="2" charset="-78"/>
                        <a:ea typeface="Times New Roman"/>
                        <a:cs typeface="Microsoft Uighur" pitchFamily="2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        </a:t>
                      </a:r>
                      <a:r>
                        <a:rPr lang="ar-DZ" sz="2200" b="1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     </a:t>
                      </a:r>
                      <a:r>
                        <a:rPr lang="ar-DZ" sz="2200" b="1" dirty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مشرفا</a:t>
                      </a:r>
                      <a:endParaRPr lang="fr-FR" sz="1100" dirty="0">
                        <a:latin typeface="Microsoft Uighur" pitchFamily="2" charset="-78"/>
                        <a:ea typeface="Times New Roman"/>
                        <a:cs typeface="Microsoft Uighur" pitchFamily="2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99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</a:t>
                      </a:r>
                      <a:endParaRPr lang="fr-FR" sz="1100" dirty="0">
                        <a:latin typeface="Microsoft Uighur" pitchFamily="2" charset="-78"/>
                        <a:ea typeface="Times New Roman"/>
                        <a:cs typeface="Microsoft Uighur" pitchFamily="2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200" b="1" dirty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        </a:t>
                      </a:r>
                      <a:r>
                        <a:rPr lang="ar-DZ" sz="2200" b="1" dirty="0" smtClean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      </a:t>
                      </a:r>
                      <a:r>
                        <a:rPr lang="ar-DZ" sz="2200" b="1" dirty="0">
                          <a:latin typeface="Microsoft Uighur" pitchFamily="2" charset="-78"/>
                          <a:ea typeface="Times New Roman"/>
                          <a:cs typeface="Microsoft Uighur" pitchFamily="2" charset="-78"/>
                        </a:rPr>
                        <a:t>ممتحنا</a:t>
                      </a:r>
                      <a:endParaRPr lang="fr-FR" sz="1100" dirty="0">
                        <a:latin typeface="Microsoft Uighur" pitchFamily="2" charset="-78"/>
                        <a:ea typeface="Times New Roman"/>
                        <a:cs typeface="Microsoft Uighur" pitchFamily="2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3779912" y="4509120"/>
            <a:ext cx="164307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ar-DZ" sz="2000" b="1" u="sng" dirty="0" smtClean="0">
                <a:solidFill>
                  <a:schemeClr val="tx1"/>
                </a:solidFill>
                <a:latin typeface="Andalus" pitchFamily="18" charset="-78"/>
                <a:ea typeface="Times New Roman" pitchFamily="18" charset="0"/>
                <a:cs typeface="Andalus" pitchFamily="18" charset="-78"/>
              </a:rPr>
              <a:t>لجنة المناقشة</a:t>
            </a:r>
            <a:r>
              <a:rPr lang="ar-DZ" b="1" u="sng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:</a:t>
            </a:r>
            <a:endParaRPr lang="fr-FR" sz="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08408" y="6286520"/>
            <a:ext cx="2786082" cy="4143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b="1" u="sng" dirty="0" smtClean="0">
                <a:solidFill>
                  <a:schemeClr val="tx1"/>
                </a:solidFill>
                <a:latin typeface="Andalus" pitchFamily="18" charset="-78"/>
                <a:ea typeface="Times New Roman" pitchFamily="18" charset="0"/>
                <a:cs typeface="Andalus" pitchFamily="18" charset="-78"/>
              </a:rPr>
              <a:t>السنة الجامعية: 2015/2016</a:t>
            </a:r>
            <a:endParaRPr lang="fr-FR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2334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07504" y="836712"/>
            <a:ext cx="8856984" cy="583264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  </a:t>
            </a:r>
            <a:r>
              <a:rPr lang="ar-SA" sz="2800" dirty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ظل الاقتصاد الجزائري و لفترات طويلة تسيطر </a:t>
            </a:r>
            <a:r>
              <a:rPr lang="ar-DZ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عليه</a:t>
            </a:r>
            <a:r>
              <a:rPr lang="ar-SA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المؤسسات الكبيرة العمومية، لكن بعد الانفتاح الرسمي للسوق الجزائري على المنافسة بعد فصل احتكار الدولة على التجارة الخارجية، أصبحت المؤسسات الصغيرة و المتوسطة لها مهمة تحريك عجلة النمو الاقتصادي و هذا نتيجة عجز المؤسسات الكبرى</a:t>
            </a:r>
            <a:r>
              <a:rPr lang="ar-DZ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،</a:t>
            </a:r>
            <a:r>
              <a:rPr lang="ar-SA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فنلاحظ اليوم ازدياد أهمية هذا النوع من المؤسسات في تحقيق التطور الاقتصادي و الاجتماعي لتشكل حاليا مكانة إستراتيجية في العالم</a:t>
            </a:r>
            <a:r>
              <a:rPr lang="ar-SA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ar-DZ" sz="2200" b="1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 rtl="1">
              <a:buNone/>
            </a:pPr>
            <a:endParaRPr lang="fr-FR" sz="12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 rtl="1">
              <a:buNone/>
            </a:pPr>
            <a:r>
              <a:rPr lang="ar-SA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     فبعد صدور قانون النقد و القرض و الذي يشكل الخطوة الأولى في سبيل الانتقال إلى اقتصاد السوق، سجل انفتاح النظام البنكي الجزائري للمنافسة، حيث وليت له مهمة تحسين العلاقة بين البنك و الزبون و هذا بتوسيع مهام البنك و الزيادة في المنتوجات و الخدمات المالية الموجهة لتمويل قطاع هذه المؤسسات</a:t>
            </a:r>
            <a:r>
              <a:rPr lang="ar-SA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ar-DZ" sz="2200" b="1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 rtl="1">
              <a:buNone/>
            </a:pPr>
            <a:endParaRPr lang="fr-FR" sz="12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indent="0" algn="ctr" rtl="1">
              <a:buNone/>
            </a:pPr>
            <a:r>
              <a:rPr lang="ar-SA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 فمن الواضح أن هناك عامل مشترك يربط بين هذا النوع من المؤسسات والقطاع البنكي و الذي يتمثل في الفوائد المنجزة عن عملية التمويل، حيث تلبي المؤسسة حاجاتها التمويلية المتعلقة بنشاطاتها المختلفة، بينما يحقق البنك جملة من لأرباح عند إقدامه على منح القروض،</a:t>
            </a:r>
            <a:r>
              <a:rPr lang="ar-DZ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لكن</a:t>
            </a:r>
            <a:r>
              <a:rPr lang="ar-SA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رغم ما توفره هذه العملية من ربحية بالنسبة للبنك إلا أنه تكتسيها العديد من المخاطر خاصة مخاطر عدم التسديد و التي قد تؤثر على سير نشاط البنك</a:t>
            </a:r>
            <a:r>
              <a:rPr lang="ar-SA" sz="2400" dirty="0"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DZ" sz="3000" dirty="0">
                <a:solidFill>
                  <a:prstClr val="black"/>
                </a:solidFill>
                <a:latin typeface="Simplified Arabic" pitchFamily="18" charset="-78"/>
                <a:cs typeface="Simplified Arabic" pitchFamily="18" charset="-78"/>
              </a:rPr>
              <a:t/>
            </a:r>
            <a:br>
              <a:rPr lang="ar-DZ" sz="3000" dirty="0">
                <a:solidFill>
                  <a:prstClr val="black"/>
                </a:solidFill>
                <a:latin typeface="Simplified Arabic" pitchFamily="18" charset="-78"/>
                <a:cs typeface="Simplified Arabic" pitchFamily="18" charset="-78"/>
              </a:rPr>
            </a:br>
            <a:endParaRPr lang="fr-FR" sz="3000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" r="26439"/>
          <a:stretch/>
        </p:blipFill>
        <p:spPr>
          <a:xfrm>
            <a:off x="0" y="0"/>
            <a:ext cx="9144000" cy="7647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7056784" cy="1143000"/>
          </a:xfrm>
          <a:blipFill>
            <a:blip r:embed="rId2"/>
            <a:tile tx="0" ty="0" sx="100000" sy="100000" flip="none" algn="tl"/>
          </a:blip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rtl="1"/>
            <a:r>
              <a:rPr lang="ar-DZ" sz="5400" b="1" dirty="0" smtClean="0">
                <a:solidFill>
                  <a:schemeClr val="tx1"/>
                </a:solidFill>
                <a:latin typeface="AngsanaUPC" pitchFamily="18" charset="-34"/>
                <a:cs typeface="Andalus" pitchFamily="18" charset="-78"/>
              </a:rPr>
              <a:t>إشكالية البحث.</a:t>
            </a:r>
            <a:endParaRPr lang="fr-FR" sz="5400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123728" y="2492896"/>
            <a:ext cx="6867872" cy="273893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>
              <a:buNone/>
            </a:pPr>
            <a:endParaRPr lang="ar-DZ" b="1" dirty="0" smtClean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ctr" rtl="1"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كيف </a:t>
            </a:r>
            <a:r>
              <a:rPr lang="ar-SA" sz="28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يتم سير تحليل</a:t>
            </a:r>
            <a:r>
              <a:rPr lang="ar-DZ" sz="28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منح ال</a:t>
            </a:r>
            <a:r>
              <a:rPr lang="ar-SA" sz="28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قروض </a:t>
            </a:r>
            <a:r>
              <a:rPr lang="ar-DZ" sz="28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ل</a:t>
            </a:r>
            <a:r>
              <a:rPr lang="ar-SA" sz="28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لمؤسسات الصغيرة </a:t>
            </a:r>
            <a:r>
              <a:rPr lang="ar-SA" sz="28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و </a:t>
            </a:r>
            <a:r>
              <a:rPr lang="ar-SA" sz="28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المتوسطة، و ما هي المعايير و الدراسات التي تؤخذ بعين الاعتبار عند القيام بهذا التحليل؟.</a:t>
            </a:r>
            <a:endParaRPr lang="ar-DZ" sz="2800" b="1" dirty="0" smtClean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4100" name="Picture 4" descr="C:\Users\DELL\Downloads\Compressed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928802"/>
            <a:ext cx="1909446" cy="351642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7" cy="634082"/>
          </a:xfrm>
          <a:blipFill>
            <a:blip r:embed="rId2"/>
            <a:tile tx="0" ty="0" sx="100000" sy="100000" flip="none" algn="tl"/>
          </a:blip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rtl="1"/>
            <a:r>
              <a:rPr lang="ar-DZ" sz="40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الأسئلة الفرعية </a:t>
            </a:r>
            <a:endParaRPr lang="fr-FR" sz="4000" b="1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571736" y="1554162"/>
            <a:ext cx="6419864" cy="4525963"/>
          </a:xfrm>
          <a:ln>
            <a:noFill/>
          </a:ln>
        </p:spPr>
        <p:txBody>
          <a:bodyPr/>
          <a:lstStyle/>
          <a:p>
            <a:pPr marL="0" lvl="0" indent="0" algn="r" rtl="1">
              <a:buNone/>
            </a:pPr>
            <a:r>
              <a:rPr lang="ar-DZ" dirty="0" smtClean="0"/>
              <a:t> </a:t>
            </a:r>
            <a:endParaRPr lang="fr-FR" sz="4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07703" y="1052736"/>
            <a:ext cx="6840041" cy="56323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lvl="0" indent="-342900" algn="ctr" rtl="1" fontAlgn="base" hangingPunct="0">
              <a:buFont typeface="Arial" pitchFamily="34" charset="0"/>
              <a:buChar char="•"/>
            </a:pP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ما هي </a:t>
            </a: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المعايير والأ</a:t>
            </a:r>
            <a:r>
              <a:rPr lang="ar-SA" sz="3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سس</a:t>
            </a: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التي تؤخذ بعين الاعتبار عند</a:t>
            </a: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تحديد المؤسسات الصغيرة والمتوسطة ؟</a:t>
            </a:r>
            <a:endParaRPr lang="fr-FR" sz="3000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342900" lvl="0" indent="-342900" algn="ctr" rtl="1" fontAlgn="base" hangingPunct="0">
              <a:buFont typeface="Arial" pitchFamily="34" charset="0"/>
              <a:buChar char="•"/>
            </a:pP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ما هو دور المؤسسات الصغيرة و المتوسطة في الاقتصاد الوطني؟</a:t>
            </a:r>
            <a:endParaRPr lang="fr-FR" sz="3000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342900" lvl="0" indent="-342900" algn="ctr" rtl="1" fontAlgn="base" hangingPunct="0">
              <a:buFont typeface="Arial" pitchFamily="34" charset="0"/>
              <a:buChar char="•"/>
            </a:pP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ما هي المشاكل و العراقيل التي تواجه المؤسسات الصغيرة و المتوسطة في الجزائر ؟ و ما هي الأساليب المتخذة لدعم و تطوير هذه المؤسسات ؟.</a:t>
            </a:r>
            <a:endParaRPr lang="fr-FR" sz="3000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342900" lvl="0" indent="-342900" algn="ctr" rtl="1" fontAlgn="base" hangingPunct="0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في ماذا تتمثل الحاجات المالية للمؤسسات الصغيرة و المتوسطة؟ و ما هي المنتوجات المالية الأساسية الموجهة لتمويل   نشاطات  هذه المؤسسة.</a:t>
            </a:r>
            <a:endParaRPr lang="fr-FR" sz="3000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342900" lvl="0" indent="-342900" algn="ctr" rtl="1" fontAlgn="base" hangingPunct="0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ما هي المخاطر المت</a:t>
            </a: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علقة بعملية منح</a:t>
            </a:r>
            <a:r>
              <a:rPr lang="ar-SA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بالقروض و ما هي الإجراءات الوقائية منها ؟.</a:t>
            </a:r>
            <a:endParaRPr lang="fr-FR" sz="30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38826"/>
            <a:ext cx="1728192" cy="34463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36904" cy="1008112"/>
          </a:xfrm>
          <a:blipFill>
            <a:blip r:embed="rId2"/>
            <a:tile tx="0" ty="0" sx="100000" sy="100000" flip="none" algn="tl"/>
          </a:blip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rtl="1"/>
            <a:r>
              <a:rPr lang="ar-DZ" sz="4800" b="1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فرضيات البحث</a:t>
            </a:r>
            <a:r>
              <a:rPr lang="ar-DZ" sz="50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fr-FR" sz="5000" b="1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Espace réservé du contenu 3" descr="ID-100234962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67544" y="1500174"/>
            <a:ext cx="7890670" cy="442915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51520" y="300120"/>
            <a:ext cx="6480720" cy="608120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lvl="0" algn="ctr" rtl="1" fontAlgn="base" hangingPunct="0"/>
            <a:r>
              <a:rPr lang="ar-SA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الاهتمام الكبير الذي يوليه البنك </a:t>
            </a:r>
            <a:r>
              <a:rPr lang="ar-DZ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بالدراسات المتعلقة بعملية منح القروض.</a:t>
            </a:r>
            <a:endParaRPr lang="fr-FR" sz="32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 fontAlgn="base" hangingPunct="0"/>
            <a:r>
              <a:rPr lang="ar-SA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بالإضافة إلى تخصصنا كماليين يدفعنا للاهتمام بمثل هذه المسائل المالية و الإقتصادية .</a:t>
            </a:r>
            <a:endParaRPr lang="fr-FR" sz="32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 fontAlgn="base" hangingPunct="0"/>
            <a:r>
              <a:rPr lang="ar-SA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هناك عدة أسس</a:t>
            </a:r>
            <a:r>
              <a:rPr lang="ar-DZ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و</a:t>
            </a:r>
            <a:r>
              <a:rPr lang="ar-SA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معايير لتحديد المؤ</a:t>
            </a:r>
            <a:r>
              <a:rPr lang="ar-DZ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سس</a:t>
            </a:r>
            <a:r>
              <a:rPr lang="ar-SA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ات الصغيرة والمتوسطة</a:t>
            </a:r>
            <a:r>
              <a:rPr lang="ar-DZ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، حيث إنها تختلف حسب الزمان </a:t>
            </a:r>
            <a:r>
              <a:rPr lang="ar-DZ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والمكان.</a:t>
            </a:r>
            <a:endParaRPr lang="fr-FR" sz="32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 fontAlgn="base" hangingPunct="0"/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للمؤسسات الصغيرة و المتوسطة </a:t>
            </a:r>
            <a:r>
              <a:rPr lang="ar-DZ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دور فعال في تحريك عجلة النمو</a:t>
            </a:r>
            <a:r>
              <a:rPr lang="ar-SA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الاقتصاد</a:t>
            </a:r>
            <a:r>
              <a:rPr lang="ar-DZ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ي للبلاد.</a:t>
            </a:r>
            <a:endParaRPr lang="fr-FR" sz="32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 fontAlgn="base" hangingPunct="0"/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إن طبيعة نشاط المؤسسات الصغيرة و المتوسطة يجعلها تواجه العديد من الحاجات</a:t>
            </a:r>
            <a:r>
              <a:rPr lang="ar-DZ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. </a:t>
            </a:r>
            <a:endParaRPr lang="fr-FR" sz="32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algn="ctr" rtl="1" fontAlgn="base" hangingPunct="0"/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إن عملية منح القروض تكتسبها العديد من المخاطر، و البنك يتبع عدة طرق للحد أو التقليل من هذه المخاطر.</a:t>
            </a:r>
            <a:endParaRPr lang="fr-FR" sz="32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0" lvl="0" indent="0" algn="r" rtl="1">
              <a:spcBef>
                <a:spcPct val="20000"/>
              </a:spcBef>
              <a:buClr>
                <a:srgbClr val="94C600"/>
              </a:buClr>
              <a:buSzPct val="76000"/>
              <a:buNone/>
            </a:pPr>
            <a:endParaRPr lang="fr-FR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384" y="19122"/>
            <a:ext cx="2281392" cy="169828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127" y="1916832"/>
            <a:ext cx="2281392" cy="169828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608" y="4077072"/>
            <a:ext cx="2281392" cy="16982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8534182" cy="445132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>
              <a:buNone/>
            </a:pPr>
            <a:endParaRPr lang="ar-DZ" sz="3900" b="1" dirty="0" smtClean="0">
              <a:latin typeface="Andalus" pitchFamily="18" charset="-78"/>
              <a:cs typeface="Andalus" pitchFamily="18" charset="-78"/>
            </a:endParaRPr>
          </a:p>
          <a:p>
            <a:pPr algn="ctr" rtl="1">
              <a:buNone/>
            </a:pP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اعتمدنا في بحثنا هذا للإجابة على مختلف الأسئلة المطروحة والإلمام بالموضوع في كل جوانبه</a:t>
            </a:r>
            <a:r>
              <a:rPr lang="fr-FR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على:</a:t>
            </a:r>
          </a:p>
          <a:p>
            <a:pPr algn="ctr" rtl="1">
              <a:buNone/>
            </a:pP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المنهج الوصفي </a:t>
            </a:r>
            <a:r>
              <a:rPr lang="ar-DZ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التحليلي من خلال تجميع المادة العلمية الخام الخاصة </a:t>
            </a: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بالدراسة.</a:t>
            </a:r>
          </a:p>
          <a:p>
            <a:pPr algn="ctr" rtl="1">
              <a:buNone/>
            </a:pPr>
            <a:r>
              <a:rPr lang="ar-DZ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DZ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كما اتبعنا المنهج الاستقرائي في ناحية التطبيقية لدراستنا التي ترتكز على مؤسسة اقتصادية</a:t>
            </a:r>
            <a:r>
              <a:rPr lang="ar-DZ" sz="4000" b="1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ar-DZ" sz="4000" b="1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</a:br>
            <a:r>
              <a:rPr lang="ar-DZ" sz="4000" b="1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fr-FR" sz="39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  <a:p>
            <a:pPr algn="ctr" rtl="1"/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727"/>
            <a:ext cx="8568952" cy="153352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123728" y="675849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DZ" sz="48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منهجيـــــــــــــــة البحــــــــــــــــث </a:t>
            </a:r>
            <a:endParaRPr lang="fr-FR" sz="4800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706090"/>
          </a:xfrm>
          <a:blipFill>
            <a:blip r:embed="rId2"/>
            <a:tile tx="0" ty="0" sx="100000" sy="100000" flip="none" algn="tl"/>
          </a:blip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DZ" sz="50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تقسيمات البحث</a:t>
            </a:r>
            <a:endParaRPr lang="fr-FR" sz="5000" b="1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251520" y="1860754"/>
            <a:ext cx="8678198" cy="4880614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57158" y="1214422"/>
            <a:ext cx="8358246" cy="64633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1" hangingPunct="0"/>
            <a:r>
              <a:rPr lang="ar-DZ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الفصل الأول:</a:t>
            </a: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تقديم المؤسسات الصغيرة و المتوسطة</a:t>
            </a:r>
            <a:endParaRPr lang="fr-FR" sz="36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15074" y="1988840"/>
            <a:ext cx="2714644" cy="12961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hangingPunct="0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المبحث الأول: ماهية المؤسسات الصغيرة و المتوسطة 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97136" y="1988840"/>
            <a:ext cx="2775062" cy="12961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المبحث الثاني: مساهمة المؤسسات الصغيرة و المتوسطة في الجانب الاقتصادي والاجتماعي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7157" y="1988840"/>
            <a:ext cx="2820149" cy="12961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المبحث الثالث: وضعية قطاع المؤسسات الصغيرة و المتوسطة في الجزائر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12742" y="3391804"/>
            <a:ext cx="2700350" cy="9732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الأول: 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تعريف المؤسسات الصغيرة و المتوسطة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29460" y="4509120"/>
            <a:ext cx="2700350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الثاني: معايير تعريف المؤسسات الصغيرة و المتوسطة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307257" y="3405790"/>
            <a:ext cx="2775062" cy="9882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الأول: عوامل انتشار </a:t>
            </a:r>
            <a:endParaRPr lang="ar-DZ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 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نجاح المؤسسات الصغيرة </a:t>
            </a:r>
            <a:endParaRPr lang="ar-DZ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 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المتوسطة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297135" y="4509120"/>
            <a:ext cx="2785183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الثاني: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مساهمة المؤسسات الصغيرة و المتوسطة في الجانب الاقتصادي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73486" y="3405790"/>
            <a:ext cx="2791819" cy="9912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الأول: مكانة المؤسسات الصغيرة والمتوسطة في الجزائر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1160" y="4509121"/>
            <a:ext cx="2796146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الثاني : العراقيل والمشاكل التي تواجه المؤسسات الصغيرة والمتوسطة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29459" y="5661248"/>
            <a:ext cx="2669443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الثالث: 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خصائص ومميزات المؤسسات </a:t>
            </a:r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الصغيرة</a:t>
            </a:r>
            <a:endParaRPr lang="ar-DZ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ctr" rtl="1"/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و المتوسطة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97135" y="5661248"/>
            <a:ext cx="2775063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</a:t>
            </a:r>
            <a:r>
              <a:rPr lang="ar-DZ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الثالث</a:t>
            </a:r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: مساهمة المؤسسات الصغيرة والمتوسطة في الجانب الاجتماعي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5156" y="5661248"/>
            <a:ext cx="2820149" cy="10081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المطلب الثالث: إجراءات الدعم و الترقية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1160</TotalTime>
  <Words>1430</Words>
  <Application>Microsoft Office PowerPoint</Application>
  <PresentationFormat>Affichage à l'écran (4:3)</PresentationFormat>
  <Paragraphs>131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Oriel</vt:lpstr>
      <vt:lpstr>Présentation PowerPoint</vt:lpstr>
      <vt:lpstr>جامعة الجيلالي بو نعامة – خميس مليانة -  كلية العلوم الاقتصادية والتجارية وعلوم التسيير قسم العلوم الاقتصادية</vt:lpstr>
      <vt:lpstr>Présentation PowerPoint</vt:lpstr>
      <vt:lpstr>إشكالية البحث.</vt:lpstr>
      <vt:lpstr>الأسئلة الفرعية </vt:lpstr>
      <vt:lpstr>فرضيات البحث.</vt:lpstr>
      <vt:lpstr>Présentation PowerPoint</vt:lpstr>
      <vt:lpstr>Présentation PowerPoint</vt:lpstr>
      <vt:lpstr>تقسيمات البحث</vt:lpstr>
      <vt:lpstr>Présentation PowerPoint</vt:lpstr>
      <vt:lpstr>Présentation PowerPoint</vt:lpstr>
      <vt:lpstr>الملخــــــــــــــــــــــــــــص</vt:lpstr>
      <vt:lpstr>Présentation PowerPoint</vt:lpstr>
      <vt:lpstr>Présentation PowerPoint</vt:lpstr>
      <vt:lpstr>Présentation PowerPoint</vt:lpstr>
      <vt:lpstr>Présentation PowerPoint</vt:lpstr>
      <vt:lpstr>النتائج الموصل إليها</vt:lpstr>
      <vt:lpstr>الاقتراحـــــــــــــــــــات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DELL</dc:creator>
  <cp:lastModifiedBy>001</cp:lastModifiedBy>
  <cp:revision>110</cp:revision>
  <dcterms:created xsi:type="dcterms:W3CDTF">2016-05-06T21:03:24Z</dcterms:created>
  <dcterms:modified xsi:type="dcterms:W3CDTF">2016-06-11T16:26:49Z</dcterms:modified>
</cp:coreProperties>
</file>