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7.xml" ContentType="application/vnd.openxmlformats-officedocument.drawingml.chart+xml"/>
  <Override PartName="/ppt/diagrams/layout1.xml" ContentType="application/vnd.openxmlformats-officedocument.drawingml.diagramLayou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349" r:id="rId3"/>
    <p:sldId id="341" r:id="rId4"/>
    <p:sldId id="258" r:id="rId5"/>
    <p:sldId id="350" r:id="rId6"/>
    <p:sldId id="344" r:id="rId7"/>
    <p:sldId id="343" r:id="rId8"/>
    <p:sldId id="261" r:id="rId9"/>
    <p:sldId id="318" r:id="rId10"/>
    <p:sldId id="263" r:id="rId11"/>
    <p:sldId id="262" r:id="rId12"/>
    <p:sldId id="264" r:id="rId13"/>
    <p:sldId id="319" r:id="rId14"/>
    <p:sldId id="265" r:id="rId15"/>
    <p:sldId id="266" r:id="rId16"/>
    <p:sldId id="268" r:id="rId17"/>
    <p:sldId id="269" r:id="rId18"/>
    <p:sldId id="321" r:id="rId19"/>
    <p:sldId id="322" r:id="rId20"/>
    <p:sldId id="368" r:id="rId21"/>
    <p:sldId id="270" r:id="rId22"/>
    <p:sldId id="347" r:id="rId23"/>
    <p:sldId id="271" r:id="rId24"/>
    <p:sldId id="362" r:id="rId25"/>
    <p:sldId id="276" r:id="rId26"/>
    <p:sldId id="277" r:id="rId27"/>
    <p:sldId id="366" r:id="rId28"/>
    <p:sldId id="365" r:id="rId29"/>
    <p:sldId id="327" r:id="rId30"/>
    <p:sldId id="329" r:id="rId31"/>
    <p:sldId id="367" r:id="rId32"/>
    <p:sldId id="369" r:id="rId33"/>
    <p:sldId id="370" r:id="rId34"/>
    <p:sldId id="371" r:id="rId35"/>
    <p:sldId id="372" r:id="rId36"/>
    <p:sldId id="373" r:id="rId37"/>
    <p:sldId id="374" r:id="rId38"/>
    <p:sldId id="375" r:id="rId39"/>
    <p:sldId id="291" r:id="rId40"/>
    <p:sldId id="290" r:id="rId41"/>
    <p:sldId id="354" r:id="rId42"/>
    <p:sldId id="292" r:id="rId43"/>
    <p:sldId id="293" r:id="rId44"/>
    <p:sldId id="317"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Untitled Section" id="{6E37621B-AC5D-4294-B015-46043A9FFFA8}">
          <p14:sldIdLst>
            <p14:sldId id="257"/>
            <p14:sldId id="256"/>
            <p14:sldId id="260"/>
            <p14:sldId id="259"/>
            <p14:sldId id="258"/>
            <p14:sldId id="261"/>
            <p14:sldId id="263"/>
            <p14:sldId id="262"/>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 id="287"/>
            <p14:sldId id="286"/>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4"/>
            <p14:sldId id="315"/>
            <p14:sldId id="316"/>
            <p14:sldId id="317"/>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333399"/>
    <a:srgbClr val="0033CC"/>
    <a:srgbClr val="003399"/>
    <a:srgbClr val="2696E2"/>
    <a:srgbClr val="0066FF"/>
    <a:srgbClr val="0066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7018" autoAdjust="0"/>
    <p:restoredTop sz="94624" autoAdjust="0"/>
  </p:normalViewPr>
  <p:slideViewPr>
    <p:cSldViewPr snapToGrid="0">
      <p:cViewPr>
        <p:scale>
          <a:sx n="60" d="100"/>
          <a:sy n="60" d="100"/>
        </p:scale>
        <p:origin x="-1704" y="-372"/>
      </p:cViewPr>
      <p:guideLst>
        <p:guide orient="horz" pos="2160"/>
        <p:guide pos="3840"/>
      </p:guideLst>
    </p:cSldViewPr>
  </p:slideViewPr>
  <p:notesTextViewPr>
    <p:cViewPr>
      <p:scale>
        <a:sx n="1" d="1"/>
        <a:sy n="1" d="1"/>
      </p:scale>
      <p:origin x="0" y="0"/>
    </p:cViewPr>
  </p:notesTextViewPr>
  <p:sorterViewPr>
    <p:cViewPr>
      <p:scale>
        <a:sx n="100" d="100"/>
        <a:sy n="100" d="100"/>
      </p:scale>
      <p:origin x="0" y="16332"/>
    </p:cViewPr>
  </p:sorterViewPr>
  <p:notesViewPr>
    <p:cSldViewPr snapToGrid="0">
      <p:cViewPr varScale="1">
        <p:scale>
          <a:sx n="55" d="100"/>
          <a:sy n="55" d="100"/>
        </p:scale>
        <p:origin x="-284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himainfo\Desktop\aissou\Classeur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himainfo\Desktop\aissou\Classeur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DMIN\Desktop\M&#233;moire%20Radja%20et%20asma\Classeur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Shimainfo\Desktop\aissou\Classeur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Shimainfo\Desktop\aissou\Classeur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DMIN\Desktop\M&#233;moire%20Radja%20et%20asma\Classeur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DMIN\Desktop\M&#233;moire%20Radja%20et%20asma\Classeur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34"/>
  <c:chart>
    <c:view3D>
      <c:rAngAx val="1"/>
    </c:view3D>
    <c:plotArea>
      <c:layout>
        <c:manualLayout>
          <c:layoutTarget val="inner"/>
          <c:xMode val="edge"/>
          <c:yMode val="edge"/>
          <c:x val="0.11233577758185885"/>
          <c:y val="3.2193367968474849E-2"/>
          <c:w val="0.87498857304355093"/>
          <c:h val="0.89688195907265467"/>
        </c:manualLayout>
      </c:layout>
      <c:bar3DChart>
        <c:barDir val="col"/>
        <c:grouping val="standard"/>
        <c:ser>
          <c:idx val="0"/>
          <c:order val="0"/>
          <c:tx>
            <c:strRef>
              <c:f>Feuil1!$B$2</c:f>
              <c:strCache>
                <c:ptCount val="1"/>
                <c:pt idx="0">
                  <c:v>CpXn 10%</c:v>
                </c:pt>
              </c:strCache>
            </c:strRef>
          </c:tx>
          <c:spPr>
            <a:solidFill>
              <a:srgbClr val="66FFFF"/>
            </a:solidFill>
            <a:ln>
              <a:solidFill>
                <a:srgbClr val="5B9BD5"/>
              </a:solidFill>
            </a:ln>
          </c:spPr>
          <c:cat>
            <c:numRef>
              <c:f>Feuil1!$A$3:$A$10</c:f>
              <c:numCache>
                <c:formatCode>General</c:formatCode>
                <c:ptCount val="8"/>
                <c:pt idx="0">
                  <c:v>10</c:v>
                </c:pt>
                <c:pt idx="1">
                  <c:v>20</c:v>
                </c:pt>
                <c:pt idx="2">
                  <c:v>30</c:v>
                </c:pt>
                <c:pt idx="3">
                  <c:v>60</c:v>
                </c:pt>
                <c:pt idx="4">
                  <c:v>120</c:v>
                </c:pt>
                <c:pt idx="5">
                  <c:v>180</c:v>
                </c:pt>
                <c:pt idx="6">
                  <c:v>240</c:v>
                </c:pt>
                <c:pt idx="7">
                  <c:v>960</c:v>
                </c:pt>
              </c:numCache>
            </c:numRef>
          </c:cat>
          <c:val>
            <c:numRef>
              <c:f>Feuil1!$B$3:$B$10</c:f>
              <c:numCache>
                <c:formatCode>General</c:formatCode>
                <c:ptCount val="8"/>
                <c:pt idx="0">
                  <c:v>0.84338000000000002</c:v>
                </c:pt>
                <c:pt idx="1">
                  <c:v>1.7272699999999988</c:v>
                </c:pt>
                <c:pt idx="2">
                  <c:v>3.11571</c:v>
                </c:pt>
                <c:pt idx="3">
                  <c:v>5.4727500000000004</c:v>
                </c:pt>
                <c:pt idx="4">
                  <c:v>9.8518800000000066</c:v>
                </c:pt>
                <c:pt idx="5">
                  <c:v>12.68033</c:v>
                </c:pt>
                <c:pt idx="6">
                  <c:v>15.121869999999999</c:v>
                </c:pt>
                <c:pt idx="7">
                  <c:v>25.3749900000001</c:v>
                </c:pt>
              </c:numCache>
            </c:numRef>
          </c:val>
        </c:ser>
        <c:ser>
          <c:idx val="1"/>
          <c:order val="1"/>
          <c:tx>
            <c:strRef>
              <c:f>Feuil1!$C$2</c:f>
              <c:strCache>
                <c:ptCount val="1"/>
                <c:pt idx="0">
                  <c:v>CpX1 10%</c:v>
                </c:pt>
              </c:strCache>
            </c:strRef>
          </c:tx>
          <c:spPr>
            <a:solidFill>
              <a:srgbClr val="0099FF"/>
            </a:solidFill>
            <a:ln>
              <a:solidFill>
                <a:srgbClr val="5B9BD5"/>
              </a:solidFill>
            </a:ln>
          </c:spPr>
          <c:cat>
            <c:numRef>
              <c:f>Feuil1!$A$3:$A$10</c:f>
              <c:numCache>
                <c:formatCode>General</c:formatCode>
                <c:ptCount val="8"/>
                <c:pt idx="0">
                  <c:v>10</c:v>
                </c:pt>
                <c:pt idx="1">
                  <c:v>20</c:v>
                </c:pt>
                <c:pt idx="2">
                  <c:v>30</c:v>
                </c:pt>
                <c:pt idx="3">
                  <c:v>60</c:v>
                </c:pt>
                <c:pt idx="4">
                  <c:v>120</c:v>
                </c:pt>
                <c:pt idx="5">
                  <c:v>180</c:v>
                </c:pt>
                <c:pt idx="6">
                  <c:v>240</c:v>
                </c:pt>
                <c:pt idx="7">
                  <c:v>960</c:v>
                </c:pt>
              </c:numCache>
            </c:numRef>
          </c:cat>
          <c:val>
            <c:numRef>
              <c:f>Feuil1!$C$3:$C$10</c:f>
              <c:numCache>
                <c:formatCode>General</c:formatCode>
                <c:ptCount val="8"/>
                <c:pt idx="0">
                  <c:v>3.8571599999999977</c:v>
                </c:pt>
                <c:pt idx="1">
                  <c:v>13.870890000000006</c:v>
                </c:pt>
                <c:pt idx="2">
                  <c:v>40.196050000000113</c:v>
                </c:pt>
                <c:pt idx="3">
                  <c:v>75.432170000000013</c:v>
                </c:pt>
                <c:pt idx="4">
                  <c:v>90.870029999999986</c:v>
                </c:pt>
                <c:pt idx="5">
                  <c:v>97.553100000000001</c:v>
                </c:pt>
                <c:pt idx="6">
                  <c:v>99.862260000000006</c:v>
                </c:pt>
              </c:numCache>
            </c:numRef>
          </c:val>
        </c:ser>
        <c:ser>
          <c:idx val="2"/>
          <c:order val="2"/>
          <c:tx>
            <c:strRef>
              <c:f>Feuil1!$D$2</c:f>
              <c:strCache>
                <c:ptCount val="1"/>
                <c:pt idx="0">
                  <c:v>CpX2 10%</c:v>
                </c:pt>
              </c:strCache>
            </c:strRef>
          </c:tx>
          <c:spPr>
            <a:solidFill>
              <a:srgbClr val="3333FF"/>
            </a:solidFill>
            <a:ln>
              <a:solidFill>
                <a:srgbClr val="5B9BD5"/>
              </a:solidFill>
            </a:ln>
          </c:spPr>
          <c:cat>
            <c:numRef>
              <c:f>Feuil1!$A$3:$A$10</c:f>
              <c:numCache>
                <c:formatCode>General</c:formatCode>
                <c:ptCount val="8"/>
                <c:pt idx="0">
                  <c:v>10</c:v>
                </c:pt>
                <c:pt idx="1">
                  <c:v>20</c:v>
                </c:pt>
                <c:pt idx="2">
                  <c:v>30</c:v>
                </c:pt>
                <c:pt idx="3">
                  <c:v>60</c:v>
                </c:pt>
                <c:pt idx="4">
                  <c:v>120</c:v>
                </c:pt>
                <c:pt idx="5">
                  <c:v>180</c:v>
                </c:pt>
                <c:pt idx="6">
                  <c:v>240</c:v>
                </c:pt>
                <c:pt idx="7">
                  <c:v>960</c:v>
                </c:pt>
              </c:numCache>
            </c:numRef>
          </c:cat>
          <c:val>
            <c:numRef>
              <c:f>Feuil1!$D$3:$D$10</c:f>
              <c:numCache>
                <c:formatCode>General</c:formatCode>
                <c:ptCount val="8"/>
                <c:pt idx="0">
                  <c:v>9.0304000000000002</c:v>
                </c:pt>
                <c:pt idx="1">
                  <c:v>22.016210000000001</c:v>
                </c:pt>
                <c:pt idx="2">
                  <c:v>37.130710000000171</c:v>
                </c:pt>
                <c:pt idx="3">
                  <c:v>54.18609</c:v>
                </c:pt>
                <c:pt idx="4">
                  <c:v>72.394210000000356</c:v>
                </c:pt>
                <c:pt idx="5">
                  <c:v>91.615120000000005</c:v>
                </c:pt>
                <c:pt idx="6">
                  <c:v>111.82302999999999</c:v>
                </c:pt>
              </c:numCache>
            </c:numRef>
          </c:val>
        </c:ser>
        <c:ser>
          <c:idx val="3"/>
          <c:order val="3"/>
          <c:tx>
            <c:strRef>
              <c:f>Feuil1!$E$2</c:f>
              <c:strCache>
                <c:ptCount val="1"/>
                <c:pt idx="0">
                  <c:v>CpX3 10%</c:v>
                </c:pt>
              </c:strCache>
            </c:strRef>
          </c:tx>
          <c:spPr>
            <a:solidFill>
              <a:srgbClr val="000066"/>
            </a:solidFill>
            <a:ln>
              <a:solidFill>
                <a:schemeClr val="accent1"/>
              </a:solidFill>
            </a:ln>
          </c:spPr>
          <c:cat>
            <c:numRef>
              <c:f>Feuil1!$A$3:$A$10</c:f>
              <c:numCache>
                <c:formatCode>General</c:formatCode>
                <c:ptCount val="8"/>
                <c:pt idx="0">
                  <c:v>10</c:v>
                </c:pt>
                <c:pt idx="1">
                  <c:v>20</c:v>
                </c:pt>
                <c:pt idx="2">
                  <c:v>30</c:v>
                </c:pt>
                <c:pt idx="3">
                  <c:v>60</c:v>
                </c:pt>
                <c:pt idx="4">
                  <c:v>120</c:v>
                </c:pt>
                <c:pt idx="5">
                  <c:v>180</c:v>
                </c:pt>
                <c:pt idx="6">
                  <c:v>240</c:v>
                </c:pt>
                <c:pt idx="7">
                  <c:v>960</c:v>
                </c:pt>
              </c:numCache>
            </c:numRef>
          </c:cat>
          <c:val>
            <c:numRef>
              <c:f>Feuil1!$E$3:$E$10</c:f>
              <c:numCache>
                <c:formatCode>General</c:formatCode>
                <c:ptCount val="8"/>
                <c:pt idx="0">
                  <c:v>8.838890000000001</c:v>
                </c:pt>
                <c:pt idx="1">
                  <c:v>21.5669</c:v>
                </c:pt>
                <c:pt idx="2">
                  <c:v>36.092140000000171</c:v>
                </c:pt>
                <c:pt idx="3">
                  <c:v>52.83079</c:v>
                </c:pt>
                <c:pt idx="4">
                  <c:v>69.981930000000006</c:v>
                </c:pt>
                <c:pt idx="5">
                  <c:v>87.729889999999983</c:v>
                </c:pt>
                <c:pt idx="6">
                  <c:v>109.16032</c:v>
                </c:pt>
              </c:numCache>
            </c:numRef>
          </c:val>
        </c:ser>
        <c:gapWidth val="300"/>
        <c:shape val="box"/>
        <c:axId val="58207616"/>
        <c:axId val="58426112"/>
        <c:axId val="52782848"/>
      </c:bar3DChart>
      <c:catAx>
        <c:axId val="58207616"/>
        <c:scaling>
          <c:orientation val="minMax"/>
        </c:scaling>
        <c:axPos val="b"/>
        <c:title>
          <c:tx>
            <c:rich>
              <a:bodyPr/>
              <a:lstStyle/>
              <a:p>
                <a:pPr>
                  <a:defRPr/>
                </a:pPr>
                <a:r>
                  <a:rPr lang="fr-FR" dirty="0"/>
                  <a:t>Temps (min)</a:t>
                </a:r>
              </a:p>
            </c:rich>
          </c:tx>
          <c:layout>
            <c:manualLayout>
              <c:xMode val="edge"/>
              <c:yMode val="edge"/>
              <c:x val="0.42327418066105382"/>
              <c:y val="0.90825108428232859"/>
            </c:manualLayout>
          </c:layout>
        </c:title>
        <c:numFmt formatCode="General" sourceLinked="1"/>
        <c:majorTickMark val="none"/>
        <c:tickLblPos val="nextTo"/>
        <c:crossAx val="58426112"/>
        <c:crosses val="autoZero"/>
        <c:auto val="1"/>
        <c:lblAlgn val="ctr"/>
        <c:lblOffset val="100"/>
      </c:catAx>
      <c:valAx>
        <c:axId val="58426112"/>
        <c:scaling>
          <c:orientation val="minMax"/>
        </c:scaling>
        <c:axPos val="l"/>
        <c:title>
          <c:tx>
            <c:rich>
              <a:bodyPr/>
              <a:lstStyle/>
              <a:p>
                <a:pPr>
                  <a:defRPr/>
                </a:pPr>
                <a:r>
                  <a:rPr lang="fr-FR" dirty="0"/>
                  <a:t>Libération de PA (%)</a:t>
                </a:r>
              </a:p>
            </c:rich>
          </c:tx>
          <c:layout>
            <c:manualLayout>
              <c:xMode val="edge"/>
              <c:yMode val="edge"/>
              <c:x val="1.5948367602572264E-2"/>
              <c:y val="0.41021966675490767"/>
            </c:manualLayout>
          </c:layout>
        </c:title>
        <c:numFmt formatCode="General" sourceLinked="1"/>
        <c:tickLblPos val="nextTo"/>
        <c:crossAx val="58207616"/>
        <c:crosses val="autoZero"/>
        <c:crossBetween val="between"/>
      </c:valAx>
      <c:serAx>
        <c:axId val="52782848"/>
        <c:scaling>
          <c:orientation val="minMax"/>
        </c:scaling>
        <c:delete val="1"/>
        <c:axPos val="b"/>
        <c:tickLblPos val="none"/>
        <c:crossAx val="58426112"/>
        <c:crosses val="autoZero"/>
      </c:serAx>
    </c:plotArea>
    <c:legend>
      <c:legendPos val="r"/>
      <c:layout>
        <c:manualLayout>
          <c:xMode val="edge"/>
          <c:yMode val="edge"/>
          <c:x val="0.30268548714303695"/>
          <c:y val="1.7831786628794661E-2"/>
          <c:w val="0.46847000753510537"/>
          <c:h val="0.10159396088930596"/>
        </c:manualLayout>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style val="34"/>
  <c:chart>
    <c:view3D>
      <c:rAngAx val="1"/>
    </c:view3D>
    <c:plotArea>
      <c:layout>
        <c:manualLayout>
          <c:layoutTarget val="inner"/>
          <c:xMode val="edge"/>
          <c:yMode val="edge"/>
          <c:x val="0.12698507577063819"/>
          <c:y val="1.9356322723261928E-2"/>
          <c:w val="0.86529398241278499"/>
          <c:h val="0.9132204768126001"/>
        </c:manualLayout>
      </c:layout>
      <c:bar3DChart>
        <c:barDir val="col"/>
        <c:grouping val="standard"/>
        <c:ser>
          <c:idx val="0"/>
          <c:order val="0"/>
          <c:tx>
            <c:strRef>
              <c:f>Feuil1!$B$20</c:f>
              <c:strCache>
                <c:ptCount val="1"/>
                <c:pt idx="0">
                  <c:v>CpXn 20%</c:v>
                </c:pt>
              </c:strCache>
            </c:strRef>
          </c:tx>
          <c:spPr>
            <a:solidFill>
              <a:srgbClr val="66FFFF"/>
            </a:solidFill>
            <a:ln>
              <a:solidFill>
                <a:srgbClr val="5B9BD5"/>
              </a:solidFill>
            </a:ln>
          </c:spPr>
          <c:cat>
            <c:numRef>
              <c:f>Feuil1!$A$21:$A$28</c:f>
              <c:numCache>
                <c:formatCode>General</c:formatCode>
                <c:ptCount val="8"/>
                <c:pt idx="0">
                  <c:v>10</c:v>
                </c:pt>
                <c:pt idx="1">
                  <c:v>20</c:v>
                </c:pt>
                <c:pt idx="2">
                  <c:v>30</c:v>
                </c:pt>
                <c:pt idx="3">
                  <c:v>60</c:v>
                </c:pt>
                <c:pt idx="4">
                  <c:v>120</c:v>
                </c:pt>
                <c:pt idx="5">
                  <c:v>180</c:v>
                </c:pt>
                <c:pt idx="6">
                  <c:v>240</c:v>
                </c:pt>
                <c:pt idx="7">
                  <c:v>960</c:v>
                </c:pt>
              </c:numCache>
            </c:numRef>
          </c:cat>
          <c:val>
            <c:numRef>
              <c:f>Feuil1!$B$21:$B$28</c:f>
              <c:numCache>
                <c:formatCode>General</c:formatCode>
                <c:ptCount val="8"/>
                <c:pt idx="0">
                  <c:v>0</c:v>
                </c:pt>
                <c:pt idx="1">
                  <c:v>0</c:v>
                </c:pt>
                <c:pt idx="2">
                  <c:v>0</c:v>
                </c:pt>
                <c:pt idx="3">
                  <c:v>0</c:v>
                </c:pt>
                <c:pt idx="4">
                  <c:v>0</c:v>
                </c:pt>
                <c:pt idx="5">
                  <c:v>0</c:v>
                </c:pt>
                <c:pt idx="6">
                  <c:v>0.93545</c:v>
                </c:pt>
                <c:pt idx="7">
                  <c:v>3.5760699999999863</c:v>
                </c:pt>
              </c:numCache>
            </c:numRef>
          </c:val>
        </c:ser>
        <c:ser>
          <c:idx val="1"/>
          <c:order val="1"/>
          <c:tx>
            <c:strRef>
              <c:f>Feuil1!$C$20</c:f>
              <c:strCache>
                <c:ptCount val="1"/>
                <c:pt idx="0">
                  <c:v>CpX1 20%</c:v>
                </c:pt>
              </c:strCache>
            </c:strRef>
          </c:tx>
          <c:spPr>
            <a:solidFill>
              <a:srgbClr val="5B9BD5"/>
            </a:solidFill>
            <a:ln>
              <a:solidFill>
                <a:srgbClr val="5B9BD5"/>
              </a:solidFill>
            </a:ln>
          </c:spPr>
          <c:cat>
            <c:numRef>
              <c:f>Feuil1!$A$21:$A$28</c:f>
              <c:numCache>
                <c:formatCode>General</c:formatCode>
                <c:ptCount val="8"/>
                <c:pt idx="0">
                  <c:v>10</c:v>
                </c:pt>
                <c:pt idx="1">
                  <c:v>20</c:v>
                </c:pt>
                <c:pt idx="2">
                  <c:v>30</c:v>
                </c:pt>
                <c:pt idx="3">
                  <c:v>60</c:v>
                </c:pt>
                <c:pt idx="4">
                  <c:v>120</c:v>
                </c:pt>
                <c:pt idx="5">
                  <c:v>180</c:v>
                </c:pt>
                <c:pt idx="6">
                  <c:v>240</c:v>
                </c:pt>
                <c:pt idx="7">
                  <c:v>960</c:v>
                </c:pt>
              </c:numCache>
            </c:numRef>
          </c:cat>
          <c:val>
            <c:numRef>
              <c:f>Feuil1!$C$21:$C$28</c:f>
              <c:numCache>
                <c:formatCode>General</c:formatCode>
                <c:ptCount val="8"/>
                <c:pt idx="0">
                  <c:v>3.3624599999999845</c:v>
                </c:pt>
                <c:pt idx="1">
                  <c:v>7.3952099999999996</c:v>
                </c:pt>
                <c:pt idx="2">
                  <c:v>12.300790000000006</c:v>
                </c:pt>
                <c:pt idx="3">
                  <c:v>17.199010000000001</c:v>
                </c:pt>
                <c:pt idx="4">
                  <c:v>25.45252999999984</c:v>
                </c:pt>
                <c:pt idx="5">
                  <c:v>32.295300000000267</c:v>
                </c:pt>
                <c:pt idx="6">
                  <c:v>37.830460000000002</c:v>
                </c:pt>
                <c:pt idx="7">
                  <c:v>54.407060000000001</c:v>
                </c:pt>
              </c:numCache>
            </c:numRef>
          </c:val>
        </c:ser>
        <c:ser>
          <c:idx val="2"/>
          <c:order val="2"/>
          <c:tx>
            <c:strRef>
              <c:f>Feuil1!$D$20</c:f>
              <c:strCache>
                <c:ptCount val="1"/>
                <c:pt idx="0">
                  <c:v>CpX2 20%</c:v>
                </c:pt>
              </c:strCache>
            </c:strRef>
          </c:tx>
          <c:spPr>
            <a:solidFill>
              <a:srgbClr val="3333FF"/>
            </a:solidFill>
            <a:ln>
              <a:solidFill>
                <a:srgbClr val="5B9BD5"/>
              </a:solidFill>
            </a:ln>
          </c:spPr>
          <c:cat>
            <c:numRef>
              <c:f>Feuil1!$A$21:$A$28</c:f>
              <c:numCache>
                <c:formatCode>General</c:formatCode>
                <c:ptCount val="8"/>
                <c:pt idx="0">
                  <c:v>10</c:v>
                </c:pt>
                <c:pt idx="1">
                  <c:v>20</c:v>
                </c:pt>
                <c:pt idx="2">
                  <c:v>30</c:v>
                </c:pt>
                <c:pt idx="3">
                  <c:v>60</c:v>
                </c:pt>
                <c:pt idx="4">
                  <c:v>120</c:v>
                </c:pt>
                <c:pt idx="5">
                  <c:v>180</c:v>
                </c:pt>
                <c:pt idx="6">
                  <c:v>240</c:v>
                </c:pt>
                <c:pt idx="7">
                  <c:v>960</c:v>
                </c:pt>
              </c:numCache>
            </c:numRef>
          </c:cat>
          <c:val>
            <c:numRef>
              <c:f>Feuil1!$D$21:$D$28</c:f>
              <c:numCache>
                <c:formatCode>General</c:formatCode>
                <c:ptCount val="8"/>
                <c:pt idx="0">
                  <c:v>1.2558599999999998</c:v>
                </c:pt>
                <c:pt idx="1">
                  <c:v>3.37351</c:v>
                </c:pt>
                <c:pt idx="2">
                  <c:v>6.3382199999999997</c:v>
                </c:pt>
                <c:pt idx="3">
                  <c:v>9.6675400000000007</c:v>
                </c:pt>
                <c:pt idx="4">
                  <c:v>15.099970000000001</c:v>
                </c:pt>
                <c:pt idx="5">
                  <c:v>20.04238999999988</c:v>
                </c:pt>
                <c:pt idx="6">
                  <c:v>24.708389999999884</c:v>
                </c:pt>
                <c:pt idx="7">
                  <c:v>32.619190000000003</c:v>
                </c:pt>
              </c:numCache>
            </c:numRef>
          </c:val>
        </c:ser>
        <c:ser>
          <c:idx val="3"/>
          <c:order val="3"/>
          <c:tx>
            <c:strRef>
              <c:f>Feuil1!$E$20</c:f>
              <c:strCache>
                <c:ptCount val="1"/>
                <c:pt idx="0">
                  <c:v>CpX3 20%</c:v>
                </c:pt>
              </c:strCache>
            </c:strRef>
          </c:tx>
          <c:spPr>
            <a:solidFill>
              <a:srgbClr val="000099"/>
            </a:solidFill>
            <a:ln>
              <a:solidFill>
                <a:srgbClr val="5B9BD5"/>
              </a:solidFill>
            </a:ln>
          </c:spPr>
          <c:cat>
            <c:numRef>
              <c:f>Feuil1!$A$21:$A$28</c:f>
              <c:numCache>
                <c:formatCode>General</c:formatCode>
                <c:ptCount val="8"/>
                <c:pt idx="0">
                  <c:v>10</c:v>
                </c:pt>
                <c:pt idx="1">
                  <c:v>20</c:v>
                </c:pt>
                <c:pt idx="2">
                  <c:v>30</c:v>
                </c:pt>
                <c:pt idx="3">
                  <c:v>60</c:v>
                </c:pt>
                <c:pt idx="4">
                  <c:v>120</c:v>
                </c:pt>
                <c:pt idx="5">
                  <c:v>180</c:v>
                </c:pt>
                <c:pt idx="6">
                  <c:v>240</c:v>
                </c:pt>
                <c:pt idx="7">
                  <c:v>960</c:v>
                </c:pt>
              </c:numCache>
            </c:numRef>
          </c:cat>
          <c:val>
            <c:numRef>
              <c:f>Feuil1!$E$21:$E$28</c:f>
              <c:numCache>
                <c:formatCode>General</c:formatCode>
                <c:ptCount val="8"/>
                <c:pt idx="0">
                  <c:v>2.2833800000000171</c:v>
                </c:pt>
                <c:pt idx="1">
                  <c:v>4.9350500000000004</c:v>
                </c:pt>
                <c:pt idx="2">
                  <c:v>7.9918399999999998</c:v>
                </c:pt>
                <c:pt idx="3">
                  <c:v>11.954610000000002</c:v>
                </c:pt>
                <c:pt idx="4">
                  <c:v>18.212009999999989</c:v>
                </c:pt>
                <c:pt idx="5">
                  <c:v>22.644250000000035</c:v>
                </c:pt>
                <c:pt idx="6">
                  <c:v>27.21275</c:v>
                </c:pt>
                <c:pt idx="7">
                  <c:v>34.83999</c:v>
                </c:pt>
              </c:numCache>
            </c:numRef>
          </c:val>
        </c:ser>
        <c:gapWidth val="300"/>
        <c:shape val="box"/>
        <c:axId val="58542720"/>
        <c:axId val="58852096"/>
        <c:axId val="57945152"/>
      </c:bar3DChart>
      <c:catAx>
        <c:axId val="58542720"/>
        <c:scaling>
          <c:orientation val="minMax"/>
        </c:scaling>
        <c:axPos val="b"/>
        <c:title>
          <c:tx>
            <c:rich>
              <a:bodyPr/>
              <a:lstStyle/>
              <a:p>
                <a:pPr>
                  <a:defRPr/>
                </a:pPr>
                <a:r>
                  <a:rPr lang="fr-FR" dirty="0"/>
                  <a:t>Temps (min)</a:t>
                </a:r>
              </a:p>
            </c:rich>
          </c:tx>
          <c:layout>
            <c:manualLayout>
              <c:xMode val="edge"/>
              <c:yMode val="edge"/>
              <c:x val="0.42765254708125122"/>
              <c:y val="0.90714349757977775"/>
            </c:manualLayout>
          </c:layout>
        </c:title>
        <c:numFmt formatCode="General" sourceLinked="1"/>
        <c:majorTickMark val="none"/>
        <c:tickLblPos val="nextTo"/>
        <c:crossAx val="58852096"/>
        <c:crosses val="autoZero"/>
        <c:auto val="1"/>
        <c:lblAlgn val="ctr"/>
        <c:lblOffset val="100"/>
      </c:catAx>
      <c:valAx>
        <c:axId val="58852096"/>
        <c:scaling>
          <c:orientation val="minMax"/>
          <c:max val="120"/>
        </c:scaling>
        <c:axPos val="l"/>
        <c:title>
          <c:tx>
            <c:rich>
              <a:bodyPr/>
              <a:lstStyle/>
              <a:p>
                <a:pPr>
                  <a:defRPr/>
                </a:pPr>
                <a:r>
                  <a:rPr lang="fr-FR" dirty="0"/>
                  <a:t>Libération de PA (%)</a:t>
                </a:r>
              </a:p>
            </c:rich>
          </c:tx>
          <c:layout/>
        </c:title>
        <c:numFmt formatCode="General" sourceLinked="1"/>
        <c:tickLblPos val="nextTo"/>
        <c:crossAx val="58542720"/>
        <c:crosses val="autoZero"/>
        <c:crossBetween val="between"/>
      </c:valAx>
      <c:serAx>
        <c:axId val="57945152"/>
        <c:scaling>
          <c:orientation val="minMax"/>
        </c:scaling>
        <c:delete val="1"/>
        <c:axPos val="b"/>
        <c:tickLblPos val="none"/>
        <c:crossAx val="58852096"/>
        <c:crosses val="autoZero"/>
      </c:serAx>
    </c:plotArea>
    <c:legend>
      <c:legendPos val="r"/>
      <c:layout>
        <c:manualLayout>
          <c:xMode val="edge"/>
          <c:yMode val="edge"/>
          <c:x val="0.1957068413893519"/>
          <c:y val="3.1042244895869566E-2"/>
          <c:w val="0.56828342625055084"/>
          <c:h val="9.6803841593940843E-2"/>
        </c:manualLayout>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style val="34"/>
  <c:chart>
    <c:view3D>
      <c:rAngAx val="1"/>
    </c:view3D>
    <c:plotArea>
      <c:layout>
        <c:manualLayout>
          <c:layoutTarget val="inner"/>
          <c:xMode val="edge"/>
          <c:yMode val="edge"/>
          <c:x val="0.13038084265698982"/>
          <c:y val="1.9289569788982705E-2"/>
          <c:w val="0.8616917462355147"/>
          <c:h val="0.9166806667995786"/>
        </c:manualLayout>
      </c:layout>
      <c:bar3DChart>
        <c:barDir val="col"/>
        <c:grouping val="standard"/>
        <c:ser>
          <c:idx val="0"/>
          <c:order val="0"/>
          <c:tx>
            <c:strRef>
              <c:f>Feuil2!$B$23</c:f>
              <c:strCache>
                <c:ptCount val="1"/>
                <c:pt idx="0">
                  <c:v>CpXn 20%</c:v>
                </c:pt>
              </c:strCache>
            </c:strRef>
          </c:tx>
          <c:spPr>
            <a:solidFill>
              <a:srgbClr val="66FFFF"/>
            </a:solidFill>
            <a:ln>
              <a:solidFill>
                <a:srgbClr val="5B9BD5"/>
              </a:solidFill>
            </a:ln>
          </c:spPr>
          <c:cat>
            <c:numRef>
              <c:f>Feuil2!$A$24:$A$31</c:f>
              <c:numCache>
                <c:formatCode>General</c:formatCode>
                <c:ptCount val="8"/>
                <c:pt idx="0">
                  <c:v>10</c:v>
                </c:pt>
                <c:pt idx="1">
                  <c:v>20</c:v>
                </c:pt>
                <c:pt idx="2">
                  <c:v>30</c:v>
                </c:pt>
                <c:pt idx="3">
                  <c:v>60</c:v>
                </c:pt>
                <c:pt idx="4">
                  <c:v>120</c:v>
                </c:pt>
                <c:pt idx="5">
                  <c:v>180</c:v>
                </c:pt>
                <c:pt idx="6">
                  <c:v>240</c:v>
                </c:pt>
              </c:numCache>
            </c:numRef>
          </c:cat>
          <c:val>
            <c:numRef>
              <c:f>Feuil2!$B$24:$B$31</c:f>
              <c:numCache>
                <c:formatCode>General</c:formatCode>
                <c:ptCount val="8"/>
                <c:pt idx="0">
                  <c:v>0</c:v>
                </c:pt>
                <c:pt idx="1">
                  <c:v>0</c:v>
                </c:pt>
                <c:pt idx="2">
                  <c:v>0</c:v>
                </c:pt>
                <c:pt idx="3">
                  <c:v>1.6419599999999999</c:v>
                </c:pt>
                <c:pt idx="4">
                  <c:v>14.76437</c:v>
                </c:pt>
                <c:pt idx="5">
                  <c:v>20.954029999999989</c:v>
                </c:pt>
                <c:pt idx="6">
                  <c:v>24.085719999999966</c:v>
                </c:pt>
              </c:numCache>
            </c:numRef>
          </c:val>
        </c:ser>
        <c:ser>
          <c:idx val="1"/>
          <c:order val="1"/>
          <c:tx>
            <c:strRef>
              <c:f>Feuil2!$C$23</c:f>
              <c:strCache>
                <c:ptCount val="1"/>
                <c:pt idx="0">
                  <c:v>CpX1 20%</c:v>
                </c:pt>
              </c:strCache>
            </c:strRef>
          </c:tx>
          <c:spPr>
            <a:solidFill>
              <a:srgbClr val="5B9BD5"/>
            </a:solidFill>
            <a:ln>
              <a:solidFill>
                <a:srgbClr val="5B9BD5"/>
              </a:solidFill>
            </a:ln>
          </c:spPr>
          <c:cat>
            <c:numRef>
              <c:f>Feuil2!$A$24:$A$31</c:f>
              <c:numCache>
                <c:formatCode>General</c:formatCode>
                <c:ptCount val="8"/>
                <c:pt idx="0">
                  <c:v>10</c:v>
                </c:pt>
                <c:pt idx="1">
                  <c:v>20</c:v>
                </c:pt>
                <c:pt idx="2">
                  <c:v>30</c:v>
                </c:pt>
                <c:pt idx="3">
                  <c:v>60</c:v>
                </c:pt>
                <c:pt idx="4">
                  <c:v>120</c:v>
                </c:pt>
                <c:pt idx="5">
                  <c:v>180</c:v>
                </c:pt>
                <c:pt idx="6">
                  <c:v>240</c:v>
                </c:pt>
              </c:numCache>
            </c:numRef>
          </c:cat>
          <c:val>
            <c:numRef>
              <c:f>Feuil2!$C$24:$C$31</c:f>
              <c:numCache>
                <c:formatCode>General</c:formatCode>
                <c:ptCount val="8"/>
                <c:pt idx="0">
                  <c:v>3.1643100000000017</c:v>
                </c:pt>
                <c:pt idx="1">
                  <c:v>35.701050000000002</c:v>
                </c:pt>
                <c:pt idx="2">
                  <c:v>40.343820000000001</c:v>
                </c:pt>
                <c:pt idx="3">
                  <c:v>51.56409</c:v>
                </c:pt>
                <c:pt idx="4">
                  <c:v>66.632539999999949</c:v>
                </c:pt>
                <c:pt idx="5">
                  <c:v>76.90837999999998</c:v>
                </c:pt>
                <c:pt idx="6">
                  <c:v>81.304239999999993</c:v>
                </c:pt>
              </c:numCache>
            </c:numRef>
          </c:val>
        </c:ser>
        <c:ser>
          <c:idx val="2"/>
          <c:order val="2"/>
          <c:tx>
            <c:strRef>
              <c:f>Feuil2!$D$23</c:f>
              <c:strCache>
                <c:ptCount val="1"/>
                <c:pt idx="0">
                  <c:v>CpX2 20%</c:v>
                </c:pt>
              </c:strCache>
            </c:strRef>
          </c:tx>
          <c:spPr>
            <a:solidFill>
              <a:srgbClr val="3333FF"/>
            </a:solidFill>
            <a:ln>
              <a:solidFill>
                <a:srgbClr val="5B9BD5"/>
              </a:solidFill>
            </a:ln>
          </c:spPr>
          <c:cat>
            <c:numRef>
              <c:f>Feuil2!$A$24:$A$31</c:f>
              <c:numCache>
                <c:formatCode>General</c:formatCode>
                <c:ptCount val="8"/>
                <c:pt idx="0">
                  <c:v>10</c:v>
                </c:pt>
                <c:pt idx="1">
                  <c:v>20</c:v>
                </c:pt>
                <c:pt idx="2">
                  <c:v>30</c:v>
                </c:pt>
                <c:pt idx="3">
                  <c:v>60</c:v>
                </c:pt>
                <c:pt idx="4">
                  <c:v>120</c:v>
                </c:pt>
                <c:pt idx="5">
                  <c:v>180</c:v>
                </c:pt>
                <c:pt idx="6">
                  <c:v>240</c:v>
                </c:pt>
              </c:numCache>
            </c:numRef>
          </c:cat>
          <c:val>
            <c:numRef>
              <c:f>Feuil2!$D$24:$D$31</c:f>
              <c:numCache>
                <c:formatCode>General</c:formatCode>
                <c:ptCount val="8"/>
                <c:pt idx="0">
                  <c:v>6.9375600000000004</c:v>
                </c:pt>
                <c:pt idx="1">
                  <c:v>14.64716</c:v>
                </c:pt>
                <c:pt idx="2">
                  <c:v>25.90166</c:v>
                </c:pt>
                <c:pt idx="3">
                  <c:v>40.537950000000002</c:v>
                </c:pt>
                <c:pt idx="4">
                  <c:v>60.774300000000011</c:v>
                </c:pt>
                <c:pt idx="5">
                  <c:v>83.131060000000005</c:v>
                </c:pt>
                <c:pt idx="6">
                  <c:v>98.626389999999958</c:v>
                </c:pt>
              </c:numCache>
            </c:numRef>
          </c:val>
        </c:ser>
        <c:ser>
          <c:idx val="3"/>
          <c:order val="3"/>
          <c:tx>
            <c:strRef>
              <c:f>Feuil2!$E$23</c:f>
              <c:strCache>
                <c:ptCount val="1"/>
                <c:pt idx="0">
                  <c:v>CpX3 20%</c:v>
                </c:pt>
              </c:strCache>
            </c:strRef>
          </c:tx>
          <c:spPr>
            <a:solidFill>
              <a:srgbClr val="000099"/>
            </a:solidFill>
            <a:ln>
              <a:solidFill>
                <a:srgbClr val="5B9BD5"/>
              </a:solidFill>
            </a:ln>
          </c:spPr>
          <c:cat>
            <c:numRef>
              <c:f>Feuil2!$A$24:$A$31</c:f>
              <c:numCache>
                <c:formatCode>General</c:formatCode>
                <c:ptCount val="8"/>
                <c:pt idx="0">
                  <c:v>10</c:v>
                </c:pt>
                <c:pt idx="1">
                  <c:v>20</c:v>
                </c:pt>
                <c:pt idx="2">
                  <c:v>30</c:v>
                </c:pt>
                <c:pt idx="3">
                  <c:v>60</c:v>
                </c:pt>
                <c:pt idx="4">
                  <c:v>120</c:v>
                </c:pt>
                <c:pt idx="5">
                  <c:v>180</c:v>
                </c:pt>
                <c:pt idx="6">
                  <c:v>240</c:v>
                </c:pt>
              </c:numCache>
            </c:numRef>
          </c:cat>
          <c:val>
            <c:numRef>
              <c:f>Feuil2!$E$24:$E$31</c:f>
              <c:numCache>
                <c:formatCode>General</c:formatCode>
                <c:ptCount val="8"/>
                <c:pt idx="0">
                  <c:v>3.32742</c:v>
                </c:pt>
                <c:pt idx="1">
                  <c:v>11.221880000000001</c:v>
                </c:pt>
                <c:pt idx="2">
                  <c:v>24.433679999999981</c:v>
                </c:pt>
                <c:pt idx="3">
                  <c:v>41.505720000000011</c:v>
                </c:pt>
                <c:pt idx="4">
                  <c:v>67.16816</c:v>
                </c:pt>
                <c:pt idx="5">
                  <c:v>101.51885</c:v>
                </c:pt>
                <c:pt idx="6">
                  <c:v>116.64446000000002</c:v>
                </c:pt>
              </c:numCache>
            </c:numRef>
          </c:val>
        </c:ser>
        <c:gapWidth val="300"/>
        <c:shape val="box"/>
        <c:axId val="58899072"/>
        <c:axId val="58262272"/>
        <c:axId val="58578688"/>
      </c:bar3DChart>
      <c:catAx>
        <c:axId val="58899072"/>
        <c:scaling>
          <c:orientation val="minMax"/>
        </c:scaling>
        <c:axPos val="b"/>
        <c:title>
          <c:tx>
            <c:rich>
              <a:bodyPr/>
              <a:lstStyle/>
              <a:p>
                <a:pPr>
                  <a:defRPr/>
                </a:pPr>
                <a:r>
                  <a:rPr lang="fr-FR" dirty="0"/>
                  <a:t>Temps (min)</a:t>
                </a:r>
              </a:p>
            </c:rich>
          </c:tx>
          <c:layout>
            <c:manualLayout>
              <c:xMode val="edge"/>
              <c:yMode val="edge"/>
              <c:x val="0.43267247641653717"/>
              <c:y val="0.9105763599604616"/>
            </c:manualLayout>
          </c:layout>
        </c:title>
        <c:numFmt formatCode="General" sourceLinked="1"/>
        <c:majorTickMark val="none"/>
        <c:tickLblPos val="nextTo"/>
        <c:crossAx val="58262272"/>
        <c:crosses val="autoZero"/>
        <c:auto val="1"/>
        <c:lblAlgn val="ctr"/>
        <c:lblOffset val="100"/>
      </c:catAx>
      <c:valAx>
        <c:axId val="58262272"/>
        <c:scaling>
          <c:orientation val="minMax"/>
        </c:scaling>
        <c:axPos val="l"/>
        <c:title>
          <c:tx>
            <c:rich>
              <a:bodyPr/>
              <a:lstStyle/>
              <a:p>
                <a:pPr>
                  <a:defRPr/>
                </a:pPr>
                <a:r>
                  <a:rPr lang="fr-FR" dirty="0" smtClean="0"/>
                  <a:t>Libération </a:t>
                </a:r>
                <a:r>
                  <a:rPr lang="fr-FR" dirty="0"/>
                  <a:t>de PA (%)</a:t>
                </a:r>
              </a:p>
            </c:rich>
          </c:tx>
          <c:layout/>
        </c:title>
        <c:numFmt formatCode="General" sourceLinked="1"/>
        <c:tickLblPos val="nextTo"/>
        <c:crossAx val="58899072"/>
        <c:crosses val="autoZero"/>
        <c:crossBetween val="between"/>
      </c:valAx>
      <c:serAx>
        <c:axId val="58578688"/>
        <c:scaling>
          <c:orientation val="minMax"/>
        </c:scaling>
        <c:delete val="1"/>
        <c:axPos val="b"/>
        <c:tickLblPos val="none"/>
        <c:crossAx val="58262272"/>
        <c:crosses val="autoZero"/>
      </c:serAx>
    </c:plotArea>
    <c:legend>
      <c:legendPos val="r"/>
      <c:layout>
        <c:manualLayout>
          <c:xMode val="edge"/>
          <c:yMode val="edge"/>
          <c:x val="0.17494240967254043"/>
          <c:y val="3.1309523898413551E-2"/>
          <c:w val="0.63133063309724169"/>
          <c:h val="0.10289811462387928"/>
        </c:manualLayout>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fr-FR"/>
  <c:style val="34"/>
  <c:chart>
    <c:title>
      <c:layout/>
    </c:title>
    <c:view3D>
      <c:rAngAx val="1"/>
    </c:view3D>
    <c:plotArea>
      <c:layout>
        <c:manualLayout>
          <c:layoutTarget val="inner"/>
          <c:xMode val="edge"/>
          <c:yMode val="edge"/>
          <c:x val="0.1089907747919998"/>
          <c:y val="2.2141935688701039E-2"/>
          <c:w val="0.88056150033268599"/>
          <c:h val="0.90990962332264569"/>
        </c:manualLayout>
      </c:layout>
      <c:bar3DChart>
        <c:barDir val="col"/>
        <c:grouping val="standard"/>
        <c:ser>
          <c:idx val="0"/>
          <c:order val="0"/>
          <c:tx>
            <c:strRef>
              <c:f>Feuil1!$B$2</c:f>
              <c:strCache>
                <c:ptCount val="1"/>
                <c:pt idx="0">
                  <c:v>CpXn 10%</c:v>
                </c:pt>
              </c:strCache>
            </c:strRef>
          </c:tx>
          <c:spPr>
            <a:solidFill>
              <a:srgbClr val="66FFFF"/>
            </a:solidFill>
            <a:ln>
              <a:solidFill>
                <a:srgbClr val="5B9BD5"/>
              </a:solidFill>
            </a:ln>
          </c:spPr>
          <c:cat>
            <c:numRef>
              <c:f>Feuil1!$A$3:$A$10</c:f>
              <c:numCache>
                <c:formatCode>General</c:formatCode>
                <c:ptCount val="8"/>
                <c:pt idx="0">
                  <c:v>10</c:v>
                </c:pt>
                <c:pt idx="1">
                  <c:v>20</c:v>
                </c:pt>
                <c:pt idx="2">
                  <c:v>30</c:v>
                </c:pt>
                <c:pt idx="3">
                  <c:v>60</c:v>
                </c:pt>
                <c:pt idx="4">
                  <c:v>120</c:v>
                </c:pt>
                <c:pt idx="5">
                  <c:v>180</c:v>
                </c:pt>
                <c:pt idx="6">
                  <c:v>240</c:v>
                </c:pt>
                <c:pt idx="7">
                  <c:v>960</c:v>
                </c:pt>
              </c:numCache>
            </c:numRef>
          </c:cat>
          <c:val>
            <c:numRef>
              <c:f>Feuil1!$B$3:$B$10</c:f>
              <c:numCache>
                <c:formatCode>General</c:formatCode>
                <c:ptCount val="8"/>
                <c:pt idx="0">
                  <c:v>0.84338000000000002</c:v>
                </c:pt>
                <c:pt idx="1">
                  <c:v>1.7272699999999996</c:v>
                </c:pt>
                <c:pt idx="2">
                  <c:v>3.11571</c:v>
                </c:pt>
                <c:pt idx="3">
                  <c:v>5.4727500000000004</c:v>
                </c:pt>
                <c:pt idx="4">
                  <c:v>9.8518800000000031</c:v>
                </c:pt>
                <c:pt idx="5">
                  <c:v>12.68033</c:v>
                </c:pt>
                <c:pt idx="6">
                  <c:v>15.121869999999999</c:v>
                </c:pt>
                <c:pt idx="7">
                  <c:v>25.374990000000007</c:v>
                </c:pt>
              </c:numCache>
            </c:numRef>
          </c:val>
        </c:ser>
        <c:gapWidth val="300"/>
        <c:shape val="box"/>
        <c:axId val="58864768"/>
        <c:axId val="58302848"/>
        <c:axId val="58580032"/>
      </c:bar3DChart>
      <c:catAx>
        <c:axId val="58864768"/>
        <c:scaling>
          <c:orientation val="minMax"/>
        </c:scaling>
        <c:axPos val="b"/>
        <c:title>
          <c:tx>
            <c:rich>
              <a:bodyPr/>
              <a:lstStyle/>
              <a:p>
                <a:pPr>
                  <a:defRPr/>
                </a:pPr>
                <a:r>
                  <a:rPr lang="fr-FR" dirty="0"/>
                  <a:t>Temps (min)</a:t>
                </a:r>
              </a:p>
            </c:rich>
          </c:tx>
          <c:layout>
            <c:manualLayout>
              <c:xMode val="edge"/>
              <c:yMode val="edge"/>
              <c:x val="0.44918543630658875"/>
              <c:y val="0.80326740329439383"/>
            </c:manualLayout>
          </c:layout>
        </c:title>
        <c:numFmt formatCode="General" sourceLinked="1"/>
        <c:majorTickMark val="none"/>
        <c:tickLblPos val="nextTo"/>
        <c:crossAx val="58302848"/>
        <c:crosses val="autoZero"/>
        <c:auto val="1"/>
        <c:lblAlgn val="ctr"/>
        <c:lblOffset val="100"/>
      </c:catAx>
      <c:valAx>
        <c:axId val="58302848"/>
        <c:scaling>
          <c:orientation val="minMax"/>
          <c:max val="120"/>
        </c:scaling>
        <c:axPos val="l"/>
        <c:title>
          <c:tx>
            <c:rich>
              <a:bodyPr/>
              <a:lstStyle/>
              <a:p>
                <a:pPr>
                  <a:defRPr/>
                </a:pPr>
                <a:r>
                  <a:rPr lang="fr-FR" dirty="0"/>
                  <a:t>Libération de PA (%)</a:t>
                </a:r>
              </a:p>
            </c:rich>
          </c:tx>
          <c:layout/>
        </c:title>
        <c:numFmt formatCode="General" sourceLinked="1"/>
        <c:tickLblPos val="nextTo"/>
        <c:crossAx val="58864768"/>
        <c:crosses val="autoZero"/>
        <c:crossBetween val="between"/>
      </c:valAx>
      <c:serAx>
        <c:axId val="58580032"/>
        <c:scaling>
          <c:orientation val="minMax"/>
        </c:scaling>
        <c:delete val="1"/>
        <c:axPos val="b"/>
        <c:tickLblPos val="none"/>
        <c:crossAx val="58302848"/>
        <c:crosses val="autoZero"/>
      </c:serAx>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FR"/>
  <c:style val="34"/>
  <c:chart>
    <c:title>
      <c:layout/>
    </c:title>
    <c:view3D>
      <c:rAngAx val="1"/>
    </c:view3D>
    <c:plotArea>
      <c:layout>
        <c:manualLayout>
          <c:layoutTarget val="inner"/>
          <c:xMode val="edge"/>
          <c:yMode val="edge"/>
          <c:x val="0.11099236522165259"/>
          <c:y val="1.6951447277219443E-2"/>
          <c:w val="0.88169892905635339"/>
          <c:h val="0.92407150570242858"/>
        </c:manualLayout>
      </c:layout>
      <c:bar3DChart>
        <c:barDir val="col"/>
        <c:grouping val="standard"/>
        <c:ser>
          <c:idx val="0"/>
          <c:order val="0"/>
          <c:tx>
            <c:strRef>
              <c:f>Feuil1!$B$37</c:f>
              <c:strCache>
                <c:ptCount val="1"/>
                <c:pt idx="0">
                  <c:v>CpXn 30%</c:v>
                </c:pt>
              </c:strCache>
            </c:strRef>
          </c:tx>
          <c:spPr>
            <a:solidFill>
              <a:srgbClr val="66FFFF"/>
            </a:solidFill>
            <a:ln>
              <a:solidFill>
                <a:schemeClr val="accent1"/>
              </a:solidFill>
            </a:ln>
          </c:spPr>
          <c:cat>
            <c:numRef>
              <c:f>Feuil1!$A$38:$A$45</c:f>
              <c:numCache>
                <c:formatCode>General</c:formatCode>
                <c:ptCount val="8"/>
                <c:pt idx="0">
                  <c:v>10</c:v>
                </c:pt>
                <c:pt idx="1">
                  <c:v>20</c:v>
                </c:pt>
                <c:pt idx="2">
                  <c:v>30</c:v>
                </c:pt>
                <c:pt idx="3">
                  <c:v>60</c:v>
                </c:pt>
                <c:pt idx="4">
                  <c:v>120</c:v>
                </c:pt>
                <c:pt idx="5">
                  <c:v>180</c:v>
                </c:pt>
                <c:pt idx="6">
                  <c:v>240</c:v>
                </c:pt>
                <c:pt idx="7">
                  <c:v>960</c:v>
                </c:pt>
              </c:numCache>
            </c:numRef>
          </c:cat>
          <c:val>
            <c:numRef>
              <c:f>Feuil1!$B$38:$B$45</c:f>
              <c:numCache>
                <c:formatCode>General</c:formatCode>
                <c:ptCount val="8"/>
                <c:pt idx="0">
                  <c:v>0</c:v>
                </c:pt>
                <c:pt idx="1">
                  <c:v>0</c:v>
                </c:pt>
                <c:pt idx="2">
                  <c:v>0</c:v>
                </c:pt>
                <c:pt idx="3">
                  <c:v>0</c:v>
                </c:pt>
                <c:pt idx="4">
                  <c:v>0</c:v>
                </c:pt>
                <c:pt idx="5">
                  <c:v>0</c:v>
                </c:pt>
                <c:pt idx="6">
                  <c:v>0</c:v>
                </c:pt>
                <c:pt idx="7">
                  <c:v>2.9868099999999895</c:v>
                </c:pt>
              </c:numCache>
            </c:numRef>
          </c:val>
        </c:ser>
        <c:gapWidth val="300"/>
        <c:shape val="box"/>
        <c:axId val="78841344"/>
        <c:axId val="78843264"/>
        <c:axId val="58913216"/>
      </c:bar3DChart>
      <c:catAx>
        <c:axId val="78841344"/>
        <c:scaling>
          <c:orientation val="minMax"/>
        </c:scaling>
        <c:axPos val="b"/>
        <c:title>
          <c:tx>
            <c:rich>
              <a:bodyPr/>
              <a:lstStyle/>
              <a:p>
                <a:pPr>
                  <a:defRPr/>
                </a:pPr>
                <a:r>
                  <a:rPr lang="fr-FR" dirty="0"/>
                  <a:t>Temps (min)</a:t>
                </a:r>
              </a:p>
            </c:rich>
          </c:tx>
          <c:layout>
            <c:manualLayout>
              <c:xMode val="edge"/>
              <c:yMode val="edge"/>
              <c:x val="0.46273605371362303"/>
              <c:y val="0.78289624704837324"/>
            </c:manualLayout>
          </c:layout>
        </c:title>
        <c:numFmt formatCode="General" sourceLinked="1"/>
        <c:majorTickMark val="none"/>
        <c:tickLblPos val="nextTo"/>
        <c:crossAx val="78843264"/>
        <c:crosses val="autoZero"/>
        <c:auto val="1"/>
        <c:lblAlgn val="ctr"/>
        <c:lblOffset val="100"/>
      </c:catAx>
      <c:valAx>
        <c:axId val="78843264"/>
        <c:scaling>
          <c:orientation val="minMax"/>
          <c:max val="120"/>
        </c:scaling>
        <c:axPos val="l"/>
        <c:title>
          <c:tx>
            <c:rich>
              <a:bodyPr/>
              <a:lstStyle/>
              <a:p>
                <a:pPr>
                  <a:defRPr/>
                </a:pPr>
                <a:r>
                  <a:rPr lang="fr-FR" dirty="0"/>
                  <a:t>Libération  de PA (%)</a:t>
                </a:r>
              </a:p>
            </c:rich>
          </c:tx>
          <c:layout/>
        </c:title>
        <c:numFmt formatCode="General" sourceLinked="1"/>
        <c:tickLblPos val="nextTo"/>
        <c:crossAx val="78841344"/>
        <c:crosses val="autoZero"/>
        <c:crossBetween val="between"/>
      </c:valAx>
      <c:serAx>
        <c:axId val="58913216"/>
        <c:scaling>
          <c:orientation val="minMax"/>
        </c:scaling>
        <c:delete val="1"/>
        <c:axPos val="b"/>
        <c:tickLblPos val="none"/>
        <c:crossAx val="78843264"/>
        <c:crosses val="autoZero"/>
      </c:ser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fr-FR"/>
  <c:style val="34"/>
  <c:chart>
    <c:view3D>
      <c:rAngAx val="1"/>
    </c:view3D>
    <c:plotArea>
      <c:layout>
        <c:manualLayout>
          <c:layoutTarget val="inner"/>
          <c:xMode val="edge"/>
          <c:yMode val="edge"/>
          <c:x val="0.13951191587250494"/>
          <c:y val="1.6819251317401685E-2"/>
          <c:w val="0.85231854961318365"/>
          <c:h val="0.92183872425256086"/>
        </c:manualLayout>
      </c:layout>
      <c:bar3DChart>
        <c:barDir val="col"/>
        <c:grouping val="standard"/>
        <c:ser>
          <c:idx val="1"/>
          <c:order val="0"/>
          <c:tx>
            <c:strRef>
              <c:f>Feuil2!$C$40</c:f>
              <c:strCache>
                <c:ptCount val="1"/>
                <c:pt idx="0">
                  <c:v>CpX1 30%</c:v>
                </c:pt>
              </c:strCache>
            </c:strRef>
          </c:tx>
          <c:spPr>
            <a:solidFill>
              <a:srgbClr val="5B9BD5"/>
            </a:solidFill>
            <a:ln>
              <a:solidFill>
                <a:srgbClr val="5B9BD5"/>
              </a:solidFill>
            </a:ln>
          </c:spPr>
          <c:cat>
            <c:numRef>
              <c:f>Feuil2!$A$41:$A$48</c:f>
              <c:numCache>
                <c:formatCode>General</c:formatCode>
                <c:ptCount val="8"/>
                <c:pt idx="0">
                  <c:v>10</c:v>
                </c:pt>
                <c:pt idx="1">
                  <c:v>20</c:v>
                </c:pt>
                <c:pt idx="2">
                  <c:v>30</c:v>
                </c:pt>
                <c:pt idx="3">
                  <c:v>60</c:v>
                </c:pt>
                <c:pt idx="4">
                  <c:v>120</c:v>
                </c:pt>
                <c:pt idx="5">
                  <c:v>180</c:v>
                </c:pt>
                <c:pt idx="6">
                  <c:v>240</c:v>
                </c:pt>
              </c:numCache>
            </c:numRef>
          </c:cat>
          <c:val>
            <c:numRef>
              <c:f>Feuil2!$C$41:$C$48</c:f>
              <c:numCache>
                <c:formatCode>General</c:formatCode>
                <c:ptCount val="8"/>
                <c:pt idx="0">
                  <c:v>2.2944</c:v>
                </c:pt>
                <c:pt idx="1">
                  <c:v>5.5674399999999968</c:v>
                </c:pt>
                <c:pt idx="2">
                  <c:v>9.1123400000000014</c:v>
                </c:pt>
                <c:pt idx="3">
                  <c:v>15.41921</c:v>
                </c:pt>
                <c:pt idx="4">
                  <c:v>24.41113</c:v>
                </c:pt>
                <c:pt idx="5">
                  <c:v>33.577840000000002</c:v>
                </c:pt>
                <c:pt idx="6">
                  <c:v>41.875440000000005</c:v>
                </c:pt>
              </c:numCache>
            </c:numRef>
          </c:val>
        </c:ser>
        <c:ser>
          <c:idx val="2"/>
          <c:order val="1"/>
          <c:tx>
            <c:strRef>
              <c:f>Feuil2!$D$40</c:f>
              <c:strCache>
                <c:ptCount val="1"/>
                <c:pt idx="0">
                  <c:v>CpX2 30%</c:v>
                </c:pt>
              </c:strCache>
            </c:strRef>
          </c:tx>
          <c:spPr>
            <a:solidFill>
              <a:srgbClr val="3333FF"/>
            </a:solidFill>
            <a:ln>
              <a:solidFill>
                <a:srgbClr val="5B9BD5"/>
              </a:solidFill>
            </a:ln>
          </c:spPr>
          <c:cat>
            <c:numRef>
              <c:f>Feuil2!$A$41:$A$48</c:f>
              <c:numCache>
                <c:formatCode>General</c:formatCode>
                <c:ptCount val="8"/>
                <c:pt idx="0">
                  <c:v>10</c:v>
                </c:pt>
                <c:pt idx="1">
                  <c:v>20</c:v>
                </c:pt>
                <c:pt idx="2">
                  <c:v>30</c:v>
                </c:pt>
                <c:pt idx="3">
                  <c:v>60</c:v>
                </c:pt>
                <c:pt idx="4">
                  <c:v>120</c:v>
                </c:pt>
                <c:pt idx="5">
                  <c:v>180</c:v>
                </c:pt>
                <c:pt idx="6">
                  <c:v>240</c:v>
                </c:pt>
              </c:numCache>
            </c:numRef>
          </c:cat>
          <c:val>
            <c:numRef>
              <c:f>Feuil2!$D$41:$D$48</c:f>
              <c:numCache>
                <c:formatCode>General</c:formatCode>
                <c:ptCount val="8"/>
                <c:pt idx="0">
                  <c:v>21.345490000000002</c:v>
                </c:pt>
                <c:pt idx="1">
                  <c:v>45.659560000000006</c:v>
                </c:pt>
                <c:pt idx="2">
                  <c:v>50.019200000000005</c:v>
                </c:pt>
                <c:pt idx="3">
                  <c:v>63.044140000000006</c:v>
                </c:pt>
                <c:pt idx="4">
                  <c:v>81.07029</c:v>
                </c:pt>
                <c:pt idx="5">
                  <c:v>94.835869999999986</c:v>
                </c:pt>
                <c:pt idx="6">
                  <c:v>102.87088999999995</c:v>
                </c:pt>
              </c:numCache>
            </c:numRef>
          </c:val>
        </c:ser>
        <c:ser>
          <c:idx val="3"/>
          <c:order val="2"/>
          <c:tx>
            <c:strRef>
              <c:f>Feuil2!$E$40</c:f>
              <c:strCache>
                <c:ptCount val="1"/>
                <c:pt idx="0">
                  <c:v>CpX3 30%</c:v>
                </c:pt>
              </c:strCache>
            </c:strRef>
          </c:tx>
          <c:spPr>
            <a:solidFill>
              <a:srgbClr val="000099"/>
            </a:solidFill>
            <a:ln>
              <a:solidFill>
                <a:srgbClr val="5B9BD5"/>
              </a:solidFill>
            </a:ln>
          </c:spPr>
          <c:cat>
            <c:numRef>
              <c:f>Feuil2!$A$41:$A$48</c:f>
              <c:numCache>
                <c:formatCode>General</c:formatCode>
                <c:ptCount val="8"/>
                <c:pt idx="0">
                  <c:v>10</c:v>
                </c:pt>
                <c:pt idx="1">
                  <c:v>20</c:v>
                </c:pt>
                <c:pt idx="2">
                  <c:v>30</c:v>
                </c:pt>
                <c:pt idx="3">
                  <c:v>60</c:v>
                </c:pt>
                <c:pt idx="4">
                  <c:v>120</c:v>
                </c:pt>
                <c:pt idx="5">
                  <c:v>180</c:v>
                </c:pt>
                <c:pt idx="6">
                  <c:v>240</c:v>
                </c:pt>
              </c:numCache>
            </c:numRef>
          </c:cat>
          <c:val>
            <c:numRef>
              <c:f>Feuil2!$E$41:$E$48</c:f>
              <c:numCache>
                <c:formatCode>General</c:formatCode>
                <c:ptCount val="8"/>
                <c:pt idx="0">
                  <c:v>3.7949999999999999</c:v>
                </c:pt>
                <c:pt idx="1">
                  <c:v>9.8408900000000035</c:v>
                </c:pt>
                <c:pt idx="2">
                  <c:v>19.268569999999979</c:v>
                </c:pt>
                <c:pt idx="3">
                  <c:v>36.601590000000002</c:v>
                </c:pt>
                <c:pt idx="4">
                  <c:v>64.569289999999995</c:v>
                </c:pt>
                <c:pt idx="5">
                  <c:v>98.464479999999995</c:v>
                </c:pt>
                <c:pt idx="6">
                  <c:v>107.68436</c:v>
                </c:pt>
              </c:numCache>
            </c:numRef>
          </c:val>
        </c:ser>
        <c:gapWidth val="300"/>
        <c:shape val="box"/>
        <c:axId val="81622528"/>
        <c:axId val="81624448"/>
        <c:axId val="58915456"/>
      </c:bar3DChart>
      <c:catAx>
        <c:axId val="81622528"/>
        <c:scaling>
          <c:orientation val="minMax"/>
        </c:scaling>
        <c:axPos val="b"/>
        <c:title>
          <c:tx>
            <c:rich>
              <a:bodyPr/>
              <a:lstStyle/>
              <a:p>
                <a:pPr>
                  <a:defRPr/>
                </a:pPr>
                <a:r>
                  <a:rPr lang="fr-FR" dirty="0"/>
                  <a:t>Temps (min)</a:t>
                </a:r>
              </a:p>
            </c:rich>
          </c:tx>
          <c:layout>
            <c:manualLayout>
              <c:xMode val="edge"/>
              <c:yMode val="edge"/>
              <c:x val="0.43906063630783787"/>
              <c:y val="0.86053380972904547"/>
            </c:manualLayout>
          </c:layout>
        </c:title>
        <c:numFmt formatCode="General" sourceLinked="1"/>
        <c:majorTickMark val="none"/>
        <c:tickLblPos val="nextTo"/>
        <c:crossAx val="81624448"/>
        <c:crosses val="autoZero"/>
        <c:auto val="1"/>
        <c:lblAlgn val="ctr"/>
        <c:lblOffset val="100"/>
      </c:catAx>
      <c:valAx>
        <c:axId val="81624448"/>
        <c:scaling>
          <c:orientation val="minMax"/>
        </c:scaling>
        <c:axPos val="l"/>
        <c:title>
          <c:tx>
            <c:rich>
              <a:bodyPr/>
              <a:lstStyle/>
              <a:p>
                <a:pPr>
                  <a:defRPr/>
                </a:pPr>
                <a:r>
                  <a:rPr lang="fr-FR" dirty="0"/>
                  <a:t>Libération de PA</a:t>
                </a:r>
              </a:p>
            </c:rich>
          </c:tx>
          <c:layout/>
        </c:title>
        <c:numFmt formatCode="General" sourceLinked="1"/>
        <c:tickLblPos val="nextTo"/>
        <c:crossAx val="81622528"/>
        <c:crosses val="autoZero"/>
        <c:crossBetween val="between"/>
      </c:valAx>
      <c:serAx>
        <c:axId val="58915456"/>
        <c:scaling>
          <c:orientation val="minMax"/>
        </c:scaling>
        <c:delete val="1"/>
        <c:axPos val="b"/>
        <c:tickLblPos val="none"/>
        <c:crossAx val="81624448"/>
        <c:crosses val="autoZero"/>
      </c:serAx>
    </c:plotArea>
    <c:legend>
      <c:legendPos val="r"/>
      <c:layout>
        <c:manualLayout>
          <c:xMode val="edge"/>
          <c:yMode val="edge"/>
          <c:x val="0.23135932816063948"/>
          <c:y val="3.1003265237740052E-2"/>
          <c:w val="0.53436531792282449"/>
          <c:h val="9.4622014985457747E-2"/>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fr-FR"/>
  <c:style val="34"/>
  <c:chart>
    <c:view3D>
      <c:rAngAx val="1"/>
    </c:view3D>
    <c:plotArea>
      <c:layout>
        <c:manualLayout>
          <c:layoutTarget val="inner"/>
          <c:xMode val="edge"/>
          <c:yMode val="edge"/>
          <c:x val="0.12320115864197256"/>
          <c:y val="1.6748432927390609E-2"/>
          <c:w val="0.86885112381487783"/>
          <c:h val="0.92216782663679864"/>
        </c:manualLayout>
      </c:layout>
      <c:bar3DChart>
        <c:barDir val="col"/>
        <c:grouping val="standard"/>
        <c:ser>
          <c:idx val="1"/>
          <c:order val="0"/>
          <c:tx>
            <c:strRef>
              <c:f>Feuil2!$C$2</c:f>
              <c:strCache>
                <c:ptCount val="1"/>
                <c:pt idx="0">
                  <c:v>CpX1 10%</c:v>
                </c:pt>
              </c:strCache>
            </c:strRef>
          </c:tx>
          <c:spPr>
            <a:solidFill>
              <a:srgbClr val="5B9BD5"/>
            </a:solidFill>
            <a:ln>
              <a:solidFill>
                <a:srgbClr val="5B9BD5"/>
              </a:solidFill>
            </a:ln>
          </c:spPr>
          <c:cat>
            <c:numRef>
              <c:f>Feuil2!$A$3:$A$10</c:f>
              <c:numCache>
                <c:formatCode>General</c:formatCode>
                <c:ptCount val="8"/>
                <c:pt idx="0">
                  <c:v>10</c:v>
                </c:pt>
                <c:pt idx="1">
                  <c:v>20</c:v>
                </c:pt>
                <c:pt idx="2">
                  <c:v>30</c:v>
                </c:pt>
                <c:pt idx="3">
                  <c:v>60</c:v>
                </c:pt>
                <c:pt idx="4">
                  <c:v>120</c:v>
                </c:pt>
                <c:pt idx="5">
                  <c:v>180</c:v>
                </c:pt>
                <c:pt idx="6">
                  <c:v>240</c:v>
                </c:pt>
              </c:numCache>
            </c:numRef>
          </c:cat>
          <c:val>
            <c:numRef>
              <c:f>Feuil2!$C$3:$C$10</c:f>
              <c:numCache>
                <c:formatCode>General</c:formatCode>
                <c:ptCount val="8"/>
                <c:pt idx="0">
                  <c:v>20.388589999999979</c:v>
                </c:pt>
                <c:pt idx="1">
                  <c:v>40.215800000000002</c:v>
                </c:pt>
                <c:pt idx="2">
                  <c:v>80.804040000000001</c:v>
                </c:pt>
                <c:pt idx="3">
                  <c:v>119.35205999999998</c:v>
                </c:pt>
              </c:numCache>
            </c:numRef>
          </c:val>
        </c:ser>
        <c:ser>
          <c:idx val="2"/>
          <c:order val="1"/>
          <c:tx>
            <c:strRef>
              <c:f>Feuil2!$D$2</c:f>
              <c:strCache>
                <c:ptCount val="1"/>
                <c:pt idx="0">
                  <c:v>CpX2 10%</c:v>
                </c:pt>
              </c:strCache>
            </c:strRef>
          </c:tx>
          <c:spPr>
            <a:solidFill>
              <a:srgbClr val="3333FF"/>
            </a:solidFill>
            <a:ln>
              <a:solidFill>
                <a:srgbClr val="5B9BD5"/>
              </a:solidFill>
            </a:ln>
          </c:spPr>
          <c:cat>
            <c:numRef>
              <c:f>Feuil2!$A$3:$A$10</c:f>
              <c:numCache>
                <c:formatCode>General</c:formatCode>
                <c:ptCount val="8"/>
                <c:pt idx="0">
                  <c:v>10</c:v>
                </c:pt>
                <c:pt idx="1">
                  <c:v>20</c:v>
                </c:pt>
                <c:pt idx="2">
                  <c:v>30</c:v>
                </c:pt>
                <c:pt idx="3">
                  <c:v>60</c:v>
                </c:pt>
                <c:pt idx="4">
                  <c:v>120</c:v>
                </c:pt>
                <c:pt idx="5">
                  <c:v>180</c:v>
                </c:pt>
                <c:pt idx="6">
                  <c:v>240</c:v>
                </c:pt>
              </c:numCache>
            </c:numRef>
          </c:cat>
          <c:val>
            <c:numRef>
              <c:f>Feuil2!$D$3:$D$10</c:f>
              <c:numCache>
                <c:formatCode>General</c:formatCode>
                <c:ptCount val="8"/>
                <c:pt idx="0">
                  <c:v>28.609259999999999</c:v>
                </c:pt>
                <c:pt idx="1">
                  <c:v>64.406180000000006</c:v>
                </c:pt>
                <c:pt idx="2">
                  <c:v>69.810519999999997</c:v>
                </c:pt>
                <c:pt idx="3">
                  <c:v>80.521320000000003</c:v>
                </c:pt>
                <c:pt idx="4">
                  <c:v>96.212379999999982</c:v>
                </c:pt>
                <c:pt idx="5">
                  <c:v>109.03272</c:v>
                </c:pt>
                <c:pt idx="6">
                  <c:v>116.88369</c:v>
                </c:pt>
              </c:numCache>
            </c:numRef>
          </c:val>
        </c:ser>
        <c:ser>
          <c:idx val="3"/>
          <c:order val="2"/>
          <c:tx>
            <c:strRef>
              <c:f>Feuil2!$E$2</c:f>
              <c:strCache>
                <c:ptCount val="1"/>
                <c:pt idx="0">
                  <c:v>CpX3 10%</c:v>
                </c:pt>
              </c:strCache>
            </c:strRef>
          </c:tx>
          <c:spPr>
            <a:solidFill>
              <a:srgbClr val="000099"/>
            </a:solidFill>
            <a:ln>
              <a:solidFill>
                <a:srgbClr val="5B9BD5"/>
              </a:solidFill>
            </a:ln>
          </c:spPr>
          <c:cat>
            <c:numRef>
              <c:f>Feuil2!$A$3:$A$10</c:f>
              <c:numCache>
                <c:formatCode>General</c:formatCode>
                <c:ptCount val="8"/>
                <c:pt idx="0">
                  <c:v>10</c:v>
                </c:pt>
                <c:pt idx="1">
                  <c:v>20</c:v>
                </c:pt>
                <c:pt idx="2">
                  <c:v>30</c:v>
                </c:pt>
                <c:pt idx="3">
                  <c:v>60</c:v>
                </c:pt>
                <c:pt idx="4">
                  <c:v>120</c:v>
                </c:pt>
                <c:pt idx="5">
                  <c:v>180</c:v>
                </c:pt>
                <c:pt idx="6">
                  <c:v>240</c:v>
                </c:pt>
              </c:numCache>
            </c:numRef>
          </c:cat>
          <c:val>
            <c:numRef>
              <c:f>Feuil2!$E$3:$E$10</c:f>
              <c:numCache>
                <c:formatCode>General</c:formatCode>
                <c:ptCount val="8"/>
                <c:pt idx="0">
                  <c:v>24.39019</c:v>
                </c:pt>
                <c:pt idx="1">
                  <c:v>53.499650000000003</c:v>
                </c:pt>
                <c:pt idx="2">
                  <c:v>57.773100000000028</c:v>
                </c:pt>
                <c:pt idx="3">
                  <c:v>69.506050000000002</c:v>
                </c:pt>
                <c:pt idx="4">
                  <c:v>84.696899999999999</c:v>
                </c:pt>
                <c:pt idx="5">
                  <c:v>98.545869999999994</c:v>
                </c:pt>
                <c:pt idx="6">
                  <c:v>114.68715</c:v>
                </c:pt>
              </c:numCache>
            </c:numRef>
          </c:val>
        </c:ser>
        <c:gapWidth val="300"/>
        <c:shape val="box"/>
        <c:axId val="81643776"/>
        <c:axId val="58990976"/>
        <c:axId val="78898048"/>
      </c:bar3DChart>
      <c:catAx>
        <c:axId val="81643776"/>
        <c:scaling>
          <c:orientation val="minMax"/>
        </c:scaling>
        <c:axPos val="b"/>
        <c:title>
          <c:tx>
            <c:rich>
              <a:bodyPr/>
              <a:lstStyle/>
              <a:p>
                <a:pPr>
                  <a:defRPr/>
                </a:pPr>
                <a:r>
                  <a:rPr lang="fr-FR" dirty="0"/>
                  <a:t>Temps (min)</a:t>
                </a:r>
              </a:p>
            </c:rich>
          </c:tx>
          <c:layout>
            <c:manualLayout>
              <c:xMode val="edge"/>
              <c:yMode val="edge"/>
              <c:x val="0.41084873995319082"/>
              <c:y val="0.86923571633252306"/>
            </c:manualLayout>
          </c:layout>
        </c:title>
        <c:numFmt formatCode="General" sourceLinked="1"/>
        <c:majorTickMark val="none"/>
        <c:tickLblPos val="nextTo"/>
        <c:crossAx val="58990976"/>
        <c:crosses val="autoZero"/>
        <c:auto val="1"/>
        <c:lblAlgn val="ctr"/>
        <c:lblOffset val="100"/>
      </c:catAx>
      <c:valAx>
        <c:axId val="58990976"/>
        <c:scaling>
          <c:orientation val="minMax"/>
        </c:scaling>
        <c:axPos val="l"/>
        <c:title>
          <c:tx>
            <c:rich>
              <a:bodyPr/>
              <a:lstStyle/>
              <a:p>
                <a:pPr>
                  <a:defRPr/>
                </a:pPr>
                <a:r>
                  <a:rPr lang="fr-FR" dirty="0"/>
                  <a:t>Libération de PA (%)</a:t>
                </a:r>
              </a:p>
            </c:rich>
          </c:tx>
          <c:layout/>
        </c:title>
        <c:numFmt formatCode="General" sourceLinked="1"/>
        <c:tickLblPos val="nextTo"/>
        <c:crossAx val="81643776"/>
        <c:crosses val="autoZero"/>
        <c:crossBetween val="between"/>
      </c:valAx>
      <c:serAx>
        <c:axId val="78898048"/>
        <c:scaling>
          <c:orientation val="minMax"/>
        </c:scaling>
        <c:delete val="1"/>
        <c:axPos val="b"/>
        <c:tickLblPos val="none"/>
        <c:crossAx val="58990976"/>
        <c:crosses val="autoZero"/>
      </c:serAx>
    </c:plotArea>
    <c:legend>
      <c:legendPos val="r"/>
      <c:layout>
        <c:manualLayout>
          <c:xMode val="edge"/>
          <c:yMode val="edge"/>
          <c:x val="0.20965183944667903"/>
          <c:y val="5.4934090674324233E-2"/>
          <c:w val="0.61753396529595472"/>
          <c:h val="8.5990070488553227E-2"/>
        </c:manualLayout>
      </c:layout>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A62052-4337-45F7-A316-403A6FC47159}"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fr-FR"/>
        </a:p>
      </dgm:t>
    </dgm:pt>
    <dgm:pt modelId="{AE112FF6-1EA4-40BD-9BE0-8656FBE47F35}">
      <dgm:prSet phldrT="[Texte]" custT="1">
        <dgm:style>
          <a:lnRef idx="1">
            <a:schemeClr val="accent3"/>
          </a:lnRef>
          <a:fillRef idx="2">
            <a:schemeClr val="accent3"/>
          </a:fillRef>
          <a:effectRef idx="1">
            <a:schemeClr val="accent3"/>
          </a:effectRef>
          <a:fontRef idx="minor">
            <a:schemeClr val="dk1"/>
          </a:fontRef>
        </dgm:style>
      </dgm:prSet>
      <dgm:spPr>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100000" b="100000"/>
          </a:path>
          <a:tileRect t="-100000" r="-100000"/>
        </a:gradFill>
      </dgm:spPr>
      <dgm:t>
        <a:bodyPr/>
        <a:lstStyle/>
        <a:p>
          <a:pPr algn="ctr"/>
          <a:r>
            <a:rPr lang="fr-FR" sz="2800" dirty="0" smtClean="0">
              <a:solidFill>
                <a:schemeClr val="tx1"/>
              </a:solidFill>
              <a:latin typeface="Times New Roman" pitchFamily="18" charset="0"/>
              <a:cs typeface="Times New Roman" pitchFamily="18" charset="0"/>
            </a:rPr>
            <a:t>Avantages</a:t>
          </a:r>
          <a:endParaRPr lang="fr-FR" sz="2800" dirty="0">
            <a:solidFill>
              <a:schemeClr val="tx1"/>
            </a:solidFill>
            <a:latin typeface="Times New Roman" pitchFamily="18" charset="0"/>
            <a:cs typeface="Times New Roman" pitchFamily="18" charset="0"/>
          </a:endParaRPr>
        </a:p>
      </dgm:t>
    </dgm:pt>
    <dgm:pt modelId="{196BBAEB-71CC-4D27-8640-A903131104A8}" type="parTrans" cxnId="{13235F5D-55BB-4650-8574-7551933F9CB4}">
      <dgm:prSet/>
      <dgm:spPr/>
      <dgm:t>
        <a:bodyPr/>
        <a:lstStyle/>
        <a:p>
          <a:pPr algn="just"/>
          <a:endParaRPr lang="fr-FR"/>
        </a:p>
      </dgm:t>
    </dgm:pt>
    <dgm:pt modelId="{F245AAA1-ECAE-4FF6-A726-30547C9CB861}" type="sibTrans" cxnId="{13235F5D-55BB-4650-8574-7551933F9CB4}">
      <dgm:prSet/>
      <dgm:spPr/>
      <dgm:t>
        <a:bodyPr/>
        <a:lstStyle/>
        <a:p>
          <a:pPr algn="just"/>
          <a:endParaRPr lang="fr-FR"/>
        </a:p>
      </dgm:t>
    </dgm:pt>
    <dgm:pt modelId="{6DDB1D73-5940-46EE-8495-F94C2F7886D1}">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27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Emploi facile (solides, faciles à manipuler, transport, etc.)</a:t>
          </a:r>
          <a:endParaRPr lang="fr-FR" sz="2400" dirty="0">
            <a:effectLst/>
            <a:latin typeface="Times New Roman" pitchFamily="18" charset="0"/>
            <a:cs typeface="Times New Roman" pitchFamily="18" charset="0"/>
          </a:endParaRPr>
        </a:p>
      </dgm:t>
    </dgm:pt>
    <dgm:pt modelId="{109D2D4D-9625-4E98-9236-11DFFB89BEF4}" type="parTrans" cxnId="{27E7A614-510C-462F-AE9C-D53F03CB213B}">
      <dgm:prSet/>
      <dgm:spPr/>
      <dgm:t>
        <a:bodyPr/>
        <a:lstStyle/>
        <a:p>
          <a:pPr algn="just"/>
          <a:endParaRPr lang="fr-FR"/>
        </a:p>
      </dgm:t>
    </dgm:pt>
    <dgm:pt modelId="{31AF3B27-B9CA-4BE3-A105-DC0E81B17DF3}" type="sibTrans" cxnId="{27E7A614-510C-462F-AE9C-D53F03CB213B}">
      <dgm:prSet/>
      <dgm:spPr/>
      <dgm:t>
        <a:bodyPr/>
        <a:lstStyle/>
        <a:p>
          <a:pPr algn="just"/>
          <a:endParaRPr lang="fr-FR"/>
        </a:p>
      </dgm:t>
    </dgm:pt>
    <dgm:pt modelId="{27106301-0BF4-43D7-B8EF-E7A862615CA3}">
      <dgm:prSet phldrT="[Texte]" custT="1">
        <dgm:style>
          <a:lnRef idx="1">
            <a:schemeClr val="accent3"/>
          </a:lnRef>
          <a:fillRef idx="2">
            <a:schemeClr val="accent3"/>
          </a:fillRef>
          <a:effectRef idx="1">
            <a:schemeClr val="accent3"/>
          </a:effectRef>
          <a:fontRef idx="minor">
            <a:schemeClr val="dk1"/>
          </a:fontRef>
        </dgm:style>
      </dgm:prSet>
      <dgm:spPr>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dgm:spPr>
      <dgm:t>
        <a:bodyPr/>
        <a:lstStyle/>
        <a:p>
          <a:pPr algn="ctr"/>
          <a:r>
            <a:rPr lang="fr-FR" sz="2800" dirty="0" smtClean="0">
              <a:latin typeface="Times New Roman" pitchFamily="18" charset="0"/>
              <a:cs typeface="Times New Roman" pitchFamily="18" charset="0"/>
            </a:rPr>
            <a:t>Inconvénients</a:t>
          </a:r>
          <a:endParaRPr lang="fr-FR" sz="2800" dirty="0">
            <a:latin typeface="Times New Roman" pitchFamily="18" charset="0"/>
            <a:cs typeface="Times New Roman" pitchFamily="18" charset="0"/>
          </a:endParaRPr>
        </a:p>
      </dgm:t>
    </dgm:pt>
    <dgm:pt modelId="{C4504ABA-144F-40AE-8762-21EA800DA731}" type="parTrans" cxnId="{01F5AFFB-315C-4989-B2B3-1C1A00D78074}">
      <dgm:prSet/>
      <dgm:spPr/>
      <dgm:t>
        <a:bodyPr/>
        <a:lstStyle/>
        <a:p>
          <a:pPr algn="just"/>
          <a:endParaRPr lang="fr-FR"/>
        </a:p>
      </dgm:t>
    </dgm:pt>
    <dgm:pt modelId="{B49D845A-5EBC-4008-8E06-2948088631B2}" type="sibTrans" cxnId="{01F5AFFB-315C-4989-B2B3-1C1A00D78074}">
      <dgm:prSet/>
      <dgm:spPr/>
      <dgm:t>
        <a:bodyPr/>
        <a:lstStyle/>
        <a:p>
          <a:pPr algn="just"/>
          <a:endParaRPr lang="fr-FR"/>
        </a:p>
      </dgm:t>
    </dgm:pt>
    <dgm:pt modelId="{B2DEBBA4-0158-4CCB-BED7-77A39EE32B9B}">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162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Difficile à mettre au point (composition)</a:t>
          </a:r>
          <a:endParaRPr lang="fr-FR" sz="2400" dirty="0">
            <a:effectLst/>
            <a:latin typeface="Times New Roman" pitchFamily="18" charset="0"/>
            <a:cs typeface="Times New Roman" pitchFamily="18" charset="0"/>
          </a:endParaRPr>
        </a:p>
      </dgm:t>
    </dgm:pt>
    <dgm:pt modelId="{793743CF-67DA-4A91-99D3-B73ADC2BD05C}" type="parTrans" cxnId="{096F0421-0C7A-48E3-ADEA-4164D3D9367F}">
      <dgm:prSet/>
      <dgm:spPr/>
      <dgm:t>
        <a:bodyPr/>
        <a:lstStyle/>
        <a:p>
          <a:pPr algn="just"/>
          <a:endParaRPr lang="fr-FR"/>
        </a:p>
      </dgm:t>
    </dgm:pt>
    <dgm:pt modelId="{396137FB-F68C-45CC-8089-56580585C265}" type="sibTrans" cxnId="{096F0421-0C7A-48E3-ADEA-4164D3D9367F}">
      <dgm:prSet/>
      <dgm:spPr/>
      <dgm:t>
        <a:bodyPr/>
        <a:lstStyle/>
        <a:p>
          <a:pPr algn="just"/>
          <a:endParaRPr lang="fr-FR"/>
        </a:p>
      </dgm:t>
    </dgm:pt>
    <dgm:pt modelId="{A77ACFB1-C365-435C-9FE6-FFF94CA98618}">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162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Incompatibilité de certains principes actifs</a:t>
          </a:r>
          <a:endParaRPr lang="fr-FR" sz="2400" dirty="0">
            <a:effectLst/>
            <a:latin typeface="Times New Roman" pitchFamily="18" charset="0"/>
            <a:cs typeface="Times New Roman" pitchFamily="18" charset="0"/>
          </a:endParaRPr>
        </a:p>
      </dgm:t>
    </dgm:pt>
    <dgm:pt modelId="{58EEB417-6B28-4E10-9BBC-980BDC0D7DF2}" type="parTrans" cxnId="{875801ED-D098-4EEE-B986-3A67A259F3CE}">
      <dgm:prSet/>
      <dgm:spPr/>
      <dgm:t>
        <a:bodyPr/>
        <a:lstStyle/>
        <a:p>
          <a:pPr algn="just"/>
          <a:endParaRPr lang="fr-FR"/>
        </a:p>
      </dgm:t>
    </dgm:pt>
    <dgm:pt modelId="{8F069B87-97CD-4075-8B53-86FDDE184BDD}" type="sibTrans" cxnId="{875801ED-D098-4EEE-B986-3A67A259F3CE}">
      <dgm:prSet/>
      <dgm:spPr/>
      <dgm:t>
        <a:bodyPr/>
        <a:lstStyle/>
        <a:p>
          <a:pPr algn="just"/>
          <a:endParaRPr lang="fr-FR"/>
        </a:p>
      </dgm:t>
    </dgm:pt>
    <dgm:pt modelId="{121E8FA5-6782-4284-B485-07AAFB9A9879}">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27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Dosage précis</a:t>
          </a:r>
          <a:endParaRPr lang="fr-FR" sz="2400" dirty="0">
            <a:effectLst/>
            <a:latin typeface="Times New Roman" pitchFamily="18" charset="0"/>
            <a:cs typeface="Times New Roman" pitchFamily="18" charset="0"/>
          </a:endParaRPr>
        </a:p>
      </dgm:t>
    </dgm:pt>
    <dgm:pt modelId="{D51FA84E-DE94-4884-9EDD-950AD70975B1}" type="parTrans" cxnId="{F8E06412-DACE-4F1B-84A5-FB21BBF352DF}">
      <dgm:prSet/>
      <dgm:spPr/>
      <dgm:t>
        <a:bodyPr/>
        <a:lstStyle/>
        <a:p>
          <a:pPr algn="just"/>
          <a:endParaRPr lang="fr-FR"/>
        </a:p>
      </dgm:t>
    </dgm:pt>
    <dgm:pt modelId="{53C9F136-BDDB-46E9-8FE9-FA623092D052}" type="sibTrans" cxnId="{F8E06412-DACE-4F1B-84A5-FB21BBF352DF}">
      <dgm:prSet/>
      <dgm:spPr/>
      <dgm:t>
        <a:bodyPr/>
        <a:lstStyle/>
        <a:p>
          <a:pPr algn="just"/>
          <a:endParaRPr lang="fr-FR"/>
        </a:p>
      </dgm:t>
    </dgm:pt>
    <dgm:pt modelId="{43268E63-290A-4621-972C-07037ABA69F7}">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27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Bonne conservation</a:t>
          </a:r>
          <a:endParaRPr lang="fr-FR" sz="2400" dirty="0">
            <a:effectLst/>
            <a:latin typeface="Times New Roman" pitchFamily="18" charset="0"/>
            <a:cs typeface="Times New Roman" pitchFamily="18" charset="0"/>
          </a:endParaRPr>
        </a:p>
      </dgm:t>
    </dgm:pt>
    <dgm:pt modelId="{9F100EFF-743C-41EF-BE57-1CF327A747F2}" type="parTrans" cxnId="{552C5D80-0756-4408-BC4A-4D4DFC7CECA4}">
      <dgm:prSet/>
      <dgm:spPr/>
      <dgm:t>
        <a:bodyPr/>
        <a:lstStyle/>
        <a:p>
          <a:pPr algn="just"/>
          <a:endParaRPr lang="fr-FR"/>
        </a:p>
      </dgm:t>
    </dgm:pt>
    <dgm:pt modelId="{10044C60-B034-441F-A60B-6998E6A38F15}" type="sibTrans" cxnId="{552C5D80-0756-4408-BC4A-4D4DFC7CECA4}">
      <dgm:prSet/>
      <dgm:spPr/>
      <dgm:t>
        <a:bodyPr/>
        <a:lstStyle/>
        <a:p>
          <a:pPr algn="just"/>
          <a:endParaRPr lang="fr-FR"/>
        </a:p>
      </dgm:t>
    </dgm:pt>
    <dgm:pt modelId="{208E04AC-C65F-40F9-90B0-A73252E782CB}">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27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Si enrobés, un mauvais goût est masqué</a:t>
          </a:r>
          <a:endParaRPr lang="fr-FR" sz="2400" dirty="0">
            <a:effectLst/>
            <a:latin typeface="Times New Roman" pitchFamily="18" charset="0"/>
            <a:cs typeface="Times New Roman" pitchFamily="18" charset="0"/>
          </a:endParaRPr>
        </a:p>
      </dgm:t>
    </dgm:pt>
    <dgm:pt modelId="{37E665CB-7A73-4037-AD95-28BF75BBB46C}" type="parTrans" cxnId="{6A8DBE41-D084-4035-AD63-927110821E37}">
      <dgm:prSet/>
      <dgm:spPr/>
      <dgm:t>
        <a:bodyPr/>
        <a:lstStyle/>
        <a:p>
          <a:pPr algn="just"/>
          <a:endParaRPr lang="fr-FR"/>
        </a:p>
      </dgm:t>
    </dgm:pt>
    <dgm:pt modelId="{55DF3208-C2DA-4D9F-A613-17DE0415C4C4}" type="sibTrans" cxnId="{6A8DBE41-D084-4035-AD63-927110821E37}">
      <dgm:prSet/>
      <dgm:spPr/>
      <dgm:t>
        <a:bodyPr/>
        <a:lstStyle/>
        <a:p>
          <a:pPr algn="just"/>
          <a:endParaRPr lang="fr-FR"/>
        </a:p>
      </dgm:t>
    </dgm:pt>
    <dgm:pt modelId="{0D670213-1275-4B59-B033-0BEECF70528F}">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27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Peu chers</a:t>
          </a:r>
          <a:endParaRPr lang="fr-FR" sz="2400" dirty="0">
            <a:effectLst/>
            <a:latin typeface="Times New Roman" pitchFamily="18" charset="0"/>
            <a:cs typeface="Times New Roman" pitchFamily="18" charset="0"/>
          </a:endParaRPr>
        </a:p>
      </dgm:t>
    </dgm:pt>
    <dgm:pt modelId="{5D8D41ED-4092-420E-8A06-E7C8F9C3A3BD}" type="parTrans" cxnId="{17EF3D4F-9B22-469D-9894-05BED4EDD508}">
      <dgm:prSet/>
      <dgm:spPr/>
      <dgm:t>
        <a:bodyPr/>
        <a:lstStyle/>
        <a:p>
          <a:pPr algn="just"/>
          <a:endParaRPr lang="fr-FR"/>
        </a:p>
      </dgm:t>
    </dgm:pt>
    <dgm:pt modelId="{E75015C2-08A6-443B-91A1-1C0841A57D73}" type="sibTrans" cxnId="{17EF3D4F-9B22-469D-9894-05BED4EDD508}">
      <dgm:prSet/>
      <dgm:spPr/>
      <dgm:t>
        <a:bodyPr/>
        <a:lstStyle/>
        <a:p>
          <a:pPr algn="just"/>
          <a:endParaRPr lang="fr-FR"/>
        </a:p>
      </dgm:t>
    </dgm:pt>
    <dgm:pt modelId="{6101F4DB-C8E8-4875-B733-3CBDC114148E}">
      <dgm:prSet phldrT="[Texte]" custT="1"/>
      <dgm:spPr>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16200000" scaled="1"/>
          <a:tileRect/>
        </a:gradFill>
      </dgm:spPr>
      <dgm:t>
        <a:bodyPr/>
        <a:lstStyle/>
        <a:p>
          <a:pPr algn="just">
            <a:lnSpc>
              <a:spcPct val="100000"/>
            </a:lnSpc>
          </a:pPr>
          <a:r>
            <a:rPr lang="fr-FR" sz="2400" dirty="0" smtClean="0">
              <a:effectLst/>
              <a:latin typeface="Times New Roman" pitchFamily="18" charset="0"/>
              <a:cs typeface="Times New Roman" pitchFamily="18" charset="0"/>
            </a:rPr>
            <a:t>Forme concentrée qui peut agresser la muqueuse digestive si le délitement est lent</a:t>
          </a:r>
          <a:endParaRPr lang="fr-FR" sz="2400" dirty="0">
            <a:effectLst/>
            <a:latin typeface="Times New Roman" pitchFamily="18" charset="0"/>
            <a:cs typeface="Times New Roman" pitchFamily="18" charset="0"/>
          </a:endParaRPr>
        </a:p>
      </dgm:t>
    </dgm:pt>
    <dgm:pt modelId="{CFA6A774-737A-4799-8F62-448697DE5470}" type="parTrans" cxnId="{F900576E-9DE1-4B86-B207-9757FBD5837B}">
      <dgm:prSet/>
      <dgm:spPr/>
      <dgm:t>
        <a:bodyPr/>
        <a:lstStyle/>
        <a:p>
          <a:pPr algn="just"/>
          <a:endParaRPr lang="fr-FR"/>
        </a:p>
      </dgm:t>
    </dgm:pt>
    <dgm:pt modelId="{EDFBF04A-8744-4DFB-B102-9F42588A371B}" type="sibTrans" cxnId="{F900576E-9DE1-4B86-B207-9757FBD5837B}">
      <dgm:prSet/>
      <dgm:spPr/>
      <dgm:t>
        <a:bodyPr/>
        <a:lstStyle/>
        <a:p>
          <a:pPr algn="just"/>
          <a:endParaRPr lang="fr-FR"/>
        </a:p>
      </dgm:t>
    </dgm:pt>
    <dgm:pt modelId="{DB3FE9E3-6529-4947-BDE2-F44F40D377E8}" type="pres">
      <dgm:prSet presAssocID="{C9A62052-4337-45F7-A316-403A6FC47159}" presName="Name0" presStyleCnt="0">
        <dgm:presLayoutVars>
          <dgm:dir/>
          <dgm:animLvl val="lvl"/>
          <dgm:resizeHandles/>
        </dgm:presLayoutVars>
      </dgm:prSet>
      <dgm:spPr/>
      <dgm:t>
        <a:bodyPr/>
        <a:lstStyle/>
        <a:p>
          <a:endParaRPr lang="fr-FR"/>
        </a:p>
      </dgm:t>
    </dgm:pt>
    <dgm:pt modelId="{329A8CBA-CAE0-4BFE-B9FC-EE859DBFE2ED}" type="pres">
      <dgm:prSet presAssocID="{AE112FF6-1EA4-40BD-9BE0-8656FBE47F35}" presName="linNode" presStyleCnt="0"/>
      <dgm:spPr/>
    </dgm:pt>
    <dgm:pt modelId="{8687DA97-0AEF-46DC-94A1-A79ADB58C507}" type="pres">
      <dgm:prSet presAssocID="{AE112FF6-1EA4-40BD-9BE0-8656FBE47F35}" presName="parentShp" presStyleLbl="node1" presStyleIdx="0" presStyleCnt="2" custScaleX="74364" custLinFactNeighborX="-8384" custLinFactNeighborY="484">
        <dgm:presLayoutVars>
          <dgm:bulletEnabled val="1"/>
        </dgm:presLayoutVars>
      </dgm:prSet>
      <dgm:spPr/>
      <dgm:t>
        <a:bodyPr/>
        <a:lstStyle/>
        <a:p>
          <a:endParaRPr lang="fr-FR"/>
        </a:p>
      </dgm:t>
    </dgm:pt>
    <dgm:pt modelId="{3F28146A-884E-4CCB-97CA-03040FC3EAB9}" type="pres">
      <dgm:prSet presAssocID="{AE112FF6-1EA4-40BD-9BE0-8656FBE47F35}" presName="childShp" presStyleLbl="bgAccFollowNode1" presStyleIdx="0" presStyleCnt="2" custScaleX="116495" custScaleY="132687" custLinFactNeighborX="1121" custLinFactNeighborY="458">
        <dgm:presLayoutVars>
          <dgm:bulletEnabled val="1"/>
        </dgm:presLayoutVars>
      </dgm:prSet>
      <dgm:spPr/>
      <dgm:t>
        <a:bodyPr/>
        <a:lstStyle/>
        <a:p>
          <a:endParaRPr lang="fr-FR"/>
        </a:p>
      </dgm:t>
    </dgm:pt>
    <dgm:pt modelId="{4ADAB4E2-8248-455A-A6F9-8C6DF4C6D900}" type="pres">
      <dgm:prSet presAssocID="{F245AAA1-ECAE-4FF6-A726-30547C9CB861}" presName="spacing" presStyleCnt="0"/>
      <dgm:spPr/>
    </dgm:pt>
    <dgm:pt modelId="{D32C9B2E-4F7F-4E97-BE15-A2A773244686}" type="pres">
      <dgm:prSet presAssocID="{27106301-0BF4-43D7-B8EF-E7A862615CA3}" presName="linNode" presStyleCnt="0"/>
      <dgm:spPr/>
    </dgm:pt>
    <dgm:pt modelId="{8ADC3E4B-BF8E-4C39-8AA4-082ED0FACA60}" type="pres">
      <dgm:prSet presAssocID="{27106301-0BF4-43D7-B8EF-E7A862615CA3}" presName="parentShp" presStyleLbl="node1" presStyleIdx="1" presStyleCnt="2" custScaleX="74555" custLinFactNeighborX="-7280">
        <dgm:presLayoutVars>
          <dgm:bulletEnabled val="1"/>
        </dgm:presLayoutVars>
      </dgm:prSet>
      <dgm:spPr/>
      <dgm:t>
        <a:bodyPr/>
        <a:lstStyle/>
        <a:p>
          <a:endParaRPr lang="fr-FR"/>
        </a:p>
      </dgm:t>
    </dgm:pt>
    <dgm:pt modelId="{965441A9-E363-4805-9396-9C1F15E5AC4E}" type="pres">
      <dgm:prSet presAssocID="{27106301-0BF4-43D7-B8EF-E7A862615CA3}" presName="childShp" presStyleLbl="bgAccFollowNode1" presStyleIdx="1" presStyleCnt="2" custScaleX="113806" custLinFactNeighborX="-993" custLinFactNeighborY="91">
        <dgm:presLayoutVars>
          <dgm:bulletEnabled val="1"/>
        </dgm:presLayoutVars>
      </dgm:prSet>
      <dgm:spPr/>
      <dgm:t>
        <a:bodyPr/>
        <a:lstStyle/>
        <a:p>
          <a:endParaRPr lang="fr-FR"/>
        </a:p>
      </dgm:t>
    </dgm:pt>
  </dgm:ptLst>
  <dgm:cxnLst>
    <dgm:cxn modelId="{0C4DCF2A-F236-47EF-9320-DD2F469090FB}" type="presOf" srcId="{B2DEBBA4-0158-4CCB-BED7-77A39EE32B9B}" destId="{965441A9-E363-4805-9396-9C1F15E5AC4E}" srcOrd="0" destOrd="0" presId="urn:microsoft.com/office/officeart/2005/8/layout/vList6"/>
    <dgm:cxn modelId="{4771F73B-7576-4570-B8B3-8CFB908515E3}" type="presOf" srcId="{121E8FA5-6782-4284-B485-07AAFB9A9879}" destId="{3F28146A-884E-4CCB-97CA-03040FC3EAB9}" srcOrd="0" destOrd="1" presId="urn:microsoft.com/office/officeart/2005/8/layout/vList6"/>
    <dgm:cxn modelId="{096F0421-0C7A-48E3-ADEA-4164D3D9367F}" srcId="{27106301-0BF4-43D7-B8EF-E7A862615CA3}" destId="{B2DEBBA4-0158-4CCB-BED7-77A39EE32B9B}" srcOrd="0" destOrd="0" parTransId="{793743CF-67DA-4A91-99D3-B73ADC2BD05C}" sibTransId="{396137FB-F68C-45CC-8089-56580585C265}"/>
    <dgm:cxn modelId="{7C198629-3536-4906-B657-970B59E3E799}" type="presOf" srcId="{6DDB1D73-5940-46EE-8495-F94C2F7886D1}" destId="{3F28146A-884E-4CCB-97CA-03040FC3EAB9}" srcOrd="0" destOrd="0" presId="urn:microsoft.com/office/officeart/2005/8/layout/vList6"/>
    <dgm:cxn modelId="{F900576E-9DE1-4B86-B207-9757FBD5837B}" srcId="{27106301-0BF4-43D7-B8EF-E7A862615CA3}" destId="{6101F4DB-C8E8-4875-B733-3CBDC114148E}" srcOrd="2" destOrd="0" parTransId="{CFA6A774-737A-4799-8F62-448697DE5470}" sibTransId="{EDFBF04A-8744-4DFB-B102-9F42588A371B}"/>
    <dgm:cxn modelId="{58F01C1A-2779-4DF5-A876-4C973AC4AECF}" type="presOf" srcId="{6101F4DB-C8E8-4875-B733-3CBDC114148E}" destId="{965441A9-E363-4805-9396-9C1F15E5AC4E}" srcOrd="0" destOrd="2" presId="urn:microsoft.com/office/officeart/2005/8/layout/vList6"/>
    <dgm:cxn modelId="{6A8DBE41-D084-4035-AD63-927110821E37}" srcId="{AE112FF6-1EA4-40BD-9BE0-8656FBE47F35}" destId="{208E04AC-C65F-40F9-90B0-A73252E782CB}" srcOrd="3" destOrd="0" parTransId="{37E665CB-7A73-4037-AD95-28BF75BBB46C}" sibTransId="{55DF3208-C2DA-4D9F-A613-17DE0415C4C4}"/>
    <dgm:cxn modelId="{13235F5D-55BB-4650-8574-7551933F9CB4}" srcId="{C9A62052-4337-45F7-A316-403A6FC47159}" destId="{AE112FF6-1EA4-40BD-9BE0-8656FBE47F35}" srcOrd="0" destOrd="0" parTransId="{196BBAEB-71CC-4D27-8640-A903131104A8}" sibTransId="{F245AAA1-ECAE-4FF6-A726-30547C9CB861}"/>
    <dgm:cxn modelId="{552C5D80-0756-4408-BC4A-4D4DFC7CECA4}" srcId="{AE112FF6-1EA4-40BD-9BE0-8656FBE47F35}" destId="{43268E63-290A-4621-972C-07037ABA69F7}" srcOrd="2" destOrd="0" parTransId="{9F100EFF-743C-41EF-BE57-1CF327A747F2}" sibTransId="{10044C60-B034-441F-A60B-6998E6A38F15}"/>
    <dgm:cxn modelId="{D06A752B-5AD1-4D74-8E7E-693E93F24C88}" type="presOf" srcId="{C9A62052-4337-45F7-A316-403A6FC47159}" destId="{DB3FE9E3-6529-4947-BDE2-F44F40D377E8}" srcOrd="0" destOrd="0" presId="urn:microsoft.com/office/officeart/2005/8/layout/vList6"/>
    <dgm:cxn modelId="{875801ED-D098-4EEE-B986-3A67A259F3CE}" srcId="{27106301-0BF4-43D7-B8EF-E7A862615CA3}" destId="{A77ACFB1-C365-435C-9FE6-FFF94CA98618}" srcOrd="1" destOrd="0" parTransId="{58EEB417-6B28-4E10-9BBC-980BDC0D7DF2}" sibTransId="{8F069B87-97CD-4075-8B53-86FDDE184BDD}"/>
    <dgm:cxn modelId="{AA211991-8318-4016-A6A8-23624027419B}" type="presOf" srcId="{27106301-0BF4-43D7-B8EF-E7A862615CA3}" destId="{8ADC3E4B-BF8E-4C39-8AA4-082ED0FACA60}" srcOrd="0" destOrd="0" presId="urn:microsoft.com/office/officeart/2005/8/layout/vList6"/>
    <dgm:cxn modelId="{ACC31304-50B2-4162-86A8-7E896DFBB654}" type="presOf" srcId="{0D670213-1275-4B59-B033-0BEECF70528F}" destId="{3F28146A-884E-4CCB-97CA-03040FC3EAB9}" srcOrd="0" destOrd="4" presId="urn:microsoft.com/office/officeart/2005/8/layout/vList6"/>
    <dgm:cxn modelId="{ECE828C3-B4E2-407C-B1E4-F5B87D602614}" type="presOf" srcId="{208E04AC-C65F-40F9-90B0-A73252E782CB}" destId="{3F28146A-884E-4CCB-97CA-03040FC3EAB9}" srcOrd="0" destOrd="3" presId="urn:microsoft.com/office/officeart/2005/8/layout/vList6"/>
    <dgm:cxn modelId="{FA80466E-8644-4E0A-B9B4-1E10AC0BE74C}" type="presOf" srcId="{43268E63-290A-4621-972C-07037ABA69F7}" destId="{3F28146A-884E-4CCB-97CA-03040FC3EAB9}" srcOrd="0" destOrd="2" presId="urn:microsoft.com/office/officeart/2005/8/layout/vList6"/>
    <dgm:cxn modelId="{43CFEC01-12F9-4ADA-8066-EB11F901F67F}" type="presOf" srcId="{AE112FF6-1EA4-40BD-9BE0-8656FBE47F35}" destId="{8687DA97-0AEF-46DC-94A1-A79ADB58C507}" srcOrd="0" destOrd="0" presId="urn:microsoft.com/office/officeart/2005/8/layout/vList6"/>
    <dgm:cxn modelId="{27E7A614-510C-462F-AE9C-D53F03CB213B}" srcId="{AE112FF6-1EA4-40BD-9BE0-8656FBE47F35}" destId="{6DDB1D73-5940-46EE-8495-F94C2F7886D1}" srcOrd="0" destOrd="0" parTransId="{109D2D4D-9625-4E98-9236-11DFFB89BEF4}" sibTransId="{31AF3B27-B9CA-4BE3-A105-DC0E81B17DF3}"/>
    <dgm:cxn modelId="{17EF3D4F-9B22-469D-9894-05BED4EDD508}" srcId="{AE112FF6-1EA4-40BD-9BE0-8656FBE47F35}" destId="{0D670213-1275-4B59-B033-0BEECF70528F}" srcOrd="4" destOrd="0" parTransId="{5D8D41ED-4092-420E-8A06-E7C8F9C3A3BD}" sibTransId="{E75015C2-08A6-443B-91A1-1C0841A57D73}"/>
    <dgm:cxn modelId="{01F5AFFB-315C-4989-B2B3-1C1A00D78074}" srcId="{C9A62052-4337-45F7-A316-403A6FC47159}" destId="{27106301-0BF4-43D7-B8EF-E7A862615CA3}" srcOrd="1" destOrd="0" parTransId="{C4504ABA-144F-40AE-8762-21EA800DA731}" sibTransId="{B49D845A-5EBC-4008-8E06-2948088631B2}"/>
    <dgm:cxn modelId="{B2E7A3FF-8D6A-4E02-9B94-2C54E076D110}" type="presOf" srcId="{A77ACFB1-C365-435C-9FE6-FFF94CA98618}" destId="{965441A9-E363-4805-9396-9C1F15E5AC4E}" srcOrd="0" destOrd="1" presId="urn:microsoft.com/office/officeart/2005/8/layout/vList6"/>
    <dgm:cxn modelId="{F8E06412-DACE-4F1B-84A5-FB21BBF352DF}" srcId="{AE112FF6-1EA4-40BD-9BE0-8656FBE47F35}" destId="{121E8FA5-6782-4284-B485-07AAFB9A9879}" srcOrd="1" destOrd="0" parTransId="{D51FA84E-DE94-4884-9EDD-950AD70975B1}" sibTransId="{53C9F136-BDDB-46E9-8FE9-FA623092D052}"/>
    <dgm:cxn modelId="{2E778F55-4332-48EA-A61F-2F59D0C8E5DF}" type="presParOf" srcId="{DB3FE9E3-6529-4947-BDE2-F44F40D377E8}" destId="{329A8CBA-CAE0-4BFE-B9FC-EE859DBFE2ED}" srcOrd="0" destOrd="0" presId="urn:microsoft.com/office/officeart/2005/8/layout/vList6"/>
    <dgm:cxn modelId="{DE4606CA-0F69-4D65-9240-436C6D129330}" type="presParOf" srcId="{329A8CBA-CAE0-4BFE-B9FC-EE859DBFE2ED}" destId="{8687DA97-0AEF-46DC-94A1-A79ADB58C507}" srcOrd="0" destOrd="0" presId="urn:microsoft.com/office/officeart/2005/8/layout/vList6"/>
    <dgm:cxn modelId="{D68F7794-FF38-4C59-856B-343D5985768D}" type="presParOf" srcId="{329A8CBA-CAE0-4BFE-B9FC-EE859DBFE2ED}" destId="{3F28146A-884E-4CCB-97CA-03040FC3EAB9}" srcOrd="1" destOrd="0" presId="urn:microsoft.com/office/officeart/2005/8/layout/vList6"/>
    <dgm:cxn modelId="{7A17C04D-5877-423A-BBC3-32A7B04117AD}" type="presParOf" srcId="{DB3FE9E3-6529-4947-BDE2-F44F40D377E8}" destId="{4ADAB4E2-8248-455A-A6F9-8C6DF4C6D900}" srcOrd="1" destOrd="0" presId="urn:microsoft.com/office/officeart/2005/8/layout/vList6"/>
    <dgm:cxn modelId="{2DED0977-B48D-477F-8077-A1205E7AF3E6}" type="presParOf" srcId="{DB3FE9E3-6529-4947-BDE2-F44F40D377E8}" destId="{D32C9B2E-4F7F-4E97-BE15-A2A773244686}" srcOrd="2" destOrd="0" presId="urn:microsoft.com/office/officeart/2005/8/layout/vList6"/>
    <dgm:cxn modelId="{A9BB76B2-7C6B-4B31-B432-92D61941B20E}" type="presParOf" srcId="{D32C9B2E-4F7F-4E97-BE15-A2A773244686}" destId="{8ADC3E4B-BF8E-4C39-8AA4-082ED0FACA60}" srcOrd="0" destOrd="0" presId="urn:microsoft.com/office/officeart/2005/8/layout/vList6"/>
    <dgm:cxn modelId="{98D25071-414C-4CBA-A8AC-B66655700B64}" type="presParOf" srcId="{D32C9B2E-4F7F-4E97-BE15-A2A773244686}" destId="{965441A9-E363-4805-9396-9C1F15E5AC4E}"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28146A-884E-4CCB-97CA-03040FC3EAB9}">
      <dsp:nvSpPr>
        <dsp:cNvPr id="0" name=""/>
        <dsp:cNvSpPr/>
      </dsp:nvSpPr>
      <dsp:spPr>
        <a:xfrm>
          <a:off x="2977379" y="13658"/>
          <a:ext cx="6890883" cy="3095717"/>
        </a:xfrm>
        <a:prstGeom prst="rightArrow">
          <a:avLst>
            <a:gd name="adj1" fmla="val 75000"/>
            <a:gd name="adj2" fmla="val 50000"/>
          </a:avLst>
        </a:prstGeom>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2700000" scaled="1"/>
          <a:tileRect/>
        </a:gra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Emploi facile (solides, faciles à manipuler, transport, etc.)</a:t>
          </a:r>
          <a:endParaRPr lang="fr-FR" sz="2400" kern="1200" dirty="0">
            <a:effectLst/>
            <a:latin typeface="Times New Roman" pitchFamily="18" charset="0"/>
            <a:cs typeface="Times New Roman" pitchFamily="18" charset="0"/>
          </a:endParaRPr>
        </a:p>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Dosage précis</a:t>
          </a:r>
          <a:endParaRPr lang="fr-FR" sz="2400" kern="1200" dirty="0">
            <a:effectLst/>
            <a:latin typeface="Times New Roman" pitchFamily="18" charset="0"/>
            <a:cs typeface="Times New Roman" pitchFamily="18" charset="0"/>
          </a:endParaRPr>
        </a:p>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Bonne conservation</a:t>
          </a:r>
          <a:endParaRPr lang="fr-FR" sz="2400" kern="1200" dirty="0">
            <a:effectLst/>
            <a:latin typeface="Times New Roman" pitchFamily="18" charset="0"/>
            <a:cs typeface="Times New Roman" pitchFamily="18" charset="0"/>
          </a:endParaRPr>
        </a:p>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Si enrobés, un mauvais goût est masqué</a:t>
          </a:r>
          <a:endParaRPr lang="fr-FR" sz="2400" kern="1200" dirty="0">
            <a:effectLst/>
            <a:latin typeface="Times New Roman" pitchFamily="18" charset="0"/>
            <a:cs typeface="Times New Roman" pitchFamily="18" charset="0"/>
          </a:endParaRPr>
        </a:p>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Peu chers</a:t>
          </a:r>
          <a:endParaRPr lang="fr-FR" sz="2400" kern="1200" dirty="0">
            <a:effectLst/>
            <a:latin typeface="Times New Roman" pitchFamily="18" charset="0"/>
            <a:cs typeface="Times New Roman" pitchFamily="18" charset="0"/>
          </a:endParaRPr>
        </a:p>
      </dsp:txBody>
      <dsp:txXfrm>
        <a:off x="2977379" y="13658"/>
        <a:ext cx="6890883" cy="3095717"/>
      </dsp:txXfrm>
    </dsp:sp>
    <dsp:sp modelId="{8687DA97-0AEF-46DC-94A1-A79ADB58C507}">
      <dsp:nvSpPr>
        <dsp:cNvPr id="0" name=""/>
        <dsp:cNvSpPr/>
      </dsp:nvSpPr>
      <dsp:spPr>
        <a:xfrm>
          <a:off x="0" y="395575"/>
          <a:ext cx="2932507" cy="2333097"/>
        </a:xfrm>
        <a:prstGeom prst="roundRect">
          <a:avLst/>
        </a:prstGeom>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100000" b="100000"/>
          </a:path>
          <a:tileRect t="-100000" r="-100000"/>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latin typeface="Times New Roman" pitchFamily="18" charset="0"/>
              <a:cs typeface="Times New Roman" pitchFamily="18" charset="0"/>
            </a:rPr>
            <a:t>Avantages</a:t>
          </a:r>
          <a:endParaRPr lang="fr-FR" sz="2800" kern="1200" dirty="0">
            <a:solidFill>
              <a:schemeClr val="tx1"/>
            </a:solidFill>
            <a:latin typeface="Times New Roman" pitchFamily="18" charset="0"/>
            <a:cs typeface="Times New Roman" pitchFamily="18" charset="0"/>
          </a:endParaRPr>
        </a:p>
      </dsp:txBody>
      <dsp:txXfrm>
        <a:off x="0" y="395575"/>
        <a:ext cx="2932507" cy="2333097"/>
      </dsp:txXfrm>
    </dsp:sp>
    <dsp:sp modelId="{965441A9-E363-4805-9396-9C1F15E5AC4E}">
      <dsp:nvSpPr>
        <dsp:cNvPr id="0" name=""/>
        <dsp:cNvSpPr/>
      </dsp:nvSpPr>
      <dsp:spPr>
        <a:xfrm>
          <a:off x="2997188" y="3334123"/>
          <a:ext cx="6738405" cy="2333097"/>
        </a:xfrm>
        <a:prstGeom prst="rightArrow">
          <a:avLst>
            <a:gd name="adj1" fmla="val 75000"/>
            <a:gd name="adj2" fmla="val 50000"/>
          </a:avLst>
        </a:prstGeom>
        <a:gradFill flip="none" rotWithShape="0">
          <a:gsLst>
            <a:gs pos="0">
              <a:schemeClr val="accent1">
                <a:tint val="40000"/>
                <a:hueOff val="0"/>
                <a:satOff val="0"/>
                <a:lumOff val="0"/>
                <a:shade val="30000"/>
                <a:satMod val="115000"/>
              </a:schemeClr>
            </a:gs>
            <a:gs pos="50000">
              <a:schemeClr val="accent1">
                <a:tint val="40000"/>
                <a:hueOff val="0"/>
                <a:satOff val="0"/>
                <a:lumOff val="0"/>
                <a:shade val="67500"/>
                <a:satMod val="115000"/>
              </a:schemeClr>
            </a:gs>
            <a:gs pos="100000">
              <a:schemeClr val="accent1">
                <a:tint val="40000"/>
                <a:hueOff val="0"/>
                <a:satOff val="0"/>
                <a:lumOff val="0"/>
                <a:shade val="100000"/>
                <a:satMod val="115000"/>
              </a:schemeClr>
            </a:gs>
          </a:gsLst>
          <a:lin ang="16200000" scaled="1"/>
          <a:tileRect/>
        </a:gra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Difficile à mettre au point (composition)</a:t>
          </a:r>
          <a:endParaRPr lang="fr-FR" sz="2400" kern="1200" dirty="0">
            <a:effectLst/>
            <a:latin typeface="Times New Roman" pitchFamily="18" charset="0"/>
            <a:cs typeface="Times New Roman" pitchFamily="18" charset="0"/>
          </a:endParaRPr>
        </a:p>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Incompatibilité de certains principes actifs</a:t>
          </a:r>
          <a:endParaRPr lang="fr-FR" sz="2400" kern="1200" dirty="0">
            <a:effectLst/>
            <a:latin typeface="Times New Roman" pitchFamily="18" charset="0"/>
            <a:cs typeface="Times New Roman" pitchFamily="18" charset="0"/>
          </a:endParaRPr>
        </a:p>
        <a:p>
          <a:pPr marL="228600" lvl="1" indent="-228600" algn="just" defTabSz="1066800">
            <a:lnSpc>
              <a:spcPct val="100000"/>
            </a:lnSpc>
            <a:spcBef>
              <a:spcPct val="0"/>
            </a:spcBef>
            <a:spcAft>
              <a:spcPct val="15000"/>
            </a:spcAft>
            <a:buChar char="••"/>
          </a:pPr>
          <a:r>
            <a:rPr lang="fr-FR" sz="2400" kern="1200" dirty="0" smtClean="0">
              <a:effectLst/>
              <a:latin typeface="Times New Roman" pitchFamily="18" charset="0"/>
              <a:cs typeface="Times New Roman" pitchFamily="18" charset="0"/>
            </a:rPr>
            <a:t>Forme concentrée qui peut agresser la muqueuse digestive si le délitement est lent</a:t>
          </a:r>
          <a:endParaRPr lang="fr-FR" sz="2400" kern="1200" dirty="0">
            <a:effectLst/>
            <a:latin typeface="Times New Roman" pitchFamily="18" charset="0"/>
            <a:cs typeface="Times New Roman" pitchFamily="18" charset="0"/>
          </a:endParaRPr>
        </a:p>
      </dsp:txBody>
      <dsp:txXfrm>
        <a:off x="2997188" y="3334123"/>
        <a:ext cx="6738405" cy="2333097"/>
      </dsp:txXfrm>
    </dsp:sp>
    <dsp:sp modelId="{8ADC3E4B-BF8E-4C39-8AA4-082ED0FACA60}">
      <dsp:nvSpPr>
        <dsp:cNvPr id="0" name=""/>
        <dsp:cNvSpPr/>
      </dsp:nvSpPr>
      <dsp:spPr>
        <a:xfrm>
          <a:off x="0" y="3332000"/>
          <a:ext cx="2942913" cy="2333097"/>
        </a:xfrm>
        <a:prstGeom prst="roundRect">
          <a:avLst/>
        </a:prstGeom>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a:ln w="6350" cap="flat" cmpd="sng" algn="ctr">
          <a:solidFill>
            <a:schemeClr val="accent3"/>
          </a:solidFill>
          <a:prstDash val="solid"/>
          <a:miter lim="800000"/>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fr-FR" sz="2800" kern="1200" dirty="0" smtClean="0">
              <a:latin typeface="Times New Roman" pitchFamily="18" charset="0"/>
              <a:cs typeface="Times New Roman" pitchFamily="18" charset="0"/>
            </a:rPr>
            <a:t>Inconvénients</a:t>
          </a:r>
          <a:endParaRPr lang="fr-FR" sz="2800" kern="1200" dirty="0">
            <a:latin typeface="Times New Roman" pitchFamily="18" charset="0"/>
            <a:cs typeface="Times New Roman" pitchFamily="18" charset="0"/>
          </a:endParaRPr>
        </a:p>
      </dsp:txBody>
      <dsp:txXfrm>
        <a:off x="0" y="3332000"/>
        <a:ext cx="2942913" cy="2333097"/>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24DDAA-788C-4F91-9AE5-2FBF580E05A4}" type="datetimeFigureOut">
              <a:rPr lang="en-US" smtClean="0"/>
              <a:pPr/>
              <a:t>6/2/2016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9BCF18-3915-4597-887A-FDB22C4782ED}" type="slidenum">
              <a:rPr lang="en-US" smtClean="0"/>
              <a:pPr/>
              <a:t>‹N°›</a:t>
            </a:fld>
            <a:endParaRPr lang="en-US" dirty="0"/>
          </a:p>
        </p:txBody>
      </p:sp>
    </p:spTree>
    <p:extLst>
      <p:ext uri="{BB962C8B-B14F-4D97-AF65-F5344CB8AC3E}">
        <p14:creationId xmlns:p14="http://schemas.microsoft.com/office/powerpoint/2010/main" xmlns="" val="1953488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9BCF18-3915-4597-887A-FDB22C4782ED}" type="slidenum">
              <a:rPr lang="en-US" smtClean="0"/>
              <a:pPr/>
              <a:t>1</a:t>
            </a:fld>
            <a:endParaRPr lang="en-US" dirty="0"/>
          </a:p>
        </p:txBody>
      </p:sp>
    </p:spTree>
    <p:extLst>
      <p:ext uri="{BB962C8B-B14F-4D97-AF65-F5344CB8AC3E}">
        <p14:creationId xmlns:p14="http://schemas.microsoft.com/office/powerpoint/2010/main" xmlns="" val="1579383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709BCF18-3915-4597-887A-FDB22C4782ED}"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9BCF18-3915-4597-887A-FDB22C4782ED}" type="slidenum">
              <a:rPr lang="en-US" smtClean="0"/>
              <a:pPr/>
              <a:t>3</a:t>
            </a:fld>
            <a:endParaRPr lang="en-US" dirty="0"/>
          </a:p>
        </p:txBody>
      </p:sp>
    </p:spTree>
    <p:extLst>
      <p:ext uri="{BB962C8B-B14F-4D97-AF65-F5344CB8AC3E}">
        <p14:creationId xmlns:p14="http://schemas.microsoft.com/office/powerpoint/2010/main" xmlns="" val="3615511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9BCF18-3915-4597-887A-FDB22C4782ED}" type="slidenum">
              <a:rPr lang="en-US" smtClean="0"/>
              <a:pPr/>
              <a:t>6</a:t>
            </a:fld>
            <a:endParaRPr lang="en-US" dirty="0"/>
          </a:p>
        </p:txBody>
      </p:sp>
    </p:spTree>
    <p:extLst>
      <p:ext uri="{BB962C8B-B14F-4D97-AF65-F5344CB8AC3E}">
        <p14:creationId xmlns:p14="http://schemas.microsoft.com/office/powerpoint/2010/main" xmlns="" val="3615511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DCBE2B-57EF-4B47-A597-4EB8A510B0EB}" type="datetime1">
              <a:rPr lang="en-US" smtClean="0"/>
              <a:pPr/>
              <a:t>6/2/2016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3919839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790A-9B21-4231-B0D1-630CC55A3173}" type="datetime1">
              <a:rPr lang="en-US" smtClean="0"/>
              <a:pPr/>
              <a:t>6/2/2016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1497749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8EC624-5789-40A7-BC0B-60A4A8D6B4BE}" type="datetime1">
              <a:rPr lang="en-US" smtClean="0"/>
              <a:pPr/>
              <a:t>6/2/2016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2507993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077D3D-4D97-4054-883A-C2DB9D075ADC}" type="datetime1">
              <a:rPr lang="en-US" smtClean="0"/>
              <a:pPr/>
              <a:t>6/2/2016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1049042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3964C5-9F0E-4BF0-91DC-6205B4F72141}" type="datetime1">
              <a:rPr lang="en-US" smtClean="0"/>
              <a:pPr/>
              <a:t>6/2/2016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2962995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033AA3-0850-4FB7-BAF7-0CFDEB50863A}" type="datetime1">
              <a:rPr lang="en-US" smtClean="0"/>
              <a:pPr/>
              <a:t>6/2/2016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3838886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25EC76-5769-4DAD-80E8-5F6100F5E339}" type="datetime1">
              <a:rPr lang="en-US" smtClean="0"/>
              <a:pPr/>
              <a:t>6/2/2016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4206550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BBFB45-ED10-4C90-A6AA-8CF3A3EE3DB4}" type="datetime1">
              <a:rPr lang="en-US" smtClean="0"/>
              <a:pPr/>
              <a:t>6/2/2016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1637155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1B481-FF1A-4EDB-BFA1-F63EA1D18BC0}" type="datetime1">
              <a:rPr lang="en-US" smtClean="0"/>
              <a:pPr/>
              <a:t>6/2/2016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509391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4426CE-B225-4D6E-8C22-97CC1AF4B4A7}" type="datetime1">
              <a:rPr lang="en-US" smtClean="0"/>
              <a:pPr/>
              <a:t>6/2/2016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2370439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042E55-D438-4AC8-BFD2-4CCD0F21A186}" type="datetime1">
              <a:rPr lang="en-US" smtClean="0"/>
              <a:pPr/>
              <a:t>6/2/2016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13731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DC370-6F42-4724-845C-1BA91E4EC8D7}" type="datetime1">
              <a:rPr lang="en-US" smtClean="0"/>
              <a:pPr/>
              <a:t>6/2/2016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38429A-60ED-44A4-9D36-246C955B03F5}" type="slidenum">
              <a:rPr lang="en-US" smtClean="0"/>
              <a:pPr/>
              <a:t>‹N°›</a:t>
            </a:fld>
            <a:endParaRPr lang="en-US" dirty="0"/>
          </a:p>
        </p:txBody>
      </p:sp>
    </p:spTree>
    <p:extLst>
      <p:ext uri="{BB962C8B-B14F-4D97-AF65-F5344CB8AC3E}">
        <p14:creationId xmlns:p14="http://schemas.microsoft.com/office/powerpoint/2010/main" xmlns="" val="2222750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chart" Target="../charts/chart1.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3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3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5000" b="-15000"/>
          </a:stretch>
        </a:blipFill>
        <a:effectLst/>
      </p:bgPr>
    </p:bg>
    <p:spTree>
      <p:nvGrpSpPr>
        <p:cNvPr id="1" name=""/>
        <p:cNvGrpSpPr/>
        <p:nvPr/>
      </p:nvGrpSpPr>
      <p:grpSpPr>
        <a:xfrm>
          <a:off x="0" y="0"/>
          <a:ext cx="0" cy="0"/>
          <a:chOff x="0" y="0"/>
          <a:chExt cx="0" cy="0"/>
        </a:xfrm>
      </p:grpSpPr>
      <p:sp>
        <p:nvSpPr>
          <p:cNvPr id="8" name="ZoneTexte 6"/>
          <p:cNvSpPr txBox="1"/>
          <p:nvPr/>
        </p:nvSpPr>
        <p:spPr>
          <a:xfrm>
            <a:off x="4397770" y="52890"/>
            <a:ext cx="3797300" cy="984885"/>
          </a:xfrm>
          <a:prstGeom prst="rect">
            <a:avLst/>
          </a:prstGeom>
          <a:noFill/>
        </p:spPr>
        <p:txBody>
          <a:bodyPr wrap="square">
            <a:spAutoFit/>
          </a:bodyPr>
          <a:lstStyle/>
          <a:p>
            <a:pPr algn="ctr" eaLnBrk="1" hangingPunct="1">
              <a:defRPr/>
            </a:pPr>
            <a:r>
              <a:rPr lang="fr-FR" sz="2000" b="1" dirty="0" smtClean="0">
                <a:solidFill>
                  <a:srgbClr val="0070C0"/>
                </a:solidFill>
                <a:latin typeface="Times New Roman" panose="02020603050405020304" pitchFamily="18" charset="0"/>
                <a:cs typeface="Times New Roman" panose="02020603050405020304" pitchFamily="18" charset="0"/>
              </a:rPr>
              <a:t>Université Djilali BOUNAAMA de Khemis-Miliana</a:t>
            </a:r>
            <a:endParaRPr lang="fr-FR" sz="2000" b="1" dirty="0">
              <a:solidFill>
                <a:srgbClr val="0070C0"/>
              </a:solidFill>
              <a:latin typeface="Times New Roman" panose="02020603050405020304" pitchFamily="18" charset="0"/>
              <a:cs typeface="Times New Roman" panose="02020603050405020304" pitchFamily="18" charset="0"/>
            </a:endParaRPr>
          </a:p>
          <a:p>
            <a:pPr algn="ctr" eaLnBrk="1" hangingPunct="1">
              <a:defRPr/>
            </a:pPr>
            <a:endParaRPr lang="fr-FR" b="1" dirty="0">
              <a:solidFill>
                <a:srgbClr val="0070C0"/>
              </a:solidFill>
              <a:latin typeface="Times New Roman" panose="02020603050405020304" pitchFamily="18" charset="0"/>
              <a:cs typeface="Times New Roman" panose="02020603050405020304" pitchFamily="18" charset="0"/>
            </a:endParaRPr>
          </a:p>
        </p:txBody>
      </p:sp>
      <p:sp>
        <p:nvSpPr>
          <p:cNvPr id="9" name="Rectangle 8"/>
          <p:cNvSpPr/>
          <p:nvPr/>
        </p:nvSpPr>
        <p:spPr>
          <a:xfrm>
            <a:off x="81644" y="578058"/>
            <a:ext cx="4095750" cy="646331"/>
          </a:xfrm>
          <a:prstGeom prst="rect">
            <a:avLst/>
          </a:prstGeom>
        </p:spPr>
        <p:txBody>
          <a:bodyPr wrap="square">
            <a:spAutoFit/>
          </a:bodyPr>
          <a:lstStyle/>
          <a:p>
            <a:pPr algn="ctr" rtl="1"/>
            <a:r>
              <a:rPr lang="fr-FR" b="1" dirty="0" smtClean="0">
                <a:solidFill>
                  <a:srgbClr val="0070C0"/>
                </a:solidFill>
                <a:latin typeface="Times New Roman" panose="02020603050405020304" pitchFamily="18" charset="0"/>
                <a:cs typeface="Times New Roman" panose="02020603050405020304" pitchFamily="18" charset="0"/>
              </a:rPr>
              <a:t>Faculté des Sciences et de Technologie</a:t>
            </a:r>
          </a:p>
          <a:p>
            <a:pPr algn="ctr" rtl="1"/>
            <a:r>
              <a:rPr lang="fr-FR" b="1" dirty="0" smtClean="0">
                <a:solidFill>
                  <a:srgbClr val="0070C0"/>
                </a:solidFill>
                <a:latin typeface="Times New Roman" panose="02020603050405020304" pitchFamily="18" charset="0"/>
                <a:cs typeface="Times New Roman" panose="02020603050405020304" pitchFamily="18" charset="0"/>
              </a:rPr>
              <a:t>Département de Technologie</a:t>
            </a:r>
            <a:endParaRPr lang="fr-FR" b="1" dirty="0">
              <a:solidFill>
                <a:srgbClr val="0070C0"/>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4088094" y="1532424"/>
            <a:ext cx="4504759" cy="461665"/>
          </a:xfrm>
          <a:prstGeom prst="rect">
            <a:avLst/>
          </a:prstGeom>
        </p:spPr>
        <p:txBody>
          <a:bodyPr wrap="none">
            <a:spAutoFit/>
          </a:bodyPr>
          <a:lstStyle/>
          <a:p>
            <a:pPr algn="ctr">
              <a:defRPr/>
            </a:pPr>
            <a:r>
              <a:rPr lang="fr-FR" sz="2400" b="1" kern="1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a:cs typeface="Times New Roman"/>
              </a:rPr>
              <a:t>MÉMOIRE DE FIN D’ETUDES</a:t>
            </a:r>
          </a:p>
        </p:txBody>
      </p:sp>
      <p:sp>
        <p:nvSpPr>
          <p:cNvPr id="12" name="Rectangle 4"/>
          <p:cNvSpPr>
            <a:spLocks noChangeArrowheads="1"/>
          </p:cNvSpPr>
          <p:nvPr/>
        </p:nvSpPr>
        <p:spPr bwMode="auto">
          <a:xfrm>
            <a:off x="2447017" y="2152134"/>
            <a:ext cx="78740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a:tabLst>
                <a:tab pos="358775" algn="l"/>
                <a:tab pos="2636838" algn="ctr"/>
              </a:tabLst>
              <a:defRPr>
                <a:solidFill>
                  <a:schemeClr val="tx1"/>
                </a:solidFill>
                <a:latin typeface="Arial" panose="020B0604020202020204" pitchFamily="34" charset="0"/>
                <a:cs typeface="Arial" panose="020B0604020202020204" pitchFamily="34" charset="0"/>
              </a:defRPr>
            </a:lvl1pPr>
            <a:lvl2pPr marL="742950" indent="-285750">
              <a:tabLst>
                <a:tab pos="358775" algn="l"/>
                <a:tab pos="2636838" algn="ctr"/>
              </a:tabLst>
              <a:defRPr>
                <a:solidFill>
                  <a:schemeClr val="tx1"/>
                </a:solidFill>
                <a:latin typeface="Arial" panose="020B0604020202020204" pitchFamily="34" charset="0"/>
                <a:cs typeface="Arial" panose="020B0604020202020204" pitchFamily="34" charset="0"/>
              </a:defRPr>
            </a:lvl2pPr>
            <a:lvl3pPr marL="1143000" indent="-228600">
              <a:tabLst>
                <a:tab pos="358775" algn="l"/>
                <a:tab pos="2636838" algn="ctr"/>
              </a:tabLst>
              <a:defRPr>
                <a:solidFill>
                  <a:schemeClr val="tx1"/>
                </a:solidFill>
                <a:latin typeface="Arial" panose="020B0604020202020204" pitchFamily="34" charset="0"/>
                <a:cs typeface="Arial" panose="020B0604020202020204" pitchFamily="34" charset="0"/>
              </a:defRPr>
            </a:lvl3pPr>
            <a:lvl4pPr marL="1600200" indent="-228600">
              <a:tabLst>
                <a:tab pos="358775" algn="l"/>
                <a:tab pos="2636838" algn="ctr"/>
              </a:tabLst>
              <a:defRPr>
                <a:solidFill>
                  <a:schemeClr val="tx1"/>
                </a:solidFill>
                <a:latin typeface="Arial" panose="020B0604020202020204" pitchFamily="34" charset="0"/>
                <a:cs typeface="Arial" panose="020B0604020202020204" pitchFamily="34" charset="0"/>
              </a:defRPr>
            </a:lvl4pPr>
            <a:lvl5pPr marL="2057400" indent="-228600">
              <a:tabLst>
                <a:tab pos="358775" algn="l"/>
                <a:tab pos="2636838" algn="ctr"/>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358775" algn="l"/>
                <a:tab pos="2636838" algn="ctr"/>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358775" algn="l"/>
                <a:tab pos="2636838" algn="ctr"/>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358775" algn="l"/>
                <a:tab pos="2636838" algn="ctr"/>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358775" algn="l"/>
                <a:tab pos="2636838" algn="ctr"/>
              </a:tabLst>
              <a:defRPr>
                <a:solidFill>
                  <a:schemeClr val="tx1"/>
                </a:solidFill>
                <a:latin typeface="Arial" panose="020B0604020202020204" pitchFamily="34" charset="0"/>
                <a:cs typeface="Arial" panose="020B0604020202020204" pitchFamily="34" charset="0"/>
              </a:defRPr>
            </a:lvl9pPr>
          </a:lstStyle>
          <a:p>
            <a:pPr algn="ctr" rtl="1" eaLnBrk="1" hangingPunct="1"/>
            <a:r>
              <a:rPr lang="fr-FR" sz="2000" dirty="0">
                <a:solidFill>
                  <a:srgbClr val="0070C0"/>
                </a:solidFill>
                <a:latin typeface="Times New Roman" panose="02020603050405020304" pitchFamily="18" charset="0"/>
                <a:cs typeface="Times New Roman" panose="02020603050405020304" pitchFamily="18" charset="0"/>
              </a:rPr>
              <a:t>En vue d’obtention du diplôme </a:t>
            </a:r>
            <a:r>
              <a:rPr lang="fr-FR" sz="2000" dirty="0" smtClean="0">
                <a:solidFill>
                  <a:srgbClr val="0070C0"/>
                </a:solidFill>
                <a:latin typeface="Times New Roman" panose="02020603050405020304" pitchFamily="18" charset="0"/>
                <a:cs typeface="Times New Roman" panose="02020603050405020304" pitchFamily="18" charset="0"/>
              </a:rPr>
              <a:t>de </a:t>
            </a:r>
            <a:r>
              <a:rPr lang="fr-FR" sz="2000" dirty="0">
                <a:solidFill>
                  <a:srgbClr val="0070C0"/>
                </a:solidFill>
                <a:latin typeface="Times New Roman" panose="02020603050405020304" pitchFamily="18" charset="0"/>
                <a:cs typeface="Times New Roman" panose="02020603050405020304" pitchFamily="18" charset="0"/>
              </a:rPr>
              <a:t>master en </a:t>
            </a:r>
            <a:r>
              <a:rPr lang="fr-FR" sz="2000" dirty="0" smtClean="0">
                <a:solidFill>
                  <a:srgbClr val="0070C0"/>
                </a:solidFill>
                <a:latin typeface="Times New Roman" panose="02020603050405020304" pitchFamily="18" charset="0"/>
                <a:cs typeface="Times New Roman" panose="02020603050405020304" pitchFamily="18" charset="0"/>
              </a:rPr>
              <a:t>Génie Des Procédés</a:t>
            </a:r>
          </a:p>
          <a:p>
            <a:pPr algn="ctr" rtl="1" eaLnBrk="1" hangingPunct="1"/>
            <a:r>
              <a:rPr lang="fr-FR" sz="2000" dirty="0" smtClean="0">
                <a:solidFill>
                  <a:srgbClr val="0070C0"/>
                </a:solidFill>
                <a:latin typeface="Times New Roman" panose="02020603050405020304" pitchFamily="18" charset="0"/>
                <a:cs typeface="Times New Roman" panose="02020603050405020304" pitchFamily="18" charset="0"/>
              </a:rPr>
              <a:t>Option : Génie Pharmaceutique </a:t>
            </a:r>
            <a:endParaRPr lang="fr-FR" sz="2000" dirty="0">
              <a:solidFill>
                <a:srgbClr val="0070C0"/>
              </a:solidFill>
              <a:latin typeface="Times New Roman" panose="02020603050405020304" pitchFamily="18" charset="0"/>
              <a:cs typeface="Times New Roman" panose="02020603050405020304" pitchFamily="18" charset="0"/>
            </a:endParaRPr>
          </a:p>
        </p:txBody>
      </p:sp>
      <p:sp>
        <p:nvSpPr>
          <p:cNvPr id="13" name="Rectangle 12"/>
          <p:cNvSpPr/>
          <p:nvPr/>
        </p:nvSpPr>
        <p:spPr>
          <a:xfrm>
            <a:off x="139700" y="2837795"/>
            <a:ext cx="1569660" cy="369332"/>
          </a:xfrm>
          <a:prstGeom prst="rect">
            <a:avLst/>
          </a:prstGeom>
        </p:spPr>
        <p:txBody>
          <a:bodyPr wrap="none">
            <a:spAutoFit/>
          </a:bodyPr>
          <a:lstStyle/>
          <a:p>
            <a:pPr eaLnBrk="1" hangingPunct="1">
              <a:defRPr/>
            </a:pPr>
            <a:r>
              <a:rPr lang="fr-FR" b="1" dirty="0">
                <a:solidFill>
                  <a:srgbClr val="0070C0"/>
                </a:solidFill>
                <a:latin typeface="Times New Roman" panose="02020603050405020304" pitchFamily="18" charset="0"/>
                <a:cs typeface="Times New Roman" panose="02020603050405020304" pitchFamily="18" charset="0"/>
              </a:rPr>
              <a:t>Présenté par: </a:t>
            </a:r>
          </a:p>
        </p:txBody>
      </p:sp>
      <p:sp>
        <p:nvSpPr>
          <p:cNvPr id="14" name="Rectangle 13"/>
          <p:cNvSpPr/>
          <p:nvPr/>
        </p:nvSpPr>
        <p:spPr>
          <a:xfrm>
            <a:off x="444500" y="3206095"/>
            <a:ext cx="2121093" cy="369332"/>
          </a:xfrm>
          <a:prstGeom prst="rect">
            <a:avLst/>
          </a:prstGeom>
        </p:spPr>
        <p:txBody>
          <a:bodyPr wrap="none">
            <a:spAutoFit/>
          </a:bodyPr>
          <a:lstStyle/>
          <a:p>
            <a:pPr>
              <a:defRPr/>
            </a:pPr>
            <a:r>
              <a:rPr lang="fr-FR" b="1" dirty="0" smtClean="0">
                <a:solidFill>
                  <a:srgbClr val="0070C0"/>
                </a:solidFill>
                <a:latin typeface="Times New Roman" panose="02020603050405020304" pitchFamily="18" charset="0"/>
                <a:cs typeface="Times New Roman" panose="02020603050405020304" pitchFamily="18" charset="0"/>
              </a:rPr>
              <a:t>DAHMANE Radja </a:t>
            </a:r>
            <a:endParaRPr lang="fr-FR" b="1" dirty="0">
              <a:solidFill>
                <a:srgbClr val="0070C0"/>
              </a:solidFill>
              <a:latin typeface="Times New Roman" panose="02020603050405020304" pitchFamily="18" charset="0"/>
              <a:cs typeface="Times New Roman" panose="02020603050405020304" pitchFamily="18" charset="0"/>
            </a:endParaRPr>
          </a:p>
        </p:txBody>
      </p:sp>
      <p:sp>
        <p:nvSpPr>
          <p:cNvPr id="15" name="Rectangle 14"/>
          <p:cNvSpPr/>
          <p:nvPr/>
        </p:nvSpPr>
        <p:spPr>
          <a:xfrm>
            <a:off x="444500" y="3548995"/>
            <a:ext cx="1569725" cy="369332"/>
          </a:xfrm>
          <a:prstGeom prst="rect">
            <a:avLst/>
          </a:prstGeom>
        </p:spPr>
        <p:txBody>
          <a:bodyPr wrap="none">
            <a:spAutoFit/>
          </a:bodyPr>
          <a:lstStyle/>
          <a:p>
            <a:pPr>
              <a:defRPr/>
            </a:pPr>
            <a:r>
              <a:rPr lang="fr-FR" b="1" dirty="0" smtClean="0">
                <a:solidFill>
                  <a:srgbClr val="0070C0"/>
                </a:solidFill>
                <a:latin typeface="Times New Roman" panose="02020603050405020304" pitchFamily="18" charset="0"/>
                <a:cs typeface="Times New Roman" panose="02020603050405020304" pitchFamily="18" charset="0"/>
              </a:rPr>
              <a:t>NASRI Asma </a:t>
            </a:r>
            <a:endParaRPr lang="fr-FR" b="1" dirty="0">
              <a:solidFill>
                <a:srgbClr val="0070C0"/>
              </a:solidFill>
              <a:latin typeface="Times New Roman" panose="02020603050405020304" pitchFamily="18" charset="0"/>
              <a:cs typeface="Times New Roman" panose="02020603050405020304" pitchFamily="18" charset="0"/>
            </a:endParaRPr>
          </a:p>
        </p:txBody>
      </p:sp>
      <p:sp>
        <p:nvSpPr>
          <p:cNvPr id="16" name="Rectangle 15"/>
          <p:cNvSpPr/>
          <p:nvPr/>
        </p:nvSpPr>
        <p:spPr>
          <a:xfrm>
            <a:off x="5568854" y="2813213"/>
            <a:ext cx="5649945" cy="369332"/>
          </a:xfrm>
          <a:prstGeom prst="rect">
            <a:avLst/>
          </a:prstGeom>
        </p:spPr>
        <p:txBody>
          <a:bodyPr wrap="none">
            <a:spAutoFit/>
          </a:bodyPr>
          <a:lstStyle/>
          <a:p>
            <a:pPr eaLnBrk="1" hangingPunct="1">
              <a:defRPr/>
            </a:pPr>
            <a:r>
              <a:rPr lang="fr-FR" b="1" dirty="0" smtClean="0">
                <a:solidFill>
                  <a:srgbClr val="0070C0"/>
                </a:solidFill>
                <a:latin typeface="Times New Roman" panose="02020603050405020304" pitchFamily="18" charset="0"/>
                <a:cs typeface="Times New Roman" panose="02020603050405020304" pitchFamily="18" charset="0"/>
              </a:rPr>
              <a:t>                                                                       Encadré </a:t>
            </a:r>
            <a:r>
              <a:rPr lang="fr-FR" b="1" dirty="0">
                <a:solidFill>
                  <a:srgbClr val="0070C0"/>
                </a:solidFill>
                <a:latin typeface="Times New Roman" panose="02020603050405020304" pitchFamily="18" charset="0"/>
                <a:cs typeface="Times New Roman" panose="02020603050405020304" pitchFamily="18" charset="0"/>
              </a:rPr>
              <a:t>par :</a:t>
            </a:r>
            <a:endParaRPr lang="fr-FR" dirty="0">
              <a:solidFill>
                <a:srgbClr val="0070C0"/>
              </a:solidFill>
              <a:latin typeface="Times New Roman" panose="02020603050405020304" pitchFamily="18" charset="0"/>
              <a:cs typeface="Times New Roman" panose="02020603050405020304" pitchFamily="18" charset="0"/>
            </a:endParaRPr>
          </a:p>
        </p:txBody>
      </p:sp>
      <p:sp>
        <p:nvSpPr>
          <p:cNvPr id="17" name="Rectangle 16"/>
          <p:cNvSpPr/>
          <p:nvPr/>
        </p:nvSpPr>
        <p:spPr>
          <a:xfrm>
            <a:off x="6143081" y="3166918"/>
            <a:ext cx="5769528" cy="646331"/>
          </a:xfrm>
          <a:prstGeom prst="rect">
            <a:avLst/>
          </a:prstGeom>
        </p:spPr>
        <p:txBody>
          <a:bodyPr wrap="none">
            <a:spAutoFit/>
          </a:bodyPr>
          <a:lstStyle/>
          <a:p>
            <a:pPr eaLnBrk="1" hangingPunct="1">
              <a:defRPr/>
            </a:pPr>
            <a:r>
              <a:rPr lang="fr-FR" b="1" dirty="0" smtClean="0">
                <a:solidFill>
                  <a:srgbClr val="0070C0"/>
                </a:solidFill>
                <a:latin typeface="Times New Roman" panose="02020603050405020304" pitchFamily="18" charset="0"/>
                <a:cs typeface="Times New Roman" panose="02020603050405020304" pitchFamily="18" charset="0"/>
              </a:rPr>
              <a:t>                                                                      REZALA. H     </a:t>
            </a:r>
          </a:p>
          <a:p>
            <a:pPr eaLnBrk="1" hangingPunct="1">
              <a:defRPr/>
            </a:pPr>
            <a:r>
              <a:rPr lang="fr-FR" b="1" dirty="0" smtClean="0">
                <a:solidFill>
                  <a:srgbClr val="0070C0"/>
                </a:solidFill>
                <a:latin typeface="Times New Roman" panose="02020603050405020304" pitchFamily="18" charset="0"/>
                <a:cs typeface="Times New Roman" panose="02020603050405020304" pitchFamily="18" charset="0"/>
              </a:rPr>
              <a:t>                                                                      AISSOU. M</a:t>
            </a:r>
            <a:endParaRPr lang="fr-FR" b="1" dirty="0">
              <a:solidFill>
                <a:srgbClr val="0070C0"/>
              </a:solidFill>
              <a:latin typeface="Times New Roman" panose="02020603050405020304" pitchFamily="18" charset="0"/>
              <a:cs typeface="Times New Roman" panose="02020603050405020304" pitchFamily="18" charset="0"/>
            </a:endParaRPr>
          </a:p>
        </p:txBody>
      </p:sp>
      <p:sp>
        <p:nvSpPr>
          <p:cNvPr id="19" name="Rectangle 18"/>
          <p:cNvSpPr/>
          <p:nvPr/>
        </p:nvSpPr>
        <p:spPr>
          <a:xfrm>
            <a:off x="10834511" y="6406644"/>
            <a:ext cx="1172117" cy="369332"/>
          </a:xfrm>
          <a:prstGeom prst="rect">
            <a:avLst/>
          </a:prstGeom>
        </p:spPr>
        <p:txBody>
          <a:bodyPr wrap="none">
            <a:spAutoFit/>
          </a:bodyPr>
          <a:lstStyle/>
          <a:p>
            <a:pPr algn="ctr">
              <a:spcAft>
                <a:spcPts val="1000"/>
              </a:spcAft>
              <a:defRPr/>
            </a:pPr>
            <a:r>
              <a:rPr lang="fr-FR" b="1" dirty="0" smtClean="0">
                <a:solidFill>
                  <a:schemeClr val="accent1">
                    <a:lumMod val="75000"/>
                  </a:schemeClr>
                </a:solidFill>
                <a:latin typeface="Times New Roman" panose="02020603050405020304" pitchFamily="18" charset="0"/>
                <a:ea typeface="Arial" pitchFamily="34" charset="0"/>
                <a:cs typeface="Times New Roman" panose="02020603050405020304" pitchFamily="18" charset="0"/>
              </a:rPr>
              <a:t>2015/2016</a:t>
            </a:r>
            <a:endParaRPr lang="fr-FR" sz="1600" b="1" dirty="0">
              <a:solidFill>
                <a:schemeClr val="accent1">
                  <a:lumMod val="75000"/>
                </a:schemeClr>
              </a:solidFill>
              <a:latin typeface="Times New Roman" panose="02020603050405020304" pitchFamily="18" charset="0"/>
              <a:ea typeface="Arial" pitchFamily="34"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B038429A-60ED-44A4-9D36-246C955B03F5}" type="slidenum">
              <a:rPr lang="en-US" smtClean="0"/>
              <a:pPr/>
              <a:t>1</a:t>
            </a:fld>
            <a:endParaRPr lang="en-US" dirty="0"/>
          </a:p>
        </p:txBody>
      </p:sp>
      <p:pic>
        <p:nvPicPr>
          <p:cNvPr id="20" name="Image 19" descr="C:\Users\ADMIN\Pictures\11053516_359089567619680_705027237202432768_n.jpg"/>
          <p:cNvPicPr/>
          <p:nvPr/>
        </p:nvPicPr>
        <p:blipFill>
          <a:blip r:embed="rId4" cstate="print"/>
          <a:srcRect/>
          <a:stretch>
            <a:fillRect/>
          </a:stretch>
        </p:blipFill>
        <p:spPr bwMode="auto">
          <a:xfrm>
            <a:off x="10460762" y="345757"/>
            <a:ext cx="1381125" cy="1228725"/>
          </a:xfrm>
          <a:prstGeom prst="rect">
            <a:avLst/>
          </a:prstGeom>
          <a:noFill/>
          <a:ln w="9525">
            <a:noFill/>
            <a:miter lim="800000"/>
            <a:headEnd/>
            <a:tailEnd/>
          </a:ln>
        </p:spPr>
      </p:pic>
      <p:sp>
        <p:nvSpPr>
          <p:cNvPr id="21" name="Rectangle 20"/>
          <p:cNvSpPr/>
          <p:nvPr/>
        </p:nvSpPr>
        <p:spPr>
          <a:xfrm>
            <a:off x="1454727" y="4422016"/>
            <a:ext cx="8520545" cy="1384995"/>
          </a:xfrm>
          <a:prstGeom prst="rect">
            <a:avLst/>
          </a:prstGeom>
        </p:spPr>
        <p:txBody>
          <a:bodyPr wrap="square">
            <a:spAutoFit/>
          </a:bodyPr>
          <a:lstStyle/>
          <a:p>
            <a:pPr algn="ctr"/>
            <a:r>
              <a:rPr lang="fr-FR" sz="2800" b="1" dirty="0" smtClean="0">
                <a:solidFill>
                  <a:schemeClr val="bg1"/>
                </a:solidFill>
                <a:latin typeface="Times New Roman" pitchFamily="18" charset="0"/>
                <a:cs typeface="Times New Roman" pitchFamily="18" charset="0"/>
              </a:rPr>
              <a:t>L'impact de la Gomme Xanthane modifiée sur la dissolution des comprimés de forme LC</a:t>
            </a:r>
          </a:p>
          <a:p>
            <a:pPr algn="ctr"/>
            <a:r>
              <a:rPr lang="fr-FR" sz="2800" b="1" dirty="0" smtClean="0">
                <a:solidFill>
                  <a:schemeClr val="bg1"/>
                </a:solidFill>
                <a:latin typeface="Times New Roman" pitchFamily="18" charset="0"/>
                <a:cs typeface="Times New Roman" pitchFamily="18" charset="0"/>
              </a:rPr>
              <a:t>(Libération Contrôlée)</a:t>
            </a:r>
            <a:endParaRPr lang="fr-FR" sz="28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15164086"/>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4945" y="-13855"/>
            <a:ext cx="7239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 POLYMÈRES</a:t>
            </a:r>
            <a:endParaRPr lang="fr-FR" sz="2000" b="1"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B038429A-60ED-44A4-9D36-246C955B03F5}" type="slidenum">
              <a:rPr lang="en-US" smtClean="0"/>
              <a:pPr/>
              <a:t>10</a:t>
            </a:fld>
            <a:endParaRPr lang="en-US" dirty="0"/>
          </a:p>
        </p:txBody>
      </p:sp>
      <p:sp>
        <p:nvSpPr>
          <p:cNvPr id="17" name="Rectangle 16"/>
          <p:cNvSpPr/>
          <p:nvPr/>
        </p:nvSpPr>
        <p:spPr>
          <a:xfrm>
            <a:off x="1978926" y="764276"/>
            <a:ext cx="9935984" cy="6370975"/>
          </a:xfrm>
          <a:prstGeom prst="rect">
            <a:avLst/>
          </a:prstGeom>
        </p:spPr>
        <p:txBody>
          <a:bodyPr wrap="square">
            <a:spAutoFit/>
          </a:bodyPr>
          <a:lstStyle/>
          <a:p>
            <a:pPr algn="just">
              <a:defRPr/>
            </a:pPr>
            <a:r>
              <a:rPr lang="fr-FR" sz="2400" dirty="0" smtClean="0">
                <a:latin typeface="Times New Roman" pitchFamily="18" charset="0"/>
                <a:cs typeface="Times New Roman" pitchFamily="18" charset="0"/>
              </a:rPr>
              <a:t>On appelle polymère une grande molécule constituée d’unités fondamentales appelées monomères. Un monomère est un composé constitué de molécules simples pouvant réagir entre eux ou avec d’autres monomères pour donner un polymère. Contrairement au polymère, un monomère a une faible masse moléculaire.</a:t>
            </a:r>
          </a:p>
          <a:p>
            <a:pPr algn="just">
              <a:defRPr/>
            </a:pPr>
            <a:r>
              <a:rPr lang="fr-FR" sz="2400" dirty="0" smtClean="0">
                <a:latin typeface="Times New Roman" pitchFamily="18" charset="0"/>
                <a:cs typeface="Times New Roman" pitchFamily="18" charset="0"/>
              </a:rPr>
              <a:t>Les polymères peuvent être classés selon leur structure, leur domaine d’application et selon leur origine.</a:t>
            </a:r>
          </a:p>
          <a:p>
            <a:pPr algn="just">
              <a:defRPr/>
            </a:pPr>
            <a:r>
              <a:rPr lang="fr-FR" sz="2400" dirty="0" smtClean="0">
                <a:latin typeface="Times New Roman" pitchFamily="18" charset="0"/>
                <a:cs typeface="Times New Roman" pitchFamily="18" charset="0"/>
              </a:rPr>
              <a:t>Dans notre travail, on s’intéresse à la classification des polymères selon leur origine.</a:t>
            </a:r>
          </a:p>
          <a:p>
            <a:pPr algn="just">
              <a:lnSpc>
                <a:spcPct val="150000"/>
              </a:lnSpc>
              <a:defRPr/>
            </a:pPr>
            <a:r>
              <a:rPr lang="fr-FR" sz="2400" dirty="0" smtClean="0">
                <a:latin typeface="Times New Roman" pitchFamily="18" charset="0"/>
                <a:cs typeface="Times New Roman" pitchFamily="18" charset="0"/>
              </a:rPr>
              <a:t>On distingue:</a:t>
            </a:r>
          </a:p>
          <a:p>
            <a:pPr algn="ctr">
              <a:lnSpc>
                <a:spcPct val="150000"/>
              </a:lnSpc>
              <a:buFont typeface="Arial" pitchFamily="34" charset="0"/>
              <a:buChar char="•"/>
              <a:defRPr/>
            </a:pPr>
            <a:r>
              <a:rPr lang="fr-FR" sz="2400" dirty="0" smtClean="0">
                <a:latin typeface="Times New Roman" pitchFamily="18" charset="0"/>
                <a:cs typeface="Times New Roman" pitchFamily="18" charset="0"/>
              </a:rPr>
              <a:t> Polymères artificiels</a:t>
            </a:r>
          </a:p>
          <a:p>
            <a:pPr algn="ctr">
              <a:lnSpc>
                <a:spcPct val="150000"/>
              </a:lnSpc>
              <a:buFont typeface="Arial" pitchFamily="34" charset="0"/>
              <a:buChar char="•"/>
              <a:defRPr/>
            </a:pPr>
            <a:r>
              <a:rPr lang="fr-FR" sz="2400" dirty="0" smtClean="0">
                <a:latin typeface="Times New Roman" pitchFamily="18" charset="0"/>
                <a:cs typeface="Times New Roman" pitchFamily="18" charset="0"/>
              </a:rPr>
              <a:t> Polymères synthétiques</a:t>
            </a:r>
          </a:p>
          <a:p>
            <a:pPr algn="ctr">
              <a:lnSpc>
                <a:spcPct val="150000"/>
              </a:lnSpc>
              <a:buFont typeface="Arial" pitchFamily="34" charset="0"/>
              <a:buChar char="•"/>
              <a:defRPr/>
            </a:pPr>
            <a:r>
              <a:rPr lang="fr-FR" sz="2400" dirty="0" smtClean="0">
                <a:latin typeface="Times New Roman" pitchFamily="18" charset="0"/>
                <a:cs typeface="Times New Roman" pitchFamily="18" charset="0"/>
              </a:rPr>
              <a:t> Polymères naturels</a:t>
            </a:r>
          </a:p>
          <a:p>
            <a:pPr algn="just">
              <a:defRPr/>
            </a:pPr>
            <a:endParaRPr lang="fr-FR" sz="2400" dirty="0" smtClean="0">
              <a:latin typeface="Times New Roman" pitchFamily="18" charset="0"/>
              <a:cs typeface="Times New Roman" pitchFamily="18" charset="0"/>
            </a:endParaRPr>
          </a:p>
          <a:p>
            <a:pPr algn="just">
              <a:defRPr/>
            </a:pPr>
            <a:endParaRPr lang="fr-FR"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709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box(in)">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7">
                                            <p:txEl>
                                              <p:pRg st="1" end="1"/>
                                            </p:txEl>
                                          </p:spTgt>
                                        </p:tgtEl>
                                        <p:attrNameLst>
                                          <p:attrName>style.visibility</p:attrName>
                                        </p:attrNameLst>
                                      </p:cBhvr>
                                      <p:to>
                                        <p:strVal val="visible"/>
                                      </p:to>
                                    </p:set>
                                    <p:animEffect transition="in" filter="box(in)">
                                      <p:cBhvr>
                                        <p:cTn id="12" dur="500"/>
                                        <p:tgtEl>
                                          <p:spTgt spid="17">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animEffect transition="in" filter="box(in)">
                                      <p:cBhvr>
                                        <p:cTn id="15" dur="500"/>
                                        <p:tgtEl>
                                          <p:spTgt spid="1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7">
                                            <p:txEl>
                                              <p:pRg st="3" end="3"/>
                                            </p:txEl>
                                          </p:spTgt>
                                        </p:tgtEl>
                                        <p:attrNameLst>
                                          <p:attrName>style.visibility</p:attrName>
                                        </p:attrNameLst>
                                      </p:cBhvr>
                                      <p:to>
                                        <p:strVal val="visible"/>
                                      </p:to>
                                    </p:set>
                                    <p:animEffect transition="in" filter="blinds(horizontal)">
                                      <p:cBhvr>
                                        <p:cTn id="20" dur="500"/>
                                        <p:tgtEl>
                                          <p:spTgt spid="1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7">
                                            <p:txEl>
                                              <p:pRg st="4" end="4"/>
                                            </p:txEl>
                                          </p:spTgt>
                                        </p:tgtEl>
                                        <p:attrNameLst>
                                          <p:attrName>style.visibility</p:attrName>
                                        </p:attrNameLst>
                                      </p:cBhvr>
                                      <p:to>
                                        <p:strVal val="visible"/>
                                      </p:to>
                                    </p:set>
                                    <p:animEffect transition="in" filter="blinds(horizontal)">
                                      <p:cBhvr>
                                        <p:cTn id="25" dur="500"/>
                                        <p:tgtEl>
                                          <p:spTgt spid="17">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7">
                                            <p:txEl>
                                              <p:pRg st="5" end="5"/>
                                            </p:txEl>
                                          </p:spTgt>
                                        </p:tgtEl>
                                        <p:attrNameLst>
                                          <p:attrName>style.visibility</p:attrName>
                                        </p:attrNameLst>
                                      </p:cBhvr>
                                      <p:to>
                                        <p:strVal val="visible"/>
                                      </p:to>
                                    </p:set>
                                    <p:animEffect transition="in" filter="blinds(horizontal)">
                                      <p:cBhvr>
                                        <p:cTn id="30" dur="500"/>
                                        <p:tgtEl>
                                          <p:spTgt spid="17">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7">
                                            <p:txEl>
                                              <p:pRg st="6" end="6"/>
                                            </p:txEl>
                                          </p:spTgt>
                                        </p:tgtEl>
                                        <p:attrNameLst>
                                          <p:attrName>style.visibility</p:attrName>
                                        </p:attrNameLst>
                                      </p:cBhvr>
                                      <p:to>
                                        <p:strVal val="visible"/>
                                      </p:to>
                                    </p:set>
                                    <p:animEffect transition="in" filter="blinds(horizontal)">
                                      <p:cBhvr>
                                        <p:cTn id="35" dur="500"/>
                                        <p:tgtEl>
                                          <p:spTgt spid="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5" name="TextBox 40"/>
          <p:cNvSpPr txBox="1">
            <a:spLocks noChangeArrowheads="1"/>
          </p:cNvSpPr>
          <p:nvPr/>
        </p:nvSpPr>
        <p:spPr bwMode="auto">
          <a:xfrm>
            <a:off x="1814945" y="0"/>
            <a:ext cx="7239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 POLYMÈRES</a:t>
            </a:r>
            <a:endParaRPr lang="fr-FR" sz="2000" b="1"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11</a:t>
            </a:fld>
            <a:endParaRPr lang="en-US" dirty="0"/>
          </a:p>
        </p:txBody>
      </p:sp>
      <p:sp>
        <p:nvSpPr>
          <p:cNvPr id="17" name="Rectangle 16"/>
          <p:cNvSpPr/>
          <p:nvPr/>
        </p:nvSpPr>
        <p:spPr>
          <a:xfrm>
            <a:off x="5474096" y="506009"/>
            <a:ext cx="3111621" cy="523220"/>
          </a:xfrm>
          <a:prstGeom prst="rect">
            <a:avLst/>
          </a:prstGeom>
        </p:spPr>
        <p:txBody>
          <a:bodyPr wrap="none">
            <a:spAutoFit/>
          </a:bodyPr>
          <a:lstStyle/>
          <a:p>
            <a:r>
              <a:rPr lang="fr-FR" sz="2800" b="1" dirty="0" smtClean="0">
                <a:solidFill>
                  <a:srgbClr val="0070C0"/>
                </a:solidFill>
                <a:latin typeface="Times New Roman" pitchFamily="18" charset="0"/>
                <a:cs typeface="Times New Roman" pitchFamily="18" charset="0"/>
              </a:rPr>
              <a:t>Polymères naturels</a:t>
            </a:r>
            <a:endParaRPr lang="fr-FR" sz="2800" b="1" dirty="0">
              <a:solidFill>
                <a:srgbClr val="0070C0"/>
              </a:solidFill>
              <a:latin typeface="Times New Roman" pitchFamily="18" charset="0"/>
              <a:cs typeface="Times New Roman" pitchFamily="18" charset="0"/>
            </a:endParaRPr>
          </a:p>
        </p:txBody>
      </p:sp>
      <p:grpSp>
        <p:nvGrpSpPr>
          <p:cNvPr id="18" name="Groupe 17"/>
          <p:cNvGrpSpPr/>
          <p:nvPr/>
        </p:nvGrpSpPr>
        <p:grpSpPr>
          <a:xfrm>
            <a:off x="2116184" y="1250797"/>
            <a:ext cx="9562010" cy="2501480"/>
            <a:chOff x="0" y="0"/>
            <a:chExt cx="7696200" cy="2501480"/>
          </a:xfrm>
        </p:grpSpPr>
        <p:sp>
          <p:nvSpPr>
            <p:cNvPr id="22" name="Rectangle avec flèche vers le haut 21"/>
            <p:cNvSpPr/>
            <p:nvPr/>
          </p:nvSpPr>
          <p:spPr>
            <a:xfrm rot="10800000">
              <a:off x="0" y="0"/>
              <a:ext cx="7696200" cy="2501480"/>
            </a:xfrm>
            <a:prstGeom prst="upArrowCallout">
              <a:avLst/>
            </a:prstGeom>
            <a:gradFill flip="none" rotWithShape="1">
              <a:gsLst>
                <a:gs pos="0">
                  <a:schemeClr val="accent5">
                    <a:lumMod val="75000"/>
                    <a:tint val="66000"/>
                    <a:satMod val="160000"/>
                  </a:schemeClr>
                </a:gs>
                <a:gs pos="50000">
                  <a:schemeClr val="accent5">
                    <a:lumMod val="75000"/>
                    <a:tint val="44500"/>
                    <a:satMod val="160000"/>
                  </a:schemeClr>
                </a:gs>
                <a:gs pos="100000">
                  <a:schemeClr val="accent5">
                    <a:lumMod val="75000"/>
                    <a:tint val="23500"/>
                    <a:satMod val="160000"/>
                  </a:schemeClr>
                </a:gs>
              </a:gsLst>
              <a:lin ang="5400000" scaled="1"/>
              <a:tileRect/>
            </a:gradFill>
          </p:spPr>
          <p:style>
            <a:lnRef idx="1">
              <a:schemeClr val="dk1"/>
            </a:lnRef>
            <a:fillRef idx="2">
              <a:schemeClr val="dk1"/>
            </a:fillRef>
            <a:effectRef idx="1">
              <a:schemeClr val="dk1"/>
            </a:effectRef>
            <a:fontRef idx="minor">
              <a:schemeClr val="dk1"/>
            </a:fontRef>
          </p:style>
        </p:sp>
        <p:sp>
          <p:nvSpPr>
            <p:cNvPr id="23" name="Rectangle 22"/>
            <p:cNvSpPr/>
            <p:nvPr/>
          </p:nvSpPr>
          <p:spPr>
            <a:xfrm rot="21600000">
              <a:off x="0" y="0"/>
              <a:ext cx="7696200" cy="1625387"/>
            </a:xfrm>
            <a:prstGeom prst="rect">
              <a:avLst/>
            </a:prstGeom>
            <a:gradFill flip="none" rotWithShape="1">
              <a:gsLst>
                <a:gs pos="0">
                  <a:srgbClr val="0033CC">
                    <a:tint val="66000"/>
                    <a:satMod val="160000"/>
                  </a:srgbClr>
                </a:gs>
                <a:gs pos="50000">
                  <a:srgbClr val="0033CC">
                    <a:tint val="44500"/>
                    <a:satMod val="160000"/>
                  </a:srgbClr>
                </a:gs>
                <a:gs pos="100000">
                  <a:srgbClr val="0033CC">
                    <a:tint val="23500"/>
                    <a:satMod val="160000"/>
                  </a:srgbClr>
                </a:gs>
              </a:gsLst>
              <a:lin ang="10800000" scaled="1"/>
              <a:tileRect/>
            </a:gradFill>
          </p:spPr>
          <p:style>
            <a:lnRef idx="0">
              <a:scrgbClr r="0" g="0" b="0"/>
            </a:lnRef>
            <a:fillRef idx="0">
              <a:scrgbClr r="0" g="0" b="0"/>
            </a:fillRef>
            <a:effectRef idx="0">
              <a:scrgbClr r="0" g="0" b="0"/>
            </a:effectRef>
            <a:fontRef idx="minor">
              <a:schemeClr val="dk1"/>
            </a:fontRef>
          </p:style>
          <p:txBody>
            <a:bodyPr spcFirstLastPara="0" vert="horz" wrap="square" lIns="199136" tIns="199136" rIns="199136" bIns="199136" numCol="1" spcCol="1270" anchor="ctr" anchorCtr="0">
              <a:noAutofit/>
            </a:bodyPr>
            <a:lstStyle/>
            <a:p>
              <a:pPr lvl="0" algn="ctr" defTabSz="1244600">
                <a:lnSpc>
                  <a:spcPct val="100000"/>
                </a:lnSpc>
                <a:spcBef>
                  <a:spcPct val="0"/>
                </a:spcBef>
                <a:spcAft>
                  <a:spcPct val="35000"/>
                </a:spcAft>
              </a:pPr>
              <a:r>
                <a:rPr lang="fr-FR" sz="2800" kern="1200" dirty="0" smtClean="0">
                  <a:latin typeface="Times New Roman" pitchFamily="18" charset="0"/>
                  <a:cs typeface="Times New Roman" pitchFamily="18" charset="0"/>
                </a:rPr>
                <a:t>Polysaccarides</a:t>
              </a:r>
            </a:p>
            <a:p>
              <a:pPr lvl="0" algn="just" defTabSz="1244600">
                <a:lnSpc>
                  <a:spcPct val="100000"/>
                </a:lnSpc>
                <a:spcBef>
                  <a:spcPct val="0"/>
                </a:spcBef>
                <a:spcAft>
                  <a:spcPct val="35000"/>
                </a:spcAft>
              </a:pPr>
              <a:r>
                <a:rPr lang="fr-FR" sz="2400" kern="1200" dirty="0" smtClean="0">
                  <a:latin typeface="Times New Roman" pitchFamily="18" charset="0"/>
                  <a:cs typeface="Times New Roman" pitchFamily="18" charset="0"/>
                </a:rPr>
                <a:t>Les polysaccharides sont constitués des sucres simples, peuvent être obtenus à partir de différentes sources.     </a:t>
              </a:r>
            </a:p>
          </p:txBody>
        </p:sp>
      </p:grpSp>
      <p:grpSp>
        <p:nvGrpSpPr>
          <p:cNvPr id="24" name="Groupe 23"/>
          <p:cNvGrpSpPr/>
          <p:nvPr/>
        </p:nvGrpSpPr>
        <p:grpSpPr>
          <a:xfrm>
            <a:off x="3005546" y="3749040"/>
            <a:ext cx="7735389" cy="2764668"/>
            <a:chOff x="0" y="2340175"/>
            <a:chExt cx="7735389" cy="2764668"/>
          </a:xfrm>
        </p:grpSpPr>
        <p:sp>
          <p:nvSpPr>
            <p:cNvPr id="25" name="Rectangle 24"/>
            <p:cNvSpPr/>
            <p:nvPr/>
          </p:nvSpPr>
          <p:spPr>
            <a:xfrm>
              <a:off x="0" y="2462400"/>
              <a:ext cx="7696200" cy="2642443"/>
            </a:xfrm>
            <a:prstGeom prst="rect">
              <a:avLst/>
            </a:prstGeom>
            <a:blipFill rotWithShape="0">
              <a:blip r:embed="rId3" cstate="print"/>
              <a:tile tx="0" ty="0" sx="100000" sy="100000" flip="none" algn="tl"/>
            </a:blipFill>
          </p:spPr>
          <p:style>
            <a:lnRef idx="1">
              <a:schemeClr val="accent4"/>
            </a:lnRef>
            <a:fillRef idx="2">
              <a:schemeClr val="accent4"/>
            </a:fillRef>
            <a:effectRef idx="1">
              <a:schemeClr val="accent4"/>
            </a:effectRef>
            <a:fontRef idx="minor">
              <a:schemeClr val="dk1"/>
            </a:fontRef>
          </p:style>
        </p:sp>
        <p:sp>
          <p:nvSpPr>
            <p:cNvPr id="26" name="Rectangle 25"/>
            <p:cNvSpPr/>
            <p:nvPr/>
          </p:nvSpPr>
          <p:spPr>
            <a:xfrm>
              <a:off x="39189" y="2340175"/>
              <a:ext cx="7696200" cy="2712417"/>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path path="circle">
                <a:fillToRect l="50000" t="50000" r="50000" b="50000"/>
              </a:path>
              <a:tileRect/>
            </a:gradFill>
          </p:spPr>
          <p:style>
            <a:lnRef idx="0">
              <a:scrgbClr r="0" g="0" b="0"/>
            </a:lnRef>
            <a:fillRef idx="0">
              <a:scrgbClr r="0" g="0" b="0"/>
            </a:fillRef>
            <a:effectRef idx="0">
              <a:scrgbClr r="0" g="0" b="0"/>
            </a:effectRef>
            <a:fontRef idx="minor">
              <a:schemeClr val="dk1"/>
            </a:fontRef>
          </p:style>
          <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fr-FR" sz="2800" kern="1200" dirty="0" smtClean="0"/>
            </a:p>
            <a:p>
              <a:pPr lvl="0" algn="ctr" defTabSz="1244600">
                <a:lnSpc>
                  <a:spcPct val="90000"/>
                </a:lnSpc>
                <a:spcBef>
                  <a:spcPct val="0"/>
                </a:spcBef>
                <a:spcAft>
                  <a:spcPct val="35000"/>
                </a:spcAft>
              </a:pPr>
              <a:endParaRPr lang="fr-FR" sz="2400" kern="1200" dirty="0" smtClean="0">
                <a:latin typeface="Times New Roman" pitchFamily="18" charset="0"/>
                <a:cs typeface="Times New Roman" pitchFamily="18" charset="0"/>
              </a:endParaRPr>
            </a:p>
            <a:p>
              <a:pPr lvl="0" algn="ctr" defTabSz="1244600">
                <a:lnSpc>
                  <a:spcPct val="90000"/>
                </a:lnSpc>
                <a:spcBef>
                  <a:spcPct val="0"/>
                </a:spcBef>
                <a:spcAft>
                  <a:spcPct val="35000"/>
                </a:spcAft>
              </a:pPr>
              <a:r>
                <a:rPr lang="fr-FR" sz="2400" kern="1200" dirty="0" smtClean="0">
                  <a:latin typeface="Times New Roman" pitchFamily="18" charset="0"/>
                  <a:cs typeface="Times New Roman" pitchFamily="18" charset="0"/>
                </a:rPr>
                <a:t>Gomme Xanthane (GX)</a:t>
              </a:r>
            </a:p>
            <a:p>
              <a:pPr lvl="0" algn="just" defTabSz="1244600">
                <a:lnSpc>
                  <a:spcPct val="100000"/>
                </a:lnSpc>
                <a:spcBef>
                  <a:spcPct val="0"/>
                </a:spcBef>
                <a:spcAft>
                  <a:spcPct val="35000"/>
                </a:spcAft>
              </a:pPr>
              <a:r>
                <a:rPr lang="fr-FR" sz="2400" kern="1200" dirty="0" smtClean="0">
                  <a:latin typeface="Times New Roman" pitchFamily="18" charset="0"/>
                  <a:cs typeface="Times New Roman" pitchFamily="18" charset="0"/>
                </a:rPr>
                <a:t>Un polysaccharide extracellulaire secrété par </a:t>
              </a:r>
              <a:r>
                <a:rPr lang="fr-FR" sz="2400" i="1" kern="1200" dirty="0" smtClean="0">
                  <a:latin typeface="Times New Roman" pitchFamily="18" charset="0"/>
                  <a:cs typeface="Times New Roman" pitchFamily="18" charset="0"/>
                </a:rPr>
                <a:t>Xanthomonas campestris. </a:t>
              </a:r>
              <a:r>
                <a:rPr lang="fr-FR" sz="2400" i="0" kern="1200" dirty="0" smtClean="0">
                  <a:latin typeface="Times New Roman" pitchFamily="18" charset="0"/>
                  <a:cs typeface="Times New Roman" pitchFamily="18" charset="0"/>
                </a:rPr>
                <a:t>Elle </a:t>
              </a:r>
              <a:r>
                <a:rPr lang="fr-FR" sz="2400" kern="1200" dirty="0" smtClean="0">
                  <a:latin typeface="Times New Roman" pitchFamily="18" charset="0"/>
                  <a:cs typeface="Times New Roman" pitchFamily="18" charset="0"/>
                </a:rPr>
                <a:t>est reconnue par sa très grande stabilité sous différente conditions de pH et de températures et ses propriétés épaississantes et stabilisantes. </a:t>
              </a:r>
            </a:p>
            <a:p>
              <a:pPr lvl="0" algn="just" defTabSz="1244600">
                <a:lnSpc>
                  <a:spcPct val="90000"/>
                </a:lnSpc>
                <a:spcBef>
                  <a:spcPct val="0"/>
                </a:spcBef>
                <a:spcAft>
                  <a:spcPct val="35000"/>
                </a:spcAft>
              </a:pPr>
              <a:endParaRPr lang="fr-FR" sz="2400" kern="1200" dirty="0" smtClean="0"/>
            </a:p>
            <a:p>
              <a:pPr lvl="0" algn="ctr" defTabSz="1244600">
                <a:lnSpc>
                  <a:spcPct val="90000"/>
                </a:lnSpc>
                <a:spcBef>
                  <a:spcPct val="0"/>
                </a:spcBef>
                <a:spcAft>
                  <a:spcPct val="35000"/>
                </a:spcAft>
              </a:pPr>
              <a:endParaRPr lang="fr-FR" sz="2400" kern="1200" dirty="0" smtClean="0"/>
            </a:p>
          </p:txBody>
        </p:sp>
      </p:grpSp>
    </p:spTree>
    <p:extLst>
      <p:ext uri="{BB962C8B-B14F-4D97-AF65-F5344CB8AC3E}">
        <p14:creationId xmlns:p14="http://schemas.microsoft.com/office/powerpoint/2010/main" xmlns="" val="2415410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checkerboard(across)">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4945" y="-13855"/>
            <a:ext cx="7239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 POLYMÈRES</a:t>
            </a:r>
            <a:endParaRPr lang="fr-FR" sz="2000" b="1"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12</a:t>
            </a:fld>
            <a:endParaRPr lang="en-US" dirty="0"/>
          </a:p>
        </p:txBody>
      </p:sp>
      <p:pic>
        <p:nvPicPr>
          <p:cNvPr id="18" name="Image 6"/>
          <p:cNvPicPr>
            <a:picLocks noChangeAspect="1" noChangeArrowheads="1"/>
          </p:cNvPicPr>
          <p:nvPr/>
        </p:nvPicPr>
        <p:blipFill>
          <a:blip r:embed="rId3" cstate="print"/>
          <a:srcRect/>
          <a:stretch>
            <a:fillRect/>
          </a:stretch>
        </p:blipFill>
        <p:spPr bwMode="auto">
          <a:xfrm>
            <a:off x="3675017" y="801188"/>
            <a:ext cx="6629400" cy="4216400"/>
          </a:xfrm>
          <a:prstGeom prst="rect">
            <a:avLst/>
          </a:prstGeom>
          <a:noFill/>
          <a:ln w="9525">
            <a:noFill/>
            <a:miter lim="800000"/>
            <a:headEnd/>
            <a:tailEnd/>
          </a:ln>
        </p:spPr>
      </p:pic>
      <p:sp>
        <p:nvSpPr>
          <p:cNvPr id="19" name="Rectangle 18"/>
          <p:cNvSpPr/>
          <p:nvPr/>
        </p:nvSpPr>
        <p:spPr>
          <a:xfrm>
            <a:off x="3239589" y="5195892"/>
            <a:ext cx="7471954" cy="400110"/>
          </a:xfrm>
          <a:prstGeom prst="rect">
            <a:avLst/>
          </a:prstGeom>
        </p:spPr>
        <p:txBody>
          <a:bodyPr wrap="square">
            <a:spAutoFit/>
          </a:bodyPr>
          <a:lstStyle/>
          <a:p>
            <a:pPr algn="ctr"/>
            <a:r>
              <a:rPr lang="fr-FR" sz="2000" b="1" dirty="0" smtClean="0">
                <a:latin typeface="Times New Roman" pitchFamily="18" charset="0"/>
                <a:cs typeface="Times New Roman" pitchFamily="18" charset="0"/>
              </a:rPr>
              <a:t>Figure 1.</a:t>
            </a:r>
            <a:r>
              <a:rPr lang="fr-FR" sz="2000" dirty="0" smtClean="0">
                <a:latin typeface="Times New Roman" pitchFamily="18" charset="0"/>
                <a:cs typeface="Times New Roman" pitchFamily="18" charset="0"/>
              </a:rPr>
              <a:t> Structure chimique de l’unité de base de la Gomme Xanthane </a:t>
            </a:r>
            <a:endParaRPr lang="fr-FR"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31028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9">
                                            <p:txEl>
                                              <p:pRg st="0" end="0"/>
                                            </p:txEl>
                                          </p:spTgt>
                                        </p:tgtEl>
                                        <p:attrNameLst>
                                          <p:attrName>style.visibility</p:attrName>
                                        </p:attrNameLst>
                                      </p:cBhvr>
                                      <p:to>
                                        <p:strVal val="visible"/>
                                      </p:to>
                                    </p:set>
                                    <p:animEffect transition="in" filter="wipe(down)">
                                      <p:cBhvr>
                                        <p:cTn id="12"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646221"/>
            <a:ext cx="12192000" cy="1955656"/>
          </a:xfrm>
          <a:prstGeom prst="rect">
            <a:avLst/>
          </a:prstGeom>
        </p:spPr>
      </p:pic>
      <p:sp>
        <p:nvSpPr>
          <p:cNvPr id="6" name="TextBox 40"/>
          <p:cNvSpPr txBox="1">
            <a:spLocks noChangeArrowheads="1"/>
          </p:cNvSpPr>
          <p:nvPr/>
        </p:nvSpPr>
        <p:spPr bwMode="auto">
          <a:xfrm>
            <a:off x="0" y="3296004"/>
            <a:ext cx="983311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800" dirty="0" smtClean="0">
                <a:solidFill>
                  <a:schemeClr val="bg1"/>
                </a:solidFill>
                <a:latin typeface="Times New Roman" panose="02020603050405020304" pitchFamily="18" charset="0"/>
                <a:cs typeface="Times New Roman" panose="02020603050405020304" pitchFamily="18" charset="0"/>
              </a:rPr>
              <a:t>          </a:t>
            </a:r>
            <a:r>
              <a:rPr lang="en-US" sz="2800" b="1" dirty="0" smtClean="0">
                <a:solidFill>
                  <a:schemeClr val="bg1"/>
                </a:solidFill>
                <a:latin typeface="Times New Roman" panose="02020603050405020304" pitchFamily="18" charset="0"/>
                <a:cs typeface="Times New Roman" panose="02020603050405020304" pitchFamily="18" charset="0"/>
              </a:rPr>
              <a:t>III. </a:t>
            </a:r>
            <a:r>
              <a:rPr lang="fr-FR" sz="2800" b="1" dirty="0" smtClean="0">
                <a:solidFill>
                  <a:schemeClr val="bg1"/>
                </a:solidFill>
                <a:latin typeface="Times New Roman" panose="02020603050405020304" pitchFamily="18" charset="0"/>
                <a:cs typeface="Times New Roman" panose="02020603050405020304" pitchFamily="18" charset="0"/>
              </a:rPr>
              <a:t>FORMES À LIBÉRATION CONTRÔLÉE</a:t>
            </a:r>
            <a:endParaRPr lang="fr-FR" sz="2800" dirty="0">
              <a:solidFill>
                <a:schemeClr val="bg1"/>
              </a:solidFill>
              <a:latin typeface="Times New Roman" panose="02020603050405020304" pitchFamily="18" charset="0"/>
              <a:cs typeface="Times New Roman" panose="02020603050405020304" pitchFamily="18" charset="0"/>
            </a:endParaRPr>
          </a:p>
          <a:p>
            <a:pPr eaLnBrk="1" hangingPunct="1"/>
            <a:endParaRPr lang="en-US" sz="4400" dirty="0">
              <a:solidFill>
                <a:schemeClr val="bg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13</a:t>
            </a:fld>
            <a:endParaRPr lang="en-US" dirty="0"/>
          </a:p>
        </p:txBody>
      </p:sp>
    </p:spTree>
    <p:extLst>
      <p:ext uri="{BB962C8B-B14F-4D97-AF65-F5344CB8AC3E}">
        <p14:creationId xmlns:p14="http://schemas.microsoft.com/office/powerpoint/2010/main" xmlns="" val="3131283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4945" y="0"/>
            <a:ext cx="7239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III. FORMES À LIBÉRATION CONTRÔLÉE</a:t>
            </a:r>
            <a:endParaRPr lang="fr-FR" sz="2000" b="1"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14</a:t>
            </a:fld>
            <a:endParaRPr lang="en-US" dirty="0"/>
          </a:p>
        </p:txBody>
      </p:sp>
      <p:sp>
        <p:nvSpPr>
          <p:cNvPr id="13" name="Flèche droite 12"/>
          <p:cNvSpPr/>
          <p:nvPr/>
        </p:nvSpPr>
        <p:spPr>
          <a:xfrm>
            <a:off x="2364378" y="3487783"/>
            <a:ext cx="548640" cy="391886"/>
          </a:xfrm>
          <a:prstGeom prst="rightArrow">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Rectangle 13"/>
          <p:cNvSpPr/>
          <p:nvPr/>
        </p:nvSpPr>
        <p:spPr>
          <a:xfrm>
            <a:off x="2959462" y="3427214"/>
            <a:ext cx="1439818" cy="461665"/>
          </a:xfrm>
          <a:prstGeom prst="rect">
            <a:avLst/>
          </a:prstGeom>
        </p:spPr>
        <p:txBody>
          <a:bodyPr wrap="none">
            <a:spAutoFit/>
          </a:bodyPr>
          <a:lstStyle/>
          <a:p>
            <a:pPr algn="just"/>
            <a:r>
              <a:rPr lang="fr-FR" sz="2400" dirty="0" smtClean="0">
                <a:latin typeface="Times New Roman" pitchFamily="18" charset="0"/>
                <a:cs typeface="Times New Roman" pitchFamily="18" charset="0"/>
              </a:rPr>
              <a:t>Enrobage </a:t>
            </a:r>
          </a:p>
        </p:txBody>
      </p:sp>
      <p:sp>
        <p:nvSpPr>
          <p:cNvPr id="15" name="Flèche droite 14"/>
          <p:cNvSpPr/>
          <p:nvPr/>
        </p:nvSpPr>
        <p:spPr>
          <a:xfrm>
            <a:off x="2360023" y="3992880"/>
            <a:ext cx="548640" cy="391886"/>
          </a:xfrm>
          <a:prstGeom prst="rightArrow">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Flèche droite 15"/>
          <p:cNvSpPr/>
          <p:nvPr/>
        </p:nvSpPr>
        <p:spPr>
          <a:xfrm>
            <a:off x="2373086" y="4528457"/>
            <a:ext cx="548640" cy="391886"/>
          </a:xfrm>
          <a:prstGeom prst="rightArrow">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Flèche droite 16"/>
          <p:cNvSpPr/>
          <p:nvPr/>
        </p:nvSpPr>
        <p:spPr>
          <a:xfrm>
            <a:off x="2386149" y="5037909"/>
            <a:ext cx="548640" cy="391886"/>
          </a:xfrm>
          <a:prstGeom prst="rightArrow">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17"/>
          <p:cNvSpPr/>
          <p:nvPr/>
        </p:nvSpPr>
        <p:spPr>
          <a:xfrm>
            <a:off x="2965269" y="3975854"/>
            <a:ext cx="2690947" cy="461665"/>
          </a:xfrm>
          <a:prstGeom prst="rect">
            <a:avLst/>
          </a:prstGeom>
        </p:spPr>
        <p:txBody>
          <a:bodyPr wrap="square">
            <a:spAutoFit/>
          </a:bodyPr>
          <a:lstStyle/>
          <a:p>
            <a:pPr algn="just"/>
            <a:r>
              <a:rPr lang="fr-FR" sz="2400" dirty="0" smtClean="0">
                <a:latin typeface="Times New Roman" pitchFamily="18" charset="0"/>
                <a:cs typeface="Times New Roman" pitchFamily="18" charset="0"/>
              </a:rPr>
              <a:t>Pression osmotique </a:t>
            </a:r>
          </a:p>
        </p:txBody>
      </p:sp>
      <p:sp>
        <p:nvSpPr>
          <p:cNvPr id="19" name="Rectangle 18"/>
          <p:cNvSpPr/>
          <p:nvPr/>
        </p:nvSpPr>
        <p:spPr>
          <a:xfrm>
            <a:off x="2960919" y="4485305"/>
            <a:ext cx="3788217" cy="461665"/>
          </a:xfrm>
          <a:prstGeom prst="rect">
            <a:avLst/>
          </a:prstGeom>
        </p:spPr>
        <p:txBody>
          <a:bodyPr wrap="none">
            <a:spAutoFit/>
          </a:bodyPr>
          <a:lstStyle/>
          <a:p>
            <a:pPr algn="just"/>
            <a:r>
              <a:rPr lang="fr-FR" sz="2400" dirty="0" smtClean="0">
                <a:latin typeface="Times New Roman" pitchFamily="18" charset="0"/>
                <a:cs typeface="Times New Roman" pitchFamily="18" charset="0"/>
              </a:rPr>
              <a:t>Mécanisme d’échange d’ions</a:t>
            </a:r>
          </a:p>
        </p:txBody>
      </p:sp>
      <p:sp>
        <p:nvSpPr>
          <p:cNvPr id="20" name="Rectangle 19"/>
          <p:cNvSpPr/>
          <p:nvPr/>
        </p:nvSpPr>
        <p:spPr>
          <a:xfrm>
            <a:off x="2992738" y="4981695"/>
            <a:ext cx="2470548" cy="461665"/>
          </a:xfrm>
          <a:prstGeom prst="rect">
            <a:avLst/>
          </a:prstGeom>
        </p:spPr>
        <p:txBody>
          <a:bodyPr wrap="none">
            <a:spAutoFit/>
          </a:bodyPr>
          <a:lstStyle/>
          <a:p>
            <a:pPr algn="just"/>
            <a:r>
              <a:rPr lang="fr-FR" sz="2400" dirty="0" smtClean="0">
                <a:latin typeface="Times New Roman" pitchFamily="18" charset="0"/>
                <a:cs typeface="Times New Roman" pitchFamily="18" charset="0"/>
              </a:rPr>
              <a:t>Système matriciel </a:t>
            </a:r>
          </a:p>
        </p:txBody>
      </p:sp>
      <p:sp>
        <p:nvSpPr>
          <p:cNvPr id="21" name="ZoneTexte 20"/>
          <p:cNvSpPr txBox="1"/>
          <p:nvPr/>
        </p:nvSpPr>
        <p:spPr>
          <a:xfrm>
            <a:off x="1978925" y="805218"/>
            <a:ext cx="9799093" cy="2571675"/>
          </a:xfrm>
          <a:prstGeom prst="rect">
            <a:avLst/>
          </a:prstGeom>
          <a:noFill/>
        </p:spPr>
        <p:txBody>
          <a:bodyPr wrap="square" rtlCol="0">
            <a:spAutoFit/>
          </a:bodyPr>
          <a:lstStyle/>
          <a:p>
            <a:pPr algn="just"/>
            <a:r>
              <a:rPr lang="fr-FR" sz="2400" dirty="0" smtClean="0">
                <a:latin typeface="Times New Roman" pitchFamily="18" charset="0"/>
                <a:cs typeface="Times New Roman" pitchFamily="18" charset="0"/>
              </a:rPr>
              <a:t>La libération contrôlée permet de maîtriser la vitesse et le site de libération d’un principe actif. Il est possible de moduler les paramètres de libération grâce aux nombreux excipients polymériques développés pour des applications pharmaceutiques. </a:t>
            </a:r>
          </a:p>
          <a:p>
            <a:pPr algn="just"/>
            <a:r>
              <a:rPr lang="fr-FR" sz="2400" dirty="0" smtClean="0">
                <a:latin typeface="Times New Roman" pitchFamily="18" charset="0"/>
                <a:cs typeface="Times New Roman" pitchFamily="18" charset="0"/>
              </a:rPr>
              <a:t>L'obtention de systèmes de libération contrôlée par l’utilisation des polymères issues de:</a:t>
            </a:r>
          </a:p>
          <a:p>
            <a:endParaRPr lang="fr-FR" dirty="0"/>
          </a:p>
        </p:txBody>
      </p:sp>
    </p:spTree>
    <p:extLst>
      <p:ext uri="{BB962C8B-B14F-4D97-AF65-F5344CB8AC3E}">
        <p14:creationId xmlns:p14="http://schemas.microsoft.com/office/powerpoint/2010/main" xmlns="" val="324573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heckerboard(across)">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checkerboard(across)">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checkerboard(across)">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checkerboard(across)">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checkerboard(across)">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checkerboard(across)">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checkerboard(across)">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animBg="1"/>
      <p:bldP spid="17" grpId="0" animBg="1"/>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4945" y="-13855"/>
            <a:ext cx="7239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III. FORMES À LIBÉRATION CONTRÔLÉE</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0" name="Slide Number Placeholder 9"/>
          <p:cNvSpPr>
            <a:spLocks noGrp="1"/>
          </p:cNvSpPr>
          <p:nvPr>
            <p:ph type="sldNum" sz="quarter" idx="12"/>
          </p:nvPr>
        </p:nvSpPr>
        <p:spPr/>
        <p:txBody>
          <a:bodyPr/>
          <a:lstStyle/>
          <a:p>
            <a:fld id="{B038429A-60ED-44A4-9D36-246C955B03F5}" type="slidenum">
              <a:rPr lang="en-US" smtClean="0"/>
              <a:pPr/>
              <a:t>15</a:t>
            </a:fld>
            <a:endParaRPr lang="en-US" dirty="0"/>
          </a:p>
        </p:txBody>
      </p:sp>
      <p:sp>
        <p:nvSpPr>
          <p:cNvPr id="11" name="Rectangle à coins arrondis 10"/>
          <p:cNvSpPr/>
          <p:nvPr/>
        </p:nvSpPr>
        <p:spPr bwMode="auto">
          <a:xfrm>
            <a:off x="2243797" y="1069144"/>
            <a:ext cx="9384096" cy="4458199"/>
          </a:xfrm>
          <a:prstGeom prst="round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0800000" scaled="1"/>
            <a:tileRect/>
          </a:gradFill>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fr-FR" sz="2800" b="1" dirty="0" smtClean="0">
                <a:solidFill>
                  <a:schemeClr val="tx1"/>
                </a:solidFill>
                <a:latin typeface="Times New Roman" pitchFamily="18" charset="0"/>
                <a:cs typeface="Times New Roman" pitchFamily="18" charset="0"/>
              </a:rPr>
              <a:t>Systèmes matriciels</a:t>
            </a:r>
          </a:p>
          <a:p>
            <a:pPr algn="just"/>
            <a:endParaRPr lang="fr-FR" sz="2400" b="1" dirty="0" smtClean="0">
              <a:solidFill>
                <a:schemeClr val="tx1"/>
              </a:solidFill>
              <a:latin typeface="Times New Roman" pitchFamily="18" charset="0"/>
              <a:cs typeface="Times New Roman" pitchFamily="18" charset="0"/>
            </a:endParaRPr>
          </a:p>
          <a:p>
            <a:pPr algn="just"/>
            <a:endParaRPr lang="fr-FR" sz="2400" b="1" dirty="0" smtClean="0">
              <a:solidFill>
                <a:schemeClr val="tx1"/>
              </a:solidFill>
              <a:latin typeface="Times New Roman" pitchFamily="18" charset="0"/>
              <a:cs typeface="Times New Roman" pitchFamily="18" charset="0"/>
            </a:endParaRPr>
          </a:p>
          <a:p>
            <a:pPr algn="just"/>
            <a:endParaRPr lang="fr-FR" sz="2400" b="1" dirty="0" smtClean="0">
              <a:solidFill>
                <a:schemeClr val="tx1"/>
              </a:solidFill>
              <a:latin typeface="Times New Roman" pitchFamily="18" charset="0"/>
              <a:cs typeface="Times New Roman" pitchFamily="18" charset="0"/>
            </a:endParaRPr>
          </a:p>
          <a:p>
            <a:pPr algn="ctr"/>
            <a:r>
              <a:rPr lang="fr-FR" sz="2400" b="1" dirty="0" smtClean="0">
                <a:solidFill>
                  <a:schemeClr val="tx1"/>
                </a:solidFill>
                <a:latin typeface="Times New Roman" pitchFamily="18" charset="0"/>
                <a:cs typeface="Times New Roman" pitchFamily="18" charset="0"/>
              </a:rPr>
              <a:t>  </a:t>
            </a:r>
          </a:p>
          <a:p>
            <a:pPr algn="just"/>
            <a:endParaRPr lang="fr-FR" sz="2400" dirty="0" smtClean="0">
              <a:latin typeface="Times New Roman" pitchFamily="18" charset="0"/>
              <a:cs typeface="Times New Roman" pitchFamily="18" charset="0"/>
            </a:endParaRPr>
          </a:p>
          <a:p>
            <a:pPr algn="just"/>
            <a:endParaRPr lang="fr-FR" b="1" dirty="0" smtClean="0"/>
          </a:p>
          <a:p>
            <a:pPr algn="just"/>
            <a:endParaRPr lang="fr-FR" dirty="0" smtClean="0"/>
          </a:p>
          <a:p>
            <a:pPr marL="0" marR="0" indent="0" algn="just"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ZoneTexte 4"/>
          <p:cNvSpPr txBox="1"/>
          <p:nvPr/>
        </p:nvSpPr>
        <p:spPr>
          <a:xfrm>
            <a:off x="2797791" y="2552131"/>
            <a:ext cx="8297839" cy="1846659"/>
          </a:xfrm>
          <a:prstGeom prst="rect">
            <a:avLst/>
          </a:prstGeom>
          <a:noFill/>
        </p:spPr>
        <p:txBody>
          <a:bodyPr wrap="square" rtlCol="0">
            <a:spAutoFit/>
          </a:bodyPr>
          <a:lstStyle/>
          <a:p>
            <a:pPr algn="just"/>
            <a:r>
              <a:rPr lang="fr-FR" sz="2400" dirty="0" smtClean="0">
                <a:solidFill>
                  <a:schemeClr val="bg1"/>
                </a:solidFill>
                <a:latin typeface="Times New Roman" pitchFamily="18" charset="0"/>
                <a:cs typeface="Times New Roman" pitchFamily="18" charset="0"/>
              </a:rPr>
              <a:t>Ce Sont des supports constitués d’excipients physiologiquement tolérés, plus ou moins inertes qui ne se désagrègent pas et forment un réseau piégeant le médicament. La matrice comporte des canalicules où se trouve emprisonné le principe actif.</a:t>
            </a:r>
            <a:r>
              <a:rPr lang="fr-FR" sz="2400" b="1" dirty="0" smtClean="0">
                <a:solidFill>
                  <a:schemeClr val="bg1"/>
                </a:solidFill>
                <a:latin typeface="Times New Roman" pitchFamily="18" charset="0"/>
                <a:cs typeface="Times New Roman" pitchFamily="18" charset="0"/>
              </a:rPr>
              <a:t>      </a:t>
            </a:r>
            <a:r>
              <a:rPr lang="fr-FR" sz="2400" dirty="0" smtClean="0">
                <a:solidFill>
                  <a:schemeClr val="bg1"/>
                </a:solidFill>
                <a:latin typeface="Times New Roman" pitchFamily="18" charset="0"/>
                <a:cs typeface="Times New Roman" pitchFamily="18" charset="0"/>
              </a:rPr>
              <a:t>     </a:t>
            </a:r>
          </a:p>
          <a:p>
            <a:endParaRPr lang="fr-FR" dirty="0"/>
          </a:p>
        </p:txBody>
      </p:sp>
    </p:spTree>
    <p:extLst>
      <p:ext uri="{BB962C8B-B14F-4D97-AF65-F5344CB8AC3E}">
        <p14:creationId xmlns:p14="http://schemas.microsoft.com/office/powerpoint/2010/main" xmlns="" val="414280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2851" y="0"/>
            <a:ext cx="9833113"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III. FORMES</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À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LIBÉRATION</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CONTRÔLÉE</a:t>
            </a:r>
            <a:endParaRPr lang="fr-FR" sz="2000" b="1"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16</a:t>
            </a:fld>
            <a:endParaRPr lang="en-US" dirty="0"/>
          </a:p>
        </p:txBody>
      </p:sp>
      <p:grpSp>
        <p:nvGrpSpPr>
          <p:cNvPr id="19" name="Groupe 18"/>
          <p:cNvGrpSpPr/>
          <p:nvPr/>
        </p:nvGrpSpPr>
        <p:grpSpPr>
          <a:xfrm>
            <a:off x="3449634" y="938198"/>
            <a:ext cx="6710979" cy="5649414"/>
            <a:chOff x="1273791" y="714375"/>
            <a:chExt cx="6710979" cy="5649414"/>
          </a:xfr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0800000" scaled="1"/>
            <a:tileRect/>
          </a:gradFill>
        </p:grpSpPr>
        <p:sp>
          <p:nvSpPr>
            <p:cNvPr id="20" name="Ellipse 19"/>
            <p:cNvSpPr/>
            <p:nvPr/>
          </p:nvSpPr>
          <p:spPr>
            <a:xfrm>
              <a:off x="1714500" y="714375"/>
              <a:ext cx="5929313" cy="142875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fr-FR" sz="2400" b="1" dirty="0">
                  <a:solidFill>
                    <a:schemeClr val="bg1"/>
                  </a:solidFill>
                  <a:latin typeface="Times New Roman" pitchFamily="18" charset="0"/>
                  <a:cs typeface="Times New Roman" pitchFamily="18" charset="0"/>
                </a:rPr>
                <a:t>Différent  </a:t>
              </a:r>
              <a:r>
                <a:rPr lang="fr-FR" sz="2400" b="1" dirty="0" smtClean="0">
                  <a:solidFill>
                    <a:schemeClr val="bg1"/>
                  </a:solidFill>
                  <a:latin typeface="Times New Roman" pitchFamily="18" charset="0"/>
                  <a:cs typeface="Times New Roman" pitchFamily="18" charset="0"/>
                </a:rPr>
                <a:t>systèmes matriciels</a:t>
              </a:r>
              <a:endParaRPr lang="fr-FR" sz="2400" b="1" dirty="0">
                <a:solidFill>
                  <a:schemeClr val="bg1"/>
                </a:solidFill>
                <a:latin typeface="Times New Roman" pitchFamily="18" charset="0"/>
                <a:cs typeface="Times New Roman" pitchFamily="18" charset="0"/>
              </a:endParaRPr>
            </a:p>
          </p:txBody>
        </p:sp>
        <p:sp>
          <p:nvSpPr>
            <p:cNvPr id="28" name="Flèche courbée vers la gauche 27"/>
            <p:cNvSpPr/>
            <p:nvPr/>
          </p:nvSpPr>
          <p:spPr>
            <a:xfrm>
              <a:off x="7181495" y="1962506"/>
              <a:ext cx="803275" cy="1403032"/>
            </a:xfrm>
            <a:prstGeom prst="curvedLef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dirty="0">
                <a:solidFill>
                  <a:schemeClr val="tx1"/>
                </a:solidFill>
              </a:endParaRPr>
            </a:p>
          </p:txBody>
        </p:sp>
        <p:sp>
          <p:nvSpPr>
            <p:cNvPr id="29" name="Flèche vers le bas 28"/>
            <p:cNvSpPr/>
            <p:nvPr/>
          </p:nvSpPr>
          <p:spPr>
            <a:xfrm>
              <a:off x="4429125" y="2428875"/>
              <a:ext cx="484188" cy="977900"/>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dirty="0"/>
            </a:p>
          </p:txBody>
        </p:sp>
        <p:sp>
          <p:nvSpPr>
            <p:cNvPr id="30" name="Ellipse 29"/>
            <p:cNvSpPr/>
            <p:nvPr/>
          </p:nvSpPr>
          <p:spPr>
            <a:xfrm>
              <a:off x="3544387" y="3468189"/>
              <a:ext cx="2286001" cy="289560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FR" sz="2400" dirty="0" smtClean="0">
                  <a:solidFill>
                    <a:schemeClr val="tx1"/>
                  </a:solidFill>
                  <a:latin typeface="Times New Roman" pitchFamily="18" charset="0"/>
                  <a:cs typeface="Times New Roman" pitchFamily="18" charset="0"/>
                </a:rPr>
                <a:t>Matrice Érodable </a:t>
              </a:r>
              <a:endParaRPr lang="fr-FR" sz="2400" dirty="0">
                <a:solidFill>
                  <a:schemeClr val="tx1"/>
                </a:solidFill>
                <a:latin typeface="Times New Roman" pitchFamily="18" charset="0"/>
                <a:cs typeface="Times New Roman" pitchFamily="18" charset="0"/>
              </a:endParaRPr>
            </a:p>
          </p:txBody>
        </p:sp>
        <p:sp>
          <p:nvSpPr>
            <p:cNvPr id="34" name="Flèche courbée vers la droite 33"/>
            <p:cNvSpPr/>
            <p:nvPr/>
          </p:nvSpPr>
          <p:spPr>
            <a:xfrm>
              <a:off x="1273791" y="2028057"/>
              <a:ext cx="803275" cy="1362511"/>
            </a:xfrm>
            <a:prstGeom prst="curved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dirty="0">
                <a:solidFill>
                  <a:schemeClr val="tx1"/>
                </a:solidFill>
              </a:endParaRPr>
            </a:p>
          </p:txBody>
        </p:sp>
      </p:grpSp>
      <p:sp>
        <p:nvSpPr>
          <p:cNvPr id="36" name="Ellipse 35"/>
          <p:cNvSpPr/>
          <p:nvPr/>
        </p:nvSpPr>
        <p:spPr>
          <a:xfrm>
            <a:off x="2919255" y="3744035"/>
            <a:ext cx="2286001" cy="2895600"/>
          </a:xfrm>
          <a:prstGeom prst="ellipse">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FR" sz="2400" dirty="0" smtClean="0">
                <a:solidFill>
                  <a:schemeClr val="tx1"/>
                </a:solidFill>
                <a:latin typeface="Times New Roman" pitchFamily="18" charset="0"/>
                <a:cs typeface="Times New Roman" pitchFamily="18" charset="0"/>
              </a:rPr>
              <a:t>Matrice</a:t>
            </a:r>
          </a:p>
          <a:p>
            <a:pPr algn="ctr" eaLnBrk="1" hangingPunct="1">
              <a:defRPr/>
            </a:pPr>
            <a:r>
              <a:rPr lang="fr-FR" sz="2400" dirty="0" smtClean="0">
                <a:solidFill>
                  <a:schemeClr val="tx1"/>
                </a:solidFill>
                <a:latin typeface="Times New Roman" pitchFamily="18" charset="0"/>
                <a:cs typeface="Times New Roman" pitchFamily="18" charset="0"/>
              </a:rPr>
              <a:t>Inerte </a:t>
            </a:r>
            <a:endParaRPr lang="fr-FR" sz="2400" dirty="0">
              <a:solidFill>
                <a:schemeClr val="tx1"/>
              </a:solidFill>
              <a:latin typeface="Times New Roman" pitchFamily="18" charset="0"/>
              <a:cs typeface="Times New Roman" pitchFamily="18" charset="0"/>
            </a:endParaRPr>
          </a:p>
        </p:txBody>
      </p:sp>
      <p:sp>
        <p:nvSpPr>
          <p:cNvPr id="37" name="Ellipse 36"/>
          <p:cNvSpPr/>
          <p:nvPr/>
        </p:nvSpPr>
        <p:spPr>
          <a:xfrm>
            <a:off x="8485202" y="3671084"/>
            <a:ext cx="2286001" cy="2895600"/>
          </a:xfrm>
          <a:prstGeom prst="ellipse">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FR" sz="2400" dirty="0" smtClean="0">
                <a:solidFill>
                  <a:schemeClr val="tx1"/>
                </a:solidFill>
                <a:latin typeface="Times New Roman" pitchFamily="18" charset="0"/>
                <a:cs typeface="Times New Roman" pitchFamily="18" charset="0"/>
              </a:rPr>
              <a:t>Matrice Hydrophile</a:t>
            </a:r>
            <a:endParaRPr lang="fr-FR"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9820681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2851" y="0"/>
            <a:ext cx="9833113"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III. FORMES</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À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LIBÉRATION</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CONTRÔLÉE</a:t>
            </a: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17</a:t>
            </a:fld>
            <a:endParaRPr lang="en-US" dirty="0"/>
          </a:p>
        </p:txBody>
      </p:sp>
      <p:pic>
        <p:nvPicPr>
          <p:cNvPr id="46" name="Image 45"/>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266854" y="829573"/>
            <a:ext cx="7357403" cy="3821387"/>
          </a:xfrm>
          <a:prstGeom prst="rect">
            <a:avLst/>
          </a:prstGeom>
          <a:noFill/>
          <a:ln>
            <a:noFill/>
          </a:ln>
        </p:spPr>
      </p:pic>
      <p:sp>
        <p:nvSpPr>
          <p:cNvPr id="47" name="Rectangle 46"/>
          <p:cNvSpPr/>
          <p:nvPr/>
        </p:nvSpPr>
        <p:spPr>
          <a:xfrm>
            <a:off x="3239589" y="4843195"/>
            <a:ext cx="7310130" cy="400110"/>
          </a:xfrm>
          <a:prstGeom prst="rect">
            <a:avLst/>
          </a:prstGeom>
        </p:spPr>
        <p:txBody>
          <a:bodyPr wrap="square">
            <a:spAutoFit/>
          </a:bodyPr>
          <a:lstStyle/>
          <a:p>
            <a:pPr algn="ctr"/>
            <a:r>
              <a:rPr lang="fr-FR" sz="2000" b="1" dirty="0" smtClean="0">
                <a:latin typeface="Times New Roman" pitchFamily="18" charset="0"/>
                <a:cs typeface="Times New Roman" pitchFamily="18" charset="0"/>
              </a:rPr>
              <a:t>Figure  2. </a:t>
            </a:r>
            <a:r>
              <a:rPr lang="fr-FR" sz="2000" dirty="0" smtClean="0">
                <a:latin typeface="Times New Roman" pitchFamily="18" charset="0"/>
                <a:cs typeface="Times New Roman" pitchFamily="18" charset="0"/>
              </a:rPr>
              <a:t>Libération du principe actif à partir d’une matrice inerte </a:t>
            </a:r>
            <a:endParaRPr lang="fr-FR"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68362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checkerboard(across)">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checkerboard(across)">
                                      <p:cBhvr>
                                        <p:cTn id="1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40987" y="0"/>
            <a:ext cx="9833113"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III. FORMES</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À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LIBÉRATION</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CONTRÔLÉE</a:t>
            </a: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18</a:t>
            </a:fld>
            <a:endParaRPr lang="en-US" dirty="0"/>
          </a:p>
        </p:txBody>
      </p:sp>
      <p:pic>
        <p:nvPicPr>
          <p:cNvPr id="6" name="Image 5"/>
          <p:cNvPicPr/>
          <p:nvPr/>
        </p:nvPicPr>
        <p:blipFill>
          <a:blip r:embed="rId3" cstate="print"/>
          <a:srcRect/>
          <a:stretch>
            <a:fillRect/>
          </a:stretch>
        </p:blipFill>
        <p:spPr bwMode="auto">
          <a:xfrm>
            <a:off x="3108960" y="1069146"/>
            <a:ext cx="7244862" cy="3729278"/>
          </a:xfrm>
          <a:prstGeom prst="rect">
            <a:avLst/>
          </a:prstGeom>
          <a:noFill/>
          <a:ln w="9525">
            <a:noFill/>
            <a:miter lim="800000"/>
            <a:headEnd/>
            <a:tailEnd/>
          </a:ln>
        </p:spPr>
      </p:pic>
      <p:sp>
        <p:nvSpPr>
          <p:cNvPr id="7" name="Rectangle 6"/>
          <p:cNvSpPr/>
          <p:nvPr/>
        </p:nvSpPr>
        <p:spPr>
          <a:xfrm>
            <a:off x="3226527" y="4947698"/>
            <a:ext cx="7080068" cy="400110"/>
          </a:xfrm>
          <a:prstGeom prst="rect">
            <a:avLst/>
          </a:prstGeom>
        </p:spPr>
        <p:txBody>
          <a:bodyPr wrap="square">
            <a:spAutoFit/>
          </a:bodyPr>
          <a:lstStyle/>
          <a:p>
            <a:pPr algn="ctr"/>
            <a:r>
              <a:rPr lang="fr-FR" sz="2000" b="1" dirty="0" smtClean="0">
                <a:latin typeface="Times New Roman" pitchFamily="18" charset="0"/>
                <a:cs typeface="Times New Roman" pitchFamily="18" charset="0"/>
              </a:rPr>
              <a:t>Figure 3. </a:t>
            </a:r>
            <a:r>
              <a:rPr lang="fr-FR" sz="2000" dirty="0" smtClean="0">
                <a:latin typeface="Times New Roman" pitchFamily="18" charset="0"/>
                <a:cs typeface="Times New Roman" pitchFamily="18" charset="0"/>
              </a:rPr>
              <a:t>Matrice érodable (libération par érosion du principe actif)</a:t>
            </a:r>
            <a:r>
              <a:rPr lang="fr-FR" sz="2000" b="1"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68362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2851" y="0"/>
            <a:ext cx="9833113"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III. FORMES</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À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LIBÉRATION</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CONTRÔLÉE</a:t>
            </a: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19</a:t>
            </a:fld>
            <a:endParaRPr lang="en-US" dirty="0"/>
          </a:p>
        </p:txBody>
      </p:sp>
      <p:pic>
        <p:nvPicPr>
          <p:cNvPr id="8" name="Image 7"/>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249637" y="1012874"/>
            <a:ext cx="6963508" cy="3705030"/>
          </a:xfrm>
          <a:prstGeom prst="rect">
            <a:avLst/>
          </a:prstGeom>
          <a:noFill/>
          <a:ln>
            <a:noFill/>
          </a:ln>
        </p:spPr>
      </p:pic>
      <p:sp>
        <p:nvSpPr>
          <p:cNvPr id="9" name="Rectangle 8"/>
          <p:cNvSpPr/>
          <p:nvPr/>
        </p:nvSpPr>
        <p:spPr>
          <a:xfrm>
            <a:off x="3122023" y="4960760"/>
            <a:ext cx="7498080" cy="707886"/>
          </a:xfrm>
          <a:prstGeom prst="rect">
            <a:avLst/>
          </a:prstGeom>
        </p:spPr>
        <p:txBody>
          <a:bodyPr wrap="square">
            <a:spAutoFit/>
          </a:bodyPr>
          <a:lstStyle/>
          <a:p>
            <a:pPr algn="ctr"/>
            <a:r>
              <a:rPr lang="fr-FR" sz="2000" b="1" dirty="0" smtClean="0">
                <a:latin typeface="Times New Roman" pitchFamily="18" charset="0"/>
                <a:cs typeface="Times New Roman" pitchFamily="18" charset="0"/>
              </a:rPr>
              <a:t>Figure 4. </a:t>
            </a:r>
            <a:r>
              <a:rPr lang="fr-FR" sz="2000" dirty="0" smtClean="0">
                <a:latin typeface="Times New Roman" pitchFamily="18" charset="0"/>
                <a:cs typeface="Times New Roman" pitchFamily="18" charset="0"/>
              </a:rPr>
              <a:t>Mécanisme de libération du principe actif à partir d’une matrice hydrophile </a:t>
            </a:r>
            <a:endParaRPr lang="fr-FR"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68362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76475" y="857233"/>
            <a:ext cx="7175863" cy="616131"/>
          </a:xfrm>
          <a:prstGeom prst="rect">
            <a:avLst/>
          </a:prstGeom>
          <a:solidFill>
            <a:srgbClr val="4F81BD"/>
          </a:solidFill>
          <a:ln w="25400" cap="flat" cmpd="sng" algn="ctr">
            <a:solidFill>
              <a:srgbClr val="4F81BD">
                <a:shade val="50000"/>
              </a:srgbClr>
            </a:solidFill>
            <a:prstDash val="solid"/>
          </a:ln>
          <a:effectLst>
            <a:outerShdw blurRad="76200" dir="13500000" sx="111000" sy="111000" kx="1200000" algn="br" rotWithShape="0">
              <a:prstClr val="black">
                <a:alpha val="20000"/>
              </a:prstClr>
            </a:outerShdw>
          </a:effectLst>
          <a:scene3d>
            <a:camera prst="perspectiveRelaxedModerately"/>
            <a:lightRig rig="flat" dir="t"/>
          </a:scene3d>
          <a:sp3d prstMaterial="powder">
            <a:bevelT h="127000"/>
            <a:bevelB w="25400" h="95250"/>
          </a:sp3d>
        </p:spPr>
        <p:txBody>
          <a:bodyPr rtlCol="0" anchor="ctr">
            <a:scene3d>
              <a:camera prst="perspectiveRelaxedModerately"/>
              <a:lightRig rig="soft" dir="t">
                <a:rot lat="0" lon="0" rev="10800000"/>
              </a:lightRig>
            </a:scene3d>
            <a:sp3d>
              <a:bevelT w="27940" h="12700"/>
              <a:contourClr>
                <a:srgbClr val="DDDDDD"/>
              </a:contourClr>
            </a:sp3d>
          </a:bodyPr>
          <a:lstStyle/>
          <a:p>
            <a:pPr algn="ctr"/>
            <a:r>
              <a:rPr lang="fr-FR" sz="2800" dirty="0" smtClean="0">
                <a:solidFill>
                  <a:schemeClr val="bg1"/>
                </a:solidFill>
                <a:latin typeface="Times New Roman" pitchFamily="18" charset="0"/>
                <a:cs typeface="Times New Roman" pitchFamily="18" charset="0"/>
              </a:rPr>
              <a:t>Introduction</a:t>
            </a:r>
            <a:endParaRPr lang="fr-FR" sz="2800" dirty="0">
              <a:solidFill>
                <a:schemeClr val="bg1"/>
              </a:solidFill>
              <a:latin typeface="Times New Roman" pitchFamily="18" charset="0"/>
              <a:cs typeface="Times New Roman" pitchFamily="18" charset="0"/>
            </a:endParaRPr>
          </a:p>
        </p:txBody>
      </p:sp>
      <p:sp>
        <p:nvSpPr>
          <p:cNvPr id="6" name="Rectangle 5"/>
          <p:cNvSpPr/>
          <p:nvPr/>
        </p:nvSpPr>
        <p:spPr>
          <a:xfrm>
            <a:off x="2476475" y="1714489"/>
            <a:ext cx="7334301" cy="616131"/>
          </a:xfrm>
          <a:prstGeom prst="rect">
            <a:avLst/>
          </a:prstGeom>
          <a:solidFill>
            <a:srgbClr val="4F81BD"/>
          </a:solidFill>
          <a:ln w="25400" cap="flat" cmpd="sng" algn="ctr">
            <a:solidFill>
              <a:srgbClr val="4F81BD">
                <a:shade val="50000"/>
              </a:srgbClr>
            </a:solidFill>
            <a:prstDash val="solid"/>
          </a:ln>
          <a:effectLst>
            <a:outerShdw blurRad="76200" dir="13500000" sx="111000" sy="111000" kx="1200000" algn="br" rotWithShape="0">
              <a:prstClr val="black">
                <a:alpha val="20000"/>
              </a:prstClr>
            </a:outerShdw>
          </a:effectLst>
          <a:scene3d>
            <a:camera prst="perspectiveRelaxedModerately"/>
            <a:lightRig rig="flat" dir="t"/>
          </a:scene3d>
          <a:sp3d prstMaterial="powder">
            <a:bevelT h="127000"/>
            <a:bevelB w="25400" h="95250"/>
          </a:sp3d>
        </p:spPr>
        <p:txBody>
          <a:bodyPr rtlCol="0" anchor="ctr">
            <a:scene3d>
              <a:camera prst="perspectiveRelaxedModerately"/>
              <a:lightRig rig="soft" dir="t">
                <a:rot lat="0" lon="0" rev="10800000"/>
              </a:lightRig>
            </a:scene3d>
            <a:sp3d>
              <a:bevelT w="27940" h="12700"/>
              <a:contourClr>
                <a:srgbClr val="DDDDDD"/>
              </a:contourClr>
            </a:sp3d>
          </a:bodyPr>
          <a:lstStyle/>
          <a:p>
            <a:pPr lvl="0" algn="ctr"/>
            <a:r>
              <a:rPr lang="fr-FR" sz="2400" kern="0" spc="150" dirty="0" smtClean="0">
                <a:ln w="11430"/>
                <a:solidFill>
                  <a:schemeClr val="bg1"/>
                </a:solidFill>
                <a:effectLst>
                  <a:glow rad="228600">
                    <a:srgbClr val="4F81BD">
                      <a:satMod val="175000"/>
                      <a:alpha val="40000"/>
                    </a:srgbClr>
                  </a:glow>
                  <a:outerShdw blurRad="25400" algn="tl" rotWithShape="0">
                    <a:srgbClr val="000000">
                      <a:alpha val="43000"/>
                    </a:srgbClr>
                  </a:outerShdw>
                </a:effectLst>
                <a:latin typeface="Times New Roman" pitchFamily="18" charset="0"/>
                <a:cs typeface="Times New Roman" pitchFamily="18" charset="0"/>
              </a:rPr>
              <a:t>I. </a:t>
            </a:r>
            <a:r>
              <a:rPr kumimoji="0" lang="fr-FR" sz="2400" b="0" i="0" u="none" strike="noStrike" kern="0" cap="none" spc="150" normalizeH="0" baseline="0" noProof="0" dirty="0" smtClean="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rPr>
              <a:t>Généralités</a:t>
            </a:r>
            <a:r>
              <a:rPr kumimoji="0" lang="fr-FR" sz="2400" b="0" i="0" u="none" strike="noStrike" kern="0" cap="none" spc="150" normalizeH="0" noProof="0" dirty="0" smtClean="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rPr>
              <a:t> sur les comprimés</a:t>
            </a:r>
            <a:endParaRPr kumimoji="0" lang="fr-FR" sz="2400" b="0" i="0" u="none" strike="noStrike" kern="0" cap="none" spc="150" normalizeH="0" baseline="0" noProof="0" dirty="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endParaRPr>
          </a:p>
        </p:txBody>
      </p:sp>
      <p:sp>
        <p:nvSpPr>
          <p:cNvPr id="7" name="Rectangle 6"/>
          <p:cNvSpPr/>
          <p:nvPr/>
        </p:nvSpPr>
        <p:spPr>
          <a:xfrm>
            <a:off x="2476475" y="2643183"/>
            <a:ext cx="7429552" cy="616131"/>
          </a:xfrm>
          <a:prstGeom prst="rect">
            <a:avLst/>
          </a:prstGeom>
          <a:solidFill>
            <a:srgbClr val="4F81BD"/>
          </a:solidFill>
          <a:ln w="25400" cap="flat" cmpd="sng" algn="ctr">
            <a:solidFill>
              <a:srgbClr val="4F81BD">
                <a:shade val="50000"/>
              </a:srgbClr>
            </a:solidFill>
            <a:prstDash val="solid"/>
          </a:ln>
          <a:effectLst>
            <a:outerShdw blurRad="76200" dir="13500000" sx="111000" sy="111000" kx="1200000" algn="br" rotWithShape="0">
              <a:prstClr val="black">
                <a:alpha val="20000"/>
              </a:prstClr>
            </a:outerShdw>
          </a:effectLst>
          <a:scene3d>
            <a:camera prst="perspectiveRelaxedModerately"/>
            <a:lightRig rig="flat" dir="t"/>
          </a:scene3d>
          <a:sp3d prstMaterial="powder">
            <a:bevelT h="127000"/>
            <a:bevelB w="25400" h="95250"/>
          </a:sp3d>
        </p:spPr>
        <p:txBody>
          <a:bodyPr rtlCol="0" anchor="ctr">
            <a:scene3d>
              <a:camera prst="perspectiveRelaxedModerately"/>
              <a:lightRig rig="soft" dir="t">
                <a:rot lat="0" lon="0" rev="10800000"/>
              </a:lightRig>
            </a:scene3d>
            <a:sp3d>
              <a:bevelT w="27940" h="12700"/>
              <a:contourClr>
                <a:srgbClr val="DDDDDD"/>
              </a:contourClr>
            </a:sp3d>
          </a:bodyPr>
          <a:lstStyle/>
          <a:p>
            <a:pPr algn="ctr"/>
            <a:r>
              <a:rPr lang="fr-FR" sz="2400" dirty="0" smtClean="0">
                <a:solidFill>
                  <a:schemeClr val="bg1"/>
                </a:solidFill>
                <a:latin typeface="Times New Roman" pitchFamily="18" charset="0"/>
                <a:cs typeface="Times New Roman" pitchFamily="18" charset="0"/>
              </a:rPr>
              <a:t>II. Polymères</a:t>
            </a:r>
            <a:endParaRPr lang="fr-FR" sz="2400" dirty="0">
              <a:solidFill>
                <a:schemeClr val="bg1"/>
              </a:solidFill>
              <a:latin typeface="Times New Roman" pitchFamily="18" charset="0"/>
              <a:cs typeface="Times New Roman" pitchFamily="18" charset="0"/>
            </a:endParaRPr>
          </a:p>
        </p:txBody>
      </p:sp>
      <p:sp>
        <p:nvSpPr>
          <p:cNvPr id="8" name="Rectangle 7"/>
          <p:cNvSpPr/>
          <p:nvPr/>
        </p:nvSpPr>
        <p:spPr>
          <a:xfrm>
            <a:off x="2381224" y="3500439"/>
            <a:ext cx="7715304" cy="616131"/>
          </a:xfrm>
          <a:prstGeom prst="rect">
            <a:avLst/>
          </a:prstGeom>
          <a:solidFill>
            <a:srgbClr val="4F81BD"/>
          </a:solidFill>
          <a:ln w="25400" cap="flat" cmpd="sng" algn="ctr">
            <a:solidFill>
              <a:srgbClr val="4F81BD">
                <a:shade val="50000"/>
              </a:srgbClr>
            </a:solidFill>
            <a:prstDash val="solid"/>
          </a:ln>
          <a:effectLst>
            <a:outerShdw blurRad="76200" dir="13500000" sx="111000" sy="111000" kx="1200000" algn="br" rotWithShape="0">
              <a:prstClr val="black">
                <a:alpha val="20000"/>
              </a:prstClr>
            </a:outerShdw>
          </a:effectLst>
          <a:scene3d>
            <a:camera prst="perspectiveRelaxedModerately"/>
            <a:lightRig rig="flat" dir="t"/>
          </a:scene3d>
          <a:sp3d prstMaterial="powder">
            <a:bevelT h="127000"/>
            <a:bevelB w="25400" h="95250"/>
          </a:sp3d>
        </p:spPr>
        <p:txBody>
          <a:bodyPr rtlCol="0" anchor="ctr">
            <a:scene3d>
              <a:camera prst="perspectiveRelaxedModerately"/>
              <a:lightRig rig="soft" dir="t">
                <a:rot lat="0" lon="0" rev="10800000"/>
              </a:lightRig>
            </a:scene3d>
            <a:sp3d>
              <a:bevelT w="27940" h="12700"/>
              <a:contourClr>
                <a:srgbClr val="DDDDDD"/>
              </a:contourClr>
            </a:sp3d>
          </a:bodyPr>
          <a:lstStyle/>
          <a:p>
            <a:pPr lvl="0" algn="ctr"/>
            <a:r>
              <a:rPr kumimoji="0" lang="fr-FR" sz="2800" b="0" i="0" u="none" strike="noStrike" kern="0" cap="none" spc="150" normalizeH="0" baseline="0" noProof="0" dirty="0" smtClean="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rPr>
              <a:t>III.</a:t>
            </a:r>
            <a:r>
              <a:rPr kumimoji="0" lang="fr-FR" sz="2800" b="0" i="0" u="none" strike="noStrike" kern="0" cap="none" spc="150" normalizeH="0" noProof="0" dirty="0" smtClean="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rPr>
              <a:t> </a:t>
            </a:r>
            <a:r>
              <a:rPr kumimoji="0" lang="fr-FR" sz="2800" b="0" i="0" u="none" strike="noStrike" kern="0" cap="none" spc="150" normalizeH="0" baseline="0" noProof="0" dirty="0" smtClean="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rPr>
              <a:t>Formes</a:t>
            </a:r>
            <a:r>
              <a:rPr kumimoji="0" lang="fr-FR" sz="2800" b="0" i="0" u="none" strike="noStrike" kern="0" cap="none" spc="150" normalizeH="0" noProof="0" dirty="0" smtClean="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rPr>
              <a:t> à libération contrôlée </a:t>
            </a:r>
            <a:endParaRPr kumimoji="0" lang="fr-FR" sz="2800" b="0" i="0" u="none" strike="noStrike" kern="0" cap="none" spc="150" normalizeH="0" baseline="0" noProof="0" dirty="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endParaRPr>
          </a:p>
        </p:txBody>
      </p:sp>
      <p:sp>
        <p:nvSpPr>
          <p:cNvPr id="9" name="Rectangle 8"/>
          <p:cNvSpPr/>
          <p:nvPr/>
        </p:nvSpPr>
        <p:spPr>
          <a:xfrm>
            <a:off x="2381224" y="4357695"/>
            <a:ext cx="7905805" cy="616131"/>
          </a:xfrm>
          <a:prstGeom prst="rect">
            <a:avLst/>
          </a:prstGeom>
          <a:solidFill>
            <a:srgbClr val="4F81BD"/>
          </a:solidFill>
          <a:ln w="25400" cap="flat" cmpd="sng" algn="ctr">
            <a:solidFill>
              <a:srgbClr val="4F81BD">
                <a:shade val="50000"/>
              </a:srgbClr>
            </a:solidFill>
            <a:prstDash val="solid"/>
          </a:ln>
          <a:effectLst>
            <a:outerShdw blurRad="76200" dir="13500000" sx="111000" sy="111000" kx="1200000" algn="br" rotWithShape="0">
              <a:prstClr val="black">
                <a:alpha val="20000"/>
              </a:prstClr>
            </a:outerShdw>
          </a:effectLst>
          <a:scene3d>
            <a:camera prst="perspectiveRelaxedModerately"/>
            <a:lightRig rig="flat" dir="t"/>
          </a:scene3d>
          <a:sp3d prstMaterial="powder">
            <a:bevelT h="127000"/>
            <a:bevelB w="25400" h="95250"/>
          </a:sp3d>
        </p:spPr>
        <p:txBody>
          <a:bodyPr rtlCol="0" anchor="ctr">
            <a:scene3d>
              <a:camera prst="perspectiveRelaxedModerately"/>
              <a:lightRig rig="soft" dir="t">
                <a:rot lat="0" lon="0" rev="10800000"/>
              </a:lightRig>
            </a:scene3d>
            <a:sp3d>
              <a:bevelT w="27940" h="12700"/>
              <a:contourClr>
                <a:srgbClr val="DDDDDD"/>
              </a:contourClr>
            </a:sp3d>
          </a:bodyPr>
          <a:lstStyle/>
          <a:p>
            <a:pPr lvl="0" algn="ctr"/>
            <a:r>
              <a:rPr lang="fr-FR" sz="2800" dirty="0" smtClean="0">
                <a:solidFill>
                  <a:schemeClr val="bg1"/>
                </a:solidFill>
                <a:latin typeface="Times New Roman" pitchFamily="18" charset="0"/>
                <a:cs typeface="Times New Roman" pitchFamily="18" charset="0"/>
              </a:rPr>
              <a:t>IV. Partie expérimentales   </a:t>
            </a:r>
            <a:endParaRPr kumimoji="0" lang="fr-FR" sz="2800" b="0" i="0" u="none" strike="noStrike" kern="0" cap="none" spc="150" normalizeH="0" baseline="0" noProof="0" dirty="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endParaRPr>
          </a:p>
        </p:txBody>
      </p:sp>
      <p:sp>
        <p:nvSpPr>
          <p:cNvPr id="10" name="Rectangle 9"/>
          <p:cNvSpPr/>
          <p:nvPr/>
        </p:nvSpPr>
        <p:spPr>
          <a:xfrm>
            <a:off x="2381224" y="5157193"/>
            <a:ext cx="8096307" cy="616131"/>
          </a:xfrm>
          <a:prstGeom prst="rect">
            <a:avLst/>
          </a:prstGeom>
          <a:solidFill>
            <a:srgbClr val="4F81BD"/>
          </a:solidFill>
          <a:ln w="25400" cap="flat" cmpd="sng" algn="ctr">
            <a:solidFill>
              <a:srgbClr val="4F81BD">
                <a:shade val="50000"/>
              </a:srgbClr>
            </a:solidFill>
            <a:prstDash val="solid"/>
          </a:ln>
          <a:effectLst>
            <a:outerShdw blurRad="76200" dir="13500000" sx="111000" sy="111000" kx="1200000" algn="br" rotWithShape="0">
              <a:prstClr val="black">
                <a:alpha val="20000"/>
              </a:prstClr>
            </a:outerShdw>
          </a:effectLst>
          <a:scene3d>
            <a:camera prst="perspectiveRelaxedModerately"/>
            <a:lightRig rig="flat" dir="t"/>
          </a:scene3d>
          <a:sp3d prstMaterial="powder">
            <a:bevelT h="127000"/>
            <a:bevelB w="25400" h="95250"/>
          </a:sp3d>
        </p:spPr>
        <p:txBody>
          <a:bodyPr rtlCol="0" anchor="ctr">
            <a:scene3d>
              <a:camera prst="perspectiveRelaxedModerately"/>
              <a:lightRig rig="soft" dir="t">
                <a:rot lat="0" lon="0" rev="10800000"/>
              </a:lightRig>
            </a:scene3d>
            <a:sp3d>
              <a:bevelT w="27940" h="12700"/>
              <a:contourClr>
                <a:srgbClr val="DDDDDD"/>
              </a:contourClr>
            </a:sp3d>
          </a:bodyPr>
          <a:lstStyle/>
          <a:p>
            <a:pPr lvl="0" algn="ctr"/>
            <a:r>
              <a:rPr lang="fr-FR" sz="2800" kern="0" spc="150" dirty="0" smtClean="0">
                <a:ln w="11430"/>
                <a:solidFill>
                  <a:schemeClr val="bg1"/>
                </a:solidFill>
                <a:effectLst>
                  <a:glow rad="228600">
                    <a:srgbClr val="4F81BD">
                      <a:satMod val="175000"/>
                      <a:alpha val="40000"/>
                    </a:srgbClr>
                  </a:glow>
                  <a:outerShdw blurRad="25400" algn="tl" rotWithShape="0">
                    <a:srgbClr val="000000">
                      <a:alpha val="43000"/>
                    </a:srgbClr>
                  </a:outerShdw>
                </a:effectLst>
                <a:latin typeface="Times New Roman" pitchFamily="18" charset="0"/>
                <a:cs typeface="Times New Roman" pitchFamily="18" charset="0"/>
              </a:rPr>
              <a:t>V. Résultats et discussions</a:t>
            </a:r>
            <a:endParaRPr kumimoji="0" lang="fr-FR" sz="2800" b="0" i="0" u="none" strike="noStrike" kern="0" cap="none" spc="150" normalizeH="0" baseline="0" noProof="0" dirty="0">
              <a:ln w="11430"/>
              <a:solidFill>
                <a:schemeClr val="bg1"/>
              </a:solidFill>
              <a:effectLst>
                <a:glow rad="228600">
                  <a:srgbClr val="4F81BD">
                    <a:satMod val="175000"/>
                    <a:alpha val="40000"/>
                  </a:srgbClr>
                </a:glow>
                <a:outerShdw blurRad="25400" algn="tl" rotWithShape="0">
                  <a:srgbClr val="000000">
                    <a:alpha val="43000"/>
                  </a:srgbClr>
                </a:outerShdw>
              </a:effectLst>
              <a:uLnTx/>
              <a:uFillTx/>
              <a:latin typeface="Times New Roman" pitchFamily="18" charset="0"/>
              <a:cs typeface="Times New Roman" pitchFamily="18" charset="0"/>
            </a:endParaRPr>
          </a:p>
        </p:txBody>
      </p:sp>
      <p:sp>
        <p:nvSpPr>
          <p:cNvPr id="11" name="Rectangle 10"/>
          <p:cNvSpPr/>
          <p:nvPr/>
        </p:nvSpPr>
        <p:spPr>
          <a:xfrm>
            <a:off x="2381225" y="5877273"/>
            <a:ext cx="8286808" cy="616131"/>
          </a:xfrm>
          <a:prstGeom prst="rect">
            <a:avLst/>
          </a:prstGeom>
          <a:solidFill>
            <a:srgbClr val="4F81BD"/>
          </a:solidFill>
          <a:ln w="25400" cap="flat" cmpd="sng" algn="ctr">
            <a:solidFill>
              <a:srgbClr val="4F81BD">
                <a:shade val="50000"/>
              </a:srgbClr>
            </a:solidFill>
            <a:prstDash val="solid"/>
          </a:ln>
          <a:effectLst>
            <a:outerShdw blurRad="76200" dir="13500000" sx="111000" sy="111000" kx="1200000" algn="br" rotWithShape="0">
              <a:prstClr val="black">
                <a:alpha val="20000"/>
              </a:prstClr>
            </a:outerShdw>
          </a:effectLst>
          <a:scene3d>
            <a:camera prst="perspectiveRelaxedModerately"/>
            <a:lightRig rig="flat" dir="t"/>
          </a:scene3d>
          <a:sp3d prstMaterial="powder">
            <a:bevelT h="127000"/>
            <a:bevelB w="25400" h="95250"/>
          </a:sp3d>
        </p:spPr>
        <p:txBody>
          <a:bodyPr rtlCol="0" anchor="ctr">
            <a:scene3d>
              <a:camera prst="perspectiveRelaxedModerately"/>
              <a:lightRig rig="soft" dir="t">
                <a:rot lat="0" lon="0" rev="10800000"/>
              </a:lightRig>
            </a:scene3d>
            <a:sp3d>
              <a:bevelT w="27940" h="12700"/>
              <a:contourClr>
                <a:srgbClr val="DDDDDD"/>
              </a:contourClr>
            </a:sp3d>
          </a:bodyPr>
          <a:lstStyle/>
          <a:p>
            <a:pPr algn="ctr"/>
            <a:r>
              <a:rPr lang="fr-FR"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Conclusion</a:t>
            </a:r>
            <a:endParaRPr lang="fr-FR" sz="28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ZoneTexte 11"/>
          <p:cNvSpPr txBox="1"/>
          <p:nvPr/>
        </p:nvSpPr>
        <p:spPr>
          <a:xfrm>
            <a:off x="3047979" y="0"/>
            <a:ext cx="3845925" cy="707886"/>
          </a:xfrm>
          <a:prstGeom prst="rect">
            <a:avLst/>
          </a:prstGeom>
          <a:noFill/>
        </p:spPr>
        <p:txBody>
          <a:bodyPr wrap="non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4000" b="1" i="0" u="none" strike="noStrike" kern="0" cap="all" spc="0" normalizeH="0" baseline="0" noProof="0" dirty="0" smtClean="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uLnTx/>
                <a:uFillTx/>
                <a:latin typeface="Antique" pitchFamily="34" charset="0"/>
                <a:cs typeface="Times New Roman" pitchFamily="18" charset="0"/>
              </a:rPr>
              <a:t>Plan de travail</a:t>
            </a:r>
            <a:endParaRPr kumimoji="0" lang="fr-FR" sz="4000" b="1" i="0" u="none" strike="noStrike" kern="0" cap="all" spc="0" normalizeH="0" baseline="0" noProof="0" dirty="0">
              <a:ln/>
              <a:solidFill>
                <a:srgbClr val="4F81BD"/>
              </a:solidFill>
              <a:effectLst>
                <a:outerShdw blurRad="19685" dist="12700" dir="5400000" algn="tl" rotWithShape="0">
                  <a:srgbClr val="4F81BD">
                    <a:satMod val="130000"/>
                    <a:alpha val="60000"/>
                  </a:srgbClr>
                </a:outerShdw>
                <a:reflection blurRad="10000" stA="55000" endPos="48000" dist="500" dir="5400000" sy="-100000" algn="bl" rotWithShape="0"/>
              </a:effectLst>
              <a:uLnTx/>
              <a:uFillTx/>
              <a:latin typeface="Antique"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50"/>
                                        <p:tgtEl>
                                          <p:spTgt spid="6"/>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50"/>
                                        <p:tgtEl>
                                          <p:spTgt spid="7"/>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50"/>
                                        <p:tgtEl>
                                          <p:spTgt spid="8"/>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50"/>
                                        <p:tgtEl>
                                          <p:spTgt spid="10"/>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2646221"/>
            <a:ext cx="12192000" cy="1955656"/>
          </a:xfrm>
          <a:prstGeom prst="rect">
            <a:avLst/>
          </a:prstGeom>
        </p:spPr>
      </p:pic>
      <p:sp>
        <p:nvSpPr>
          <p:cNvPr id="6" name="TextBox 40"/>
          <p:cNvSpPr txBox="1">
            <a:spLocks noChangeArrowheads="1"/>
          </p:cNvSpPr>
          <p:nvPr/>
        </p:nvSpPr>
        <p:spPr bwMode="auto">
          <a:xfrm>
            <a:off x="0" y="3014650"/>
            <a:ext cx="9833113" cy="15081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sz="2000" b="1" dirty="0" smtClean="0">
              <a:solidFill>
                <a:schemeClr val="bg1"/>
              </a:solidFill>
              <a:latin typeface="Times New Roman" panose="02020603050405020304" pitchFamily="18" charset="0"/>
              <a:cs typeface="Times New Roman" panose="02020603050405020304" pitchFamily="18" charset="0"/>
            </a:endParaRPr>
          </a:p>
          <a:p>
            <a:pPr eaLnBrk="1" hangingPunct="1"/>
            <a:r>
              <a:rPr lang="fr-FR" sz="2000" b="1" dirty="0" smtClean="0">
                <a:solidFill>
                  <a:schemeClr val="bg1"/>
                </a:solidFill>
                <a:latin typeface="Times New Roman" panose="02020603050405020304" pitchFamily="18" charset="0"/>
                <a:cs typeface="Times New Roman" panose="02020603050405020304" pitchFamily="18" charset="0"/>
              </a:rPr>
              <a:t>          </a:t>
            </a:r>
            <a:r>
              <a:rPr lang="fr-FR" sz="2800" b="1" dirty="0" smtClean="0">
                <a:solidFill>
                  <a:schemeClr val="bg1"/>
                </a:solidFill>
                <a:latin typeface="Times New Roman" panose="02020603050405020304" pitchFamily="18" charset="0"/>
                <a:cs typeface="Times New Roman" panose="02020603050405020304" pitchFamily="18" charset="0"/>
              </a:rPr>
              <a:t>IV. PARTIE EXPÉRIMENTALE</a:t>
            </a:r>
            <a:endParaRPr lang="fr-FR" sz="2800" dirty="0" smtClean="0">
              <a:solidFill>
                <a:schemeClr val="bg1"/>
              </a:solidFill>
              <a:latin typeface="Times New Roman" panose="02020603050405020304" pitchFamily="18" charset="0"/>
              <a:cs typeface="Times New Roman" panose="02020603050405020304" pitchFamily="18" charset="0"/>
            </a:endParaRPr>
          </a:p>
          <a:p>
            <a:pPr eaLnBrk="1" hangingPunct="1"/>
            <a:endParaRPr lang="en-US" sz="4400" dirty="0">
              <a:solidFill>
                <a:schemeClr val="bg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20</a:t>
            </a:fld>
            <a:endParaRPr lang="en-US" dirty="0"/>
          </a:p>
        </p:txBody>
      </p:sp>
    </p:spTree>
    <p:extLst>
      <p:ext uri="{BB962C8B-B14F-4D97-AF65-F5344CB8AC3E}">
        <p14:creationId xmlns="" xmlns:p14="http://schemas.microsoft.com/office/powerpoint/2010/main" val="3131283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2852" y="-253218"/>
            <a:ext cx="9833113"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sz="1600" b="1" dirty="0" smtClean="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IV. PARTIE EXPÉRIMENTALES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B038429A-60ED-44A4-9D36-246C955B03F5}" type="slidenum">
              <a:rPr lang="en-US" smtClean="0"/>
              <a:pPr/>
              <a:t>21</a:t>
            </a:fld>
            <a:endParaRPr lang="en-US" dirty="0"/>
          </a:p>
        </p:txBody>
      </p:sp>
      <p:sp>
        <p:nvSpPr>
          <p:cNvPr id="8" name="Rectangle 7"/>
          <p:cNvSpPr/>
          <p:nvPr/>
        </p:nvSpPr>
        <p:spPr>
          <a:xfrm>
            <a:off x="2110154" y="822961"/>
            <a:ext cx="9777046" cy="4524315"/>
          </a:xfrm>
          <a:prstGeom prst="rect">
            <a:avLst/>
          </a:prstGeom>
        </p:spPr>
        <p:txBody>
          <a:bodyPr wrap="square">
            <a:spAutoFit/>
          </a:bodyPr>
          <a:lstStyle/>
          <a:p>
            <a:pPr algn="just">
              <a:lnSpc>
                <a:spcPct val="150000"/>
              </a:lnSpc>
              <a:defRPr/>
            </a:pPr>
            <a:r>
              <a:rPr lang="fr-FR" sz="2400" dirty="0" smtClean="0">
                <a:latin typeface="Times New Roman" pitchFamily="18" charset="0"/>
                <a:cs typeface="Times New Roman" pitchFamily="18" charset="0"/>
              </a:rPr>
              <a:t>Dans ce travail, nous présentons l’impact de la modification chimique de la Gomme Xanthane, les tests pharmacotechniques et les tests de dissolution des comprimés de forme matrices hydrophiles d’une préparation standard à libération contrôlée. La formulation consiste à préparer des comprimés à base de Piroxicam à une dose de 20 mg par comprimé, un agent liant et de libération GX et ses dérivés modifiés (X</a:t>
            </a:r>
            <a:r>
              <a:rPr lang="fr-FR" sz="2400" baseline="-25000" dirty="0" smtClean="0">
                <a:latin typeface="Times New Roman" pitchFamily="18" charset="0"/>
                <a:cs typeface="Times New Roman" pitchFamily="18" charset="0"/>
              </a:rPr>
              <a:t>1</a:t>
            </a:r>
            <a:r>
              <a:rPr lang="fr-FR" sz="2400" dirty="0" smtClean="0">
                <a:latin typeface="Times New Roman" pitchFamily="18" charset="0"/>
                <a:cs typeface="Times New Roman" pitchFamily="18" charset="0"/>
              </a:rPr>
              <a:t>, X</a:t>
            </a:r>
            <a:r>
              <a:rPr lang="fr-FR" sz="2400" baseline="-25000" dirty="0" smtClean="0">
                <a:latin typeface="Times New Roman" pitchFamily="18" charset="0"/>
                <a:cs typeface="Times New Roman" pitchFamily="18" charset="0"/>
              </a:rPr>
              <a:t>2</a:t>
            </a:r>
            <a:r>
              <a:rPr lang="fr-FR" sz="2400" dirty="0" smtClean="0">
                <a:latin typeface="Times New Roman" pitchFamily="18" charset="0"/>
                <a:cs typeface="Times New Roman" pitchFamily="18" charset="0"/>
              </a:rPr>
              <a:t>, X</a:t>
            </a:r>
            <a:r>
              <a:rPr lang="fr-FR" sz="2400" baseline="-25000" dirty="0" smtClean="0">
                <a:latin typeface="Times New Roman" pitchFamily="18" charset="0"/>
                <a:cs typeface="Times New Roman" pitchFamily="18" charset="0"/>
              </a:rPr>
              <a:t>3</a:t>
            </a:r>
            <a:r>
              <a:rPr lang="fr-FR" sz="2400" dirty="0" smtClean="0">
                <a:latin typeface="Times New Roman" pitchFamily="18" charset="0"/>
                <a:cs typeface="Times New Roman" pitchFamily="18" charset="0"/>
              </a:rPr>
              <a:t>) avec des différents proportions, un agent diluant Lactose Monohydraté et un agent lubrifiant Stéarate de Magnésium.      </a:t>
            </a:r>
            <a:endParaRPr lang="fr-FR"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87820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2851" y="0"/>
            <a:ext cx="9833113"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IV. PARTIE EXPÉRIMENTALES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B038429A-60ED-44A4-9D36-246C955B03F5}" type="slidenum">
              <a:rPr lang="en-US" smtClean="0"/>
              <a:pPr/>
              <a:t>22</a:t>
            </a:fld>
            <a:endParaRPr lang="en-US" dirty="0"/>
          </a:p>
        </p:txBody>
      </p:sp>
      <p:sp>
        <p:nvSpPr>
          <p:cNvPr id="7" name="Rectangle 6"/>
          <p:cNvSpPr/>
          <p:nvPr/>
        </p:nvSpPr>
        <p:spPr>
          <a:xfrm>
            <a:off x="1897006" y="637097"/>
            <a:ext cx="8271164" cy="498663"/>
          </a:xfrm>
          <a:prstGeom prst="rect">
            <a:avLst/>
          </a:prstGeom>
        </p:spPr>
        <p:txBody>
          <a:bodyPr wrap="square">
            <a:spAutoFit/>
          </a:bodyPr>
          <a:lstStyle/>
          <a:p>
            <a:pPr algn="just">
              <a:lnSpc>
                <a:spcPct val="150000"/>
              </a:lnSpc>
              <a:defRPr/>
            </a:pPr>
            <a:r>
              <a:rPr lang="fr-FR" sz="2000" b="1" dirty="0" smtClean="0">
                <a:latin typeface="Times New Roman" pitchFamily="18" charset="0"/>
                <a:cs typeface="Times New Roman" pitchFamily="18" charset="0"/>
              </a:rPr>
              <a:t>Tableau 1. </a:t>
            </a:r>
            <a:r>
              <a:rPr lang="fr-FR" sz="2000" dirty="0" smtClean="0">
                <a:latin typeface="Times New Roman" pitchFamily="18" charset="0"/>
                <a:cs typeface="Times New Roman" pitchFamily="18" charset="0"/>
              </a:rPr>
              <a:t>Composition des différentes formulations des comprimés</a:t>
            </a:r>
            <a:r>
              <a:rPr lang="fr-FR" dirty="0" smtClean="0">
                <a:latin typeface="Times New Roman" pitchFamily="18" charset="0"/>
                <a:cs typeface="Times New Roman" pitchFamily="18" charset="0"/>
              </a:rPr>
              <a:t>.</a:t>
            </a:r>
          </a:p>
        </p:txBody>
      </p:sp>
      <p:graphicFrame>
        <p:nvGraphicFramePr>
          <p:cNvPr id="9" name="Tableau 8"/>
          <p:cNvGraphicFramePr>
            <a:graphicFrameLocks noGrp="1"/>
          </p:cNvGraphicFramePr>
          <p:nvPr/>
        </p:nvGraphicFramePr>
        <p:xfrm>
          <a:off x="3038623" y="1188720"/>
          <a:ext cx="7638755" cy="5486400"/>
        </p:xfrm>
        <a:graphic>
          <a:graphicData uri="http://schemas.openxmlformats.org/drawingml/2006/table">
            <a:tbl>
              <a:tblPr>
                <a:tableStyleId>{22838BEF-8BB2-4498-84A7-C5851F593DF1}</a:tableStyleId>
              </a:tblPr>
              <a:tblGrid>
                <a:gridCol w="2151837"/>
                <a:gridCol w="1398367"/>
                <a:gridCol w="1398367"/>
                <a:gridCol w="1345092"/>
                <a:gridCol w="1345092"/>
              </a:tblGrid>
              <a:tr h="322349">
                <a:tc rowSpan="2">
                  <a:txBody>
                    <a:bodyPr/>
                    <a:lstStyle/>
                    <a:p>
                      <a:pPr algn="ctr">
                        <a:lnSpc>
                          <a:spcPct val="150000"/>
                        </a:lnSpc>
                        <a:spcAft>
                          <a:spcPts val="0"/>
                        </a:spcAft>
                      </a:pPr>
                      <a:r>
                        <a:rPr lang="fr-FR" sz="1600" dirty="0">
                          <a:latin typeface="Times New Roman" pitchFamily="18" charset="0"/>
                          <a:cs typeface="Times New Roman" pitchFamily="18" charset="0"/>
                        </a:rPr>
                        <a:t>Matière première</a:t>
                      </a:r>
                    </a:p>
                    <a:p>
                      <a:pPr algn="ctr">
                        <a:lnSpc>
                          <a:spcPct val="150000"/>
                        </a:lnSpc>
                        <a:spcAft>
                          <a:spcPts val="0"/>
                        </a:spcAft>
                      </a:pPr>
                      <a:r>
                        <a:rPr lang="fr-FR" sz="1600" dirty="0">
                          <a:latin typeface="Times New Roman" pitchFamily="18" charset="0"/>
                          <a:cs typeface="Times New Roman" pitchFamily="18" charset="0"/>
                        </a:rPr>
                        <a:t>(MP)</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smtClean="0">
                          <a:latin typeface="Times New Roman" pitchFamily="18" charset="0"/>
                          <a:cs typeface="Times New Roman" pitchFamily="18" charset="0"/>
                        </a:rPr>
                        <a:t>CpX</a:t>
                      </a:r>
                      <a:r>
                        <a:rPr lang="fr-FR" sz="1600" baseline="-25000" dirty="0" smtClean="0">
                          <a:latin typeface="Times New Roman" pitchFamily="18" charset="0"/>
                          <a:cs typeface="Times New Roman" pitchFamily="18" charset="0"/>
                        </a:rPr>
                        <a:t>n</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smtClean="0">
                          <a:latin typeface="Times New Roman" pitchFamily="18" charset="0"/>
                          <a:cs typeface="Times New Roman" pitchFamily="18" charset="0"/>
                        </a:rPr>
                        <a:t>CpX</a:t>
                      </a:r>
                      <a:r>
                        <a:rPr lang="fr-FR" sz="1600" baseline="-25000" dirty="0" smtClean="0">
                          <a:latin typeface="Times New Roman" pitchFamily="18" charset="0"/>
                          <a:cs typeface="Times New Roman" pitchFamily="18" charset="0"/>
                        </a:rPr>
                        <a:t>1</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smtClean="0">
                          <a:latin typeface="Times New Roman" pitchFamily="18" charset="0"/>
                          <a:cs typeface="Times New Roman" pitchFamily="18" charset="0"/>
                        </a:rPr>
                        <a:t>CpX</a:t>
                      </a:r>
                      <a:r>
                        <a:rPr lang="fr-FR" sz="1600" baseline="-25000" dirty="0" smtClean="0">
                          <a:latin typeface="Times New Roman" pitchFamily="18" charset="0"/>
                          <a:cs typeface="Times New Roman" pitchFamily="18" charset="0"/>
                        </a:rPr>
                        <a:t>2</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smtClean="0">
                          <a:latin typeface="Times New Roman" pitchFamily="18" charset="0"/>
                          <a:cs typeface="Times New Roman" pitchFamily="18" charset="0"/>
                        </a:rPr>
                        <a:t>CpX</a:t>
                      </a:r>
                      <a:r>
                        <a:rPr lang="fr-FR" sz="1600" baseline="-25000" dirty="0" smtClean="0">
                          <a:latin typeface="Times New Roman" pitchFamily="18" charset="0"/>
                          <a:cs typeface="Times New Roman" pitchFamily="18" charset="0"/>
                        </a:rPr>
                        <a:t>3</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vMerge="1">
                  <a:txBody>
                    <a:bodyPr/>
                    <a:lstStyle/>
                    <a:p>
                      <a:endParaRPr lang="fr-FR"/>
                    </a:p>
                  </a:txBody>
                  <a:tcPr/>
                </a:tc>
                <a:tc>
                  <a:txBody>
                    <a:bodyPr/>
                    <a:lstStyle/>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644697">
                <a:tc>
                  <a:txBody>
                    <a:bodyPr/>
                    <a:lstStyle/>
                    <a:p>
                      <a:pPr algn="ctr">
                        <a:lnSpc>
                          <a:spcPct val="150000"/>
                        </a:lnSpc>
                        <a:spcAft>
                          <a:spcPts val="0"/>
                        </a:spcAft>
                      </a:pPr>
                      <a:r>
                        <a:rPr lang="fr-FR" sz="1600" dirty="0">
                          <a:latin typeface="Times New Roman" pitchFamily="18" charset="0"/>
                          <a:cs typeface="Times New Roman" pitchFamily="18" charset="0"/>
                        </a:rPr>
                        <a:t>Piroxicam</a:t>
                      </a:r>
                    </a:p>
                    <a:p>
                      <a:pPr algn="ctr">
                        <a:lnSpc>
                          <a:spcPct val="150000"/>
                        </a:lnSpc>
                        <a:spcAft>
                          <a:spcPts val="0"/>
                        </a:spcAft>
                      </a:pPr>
                      <a:r>
                        <a:rPr lang="fr-FR" sz="1600" dirty="0">
                          <a:latin typeface="Times New Roman" pitchFamily="18" charset="0"/>
                          <a:cs typeface="Times New Roman" pitchFamily="18" charset="0"/>
                        </a:rPr>
                        <a:t>(PA)</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6.66</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6.66</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6.66</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6.66</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a:txBody>
                    <a:bodyPr/>
                    <a:lstStyle/>
                    <a:p>
                      <a:pPr algn="ctr">
                        <a:lnSpc>
                          <a:spcPct val="150000"/>
                        </a:lnSpc>
                        <a:spcAft>
                          <a:spcPts val="0"/>
                        </a:spcAft>
                      </a:pPr>
                      <a:r>
                        <a:rPr lang="fr-FR" sz="1600" dirty="0">
                          <a:latin typeface="Times New Roman" pitchFamily="18" charset="0"/>
                          <a:cs typeface="Times New Roman" pitchFamily="18" charset="0"/>
                        </a:rPr>
                        <a:t>Stéarate de magnisuim</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5</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5</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5</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5</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a:txBody>
                    <a:bodyPr/>
                    <a:lstStyle/>
                    <a:p>
                      <a:pPr algn="ctr">
                        <a:lnSpc>
                          <a:spcPct val="150000"/>
                        </a:lnSpc>
                        <a:spcAft>
                          <a:spcPts val="0"/>
                        </a:spcAft>
                      </a:pPr>
                      <a:r>
                        <a:rPr lang="fr-FR" sz="1600" dirty="0">
                          <a:latin typeface="Times New Roman" pitchFamily="18" charset="0"/>
                          <a:cs typeface="Times New Roman" pitchFamily="18" charset="0"/>
                        </a:rPr>
                        <a:t>Lactose monohydraté</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78.34</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68.34</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58.34</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15000"/>
                        </a:lnSpc>
                        <a:spcAft>
                          <a:spcPts val="0"/>
                        </a:spcAft>
                      </a:pPr>
                      <a:r>
                        <a:rPr lang="fr-FR" sz="1600" dirty="0">
                          <a:latin typeface="Times New Roman" pitchFamily="18" charset="0"/>
                          <a:cs typeface="Times New Roman" pitchFamily="18" charset="0"/>
                        </a:rPr>
                        <a:t>48.34</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rowSpan="4">
                  <a:txBody>
                    <a:bodyPr/>
                    <a:lstStyle/>
                    <a:p>
                      <a:pPr algn="ctr">
                        <a:lnSpc>
                          <a:spcPct val="150000"/>
                        </a:lnSpc>
                        <a:spcAft>
                          <a:spcPts val="0"/>
                        </a:spcAft>
                      </a:pPr>
                      <a:r>
                        <a:rPr lang="fr-FR" sz="1600" dirty="0">
                          <a:latin typeface="Times New Roman" pitchFamily="18" charset="0"/>
                          <a:cs typeface="Times New Roman" pitchFamily="18" charset="0"/>
                        </a:rPr>
                        <a:t>Gomme xanthane natif</a:t>
                      </a:r>
                    </a:p>
                    <a:p>
                      <a:pPr algn="ctr">
                        <a:lnSpc>
                          <a:spcPct val="150000"/>
                        </a:lnSpc>
                        <a:spcAft>
                          <a:spcPts val="0"/>
                        </a:spcAft>
                      </a:pPr>
                      <a:r>
                        <a:rPr lang="fr-FR" sz="1600" dirty="0">
                          <a:latin typeface="Times New Roman" pitchFamily="18" charset="0"/>
                          <a:cs typeface="Times New Roman" pitchFamily="18" charset="0"/>
                        </a:rPr>
                        <a:t>(Xn)</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10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rowSpan="4">
                  <a:txBody>
                    <a:bodyPr/>
                    <a:lstStyle/>
                    <a:p>
                      <a:pPr algn="ctr">
                        <a:lnSpc>
                          <a:spcPct val="150000"/>
                        </a:lnSpc>
                        <a:spcAft>
                          <a:spcPts val="0"/>
                        </a:spcAft>
                      </a:pPr>
                      <a:endParaRPr lang="fr-FR" sz="1600" dirty="0">
                        <a:latin typeface="Times New Roman" pitchFamily="18" charset="0"/>
                        <a:cs typeface="Times New Roman" pitchFamily="18" charset="0"/>
                      </a:endParaRPr>
                    </a:p>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rowSpan="4">
                  <a:txBody>
                    <a:bodyPr/>
                    <a:lstStyle/>
                    <a:p>
                      <a:pPr algn="ctr">
                        <a:lnSpc>
                          <a:spcPct val="150000"/>
                        </a:lnSpc>
                        <a:spcAft>
                          <a:spcPts val="0"/>
                        </a:spcAft>
                      </a:pPr>
                      <a:endParaRPr lang="fr-FR" sz="1600" dirty="0">
                        <a:latin typeface="Times New Roman" pitchFamily="18" charset="0"/>
                        <a:cs typeface="Times New Roman" pitchFamily="18" charset="0"/>
                      </a:endParaRPr>
                    </a:p>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rowSpan="4">
                  <a:txBody>
                    <a:bodyPr/>
                    <a:lstStyle/>
                    <a:p>
                      <a:pPr algn="ctr">
                        <a:lnSpc>
                          <a:spcPct val="150000"/>
                        </a:lnSpc>
                        <a:spcAft>
                          <a:spcPts val="0"/>
                        </a:spcAft>
                      </a:pPr>
                      <a:endParaRPr lang="fr-FR" sz="1600" dirty="0">
                        <a:latin typeface="Times New Roman" pitchFamily="18" charset="0"/>
                        <a:cs typeface="Times New Roman" pitchFamily="18" charset="0"/>
                      </a:endParaRPr>
                    </a:p>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vMerge="1">
                  <a:txBody>
                    <a:bodyPr/>
                    <a:lstStyle/>
                    <a:p>
                      <a:endParaRPr lang="fr-FR"/>
                    </a:p>
                  </a:txBody>
                  <a:tcPr/>
                </a:tc>
                <a:tc>
                  <a:txBody>
                    <a:bodyPr/>
                    <a:lstStyle/>
                    <a:p>
                      <a:pPr algn="ctr">
                        <a:lnSpc>
                          <a:spcPct val="150000"/>
                        </a:lnSpc>
                        <a:spcAft>
                          <a:spcPts val="0"/>
                        </a:spcAft>
                      </a:pPr>
                      <a:r>
                        <a:rPr lang="fr-FR" sz="1600" dirty="0">
                          <a:latin typeface="Times New Roman" pitchFamily="18" charset="0"/>
                          <a:cs typeface="Times New Roman" pitchFamily="18" charset="0"/>
                        </a:rPr>
                        <a:t>20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vMerge="1">
                  <a:txBody>
                    <a:bodyPr/>
                    <a:lstStyle/>
                    <a:p>
                      <a:endParaRPr lang="fr-FR"/>
                    </a:p>
                  </a:txBody>
                  <a:tcPr/>
                </a:tc>
                <a:tc vMerge="1">
                  <a:txBody>
                    <a:bodyPr/>
                    <a:lstStyle/>
                    <a:p>
                      <a:endParaRPr lang="fr-FR"/>
                    </a:p>
                  </a:txBody>
                  <a:tcPr/>
                </a:tc>
                <a:tc vMerge="1">
                  <a:txBody>
                    <a:bodyPr/>
                    <a:lstStyle/>
                    <a:p>
                      <a:endParaRPr lang="fr-FR"/>
                    </a:p>
                  </a:txBody>
                  <a:tcPr/>
                </a:tc>
              </a:tr>
              <a:tr h="322349">
                <a:tc vMerge="1">
                  <a:txBody>
                    <a:bodyPr/>
                    <a:lstStyle/>
                    <a:p>
                      <a:endParaRPr lang="fr-FR"/>
                    </a:p>
                  </a:txBody>
                  <a:tcPr/>
                </a:tc>
                <a:tc>
                  <a:txBody>
                    <a:bodyPr/>
                    <a:lstStyle/>
                    <a:p>
                      <a:pPr algn="ctr">
                        <a:lnSpc>
                          <a:spcPct val="150000"/>
                        </a:lnSpc>
                        <a:spcAft>
                          <a:spcPts val="0"/>
                        </a:spcAft>
                      </a:pPr>
                      <a:r>
                        <a:rPr lang="fr-FR" sz="1600" dirty="0">
                          <a:latin typeface="Times New Roman" pitchFamily="18" charset="0"/>
                          <a:cs typeface="Times New Roman" pitchFamily="18" charset="0"/>
                        </a:rPr>
                        <a:t>30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vMerge="1">
                  <a:txBody>
                    <a:bodyPr/>
                    <a:lstStyle/>
                    <a:p>
                      <a:endParaRPr lang="fr-FR"/>
                    </a:p>
                  </a:txBody>
                  <a:tcPr/>
                </a:tc>
                <a:tc vMerge="1">
                  <a:txBody>
                    <a:bodyPr/>
                    <a:lstStyle/>
                    <a:p>
                      <a:endParaRPr lang="fr-FR"/>
                    </a:p>
                  </a:txBody>
                  <a:tcPr/>
                </a:tc>
                <a:tc vMerge="1">
                  <a:txBody>
                    <a:bodyPr/>
                    <a:lstStyle/>
                    <a:p>
                      <a:endParaRPr lang="fr-FR"/>
                    </a:p>
                  </a:txBody>
                  <a:tcPr/>
                </a:tc>
              </a:tr>
              <a:tr h="322349">
                <a:tc vMerge="1">
                  <a:txBody>
                    <a:bodyPr/>
                    <a:lstStyle/>
                    <a:p>
                      <a:endParaRPr lang="fr-FR"/>
                    </a:p>
                  </a:txBody>
                  <a:tcPr/>
                </a:tc>
                <a:tc>
                  <a:txBody>
                    <a:bodyPr/>
                    <a:lstStyle/>
                    <a:p>
                      <a:pPr algn="ctr">
                        <a:lnSpc>
                          <a:spcPct val="150000"/>
                        </a:lnSpc>
                        <a:spcAft>
                          <a:spcPts val="0"/>
                        </a:spcAft>
                      </a:pPr>
                      <a:r>
                        <a:rPr lang="fr-FR" sz="1600" dirty="0">
                          <a:latin typeface="Times New Roman" pitchFamily="18" charset="0"/>
                          <a:cs typeface="Times New Roman" pitchFamily="18" charset="0"/>
                        </a:rPr>
                        <a:t>40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vMerge="1">
                  <a:txBody>
                    <a:bodyPr/>
                    <a:lstStyle/>
                    <a:p>
                      <a:endParaRPr lang="fr-FR"/>
                    </a:p>
                  </a:txBody>
                  <a:tcPr/>
                </a:tc>
                <a:tc vMerge="1">
                  <a:txBody>
                    <a:bodyPr/>
                    <a:lstStyle/>
                    <a:p>
                      <a:endParaRPr lang="fr-FR"/>
                    </a:p>
                  </a:txBody>
                  <a:tcPr/>
                </a:tc>
                <a:tc vMerge="1">
                  <a:txBody>
                    <a:bodyPr/>
                    <a:lstStyle/>
                    <a:p>
                      <a:endParaRPr lang="fr-FR"/>
                    </a:p>
                  </a:txBody>
                  <a:tcPr/>
                </a:tc>
              </a:tr>
              <a:tr h="322349">
                <a:tc rowSpan="4">
                  <a:txBody>
                    <a:bodyPr/>
                    <a:lstStyle/>
                    <a:p>
                      <a:pPr algn="ctr">
                        <a:lnSpc>
                          <a:spcPct val="150000"/>
                        </a:lnSpc>
                        <a:spcAft>
                          <a:spcPts val="0"/>
                        </a:spcAft>
                      </a:pPr>
                      <a:r>
                        <a:rPr lang="fr-FR" sz="1600" dirty="0">
                          <a:latin typeface="Times New Roman" pitchFamily="18" charset="0"/>
                          <a:cs typeface="Times New Roman" pitchFamily="18" charset="0"/>
                        </a:rPr>
                        <a:t>Gomme Xanthane </a:t>
                      </a:r>
                      <a:r>
                        <a:rPr lang="fr-FR" sz="1600" dirty="0" smtClean="0">
                          <a:latin typeface="Times New Roman" pitchFamily="18" charset="0"/>
                          <a:cs typeface="Times New Roman" pitchFamily="18" charset="0"/>
                        </a:rPr>
                        <a:t>modifiée</a:t>
                      </a:r>
                      <a:endParaRPr lang="fr-FR" sz="1600" dirty="0">
                        <a:latin typeface="Times New Roman" pitchFamily="18" charset="0"/>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rowSpan="4">
                  <a:txBody>
                    <a:bodyPr/>
                    <a:lstStyle/>
                    <a:p>
                      <a:pPr algn="ctr">
                        <a:lnSpc>
                          <a:spcPct val="150000"/>
                        </a:lnSpc>
                        <a:spcAft>
                          <a:spcPts val="0"/>
                        </a:spcAft>
                      </a:pPr>
                      <a:endParaRPr lang="fr-FR" sz="1600" dirty="0">
                        <a:latin typeface="Times New Roman" pitchFamily="18" charset="0"/>
                        <a:cs typeface="Times New Roman" pitchFamily="18" charset="0"/>
                      </a:endParaRPr>
                    </a:p>
                    <a:p>
                      <a:pPr algn="ctr">
                        <a:lnSpc>
                          <a:spcPct val="150000"/>
                        </a:lnSpc>
                        <a:spcAft>
                          <a:spcPts val="0"/>
                        </a:spcAft>
                      </a:pPr>
                      <a:r>
                        <a:rPr lang="fr-FR" sz="1600" dirty="0">
                          <a:latin typeface="Times New Roman" pitchFamily="18" charset="0"/>
                          <a:cs typeface="Times New Roman" pitchFamily="18" charset="0"/>
                        </a:rPr>
                        <a:t>/</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10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10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tabLst>
                          <a:tab pos="340360" algn="l"/>
                          <a:tab pos="505460" algn="ctr"/>
                        </a:tabLst>
                      </a:pPr>
                      <a:r>
                        <a:rPr lang="fr-FR" sz="1600" dirty="0">
                          <a:latin typeface="Times New Roman" pitchFamily="18" charset="0"/>
                          <a:cs typeface="Times New Roman" pitchFamily="18" charset="0"/>
                        </a:rPr>
                        <a:t>10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vMerge="1">
                  <a:txBody>
                    <a:bodyPr/>
                    <a:lstStyle/>
                    <a:p>
                      <a:endParaRPr lang="fr-FR"/>
                    </a:p>
                  </a:txBody>
                  <a:tcPr/>
                </a:tc>
                <a:tc vMerge="1">
                  <a:txBody>
                    <a:bodyPr/>
                    <a:lstStyle/>
                    <a:p>
                      <a:endParaRPr lang="fr-FR"/>
                    </a:p>
                  </a:txBody>
                  <a:tcPr/>
                </a:tc>
                <a:tc>
                  <a:txBody>
                    <a:bodyPr/>
                    <a:lstStyle/>
                    <a:p>
                      <a:pPr algn="ctr">
                        <a:lnSpc>
                          <a:spcPct val="150000"/>
                        </a:lnSpc>
                        <a:spcAft>
                          <a:spcPts val="0"/>
                        </a:spcAft>
                      </a:pPr>
                      <a:r>
                        <a:rPr lang="fr-FR" sz="1600" dirty="0">
                          <a:latin typeface="Times New Roman" pitchFamily="18" charset="0"/>
                          <a:cs typeface="Times New Roman" pitchFamily="18" charset="0"/>
                        </a:rPr>
                        <a:t>20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20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tabLst>
                          <a:tab pos="340360" algn="l"/>
                          <a:tab pos="505460" algn="ctr"/>
                        </a:tabLst>
                      </a:pPr>
                      <a:r>
                        <a:rPr lang="fr-FR" sz="1600" dirty="0">
                          <a:latin typeface="Times New Roman" pitchFamily="18" charset="0"/>
                          <a:cs typeface="Times New Roman" pitchFamily="18" charset="0"/>
                        </a:rPr>
                        <a:t>20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vMerge="1">
                  <a:txBody>
                    <a:bodyPr/>
                    <a:lstStyle/>
                    <a:p>
                      <a:endParaRPr lang="fr-FR"/>
                    </a:p>
                  </a:txBody>
                  <a:tcPr/>
                </a:tc>
                <a:tc vMerge="1">
                  <a:txBody>
                    <a:bodyPr/>
                    <a:lstStyle/>
                    <a:p>
                      <a:endParaRPr lang="fr-FR"/>
                    </a:p>
                  </a:txBody>
                  <a:tcPr/>
                </a:tc>
                <a:tc>
                  <a:txBody>
                    <a:bodyPr/>
                    <a:lstStyle/>
                    <a:p>
                      <a:pPr algn="ctr">
                        <a:lnSpc>
                          <a:spcPct val="150000"/>
                        </a:lnSpc>
                        <a:spcAft>
                          <a:spcPts val="0"/>
                        </a:spcAft>
                      </a:pPr>
                      <a:r>
                        <a:rPr lang="fr-FR" sz="1600" dirty="0">
                          <a:latin typeface="Times New Roman" pitchFamily="18" charset="0"/>
                          <a:cs typeface="Times New Roman" pitchFamily="18" charset="0"/>
                        </a:rPr>
                        <a:t>30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30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tabLst>
                          <a:tab pos="340360" algn="l"/>
                          <a:tab pos="505460" algn="ctr"/>
                        </a:tabLst>
                      </a:pPr>
                      <a:r>
                        <a:rPr lang="fr-FR" sz="1600" dirty="0">
                          <a:latin typeface="Times New Roman" pitchFamily="18" charset="0"/>
                          <a:cs typeface="Times New Roman" pitchFamily="18" charset="0"/>
                        </a:rPr>
                        <a:t>30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vMerge="1">
                  <a:txBody>
                    <a:bodyPr/>
                    <a:lstStyle/>
                    <a:p>
                      <a:endParaRPr lang="fr-FR"/>
                    </a:p>
                  </a:txBody>
                  <a:tcPr/>
                </a:tc>
                <a:tc vMerge="1">
                  <a:txBody>
                    <a:bodyPr/>
                    <a:lstStyle/>
                    <a:p>
                      <a:endParaRPr lang="fr-FR"/>
                    </a:p>
                  </a:txBody>
                  <a:tcPr/>
                </a:tc>
                <a:tc>
                  <a:txBody>
                    <a:bodyPr/>
                    <a:lstStyle/>
                    <a:p>
                      <a:pPr algn="ctr">
                        <a:lnSpc>
                          <a:spcPct val="150000"/>
                        </a:lnSpc>
                        <a:spcAft>
                          <a:spcPts val="0"/>
                        </a:spcAft>
                      </a:pPr>
                      <a:r>
                        <a:rPr lang="fr-FR" sz="1600" dirty="0">
                          <a:latin typeface="Times New Roman" pitchFamily="18" charset="0"/>
                          <a:cs typeface="Times New Roman" pitchFamily="18" charset="0"/>
                        </a:rPr>
                        <a:t>40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40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tabLst>
                          <a:tab pos="340360" algn="l"/>
                          <a:tab pos="505460" algn="ctr"/>
                        </a:tabLst>
                      </a:pPr>
                      <a:r>
                        <a:rPr lang="fr-FR" sz="1600" dirty="0">
                          <a:latin typeface="Times New Roman" pitchFamily="18" charset="0"/>
                          <a:cs typeface="Times New Roman" pitchFamily="18" charset="0"/>
                        </a:rPr>
                        <a:t>40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r h="322349">
                <a:tc>
                  <a:txBody>
                    <a:bodyPr/>
                    <a:lstStyle/>
                    <a:p>
                      <a:pPr algn="ctr">
                        <a:lnSpc>
                          <a:spcPct val="150000"/>
                        </a:lnSpc>
                        <a:spcAft>
                          <a:spcPts val="0"/>
                        </a:spcAft>
                      </a:pPr>
                      <a:r>
                        <a:rPr lang="fr-FR" sz="1600" dirty="0">
                          <a:latin typeface="Times New Roman" pitchFamily="18" charset="0"/>
                          <a:cs typeface="Times New Roman" pitchFamily="18" charset="0"/>
                        </a:rPr>
                        <a:t>Somme</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100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100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100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c>
                  <a:txBody>
                    <a:bodyPr/>
                    <a:lstStyle/>
                    <a:p>
                      <a:pPr algn="ctr">
                        <a:lnSpc>
                          <a:spcPct val="150000"/>
                        </a:lnSpc>
                        <a:spcAft>
                          <a:spcPts val="0"/>
                        </a:spcAft>
                      </a:pPr>
                      <a:r>
                        <a:rPr lang="fr-FR" sz="1600" dirty="0">
                          <a:latin typeface="Times New Roman" pitchFamily="18" charset="0"/>
                          <a:cs typeface="Times New Roman" pitchFamily="18" charset="0"/>
                        </a:rPr>
                        <a:t>100</a:t>
                      </a:r>
                      <a:endParaRPr lang="fr-FR" sz="1600" dirty="0">
                        <a:latin typeface="Times New Roman" pitchFamily="18" charset="0"/>
                        <a:ea typeface="Calibri"/>
                        <a:cs typeface="Times New Roman" pitchFamily="18" charset="0"/>
                      </a:endParaRPr>
                    </a:p>
                  </a:txBody>
                  <a:tcPr marL="47388" marR="47388" marT="0" marB="0">
                    <a:gradFill flip="none" rotWithShape="1">
                      <a:gsLst>
                        <a:gs pos="0">
                          <a:srgbClr val="2696E2">
                            <a:tint val="66000"/>
                            <a:satMod val="160000"/>
                          </a:srgbClr>
                        </a:gs>
                        <a:gs pos="50000">
                          <a:srgbClr val="2696E2">
                            <a:tint val="44500"/>
                            <a:satMod val="160000"/>
                          </a:srgbClr>
                        </a:gs>
                        <a:gs pos="100000">
                          <a:srgbClr val="2696E2">
                            <a:tint val="23500"/>
                            <a:satMod val="160000"/>
                          </a:srgbClr>
                        </a:gs>
                      </a:gsLst>
                      <a:path path="circle">
                        <a:fillToRect l="50000" t="50000" r="50000" b="50000"/>
                      </a:path>
                      <a:tileRect/>
                    </a:gradFill>
                  </a:tcPr>
                </a:tc>
              </a:tr>
            </a:tbl>
          </a:graphicData>
        </a:graphic>
      </p:graphicFrame>
    </p:spTree>
    <p:extLst>
      <p:ext uri="{BB962C8B-B14F-4D97-AF65-F5344CB8AC3E}">
        <p14:creationId xmlns:p14="http://schemas.microsoft.com/office/powerpoint/2010/main" xmlns="" val="387820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5" name="TextBox 40"/>
          <p:cNvSpPr txBox="1">
            <a:spLocks noChangeArrowheads="1"/>
          </p:cNvSpPr>
          <p:nvPr/>
        </p:nvSpPr>
        <p:spPr bwMode="auto">
          <a:xfrm>
            <a:off x="1812851" y="-255451"/>
            <a:ext cx="9833113" cy="13542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fr-FR" b="1" dirty="0" smtClean="0">
              <a:solidFill>
                <a:schemeClr val="accent1">
                  <a:lumMod val="50000"/>
                </a:schemeClr>
              </a:solidFill>
              <a:latin typeface="Times New Roman" panose="02020603050405020304" pitchFamily="18" charset="0"/>
              <a:cs typeface="Times New Roman" panose="02020603050405020304" pitchFamily="18" charset="0"/>
            </a:endParaRPr>
          </a:p>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IV. PARTIE EXPÉRIMENTALES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23</a:t>
            </a:fld>
            <a:endParaRPr lang="en-US" dirty="0"/>
          </a:p>
        </p:txBody>
      </p:sp>
      <p:sp>
        <p:nvSpPr>
          <p:cNvPr id="13" name="Rectangle 12"/>
          <p:cNvSpPr/>
          <p:nvPr/>
        </p:nvSpPr>
        <p:spPr>
          <a:xfrm>
            <a:off x="3823855" y="5308266"/>
            <a:ext cx="6262254" cy="400110"/>
          </a:xfrm>
          <a:prstGeom prst="rect">
            <a:avLst/>
          </a:prstGeom>
        </p:spPr>
        <p:txBody>
          <a:bodyPr wrap="square">
            <a:spAutoFit/>
          </a:bodyPr>
          <a:lstStyle/>
          <a:p>
            <a:pPr algn="ctr">
              <a:defRPr/>
            </a:pPr>
            <a:r>
              <a:rPr lang="fr-FR" sz="2000" b="1" dirty="0" smtClean="0">
                <a:latin typeface="Times New Roman" pitchFamily="18" charset="0"/>
                <a:cs typeface="Times New Roman" pitchFamily="18" charset="0"/>
              </a:rPr>
              <a:t>Figure 5.</a:t>
            </a:r>
            <a:r>
              <a:rPr lang="fr-FR" sz="2000" dirty="0" smtClean="0">
                <a:latin typeface="Times New Roman" pitchFamily="18" charset="0"/>
                <a:cs typeface="Times New Roman" pitchFamily="18" charset="0"/>
              </a:rPr>
              <a:t> Photo représentant les comprimés étudiés</a:t>
            </a:r>
            <a:endParaRPr lang="fr-FR" sz="2000" dirty="0">
              <a:latin typeface="Times New Roman" pitchFamily="18" charset="0"/>
              <a:cs typeface="Times New Roman" pitchFamily="18" charset="0"/>
            </a:endParaRPr>
          </a:p>
        </p:txBody>
      </p:sp>
      <p:pic>
        <p:nvPicPr>
          <p:cNvPr id="6" name="Image 5"/>
          <p:cNvPicPr/>
          <p:nvPr/>
        </p:nvPicPr>
        <p:blipFill>
          <a:blip r:embed="rId3" cstate="print"/>
          <a:srcRect/>
          <a:stretch>
            <a:fillRect/>
          </a:stretch>
        </p:blipFill>
        <p:spPr bwMode="auto">
          <a:xfrm>
            <a:off x="3603008" y="1078172"/>
            <a:ext cx="6441743" cy="3916907"/>
          </a:xfrm>
          <a:prstGeom prst="rect">
            <a:avLst/>
          </a:prstGeom>
          <a:noFill/>
          <a:ln w="9525">
            <a:noFill/>
            <a:miter lim="800000"/>
            <a:headEnd/>
            <a:tailEnd/>
          </a:ln>
        </p:spPr>
      </p:pic>
    </p:spTree>
    <p:extLst>
      <p:ext uri="{BB962C8B-B14F-4D97-AF65-F5344CB8AC3E}">
        <p14:creationId xmlns:p14="http://schemas.microsoft.com/office/powerpoint/2010/main" xmlns="" val="3543674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5" name="TextBox 40"/>
          <p:cNvSpPr txBox="1">
            <a:spLocks noChangeArrowheads="1"/>
          </p:cNvSpPr>
          <p:nvPr/>
        </p:nvSpPr>
        <p:spPr bwMode="auto">
          <a:xfrm>
            <a:off x="1714378" y="-283586"/>
            <a:ext cx="9833113" cy="13542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fr-FR" b="1" dirty="0" smtClean="0">
              <a:solidFill>
                <a:schemeClr val="accent1">
                  <a:lumMod val="50000"/>
                </a:schemeClr>
              </a:solidFill>
              <a:latin typeface="Times New Roman" panose="02020603050405020304" pitchFamily="18" charset="0"/>
              <a:cs typeface="Times New Roman" panose="02020603050405020304" pitchFamily="18" charset="0"/>
            </a:endParaRPr>
          </a:p>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   IV. PARTIE EXPÉRIMENTALES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4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24</a:t>
            </a:fld>
            <a:endParaRPr lang="en-US" dirty="0"/>
          </a:p>
        </p:txBody>
      </p:sp>
      <p:sp>
        <p:nvSpPr>
          <p:cNvPr id="9" name="Rectangle 8"/>
          <p:cNvSpPr/>
          <p:nvPr/>
        </p:nvSpPr>
        <p:spPr>
          <a:xfrm>
            <a:off x="1702191" y="239151"/>
            <a:ext cx="211016" cy="369332"/>
          </a:xfrm>
          <a:prstGeom prst="rect">
            <a:avLst/>
          </a:prstGeom>
        </p:spPr>
        <p:txBody>
          <a:bodyPr wrap="square">
            <a:spAutoFit/>
          </a:bodyPr>
          <a:lstStyle/>
          <a:p>
            <a:r>
              <a:rPr lang="en-US" dirty="0" smtClean="0">
                <a:solidFill>
                  <a:schemeClr val="accent1">
                    <a:lumMod val="50000"/>
                  </a:schemeClr>
                </a:solidFill>
                <a:latin typeface="Times New Roman" panose="02020603050405020304" pitchFamily="18" charset="0"/>
                <a:cs typeface="Times New Roman" panose="02020603050405020304" pitchFamily="18" charset="0"/>
              </a:rPr>
              <a:t>|</a:t>
            </a:r>
            <a:endParaRPr lang="fr-FR" dirty="0"/>
          </a:p>
        </p:txBody>
      </p:sp>
      <p:sp>
        <p:nvSpPr>
          <p:cNvPr id="10" name="Ellipse 9"/>
          <p:cNvSpPr/>
          <p:nvPr/>
        </p:nvSpPr>
        <p:spPr>
          <a:xfrm>
            <a:off x="4080680" y="627798"/>
            <a:ext cx="5650173" cy="982638"/>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latin typeface="Times New Roman" pitchFamily="18" charset="0"/>
                <a:cs typeface="Times New Roman" pitchFamily="18" charset="0"/>
              </a:rPr>
              <a:t>Tests effectués </a:t>
            </a:r>
            <a:endParaRPr lang="fr-FR" sz="2400" dirty="0">
              <a:latin typeface="Times New Roman" pitchFamily="18" charset="0"/>
              <a:cs typeface="Times New Roman" pitchFamily="18" charset="0"/>
            </a:endParaRPr>
          </a:p>
        </p:txBody>
      </p:sp>
      <p:cxnSp>
        <p:nvCxnSpPr>
          <p:cNvPr id="12" name="Connecteur droit 11"/>
          <p:cNvCxnSpPr/>
          <p:nvPr/>
        </p:nvCxnSpPr>
        <p:spPr>
          <a:xfrm flipH="1">
            <a:off x="6892119" y="1637735"/>
            <a:ext cx="2" cy="8461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3534771" y="2483894"/>
            <a:ext cx="6892119" cy="13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rot="5400000">
            <a:off x="3185959" y="2804615"/>
            <a:ext cx="6695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Ellipse 20"/>
          <p:cNvSpPr/>
          <p:nvPr/>
        </p:nvSpPr>
        <p:spPr>
          <a:xfrm>
            <a:off x="2483894" y="3220872"/>
            <a:ext cx="2115403" cy="8325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latin typeface="Times New Roman" pitchFamily="18" charset="0"/>
                <a:cs typeface="Times New Roman" pitchFamily="18" charset="0"/>
              </a:rPr>
              <a:t>Dosage  par HPLC</a:t>
            </a:r>
            <a:endParaRPr lang="fr-FR" sz="2000" dirty="0">
              <a:latin typeface="Times New Roman" pitchFamily="18" charset="0"/>
              <a:cs typeface="Times New Roman" pitchFamily="18" charset="0"/>
            </a:endParaRPr>
          </a:p>
        </p:txBody>
      </p:sp>
      <p:cxnSp>
        <p:nvCxnSpPr>
          <p:cNvPr id="35" name="Connecteur droit avec flèche 34"/>
          <p:cNvCxnSpPr/>
          <p:nvPr/>
        </p:nvCxnSpPr>
        <p:spPr>
          <a:xfrm rot="5400000">
            <a:off x="6559230" y="2834185"/>
            <a:ext cx="6695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Ellipse 35"/>
          <p:cNvSpPr/>
          <p:nvPr/>
        </p:nvSpPr>
        <p:spPr>
          <a:xfrm>
            <a:off x="5336275" y="3195851"/>
            <a:ext cx="3138985" cy="87118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latin typeface="Times New Roman" pitchFamily="18" charset="0"/>
                <a:cs typeface="Times New Roman" pitchFamily="18" charset="0"/>
              </a:rPr>
              <a:t>Pharmacotechnique</a:t>
            </a:r>
            <a:r>
              <a:rPr lang="fr-FR" dirty="0" smtClean="0"/>
              <a:t> </a:t>
            </a:r>
            <a:endParaRPr lang="fr-FR" dirty="0"/>
          </a:p>
        </p:txBody>
      </p:sp>
      <p:cxnSp>
        <p:nvCxnSpPr>
          <p:cNvPr id="40" name="Connecteur droit 39"/>
          <p:cNvCxnSpPr>
            <a:stCxn id="36" idx="4"/>
          </p:cNvCxnSpPr>
          <p:nvPr/>
        </p:nvCxnSpPr>
        <p:spPr>
          <a:xfrm>
            <a:off x="6905768" y="4067033"/>
            <a:ext cx="2273" cy="507241"/>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10145485" y="4572001"/>
            <a:ext cx="0" cy="5515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nvCxnSpPr>
        <p:spPr>
          <a:xfrm rot="5400000">
            <a:off x="10109922" y="2822812"/>
            <a:ext cx="6695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Ellipse 49"/>
          <p:cNvSpPr/>
          <p:nvPr/>
        </p:nvSpPr>
        <p:spPr>
          <a:xfrm>
            <a:off x="9228163" y="3184478"/>
            <a:ext cx="2388357" cy="87118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r>
              <a:rPr lang="fr-FR" sz="2000" dirty="0" smtClean="0">
                <a:latin typeface="Times New Roman" pitchFamily="18" charset="0"/>
                <a:cs typeface="Times New Roman" pitchFamily="18" charset="0"/>
              </a:rPr>
              <a:t>Dissolution</a:t>
            </a:r>
            <a:r>
              <a:rPr lang="fr-FR" dirty="0" smtClean="0"/>
              <a:t> </a:t>
            </a:r>
            <a:endParaRPr lang="fr-FR" dirty="0"/>
          </a:p>
        </p:txBody>
      </p:sp>
      <p:sp>
        <p:nvSpPr>
          <p:cNvPr id="54" name="Ellipse 53"/>
          <p:cNvSpPr/>
          <p:nvPr/>
        </p:nvSpPr>
        <p:spPr>
          <a:xfrm>
            <a:off x="2844280" y="5247345"/>
            <a:ext cx="2101756" cy="92804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latin typeface="Times New Roman" pitchFamily="18" charset="0"/>
                <a:cs typeface="Times New Roman" pitchFamily="18" charset="0"/>
              </a:rPr>
              <a:t>Uniformité de masse </a:t>
            </a:r>
            <a:endParaRPr lang="fr-FR" sz="2000" dirty="0">
              <a:latin typeface="Times New Roman" pitchFamily="18" charset="0"/>
              <a:cs typeface="Times New Roman" pitchFamily="18" charset="0"/>
            </a:endParaRPr>
          </a:p>
        </p:txBody>
      </p:sp>
      <p:sp>
        <p:nvSpPr>
          <p:cNvPr id="55" name="Ellipse 54"/>
          <p:cNvSpPr/>
          <p:nvPr/>
        </p:nvSpPr>
        <p:spPr>
          <a:xfrm>
            <a:off x="5912103" y="5374183"/>
            <a:ext cx="2031243" cy="76427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r>
              <a:rPr lang="fr-FR" sz="2000" dirty="0" smtClean="0">
                <a:latin typeface="Times New Roman" pitchFamily="18" charset="0"/>
                <a:cs typeface="Times New Roman" pitchFamily="18" charset="0"/>
              </a:rPr>
              <a:t>Friabilité</a:t>
            </a:r>
            <a:r>
              <a:rPr lang="fr-FR" dirty="0" smtClean="0"/>
              <a:t> </a:t>
            </a:r>
          </a:p>
        </p:txBody>
      </p:sp>
      <p:sp>
        <p:nvSpPr>
          <p:cNvPr id="56" name="Ellipse 55"/>
          <p:cNvSpPr/>
          <p:nvPr/>
        </p:nvSpPr>
        <p:spPr>
          <a:xfrm>
            <a:off x="9144777" y="5234784"/>
            <a:ext cx="2031243" cy="76427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latin typeface="Times New Roman" pitchFamily="18" charset="0"/>
                <a:cs typeface="Times New Roman" pitchFamily="18" charset="0"/>
              </a:rPr>
              <a:t>Dureté</a:t>
            </a:r>
            <a:r>
              <a:rPr lang="fr-FR" dirty="0" smtClean="0"/>
              <a:t>  </a:t>
            </a:r>
            <a:endParaRPr lang="fr-FR" dirty="0"/>
          </a:p>
        </p:txBody>
      </p:sp>
      <p:cxnSp>
        <p:nvCxnSpPr>
          <p:cNvPr id="61" name="Connecteur droit avec flèche 60"/>
          <p:cNvCxnSpPr/>
          <p:nvPr/>
        </p:nvCxnSpPr>
        <p:spPr>
          <a:xfrm>
            <a:off x="6915758" y="4570268"/>
            <a:ext cx="7556" cy="741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Connecteur droit 67"/>
          <p:cNvCxnSpPr/>
          <p:nvPr/>
        </p:nvCxnSpPr>
        <p:spPr>
          <a:xfrm>
            <a:off x="3891150" y="4572000"/>
            <a:ext cx="62506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Connecteur droit avec flèche 69"/>
          <p:cNvCxnSpPr/>
          <p:nvPr/>
        </p:nvCxnSpPr>
        <p:spPr>
          <a:xfrm flipH="1">
            <a:off x="3889829" y="4559218"/>
            <a:ext cx="2189" cy="6223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436747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646221"/>
            <a:ext cx="12192000" cy="1955656"/>
          </a:xfrm>
          <a:prstGeom prst="rect">
            <a:avLst/>
          </a:prstGeom>
        </p:spPr>
      </p:pic>
      <p:sp>
        <p:nvSpPr>
          <p:cNvPr id="2" name="Rectangle 1"/>
          <p:cNvSpPr/>
          <p:nvPr/>
        </p:nvSpPr>
        <p:spPr>
          <a:xfrm>
            <a:off x="252742" y="3267388"/>
            <a:ext cx="10830894" cy="523220"/>
          </a:xfrm>
          <a:prstGeom prst="rect">
            <a:avLst/>
          </a:prstGeom>
        </p:spPr>
        <p:txBody>
          <a:bodyPr wrap="square">
            <a:spAutoFit/>
          </a:bodyPr>
          <a:lstStyle/>
          <a:p>
            <a:r>
              <a:rPr lang="fr-FR" sz="2800" b="1" dirty="0" smtClean="0">
                <a:solidFill>
                  <a:schemeClr val="bg1"/>
                </a:solidFill>
                <a:latin typeface="Times New Roman" panose="02020603050405020304" pitchFamily="18" charset="0"/>
                <a:cs typeface="Times New Roman" panose="02020603050405020304" pitchFamily="18" charset="0"/>
              </a:rPr>
              <a:t>          V. RÉSULTATS ET DISCUSSIONS</a:t>
            </a:r>
            <a:endParaRPr lang="fr-FR" sz="2800" dirty="0">
              <a:solidFill>
                <a:schemeClr val="bg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B038429A-60ED-44A4-9D36-246C955B03F5}" type="slidenum">
              <a:rPr lang="en-US" smtClean="0"/>
              <a:pPr/>
              <a:t>25</a:t>
            </a:fld>
            <a:endParaRPr lang="en-US" dirty="0"/>
          </a:p>
        </p:txBody>
      </p:sp>
    </p:spTree>
    <p:extLst>
      <p:ext uri="{BB962C8B-B14F-4D97-AF65-F5344CB8AC3E}">
        <p14:creationId xmlns:p14="http://schemas.microsoft.com/office/powerpoint/2010/main" xmlns="" val="1491340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47636"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26</a:t>
            </a:fld>
            <a:endParaRPr lang="en-US" dirty="0"/>
          </a:p>
        </p:txBody>
      </p:sp>
      <p:sp>
        <p:nvSpPr>
          <p:cNvPr id="20" name="Rectangle 19"/>
          <p:cNvSpPr/>
          <p:nvPr/>
        </p:nvSpPr>
        <p:spPr>
          <a:xfrm>
            <a:off x="5099973" y="534572"/>
            <a:ext cx="3652090" cy="523220"/>
          </a:xfrm>
          <a:prstGeom prst="rect">
            <a:avLst/>
          </a:prstGeom>
        </p:spPr>
        <p:txBody>
          <a:bodyPr wrap="square">
            <a:spAutoFit/>
          </a:bodyPr>
          <a:lstStyle/>
          <a:p>
            <a:r>
              <a:rPr lang="fr-FR" sz="2800" b="1" dirty="0" smtClean="0">
                <a:solidFill>
                  <a:srgbClr val="0070C0"/>
                </a:solidFill>
                <a:latin typeface="Times New Roman" pitchFamily="18" charset="0"/>
                <a:cs typeface="Times New Roman" pitchFamily="18" charset="0"/>
              </a:rPr>
              <a:t>V.1. Dosage par HPLC</a:t>
            </a:r>
            <a:endParaRPr lang="fr-FR" sz="2800" b="1" dirty="0">
              <a:solidFill>
                <a:srgbClr val="0070C0"/>
              </a:solidFill>
              <a:latin typeface="Times New Roman" pitchFamily="18" charset="0"/>
              <a:cs typeface="Times New Roman" pitchFamily="18" charset="0"/>
            </a:endParaRPr>
          </a:p>
        </p:txBody>
      </p:sp>
      <p:sp>
        <p:nvSpPr>
          <p:cNvPr id="21" name="Rectangle 20"/>
          <p:cNvSpPr/>
          <p:nvPr/>
        </p:nvSpPr>
        <p:spPr>
          <a:xfrm>
            <a:off x="1872342" y="1120392"/>
            <a:ext cx="10319658" cy="707886"/>
          </a:xfrm>
          <a:prstGeom prst="rect">
            <a:avLst/>
          </a:prstGeom>
        </p:spPr>
        <p:txBody>
          <a:bodyPr wrap="square">
            <a:spAutoFit/>
          </a:bodyPr>
          <a:lstStyle/>
          <a:p>
            <a:r>
              <a:rPr lang="fr-FR" sz="2000" b="1" dirty="0" smtClean="0">
                <a:latin typeface="Times New Roman" pitchFamily="18" charset="0"/>
                <a:cs typeface="Times New Roman" pitchFamily="18" charset="0"/>
              </a:rPr>
              <a:t>Tableau 2.</a:t>
            </a:r>
            <a:r>
              <a:rPr lang="fr-FR" sz="2000" dirty="0" smtClean="0"/>
              <a:t> </a:t>
            </a:r>
            <a:r>
              <a:rPr lang="fr-FR" sz="2000" dirty="0" smtClean="0">
                <a:latin typeface="Times New Roman" pitchFamily="18" charset="0"/>
                <a:cs typeface="Times New Roman" pitchFamily="18" charset="0"/>
              </a:rPr>
              <a:t>Résultats expérimentaux de dosage des mélanges intermédiaires</a:t>
            </a:r>
            <a:r>
              <a:rPr lang="fr-FR" sz="2000" dirty="0" smtClean="0"/>
              <a:t>.</a:t>
            </a:r>
          </a:p>
          <a:p>
            <a:endParaRPr lang="fr-FR" sz="2000" dirty="0">
              <a:latin typeface="Times New Roman" pitchFamily="18" charset="0"/>
              <a:cs typeface="Times New Roman" pitchFamily="18" charset="0"/>
            </a:endParaRPr>
          </a:p>
        </p:txBody>
      </p:sp>
      <p:graphicFrame>
        <p:nvGraphicFramePr>
          <p:cNvPr id="8" name="Tableau 7"/>
          <p:cNvGraphicFramePr>
            <a:graphicFrameLocks noGrp="1"/>
          </p:cNvGraphicFramePr>
          <p:nvPr/>
        </p:nvGraphicFramePr>
        <p:xfrm>
          <a:off x="2921690" y="1654622"/>
          <a:ext cx="8104909" cy="4754880"/>
        </p:xfrm>
        <a:graphic>
          <a:graphicData uri="http://schemas.openxmlformats.org/drawingml/2006/table">
            <a:tbl>
              <a:tblPr>
                <a:tableStyleId>{D113A9D2-9D6B-4929-AA2D-F23B5EE8CBE7}</a:tableStyleId>
              </a:tblPr>
              <a:tblGrid>
                <a:gridCol w="2086203"/>
                <a:gridCol w="3225754"/>
                <a:gridCol w="2792952"/>
              </a:tblGrid>
              <a:tr h="359366">
                <a:tc>
                  <a:txBody>
                    <a:bodyPr/>
                    <a:lstStyle/>
                    <a:p>
                      <a:pPr algn="ctr">
                        <a:lnSpc>
                          <a:spcPct val="150000"/>
                        </a:lnSpc>
                        <a:spcAft>
                          <a:spcPts val="0"/>
                        </a:spcAft>
                      </a:pPr>
                      <a:r>
                        <a:rPr lang="fr-FR" sz="1600" b="1" dirty="0">
                          <a:latin typeface="Times New Roman" pitchFamily="18" charset="0"/>
                          <a:cs typeface="Times New Roman" pitchFamily="18" charset="0"/>
                        </a:rPr>
                        <a:t>Comprimés</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Aires</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Titre </a:t>
                      </a:r>
                      <a:r>
                        <a:rPr lang="fr-FR" sz="1600" b="1" baseline="-25000" dirty="0">
                          <a:latin typeface="Times New Roman" pitchFamily="18" charset="0"/>
                          <a:cs typeface="Times New Roman" pitchFamily="18" charset="0"/>
                        </a:rPr>
                        <a:t>(</a:t>
                      </a:r>
                      <a:r>
                        <a:rPr lang="fr-FR" sz="1600" b="1" baseline="-25000" dirty="0" smtClean="0">
                          <a:latin typeface="Times New Roman" pitchFamily="18" charset="0"/>
                          <a:cs typeface="Times New Roman" pitchFamily="18" charset="0"/>
                        </a:rPr>
                        <a:t>mélange)</a:t>
                      </a:r>
                      <a:r>
                        <a:rPr lang="fr-FR" sz="1600" b="1" dirty="0" smtClean="0">
                          <a:latin typeface="Times New Roman" pitchFamily="18" charset="0"/>
                          <a:cs typeface="Times New Roman" pitchFamily="18" charset="0"/>
                        </a:rPr>
                        <a:t> %</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 </a:t>
                      </a:r>
                      <a:r>
                        <a:rPr lang="fr-FR" sz="1600" b="1" dirty="0">
                          <a:latin typeface="Times New Roman" pitchFamily="18" charset="0"/>
                          <a:cs typeface="Times New Roman" pitchFamily="18" charset="0"/>
                        </a:rPr>
                        <a:t>10%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3747830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a:t>
                      </a:r>
                      <a:r>
                        <a:rPr lang="fr-FR" sz="1600" b="1" dirty="0">
                          <a:latin typeface="Times New Roman" pitchFamily="18" charset="0"/>
                          <a:cs typeface="Times New Roman" pitchFamily="18" charset="0"/>
                        </a:rPr>
                        <a:t> 20%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3866022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6.87</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a:t>
                      </a:r>
                      <a:r>
                        <a:rPr lang="fr-FR" sz="1600" b="1" dirty="0">
                          <a:latin typeface="Times New Roman" pitchFamily="18" charset="0"/>
                          <a:cs typeface="Times New Roman" pitchFamily="18" charset="0"/>
                        </a:rPr>
                        <a:t> 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3756368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a:t>
                      </a:r>
                      <a:r>
                        <a:rPr lang="fr-FR" sz="1600" b="1" dirty="0">
                          <a:latin typeface="Times New Roman" pitchFamily="18" charset="0"/>
                          <a:cs typeface="Times New Roman" pitchFamily="18" charset="0"/>
                        </a:rPr>
                        <a:t> 40%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3775620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6.71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a:t>
                      </a:r>
                      <a:r>
                        <a:rPr lang="fr-FR" sz="1600" b="1" dirty="0">
                          <a:latin typeface="Times New Roman" pitchFamily="18" charset="0"/>
                          <a:cs typeface="Times New Roman" pitchFamily="18" charset="0"/>
                        </a:rPr>
                        <a:t> 10%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3874436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6.89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 </a:t>
                      </a:r>
                      <a:r>
                        <a:rPr lang="fr-FR" sz="1600" b="1" dirty="0">
                          <a:latin typeface="Times New Roman" pitchFamily="18" charset="0"/>
                          <a:cs typeface="Times New Roman" pitchFamily="18" charset="0"/>
                        </a:rPr>
                        <a:t>20%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3879182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6.90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 </a:t>
                      </a:r>
                      <a:r>
                        <a:rPr lang="fr-FR" sz="1600" b="1" dirty="0">
                          <a:latin typeface="Times New Roman" pitchFamily="18" charset="0"/>
                          <a:cs typeface="Times New Roman" pitchFamily="18" charset="0"/>
                        </a:rPr>
                        <a:t>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3881217</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6.90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 </a:t>
                      </a:r>
                      <a:r>
                        <a:rPr lang="fr-FR" sz="1600" b="1" dirty="0">
                          <a:latin typeface="Times New Roman" pitchFamily="18" charset="0"/>
                          <a:cs typeface="Times New Roman" pitchFamily="18" charset="0"/>
                        </a:rPr>
                        <a:t>40%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3875294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6.89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 </a:t>
                      </a:r>
                      <a:r>
                        <a:rPr lang="fr-FR" sz="1600" b="1" dirty="0">
                          <a:latin typeface="Times New Roman" pitchFamily="18" charset="0"/>
                          <a:cs typeface="Times New Roman" pitchFamily="18" charset="0"/>
                        </a:rPr>
                        <a:t>10%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3722474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 </a:t>
                      </a:r>
                      <a:r>
                        <a:rPr lang="fr-FR" sz="1600" b="1" dirty="0">
                          <a:latin typeface="Times New Roman" pitchFamily="18" charset="0"/>
                          <a:cs typeface="Times New Roman" pitchFamily="18" charset="0"/>
                        </a:rPr>
                        <a:t>20%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3626396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6.45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 </a:t>
                      </a:r>
                      <a:r>
                        <a:rPr lang="fr-FR" sz="1600" b="1" dirty="0">
                          <a:latin typeface="Times New Roman" pitchFamily="18" charset="0"/>
                          <a:cs typeface="Times New Roman" pitchFamily="18" charset="0"/>
                        </a:rPr>
                        <a:t>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3717392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59366">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 </a:t>
                      </a:r>
                      <a:r>
                        <a:rPr lang="fr-FR" sz="1600" b="1" dirty="0">
                          <a:latin typeface="Times New Roman" pitchFamily="18" charset="0"/>
                          <a:cs typeface="Times New Roman" pitchFamily="18" charset="0"/>
                        </a:rPr>
                        <a:t>40%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3761268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bl>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47636"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27</a:t>
            </a:fld>
            <a:endParaRPr lang="en-US" dirty="0"/>
          </a:p>
        </p:txBody>
      </p:sp>
      <p:sp>
        <p:nvSpPr>
          <p:cNvPr id="21" name="Rectangle 20"/>
          <p:cNvSpPr/>
          <p:nvPr/>
        </p:nvSpPr>
        <p:spPr>
          <a:xfrm>
            <a:off x="1872342" y="787790"/>
            <a:ext cx="7676606" cy="707886"/>
          </a:xfrm>
          <a:prstGeom prst="rect">
            <a:avLst/>
          </a:prstGeom>
        </p:spPr>
        <p:txBody>
          <a:bodyPr wrap="square">
            <a:spAutoFit/>
          </a:bodyPr>
          <a:lstStyle/>
          <a:p>
            <a:r>
              <a:rPr lang="fr-FR" sz="2000" b="1" dirty="0" smtClean="0">
                <a:latin typeface="Times New Roman" pitchFamily="18" charset="0"/>
                <a:cs typeface="Times New Roman" pitchFamily="18" charset="0"/>
              </a:rPr>
              <a:t>Tableau 3.</a:t>
            </a:r>
            <a:r>
              <a:rPr lang="fr-FR" sz="2000" dirty="0" smtClean="0"/>
              <a:t> </a:t>
            </a:r>
            <a:r>
              <a:rPr lang="fr-FR" sz="2000" dirty="0" smtClean="0">
                <a:latin typeface="Times New Roman" pitchFamily="18" charset="0"/>
                <a:cs typeface="Times New Roman" pitchFamily="18" charset="0"/>
              </a:rPr>
              <a:t>Résultats de dosage des comprimés. </a:t>
            </a:r>
          </a:p>
          <a:p>
            <a:endParaRPr lang="fr-FR" sz="2000" dirty="0">
              <a:latin typeface="Times New Roman" pitchFamily="18" charset="0"/>
              <a:cs typeface="Times New Roman" pitchFamily="18" charset="0"/>
            </a:endParaRPr>
          </a:p>
        </p:txBody>
      </p:sp>
      <p:graphicFrame>
        <p:nvGraphicFramePr>
          <p:cNvPr id="7" name="Tableau 6"/>
          <p:cNvGraphicFramePr>
            <a:graphicFrameLocks noGrp="1"/>
          </p:cNvGraphicFramePr>
          <p:nvPr/>
        </p:nvGraphicFramePr>
        <p:xfrm>
          <a:off x="2588321" y="1482437"/>
          <a:ext cx="8756073" cy="5001486"/>
        </p:xfrm>
        <a:graphic>
          <a:graphicData uri="http://schemas.openxmlformats.org/drawingml/2006/table">
            <a:tbl>
              <a:tblPr>
                <a:tableStyleId>{D113A9D2-9D6B-4929-AA2D-F23B5EE8CBE7}</a:tableStyleId>
              </a:tblPr>
              <a:tblGrid>
                <a:gridCol w="1605864"/>
                <a:gridCol w="1607616"/>
                <a:gridCol w="1893064"/>
                <a:gridCol w="2162749"/>
                <a:gridCol w="1486780"/>
              </a:tblGrid>
              <a:tr h="484626">
                <a:tc>
                  <a:txBody>
                    <a:bodyPr/>
                    <a:lstStyle/>
                    <a:p>
                      <a:pPr algn="ctr">
                        <a:lnSpc>
                          <a:spcPct val="150000"/>
                        </a:lnSpc>
                        <a:spcAft>
                          <a:spcPts val="0"/>
                        </a:spcAft>
                      </a:pPr>
                      <a:r>
                        <a:rPr lang="fr-FR" sz="1600" b="1" dirty="0">
                          <a:latin typeface="Times New Roman" pitchFamily="18" charset="0"/>
                          <a:cs typeface="Times New Roman" pitchFamily="18" charset="0"/>
                        </a:rPr>
                        <a:t>Comprimés</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Poids moyen</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Titre</a:t>
                      </a:r>
                      <a:r>
                        <a:rPr lang="fr-FR" sz="1600" b="1" baseline="-25000" dirty="0">
                          <a:latin typeface="Times New Roman" pitchFamily="18" charset="0"/>
                          <a:cs typeface="Times New Roman" pitchFamily="18" charset="0"/>
                        </a:rPr>
                        <a:t> (</a:t>
                      </a:r>
                      <a:r>
                        <a:rPr lang="fr-FR" sz="1600" b="1" baseline="-25000" dirty="0" smtClean="0">
                          <a:latin typeface="Times New Roman" pitchFamily="18" charset="0"/>
                          <a:cs typeface="Times New Roman" pitchFamily="18" charset="0"/>
                        </a:rPr>
                        <a:t>mélange)</a:t>
                      </a:r>
                      <a:r>
                        <a:rPr lang="fr-FR" sz="1600" b="1" dirty="0" smtClean="0">
                          <a:latin typeface="Times New Roman" pitchFamily="18" charset="0"/>
                          <a:cs typeface="Times New Roman" pitchFamily="18" charset="0"/>
                        </a:rPr>
                        <a:t>  </a:t>
                      </a:r>
                      <a:r>
                        <a:rPr lang="fr-FR" sz="1600" b="1" dirty="0">
                          <a:latin typeface="Times New Roman" pitchFamily="18" charset="0"/>
                          <a:cs typeface="Times New Roman" pitchFamily="18" charset="0"/>
                        </a:rPr>
                        <a:t>%</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Titre </a:t>
                      </a:r>
                      <a:r>
                        <a:rPr lang="fr-FR" sz="1600" b="1" baseline="-25000" dirty="0">
                          <a:latin typeface="Times New Roman" pitchFamily="18" charset="0"/>
                          <a:cs typeface="Times New Roman" pitchFamily="18" charset="0"/>
                        </a:rPr>
                        <a:t>(Cp)</a:t>
                      </a:r>
                      <a:r>
                        <a:rPr lang="fr-FR" sz="1600" b="1" dirty="0">
                          <a:latin typeface="Times New Roman" pitchFamily="18" charset="0"/>
                          <a:cs typeface="Times New Roman" pitchFamily="18" charset="0"/>
                        </a:rPr>
                        <a:t> (mg/Cp)</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Titre </a:t>
                      </a:r>
                      <a:r>
                        <a:rPr lang="fr-FR" sz="1600" b="1" baseline="-25000" dirty="0">
                          <a:latin typeface="Times New Roman" pitchFamily="18" charset="0"/>
                          <a:cs typeface="Times New Roman" pitchFamily="18" charset="0"/>
                        </a:rPr>
                        <a:t>(Cp) </a:t>
                      </a:r>
                      <a:r>
                        <a:rPr lang="fr-FR" sz="1600" b="1" dirty="0">
                          <a:latin typeface="Times New Roman" pitchFamily="18" charset="0"/>
                          <a:cs typeface="Times New Roman" pitchFamily="18" charset="0"/>
                        </a:rPr>
                        <a:t>(%)</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 </a:t>
                      </a:r>
                      <a:r>
                        <a:rPr lang="fr-FR" sz="1600" b="1" dirty="0">
                          <a:latin typeface="Times New Roman" pitchFamily="18" charset="0"/>
                          <a:cs typeface="Times New Roman" pitchFamily="18" charset="0"/>
                        </a:rPr>
                        <a:t>10%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306.2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20.39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101.95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 </a:t>
                      </a:r>
                      <a:r>
                        <a:rPr lang="fr-FR" sz="1600" b="1" dirty="0">
                          <a:latin typeface="Times New Roman" pitchFamily="18" charset="0"/>
                          <a:cs typeface="Times New Roman" pitchFamily="18" charset="0"/>
                        </a:rPr>
                        <a:t>20%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304.4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6.87</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20.91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104.55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 </a:t>
                      </a:r>
                      <a:r>
                        <a:rPr lang="fr-FR" sz="1600" b="1" dirty="0">
                          <a:latin typeface="Times New Roman" pitchFamily="18" charset="0"/>
                          <a:cs typeface="Times New Roman" pitchFamily="18" charset="0"/>
                        </a:rPr>
                        <a:t>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20.18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100.9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1 </a:t>
                      </a:r>
                      <a:r>
                        <a:rPr lang="fr-FR" sz="1600" b="1" dirty="0">
                          <a:latin typeface="Times New Roman" pitchFamily="18" charset="0"/>
                          <a:cs typeface="Times New Roman" pitchFamily="18" charset="0"/>
                        </a:rPr>
                        <a:t>40%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305.1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6.71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20.47</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102.35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 </a:t>
                      </a:r>
                      <a:r>
                        <a:rPr lang="fr-FR" sz="1600" b="1" dirty="0">
                          <a:latin typeface="Times New Roman" pitchFamily="18" charset="0"/>
                          <a:cs typeface="Times New Roman" pitchFamily="18" charset="0"/>
                        </a:rPr>
                        <a:t>10%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304.3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6.89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20.96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104.8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 </a:t>
                      </a:r>
                      <a:r>
                        <a:rPr lang="fr-FR" sz="1600" b="1" dirty="0">
                          <a:latin typeface="Times New Roman" pitchFamily="18" charset="0"/>
                          <a:cs typeface="Times New Roman" pitchFamily="18" charset="0"/>
                        </a:rPr>
                        <a:t>20%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298.4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6.90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20.58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102.9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 </a:t>
                      </a:r>
                      <a:r>
                        <a:rPr lang="fr-FR" sz="1600" b="1" dirty="0">
                          <a:latin typeface="Times New Roman" pitchFamily="18" charset="0"/>
                          <a:cs typeface="Times New Roman" pitchFamily="18" charset="0"/>
                        </a:rPr>
                        <a:t>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299.5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6.90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20.66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103.3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2 </a:t>
                      </a:r>
                      <a:r>
                        <a:rPr lang="fr-FR" sz="1600" b="1" dirty="0">
                          <a:latin typeface="Times New Roman" pitchFamily="18" charset="0"/>
                          <a:cs typeface="Times New Roman" pitchFamily="18" charset="0"/>
                        </a:rPr>
                        <a:t>40%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6.89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20.84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104.2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 </a:t>
                      </a:r>
                      <a:r>
                        <a:rPr lang="fr-FR" sz="1600" b="1" dirty="0">
                          <a:latin typeface="Times New Roman" pitchFamily="18" charset="0"/>
                          <a:cs typeface="Times New Roman" pitchFamily="18" charset="0"/>
                        </a:rPr>
                        <a:t>10%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298.8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19.78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98.9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 </a:t>
                      </a:r>
                      <a:r>
                        <a:rPr lang="fr-FR" sz="1600" b="1" dirty="0">
                          <a:latin typeface="Times New Roman" pitchFamily="18" charset="0"/>
                          <a:cs typeface="Times New Roman" pitchFamily="18" charset="0"/>
                        </a:rPr>
                        <a:t>20%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305.8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6.45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19.72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98.6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 </a:t>
                      </a:r>
                      <a:r>
                        <a:rPr lang="fr-FR" sz="1600" b="1" dirty="0">
                          <a:latin typeface="Times New Roman" pitchFamily="18" charset="0"/>
                          <a:cs typeface="Times New Roman" pitchFamily="18" charset="0"/>
                        </a:rPr>
                        <a:t>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300.6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19.86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99.3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r h="376405">
                <a:tc>
                  <a:txBody>
                    <a:bodyPr/>
                    <a:lstStyle/>
                    <a:p>
                      <a:pPr algn="ctr">
                        <a:lnSpc>
                          <a:spcPct val="150000"/>
                        </a:lnSpc>
                        <a:spcAft>
                          <a:spcPts val="0"/>
                        </a:spcAft>
                      </a:pPr>
                      <a:r>
                        <a:rPr lang="fr-FR" sz="1600" b="1" dirty="0">
                          <a:latin typeface="Times New Roman" pitchFamily="18" charset="0"/>
                          <a:cs typeface="Times New Roman" pitchFamily="18" charset="0"/>
                        </a:rPr>
                        <a:t>CpX</a:t>
                      </a:r>
                      <a:r>
                        <a:rPr lang="fr-FR" sz="1600" b="1" baseline="-25000" dirty="0">
                          <a:latin typeface="Times New Roman" pitchFamily="18" charset="0"/>
                          <a:cs typeface="Times New Roman" pitchFamily="18" charset="0"/>
                        </a:rPr>
                        <a:t>3</a:t>
                      </a:r>
                      <a:r>
                        <a:rPr lang="fr-FR" sz="1600" b="1" dirty="0">
                          <a:latin typeface="Times New Roman" pitchFamily="18" charset="0"/>
                          <a:cs typeface="Times New Roman" pitchFamily="18" charset="0"/>
                        </a:rPr>
                        <a:t>40%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304.1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6.63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20.16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100.8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tcPr>
                </a:tc>
              </a:tr>
            </a:tbl>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47636"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28</a:t>
            </a:fld>
            <a:endParaRPr lang="en-US" dirty="0"/>
          </a:p>
        </p:txBody>
      </p:sp>
      <p:sp>
        <p:nvSpPr>
          <p:cNvPr id="20" name="Rectangle 19"/>
          <p:cNvSpPr/>
          <p:nvPr/>
        </p:nvSpPr>
        <p:spPr>
          <a:xfrm>
            <a:off x="5128107" y="534572"/>
            <a:ext cx="5216895" cy="523220"/>
          </a:xfrm>
          <a:prstGeom prst="rect">
            <a:avLst/>
          </a:prstGeom>
        </p:spPr>
        <p:txBody>
          <a:bodyPr wrap="square">
            <a:spAutoFit/>
          </a:bodyPr>
          <a:lstStyle/>
          <a:p>
            <a:r>
              <a:rPr lang="fr-FR" sz="2800" b="1" dirty="0" smtClean="0">
                <a:solidFill>
                  <a:srgbClr val="0070C0"/>
                </a:solidFill>
                <a:latin typeface="Times New Roman" pitchFamily="18" charset="0"/>
                <a:cs typeface="Times New Roman" pitchFamily="18" charset="0"/>
              </a:rPr>
              <a:t>V.2.  Test pharmaco-technique</a:t>
            </a:r>
            <a:endParaRPr lang="fr-FR" sz="2800" b="1" dirty="0">
              <a:solidFill>
                <a:srgbClr val="0070C0"/>
              </a:solidFill>
              <a:latin typeface="Times New Roman" pitchFamily="18" charset="0"/>
              <a:cs typeface="Times New Roman" pitchFamily="18" charset="0"/>
            </a:endParaRPr>
          </a:p>
        </p:txBody>
      </p:sp>
      <p:sp>
        <p:nvSpPr>
          <p:cNvPr id="21" name="Rectangle 20"/>
          <p:cNvSpPr/>
          <p:nvPr/>
        </p:nvSpPr>
        <p:spPr>
          <a:xfrm>
            <a:off x="1872342" y="1459915"/>
            <a:ext cx="7676606" cy="400110"/>
          </a:xfrm>
          <a:prstGeom prst="rect">
            <a:avLst/>
          </a:prstGeom>
        </p:spPr>
        <p:txBody>
          <a:bodyPr wrap="square">
            <a:spAutoFit/>
          </a:bodyPr>
          <a:lstStyle/>
          <a:p>
            <a:r>
              <a:rPr lang="fr-FR" sz="2000" b="1" dirty="0" smtClean="0">
                <a:latin typeface="Times New Roman" pitchFamily="18" charset="0"/>
                <a:cs typeface="Times New Roman" pitchFamily="18" charset="0"/>
              </a:rPr>
              <a:t>Tableau 5.</a:t>
            </a:r>
            <a:r>
              <a:rPr lang="fr-FR" sz="2000" dirty="0" smtClean="0"/>
              <a:t> </a:t>
            </a:r>
            <a:r>
              <a:rPr lang="fr-FR" sz="2000" dirty="0" smtClean="0">
                <a:latin typeface="Times New Roman" pitchFamily="18" charset="0"/>
                <a:cs typeface="Times New Roman" pitchFamily="18" charset="0"/>
              </a:rPr>
              <a:t>Résultats expérimentaux des tests d’uniformité de masse</a:t>
            </a:r>
            <a:r>
              <a:rPr lang="fr-FR" sz="2000" dirty="0" smtClean="0"/>
              <a:t>.</a:t>
            </a:r>
            <a:r>
              <a:rPr lang="fr-FR" sz="2000" b="1"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graphicFrame>
        <p:nvGraphicFramePr>
          <p:cNvPr id="24" name="Tableau 23"/>
          <p:cNvGraphicFramePr>
            <a:graphicFrameLocks noGrp="1"/>
          </p:cNvGraphicFramePr>
          <p:nvPr/>
        </p:nvGraphicFramePr>
        <p:xfrm>
          <a:off x="2724150" y="1880768"/>
          <a:ext cx="8288927" cy="4843881"/>
        </p:xfrm>
        <a:graphic>
          <a:graphicData uri="http://schemas.openxmlformats.org/drawingml/2006/table">
            <a:tbl>
              <a:tblPr>
                <a:tableStyleId>{D113A9D2-9D6B-4929-AA2D-F23B5EE8CBE7}</a:tableStyleId>
              </a:tblPr>
              <a:tblGrid>
                <a:gridCol w="1836672"/>
                <a:gridCol w="1997126"/>
                <a:gridCol w="2035818"/>
                <a:gridCol w="2419311"/>
              </a:tblGrid>
              <a:tr h="439022">
                <a:tc rowSpan="2">
                  <a:txBody>
                    <a:bodyPr/>
                    <a:lstStyle/>
                    <a:p>
                      <a:pPr algn="ctr">
                        <a:lnSpc>
                          <a:spcPct val="150000"/>
                        </a:lnSpc>
                        <a:spcAft>
                          <a:spcPts val="0"/>
                        </a:spcAft>
                      </a:pPr>
                      <a:r>
                        <a:rPr lang="fr-FR" sz="1600" b="1" dirty="0">
                          <a:latin typeface="Times New Roman" pitchFamily="18" charset="0"/>
                          <a:cs typeface="Times New Roman" pitchFamily="18" charset="0"/>
                        </a:rPr>
                        <a:t>Nombre </a:t>
                      </a:r>
                      <a:endParaRPr lang="fr-FR" sz="1600" b="1" dirty="0" smtClean="0">
                        <a:latin typeface="Times New Roman" pitchFamily="18" charset="0"/>
                        <a:cs typeface="Times New Roman" pitchFamily="18" charset="0"/>
                      </a:endParaRPr>
                    </a:p>
                    <a:p>
                      <a:pPr algn="ctr">
                        <a:lnSpc>
                          <a:spcPct val="150000"/>
                        </a:lnSpc>
                        <a:spcAft>
                          <a:spcPts val="0"/>
                        </a:spcAft>
                      </a:pPr>
                      <a:r>
                        <a:rPr lang="fr-FR" sz="1600" b="1" dirty="0" smtClean="0">
                          <a:latin typeface="Times New Roman" pitchFamily="18" charset="0"/>
                          <a:cs typeface="Times New Roman" pitchFamily="18" charset="0"/>
                        </a:rPr>
                        <a:t>des comprimés</a:t>
                      </a:r>
                      <a:endParaRPr lang="fr-FR" sz="1600" b="1" dirty="0" smtClean="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gridSpan="3">
                  <a:txBody>
                    <a:bodyPr/>
                    <a:lstStyle/>
                    <a:p>
                      <a:pPr algn="ctr">
                        <a:lnSpc>
                          <a:spcPct val="150000"/>
                        </a:lnSpc>
                        <a:spcAft>
                          <a:spcPts val="0"/>
                        </a:spcAft>
                      </a:pPr>
                      <a:r>
                        <a:rPr lang="fr-FR" sz="1600" b="1" dirty="0" smtClean="0">
                          <a:latin typeface="Times New Roman" pitchFamily="18" charset="0"/>
                          <a:cs typeface="Times New Roman" pitchFamily="18" charset="0"/>
                        </a:rPr>
                        <a:t>Poids des comprimés (mg)</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hMerge="1">
                  <a:txBody>
                    <a:bodyPr/>
                    <a:lstStyle/>
                    <a:p>
                      <a:pPr algn="ctr">
                        <a:lnSpc>
                          <a:spcPct val="150000"/>
                        </a:lnSpc>
                        <a:spcAft>
                          <a:spcPts val="0"/>
                        </a:spcAft>
                      </a:pPr>
                      <a:endParaRPr lang="fr-FR"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50000"/>
                        </a:lnSpc>
                        <a:spcAft>
                          <a:spcPts val="0"/>
                        </a:spcAft>
                      </a:pPr>
                      <a:endParaRPr lang="fr-FR"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5493">
                <a:tc vMerge="1">
                  <a:txBody>
                    <a:bodyPr/>
                    <a:lstStyle/>
                    <a:p>
                      <a:pPr algn="ctr">
                        <a:lnSpc>
                          <a:spcPct val="150000"/>
                        </a:lnSpc>
                        <a:spcAft>
                          <a:spcPts val="0"/>
                        </a:spcAft>
                      </a:pPr>
                      <a:endParaRPr lang="fr-FR"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fr-FR" sz="1600" b="1" dirty="0" smtClean="0">
                          <a:latin typeface="Times New Roman" pitchFamily="18" charset="0"/>
                          <a:cs typeface="Times New Roman" pitchFamily="18" charset="0"/>
                        </a:rPr>
                        <a:t>Essai </a:t>
                      </a:r>
                      <a:r>
                        <a:rPr lang="fr-FR" sz="1600" b="1" dirty="0">
                          <a:latin typeface="Times New Roman" pitchFamily="18" charset="0"/>
                          <a:cs typeface="Times New Roman" pitchFamily="18" charset="0"/>
                        </a:rPr>
                        <a:t>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smtClean="0">
                          <a:latin typeface="Times New Roman" pitchFamily="18" charset="0"/>
                          <a:cs typeface="Times New Roman" pitchFamily="18" charset="0"/>
                        </a:rPr>
                        <a:t>Essai </a:t>
                      </a:r>
                      <a:r>
                        <a:rPr lang="fr-FR" sz="1600" b="1" dirty="0">
                          <a:latin typeface="Times New Roman" pitchFamily="18" charset="0"/>
                          <a:cs typeface="Times New Roman" pitchFamily="18" charset="0"/>
                        </a:rPr>
                        <a:t>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smtClean="0">
                          <a:latin typeface="Times New Roman" pitchFamily="18" charset="0"/>
                          <a:cs typeface="Times New Roman" pitchFamily="18" charset="0"/>
                        </a:rPr>
                        <a:t>Essai</a:t>
                      </a:r>
                      <a:r>
                        <a:rPr lang="fr-FR" sz="1600" b="1" baseline="0" dirty="0" smtClean="0">
                          <a:latin typeface="Times New Roman" pitchFamily="18" charset="0"/>
                          <a:cs typeface="Times New Roman" pitchFamily="18" charset="0"/>
                        </a:rPr>
                        <a:t> </a:t>
                      </a:r>
                      <a:r>
                        <a:rPr lang="fr-FR" sz="1600" b="1" dirty="0" smtClean="0">
                          <a:latin typeface="Times New Roman" pitchFamily="18" charset="0"/>
                          <a:cs typeface="Times New Roman" pitchFamily="18" charset="0"/>
                        </a:rPr>
                        <a:t>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304.9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295.1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296.5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303.1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306.2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313.0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4</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284.6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301.2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295.5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5</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290.2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298.1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302.1</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303.6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310.6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7</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305.3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301.3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303.0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287.3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304.6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304.2</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9</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293.6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306.3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294.8</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40599">
                <a:tc>
                  <a:txBody>
                    <a:bodyPr/>
                    <a:lstStyle/>
                    <a:p>
                      <a:pPr algn="ctr">
                        <a:lnSpc>
                          <a:spcPct val="150000"/>
                        </a:lnSpc>
                        <a:spcAft>
                          <a:spcPts val="0"/>
                        </a:spcAft>
                      </a:pPr>
                      <a:r>
                        <a:rPr lang="fr-FR" sz="1600" b="1" dirty="0">
                          <a:latin typeface="Times New Roman" pitchFamily="18" charset="0"/>
                          <a:cs typeface="Times New Roman" pitchFamily="18" charset="0"/>
                        </a:rPr>
                        <a:t>10</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308.6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299.6</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295.7</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r h="381499">
                <a:tc>
                  <a:txBody>
                    <a:bodyPr/>
                    <a:lstStyle/>
                    <a:p>
                      <a:pPr algn="ctr">
                        <a:lnSpc>
                          <a:spcPct val="150000"/>
                        </a:lnSpc>
                        <a:spcAft>
                          <a:spcPts val="0"/>
                        </a:spcAft>
                      </a:pPr>
                      <a:r>
                        <a:rPr lang="fr-FR" sz="1600" b="1" dirty="0">
                          <a:latin typeface="Times New Roman" pitchFamily="18" charset="0"/>
                          <a:cs typeface="Times New Roman" pitchFamily="18" charset="0"/>
                        </a:rPr>
                        <a:t>Poids moyens (mg)</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297.3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302.23</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c>
                  <a:txBody>
                    <a:bodyPr/>
                    <a:lstStyle/>
                    <a:p>
                      <a:pPr algn="ctr">
                        <a:lnSpc>
                          <a:spcPct val="150000"/>
                        </a:lnSpc>
                        <a:spcAft>
                          <a:spcPts val="0"/>
                        </a:spcAft>
                      </a:pPr>
                      <a:r>
                        <a:rPr lang="fr-FR" sz="1600" b="1" dirty="0">
                          <a:latin typeface="Times New Roman" pitchFamily="18" charset="0"/>
                          <a:cs typeface="Times New Roman" pitchFamily="18" charset="0"/>
                        </a:rPr>
                        <a:t>302.97</a:t>
                      </a:r>
                      <a:endParaRPr lang="fr-FR" sz="16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tcPr>
                </a:tc>
              </a:tr>
            </a:tbl>
          </a:graphicData>
        </a:graphic>
      </p:graphicFrame>
      <p:sp>
        <p:nvSpPr>
          <p:cNvPr id="7" name="Rectangle 6"/>
          <p:cNvSpPr/>
          <p:nvPr/>
        </p:nvSpPr>
        <p:spPr>
          <a:xfrm>
            <a:off x="1899138" y="872197"/>
            <a:ext cx="5556739" cy="579967"/>
          </a:xfrm>
          <a:prstGeom prst="rect">
            <a:avLst/>
          </a:prstGeom>
        </p:spPr>
        <p:txBody>
          <a:bodyPr wrap="square">
            <a:spAutoFit/>
          </a:bodyPr>
          <a:lstStyle/>
          <a:p>
            <a:pPr marL="457200" indent="-457200" algn="just">
              <a:lnSpc>
                <a:spcPct val="150000"/>
              </a:lnSpc>
              <a:buFont typeface="Courier New" pitchFamily="49" charset="0"/>
              <a:buChar char="o"/>
              <a:defRPr/>
            </a:pPr>
            <a:r>
              <a:rPr lang="fr-FR" sz="2400" b="1" dirty="0" smtClean="0">
                <a:solidFill>
                  <a:srgbClr val="2696E2"/>
                </a:solidFill>
                <a:latin typeface="Times New Roman" pitchFamily="18" charset="0"/>
                <a:cs typeface="Times New Roman" pitchFamily="18" charset="0"/>
              </a:rPr>
              <a:t>Essai d’uniformité de masse</a:t>
            </a:r>
            <a:endParaRPr lang="fr-FR" sz="2400" b="1" dirty="0">
              <a:solidFill>
                <a:srgbClr val="2696E2"/>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3045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checkerboard(across)">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checkerboard(across)">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47636"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29</a:t>
            </a:fld>
            <a:endParaRPr lang="en-US" dirty="0"/>
          </a:p>
        </p:txBody>
      </p:sp>
      <p:sp>
        <p:nvSpPr>
          <p:cNvPr id="21" name="Rectangle 20"/>
          <p:cNvSpPr/>
          <p:nvPr/>
        </p:nvSpPr>
        <p:spPr>
          <a:xfrm>
            <a:off x="1872928" y="832703"/>
            <a:ext cx="7676606" cy="400110"/>
          </a:xfrm>
          <a:prstGeom prst="rect">
            <a:avLst/>
          </a:prstGeom>
        </p:spPr>
        <p:txBody>
          <a:bodyPr wrap="square">
            <a:spAutoFit/>
          </a:bodyPr>
          <a:lstStyle/>
          <a:p>
            <a:pPr algn="just"/>
            <a:r>
              <a:rPr lang="fr-FR" sz="2000" b="1" dirty="0" smtClean="0">
                <a:latin typeface="Times New Roman" pitchFamily="18" charset="0"/>
                <a:cs typeface="Times New Roman" pitchFamily="18" charset="0"/>
              </a:rPr>
              <a:t>Tableaux 6.</a:t>
            </a:r>
            <a:r>
              <a:rPr lang="fr-FR" sz="2000" dirty="0" smtClean="0">
                <a:latin typeface="Times New Roman" pitchFamily="18" charset="0"/>
                <a:cs typeface="Times New Roman" pitchFamily="18" charset="0"/>
              </a:rPr>
              <a:t> Résultats  de </a:t>
            </a:r>
            <a:r>
              <a:rPr lang="fr-FR" sz="2000" dirty="0" smtClean="0">
                <a:latin typeface="Times New Roman" pitchFamily="18" charset="0"/>
                <a:cs typeface="Times New Roman" pitchFamily="18" charset="0"/>
              </a:rPr>
              <a:t>l’essai de friabilité</a:t>
            </a:r>
            <a:r>
              <a:rPr lang="fr-FR" sz="2000" dirty="0" smtClean="0">
                <a:latin typeface="Times New Roman" pitchFamily="18" charset="0"/>
                <a:cs typeface="Times New Roman" pitchFamily="18" charset="0"/>
              </a:rPr>
              <a:t> sur les comprimés</a:t>
            </a:r>
            <a:r>
              <a:rPr lang="fr-FR" sz="2000" dirty="0" smtClean="0"/>
              <a:t>.</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
        <p:nvSpPr>
          <p:cNvPr id="7" name="Rectangle 6"/>
          <p:cNvSpPr/>
          <p:nvPr/>
        </p:nvSpPr>
        <p:spPr>
          <a:xfrm>
            <a:off x="1972417" y="425126"/>
            <a:ext cx="3485902" cy="461665"/>
          </a:xfrm>
          <a:prstGeom prst="rect">
            <a:avLst/>
          </a:prstGeom>
        </p:spPr>
        <p:txBody>
          <a:bodyPr wrap="square">
            <a:spAutoFit/>
          </a:bodyPr>
          <a:lstStyle/>
          <a:p>
            <a:pPr>
              <a:buFont typeface="Courier New" pitchFamily="49" charset="0"/>
              <a:buChar char="o"/>
            </a:pPr>
            <a:r>
              <a:rPr lang="fr-FR" sz="2400" b="1" dirty="0" smtClean="0">
                <a:solidFill>
                  <a:schemeClr val="accent5"/>
                </a:solidFill>
                <a:latin typeface="Times New Roman" pitchFamily="18" charset="0"/>
                <a:cs typeface="Times New Roman" pitchFamily="18" charset="0"/>
              </a:rPr>
              <a:t> </a:t>
            </a:r>
            <a:r>
              <a:rPr lang="fr-FR" sz="2400" b="1" dirty="0" smtClean="0">
                <a:solidFill>
                  <a:srgbClr val="2696E2"/>
                </a:solidFill>
                <a:latin typeface="Times New Roman" pitchFamily="18" charset="0"/>
                <a:cs typeface="Times New Roman" pitchFamily="18" charset="0"/>
              </a:rPr>
              <a:t>Essai de friabilité</a:t>
            </a:r>
            <a:endParaRPr lang="fr-FR" sz="2400" b="1" dirty="0">
              <a:solidFill>
                <a:srgbClr val="2696E2"/>
              </a:solidFill>
            </a:endParaRPr>
          </a:p>
        </p:txBody>
      </p:sp>
      <p:graphicFrame>
        <p:nvGraphicFramePr>
          <p:cNvPr id="9" name="Tableau 8"/>
          <p:cNvGraphicFramePr>
            <a:graphicFrameLocks noGrp="1"/>
          </p:cNvGraphicFramePr>
          <p:nvPr/>
        </p:nvGraphicFramePr>
        <p:xfrm>
          <a:off x="3534772" y="1256140"/>
          <a:ext cx="6866528" cy="5440680"/>
        </p:xfrm>
        <a:graphic>
          <a:graphicData uri="http://schemas.openxmlformats.org/drawingml/2006/table">
            <a:tbl>
              <a:tblPr>
                <a:tableStyleId>{D113A9D2-9D6B-4929-AA2D-F23B5EE8CBE7}</a:tableStyleId>
              </a:tblPr>
              <a:tblGrid>
                <a:gridCol w="3229948"/>
                <a:gridCol w="3636580"/>
              </a:tblGrid>
              <a:tr h="288920">
                <a:tc>
                  <a:txBody>
                    <a:bodyPr/>
                    <a:lstStyle/>
                    <a:p>
                      <a:pPr algn="ctr">
                        <a:lnSpc>
                          <a:spcPct val="150000"/>
                        </a:lnSpc>
                        <a:spcAft>
                          <a:spcPts val="0"/>
                        </a:spcAft>
                      </a:pPr>
                      <a:r>
                        <a:rPr lang="fr-FR" sz="1400" b="1" dirty="0">
                          <a:latin typeface="Times New Roman" pitchFamily="18" charset="0"/>
                          <a:cs typeface="Times New Roman" pitchFamily="18" charset="0"/>
                        </a:rPr>
                        <a:t>Comprimé</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Friabilité (%)</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n</a:t>
                      </a:r>
                      <a:r>
                        <a:rPr lang="fr-FR" sz="1400" b="1" dirty="0">
                          <a:latin typeface="Times New Roman" pitchFamily="18" charset="0"/>
                          <a:cs typeface="Times New Roman" pitchFamily="18" charset="0"/>
                        </a:rPr>
                        <a:t> 10%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0.59</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n</a:t>
                      </a:r>
                      <a:r>
                        <a:rPr lang="fr-FR" sz="1400" b="1" dirty="0">
                          <a:latin typeface="Times New Roman" pitchFamily="18" charset="0"/>
                          <a:cs typeface="Times New Roman" pitchFamily="18" charset="0"/>
                        </a:rPr>
                        <a:t> 20%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0.62</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n</a:t>
                      </a:r>
                      <a:r>
                        <a:rPr lang="fr-FR" sz="1400" b="1" dirty="0">
                          <a:latin typeface="Times New Roman" pitchFamily="18" charset="0"/>
                          <a:cs typeface="Times New Roman" pitchFamily="18" charset="0"/>
                        </a:rPr>
                        <a:t> 30%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0.85</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n</a:t>
                      </a:r>
                      <a:r>
                        <a:rPr lang="fr-FR" sz="1400" b="1" dirty="0">
                          <a:latin typeface="Times New Roman" pitchFamily="18" charset="0"/>
                          <a:cs typeface="Times New Roman" pitchFamily="18" charset="0"/>
                        </a:rPr>
                        <a:t> 40%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0.60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1</a:t>
                      </a:r>
                      <a:r>
                        <a:rPr lang="fr-FR" sz="1400" b="1" dirty="0">
                          <a:latin typeface="Times New Roman" pitchFamily="18" charset="0"/>
                          <a:cs typeface="Times New Roman" pitchFamily="18" charset="0"/>
                        </a:rPr>
                        <a:t> 10%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0.23</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1</a:t>
                      </a:r>
                      <a:r>
                        <a:rPr lang="fr-FR" sz="1400" b="1" dirty="0">
                          <a:latin typeface="Times New Roman" pitchFamily="18" charset="0"/>
                          <a:cs typeface="Times New Roman" pitchFamily="18" charset="0"/>
                        </a:rPr>
                        <a:t> 20%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0.56</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1</a:t>
                      </a:r>
                      <a:r>
                        <a:rPr lang="fr-FR" sz="1400" b="1" dirty="0">
                          <a:latin typeface="Times New Roman" pitchFamily="18" charset="0"/>
                          <a:cs typeface="Times New Roman" pitchFamily="18" charset="0"/>
                        </a:rPr>
                        <a:t> 30%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0.74</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1</a:t>
                      </a:r>
                      <a:r>
                        <a:rPr lang="fr-FR" sz="1400" b="1" dirty="0">
                          <a:latin typeface="Times New Roman" pitchFamily="18" charset="0"/>
                          <a:cs typeface="Times New Roman" pitchFamily="18" charset="0"/>
                        </a:rPr>
                        <a:t> 40%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0.21</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2</a:t>
                      </a:r>
                      <a:r>
                        <a:rPr lang="fr-FR" sz="1400" b="1" dirty="0">
                          <a:latin typeface="Times New Roman" pitchFamily="18" charset="0"/>
                          <a:cs typeface="Times New Roman" pitchFamily="18" charset="0"/>
                        </a:rPr>
                        <a:t> 10%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0.82</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2</a:t>
                      </a:r>
                      <a:r>
                        <a:rPr lang="fr-FR" sz="1400" b="1" dirty="0">
                          <a:latin typeface="Times New Roman" pitchFamily="18" charset="0"/>
                          <a:cs typeface="Times New Roman" pitchFamily="18" charset="0"/>
                        </a:rPr>
                        <a:t> 20%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0.60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2</a:t>
                      </a:r>
                      <a:r>
                        <a:rPr lang="fr-FR" sz="1400" b="1" dirty="0">
                          <a:latin typeface="Times New Roman" pitchFamily="18" charset="0"/>
                          <a:cs typeface="Times New Roman" pitchFamily="18" charset="0"/>
                        </a:rPr>
                        <a:t> 30%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0.62</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2</a:t>
                      </a:r>
                      <a:r>
                        <a:rPr lang="fr-FR" sz="1400" b="1" dirty="0">
                          <a:latin typeface="Times New Roman" pitchFamily="18" charset="0"/>
                          <a:cs typeface="Times New Roman" pitchFamily="18" charset="0"/>
                        </a:rPr>
                        <a:t> 40%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0.74</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3</a:t>
                      </a:r>
                      <a:r>
                        <a:rPr lang="fr-FR" sz="1400" b="1" dirty="0">
                          <a:latin typeface="Times New Roman" pitchFamily="18" charset="0"/>
                          <a:cs typeface="Times New Roman" pitchFamily="18" charset="0"/>
                        </a:rPr>
                        <a:t> 10%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0.08</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3</a:t>
                      </a:r>
                      <a:r>
                        <a:rPr lang="fr-FR" sz="1400" b="1" dirty="0">
                          <a:latin typeface="Times New Roman" pitchFamily="18" charset="0"/>
                          <a:cs typeface="Times New Roman" pitchFamily="18" charset="0"/>
                        </a:rPr>
                        <a:t> 20%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0.51</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3</a:t>
                      </a:r>
                      <a:r>
                        <a:rPr lang="fr-FR" sz="1400" b="1" dirty="0">
                          <a:latin typeface="Times New Roman" pitchFamily="18" charset="0"/>
                          <a:cs typeface="Times New Roman" pitchFamily="18" charset="0"/>
                        </a:rPr>
                        <a:t> 30%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0.81</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17771">
                <a:tc>
                  <a:txBody>
                    <a:bodyPr/>
                    <a:lstStyle/>
                    <a:p>
                      <a:pPr algn="ctr">
                        <a:lnSpc>
                          <a:spcPct val="150000"/>
                        </a:lnSpc>
                        <a:spcAft>
                          <a:spcPts val="0"/>
                        </a:spcAft>
                      </a:pPr>
                      <a:r>
                        <a:rPr lang="fr-FR" sz="1400" b="1" dirty="0">
                          <a:latin typeface="Times New Roman" pitchFamily="18" charset="0"/>
                          <a:cs typeface="Times New Roman" pitchFamily="18" charset="0"/>
                        </a:rPr>
                        <a:t>CpX</a:t>
                      </a:r>
                      <a:r>
                        <a:rPr lang="fr-FR" sz="1400" b="1" baseline="-25000" dirty="0">
                          <a:latin typeface="Times New Roman" pitchFamily="18" charset="0"/>
                          <a:cs typeface="Times New Roman" pitchFamily="18" charset="0"/>
                        </a:rPr>
                        <a:t>3</a:t>
                      </a:r>
                      <a:r>
                        <a:rPr lang="fr-FR" sz="1400" b="1" dirty="0">
                          <a:latin typeface="Times New Roman" pitchFamily="18" charset="0"/>
                          <a:cs typeface="Times New Roman" pitchFamily="18" charset="0"/>
                        </a:rPr>
                        <a:t> 40%</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a:lnSpc>
                          <a:spcPct val="150000"/>
                        </a:lnSpc>
                        <a:spcAft>
                          <a:spcPts val="0"/>
                        </a:spcAft>
                      </a:pPr>
                      <a:r>
                        <a:rPr lang="fr-FR" sz="1400" b="1" dirty="0">
                          <a:latin typeface="Times New Roman" pitchFamily="18" charset="0"/>
                          <a:cs typeface="Times New Roman" pitchFamily="18" charset="0"/>
                        </a:rPr>
                        <a:t>0.57</a:t>
                      </a:r>
                      <a:endParaRPr lang="fr-FR" sz="1400" b="1" dirty="0">
                        <a:latin typeface="Times New Roman" pitchFamily="18" charset="0"/>
                        <a:ea typeface="Calibri"/>
                        <a:cs typeface="Times New Roman"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bl>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2646221"/>
            <a:ext cx="12192000" cy="1955656"/>
          </a:xfrm>
          <a:prstGeom prst="rect">
            <a:avLst/>
          </a:prstGeom>
        </p:spPr>
      </p:pic>
      <p:sp>
        <p:nvSpPr>
          <p:cNvPr id="5" name="Rectangle 4"/>
          <p:cNvSpPr/>
          <p:nvPr/>
        </p:nvSpPr>
        <p:spPr>
          <a:xfrm>
            <a:off x="318654" y="3196730"/>
            <a:ext cx="8302832" cy="769441"/>
          </a:xfrm>
          <a:prstGeom prst="rect">
            <a:avLst/>
          </a:prstGeom>
        </p:spPr>
        <p:txBody>
          <a:bodyPr wrap="square">
            <a:spAutoFit/>
          </a:bodyPr>
          <a:lstStyle/>
          <a:p>
            <a:r>
              <a:rPr lang="fr-FR" sz="4400" b="1" dirty="0" smtClean="0">
                <a:solidFill>
                  <a:schemeClr val="bg1"/>
                </a:solidFill>
                <a:latin typeface="Times New Roman" panose="02020603050405020304" pitchFamily="18" charset="0"/>
                <a:cs typeface="Times New Roman" panose="02020603050405020304" pitchFamily="18" charset="0"/>
              </a:rPr>
              <a:t>          INTRODUCTION</a:t>
            </a:r>
            <a:endParaRPr lang="fr-FR" sz="2000" dirty="0">
              <a:solidFill>
                <a:schemeClr val="bg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a:t>
            </a:fld>
            <a:endParaRPr lang="en-US" dirty="0"/>
          </a:p>
        </p:txBody>
      </p:sp>
    </p:spTree>
    <p:extLst>
      <p:ext uri="{BB962C8B-B14F-4D97-AF65-F5344CB8AC3E}">
        <p14:creationId xmlns:p14="http://schemas.microsoft.com/office/powerpoint/2010/main" xmlns="" val="60425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30</a:t>
            </a:fld>
            <a:endParaRPr lang="en-US" dirty="0"/>
          </a:p>
        </p:txBody>
      </p:sp>
      <p:sp>
        <p:nvSpPr>
          <p:cNvPr id="21" name="Rectangle 20"/>
          <p:cNvSpPr/>
          <p:nvPr/>
        </p:nvSpPr>
        <p:spPr>
          <a:xfrm>
            <a:off x="1832569" y="750627"/>
            <a:ext cx="7676606" cy="400110"/>
          </a:xfrm>
          <a:prstGeom prst="rect">
            <a:avLst/>
          </a:prstGeom>
        </p:spPr>
        <p:txBody>
          <a:bodyPr wrap="square">
            <a:spAutoFit/>
          </a:bodyPr>
          <a:lstStyle/>
          <a:p>
            <a:pPr algn="just"/>
            <a:r>
              <a:rPr lang="fr-FR" sz="2000" b="1" dirty="0" smtClean="0">
                <a:latin typeface="Times New Roman" pitchFamily="18" charset="0"/>
                <a:cs typeface="Times New Roman" pitchFamily="18" charset="0"/>
              </a:rPr>
              <a:t>Tableaux 7. </a:t>
            </a:r>
            <a:r>
              <a:rPr lang="fr-FR" sz="2000" dirty="0" smtClean="0"/>
              <a:t> </a:t>
            </a:r>
            <a:r>
              <a:rPr lang="fr-FR" sz="2000" dirty="0" smtClean="0">
                <a:latin typeface="Times New Roman" pitchFamily="18" charset="0"/>
                <a:cs typeface="Times New Roman" pitchFamily="18" charset="0"/>
              </a:rPr>
              <a:t>Résultats expérimentaux de test de dureté</a:t>
            </a:r>
            <a:r>
              <a:rPr lang="fr-FR" sz="2000" dirty="0" smtClean="0"/>
              <a:t>.</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graphicFrame>
        <p:nvGraphicFramePr>
          <p:cNvPr id="8" name="Tableau 7"/>
          <p:cNvGraphicFramePr>
            <a:graphicFrameLocks noGrp="1"/>
          </p:cNvGraphicFramePr>
          <p:nvPr/>
        </p:nvGraphicFramePr>
        <p:xfrm>
          <a:off x="2988859" y="1146407"/>
          <a:ext cx="8120419" cy="5650998"/>
        </p:xfrm>
        <a:graphic>
          <a:graphicData uri="http://schemas.openxmlformats.org/drawingml/2006/table">
            <a:tbl>
              <a:tblPr>
                <a:tableStyleId>{D113A9D2-9D6B-4929-AA2D-F23B5EE8CBE7}</a:tableStyleId>
              </a:tblPr>
              <a:tblGrid>
                <a:gridCol w="2006845"/>
                <a:gridCol w="1684635"/>
                <a:gridCol w="2448672"/>
                <a:gridCol w="1980267"/>
              </a:tblGrid>
              <a:tr h="381004">
                <a:tc rowSpan="2">
                  <a:txBody>
                    <a:bodyPr/>
                    <a:lstStyle/>
                    <a:p>
                      <a:pPr algn="ctr">
                        <a:lnSpc>
                          <a:spcPct val="150000"/>
                        </a:lnSpc>
                        <a:spcAft>
                          <a:spcPts val="0"/>
                        </a:spcAft>
                      </a:pPr>
                      <a:r>
                        <a:rPr lang="fr-FR" sz="1600" b="1" dirty="0">
                          <a:latin typeface="Times New Roman" pitchFamily="18" charset="0"/>
                          <a:cs typeface="Times New Roman" pitchFamily="18" charset="0"/>
                        </a:rPr>
                        <a:t>Nombre des Cp</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gridSpan="3">
                  <a:txBody>
                    <a:bodyPr/>
                    <a:lstStyle/>
                    <a:p>
                      <a:pPr algn="ctr">
                        <a:lnSpc>
                          <a:spcPct val="150000"/>
                        </a:lnSpc>
                        <a:spcAft>
                          <a:spcPts val="0"/>
                        </a:spcAft>
                      </a:pPr>
                      <a:r>
                        <a:rPr lang="fr-FR" sz="1600" b="1" dirty="0">
                          <a:latin typeface="Times New Roman" pitchFamily="18" charset="0"/>
                          <a:cs typeface="Times New Roman" pitchFamily="18" charset="0"/>
                        </a:rPr>
                        <a:t>Dureté des comprimés (N)</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hMerge="1">
                  <a:txBody>
                    <a:bodyPr/>
                    <a:lstStyle/>
                    <a:p>
                      <a:endParaRPr lang="fr-FR"/>
                    </a:p>
                  </a:txBody>
                  <a:tcPr/>
                </a:tc>
                <a:tc hMerge="1">
                  <a:txBody>
                    <a:bodyPr/>
                    <a:lstStyle/>
                    <a:p>
                      <a:endParaRPr lang="fr-FR"/>
                    </a:p>
                  </a:txBody>
                  <a:tcPr/>
                </a:tc>
              </a:tr>
              <a:tr h="395978">
                <a:tc vMerge="1">
                  <a:txBody>
                    <a:bodyPr/>
                    <a:lstStyle/>
                    <a:p>
                      <a:endParaRPr lang="fr-FR"/>
                    </a:p>
                  </a:txBody>
                  <a:tcPr/>
                </a:tc>
                <a:tc>
                  <a:txBody>
                    <a:bodyPr/>
                    <a:lstStyle/>
                    <a:p>
                      <a:pPr algn="ctr">
                        <a:lnSpc>
                          <a:spcPct val="150000"/>
                        </a:lnSpc>
                        <a:spcAft>
                          <a:spcPts val="0"/>
                        </a:spcAft>
                      </a:pPr>
                      <a:r>
                        <a:rPr lang="fr-FR" sz="1600" b="1" dirty="0">
                          <a:latin typeface="Times New Roman" pitchFamily="18" charset="0"/>
                          <a:cs typeface="Times New Roman" pitchFamily="18" charset="0"/>
                        </a:rPr>
                        <a:t>Essai 1</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Essai 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Essai 3</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1</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95</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98</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70</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3</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101</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76</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85</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103</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5</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91</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81</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6</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97</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90</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7</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8</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98</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81</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95</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9</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97</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89</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73327">
                <a:tc>
                  <a:txBody>
                    <a:bodyPr/>
                    <a:lstStyle/>
                    <a:p>
                      <a:pPr algn="ctr">
                        <a:lnSpc>
                          <a:spcPct val="150000"/>
                        </a:lnSpc>
                        <a:spcAft>
                          <a:spcPts val="0"/>
                        </a:spcAft>
                      </a:pPr>
                      <a:r>
                        <a:rPr lang="fr-FR" sz="1600" b="1" dirty="0">
                          <a:latin typeface="Times New Roman" pitchFamily="18" charset="0"/>
                          <a:cs typeface="Times New Roman" pitchFamily="18" charset="0"/>
                        </a:rPr>
                        <a:t>10</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77</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82082">
                <a:tc>
                  <a:txBody>
                    <a:bodyPr/>
                    <a:lstStyle/>
                    <a:p>
                      <a:pPr algn="ctr">
                        <a:lnSpc>
                          <a:spcPct val="150000"/>
                        </a:lnSpc>
                        <a:spcAft>
                          <a:spcPts val="0"/>
                        </a:spcAft>
                      </a:pPr>
                      <a:r>
                        <a:rPr lang="fr-FR" sz="1600" b="1" dirty="0">
                          <a:latin typeface="Times New Roman" pitchFamily="18" charset="0"/>
                          <a:cs typeface="Times New Roman" pitchFamily="18" charset="0"/>
                        </a:rPr>
                        <a:t>Dureté moyenne  (N)</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90.3</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87.0</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84.9</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92904">
                <a:tc>
                  <a:txBody>
                    <a:bodyPr/>
                    <a:lstStyle/>
                    <a:p>
                      <a:pPr algn="ctr">
                        <a:lnSpc>
                          <a:spcPct val="150000"/>
                        </a:lnSpc>
                        <a:spcAft>
                          <a:spcPts val="0"/>
                        </a:spcAft>
                      </a:pPr>
                      <a:r>
                        <a:rPr lang="fr-FR" sz="1600" b="1" dirty="0">
                          <a:latin typeface="Times New Roman" pitchFamily="18" charset="0"/>
                          <a:cs typeface="Times New Roman" pitchFamily="18" charset="0"/>
                        </a:rPr>
                        <a:t>Min</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72</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70</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r h="364941">
                <a:tc>
                  <a:txBody>
                    <a:bodyPr/>
                    <a:lstStyle/>
                    <a:p>
                      <a:pPr algn="ctr">
                        <a:lnSpc>
                          <a:spcPct val="150000"/>
                        </a:lnSpc>
                        <a:spcAft>
                          <a:spcPts val="0"/>
                        </a:spcAft>
                      </a:pPr>
                      <a:r>
                        <a:rPr lang="fr-FR" sz="1600" b="1" dirty="0">
                          <a:latin typeface="Times New Roman" pitchFamily="18" charset="0"/>
                          <a:cs typeface="Times New Roman" pitchFamily="18" charset="0"/>
                        </a:rPr>
                        <a:t>Max </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104</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101</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c>
                  <a:txBody>
                    <a:bodyPr/>
                    <a:lstStyle/>
                    <a:p>
                      <a:pPr algn="ctr">
                        <a:lnSpc>
                          <a:spcPct val="150000"/>
                        </a:lnSpc>
                        <a:spcAft>
                          <a:spcPts val="0"/>
                        </a:spcAft>
                      </a:pPr>
                      <a:r>
                        <a:rPr lang="fr-FR" sz="1600" b="1" dirty="0">
                          <a:latin typeface="Times New Roman" pitchFamily="18" charset="0"/>
                          <a:cs typeface="Times New Roman" pitchFamily="18" charset="0"/>
                        </a:rPr>
                        <a:t>103</a:t>
                      </a:r>
                      <a:endParaRPr lang="fr-FR" sz="1600" b="1" dirty="0">
                        <a:latin typeface="Times New Roman" pitchFamily="18" charset="0"/>
                        <a:ea typeface="Calibri"/>
                        <a:cs typeface="Times New Roman" pitchFamily="18" charset="0"/>
                      </a:endParaRPr>
                    </a:p>
                  </a:txBody>
                  <a:tcPr marL="63500" marR="6350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a:tcPr>
                </a:tc>
              </a:tr>
            </a:tbl>
          </a:graphicData>
        </a:graphic>
      </p:graphicFrame>
      <p:sp>
        <p:nvSpPr>
          <p:cNvPr id="7" name="Rectangle 6"/>
          <p:cNvSpPr/>
          <p:nvPr/>
        </p:nvSpPr>
        <p:spPr>
          <a:xfrm>
            <a:off x="1843707" y="354843"/>
            <a:ext cx="4240722" cy="461665"/>
          </a:xfrm>
          <a:prstGeom prst="rect">
            <a:avLst/>
          </a:prstGeom>
        </p:spPr>
        <p:txBody>
          <a:bodyPr wrap="square">
            <a:spAutoFit/>
          </a:bodyPr>
          <a:lstStyle/>
          <a:p>
            <a:pPr>
              <a:buFont typeface="Courier New" pitchFamily="49" charset="0"/>
              <a:buChar char="o"/>
            </a:pPr>
            <a:r>
              <a:rPr lang="fr-FR" sz="2400" b="1" dirty="0" smtClean="0">
                <a:solidFill>
                  <a:schemeClr val="accent5"/>
                </a:solidFill>
                <a:latin typeface="Times New Roman" pitchFamily="18" charset="0"/>
                <a:cs typeface="Times New Roman" pitchFamily="18" charset="0"/>
              </a:rPr>
              <a:t> </a:t>
            </a:r>
            <a:r>
              <a:rPr lang="fr-FR" sz="2400" b="1" dirty="0" smtClean="0">
                <a:solidFill>
                  <a:srgbClr val="2696E2"/>
                </a:solidFill>
                <a:latin typeface="Times New Roman" pitchFamily="18" charset="0"/>
                <a:cs typeface="Times New Roman" pitchFamily="18" charset="0"/>
              </a:rPr>
              <a:t>Essai de dureté </a:t>
            </a:r>
            <a:endParaRPr lang="fr-FR" sz="2400" b="1" dirty="0">
              <a:solidFill>
                <a:srgbClr val="2696E2"/>
              </a:solidFill>
            </a:endParaRPr>
          </a:p>
        </p:txBody>
      </p:sp>
    </p:spTree>
    <p:extLst>
      <p:ext uri="{BB962C8B-B14F-4D97-AF65-F5344CB8AC3E}">
        <p14:creationId xmlns:p14="http://schemas.microsoft.com/office/powerpoint/2010/main" xmlns="" val="213045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31</a:t>
            </a:fld>
            <a:endParaRPr lang="en-US" dirty="0"/>
          </a:p>
        </p:txBody>
      </p:sp>
      <p:sp>
        <p:nvSpPr>
          <p:cNvPr id="9" name="Parchemin horizontal 8"/>
          <p:cNvSpPr/>
          <p:nvPr/>
        </p:nvSpPr>
        <p:spPr>
          <a:xfrm>
            <a:off x="3080825" y="1744394"/>
            <a:ext cx="7441809" cy="3052689"/>
          </a:xfrm>
          <a:prstGeom prst="horizontalScroll">
            <a:avLst/>
          </a:prstGeom>
        </p:spPr>
        <p:style>
          <a:lnRef idx="1">
            <a:schemeClr val="accent5"/>
          </a:lnRef>
          <a:fillRef idx="1003">
            <a:schemeClr val="lt1"/>
          </a:fillRef>
          <a:effectRef idx="1">
            <a:schemeClr val="accent5"/>
          </a:effectRef>
          <a:fontRef idx="minor">
            <a:schemeClr val="dk1"/>
          </a:fontRef>
        </p:style>
        <p:txBody>
          <a:bodyPr rtlCol="0" anchor="ctr"/>
          <a:lstStyle/>
          <a:p>
            <a:pPr algn="ctr"/>
            <a:r>
              <a:rPr lang="fr-FR" sz="3600" b="1" dirty="0" smtClean="0">
                <a:ln w="10541" cmpd="sng">
                  <a:solidFill>
                    <a:schemeClr val="accent1">
                      <a:shade val="88000"/>
                      <a:satMod val="110000"/>
                    </a:schemeClr>
                  </a:solidFill>
                  <a:prstDash val="solid"/>
                </a:ln>
                <a:solidFill>
                  <a:srgbClr val="0070C0"/>
                </a:solidFill>
                <a:latin typeface="Times New Roman" pitchFamily="18" charset="0"/>
                <a:cs typeface="Times New Roman" pitchFamily="18" charset="0"/>
              </a:rPr>
              <a:t>V.3. Essai de dissolution</a:t>
            </a:r>
            <a:endParaRPr lang="fr-FR" sz="3600" b="1" dirty="0">
              <a:ln w="10541" cmpd="sng">
                <a:solidFill>
                  <a:schemeClr val="accent1">
                    <a:shade val="88000"/>
                    <a:satMod val="110000"/>
                  </a:schemeClr>
                </a:solidFill>
                <a:prstDash val="solid"/>
              </a:ln>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3045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32</a:t>
            </a:fld>
            <a:endParaRPr lang="en-US" dirty="0"/>
          </a:p>
        </p:txBody>
      </p:sp>
      <p:sp>
        <p:nvSpPr>
          <p:cNvPr id="5" name="Rectangle 4"/>
          <p:cNvSpPr/>
          <p:nvPr/>
        </p:nvSpPr>
        <p:spPr>
          <a:xfrm>
            <a:off x="1841128" y="694064"/>
            <a:ext cx="8017772" cy="461665"/>
          </a:xfrm>
          <a:prstGeom prst="rect">
            <a:avLst/>
          </a:prstGeom>
        </p:spPr>
        <p:txBody>
          <a:bodyPr wrap="none">
            <a:spAutoFit/>
          </a:bodyPr>
          <a:lstStyle/>
          <a:p>
            <a:r>
              <a:rPr lang="fr-FR" sz="2400" b="1" dirty="0" smtClean="0">
                <a:solidFill>
                  <a:srgbClr val="2696E2"/>
                </a:solidFill>
                <a:latin typeface="Times New Roman" pitchFamily="18" charset="0"/>
                <a:cs typeface="Times New Roman" pitchFamily="18" charset="0"/>
              </a:rPr>
              <a:t>A. Comparaison entre la gomme Xanthane natif et modifiée</a:t>
            </a:r>
            <a:endParaRPr lang="fr-FR" sz="2400" b="1" dirty="0">
              <a:solidFill>
                <a:srgbClr val="2696E2"/>
              </a:solidFill>
              <a:latin typeface="Times New Roman" pitchFamily="18" charset="0"/>
              <a:cs typeface="Times New Roman" pitchFamily="18" charset="0"/>
            </a:endParaRPr>
          </a:p>
        </p:txBody>
      </p:sp>
      <p:graphicFrame>
        <p:nvGraphicFramePr>
          <p:cNvPr id="7" name="Graphique 6"/>
          <p:cNvGraphicFramePr/>
          <p:nvPr/>
        </p:nvGraphicFramePr>
        <p:xfrm>
          <a:off x="6291618" y="1514901"/>
          <a:ext cx="5732060" cy="3985355"/>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4"/>
          <p:cNvSpPr>
            <a:spLocks noChangeArrowheads="1"/>
          </p:cNvSpPr>
          <p:nvPr/>
        </p:nvSpPr>
        <p:spPr bwMode="auto">
          <a:xfrm>
            <a:off x="3265048" y="5952605"/>
            <a:ext cx="8057011"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6.</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1.2 pour 10% de GX natif et</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00707" name="Object 3"/>
          <p:cNvGraphicFramePr>
            <a:graphicFrameLocks noChangeAspect="1"/>
          </p:cNvGraphicFramePr>
          <p:nvPr/>
        </p:nvGraphicFramePr>
        <p:xfrm>
          <a:off x="1595083" y="1501254"/>
          <a:ext cx="4846660" cy="4875568"/>
        </p:xfrm>
        <a:graphic>
          <a:graphicData uri="http://schemas.openxmlformats.org/presentationml/2006/ole">
            <p:oleObj spid="_x0000_s200707" r:id="rId5" imgW="3733920" imgH="3114720" progId="">
              <p:embed/>
            </p:oleObj>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33</a:t>
            </a:fld>
            <a:endParaRPr lang="en-US" dirty="0"/>
          </a:p>
        </p:txBody>
      </p:sp>
      <p:sp>
        <p:nvSpPr>
          <p:cNvPr id="9" name="Rectangle 8"/>
          <p:cNvSpPr/>
          <p:nvPr/>
        </p:nvSpPr>
        <p:spPr>
          <a:xfrm>
            <a:off x="1870982" y="629593"/>
            <a:ext cx="10002983" cy="830997"/>
          </a:xfrm>
          <a:prstGeom prst="rect">
            <a:avLst/>
          </a:prstGeom>
        </p:spPr>
        <p:txBody>
          <a:bodyPr wrap="square">
            <a:spAutoFit/>
          </a:bodyPr>
          <a:lstStyle/>
          <a:p>
            <a:r>
              <a:rPr lang="fr-FR" sz="2400" b="1" dirty="0" smtClean="0">
                <a:solidFill>
                  <a:srgbClr val="2696E2"/>
                </a:solidFill>
                <a:latin typeface="Times New Roman" pitchFamily="18" charset="0"/>
                <a:cs typeface="Times New Roman" pitchFamily="18" charset="0"/>
              </a:rPr>
              <a:t>B. Comparaison entre la gomme Xanthane natif et modifiée dans le milieu de pH 1.2 et le milieu de pH 6.8</a:t>
            </a:r>
            <a:endParaRPr lang="fr-FR" sz="2400" b="1" dirty="0">
              <a:solidFill>
                <a:srgbClr val="2696E2"/>
              </a:solidFill>
              <a:latin typeface="Times New Roman" pitchFamily="18" charset="0"/>
              <a:cs typeface="Times New Roman" pitchFamily="18" charset="0"/>
            </a:endParaRPr>
          </a:p>
        </p:txBody>
      </p:sp>
      <p:graphicFrame>
        <p:nvGraphicFramePr>
          <p:cNvPr id="201732" name="Object 4"/>
          <p:cNvGraphicFramePr>
            <a:graphicFrameLocks noChangeAspect="1"/>
          </p:cNvGraphicFramePr>
          <p:nvPr/>
        </p:nvGraphicFramePr>
        <p:xfrm>
          <a:off x="1671850" y="1245476"/>
          <a:ext cx="5152031" cy="4431993"/>
        </p:xfrm>
        <a:graphic>
          <a:graphicData uri="http://schemas.openxmlformats.org/presentationml/2006/ole">
            <p:oleObj spid="_x0000_s201732" r:id="rId4" imgW="3962880" imgH="3137760" progId="">
              <p:embed/>
            </p:oleObj>
          </a:graphicData>
        </a:graphic>
      </p:graphicFrame>
      <p:sp>
        <p:nvSpPr>
          <p:cNvPr id="11" name="Rectangle 4"/>
          <p:cNvSpPr>
            <a:spLocks noChangeArrowheads="1"/>
          </p:cNvSpPr>
          <p:nvPr/>
        </p:nvSpPr>
        <p:spPr bwMode="auto">
          <a:xfrm>
            <a:off x="2324800" y="5448630"/>
            <a:ext cx="3971109"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a:t>
            </a:r>
            <a:r>
              <a:rPr lang="fr-FR" sz="2000" b="1" dirty="0" smtClean="0">
                <a:latin typeface="Times New Roman" pitchFamily="18" charset="0"/>
                <a:ea typeface="Calibri" pitchFamily="34" charset="0"/>
                <a:cs typeface="Times New Roman" pitchFamily="18" charset="0"/>
              </a:rPr>
              <a:t>7</a:t>
            </a: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1.2 pour 20% de GX natif et</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01734" name="Object 6"/>
          <p:cNvGraphicFramePr>
            <a:graphicFrameLocks noChangeAspect="1"/>
          </p:cNvGraphicFramePr>
          <p:nvPr/>
        </p:nvGraphicFramePr>
        <p:xfrm>
          <a:off x="6820545" y="1473959"/>
          <a:ext cx="4971784" cy="4217157"/>
        </p:xfrm>
        <a:graphic>
          <a:graphicData uri="http://schemas.openxmlformats.org/presentationml/2006/ole">
            <p:oleObj spid="_x0000_s201734" r:id="rId5" imgW="3733920" imgH="3155040" progId="">
              <p:embed/>
            </p:oleObj>
          </a:graphicData>
        </a:graphic>
      </p:graphicFrame>
      <p:sp>
        <p:nvSpPr>
          <p:cNvPr id="14" name="Rectangle 4"/>
          <p:cNvSpPr>
            <a:spLocks noChangeArrowheads="1"/>
          </p:cNvSpPr>
          <p:nvPr/>
        </p:nvSpPr>
        <p:spPr bwMode="auto">
          <a:xfrm>
            <a:off x="7528040" y="5362390"/>
            <a:ext cx="3971109"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a:t>
            </a:r>
            <a:r>
              <a:rPr lang="fr-FR" sz="2000" b="1" dirty="0" smtClean="0">
                <a:latin typeface="Times New Roman" pitchFamily="18" charset="0"/>
                <a:ea typeface="Calibri" pitchFamily="34" charset="0"/>
                <a:cs typeface="Times New Roman" pitchFamily="18" charset="0"/>
              </a:rPr>
              <a:t>8</a:t>
            </a: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6.8</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pour 20% de GX natif et</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130450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34</a:t>
            </a:fld>
            <a:endParaRPr lang="en-US" dirty="0"/>
          </a:p>
        </p:txBody>
      </p:sp>
      <p:graphicFrame>
        <p:nvGraphicFramePr>
          <p:cNvPr id="10" name="Graphique 9"/>
          <p:cNvGraphicFramePr/>
          <p:nvPr/>
        </p:nvGraphicFramePr>
        <p:xfrm>
          <a:off x="1851315" y="1052945"/>
          <a:ext cx="5122692" cy="4003963"/>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4"/>
          <p:cNvSpPr>
            <a:spLocks noChangeArrowheads="1"/>
          </p:cNvSpPr>
          <p:nvPr/>
        </p:nvSpPr>
        <p:spPr bwMode="auto">
          <a:xfrm>
            <a:off x="2652346" y="5325801"/>
            <a:ext cx="3971109"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a:t>
            </a:r>
            <a:r>
              <a:rPr lang="fr-FR" sz="2000" b="1" dirty="0" smtClean="0">
                <a:latin typeface="Times New Roman" pitchFamily="18" charset="0"/>
                <a:ea typeface="Calibri" pitchFamily="34" charset="0"/>
                <a:cs typeface="Times New Roman" pitchFamily="18" charset="0"/>
              </a:rPr>
              <a:t>9</a:t>
            </a: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1.2 pour</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20% de GX natif et</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4"/>
          <p:cNvSpPr>
            <a:spLocks noChangeArrowheads="1"/>
          </p:cNvSpPr>
          <p:nvPr/>
        </p:nvSpPr>
        <p:spPr bwMode="auto">
          <a:xfrm>
            <a:off x="7791689" y="5294772"/>
            <a:ext cx="3971109"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a:t>
            </a:r>
            <a:r>
              <a:rPr lang="fr-FR" sz="2000" b="1" dirty="0" smtClean="0">
                <a:latin typeface="Times New Roman" pitchFamily="18" charset="0"/>
                <a:ea typeface="Calibri" pitchFamily="34" charset="0"/>
                <a:cs typeface="Times New Roman" pitchFamily="18" charset="0"/>
              </a:rPr>
              <a:t>10</a:t>
            </a: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6.8</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pour 20% de GX natif et</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Graphique 7"/>
          <p:cNvGraphicFramePr/>
          <p:nvPr/>
        </p:nvGraphicFramePr>
        <p:xfrm>
          <a:off x="6966857" y="1059543"/>
          <a:ext cx="5225143" cy="400594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35</a:t>
            </a:fld>
            <a:endParaRPr lang="en-US" dirty="0"/>
          </a:p>
        </p:txBody>
      </p:sp>
      <p:sp>
        <p:nvSpPr>
          <p:cNvPr id="8" name="Rectangle 7"/>
          <p:cNvSpPr/>
          <p:nvPr/>
        </p:nvSpPr>
        <p:spPr>
          <a:xfrm>
            <a:off x="1834235" y="656842"/>
            <a:ext cx="8613320" cy="461665"/>
          </a:xfrm>
          <a:prstGeom prst="rect">
            <a:avLst/>
          </a:prstGeom>
        </p:spPr>
        <p:txBody>
          <a:bodyPr wrap="none">
            <a:spAutoFit/>
          </a:bodyPr>
          <a:lstStyle/>
          <a:p>
            <a:r>
              <a:rPr lang="fr-FR" sz="2400" b="1" dirty="0" smtClean="0">
                <a:solidFill>
                  <a:srgbClr val="2696E2"/>
                </a:solidFill>
                <a:latin typeface="Times New Roman" pitchFamily="18" charset="0"/>
                <a:cs typeface="Times New Roman" pitchFamily="18" charset="0"/>
              </a:rPr>
              <a:t>C. Comparaison entre les proportions en gomme Xanthane natif</a:t>
            </a:r>
            <a:endParaRPr lang="fr-FR" sz="2400" b="1" dirty="0">
              <a:solidFill>
                <a:srgbClr val="2696E2"/>
              </a:solidFill>
              <a:latin typeface="Times New Roman" pitchFamily="18" charset="0"/>
              <a:cs typeface="Times New Roman" pitchFamily="18" charset="0"/>
            </a:endParaRPr>
          </a:p>
        </p:txBody>
      </p:sp>
      <p:sp>
        <p:nvSpPr>
          <p:cNvPr id="14" name="Rectangle 4"/>
          <p:cNvSpPr>
            <a:spLocks noChangeArrowheads="1"/>
          </p:cNvSpPr>
          <p:nvPr/>
        </p:nvSpPr>
        <p:spPr bwMode="auto">
          <a:xfrm>
            <a:off x="2396837" y="5426504"/>
            <a:ext cx="405938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14.</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a:t>
            </a:r>
            <a:r>
              <a:rPr lang="fr-FR" sz="2000" dirty="0" smtClean="0">
                <a:latin typeface="Times New Roman" pitchFamily="18" charset="0"/>
                <a:ea typeface="Calibri" pitchFamily="34" charset="0"/>
                <a:cs typeface="Times New Roman" pitchFamily="18" charset="0"/>
              </a:rPr>
              <a:t>1</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pour 10% de GX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natif</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4"/>
          <p:cNvSpPr>
            <a:spLocks noChangeArrowheads="1"/>
          </p:cNvSpPr>
          <p:nvPr/>
        </p:nvSpPr>
        <p:spPr bwMode="auto">
          <a:xfrm>
            <a:off x="7370144" y="5412650"/>
            <a:ext cx="405938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15.</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1.2 pour 30% de GX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natif</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54981" name="Object 5"/>
          <p:cNvGraphicFramePr>
            <a:graphicFrameLocks noChangeAspect="1"/>
          </p:cNvGraphicFramePr>
          <p:nvPr/>
        </p:nvGraphicFramePr>
        <p:xfrm>
          <a:off x="1623848" y="1008993"/>
          <a:ext cx="5466745" cy="4549011"/>
        </p:xfrm>
        <a:graphic>
          <a:graphicData uri="http://schemas.openxmlformats.org/presentationml/2006/ole">
            <p:oleObj spid="_x0000_s254981" r:id="rId4" imgW="3756960" imgH="2937600" progId="">
              <p:embed/>
            </p:oleObj>
          </a:graphicData>
        </a:graphic>
      </p:graphicFrame>
      <p:graphicFrame>
        <p:nvGraphicFramePr>
          <p:cNvPr id="254983" name="Object 7"/>
          <p:cNvGraphicFramePr>
            <a:graphicFrameLocks noChangeAspect="1"/>
          </p:cNvGraphicFramePr>
          <p:nvPr/>
        </p:nvGraphicFramePr>
        <p:xfrm>
          <a:off x="6255410" y="930166"/>
          <a:ext cx="5810469" cy="4659369"/>
        </p:xfrm>
        <a:graphic>
          <a:graphicData uri="http://schemas.openxmlformats.org/presentationml/2006/ole">
            <p:oleObj spid="_x0000_s254983" r:id="rId5" imgW="3756960" imgH="2937600" progId="">
              <p:embed/>
            </p:oleObj>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36</a:t>
            </a:fld>
            <a:endParaRPr lang="en-US" dirty="0"/>
          </a:p>
        </p:txBody>
      </p:sp>
      <p:graphicFrame>
        <p:nvGraphicFramePr>
          <p:cNvPr id="10" name="Graphique 9"/>
          <p:cNvGraphicFramePr/>
          <p:nvPr/>
        </p:nvGraphicFramePr>
        <p:xfrm>
          <a:off x="1828800" y="1122218"/>
          <a:ext cx="4890655" cy="42533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Graphique 11"/>
          <p:cNvGraphicFramePr/>
          <p:nvPr/>
        </p:nvGraphicFramePr>
        <p:xfrm>
          <a:off x="6968836" y="1136074"/>
          <a:ext cx="4987636" cy="4225634"/>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4"/>
          <p:cNvSpPr>
            <a:spLocks noChangeArrowheads="1"/>
          </p:cNvSpPr>
          <p:nvPr/>
        </p:nvSpPr>
        <p:spPr bwMode="auto">
          <a:xfrm>
            <a:off x="1778476" y="5564428"/>
            <a:ext cx="4953591"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16.</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a:t>
            </a:r>
          </a:p>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principe actif à pH 1.2 pour 10%  de Gomme</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Xanthane</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natif </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4"/>
          <p:cNvSpPr>
            <a:spLocks noChangeArrowheads="1"/>
          </p:cNvSpPr>
          <p:nvPr/>
        </p:nvSpPr>
        <p:spPr bwMode="auto">
          <a:xfrm>
            <a:off x="6961316" y="5537341"/>
            <a:ext cx="5022865"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17.</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a:t>
            </a:r>
          </a:p>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principe actif à pH 1.2 pour </a:t>
            </a:r>
            <a:r>
              <a:rPr lang="fr-FR" sz="2000" dirty="0" smtClean="0">
                <a:latin typeface="Times New Roman" pitchFamily="18" charset="0"/>
                <a:ea typeface="Calibri" pitchFamily="34" charset="0"/>
                <a:cs typeface="Times New Roman" pitchFamily="18" charset="0"/>
              </a:rPr>
              <a:t>3</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0%  de Gomme</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Xanthane</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natif </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1304503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37</a:t>
            </a:fld>
            <a:endParaRPr lang="en-US" dirty="0"/>
          </a:p>
        </p:txBody>
      </p:sp>
      <p:sp>
        <p:nvSpPr>
          <p:cNvPr id="8" name="Rectangle 7"/>
          <p:cNvSpPr/>
          <p:nvPr/>
        </p:nvSpPr>
        <p:spPr>
          <a:xfrm>
            <a:off x="1834236" y="643194"/>
            <a:ext cx="9124677" cy="461665"/>
          </a:xfrm>
          <a:prstGeom prst="rect">
            <a:avLst/>
          </a:prstGeom>
        </p:spPr>
        <p:txBody>
          <a:bodyPr wrap="none">
            <a:spAutoFit/>
          </a:bodyPr>
          <a:lstStyle/>
          <a:p>
            <a:r>
              <a:rPr lang="fr-FR" sz="2400" b="1" dirty="0" smtClean="0">
                <a:solidFill>
                  <a:srgbClr val="2696E2"/>
                </a:solidFill>
                <a:latin typeface="Times New Roman" pitchFamily="18" charset="0"/>
                <a:cs typeface="Times New Roman" pitchFamily="18" charset="0"/>
              </a:rPr>
              <a:t>D. Comparaison entre les proportions en gomme Xanthane modifiée</a:t>
            </a:r>
            <a:endParaRPr lang="fr-FR" sz="2400" b="1" dirty="0">
              <a:solidFill>
                <a:srgbClr val="2696E2"/>
              </a:solidFill>
              <a:latin typeface="Times New Roman" pitchFamily="18" charset="0"/>
              <a:cs typeface="Times New Roman" pitchFamily="18" charset="0"/>
            </a:endParaRPr>
          </a:p>
        </p:txBody>
      </p:sp>
      <p:sp>
        <p:nvSpPr>
          <p:cNvPr id="14" name="Rectangle 4"/>
          <p:cNvSpPr>
            <a:spLocks noChangeArrowheads="1"/>
          </p:cNvSpPr>
          <p:nvPr/>
        </p:nvSpPr>
        <p:spPr bwMode="auto">
          <a:xfrm>
            <a:off x="1969545" y="5441598"/>
            <a:ext cx="4953591"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18.</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6.8 pour 10% de Gomme</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Xanthane</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4"/>
          <p:cNvSpPr>
            <a:spLocks noChangeArrowheads="1"/>
          </p:cNvSpPr>
          <p:nvPr/>
        </p:nvSpPr>
        <p:spPr bwMode="auto">
          <a:xfrm>
            <a:off x="6974964" y="5373568"/>
            <a:ext cx="5022865"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19.</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6.8 pour </a:t>
            </a:r>
            <a:r>
              <a:rPr lang="fr-FR" sz="2000" dirty="0" smtClean="0">
                <a:latin typeface="Times New Roman" pitchFamily="18" charset="0"/>
                <a:ea typeface="Calibri" pitchFamily="34" charset="0"/>
                <a:cs typeface="Times New Roman" pitchFamily="18" charset="0"/>
              </a:rPr>
              <a:t>3</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0% de Gomme</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Xanthane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56002" name="Object 2"/>
          <p:cNvGraphicFramePr>
            <a:graphicFrameLocks noChangeAspect="1"/>
          </p:cNvGraphicFramePr>
          <p:nvPr/>
        </p:nvGraphicFramePr>
        <p:xfrm>
          <a:off x="1581433" y="1255593"/>
          <a:ext cx="5365278" cy="4538553"/>
        </p:xfrm>
        <a:graphic>
          <a:graphicData uri="http://schemas.openxmlformats.org/presentationml/2006/ole">
            <p:oleObj spid="_x0000_s256002" r:id="rId4" imgW="3733920" imgH="3064320" progId="">
              <p:embed/>
            </p:oleObj>
          </a:graphicData>
        </a:graphic>
      </p:graphicFrame>
      <p:graphicFrame>
        <p:nvGraphicFramePr>
          <p:cNvPr id="256003" name="Object 3"/>
          <p:cNvGraphicFramePr>
            <a:graphicFrameLocks noChangeAspect="1"/>
          </p:cNvGraphicFramePr>
          <p:nvPr/>
        </p:nvGraphicFramePr>
        <p:xfrm>
          <a:off x="6479678" y="1050878"/>
          <a:ext cx="5530351" cy="4701347"/>
        </p:xfrm>
        <a:graphic>
          <a:graphicData uri="http://schemas.openxmlformats.org/presentationml/2006/ole">
            <p:oleObj spid="_x0000_s256003" r:id="rId5" imgW="3925440" imgH="3255840" progId="">
              <p:embed/>
            </p:oleObj>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38</a:t>
            </a:fld>
            <a:endParaRPr lang="en-US" dirty="0"/>
          </a:p>
        </p:txBody>
      </p:sp>
      <p:sp>
        <p:nvSpPr>
          <p:cNvPr id="13" name="Rectangle 4"/>
          <p:cNvSpPr>
            <a:spLocks noChangeArrowheads="1"/>
          </p:cNvSpPr>
          <p:nvPr/>
        </p:nvSpPr>
        <p:spPr bwMode="auto">
          <a:xfrm>
            <a:off x="2333767" y="5675472"/>
            <a:ext cx="4244453"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20.</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a:t>
            </a:r>
            <a:r>
              <a:rPr lang="fr-FR" sz="2000" dirty="0" smtClean="0">
                <a:latin typeface="Times New Roman" pitchFamily="18" charset="0"/>
                <a:ea typeface="Calibri" pitchFamily="34" charset="0"/>
                <a:cs typeface="Times New Roman" pitchFamily="18" charset="0"/>
              </a:rPr>
              <a:t>6.8</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 </a:t>
            </a:r>
            <a:r>
              <a:rPr lang="fr-FR" sz="2000" dirty="0" smtClean="0">
                <a:latin typeface="Times New Roman" pitchFamily="18" charset="0"/>
                <a:ea typeface="Calibri" pitchFamily="34" charset="0"/>
                <a:cs typeface="Times New Roman" pitchFamily="18" charset="0"/>
              </a:rPr>
              <a:t>1</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0% de Gomme</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Xanthane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4"/>
          <p:cNvSpPr>
            <a:spLocks noChangeArrowheads="1"/>
          </p:cNvSpPr>
          <p:nvPr/>
        </p:nvSpPr>
        <p:spPr bwMode="auto">
          <a:xfrm>
            <a:off x="7506269" y="5664916"/>
            <a:ext cx="4285397"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076700" algn="l"/>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21.</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Pourcentage de libération de principe actif à pH </a:t>
            </a:r>
            <a:r>
              <a:rPr lang="fr-FR" sz="2000" dirty="0" smtClean="0">
                <a:latin typeface="Times New Roman" pitchFamily="18" charset="0"/>
                <a:ea typeface="Calibri" pitchFamily="34" charset="0"/>
                <a:cs typeface="Times New Roman" pitchFamily="18" charset="0"/>
              </a:rPr>
              <a:t>6.8</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pour 30% de Gomme</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Xanthane modifiée</a:t>
            </a: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Graphique 7"/>
          <p:cNvGraphicFramePr/>
          <p:nvPr/>
        </p:nvGraphicFramePr>
        <p:xfrm>
          <a:off x="7068456" y="1030515"/>
          <a:ext cx="5123543" cy="47024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phique 8"/>
          <p:cNvGraphicFramePr/>
          <p:nvPr/>
        </p:nvGraphicFramePr>
        <p:xfrm>
          <a:off x="1872344" y="1045028"/>
          <a:ext cx="5152570" cy="469768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1304503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545910"/>
            <a:ext cx="9035872" cy="646331"/>
          </a:xfrm>
          <a:prstGeom prst="rect">
            <a:avLst/>
          </a:prstGeom>
        </p:spPr>
        <p:txBody>
          <a:bodyPr wrap="square">
            <a:spAutoFit/>
          </a:bodyPr>
          <a:lstStyle/>
          <a:p>
            <a:pPr lvl="0"/>
            <a:r>
              <a:rPr lang="fr-FR" b="1" dirty="0" smtClean="0">
                <a:latin typeface="Times New Roman" pitchFamily="18" charset="0"/>
                <a:ea typeface="Calibri" pitchFamily="34" charset="0"/>
                <a:cs typeface="Times New Roman" pitchFamily="18" charset="0"/>
              </a:rPr>
              <a:t>Tableau 8.</a:t>
            </a:r>
            <a:r>
              <a:rPr lang="fr-FR" dirty="0" smtClean="0">
                <a:latin typeface="Times New Roman" pitchFamily="18" charset="0"/>
                <a:ea typeface="Calibri" pitchFamily="34" charset="0"/>
                <a:cs typeface="Times New Roman" pitchFamily="18" charset="0"/>
              </a:rPr>
              <a:t> Formules optimales recherchées pour une libération contrôlée durant 4 heures.</a:t>
            </a:r>
            <a:endParaRPr lang="fr-FR" dirty="0" smtClean="0">
              <a:latin typeface="Times New Roman" pitchFamily="18" charset="0"/>
              <a:cs typeface="Times New Roman" pitchFamily="18" charset="0"/>
            </a:endParaRPr>
          </a:p>
          <a:p>
            <a:endParaRPr lang="fr-FR"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26" name="Slide Number Placeholder 25"/>
          <p:cNvSpPr>
            <a:spLocks noGrp="1"/>
          </p:cNvSpPr>
          <p:nvPr>
            <p:ph type="sldNum" sz="quarter" idx="12"/>
          </p:nvPr>
        </p:nvSpPr>
        <p:spPr/>
        <p:txBody>
          <a:bodyPr/>
          <a:lstStyle/>
          <a:p>
            <a:fld id="{B038429A-60ED-44A4-9D36-246C955B03F5}" type="slidenum">
              <a:rPr lang="en-US" smtClean="0"/>
              <a:pPr/>
              <a:t>39</a:t>
            </a:fld>
            <a:endParaRPr lang="en-US" dirty="0"/>
          </a:p>
        </p:txBody>
      </p:sp>
      <p:sp>
        <p:nvSpPr>
          <p:cNvPr id="7" name="Rectangle 6"/>
          <p:cNvSpPr/>
          <p:nvPr/>
        </p:nvSpPr>
        <p:spPr>
          <a:xfrm>
            <a:off x="1861912" y="0"/>
            <a:ext cx="4112088" cy="400110"/>
          </a:xfrm>
          <a:prstGeom prst="rect">
            <a:avLst/>
          </a:prstGeom>
        </p:spPr>
        <p:txBody>
          <a:bodyPr wrap="none">
            <a:spAutoFit/>
          </a:bodyPr>
          <a:lstStyle/>
          <a:p>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V. RÉSULTATS ET DISCUSSIONS</a:t>
            </a:r>
            <a:endParaRPr lang="fr-FR" sz="2000" dirty="0"/>
          </a:p>
        </p:txBody>
      </p:sp>
      <p:graphicFrame>
        <p:nvGraphicFramePr>
          <p:cNvPr id="9" name="Tableau 8"/>
          <p:cNvGraphicFramePr>
            <a:graphicFrameLocks noGrp="1"/>
          </p:cNvGraphicFramePr>
          <p:nvPr/>
        </p:nvGraphicFramePr>
        <p:xfrm>
          <a:off x="2171700" y="1047751"/>
          <a:ext cx="9544050" cy="5638800"/>
        </p:xfrm>
        <a:graphic>
          <a:graphicData uri="http://schemas.openxmlformats.org/drawingml/2006/table">
            <a:tbl>
              <a:tblPr/>
              <a:tblGrid>
                <a:gridCol w="2868730"/>
                <a:gridCol w="3242431"/>
                <a:gridCol w="3432889"/>
              </a:tblGrid>
              <a:tr h="1764335">
                <a:tc>
                  <a:txBody>
                    <a:bodyPr/>
                    <a:lstStyle/>
                    <a:p>
                      <a:pPr algn="ctr">
                        <a:lnSpc>
                          <a:spcPct val="150000"/>
                        </a:lnSpc>
                        <a:spcAft>
                          <a:spcPts val="0"/>
                        </a:spcAft>
                        <a:tabLst>
                          <a:tab pos="1769110" algn="l"/>
                          <a:tab pos="3609975" algn="l"/>
                        </a:tabLst>
                      </a:pPr>
                      <a:r>
                        <a:rPr lang="fr-FR" sz="2000" b="1" dirty="0">
                          <a:solidFill>
                            <a:srgbClr val="FFFFFF"/>
                          </a:solidFill>
                          <a:latin typeface="Times New Roman" pitchFamily="18" charset="0"/>
                          <a:ea typeface="Calibri"/>
                          <a:cs typeface="Times New Roman" pitchFamily="18" charset="0"/>
                        </a:rPr>
                        <a:t>Les proportions en gomme Xanthane modifiée</a:t>
                      </a:r>
                      <a:endParaRPr lang="fr-FR" sz="2000" b="1" dirty="0">
                        <a:latin typeface="Times New Roman" pitchFamily="18" charset="0"/>
                        <a:ea typeface="Calibri"/>
                        <a:cs typeface="Times New Roman"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path path="circle">
                        <a:fillToRect l="100000" b="100000"/>
                      </a:path>
                      <a:tileRect t="-100000" r="-100000"/>
                    </a:gradFill>
                  </a:tcPr>
                </a:tc>
                <a:tc>
                  <a:txBody>
                    <a:bodyPr/>
                    <a:lstStyle/>
                    <a:p>
                      <a:pPr algn="ctr">
                        <a:lnSpc>
                          <a:spcPct val="150000"/>
                        </a:lnSpc>
                        <a:spcAft>
                          <a:spcPts val="0"/>
                        </a:spcAft>
                        <a:tabLst>
                          <a:tab pos="1769110" algn="l"/>
                          <a:tab pos="3609975" algn="l"/>
                        </a:tabLst>
                      </a:pPr>
                      <a:r>
                        <a:rPr lang="fr-FR" sz="2000" b="1" dirty="0">
                          <a:solidFill>
                            <a:srgbClr val="FFFFFF"/>
                          </a:solidFill>
                          <a:latin typeface="Times New Roman" pitchFamily="18" charset="0"/>
                          <a:ea typeface="Calibri"/>
                          <a:cs typeface="Times New Roman" pitchFamily="18" charset="0"/>
                        </a:rPr>
                        <a:t>Formules optimales à pH 1.2</a:t>
                      </a:r>
                      <a:endParaRPr lang="fr-FR" sz="2000" b="1" dirty="0">
                        <a:latin typeface="Times New Roman" pitchFamily="18" charset="0"/>
                        <a:ea typeface="Calibri"/>
                        <a:cs typeface="Times New Roman"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path path="circle">
                        <a:fillToRect l="100000" b="100000"/>
                      </a:path>
                      <a:tileRect t="-100000" r="-100000"/>
                    </a:gradFill>
                  </a:tcPr>
                </a:tc>
                <a:tc>
                  <a:txBody>
                    <a:bodyPr/>
                    <a:lstStyle/>
                    <a:p>
                      <a:pPr algn="ctr">
                        <a:lnSpc>
                          <a:spcPct val="150000"/>
                        </a:lnSpc>
                        <a:spcAft>
                          <a:spcPts val="0"/>
                        </a:spcAft>
                        <a:tabLst>
                          <a:tab pos="1769110" algn="l"/>
                          <a:tab pos="3609975" algn="l"/>
                        </a:tabLst>
                      </a:pPr>
                      <a:r>
                        <a:rPr lang="fr-FR" sz="2000" b="1" dirty="0">
                          <a:solidFill>
                            <a:srgbClr val="FFFFFF"/>
                          </a:solidFill>
                          <a:latin typeface="Times New Roman" pitchFamily="18" charset="0"/>
                          <a:ea typeface="Calibri"/>
                          <a:cs typeface="Times New Roman" pitchFamily="18" charset="0"/>
                        </a:rPr>
                        <a:t>Formules optimales à pH </a:t>
                      </a:r>
                      <a:endParaRPr lang="fr-FR" sz="2000" b="1" dirty="0" smtClean="0">
                        <a:solidFill>
                          <a:srgbClr val="FFFFFF"/>
                        </a:solidFill>
                        <a:latin typeface="Times New Roman" pitchFamily="18" charset="0"/>
                        <a:ea typeface="Calibri"/>
                        <a:cs typeface="Times New Roman" pitchFamily="18" charset="0"/>
                      </a:endParaRPr>
                    </a:p>
                    <a:p>
                      <a:pPr algn="ctr">
                        <a:lnSpc>
                          <a:spcPct val="150000"/>
                        </a:lnSpc>
                        <a:spcAft>
                          <a:spcPts val="0"/>
                        </a:spcAft>
                        <a:tabLst>
                          <a:tab pos="1769110" algn="l"/>
                          <a:tab pos="3609975" algn="l"/>
                        </a:tabLst>
                      </a:pPr>
                      <a:r>
                        <a:rPr lang="fr-FR" sz="2000" b="1" dirty="0" smtClean="0">
                          <a:solidFill>
                            <a:srgbClr val="FFFFFF"/>
                          </a:solidFill>
                          <a:latin typeface="Times New Roman" pitchFamily="18" charset="0"/>
                          <a:ea typeface="Calibri"/>
                          <a:cs typeface="Times New Roman" pitchFamily="18" charset="0"/>
                        </a:rPr>
                        <a:t>6.8</a:t>
                      </a:r>
                      <a:endParaRPr lang="fr-FR" sz="2000" b="1" dirty="0">
                        <a:latin typeface="Times New Roman" pitchFamily="18" charset="0"/>
                        <a:ea typeface="Calibri"/>
                        <a:cs typeface="Times New Roman"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path path="circle">
                        <a:fillToRect l="100000" b="100000"/>
                      </a:path>
                      <a:tileRect t="-100000" r="-100000"/>
                    </a:gradFill>
                  </a:tcPr>
                </a:tc>
              </a:tr>
              <a:tr h="1309639">
                <a:tc>
                  <a:txBody>
                    <a:bodyPr/>
                    <a:lstStyle/>
                    <a:p>
                      <a:pPr algn="ctr">
                        <a:lnSpc>
                          <a:spcPct val="150000"/>
                        </a:lnSpc>
                        <a:spcAft>
                          <a:spcPts val="0"/>
                        </a:spcAft>
                        <a:tabLst>
                          <a:tab pos="1769110" algn="l"/>
                          <a:tab pos="3609975" algn="l"/>
                        </a:tabLst>
                      </a:pPr>
                      <a:r>
                        <a:rPr lang="fr-FR" sz="2000" b="1" dirty="0">
                          <a:solidFill>
                            <a:srgbClr val="FFFFFF"/>
                          </a:solidFill>
                          <a:latin typeface="Times New Roman" pitchFamily="18" charset="0"/>
                          <a:ea typeface="Calibri"/>
                          <a:cs typeface="Times New Roman" pitchFamily="18" charset="0"/>
                        </a:rPr>
                        <a:t>10%</a:t>
                      </a:r>
                      <a:endParaRPr lang="fr-FR" sz="2000" b="1" dirty="0">
                        <a:latin typeface="Times New Roman" pitchFamily="18" charset="0"/>
                        <a:ea typeface="Calibri"/>
                        <a:cs typeface="Times New Roman"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lin ang="18900000" scaled="1"/>
                      <a:tileRect/>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1</a:t>
                      </a:r>
                      <a:endParaRPr lang="fr-FR" sz="1800" b="1" dirty="0">
                        <a:latin typeface="Times New Roman" pitchFamily="18" charset="0"/>
                        <a:ea typeface="Calibri"/>
                        <a:cs typeface="Times New Roman" pitchFamily="18" charset="0"/>
                      </a:endParaRPr>
                    </a:p>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2</a:t>
                      </a:r>
                      <a:endParaRPr lang="fr-FR" sz="1800" b="1" dirty="0">
                        <a:latin typeface="Times New Roman" pitchFamily="18" charset="0"/>
                        <a:ea typeface="Calibri"/>
                        <a:cs typeface="Times New Roman" pitchFamily="18" charset="0"/>
                      </a:endParaRPr>
                    </a:p>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3</a:t>
                      </a:r>
                      <a:endParaRPr lang="fr-FR" sz="1800" b="1" dirty="0">
                        <a:latin typeface="Times New Roman" pitchFamily="18" charset="0"/>
                        <a:ea typeface="Calibri"/>
                        <a:cs typeface="Times New Roman"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gradFill flip="none" rotWithShape="1">
                      <a:gsLst>
                        <a:gs pos="0">
                          <a:srgbClr val="D8D8D8">
                            <a:shade val="30000"/>
                            <a:satMod val="115000"/>
                          </a:srgbClr>
                        </a:gs>
                        <a:gs pos="50000">
                          <a:srgbClr val="D8D8D8">
                            <a:shade val="67500"/>
                            <a:satMod val="115000"/>
                          </a:srgbClr>
                        </a:gs>
                        <a:gs pos="100000">
                          <a:srgbClr val="D8D8D8">
                            <a:shade val="100000"/>
                            <a:satMod val="115000"/>
                          </a:srgbClr>
                        </a:gs>
                      </a:gsLst>
                      <a:lin ang="10800000" scaled="1"/>
                      <a:tileRect/>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2</a:t>
                      </a:r>
                      <a:endParaRPr lang="fr-FR" sz="1800" b="1" dirty="0">
                        <a:latin typeface="Times New Roman" pitchFamily="18" charset="0"/>
                        <a:ea typeface="Calibri"/>
                        <a:cs typeface="Times New Roman" pitchFamily="18" charset="0"/>
                      </a:endParaRPr>
                    </a:p>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3</a:t>
                      </a:r>
                      <a:endParaRPr lang="fr-FR" sz="1800" b="1" dirty="0">
                        <a:latin typeface="Times New Roman" pitchFamily="18" charset="0"/>
                        <a:ea typeface="Calibri"/>
                        <a:cs typeface="Times New Roman"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a:noFill/>
                    </a:lnB>
                    <a:gradFill flip="none" rotWithShape="1">
                      <a:gsLst>
                        <a:gs pos="0">
                          <a:srgbClr val="D8D8D8">
                            <a:shade val="30000"/>
                            <a:satMod val="115000"/>
                          </a:srgbClr>
                        </a:gs>
                        <a:gs pos="50000">
                          <a:srgbClr val="D8D8D8">
                            <a:shade val="67500"/>
                            <a:satMod val="115000"/>
                          </a:srgbClr>
                        </a:gs>
                        <a:gs pos="100000">
                          <a:srgbClr val="D8D8D8">
                            <a:shade val="100000"/>
                            <a:satMod val="115000"/>
                          </a:srgbClr>
                        </a:gs>
                      </a:gsLst>
                      <a:lin ang="8100000" scaled="1"/>
                      <a:tileRect/>
                    </a:gradFill>
                  </a:tcPr>
                </a:tc>
              </a:tr>
              <a:tr h="854942">
                <a:tc>
                  <a:txBody>
                    <a:bodyPr/>
                    <a:lstStyle/>
                    <a:p>
                      <a:pPr algn="ctr">
                        <a:lnSpc>
                          <a:spcPct val="150000"/>
                        </a:lnSpc>
                        <a:spcAft>
                          <a:spcPts val="0"/>
                        </a:spcAft>
                        <a:tabLst>
                          <a:tab pos="1769110" algn="l"/>
                          <a:tab pos="3609975" algn="l"/>
                        </a:tabLst>
                      </a:pPr>
                      <a:r>
                        <a:rPr lang="fr-FR" sz="2000" b="1" dirty="0">
                          <a:solidFill>
                            <a:srgbClr val="FFFFFF"/>
                          </a:solidFill>
                          <a:latin typeface="Times New Roman" pitchFamily="18" charset="0"/>
                          <a:ea typeface="Calibri"/>
                          <a:cs typeface="Times New Roman" pitchFamily="18" charset="0"/>
                        </a:rPr>
                        <a:t>20%</a:t>
                      </a:r>
                      <a:endParaRPr lang="fr-FR" sz="2000" b="1" dirty="0">
                        <a:latin typeface="Times New Roman" pitchFamily="18" charset="0"/>
                        <a:ea typeface="Calibri"/>
                        <a:cs typeface="Times New Roman" pitchFamily="18" charset="0"/>
                      </a:endParaRPr>
                    </a:p>
                  </a:txBody>
                  <a:tcPr marL="68580" marR="68580" marT="0" marB="0" anchor="ctr">
                    <a:lnL>
                      <a:noFill/>
                    </a:lnL>
                    <a:lnR>
                      <a:noFill/>
                    </a:lnR>
                    <a:lnT>
                      <a:noFill/>
                    </a:lnT>
                    <a:lnB>
                      <a:noFill/>
                    </a:lnB>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path path="circle">
                        <a:fillToRect l="100000" b="100000"/>
                      </a:path>
                      <a:tileRect t="-100000" r="-100000"/>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a:t>
                      </a:r>
                    </a:p>
                  </a:txBody>
                  <a:tcPr marL="68580" marR="68580" marT="0" marB="0" anchor="ctr">
                    <a:lnL>
                      <a:noFill/>
                    </a:lnL>
                    <a:lnR>
                      <a:noFill/>
                    </a:lnR>
                    <a:lnT>
                      <a:noFill/>
                    </a:lnT>
                    <a:lnB>
                      <a:noFill/>
                    </a:lnB>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3500000" scaled="1"/>
                      <a:tileRect/>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2</a:t>
                      </a:r>
                      <a:endParaRPr lang="fr-FR" sz="1800" b="1" dirty="0">
                        <a:latin typeface="Times New Roman" pitchFamily="18" charset="0"/>
                        <a:ea typeface="Calibri"/>
                        <a:cs typeface="Times New Roman" pitchFamily="18" charset="0"/>
                      </a:endParaRPr>
                    </a:p>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3</a:t>
                      </a:r>
                      <a:endParaRPr lang="fr-FR" sz="1800" b="1" dirty="0">
                        <a:latin typeface="Times New Roman" pitchFamily="18" charset="0"/>
                        <a:ea typeface="Calibri"/>
                        <a:cs typeface="Times New Roman" pitchFamily="18" charset="0"/>
                      </a:endParaRPr>
                    </a:p>
                  </a:txBody>
                  <a:tcPr marL="68580" marR="68580" marT="0" marB="0" anchor="ctr">
                    <a:lnL>
                      <a:noFill/>
                    </a:lnL>
                    <a:lnR>
                      <a:noFill/>
                    </a:lnR>
                    <a:lnT>
                      <a:noFill/>
                    </a:lnT>
                    <a:lnB>
                      <a:noFill/>
                    </a:lnB>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l="100000" b="100000"/>
                      </a:path>
                      <a:tileRect t="-100000" r="-100000"/>
                    </a:gradFill>
                  </a:tcPr>
                </a:tc>
              </a:tr>
              <a:tr h="854942">
                <a:tc>
                  <a:txBody>
                    <a:bodyPr/>
                    <a:lstStyle/>
                    <a:p>
                      <a:pPr algn="ctr">
                        <a:lnSpc>
                          <a:spcPct val="150000"/>
                        </a:lnSpc>
                        <a:spcAft>
                          <a:spcPts val="0"/>
                        </a:spcAft>
                        <a:tabLst>
                          <a:tab pos="1769110" algn="l"/>
                          <a:tab pos="3609975" algn="l"/>
                        </a:tabLst>
                      </a:pPr>
                      <a:r>
                        <a:rPr lang="fr-FR" sz="2000" b="1" dirty="0">
                          <a:solidFill>
                            <a:srgbClr val="FFFFFF"/>
                          </a:solidFill>
                          <a:latin typeface="Times New Roman" pitchFamily="18" charset="0"/>
                          <a:ea typeface="Calibri"/>
                          <a:cs typeface="Times New Roman" pitchFamily="18" charset="0"/>
                        </a:rPr>
                        <a:t>30%</a:t>
                      </a:r>
                      <a:endParaRPr lang="fr-FR" sz="2000" b="1" dirty="0">
                        <a:latin typeface="Times New Roman" pitchFamily="18" charset="0"/>
                        <a:ea typeface="Calibri"/>
                        <a:cs typeface="Times New Roman" pitchFamily="18" charset="0"/>
                      </a:endParaRPr>
                    </a:p>
                  </a:txBody>
                  <a:tcPr marL="68580" marR="68580" marT="0" marB="0" anchor="ctr">
                    <a:lnL>
                      <a:noFill/>
                    </a:lnL>
                    <a:lnR>
                      <a:noFill/>
                    </a:lnR>
                    <a:lnT>
                      <a:noFill/>
                    </a:lnT>
                    <a:lnB>
                      <a:noFill/>
                    </a:lnB>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path path="circle">
                        <a:fillToRect r="100000" b="100000"/>
                      </a:path>
                      <a:tileRect l="-100000" t="-100000"/>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2</a:t>
                      </a:r>
                      <a:endParaRPr lang="fr-FR" sz="1800" b="1" dirty="0">
                        <a:latin typeface="Times New Roman" pitchFamily="18" charset="0"/>
                        <a:ea typeface="Calibri"/>
                        <a:cs typeface="Times New Roman" pitchFamily="18" charset="0"/>
                      </a:endParaRPr>
                    </a:p>
                  </a:txBody>
                  <a:tcPr marL="68580" marR="68580" marT="0" marB="0" anchor="ctr">
                    <a:lnL>
                      <a:noFill/>
                    </a:lnL>
                    <a:lnR>
                      <a:noFill/>
                    </a:lnR>
                    <a:lnT>
                      <a:noFill/>
                    </a:lnT>
                    <a:lnB>
                      <a:noFill/>
                    </a:lnB>
                    <a:gradFill flip="none" rotWithShape="1">
                      <a:gsLst>
                        <a:gs pos="0">
                          <a:srgbClr val="D8D8D8">
                            <a:shade val="30000"/>
                            <a:satMod val="115000"/>
                          </a:srgbClr>
                        </a:gs>
                        <a:gs pos="50000">
                          <a:srgbClr val="D8D8D8">
                            <a:shade val="67500"/>
                            <a:satMod val="115000"/>
                          </a:srgbClr>
                        </a:gs>
                        <a:gs pos="100000">
                          <a:srgbClr val="D8D8D8">
                            <a:shade val="100000"/>
                            <a:satMod val="115000"/>
                          </a:srgbClr>
                        </a:gs>
                      </a:gsLst>
                      <a:path path="circle">
                        <a:fillToRect l="50000" t="50000" r="50000" b="50000"/>
                      </a:path>
                      <a:tileRect/>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2</a:t>
                      </a:r>
                      <a:endParaRPr lang="fr-FR" sz="1800" b="1" dirty="0">
                        <a:latin typeface="Times New Roman" pitchFamily="18" charset="0"/>
                        <a:ea typeface="Calibri"/>
                        <a:cs typeface="Times New Roman" pitchFamily="18" charset="0"/>
                      </a:endParaRPr>
                    </a:p>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3</a:t>
                      </a:r>
                      <a:endParaRPr lang="fr-FR" sz="1800" b="1" dirty="0">
                        <a:latin typeface="Times New Roman" pitchFamily="18" charset="0"/>
                        <a:ea typeface="Calibri"/>
                        <a:cs typeface="Times New Roman" pitchFamily="18" charset="0"/>
                      </a:endParaRPr>
                    </a:p>
                  </a:txBody>
                  <a:tcPr marL="68580" marR="68580" marT="0" marB="0" anchor="ctr">
                    <a:lnL>
                      <a:noFill/>
                    </a:lnL>
                    <a:lnR>
                      <a:noFill/>
                    </a:lnR>
                    <a:lnT>
                      <a:noFill/>
                    </a:lnT>
                    <a:lnB>
                      <a:noFill/>
                    </a:lnB>
                    <a:gradFill flip="none" rotWithShape="1">
                      <a:gsLst>
                        <a:gs pos="0">
                          <a:srgbClr val="D8D8D8">
                            <a:shade val="30000"/>
                            <a:satMod val="115000"/>
                          </a:srgbClr>
                        </a:gs>
                        <a:gs pos="50000">
                          <a:srgbClr val="D8D8D8">
                            <a:shade val="67500"/>
                            <a:satMod val="115000"/>
                          </a:srgbClr>
                        </a:gs>
                        <a:gs pos="100000">
                          <a:srgbClr val="D8D8D8">
                            <a:shade val="100000"/>
                            <a:satMod val="115000"/>
                          </a:srgbClr>
                        </a:gs>
                      </a:gsLst>
                      <a:lin ang="16200000" scaled="1"/>
                      <a:tileRect/>
                    </a:gradFill>
                  </a:tcPr>
                </a:tc>
              </a:tr>
              <a:tr h="854942">
                <a:tc>
                  <a:txBody>
                    <a:bodyPr/>
                    <a:lstStyle/>
                    <a:p>
                      <a:pPr algn="ctr">
                        <a:lnSpc>
                          <a:spcPct val="150000"/>
                        </a:lnSpc>
                        <a:spcAft>
                          <a:spcPts val="0"/>
                        </a:spcAft>
                        <a:tabLst>
                          <a:tab pos="1769110" algn="l"/>
                          <a:tab pos="3609975" algn="l"/>
                        </a:tabLst>
                      </a:pPr>
                      <a:r>
                        <a:rPr lang="fr-FR" sz="2000" b="1" dirty="0">
                          <a:solidFill>
                            <a:srgbClr val="FFFFFF"/>
                          </a:solidFill>
                          <a:latin typeface="Times New Roman" pitchFamily="18" charset="0"/>
                          <a:ea typeface="Calibri"/>
                          <a:cs typeface="Times New Roman" pitchFamily="18" charset="0"/>
                        </a:rPr>
                        <a:t>40%</a:t>
                      </a:r>
                      <a:endParaRPr lang="fr-FR" sz="2000" b="1" dirty="0">
                        <a:latin typeface="Times New Roman" pitchFamily="18" charset="0"/>
                        <a:ea typeface="Calibri"/>
                        <a:cs typeface="Times New Roman" pitchFamily="18" charset="0"/>
                      </a:endParaRPr>
                    </a:p>
                  </a:txBody>
                  <a:tcPr marL="68580" marR="68580" marT="0" marB="0" anchor="ctr">
                    <a:lnL>
                      <a:noFill/>
                    </a:lnL>
                    <a:lnR>
                      <a:noFill/>
                    </a:lnR>
                    <a:lnT>
                      <a:noFill/>
                    </a:lnT>
                    <a:lnB w="28575" cap="flat" cmpd="sng" algn="ctr">
                      <a:solidFill>
                        <a:srgbClr val="000000"/>
                      </a:solidFill>
                      <a:prstDash val="solid"/>
                      <a:round/>
                      <a:headEnd type="none" w="med" len="med"/>
                      <a:tailEnd type="none" w="med" len="med"/>
                    </a:lnB>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lin ang="0" scaled="1"/>
                      <a:tileRect/>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3</a:t>
                      </a:r>
                      <a:endParaRPr lang="fr-FR" sz="1800" b="1" dirty="0">
                        <a:latin typeface="Times New Roman" pitchFamily="18" charset="0"/>
                        <a:ea typeface="Calibri"/>
                        <a:cs typeface="Times New Roman" pitchFamily="18" charset="0"/>
                      </a:endParaRPr>
                    </a:p>
                  </a:txBody>
                  <a:tcPr marL="68580" marR="68580" marT="0" marB="0" anchor="ctr">
                    <a:lnL>
                      <a:noFill/>
                    </a:lnL>
                    <a:lnR>
                      <a:noFill/>
                    </a:lnR>
                    <a:lnT>
                      <a:noFill/>
                    </a:lnT>
                    <a:lnB w="28575" cap="flat" cmpd="sng" algn="ctr">
                      <a:solidFill>
                        <a:srgbClr val="000000"/>
                      </a:solidFill>
                      <a:prstDash val="solid"/>
                      <a:round/>
                      <a:headEnd type="none" w="med" len="med"/>
                      <a:tailEnd type="none" w="med" len="med"/>
                    </a:lnB>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r="100000" b="100000"/>
                      </a:path>
                      <a:tileRect l="-100000" t="-100000"/>
                    </a:gradFill>
                  </a:tcPr>
                </a:tc>
                <a:tc>
                  <a:txBody>
                    <a:bodyPr/>
                    <a:lstStyle/>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2</a:t>
                      </a:r>
                      <a:endParaRPr lang="fr-FR" sz="1800" b="1" dirty="0">
                        <a:latin typeface="Times New Roman" pitchFamily="18" charset="0"/>
                        <a:ea typeface="Calibri"/>
                        <a:cs typeface="Times New Roman" pitchFamily="18" charset="0"/>
                      </a:endParaRPr>
                    </a:p>
                    <a:p>
                      <a:pPr algn="ctr">
                        <a:lnSpc>
                          <a:spcPct val="150000"/>
                        </a:lnSpc>
                        <a:spcAft>
                          <a:spcPts val="0"/>
                        </a:spcAft>
                        <a:tabLst>
                          <a:tab pos="1769110" algn="l"/>
                          <a:tab pos="3609975" algn="l"/>
                        </a:tabLst>
                      </a:pPr>
                      <a:r>
                        <a:rPr lang="fr-FR" sz="1800" b="1" dirty="0">
                          <a:latin typeface="Times New Roman" pitchFamily="18" charset="0"/>
                          <a:ea typeface="Calibri"/>
                          <a:cs typeface="Times New Roman" pitchFamily="18" charset="0"/>
                        </a:rPr>
                        <a:t>CpX</a:t>
                      </a:r>
                      <a:r>
                        <a:rPr lang="fr-FR" sz="1800" b="1" baseline="-25000" dirty="0">
                          <a:latin typeface="Times New Roman" pitchFamily="18" charset="0"/>
                          <a:ea typeface="Calibri"/>
                          <a:cs typeface="Times New Roman" pitchFamily="18" charset="0"/>
                        </a:rPr>
                        <a:t>3</a:t>
                      </a:r>
                      <a:endParaRPr lang="fr-FR" sz="1800" b="1" dirty="0">
                        <a:latin typeface="Times New Roman" pitchFamily="18" charset="0"/>
                        <a:ea typeface="Calibri"/>
                        <a:cs typeface="Times New Roman" pitchFamily="18" charset="0"/>
                      </a:endParaRPr>
                    </a:p>
                  </a:txBody>
                  <a:tcPr marL="68580" marR="68580" marT="0" marB="0" anchor="ctr">
                    <a:lnL>
                      <a:noFill/>
                    </a:lnL>
                    <a:lnR>
                      <a:noFill/>
                    </a:lnR>
                    <a:lnT>
                      <a:noFill/>
                    </a:lnT>
                    <a:lnB w="28575" cap="flat" cmpd="sng" algn="ctr">
                      <a:solidFill>
                        <a:srgbClr val="000000"/>
                      </a:solidFill>
                      <a:prstDash val="solid"/>
                      <a:round/>
                      <a:headEnd type="none" w="med" len="med"/>
                      <a:tailEnd type="none" w="med" len="med"/>
                    </a:lnB>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path path="circle">
                        <a:fillToRect r="100000" b="100000"/>
                      </a:path>
                      <a:tileRect l="-100000" t="-100000"/>
                    </a:gradFill>
                  </a:tcPr>
                </a:tc>
              </a:tr>
            </a:tbl>
          </a:graphicData>
        </a:graphic>
      </p:graphicFrame>
    </p:spTree>
    <p:extLst>
      <p:ext uri="{BB962C8B-B14F-4D97-AF65-F5344CB8AC3E}">
        <p14:creationId xmlns:p14="http://schemas.microsoft.com/office/powerpoint/2010/main" xmlns="" val="264956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4945" y="-13855"/>
            <a:ext cx="72390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3200" b="1" dirty="0" smtClean="0">
                <a:solidFill>
                  <a:schemeClr val="accent1">
                    <a:lumMod val="50000"/>
                  </a:schemeClr>
                </a:solidFill>
                <a:latin typeface="Times New Roman" panose="02020603050405020304" pitchFamily="18" charset="0"/>
                <a:cs typeface="Times New Roman" panose="02020603050405020304" pitchFamily="18" charset="0"/>
              </a:rPr>
              <a:t>INTRODUCTION</a:t>
            </a:r>
            <a:endParaRPr lang="fr-FR" sz="3200"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TextBox 9"/>
          <p:cNvSpPr txBox="1">
            <a:spLocks noChangeArrowheads="1"/>
          </p:cNvSpPr>
          <p:nvPr/>
        </p:nvSpPr>
        <p:spPr bwMode="auto">
          <a:xfrm>
            <a:off x="1814945" y="706438"/>
            <a:ext cx="26161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400" b="1" dirty="0">
                <a:solidFill>
                  <a:schemeClr val="accent1">
                    <a:lumMod val="50000"/>
                  </a:schemeClr>
                </a:solidFill>
                <a:latin typeface="Times New Roman" panose="02020603050405020304" pitchFamily="18" charset="0"/>
                <a:cs typeface="Times New Roman" panose="02020603050405020304" pitchFamily="18" charset="0"/>
              </a:rPr>
              <a:t> </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5" name="Slide Number Placeholder 14"/>
          <p:cNvSpPr>
            <a:spLocks noGrp="1"/>
          </p:cNvSpPr>
          <p:nvPr>
            <p:ph type="sldNum" sz="quarter" idx="12"/>
          </p:nvPr>
        </p:nvSpPr>
        <p:spPr/>
        <p:txBody>
          <a:bodyPr/>
          <a:lstStyle/>
          <a:p>
            <a:fld id="{B038429A-60ED-44A4-9D36-246C955B03F5}" type="slidenum">
              <a:rPr lang="en-US" smtClean="0"/>
              <a:pPr/>
              <a:t>4</a:t>
            </a:fld>
            <a:endParaRPr lang="en-US" dirty="0"/>
          </a:p>
        </p:txBody>
      </p:sp>
      <p:sp>
        <p:nvSpPr>
          <p:cNvPr id="7" name="ZoneTexte 6"/>
          <p:cNvSpPr txBox="1"/>
          <p:nvPr/>
        </p:nvSpPr>
        <p:spPr>
          <a:xfrm>
            <a:off x="2110154" y="928468"/>
            <a:ext cx="9734843" cy="5632311"/>
          </a:xfrm>
          <a:prstGeom prst="rect">
            <a:avLst/>
          </a:prstGeom>
          <a:noFill/>
        </p:spPr>
        <p:txBody>
          <a:bodyPr wrap="square" rtlCol="0">
            <a:spAutoFit/>
          </a:bodyPr>
          <a:lstStyle/>
          <a:p>
            <a:pPr algn="just">
              <a:buFont typeface="Wingdings" pitchFamily="2" charset="2"/>
              <a:buChar char="Ø"/>
            </a:pPr>
            <a:r>
              <a:rPr lang="fr-FR" sz="2400" dirty="0" smtClean="0">
                <a:latin typeface="Times New Roman" pitchFamily="18" charset="0"/>
                <a:ea typeface="Tahoma" pitchFamily="34" charset="0"/>
                <a:cs typeface="Times New Roman" pitchFamily="18" charset="0"/>
              </a:rPr>
              <a:t> Une molécule, un principe actif, ne font pas à eux seuls un médicament. En effet, un médicament n’est pas seulement une molécule, c’est cette dernière associée à son support galénique qui fait le médicament.</a:t>
            </a:r>
          </a:p>
          <a:p>
            <a:pPr algn="just"/>
            <a:endParaRPr lang="fr-FR" sz="2400" dirty="0" smtClean="0">
              <a:latin typeface="Times New Roman" pitchFamily="18" charset="0"/>
              <a:ea typeface="Tahoma" pitchFamily="34" charset="0"/>
              <a:cs typeface="Times New Roman" pitchFamily="18" charset="0"/>
            </a:endParaRPr>
          </a:p>
          <a:p>
            <a:pPr algn="just">
              <a:buFont typeface="Wingdings" pitchFamily="2" charset="2"/>
              <a:buChar char="Ø"/>
            </a:pPr>
            <a:r>
              <a:rPr lang="fr-FR" sz="2400" dirty="0" smtClean="0">
                <a:latin typeface="Times New Roman" pitchFamily="18" charset="0"/>
                <a:ea typeface="Tahoma" pitchFamily="34" charset="0"/>
                <a:cs typeface="Times New Roman" pitchFamily="18" charset="0"/>
              </a:rPr>
              <a:t> La libération contrôlée des principes actifs des médicaments a permis de développer des formulations qui facilitent grandement leur utilisation en prolongeant leur action.</a:t>
            </a:r>
          </a:p>
          <a:p>
            <a:pPr algn="just"/>
            <a:r>
              <a:rPr lang="fr-FR" sz="2400" dirty="0" smtClean="0">
                <a:latin typeface="Times New Roman" pitchFamily="18" charset="0"/>
                <a:ea typeface="Tahoma" pitchFamily="34" charset="0"/>
                <a:cs typeface="Times New Roman" pitchFamily="18" charset="0"/>
              </a:rPr>
              <a:t> </a:t>
            </a:r>
          </a:p>
          <a:p>
            <a:pPr algn="just">
              <a:buFont typeface="Wingdings" pitchFamily="2" charset="2"/>
              <a:buChar char="Ø"/>
            </a:pPr>
            <a:r>
              <a:rPr lang="fr-FR" sz="2400" dirty="0" smtClean="0">
                <a:latin typeface="Times New Roman" pitchFamily="18" charset="0"/>
                <a:ea typeface="Tahoma" pitchFamily="34" charset="0"/>
                <a:cs typeface="Times New Roman" pitchFamily="18" charset="0"/>
              </a:rPr>
              <a:t> Cela est rendu possible grâce à une grande variété des polymères naturels ou synthétiques qui ont « l’intelligence » de gérer la concentration des molécules actives, libérées en fonction des conditions externes.</a:t>
            </a:r>
            <a:endParaRPr lang="fr-FR" sz="2400" dirty="0" smtClean="0">
              <a:latin typeface="Times New Roman" pitchFamily="18" charset="0"/>
              <a:ea typeface="Tahoma" pitchFamily="34" charset="0"/>
              <a:cs typeface="Times New Roman" pitchFamily="18" charset="0"/>
            </a:endParaRPr>
          </a:p>
          <a:p>
            <a:pPr algn="just"/>
            <a:endParaRPr lang="fr-FR" sz="2400" dirty="0" smtClean="0">
              <a:latin typeface="Times New Roman" pitchFamily="18" charset="0"/>
              <a:ea typeface="Tahoma" pitchFamily="34" charset="0"/>
              <a:cs typeface="Times New Roman" pitchFamily="18" charset="0"/>
            </a:endParaRPr>
          </a:p>
          <a:p>
            <a:pPr algn="just">
              <a:buFont typeface="Wingdings" pitchFamily="2" charset="2"/>
              <a:buChar char="Ø"/>
            </a:pPr>
            <a:r>
              <a:rPr lang="fr-FR" sz="2400" dirty="0" smtClean="0">
                <a:latin typeface="Times New Roman" pitchFamily="18" charset="0"/>
                <a:ea typeface="Tahoma" pitchFamily="34" charset="0"/>
                <a:cs typeface="Times New Roman" pitchFamily="18" charset="0"/>
              </a:rPr>
              <a:t> Pour </a:t>
            </a:r>
            <a:r>
              <a:rPr lang="fr-FR" sz="2400" dirty="0" smtClean="0">
                <a:latin typeface="Times New Roman" pitchFamily="18" charset="0"/>
                <a:ea typeface="Tahoma" pitchFamily="34" charset="0"/>
                <a:cs typeface="Times New Roman" pitchFamily="18" charset="0"/>
              </a:rPr>
              <a:t>l’instant, cette chimie a surtout été utilisée dans le domaine pharmaceutique et médical, mais elle commence à séduire d’autres secteurs, car elle permet de mieux exploiter les produits chimiques. </a:t>
            </a:r>
            <a:endParaRPr lang="fr-FR" sz="2400" dirty="0">
              <a:latin typeface="Times New Roman" pitchFamily="18" charset="0"/>
              <a:ea typeface="Tahoma" pitchFamily="34" charset="0"/>
              <a:cs typeface="Times New Roman" pitchFamily="18" charset="0"/>
            </a:endParaRPr>
          </a:p>
        </p:txBody>
      </p:sp>
    </p:spTree>
    <p:extLst>
      <p:ext uri="{BB962C8B-B14F-4D97-AF65-F5344CB8AC3E}">
        <p14:creationId xmlns:p14="http://schemas.microsoft.com/office/powerpoint/2010/main" xmlns="" val="27927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blinds(horizontal)">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blinds(horizontal)">
                                      <p:cBhvr>
                                        <p:cTn id="22" dur="500"/>
                                        <p:tgtEl>
                                          <p:spTgt spid="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blinds(horizontal)">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blinds(horizontal)">
                                      <p:cBhvr>
                                        <p:cTn id="32"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646221"/>
            <a:ext cx="12192000" cy="1955656"/>
          </a:xfrm>
          <a:prstGeom prst="rect">
            <a:avLst/>
          </a:prstGeom>
        </p:spPr>
      </p:pic>
      <p:sp>
        <p:nvSpPr>
          <p:cNvPr id="2" name="Rectangle 1"/>
          <p:cNvSpPr/>
          <p:nvPr/>
        </p:nvSpPr>
        <p:spPr>
          <a:xfrm>
            <a:off x="0" y="3221304"/>
            <a:ext cx="11707029" cy="769441"/>
          </a:xfrm>
          <a:prstGeom prst="rect">
            <a:avLst/>
          </a:prstGeom>
        </p:spPr>
        <p:txBody>
          <a:bodyPr wrap="square">
            <a:spAutoFit/>
          </a:bodyPr>
          <a:lstStyle/>
          <a:p>
            <a:r>
              <a:rPr lang="en-US" sz="4400" b="1" dirty="0" smtClean="0">
                <a:solidFill>
                  <a:schemeClr val="bg1"/>
                </a:solidFill>
                <a:latin typeface="Times New Roman" pitchFamily="18" charset="0"/>
                <a:cs typeface="Times New Roman" pitchFamily="18" charset="0"/>
              </a:rPr>
              <a:t>          CONCLUSION</a:t>
            </a:r>
            <a:endParaRPr lang="fr-FR" sz="4400" b="1" dirty="0">
              <a:solidFill>
                <a:schemeClr val="bg1"/>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038429A-60ED-44A4-9D36-246C955B03F5}" type="slidenum">
              <a:rPr lang="en-US" smtClean="0"/>
              <a:pPr/>
              <a:t>40</a:t>
            </a:fld>
            <a:endParaRPr lang="en-US" dirty="0"/>
          </a:p>
        </p:txBody>
      </p:sp>
    </p:spTree>
    <p:extLst>
      <p:ext uri="{BB962C8B-B14F-4D97-AF65-F5344CB8AC3E}">
        <p14:creationId xmlns:p14="http://schemas.microsoft.com/office/powerpoint/2010/main" xmlns="" val="81588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120039"/>
            <a:ext cx="2967479" cy="584775"/>
          </a:xfrm>
          <a:prstGeom prst="rect">
            <a:avLst/>
          </a:prstGeom>
        </p:spPr>
        <p:txBody>
          <a:bodyPr wrap="none">
            <a:spAutoFit/>
          </a:bodyPr>
          <a:lstStyle/>
          <a:p>
            <a:r>
              <a:rPr lang="fr-FR" sz="3200" b="1" dirty="0" smtClean="0">
                <a:solidFill>
                  <a:schemeClr val="accent1">
                    <a:lumMod val="50000"/>
                  </a:schemeClr>
                </a:solidFill>
                <a:latin typeface="Times New Roman" panose="02020603050405020304" pitchFamily="18" charset="0"/>
                <a:cs typeface="Times New Roman" panose="02020603050405020304" pitchFamily="18" charset="0"/>
              </a:rPr>
              <a:t>CONCLUSION</a:t>
            </a:r>
            <a:endParaRPr lang="fr-FR"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26" name="Slide Number Placeholder 25"/>
          <p:cNvSpPr>
            <a:spLocks noGrp="1"/>
          </p:cNvSpPr>
          <p:nvPr>
            <p:ph type="sldNum" sz="quarter" idx="12"/>
          </p:nvPr>
        </p:nvSpPr>
        <p:spPr/>
        <p:txBody>
          <a:bodyPr/>
          <a:lstStyle/>
          <a:p>
            <a:fld id="{B038429A-60ED-44A4-9D36-246C955B03F5}" type="slidenum">
              <a:rPr lang="en-US" smtClean="0"/>
              <a:pPr/>
              <a:t>41</a:t>
            </a:fld>
            <a:endParaRPr lang="en-US" dirty="0"/>
          </a:p>
        </p:txBody>
      </p:sp>
      <p:sp>
        <p:nvSpPr>
          <p:cNvPr id="27" name="Rectangle 26"/>
          <p:cNvSpPr/>
          <p:nvPr/>
        </p:nvSpPr>
        <p:spPr>
          <a:xfrm>
            <a:off x="1797269" y="671691"/>
            <a:ext cx="10184523" cy="6186309"/>
          </a:xfrm>
          <a:prstGeom prst="rect">
            <a:avLst/>
          </a:prstGeom>
        </p:spPr>
        <p:txBody>
          <a:bodyPr wrap="square">
            <a:spAutoFit/>
          </a:bodyPr>
          <a:lstStyle/>
          <a:p>
            <a:pPr algn="just">
              <a:lnSpc>
                <a:spcPct val="150000"/>
              </a:lnSpc>
              <a:defRPr/>
            </a:pPr>
            <a:r>
              <a:rPr lang="fr-FR" sz="2400" dirty="0" smtClean="0">
                <a:latin typeface="Times New Roman" pitchFamily="18" charset="0"/>
                <a:cs typeface="Times New Roman" pitchFamily="18" charset="0"/>
              </a:rPr>
              <a:t>Nos comprimés subissent tous les contrôles pharmacotechniques et analytiques nécessaires pour mettre en évidence une éventuelle dégradation. Si aucune dégradation n’est constatée, le médicament fera le plus souvent l’objet d’étude pharmacocinétiques. </a:t>
            </a:r>
          </a:p>
          <a:p>
            <a:pPr algn="just">
              <a:lnSpc>
                <a:spcPct val="150000"/>
              </a:lnSpc>
              <a:defRPr/>
            </a:pPr>
            <a:r>
              <a:rPr lang="fr-FR" sz="2400" dirty="0" smtClean="0">
                <a:latin typeface="Times New Roman" pitchFamily="18" charset="0"/>
                <a:cs typeface="Times New Roman" pitchFamily="18" charset="0"/>
              </a:rPr>
              <a:t>Les tests de libération sur les formulations comprenant le principe actif avec la gomme Xanthane natif et modifiée, ont montré que:</a:t>
            </a:r>
          </a:p>
          <a:p>
            <a:pPr algn="just">
              <a:lnSpc>
                <a:spcPct val="150000"/>
              </a:lnSpc>
              <a:defRPr/>
            </a:pPr>
            <a:r>
              <a:rPr lang="fr-FR" sz="2400" dirty="0" smtClean="0">
                <a:latin typeface="Times New Roman" pitchFamily="18" charset="0"/>
                <a:cs typeface="Times New Roman" pitchFamily="18" charset="0"/>
              </a:rPr>
              <a:t>        La vitesse de libération des comprimés contenant seulement la gomme Xanthane natif est assez lente pour des comprimés à libération contrôlée et le temps de libération augmente avec la quantité de la gomme Xanthane. </a:t>
            </a:r>
          </a:p>
          <a:p>
            <a:pPr algn="just">
              <a:lnSpc>
                <a:spcPct val="150000"/>
              </a:lnSpc>
              <a:defRPr/>
            </a:pPr>
            <a:r>
              <a:rPr lang="fr-FR" sz="2400" dirty="0" smtClean="0">
                <a:latin typeface="Times New Roman" pitchFamily="18" charset="0"/>
                <a:cs typeface="Times New Roman" pitchFamily="18" charset="0"/>
              </a:rPr>
              <a:t>Cette approche est incapable de fournir des comprimés pouvant être administrés </a:t>
            </a:r>
            <a:r>
              <a:rPr lang="fr-FR" sz="2400" dirty="0" smtClean="0">
                <a:latin typeface="Times New Roman" pitchFamily="18" charset="0"/>
                <a:cs typeface="Times New Roman" pitchFamily="18" charset="0"/>
              </a:rPr>
              <a:t>pour une libération LC, </a:t>
            </a:r>
            <a:r>
              <a:rPr lang="fr-FR" sz="2400" dirty="0" smtClean="0">
                <a:latin typeface="Times New Roman" pitchFamily="18" charset="0"/>
                <a:cs typeface="Times New Roman" pitchFamily="18" charset="0"/>
              </a:rPr>
              <a:t>leur cinétique de libération étant trop lente.</a:t>
            </a:r>
            <a:endParaRPr lang="fr-FR" sz="2400" dirty="0">
              <a:latin typeface="Times New Roman" pitchFamily="18" charset="0"/>
              <a:cs typeface="Times New Roman" pitchFamily="18" charset="0"/>
            </a:endParaRPr>
          </a:p>
        </p:txBody>
      </p:sp>
      <p:sp>
        <p:nvSpPr>
          <p:cNvPr id="29" name="Flèche droite 28"/>
          <p:cNvSpPr/>
          <p:nvPr/>
        </p:nvSpPr>
        <p:spPr>
          <a:xfrm>
            <a:off x="1885105" y="4140925"/>
            <a:ext cx="509452" cy="444137"/>
          </a:xfrm>
          <a:prstGeom prst="rightArrow">
            <a:avLst/>
          </a:prstGeom>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xmlns="" val="264956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checkerboard(across)">
                                      <p:cBhvr>
                                        <p:cTn id="7" dur="500"/>
                                        <p:tgtEl>
                                          <p:spTgt spid="27">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7">
                                            <p:txEl>
                                              <p:pRg st="1" end="1"/>
                                            </p:txEl>
                                          </p:spTgt>
                                        </p:tgtEl>
                                        <p:attrNameLst>
                                          <p:attrName>style.visibility</p:attrName>
                                        </p:attrNameLst>
                                      </p:cBhvr>
                                      <p:to>
                                        <p:strVal val="visible"/>
                                      </p:to>
                                    </p:set>
                                    <p:animEffect transition="in" filter="checkerboard(across)">
                                      <p:cBhvr>
                                        <p:cTn id="10" dur="500"/>
                                        <p:tgtEl>
                                          <p:spTgt spid="2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checkerboard(across)">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27">
                                            <p:txEl>
                                              <p:pRg st="2" end="2"/>
                                            </p:txEl>
                                          </p:spTgt>
                                        </p:tgtEl>
                                        <p:attrNameLst>
                                          <p:attrName>style.visibility</p:attrName>
                                        </p:attrNameLst>
                                      </p:cBhvr>
                                      <p:to>
                                        <p:strVal val="visible"/>
                                      </p:to>
                                    </p:set>
                                    <p:animEffect transition="in" filter="checkerboard(across)">
                                      <p:cBhvr>
                                        <p:cTn id="20" dur="500"/>
                                        <p:tgtEl>
                                          <p:spTgt spid="27">
                                            <p:txEl>
                                              <p:pRg st="2" end="2"/>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27">
                                            <p:txEl>
                                              <p:pRg st="3" end="3"/>
                                            </p:txEl>
                                          </p:spTgt>
                                        </p:tgtEl>
                                        <p:attrNameLst>
                                          <p:attrName>style.visibility</p:attrName>
                                        </p:attrNameLst>
                                      </p:cBhvr>
                                      <p:to>
                                        <p:strVal val="visible"/>
                                      </p:to>
                                    </p:set>
                                    <p:animEffect transition="in" filter="checkerboard(across)">
                                      <p:cBhvr>
                                        <p:cTn id="23" dur="500"/>
                                        <p:tgtEl>
                                          <p:spTgt spid="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120039"/>
            <a:ext cx="2967479" cy="584775"/>
          </a:xfrm>
          <a:prstGeom prst="rect">
            <a:avLst/>
          </a:prstGeom>
        </p:spPr>
        <p:txBody>
          <a:bodyPr wrap="none">
            <a:spAutoFit/>
          </a:bodyPr>
          <a:lstStyle/>
          <a:p>
            <a:r>
              <a:rPr lang="fr-FR" sz="3200" b="1" dirty="0" smtClean="0">
                <a:solidFill>
                  <a:schemeClr val="accent1">
                    <a:lumMod val="50000"/>
                  </a:schemeClr>
                </a:solidFill>
                <a:latin typeface="Times New Roman" panose="02020603050405020304" pitchFamily="18" charset="0"/>
                <a:cs typeface="Times New Roman" panose="02020603050405020304" pitchFamily="18" charset="0"/>
              </a:rPr>
              <a:t>CONCLUSION</a:t>
            </a:r>
            <a:endParaRPr lang="fr-FR"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B038429A-60ED-44A4-9D36-246C955B03F5}" type="slidenum">
              <a:rPr lang="en-US" smtClean="0"/>
              <a:pPr/>
              <a:t>42</a:t>
            </a:fld>
            <a:endParaRPr lang="en-US" dirty="0"/>
          </a:p>
        </p:txBody>
      </p:sp>
      <p:sp>
        <p:nvSpPr>
          <p:cNvPr id="20" name="Rectangle 19"/>
          <p:cNvSpPr/>
          <p:nvPr/>
        </p:nvSpPr>
        <p:spPr>
          <a:xfrm>
            <a:off x="1972491" y="822960"/>
            <a:ext cx="9875520" cy="5632311"/>
          </a:xfrm>
          <a:prstGeom prst="rect">
            <a:avLst/>
          </a:prstGeom>
        </p:spPr>
        <p:txBody>
          <a:bodyPr wrap="square">
            <a:spAutoFit/>
          </a:bodyPr>
          <a:lstStyle/>
          <a:p>
            <a:pPr algn="just">
              <a:lnSpc>
                <a:spcPct val="150000"/>
              </a:lnSpc>
              <a:defRPr/>
            </a:pPr>
            <a:r>
              <a:rPr lang="fr-FR" dirty="0" smtClean="0"/>
              <a:t>           </a:t>
            </a:r>
            <a:r>
              <a:rPr lang="fr-FR" sz="2400" dirty="0" smtClean="0">
                <a:latin typeface="Times New Roman" pitchFamily="18" charset="0"/>
                <a:cs typeface="Times New Roman" pitchFamily="18" charset="0"/>
              </a:rPr>
              <a:t>La modification de la gomme Xanthane permet d’obtenir des vitesses de libération en 4 heures convenables pour la fabrication des comprimés à libération contrôlée.</a:t>
            </a:r>
          </a:p>
          <a:p>
            <a:pPr algn="just">
              <a:lnSpc>
                <a:spcPct val="150000"/>
              </a:lnSpc>
              <a:defRPr/>
            </a:pPr>
            <a:r>
              <a:rPr lang="fr-FR" sz="2400" dirty="0" smtClean="0">
                <a:latin typeface="Times New Roman" pitchFamily="18" charset="0"/>
                <a:cs typeface="Times New Roman" pitchFamily="18" charset="0"/>
              </a:rPr>
              <a:t>Les deux facteurs permettant d'obtenir une formulation adéquate (profil de libération s'étend sur 4 heures) sont la modification de la gomme Xanthane dans les comprimés et leurs proportions.</a:t>
            </a:r>
          </a:p>
          <a:p>
            <a:pPr algn="just">
              <a:lnSpc>
                <a:spcPct val="150000"/>
              </a:lnSpc>
              <a:defRPr/>
            </a:pPr>
            <a:r>
              <a:rPr lang="fr-FR" sz="2400" dirty="0" smtClean="0">
                <a:latin typeface="Times New Roman" pitchFamily="18" charset="0"/>
                <a:cs typeface="Times New Roman" pitchFamily="18" charset="0"/>
              </a:rPr>
              <a:t>        Les tests de dissolution intrinsèque ont montré que la solubilité est élevée dans les milieux basiques en comparaison à celles des milieux acides. Ceci explique la différence observée entre leurs vitesses de libération dans les tests de dissolution.</a:t>
            </a:r>
            <a:endParaRPr lang="fr-FR" sz="2400" dirty="0">
              <a:latin typeface="Times New Roman" pitchFamily="18" charset="0"/>
              <a:cs typeface="Times New Roman" pitchFamily="18" charset="0"/>
            </a:endParaRPr>
          </a:p>
        </p:txBody>
      </p:sp>
      <p:sp>
        <p:nvSpPr>
          <p:cNvPr id="21" name="Flèche droite 20"/>
          <p:cNvSpPr/>
          <p:nvPr/>
        </p:nvSpPr>
        <p:spPr>
          <a:xfrm>
            <a:off x="2076994" y="992778"/>
            <a:ext cx="509452" cy="444137"/>
          </a:xfrm>
          <a:prstGeom prst="rightArrow">
            <a:avLst/>
          </a:prstGeom>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Flèche droite 21"/>
          <p:cNvSpPr/>
          <p:nvPr/>
        </p:nvSpPr>
        <p:spPr>
          <a:xfrm>
            <a:off x="2103120" y="4297681"/>
            <a:ext cx="509452" cy="444137"/>
          </a:xfrm>
          <a:prstGeom prst="rightArrow">
            <a:avLst/>
          </a:prstGeom>
          <a:gradFill flip="none" rotWithShape="1">
            <a:gsLst>
              <a:gs pos="0">
                <a:srgbClr val="006699">
                  <a:shade val="30000"/>
                  <a:satMod val="115000"/>
                </a:srgbClr>
              </a:gs>
              <a:gs pos="50000">
                <a:srgbClr val="006699">
                  <a:shade val="67500"/>
                  <a:satMod val="115000"/>
                </a:srgbClr>
              </a:gs>
              <a:gs pos="100000">
                <a:srgbClr val="006699">
                  <a:shade val="100000"/>
                  <a:satMod val="115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xmlns="" val="256107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0">
                                            <p:txEl>
                                              <p:pRg st="0" end="0"/>
                                            </p:txEl>
                                          </p:spTgt>
                                        </p:tgtEl>
                                        <p:attrNameLst>
                                          <p:attrName>style.visibility</p:attrName>
                                        </p:attrNameLst>
                                      </p:cBhvr>
                                      <p:to>
                                        <p:strVal val="visible"/>
                                      </p:to>
                                    </p:set>
                                    <p:animEffect transition="in" filter="checkerboard(across)">
                                      <p:cBhvr>
                                        <p:cTn id="12" dur="500"/>
                                        <p:tgtEl>
                                          <p:spTgt spid="2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0">
                                            <p:txEl>
                                              <p:pRg st="1" end="1"/>
                                            </p:txEl>
                                          </p:spTgt>
                                        </p:tgtEl>
                                        <p:attrNameLst>
                                          <p:attrName>style.visibility</p:attrName>
                                        </p:attrNameLst>
                                      </p:cBhvr>
                                      <p:to>
                                        <p:strVal val="visible"/>
                                      </p:to>
                                    </p:set>
                                    <p:animEffect transition="in" filter="checkerboard(across)">
                                      <p:cBhvr>
                                        <p:cTn id="17" dur="500"/>
                                        <p:tgtEl>
                                          <p:spTgt spid="2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checkerboard(across)">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0">
                                            <p:txEl>
                                              <p:pRg st="2" end="2"/>
                                            </p:txEl>
                                          </p:spTgt>
                                        </p:tgtEl>
                                        <p:attrNameLst>
                                          <p:attrName>style.visibility</p:attrName>
                                        </p:attrNameLst>
                                      </p:cBhvr>
                                      <p:to>
                                        <p:strVal val="visible"/>
                                      </p:to>
                                    </p:set>
                                    <p:animEffect transition="in" filter="checkerboard(across)">
                                      <p:cBhvr>
                                        <p:cTn id="27" dur="500"/>
                                        <p:tgtEl>
                                          <p:spTgt spid="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1833568" y="120039"/>
            <a:ext cx="2967479" cy="584775"/>
          </a:xfrm>
          <a:prstGeom prst="rect">
            <a:avLst/>
          </a:prstGeom>
        </p:spPr>
        <p:txBody>
          <a:bodyPr wrap="none">
            <a:spAutoFit/>
          </a:bodyPr>
          <a:lstStyle/>
          <a:p>
            <a:r>
              <a:rPr lang="fr-FR" sz="3200" b="1" dirty="0" smtClean="0">
                <a:solidFill>
                  <a:schemeClr val="accent1">
                    <a:lumMod val="50000"/>
                  </a:schemeClr>
                </a:solidFill>
                <a:latin typeface="Times New Roman" panose="02020603050405020304" pitchFamily="18" charset="0"/>
                <a:cs typeface="Times New Roman" panose="02020603050405020304" pitchFamily="18" charset="0"/>
              </a:rPr>
              <a:t>CONCLUSION</a:t>
            </a:r>
            <a:endParaRPr lang="fr-FR"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8" name="Slide Number Placeholder 7"/>
          <p:cNvSpPr>
            <a:spLocks noGrp="1"/>
          </p:cNvSpPr>
          <p:nvPr>
            <p:ph type="sldNum" sz="quarter" idx="12"/>
          </p:nvPr>
        </p:nvSpPr>
        <p:spPr/>
        <p:txBody>
          <a:bodyPr/>
          <a:lstStyle/>
          <a:p>
            <a:fld id="{B038429A-60ED-44A4-9D36-246C955B03F5}" type="slidenum">
              <a:rPr lang="en-US" smtClean="0"/>
              <a:pPr/>
              <a:t>43</a:t>
            </a:fld>
            <a:endParaRPr lang="en-US" dirty="0"/>
          </a:p>
        </p:txBody>
      </p:sp>
      <p:sp>
        <p:nvSpPr>
          <p:cNvPr id="11" name="Rectangle 10"/>
          <p:cNvSpPr/>
          <p:nvPr/>
        </p:nvSpPr>
        <p:spPr>
          <a:xfrm>
            <a:off x="2050869" y="953589"/>
            <a:ext cx="9823268" cy="5078313"/>
          </a:xfrm>
          <a:prstGeom prst="rect">
            <a:avLst/>
          </a:prstGeom>
        </p:spPr>
        <p:txBody>
          <a:bodyPr wrap="square">
            <a:spAutoFit/>
          </a:bodyPr>
          <a:lstStyle/>
          <a:p>
            <a:pPr algn="just">
              <a:lnSpc>
                <a:spcPct val="150000"/>
              </a:lnSpc>
              <a:defRPr/>
            </a:pPr>
            <a:r>
              <a:rPr lang="fr-FR" sz="2400" dirty="0" smtClean="0">
                <a:latin typeface="Times New Roman" pitchFamily="18" charset="0"/>
                <a:cs typeface="Times New Roman" pitchFamily="18" charset="0"/>
              </a:rPr>
              <a:t>L’étude comparative des différentes formulations développées a fait ressortir les avantages de la modification du gomme Xanthane comme excipient contrôleur de la libération du Piroxicam seulement avec des proportions bien déterminées afin d’agir sur la douleur précocement et soulager ainsi les douleurs intenses des patients en leur assurant des concentrations analgésiques maintenues dans le temps contrairement à la gomme Xanthane natif.</a:t>
            </a:r>
          </a:p>
          <a:p>
            <a:pPr algn="just">
              <a:lnSpc>
                <a:spcPct val="150000"/>
              </a:lnSpc>
              <a:defRPr/>
            </a:pPr>
            <a:r>
              <a:rPr lang="fr-FR" sz="2400" dirty="0" smtClean="0">
                <a:latin typeface="Times New Roman" pitchFamily="18" charset="0"/>
                <a:cs typeface="Times New Roman" pitchFamily="18" charset="0"/>
              </a:rPr>
              <a:t>Enfin, nous avons vérifié avec succès la qualité des matrices galéniques qui peuvent préservés le Piroxicam tout en assurant une libération contrôlée de ce dernier, ces résultats offrant ainsi d’excellentes perspectives.</a:t>
            </a:r>
            <a:endParaRPr lang="fr-FR"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2185157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checkerboard(across)">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checkerboard(across)">
                                      <p:cBhvr>
                                        <p:cTn id="12"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Rectangle 3"/>
          <p:cNvSpPr/>
          <p:nvPr/>
        </p:nvSpPr>
        <p:spPr>
          <a:xfrm>
            <a:off x="3066285" y="4274740"/>
            <a:ext cx="5635517" cy="1446550"/>
          </a:xfrm>
          <a:prstGeom prst="rect">
            <a:avLst/>
          </a:prstGeom>
          <a:ln>
            <a:noFill/>
          </a:ln>
          <a:effectLst/>
          <a:scene3d>
            <a:camera prst="orthographicFront">
              <a:rot lat="0" lon="0" rev="0"/>
            </a:camera>
            <a:lightRig rig="contrasting" dir="t">
              <a:rot lat="0" lon="0" rev="7800000"/>
            </a:lightRig>
          </a:scene3d>
          <a:sp3d>
            <a:bevelT w="139700" h="139700"/>
          </a:sp3d>
        </p:spPr>
        <p:txBody>
          <a:bodyPr wrap="none">
            <a:spAutoFit/>
          </a:bodyPr>
          <a:lstStyle/>
          <a:p>
            <a:pPr algn="ctr">
              <a:defRPr/>
            </a:pPr>
            <a:r>
              <a:rPr lang="fr-FR" sz="4400" b="1" dirty="0" smtClean="0">
                <a:solidFill>
                  <a:schemeClr val="bg1"/>
                </a:solidFill>
                <a:latin typeface="Times New Roman" panose="02020603050405020304" pitchFamily="18" charset="0"/>
                <a:cs typeface="Times New Roman" panose="02020603050405020304" pitchFamily="18" charset="0"/>
              </a:rPr>
              <a:t>MERCI  POUR </a:t>
            </a:r>
          </a:p>
          <a:p>
            <a:pPr algn="ctr">
              <a:defRPr/>
            </a:pPr>
            <a:r>
              <a:rPr lang="fr-FR" sz="4400" b="1" dirty="0" smtClean="0">
                <a:solidFill>
                  <a:schemeClr val="bg1"/>
                </a:solidFill>
                <a:latin typeface="Times New Roman" panose="02020603050405020304" pitchFamily="18" charset="0"/>
                <a:cs typeface="Times New Roman" panose="02020603050405020304" pitchFamily="18" charset="0"/>
              </a:rPr>
              <a:t>VOTRE ATTENTION</a:t>
            </a:r>
            <a:endParaRPr lang="fr-FR" sz="4400" b="1" dirty="0">
              <a:solidFill>
                <a:schemeClr val="bg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44</a:t>
            </a:fld>
            <a:endParaRPr lang="en-US" dirty="0"/>
          </a:p>
        </p:txBody>
      </p:sp>
    </p:spTree>
    <p:extLst>
      <p:ext uri="{BB962C8B-B14F-4D97-AF65-F5344CB8AC3E}">
        <p14:creationId xmlns:p14="http://schemas.microsoft.com/office/powerpoint/2010/main" xmlns="" val="49720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50" autoRev="1" fill="hold">
                                          <p:stCondLst>
                                            <p:cond delay="0"/>
                                          </p:stCondLst>
                                        </p:cTn>
                                        <p:tgtEl>
                                          <p:spTgt spid="4"/>
                                        </p:tgtEl>
                                        <p:attrNameLst>
                                          <p:attrName>ppt_w</p:attrName>
                                        </p:attrNameLst>
                                      </p:cBhvr>
                                    </p:anim>
                                    <p:anim by="(#ppt_w*0.50)" calcmode="lin" valueType="num">
                                      <p:cBhvr>
                                        <p:cTn id="8" dur="250" decel="50000" autoRev="1" fill="hold">
                                          <p:stCondLst>
                                            <p:cond delay="0"/>
                                          </p:stCondLst>
                                        </p:cTn>
                                        <p:tgtEl>
                                          <p:spTgt spid="4"/>
                                        </p:tgtEl>
                                        <p:attrNameLst>
                                          <p:attrName>ppt_x</p:attrName>
                                        </p:attrNameLst>
                                      </p:cBhvr>
                                    </p:anim>
                                    <p:anim from="(-#ppt_h/2)" to="(#ppt_y)" calcmode="lin" valueType="num">
                                      <p:cBhvr>
                                        <p:cTn id="9" dur="500" fill="hold">
                                          <p:stCondLst>
                                            <p:cond delay="0"/>
                                          </p:stCondLst>
                                        </p:cTn>
                                        <p:tgtEl>
                                          <p:spTgt spid="4"/>
                                        </p:tgtEl>
                                        <p:attrNameLst>
                                          <p:attrName>ppt_y</p:attrName>
                                        </p:attrNameLst>
                                      </p:cBhvr>
                                    </p:anim>
                                    <p:animRot by="21600000">
                                      <p:cBhvr>
                                        <p:cTn id="10" dur="5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59382" y="0"/>
            <a:ext cx="3851563" cy="923330"/>
          </a:xfrm>
          <a:prstGeom prst="rect">
            <a:avLst/>
          </a:prstGeom>
          <a:ln>
            <a:noFill/>
          </a:ln>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5400" b="1" u="sng"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lgerian" pitchFamily="82" charset="0"/>
              </a:rPr>
              <a:t> Objectif</a:t>
            </a:r>
            <a:endParaRPr lang="fr-FR" sz="5400" b="1" u="sng"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lgerian" pitchFamily="82" charset="0"/>
            </a:endParaRPr>
          </a:p>
        </p:txBody>
      </p:sp>
      <p:sp>
        <p:nvSpPr>
          <p:cNvPr id="6" name="Flèche vers le bas 5"/>
          <p:cNvSpPr/>
          <p:nvPr/>
        </p:nvSpPr>
        <p:spPr>
          <a:xfrm rot="10800000" flipV="1">
            <a:off x="5477895" y="871300"/>
            <a:ext cx="1143008" cy="1816695"/>
          </a:xfrm>
          <a:prstGeom prst="down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spc="100" dirty="0">
              <a:ln w="18000">
                <a:noFill/>
                <a:prstDash val="solid"/>
              </a:ln>
              <a:solidFill>
                <a:schemeClr val="accent5">
                  <a:lumMod val="60000"/>
                  <a:lumOff val="40000"/>
                </a:schemeClr>
              </a:solidFill>
              <a:effectLst>
                <a:outerShdw blurRad="25000" dist="20000" dir="16020000" algn="tl">
                  <a:schemeClr val="accent1">
                    <a:satMod val="200000"/>
                    <a:shade val="1000"/>
                    <a:alpha val="60000"/>
                  </a:schemeClr>
                </a:outerShdw>
              </a:effectLst>
            </a:endParaRPr>
          </a:p>
        </p:txBody>
      </p:sp>
      <p:sp>
        <p:nvSpPr>
          <p:cNvPr id="7" name="Rectangle 3"/>
          <p:cNvSpPr>
            <a:spLocks noChangeArrowheads="1"/>
          </p:cNvSpPr>
          <p:nvPr/>
        </p:nvSpPr>
        <p:spPr bwMode="auto">
          <a:xfrm>
            <a:off x="1074444" y="2763569"/>
            <a:ext cx="9985109" cy="3375779"/>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38100" h="38100" prst="slope"/>
            </a:sp3d>
          </a:bodyPr>
          <a:lstStyle/>
          <a:p>
            <a:pPr lvl="0" algn="ctr" fontAlgn="base">
              <a:spcBef>
                <a:spcPct val="0"/>
              </a:spcBef>
              <a:spcAft>
                <a:spcPct val="0"/>
              </a:spcAft>
              <a:tabLst>
                <a:tab pos="1638300" algn="l"/>
              </a:tabLst>
            </a:pPr>
            <a:r>
              <a:rPr kumimoji="0" lang="fr-FR" sz="3000" i="0" u="none" strike="noStrike" cap="none" normalizeH="0" baseline="0" dirty="0" smtClean="0">
                <a:ln>
                  <a:noFill/>
                </a:ln>
                <a:solidFill>
                  <a:schemeClr val="tx1"/>
                </a:solidFill>
                <a:effectLst/>
                <a:latin typeface="Times New Roman" pitchFamily="18" charset="0"/>
                <a:cs typeface="Times New Roman" pitchFamily="18" charset="0"/>
              </a:rPr>
              <a:t>Formulation</a:t>
            </a:r>
            <a:r>
              <a:rPr kumimoji="0" lang="fr-FR" sz="3000" i="0" u="none" strike="noStrike" cap="none" normalizeH="0" dirty="0" smtClean="0">
                <a:ln>
                  <a:noFill/>
                </a:ln>
                <a:solidFill>
                  <a:schemeClr val="tx1"/>
                </a:solidFill>
                <a:effectLst/>
                <a:latin typeface="Times New Roman" pitchFamily="18" charset="0"/>
                <a:cs typeface="Times New Roman" pitchFamily="18" charset="0"/>
              </a:rPr>
              <a:t> des comprimés </a:t>
            </a:r>
          </a:p>
          <a:p>
            <a:pPr lvl="0" algn="ctr" fontAlgn="base">
              <a:spcBef>
                <a:spcPct val="0"/>
              </a:spcBef>
              <a:spcAft>
                <a:spcPct val="0"/>
              </a:spcAft>
              <a:tabLst>
                <a:tab pos="1638300" algn="l"/>
              </a:tabLst>
            </a:pPr>
            <a:r>
              <a:rPr kumimoji="0" lang="fr-FR" sz="3000" i="0" u="none" strike="noStrike" cap="none" normalizeH="0" dirty="0" smtClean="0">
                <a:ln>
                  <a:noFill/>
                </a:ln>
                <a:solidFill>
                  <a:schemeClr val="tx1"/>
                </a:solidFill>
                <a:effectLst/>
                <a:latin typeface="Times New Roman" pitchFamily="18" charset="0"/>
                <a:cs typeface="Times New Roman" pitchFamily="18" charset="0"/>
              </a:rPr>
              <a:t>anti-inflammatoires de libération contrôlée </a:t>
            </a:r>
          </a:p>
          <a:p>
            <a:pPr lvl="0" algn="ctr" fontAlgn="base">
              <a:spcBef>
                <a:spcPct val="0"/>
              </a:spcBef>
              <a:spcAft>
                <a:spcPct val="0"/>
              </a:spcAft>
              <a:tabLst>
                <a:tab pos="1638300" algn="l"/>
              </a:tabLst>
            </a:pPr>
            <a:r>
              <a:rPr kumimoji="0" lang="fr-FR" sz="3000" i="0" u="none" strike="noStrike" cap="none" normalizeH="0" dirty="0" smtClean="0">
                <a:ln>
                  <a:noFill/>
                </a:ln>
                <a:solidFill>
                  <a:schemeClr val="tx1"/>
                </a:solidFill>
                <a:effectLst/>
                <a:latin typeface="Times New Roman" pitchFamily="18" charset="0"/>
                <a:cs typeface="Times New Roman" pitchFamily="18" charset="0"/>
              </a:rPr>
              <a:t>(4 heures) à base de substance active PIROXICAM et d’agent de libération Gomme Xanthane</a:t>
            </a:r>
            <a:endParaRPr kumimoji="0" lang="fr-FR" sz="30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ppt_x</p:attrName>
                                        </p:attrNameLst>
                                      </p:cBhvr>
                                      <p:tavLst>
                                        <p:tav tm="0">
                                          <p:val>
                                            <p:strVal val="#ppt_x-.2"/>
                                          </p:val>
                                        </p:tav>
                                        <p:tav tm="100000">
                                          <p:val>
                                            <p:strVal val="#ppt_x"/>
                                          </p:val>
                                        </p:tav>
                                      </p:tavLst>
                                    </p:anim>
                                    <p:anim calcmode="lin" valueType="num">
                                      <p:cBhvr>
                                        <p:cTn id="1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2646221"/>
            <a:ext cx="12192000" cy="1955656"/>
          </a:xfrm>
          <a:prstGeom prst="rect">
            <a:avLst/>
          </a:prstGeom>
        </p:spPr>
      </p:pic>
      <p:sp>
        <p:nvSpPr>
          <p:cNvPr id="5" name="Rectangle 4"/>
          <p:cNvSpPr/>
          <p:nvPr/>
        </p:nvSpPr>
        <p:spPr>
          <a:xfrm>
            <a:off x="0" y="3196730"/>
            <a:ext cx="9268691" cy="523220"/>
          </a:xfrm>
          <a:prstGeom prst="rect">
            <a:avLst/>
          </a:prstGeom>
        </p:spPr>
        <p:txBody>
          <a:bodyPr wrap="square">
            <a:spAutoFit/>
          </a:bodyPr>
          <a:lstStyle/>
          <a:p>
            <a:r>
              <a:rPr lang="fr-FR" sz="2800" b="1" dirty="0" smtClean="0">
                <a:solidFill>
                  <a:schemeClr val="bg1"/>
                </a:solidFill>
                <a:latin typeface="Times New Roman" panose="02020603050405020304" pitchFamily="18" charset="0"/>
                <a:cs typeface="Times New Roman" panose="02020603050405020304" pitchFamily="18" charset="0"/>
              </a:rPr>
              <a:t>          I. GÉNÉRALITÉS SUR LES COMPRIMÉS</a:t>
            </a:r>
            <a:endParaRPr lang="fr-FR" sz="2800" dirty="0">
              <a:solidFill>
                <a:schemeClr val="bg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6</a:t>
            </a:fld>
            <a:endParaRPr lang="en-US" dirty="0"/>
          </a:p>
        </p:txBody>
      </p:sp>
    </p:spTree>
    <p:extLst>
      <p:ext uri="{BB962C8B-B14F-4D97-AF65-F5344CB8AC3E}">
        <p14:creationId xmlns:p14="http://schemas.microsoft.com/office/powerpoint/2010/main" xmlns="" val="60425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4945" y="0"/>
            <a:ext cx="7239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 GÉNÉRALITÉS</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SUR</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LES </a:t>
            </a:r>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COMPRIMÉS</a:t>
            </a: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TextBox 9"/>
          <p:cNvSpPr txBox="1">
            <a:spLocks noChangeArrowheads="1"/>
          </p:cNvSpPr>
          <p:nvPr/>
        </p:nvSpPr>
        <p:spPr bwMode="auto">
          <a:xfrm>
            <a:off x="1814945" y="706438"/>
            <a:ext cx="26161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400" b="1" dirty="0">
                <a:solidFill>
                  <a:schemeClr val="accent1">
                    <a:lumMod val="50000"/>
                  </a:schemeClr>
                </a:solidFill>
                <a:latin typeface="Times New Roman" panose="02020603050405020304" pitchFamily="18" charset="0"/>
                <a:cs typeface="Times New Roman" panose="02020603050405020304" pitchFamily="18" charset="0"/>
              </a:rPr>
              <a:t> </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5" name="Slide Number Placeholder 14"/>
          <p:cNvSpPr>
            <a:spLocks noGrp="1"/>
          </p:cNvSpPr>
          <p:nvPr>
            <p:ph type="sldNum" sz="quarter" idx="12"/>
          </p:nvPr>
        </p:nvSpPr>
        <p:spPr/>
        <p:txBody>
          <a:bodyPr/>
          <a:lstStyle/>
          <a:p>
            <a:fld id="{B038429A-60ED-44A4-9D36-246C955B03F5}" type="slidenum">
              <a:rPr lang="en-US" smtClean="0"/>
              <a:pPr/>
              <a:t>7</a:t>
            </a:fld>
            <a:endParaRPr lang="en-US" dirty="0"/>
          </a:p>
        </p:txBody>
      </p:sp>
      <p:sp>
        <p:nvSpPr>
          <p:cNvPr id="16" name="ZoneTexte 15"/>
          <p:cNvSpPr txBox="1"/>
          <p:nvPr/>
        </p:nvSpPr>
        <p:spPr>
          <a:xfrm>
            <a:off x="2246811" y="522515"/>
            <a:ext cx="9444446" cy="1274195"/>
          </a:xfrm>
          <a:prstGeom prst="rect">
            <a:avLst/>
          </a:prstGeom>
          <a:noFill/>
        </p:spPr>
        <p:txBody>
          <a:bodyPr wrap="square" rtlCol="0">
            <a:spAutoFit/>
          </a:bodyPr>
          <a:lstStyle/>
          <a:p>
            <a:pPr marL="640080" lvl="1" indent="-237744" eaLnBrk="0" hangingPunct="0">
              <a:lnSpc>
                <a:spcPct val="150000"/>
              </a:lnSpc>
              <a:spcBef>
                <a:spcPct val="20000"/>
              </a:spcBef>
              <a:buFont typeface="Courier New" pitchFamily="49" charset="0"/>
              <a:buChar char="o"/>
              <a:defRPr/>
            </a:pPr>
            <a:endParaRPr lang="fr-FR" sz="2400" kern="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640080" lvl="1" indent="-237744" eaLnBrk="0" fontAlgn="auto" hangingPunct="0">
              <a:lnSpc>
                <a:spcPct val="150000"/>
              </a:lnSpc>
              <a:spcBef>
                <a:spcPct val="20000"/>
              </a:spcBef>
              <a:spcAft>
                <a:spcPts val="0"/>
              </a:spcAft>
              <a:buFont typeface="Courier New" pitchFamily="49" charset="0"/>
              <a:buChar char="o"/>
              <a:defRPr/>
            </a:pPr>
            <a:endParaRPr lang="fr-FR" sz="2400" kern="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1" descr="C:\Users\SHIMAI~1\AppData\Local\Temp\Ritalin-SR-20mg-full.jpg"/>
          <p:cNvPicPr>
            <a:picLocks noChangeAspect="1" noChangeArrowheads="1"/>
          </p:cNvPicPr>
          <p:nvPr/>
        </p:nvPicPr>
        <p:blipFill>
          <a:blip r:embed="rId3" cstate="print"/>
          <a:stretch>
            <a:fillRect/>
          </a:stretch>
        </p:blipFill>
        <p:spPr bwMode="auto">
          <a:xfrm>
            <a:off x="8229600" y="4107766"/>
            <a:ext cx="3962399" cy="2750234"/>
          </a:xfrm>
          <a:prstGeom prst="rect">
            <a:avLst/>
          </a:prstGeom>
          <a:noFill/>
          <a:ln>
            <a:noFill/>
          </a:ln>
        </p:spPr>
      </p:pic>
      <p:sp>
        <p:nvSpPr>
          <p:cNvPr id="8" name="ZoneTexte 7"/>
          <p:cNvSpPr txBox="1"/>
          <p:nvPr/>
        </p:nvSpPr>
        <p:spPr>
          <a:xfrm>
            <a:off x="2115403" y="859809"/>
            <a:ext cx="9853684" cy="3416320"/>
          </a:xfrm>
          <a:prstGeom prst="rect">
            <a:avLst/>
          </a:prstGeom>
          <a:noFill/>
        </p:spPr>
        <p:txBody>
          <a:bodyPr wrap="square" rtlCol="0">
            <a:spAutoFit/>
          </a:bodyPr>
          <a:lstStyle/>
          <a:p>
            <a:pPr algn="just">
              <a:lnSpc>
                <a:spcPct val="150000"/>
              </a:lnSpc>
            </a:pPr>
            <a:r>
              <a:rPr lang="fr-FR" sz="2400" dirty="0" smtClean="0">
                <a:latin typeface="Times New Roman" pitchFamily="18" charset="0"/>
                <a:cs typeface="Times New Roman" pitchFamily="18" charset="0"/>
              </a:rPr>
              <a:t>Un comprimé est une forme pharmaceutique solide, destinée à la voie orale, équivalent à une dose (unité de prise) qui peut contenir une ou plusieurs substances actives (principe actif). Les comprimés sont obtenus en agglomérant par compression un volume de particules (poudre ou granule). </a:t>
            </a:r>
          </a:p>
          <a:p>
            <a:pPr algn="just">
              <a:lnSpc>
                <a:spcPct val="150000"/>
              </a:lnSpc>
            </a:pPr>
            <a:r>
              <a:rPr lang="fr-FR" sz="2400" dirty="0" smtClean="0">
                <a:latin typeface="Times New Roman" pitchFamily="18" charset="0"/>
                <a:cs typeface="Times New Roman" pitchFamily="18" charset="0"/>
              </a:rPr>
              <a:t>Environ 50% des spécialités commercialisées sont des comprimés.</a:t>
            </a:r>
          </a:p>
          <a:p>
            <a:r>
              <a:rPr lang="fr-FR" dirty="0" smtClean="0"/>
              <a:t> </a:t>
            </a:r>
          </a:p>
          <a:p>
            <a:endParaRPr lang="fr-FR" dirty="0"/>
          </a:p>
        </p:txBody>
      </p:sp>
    </p:spTree>
    <p:extLst>
      <p:ext uri="{BB962C8B-B14F-4D97-AF65-F5344CB8AC3E}">
        <p14:creationId xmlns:p14="http://schemas.microsoft.com/office/powerpoint/2010/main" xmlns="" val="27927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nodePh="1">
                                  <p:stCondLst>
                                    <p:cond delay="0"/>
                                  </p:stCondLst>
                                  <p:endCondLst>
                                    <p:cond evt="begin" delay="0">
                                      <p:tn val="5"/>
                                    </p:cond>
                                  </p:end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0" fill="hold"/>
                                        <p:tgtEl>
                                          <p:spTgt spid="16"/>
                                        </p:tgtEl>
                                        <p:attrNameLst>
                                          <p:attrName>ppt_x</p:attrName>
                                        </p:attrNameLst>
                                      </p:cBhvr>
                                      <p:tavLst>
                                        <p:tav tm="0">
                                          <p:val>
                                            <p:strVal val="#ppt_x"/>
                                          </p:val>
                                        </p:tav>
                                        <p:tav tm="100000">
                                          <p:val>
                                            <p:strVal val="#ppt_x"/>
                                          </p:val>
                                        </p:tav>
                                      </p:tavLst>
                                    </p:anim>
                                    <p:anim calcmode="lin" valueType="num">
                                      <p:cBhvr additive="base">
                                        <p:cTn id="8" dur="5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5000" b="-15000"/>
          </a:stretch>
        </a:blipFill>
        <a:effectLst/>
      </p:bgPr>
    </p:bg>
    <p:spTree>
      <p:nvGrpSpPr>
        <p:cNvPr id="1" name=""/>
        <p:cNvGrpSpPr/>
        <p:nvPr/>
      </p:nvGrpSpPr>
      <p:grpSpPr>
        <a:xfrm>
          <a:off x="0" y="0"/>
          <a:ext cx="0" cy="0"/>
          <a:chOff x="0" y="0"/>
          <a:chExt cx="0" cy="0"/>
        </a:xfrm>
      </p:grpSpPr>
      <p:sp>
        <p:nvSpPr>
          <p:cNvPr id="4" name="TextBox 40"/>
          <p:cNvSpPr txBox="1">
            <a:spLocks noChangeArrowheads="1"/>
          </p:cNvSpPr>
          <p:nvPr/>
        </p:nvSpPr>
        <p:spPr bwMode="auto">
          <a:xfrm>
            <a:off x="1814945" y="-13855"/>
            <a:ext cx="7239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sz="2000" b="1" dirty="0" smtClean="0">
                <a:solidFill>
                  <a:schemeClr val="accent1">
                    <a:lumMod val="50000"/>
                  </a:schemeClr>
                </a:solidFill>
                <a:latin typeface="Times New Roman" panose="02020603050405020304" pitchFamily="18" charset="0"/>
                <a:cs typeface="Times New Roman" panose="02020603050405020304" pitchFamily="18" charset="0"/>
              </a:rPr>
              <a:t>I. GÉNÉRALITÉS SUR LES COMPRIMÉS</a:t>
            </a:r>
            <a:endParaRPr lang="fr-FR" sz="2000" dirty="0">
              <a:solidFill>
                <a:schemeClr val="accent1">
                  <a:lumMod val="50000"/>
                </a:schemeClr>
              </a:solidFill>
              <a:latin typeface="Times New Roman" panose="02020603050405020304" pitchFamily="18" charset="0"/>
              <a:cs typeface="Times New Roman" panose="02020603050405020304" pitchFamily="18" charset="0"/>
            </a:endParaRPr>
          </a:p>
          <a:p>
            <a:pPr eaLnBrk="1" hangingPunct="1"/>
            <a:endParaRPr lang="en-US" sz="1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B038429A-60ED-44A4-9D36-246C955B03F5}" type="slidenum">
              <a:rPr lang="en-US" smtClean="0"/>
              <a:pPr/>
              <a:t>8</a:t>
            </a:fld>
            <a:endParaRPr lang="en-US" dirty="0"/>
          </a:p>
        </p:txBody>
      </p:sp>
      <p:graphicFrame>
        <p:nvGraphicFramePr>
          <p:cNvPr id="17" name="Diagramme 16"/>
          <p:cNvGraphicFramePr/>
          <p:nvPr/>
        </p:nvGraphicFramePr>
        <p:xfrm>
          <a:off x="1935017" y="719666"/>
          <a:ext cx="9868263" cy="5668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36783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646221"/>
            <a:ext cx="12192000" cy="1955656"/>
          </a:xfrm>
          <a:prstGeom prst="rect">
            <a:avLst/>
          </a:prstGeom>
        </p:spPr>
      </p:pic>
      <p:sp>
        <p:nvSpPr>
          <p:cNvPr id="6" name="TextBox 40"/>
          <p:cNvSpPr txBox="1">
            <a:spLocks noChangeArrowheads="1"/>
          </p:cNvSpPr>
          <p:nvPr/>
        </p:nvSpPr>
        <p:spPr bwMode="auto">
          <a:xfrm>
            <a:off x="0" y="3239734"/>
            <a:ext cx="983311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800" b="1" dirty="0" smtClean="0">
                <a:solidFill>
                  <a:schemeClr val="bg1"/>
                </a:solidFill>
                <a:latin typeface="Times New Roman" panose="02020603050405020304" pitchFamily="18" charset="0"/>
                <a:cs typeface="Times New Roman" panose="02020603050405020304" pitchFamily="18" charset="0"/>
              </a:rPr>
              <a:t>                II. </a:t>
            </a:r>
            <a:r>
              <a:rPr lang="fr-FR" sz="2800" b="1" dirty="0" smtClean="0">
                <a:solidFill>
                  <a:schemeClr val="bg1"/>
                </a:solidFill>
                <a:latin typeface="Times New Roman" panose="02020603050405020304" pitchFamily="18" charset="0"/>
                <a:cs typeface="Times New Roman" panose="02020603050405020304" pitchFamily="18" charset="0"/>
              </a:rPr>
              <a:t>POLYMÈRES</a:t>
            </a:r>
          </a:p>
          <a:p>
            <a:pPr eaLnBrk="1" hangingPunct="1"/>
            <a:endParaRPr lang="en-US" sz="4400" dirty="0">
              <a:solidFill>
                <a:schemeClr val="bg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038429A-60ED-44A4-9D36-246C955B03F5}" type="slidenum">
              <a:rPr lang="en-US" smtClean="0"/>
              <a:pPr/>
              <a:t>9</a:t>
            </a:fld>
            <a:endParaRPr lang="en-US" dirty="0"/>
          </a:p>
        </p:txBody>
      </p:sp>
    </p:spTree>
    <p:extLst>
      <p:ext uri="{BB962C8B-B14F-4D97-AF65-F5344CB8AC3E}">
        <p14:creationId xmlns:p14="http://schemas.microsoft.com/office/powerpoint/2010/main" xmlns="" val="3131283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7986</TotalTime>
  <Words>2238</Words>
  <Application>Microsoft Office PowerPoint</Application>
  <PresentationFormat>Personnalisé</PresentationFormat>
  <Paragraphs>570</Paragraphs>
  <Slides>44</Slides>
  <Notes>4</Notes>
  <HiddenSlides>0</HiddenSlides>
  <MMClips>0</MMClips>
  <ScaleCrop>false</ScaleCrop>
  <HeadingPairs>
    <vt:vector size="6" baseType="variant">
      <vt:variant>
        <vt:lpstr>Thème</vt:lpstr>
      </vt:variant>
      <vt:variant>
        <vt:i4>1</vt:i4>
      </vt:variant>
      <vt:variant>
        <vt:lpstr>Serveurs OLE incorporés</vt:lpstr>
      </vt:variant>
      <vt:variant>
        <vt:i4>0</vt:i4>
      </vt:variant>
      <vt:variant>
        <vt:lpstr>Titres des diapositives</vt:lpstr>
      </vt:variant>
      <vt:variant>
        <vt:i4>44</vt:i4>
      </vt:variant>
    </vt:vector>
  </HeadingPairs>
  <TitlesOfParts>
    <vt:vector size="45" baseType="lpstr">
      <vt:lpstr>Office Theme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BoUzIaNe</dc:creator>
  <cp:lastModifiedBy>ADMIN</cp:lastModifiedBy>
  <cp:revision>502</cp:revision>
  <dcterms:created xsi:type="dcterms:W3CDTF">2013-04-14T10:47:58Z</dcterms:created>
  <dcterms:modified xsi:type="dcterms:W3CDTF">2016-06-02T09:35:23Z</dcterms:modified>
</cp:coreProperties>
</file>