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302" r:id="rId2"/>
    <p:sldId id="303" r:id="rId3"/>
    <p:sldId id="333" r:id="rId4"/>
    <p:sldId id="309" r:id="rId5"/>
    <p:sldId id="310" r:id="rId6"/>
    <p:sldId id="261" r:id="rId7"/>
    <p:sldId id="258" r:id="rId8"/>
    <p:sldId id="279" r:id="rId9"/>
    <p:sldId id="266" r:id="rId10"/>
    <p:sldId id="332" r:id="rId11"/>
    <p:sldId id="334" r:id="rId12"/>
    <p:sldId id="335" r:id="rId13"/>
    <p:sldId id="336" r:id="rId14"/>
    <p:sldId id="278" r:id="rId15"/>
    <p:sldId id="331" r:id="rId16"/>
    <p:sldId id="327" r:id="rId17"/>
    <p:sldId id="339" r:id="rId18"/>
    <p:sldId id="329" r:id="rId19"/>
    <p:sldId id="328" r:id="rId20"/>
    <p:sldId id="286" r:id="rId21"/>
    <p:sldId id="337" r:id="rId22"/>
    <p:sldId id="287" r:id="rId23"/>
    <p:sldId id="321" r:id="rId24"/>
    <p:sldId id="318" r:id="rId25"/>
    <p:sldId id="319" r:id="rId26"/>
    <p:sldId id="338" r:id="rId27"/>
    <p:sldId id="322" r:id="rId28"/>
    <p:sldId id="326" r:id="rId29"/>
    <p:sldId id="301" r:id="rId30"/>
    <p:sldId id="306"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6633"/>
    <a:srgbClr val="00FFFF"/>
    <a:srgbClr val="FF0066"/>
    <a:srgbClr val="6600CC"/>
    <a:srgbClr val="FF00FF"/>
    <a:srgbClr val="FC0404"/>
    <a:srgbClr val="FF3399"/>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24561" autoAdjust="0"/>
    <p:restoredTop sz="94624" autoAdjust="0"/>
  </p:normalViewPr>
  <p:slideViewPr>
    <p:cSldViewPr>
      <p:cViewPr>
        <p:scale>
          <a:sx n="70" d="100"/>
          <a:sy n="70" d="100"/>
        </p:scale>
        <p:origin x="-762" y="-168"/>
      </p:cViewPr>
      <p:guideLst>
        <p:guide orient="horz" pos="2160"/>
        <p:guide pos="2880"/>
      </p:guideLst>
    </p:cSldViewPr>
  </p:slideViewPr>
  <p:outlineViewPr>
    <p:cViewPr>
      <p:scale>
        <a:sx n="33" d="100"/>
        <a:sy n="33" d="100"/>
      </p:scale>
      <p:origin x="0" y="3858"/>
    </p:cViewPr>
  </p:outlineViewPr>
  <p:notesTextViewPr>
    <p:cViewPr>
      <p:scale>
        <a:sx n="1" d="1"/>
        <a:sy n="1" d="1"/>
      </p:scale>
      <p:origin x="0" y="0"/>
    </p:cViewPr>
  </p:notesTextViewPr>
  <p:sorterViewPr>
    <p:cViewPr>
      <p:scale>
        <a:sx n="100" d="100"/>
        <a:sy n="100" d="100"/>
      </p:scale>
      <p:origin x="0" y="2592"/>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poste%20to\Desktop\cd-1-history%20lamda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5"/>
  <c:chart>
    <c:autoTitleDeleted val="1"/>
    <c:plotArea>
      <c:layout>
        <c:manualLayout>
          <c:layoutTarget val="inner"/>
          <c:xMode val="edge"/>
          <c:yMode val="edge"/>
          <c:x val="0.11718143048784266"/>
          <c:y val="0.20326001412258024"/>
          <c:w val="0.61690048118985163"/>
          <c:h val="0.59463692038494542"/>
        </c:manualLayout>
      </c:layout>
      <c:scatterChart>
        <c:scatterStyle val="smoothMarker"/>
        <c:ser>
          <c:idx val="0"/>
          <c:order val="0"/>
          <c:tx>
            <c:strRef>
              <c:f>Feuil1!$B$1</c:f>
              <c:strCache>
                <c:ptCount val="1"/>
                <c:pt idx="0">
                  <c:v>coefficient de puissance cp</c:v>
                </c:pt>
              </c:strCache>
            </c:strRef>
          </c:tx>
          <c:xVal>
            <c:numRef>
              <c:f>Feuil1!$A$2:$A$4</c:f>
              <c:numCache>
                <c:formatCode>General</c:formatCode>
                <c:ptCount val="3"/>
                <c:pt idx="0">
                  <c:v>1</c:v>
                </c:pt>
                <c:pt idx="1">
                  <c:v>2</c:v>
                </c:pt>
                <c:pt idx="2">
                  <c:v>3</c:v>
                </c:pt>
              </c:numCache>
            </c:numRef>
          </c:xVal>
          <c:yVal>
            <c:numRef>
              <c:f>Feuil1!$B$2:$B$4</c:f>
              <c:numCache>
                <c:formatCode>General</c:formatCode>
                <c:ptCount val="3"/>
                <c:pt idx="0">
                  <c:v>0.22000000000000025</c:v>
                </c:pt>
                <c:pt idx="1">
                  <c:v>0.53</c:v>
                </c:pt>
                <c:pt idx="2">
                  <c:v>1.5000000000000154E-3</c:v>
                </c:pt>
              </c:numCache>
            </c:numRef>
          </c:yVal>
          <c:smooth val="1"/>
        </c:ser>
        <c:axId val="40707200"/>
        <c:axId val="40708736"/>
      </c:scatterChart>
      <c:valAx>
        <c:axId val="40707200"/>
        <c:scaling>
          <c:orientation val="minMax"/>
        </c:scaling>
        <c:axPos val="b"/>
        <c:numFmt formatCode="General" sourceLinked="1"/>
        <c:tickLblPos val="nextTo"/>
        <c:txPr>
          <a:bodyPr/>
          <a:lstStyle/>
          <a:p>
            <a:pPr>
              <a:defRPr lang="fr-FR"/>
            </a:pPr>
            <a:endParaRPr lang="fr-FR"/>
          </a:p>
        </c:txPr>
        <c:crossAx val="40708736"/>
        <c:crosses val="autoZero"/>
        <c:crossBetween val="midCat"/>
      </c:valAx>
      <c:valAx>
        <c:axId val="40708736"/>
        <c:scaling>
          <c:orientation val="minMax"/>
        </c:scaling>
        <c:axPos val="l"/>
        <c:majorGridlines/>
        <c:numFmt formatCode="General" sourceLinked="1"/>
        <c:tickLblPos val="nextTo"/>
        <c:txPr>
          <a:bodyPr/>
          <a:lstStyle/>
          <a:p>
            <a:pPr>
              <a:defRPr lang="fr-FR"/>
            </a:pPr>
            <a:endParaRPr lang="fr-FR"/>
          </a:p>
        </c:txPr>
        <c:crossAx val="40707200"/>
        <c:crosses val="autoZero"/>
        <c:crossBetween val="midCat"/>
      </c:valAx>
    </c:plotArea>
    <c:legend>
      <c:legendPos val="r"/>
      <c:layout>
        <c:manualLayout>
          <c:xMode val="edge"/>
          <c:yMode val="edge"/>
          <c:x val="0.64724742080507591"/>
          <c:y val="0.42496062992126205"/>
          <c:w val="0.35275257919492925"/>
          <c:h val="0.15007874015748138"/>
        </c:manualLayout>
      </c:layout>
      <c:txPr>
        <a:bodyPr/>
        <a:lstStyle/>
        <a:p>
          <a:pPr>
            <a:defRPr lang="fr-FR">
              <a:solidFill>
                <a:srgbClr val="FFC000"/>
              </a:solidFill>
            </a:defRPr>
          </a:pPr>
          <a:endParaRPr lang="fr-FR"/>
        </a:p>
      </c:txPr>
    </c:legend>
    <c:plotVisOnly val="1"/>
  </c:chart>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drawing1.xml><?xml version="1.0" encoding="utf-8"?>
<c:userShapes xmlns:c="http://schemas.openxmlformats.org/drawingml/2006/chart">
  <cdr:relSizeAnchor xmlns:cdr="http://schemas.openxmlformats.org/drawingml/2006/chartDrawing">
    <cdr:from>
      <cdr:x>0.38333</cdr:x>
      <cdr:y>0.90625</cdr:y>
    </cdr:from>
    <cdr:to>
      <cdr:x>0.49375</cdr:x>
      <cdr:y>0.98264</cdr:y>
    </cdr:to>
    <cdr:sp macro="" textlink="">
      <cdr:nvSpPr>
        <cdr:cNvPr id="3" name="Rectangle 2"/>
        <cdr:cNvSpPr/>
      </cdr:nvSpPr>
      <cdr:spPr>
        <a:xfrm xmlns:a="http://schemas.openxmlformats.org/drawingml/2006/main">
          <a:off x="1752600" y="2486025"/>
          <a:ext cx="504825" cy="209550"/>
        </a:xfrm>
        <a:prstGeom xmlns:a="http://schemas.openxmlformats.org/drawingml/2006/main" prst="rect">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a:lstStyle xmlns:a="http://schemas.openxmlformats.org/drawingml/2006/main"/>
        <a:p xmlns:a="http://schemas.openxmlformats.org/drawingml/2006/main">
          <a:r>
            <a:rPr lang="fr-FR">
              <a:latin typeface="Times New Roman" pitchFamily="18" charset="0"/>
              <a:cs typeface="Times New Roman" pitchFamily="18" charset="0"/>
            </a:rPr>
            <a:t> </a:t>
          </a:r>
          <a:r>
            <a:rPr lang="fr-FR">
              <a:solidFill>
                <a:srgbClr val="FFC000"/>
              </a:solidFill>
              <a:latin typeface="Times New Roman" pitchFamily="18" charset="0"/>
              <a:cs typeface="Times New Roman" pitchFamily="18" charset="0"/>
            </a:rPr>
            <a:t>TSR</a:t>
          </a:r>
        </a:p>
      </cdr:txBody>
    </cdr:sp>
  </cdr:relSizeAnchor>
  <cdr:relSizeAnchor xmlns:cdr="http://schemas.openxmlformats.org/drawingml/2006/chartDrawing">
    <cdr:from>
      <cdr:x>0.25208</cdr:x>
      <cdr:y>0.04861</cdr:y>
    </cdr:from>
    <cdr:to>
      <cdr:x>0.6625</cdr:x>
      <cdr:y>0.15625</cdr:y>
    </cdr:to>
    <cdr:sp macro="" textlink="">
      <cdr:nvSpPr>
        <cdr:cNvPr id="4" name="Rectangle 3"/>
        <cdr:cNvSpPr/>
      </cdr:nvSpPr>
      <cdr:spPr>
        <a:xfrm xmlns:a="http://schemas.openxmlformats.org/drawingml/2006/main">
          <a:off x="1152525" y="133350"/>
          <a:ext cx="1876425" cy="295275"/>
        </a:xfrm>
        <a:prstGeom xmlns:a="http://schemas.openxmlformats.org/drawingml/2006/main" prst="rect">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a:lstStyle xmlns:a="http://schemas.openxmlformats.org/drawingml/2006/main"/>
        <a:p xmlns:a="http://schemas.openxmlformats.org/drawingml/2006/main">
          <a:r>
            <a:rPr lang="fr-FR" dirty="0">
              <a:solidFill>
                <a:srgbClr val="FFC000"/>
              </a:solidFill>
              <a:latin typeface="Times New Roman" pitchFamily="18" charset="0"/>
              <a:cs typeface="Times New Roman" pitchFamily="18" charset="0"/>
            </a:rPr>
            <a:t>Coefficient de puissance Cp</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14F54A-D376-4BB7-A425-13366AA7E0A6}" type="datetimeFigureOut">
              <a:rPr lang="fr-FR" smtClean="0"/>
              <a:pPr/>
              <a:t>07/06/2016</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159BB7-E45F-40F6-8934-86CAED147DB0}" type="slidenum">
              <a:rPr lang="fr-FR" smtClean="0"/>
              <a:pPr/>
              <a:t>‹N°›</a:t>
            </a:fld>
            <a:endParaRPr lang="fr-FR"/>
          </a:p>
        </p:txBody>
      </p:sp>
    </p:spTree>
    <p:extLst>
      <p:ext uri="{BB962C8B-B14F-4D97-AF65-F5344CB8AC3E}">
        <p14:creationId xmlns:p14="http://schemas.microsoft.com/office/powerpoint/2010/main" xmlns="" val="35866736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7D3D9C-199D-4672-BBE5-569AD13F39B4}" type="datetimeFigureOut">
              <a:rPr lang="fr-FR" smtClean="0"/>
              <a:pPr/>
              <a:t>07/06/2016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9F162F-D242-4692-913A-E45D376F0682}" type="slidenum">
              <a:rPr lang="fr-FR" smtClean="0"/>
              <a:pPr/>
              <a:t>‹N°›</a:t>
            </a:fld>
            <a:endParaRPr lang="fr-FR"/>
          </a:p>
        </p:txBody>
      </p:sp>
    </p:spTree>
    <p:extLst>
      <p:ext uri="{BB962C8B-B14F-4D97-AF65-F5344CB8AC3E}">
        <p14:creationId xmlns:p14="http://schemas.microsoft.com/office/powerpoint/2010/main" xmlns="" val="172101198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6B9F162F-D242-4692-913A-E45D376F0682}" type="slidenum">
              <a:rPr lang="fr-FR" smtClean="0"/>
              <a:pPr/>
              <a:t>7</a:t>
            </a:fld>
            <a:endParaRPr lang="fr-FR"/>
          </a:p>
        </p:txBody>
      </p:sp>
    </p:spTree>
    <p:extLst>
      <p:ext uri="{BB962C8B-B14F-4D97-AF65-F5344CB8AC3E}">
        <p14:creationId xmlns:p14="http://schemas.microsoft.com/office/powerpoint/2010/main" xmlns="" val="4049323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latin typeface="Times New Roman" pitchFamily="18" charset="0"/>
                <a:cs typeface="Times New Roman" pitchFamily="18" charset="0"/>
              </a:rPr>
              <a:t>La figure montre l'angle d’incidence varie en fonction de l’angle azimutal et en fonction de la vitesse spécifique TSR</a:t>
            </a:r>
            <a:r>
              <a:rPr lang="fr-FR" dirty="0" smtClean="0"/>
              <a:t>. </a:t>
            </a:r>
          </a:p>
          <a:p>
            <a:endParaRPr lang="fr-FR" dirty="0"/>
          </a:p>
        </p:txBody>
      </p:sp>
      <p:sp>
        <p:nvSpPr>
          <p:cNvPr id="4" name="Espace réservé du numéro de diapositive 3"/>
          <p:cNvSpPr>
            <a:spLocks noGrp="1"/>
          </p:cNvSpPr>
          <p:nvPr>
            <p:ph type="sldNum" sz="quarter" idx="10"/>
          </p:nvPr>
        </p:nvSpPr>
        <p:spPr/>
        <p:txBody>
          <a:bodyPr/>
          <a:lstStyle/>
          <a:p>
            <a:fld id="{6B9F162F-D242-4692-913A-E45D376F0682}" type="slidenum">
              <a:rPr lang="fr-FR" smtClean="0"/>
              <a:pPr/>
              <a:t>11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E189BD-11A1-4BD6-8F53-16152E2BA665}" type="datetime1">
              <a:rPr lang="fr-FR" smtClean="0"/>
              <a:pPr/>
              <a:t>07/06/2016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0BA835-014C-465D-B973-4335E8BB6446}" type="slidenum">
              <a:rPr lang="fr-FR" smtClean="0"/>
              <a:pPr/>
              <a:t>‹N°›</a:t>
            </a:fld>
            <a:endParaRPr lang="fr-F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A5A76-BAE2-45C3-A040-4EFE8E32A91D}" type="datetime1">
              <a:rPr lang="fr-FR" smtClean="0"/>
              <a:pPr/>
              <a:t>07/06/2016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627676-B7A4-4FDF-8E91-1812258FE6F1}" type="datetime1">
              <a:rPr lang="fr-FR" smtClean="0"/>
              <a:pPr/>
              <a:t>07/06/2016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A7E260-9B5E-4B9C-882C-1B85030B6F8A}" type="datetime1">
              <a:rPr lang="fr-FR" smtClean="0"/>
              <a:pPr/>
              <a:t>07/06/2016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0BA835-014C-465D-B973-4335E8BB6446}" type="slidenum">
              <a:rPr lang="fr-FR" smtClean="0"/>
              <a:pPr/>
              <a:t>‹N°›</a:t>
            </a:fld>
            <a:endParaRPr lang="fr-F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0B5ADC-2194-4746-9CD9-276A3746D171}" type="datetime1">
              <a:rPr lang="fr-FR" smtClean="0"/>
              <a:pPr/>
              <a:t>07/06/2016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ADF3CBE-3E9B-4335-A15B-F5AB6C3FEA5F}" type="datetime1">
              <a:rPr lang="fr-FR" smtClean="0"/>
              <a:pPr/>
              <a:t>07/06/2016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0BA835-014C-465D-B973-4335E8BB6446}" type="slidenum">
              <a:rPr lang="fr-FR" smtClean="0"/>
              <a:pPr/>
              <a:t>‹N°›</a:t>
            </a:fld>
            <a:endParaRPr lang="fr-F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B45AFB-FA96-4829-81E1-9BEC5452F28A}" type="datetime1">
              <a:rPr lang="fr-FR" smtClean="0"/>
              <a:pPr/>
              <a:t>07/06/2016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A0BA835-014C-465D-B973-4335E8BB6446}" type="slidenum">
              <a:rPr lang="fr-FR" smtClean="0"/>
              <a:pPr/>
              <a:t>‹N°›</a:t>
            </a:fld>
            <a:endParaRPr lang="fr-FR"/>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721182-097F-4FF8-93AB-922FE06E801C}" type="datetime1">
              <a:rPr lang="fr-FR" smtClean="0"/>
              <a:pPr/>
              <a:t>07/06/2016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631AE-D29D-499B-97A3-EE17E326D840}" type="datetime1">
              <a:rPr lang="fr-FR" smtClean="0"/>
              <a:pPr/>
              <a:t>07/06/2016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17DF3F-C0AD-4786-B7D2-4103B7D555FE}" type="datetime1">
              <a:rPr lang="fr-FR" smtClean="0"/>
              <a:pPr/>
              <a:t>07/06/2016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0BA835-014C-465D-B973-4335E8BB6446}" type="slidenum">
              <a:rPr lang="fr-FR" smtClean="0"/>
              <a:pPr/>
              <a:t>‹N°›</a:t>
            </a:fld>
            <a:endParaRPr lang="fr-FR"/>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7092A-9790-4B98-BA2D-B4CA8C909CBB}" type="datetime1">
              <a:rPr lang="fr-FR" smtClean="0"/>
              <a:pPr/>
              <a:t>07/06/2016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A0BA835-014C-465D-B973-4335E8BB6446}" type="slidenum">
              <a:rPr lang="fr-FR" smtClean="0"/>
              <a:pPr/>
              <a:t>‹N°›</a:t>
            </a:fld>
            <a:endParaRPr lang="fr-F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ACD814A-3B68-44AD-A787-51B4BD997138}" type="datetime1">
              <a:rPr lang="fr-FR" smtClean="0"/>
              <a:pPr/>
              <a:t>07/06/2016</a:t>
            </a:fld>
            <a:endParaRPr lang="fr-F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fr-F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A0BA835-014C-465D-B973-4335E8BB644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oleObject" Target="../embeddings/oleObject1.bin"/><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1.xml"/><Relationship Id="rId1" Type="http://schemas.openxmlformats.org/officeDocument/2006/relationships/video" Target="file:///C:\Users\poste%20to\Desktop\LOLOUUCH\ZOOLA\Nouveau%20dossier\untitled222.avi"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05f7cdb213nn3"/>
          <p:cNvPicPr>
            <a:picLocks noChangeAspect="1" noChangeArrowheads="1" noCrop="1"/>
          </p:cNvPicPr>
          <p:nvPr/>
        </p:nvPicPr>
        <p:blipFill>
          <a:blip r:embed="rId2"/>
          <a:srcRect/>
          <a:stretch>
            <a:fillRect/>
          </a:stretch>
        </p:blipFill>
        <p:spPr>
          <a:xfrm>
            <a:off x="1643042" y="1928802"/>
            <a:ext cx="4857784" cy="2857520"/>
          </a:xfrm>
          <a:prstGeom prst="rect">
            <a:avLst/>
          </a:prstGeom>
          <a:noFill/>
        </p:spPr>
      </p:pic>
      <p:pic>
        <p:nvPicPr>
          <p:cNvPr id="6" name="Picture 13" descr="45"/>
          <p:cNvPicPr>
            <a:picLocks noChangeAspect="1" noChangeArrowheads="1" noCrop="1"/>
          </p:cNvPicPr>
          <p:nvPr/>
        </p:nvPicPr>
        <p:blipFill>
          <a:blip r:embed="rId3"/>
          <a:srcRect/>
          <a:stretch>
            <a:fillRect/>
          </a:stretch>
        </p:blipFill>
        <p:spPr bwMode="auto">
          <a:xfrm>
            <a:off x="714348" y="0"/>
            <a:ext cx="1285884" cy="2857496"/>
          </a:xfrm>
          <a:prstGeom prst="rect">
            <a:avLst/>
          </a:prstGeom>
          <a:noFill/>
          <a:ln w="9525">
            <a:noFill/>
            <a:miter lim="800000"/>
            <a:headEnd/>
            <a:tailEnd/>
          </a:ln>
        </p:spPr>
      </p:pic>
      <p:pic>
        <p:nvPicPr>
          <p:cNvPr id="5" name="Picture 13" descr="45"/>
          <p:cNvPicPr>
            <a:picLocks noChangeAspect="1" noChangeArrowheads="1" noCrop="1"/>
          </p:cNvPicPr>
          <p:nvPr/>
        </p:nvPicPr>
        <p:blipFill>
          <a:blip r:embed="rId3"/>
          <a:srcRect/>
          <a:stretch>
            <a:fillRect/>
          </a:stretch>
        </p:blipFill>
        <p:spPr bwMode="auto">
          <a:xfrm>
            <a:off x="7358082" y="3571876"/>
            <a:ext cx="1285884" cy="2857496"/>
          </a:xfrm>
          <a:prstGeom prst="rect">
            <a:avLst/>
          </a:prstGeom>
          <a:noFill/>
          <a:ln w="9525">
            <a:noFill/>
            <a:miter lim="800000"/>
            <a:headEnd/>
            <a:tailEnd/>
          </a:ln>
        </p:spPr>
      </p:pic>
      <p:sp>
        <p:nvSpPr>
          <p:cNvPr id="7" name="Espace réservé du numéro de diapositive 6"/>
          <p:cNvSpPr>
            <a:spLocks noGrp="1"/>
          </p:cNvSpPr>
          <p:nvPr>
            <p:ph type="sldNum" sz="quarter" idx="12"/>
          </p:nvPr>
        </p:nvSpPr>
        <p:spPr/>
        <p:txBody>
          <a:bodyPr/>
          <a:lstStyle/>
          <a:p>
            <a:fld id="{9A0BA835-014C-465D-B973-4335E8BB6446}" type="slidenum">
              <a:rPr lang="fr-FR" smtClean="0"/>
              <a:pPr/>
              <a:t>1</a:t>
            </a:fld>
            <a:endParaRPr lang="fr-FR"/>
          </a:p>
        </p:txBody>
      </p:sp>
    </p:spTree>
    <p:extLst>
      <p:ext uri="{BB962C8B-B14F-4D97-AF65-F5344CB8AC3E}">
        <p14:creationId xmlns:p14="http://schemas.microsoft.com/office/powerpoint/2010/main" xmlns="" val="24888050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10"/>
          <p:cNvPicPr>
            <a:picLocks noChangeAspect="1" noChangeArrowheads="1"/>
          </p:cNvPicPr>
          <p:nvPr/>
        </p:nvPicPr>
        <p:blipFill>
          <a:blip r:embed="rId2"/>
          <a:srcRect/>
          <a:stretch>
            <a:fillRect/>
          </a:stretch>
        </p:blipFill>
        <p:spPr bwMode="auto">
          <a:xfrm>
            <a:off x="4214810" y="1571612"/>
            <a:ext cx="4643450" cy="3640146"/>
          </a:xfrm>
          <a:prstGeom prst="rect">
            <a:avLst/>
          </a:prstGeom>
          <a:noFill/>
          <a:ln w="9525">
            <a:noFill/>
            <a:miter lim="800000"/>
            <a:headEnd/>
            <a:tailEnd/>
          </a:ln>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1472" y="1643050"/>
            <a:ext cx="1643074" cy="928694"/>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428860" y="4071942"/>
            <a:ext cx="1500198" cy="642942"/>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214414" y="2643182"/>
            <a:ext cx="1714512" cy="928694"/>
          </a:xfrm>
          <a:prstGeom prst="rect">
            <a:avLst/>
          </a:prstGeom>
          <a:noFill/>
        </p:spPr>
      </p:pic>
      <p:sp>
        <p:nvSpPr>
          <p:cNvPr id="11" name="Rectangle 10"/>
          <p:cNvSpPr/>
          <p:nvPr/>
        </p:nvSpPr>
        <p:spPr>
          <a:xfrm>
            <a:off x="428596" y="5786454"/>
            <a:ext cx="8143932" cy="7143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variation du coefficient de puissance en fonction de la vitesse spécifique </a:t>
            </a:r>
            <a:endParaRPr lang="fr-FR" b="1" dirty="0">
              <a:latin typeface="Times New Roman" pitchFamily="18" charset="0"/>
              <a:cs typeface="Times New Roman" pitchFamily="18" charset="0"/>
            </a:endParaRPr>
          </a:p>
        </p:txBody>
      </p:sp>
      <p:sp>
        <p:nvSpPr>
          <p:cNvPr id="13" name="Ellipse 12"/>
          <p:cNvSpPr/>
          <p:nvPr/>
        </p:nvSpPr>
        <p:spPr>
          <a:xfrm>
            <a:off x="285720" y="0"/>
            <a:ext cx="5500726" cy="8572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Théorie de </a:t>
            </a:r>
            <a:r>
              <a:rPr lang="fr-FR" b="1" dirty="0" err="1" smtClean="0">
                <a:latin typeface="Times New Roman" pitchFamily="18" charset="0"/>
                <a:cs typeface="Times New Roman" pitchFamily="18" charset="0"/>
              </a:rPr>
              <a:t>Betz</a:t>
            </a:r>
            <a:r>
              <a:rPr lang="fr-FR" b="1" dirty="0" smtClean="0">
                <a:latin typeface="Times New Roman" pitchFamily="18" charset="0"/>
                <a:cs typeface="Times New Roman" pitchFamily="18" charset="0"/>
              </a:rPr>
              <a:t> et coefficient de puissance</a:t>
            </a:r>
            <a:r>
              <a:rPr lang="fr-FR" b="1" dirty="0" smtClean="0"/>
              <a:t> </a:t>
            </a:r>
            <a:endParaRPr lang="fr-FR" dirty="0"/>
          </a:p>
        </p:txBody>
      </p:sp>
      <p:sp>
        <p:nvSpPr>
          <p:cNvPr id="12" name="Espace réservé du numéro de diapositive 11"/>
          <p:cNvSpPr>
            <a:spLocks noGrp="1"/>
          </p:cNvSpPr>
          <p:nvPr>
            <p:ph type="sldNum" sz="quarter" idx="12"/>
          </p:nvPr>
        </p:nvSpPr>
        <p:spPr/>
        <p:txBody>
          <a:bodyPr/>
          <a:lstStyle/>
          <a:p>
            <a:fld id="{9A0BA835-014C-465D-B973-4335E8BB6446}" type="slidenum">
              <a:rPr lang="fr-FR" smtClean="0"/>
              <a:pPr/>
              <a:t>10</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box(in)">
                                      <p:cBhvr>
                                        <p:cTn id="22" dur="500"/>
                                        <p:tgtEl>
                                          <p:spTgt spid="102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031"/>
                                        </p:tgtEl>
                                        <p:attrNameLst>
                                          <p:attrName>style.visibility</p:attrName>
                                        </p:attrNameLst>
                                      </p:cBhvr>
                                      <p:to>
                                        <p:strVal val="visible"/>
                                      </p:to>
                                    </p:set>
                                    <p:animEffect transition="in" filter="box(in)">
                                      <p:cBhvr>
                                        <p:cTn id="27" dur="500"/>
                                        <p:tgtEl>
                                          <p:spTgt spid="103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029"/>
                                        </p:tgtEl>
                                        <p:attrNameLst>
                                          <p:attrName>style.visibility</p:attrName>
                                        </p:attrNameLst>
                                      </p:cBhvr>
                                      <p:to>
                                        <p:strVal val="visible"/>
                                      </p:to>
                                    </p:set>
                                    <p:animEffect transition="in" filter="box(in)">
                                      <p:cBhvr>
                                        <p:cTn id="32"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1" descr="export12"/>
          <p:cNvPicPr>
            <a:picLocks noChangeAspect="1" noChangeArrowheads="1"/>
          </p:cNvPicPr>
          <p:nvPr/>
        </p:nvPicPr>
        <p:blipFill>
          <a:blip r:embed="rId4"/>
          <a:srcRect/>
          <a:stretch>
            <a:fillRect/>
          </a:stretch>
        </p:blipFill>
        <p:spPr bwMode="auto">
          <a:xfrm>
            <a:off x="4286248" y="500042"/>
            <a:ext cx="4605337" cy="3214687"/>
          </a:xfrm>
          <a:prstGeom prst="rect">
            <a:avLst/>
          </a:prstGeom>
          <a:noFill/>
          <a:ln w="9525">
            <a:noFill/>
            <a:miter lim="800000"/>
            <a:headEnd/>
            <a:tailEnd/>
          </a:ln>
        </p:spPr>
      </p:pic>
      <p:graphicFrame>
        <p:nvGraphicFramePr>
          <p:cNvPr id="2050" name="Object 5"/>
          <p:cNvGraphicFramePr>
            <a:graphicFrameLocks noChangeAspect="1"/>
          </p:cNvGraphicFramePr>
          <p:nvPr/>
        </p:nvGraphicFramePr>
        <p:xfrm>
          <a:off x="1142976" y="5429264"/>
          <a:ext cx="2500330" cy="857256"/>
        </p:xfrm>
        <a:graphic>
          <a:graphicData uri="http://schemas.openxmlformats.org/presentationml/2006/ole">
            <p:oleObj spid="_x0000_s2050" name="Équation" r:id="rId5" imgW="1193760" imgH="393480" progId="Equation.3">
              <p:embed/>
            </p:oleObj>
          </a:graphicData>
        </a:graphic>
      </p:graphicFrame>
      <p:sp>
        <p:nvSpPr>
          <p:cNvPr id="7" name="Rectangle 9"/>
          <p:cNvSpPr>
            <a:spLocks noChangeArrowheads="1"/>
          </p:cNvSpPr>
          <p:nvPr/>
        </p:nvSpPr>
        <p:spPr bwMode="auto">
          <a:xfrm>
            <a:off x="214282" y="2714620"/>
            <a:ext cx="3929090" cy="2585323"/>
          </a:xfrm>
          <a:prstGeom prst="rect">
            <a:avLst/>
          </a:prstGeom>
          <a:noFill/>
          <a:ln w="9525">
            <a:noFill/>
            <a:miter lim="800000"/>
            <a:headEnd/>
            <a:tailEnd/>
          </a:ln>
        </p:spPr>
        <p:txBody>
          <a:bodyPr wrap="square">
            <a:spAutoFit/>
          </a:bodyPr>
          <a:lstStyle/>
          <a:p>
            <a:pPr algn="just">
              <a:lnSpc>
                <a:spcPct val="150000"/>
              </a:lnSpc>
            </a:pPr>
            <a:r>
              <a:rPr lang="fr-FR" dirty="0" smtClean="0">
                <a:latin typeface="Times New Roman" pitchFamily="18" charset="0"/>
                <a:cs typeface="Times New Roman" pitchFamily="18" charset="0"/>
              </a:rPr>
              <a:t>En </a:t>
            </a:r>
            <a:r>
              <a:rPr lang="fr-FR" dirty="0">
                <a:latin typeface="Times New Roman" pitchFamily="18" charset="0"/>
                <a:cs typeface="Times New Roman" pitchFamily="18" charset="0"/>
              </a:rPr>
              <a:t>raison  de la variation  de l'angle d‘incidence et de la vitesse du vent relative avec les </a:t>
            </a:r>
            <a:r>
              <a:rPr lang="fr-FR" dirty="0" smtClean="0">
                <a:latin typeface="Times New Roman" pitchFamily="18" charset="0"/>
                <a:cs typeface="Times New Roman" pitchFamily="18" charset="0"/>
              </a:rPr>
              <a:t>positions d'azimutal</a:t>
            </a:r>
            <a:r>
              <a:rPr lang="fr-FR" altLang="zh-CN" dirty="0" smtClean="0">
                <a:latin typeface="Times New Roman" pitchFamily="18" charset="0"/>
                <a:ea typeface="SimSun" pitchFamily="2" charset="-122"/>
                <a:cs typeface="Times New Roman" pitchFamily="18" charset="0"/>
              </a:rPr>
              <a:t> θ</a:t>
            </a:r>
            <a:r>
              <a:rPr lang="fr-FR" dirty="0" smtClean="0">
                <a:latin typeface="Times New Roman" pitchFamily="18" charset="0"/>
                <a:cs typeface="Times New Roman" pitchFamily="18" charset="0"/>
              </a:rPr>
              <a:t> , </a:t>
            </a:r>
            <a:r>
              <a:rPr lang="fr-FR" dirty="0">
                <a:latin typeface="Times New Roman" pitchFamily="18" charset="0"/>
                <a:cs typeface="Times New Roman" pitchFamily="18" charset="0"/>
              </a:rPr>
              <a:t>les forces varient et peuvent être considérés en fonction de l'angle d'azimutal.</a:t>
            </a:r>
            <a:endParaRPr lang="en-US" dirty="0">
              <a:latin typeface="Times New Roman" pitchFamily="18" charset="0"/>
              <a:cs typeface="Times New Roman" pitchFamily="18" charset="0"/>
            </a:endParaRPr>
          </a:p>
        </p:txBody>
      </p:sp>
      <p:pic>
        <p:nvPicPr>
          <p:cNvPr id="10" name="Image 9"/>
          <p:cNvPicPr/>
          <p:nvPr/>
        </p:nvPicPr>
        <p:blipFill>
          <a:blip r:embed="rId6"/>
          <a:srcRect/>
          <a:stretch>
            <a:fillRect/>
          </a:stretch>
        </p:blipFill>
        <p:spPr bwMode="auto">
          <a:xfrm>
            <a:off x="4857752" y="3929042"/>
            <a:ext cx="3724280" cy="2928958"/>
          </a:xfrm>
          <a:prstGeom prst="rect">
            <a:avLst/>
          </a:prstGeom>
          <a:noFill/>
          <a:ln w="9525">
            <a:noFill/>
            <a:miter lim="800000"/>
            <a:headEnd/>
            <a:tailEnd/>
          </a:ln>
        </p:spPr>
      </p:pic>
      <p:sp>
        <p:nvSpPr>
          <p:cNvPr id="8" name="Rectangle 7"/>
          <p:cNvSpPr/>
          <p:nvPr/>
        </p:nvSpPr>
        <p:spPr>
          <a:xfrm>
            <a:off x="285720" y="5000636"/>
            <a:ext cx="4000528" cy="498663"/>
          </a:xfrm>
          <a:prstGeom prst="rect">
            <a:avLst/>
          </a:prstGeom>
        </p:spPr>
        <p:txBody>
          <a:bodyPr wrap="square">
            <a:spAutoFit/>
          </a:bodyPr>
          <a:lstStyle/>
          <a:p>
            <a:pPr algn="just" eaLnBrk="0" hangingPunct="0">
              <a:lnSpc>
                <a:spcPct val="150000"/>
              </a:lnSpc>
            </a:pPr>
            <a:r>
              <a:rPr lang="fr-FR" altLang="zh-CN" sz="2000" dirty="0" smtClean="0">
                <a:latin typeface="Times New Roman" pitchFamily="18" charset="0"/>
                <a:ea typeface="SimSun" pitchFamily="2" charset="-122"/>
                <a:cs typeface="Times New Roman" pitchFamily="18" charset="0"/>
              </a:rPr>
              <a:t> </a:t>
            </a:r>
          </a:p>
        </p:txBody>
      </p:sp>
      <p:sp>
        <p:nvSpPr>
          <p:cNvPr id="11" name="Ellipse 10"/>
          <p:cNvSpPr/>
          <p:nvPr/>
        </p:nvSpPr>
        <p:spPr>
          <a:xfrm>
            <a:off x="0" y="0"/>
            <a:ext cx="4214810"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l'angle d’incidence en fonction de l’angle azimutal </a:t>
            </a:r>
            <a:endParaRPr lang="fr-FR" b="1" dirty="0"/>
          </a:p>
        </p:txBody>
      </p:sp>
      <p:sp>
        <p:nvSpPr>
          <p:cNvPr id="9" name="Rectangle 8"/>
          <p:cNvSpPr/>
          <p:nvPr/>
        </p:nvSpPr>
        <p:spPr>
          <a:xfrm>
            <a:off x="142844" y="1142985"/>
            <a:ext cx="3929090" cy="1288879"/>
          </a:xfrm>
          <a:prstGeom prst="rect">
            <a:avLst/>
          </a:prstGeom>
        </p:spPr>
        <p:txBody>
          <a:bodyPr wrap="square">
            <a:spAutoFit/>
          </a:bodyPr>
          <a:lstStyle/>
          <a:p>
            <a:pPr>
              <a:lnSpc>
                <a:spcPct val="150000"/>
              </a:lnSpc>
            </a:pPr>
            <a:r>
              <a:rPr lang="fr-FR" altLang="zh-CN" dirty="0" smtClean="0">
                <a:latin typeface="Times New Roman" pitchFamily="18" charset="0"/>
                <a:ea typeface="SimSun" pitchFamily="2" charset="-122"/>
                <a:cs typeface="Times New Roman" pitchFamily="18" charset="0"/>
              </a:rPr>
              <a:t> L'angle d’incidence α est l'angle entre la vitesse du vent relative et la direction de la pale en rotation. </a:t>
            </a:r>
            <a:endParaRPr lang="fr-FR" dirty="0"/>
          </a:p>
        </p:txBody>
      </p:sp>
      <p:sp>
        <p:nvSpPr>
          <p:cNvPr id="12" name="Espace réservé du numéro de diapositive 11"/>
          <p:cNvSpPr>
            <a:spLocks noGrp="1"/>
          </p:cNvSpPr>
          <p:nvPr>
            <p:ph type="sldNum" sz="quarter" idx="12"/>
          </p:nvPr>
        </p:nvSpPr>
        <p:spPr/>
        <p:txBody>
          <a:bodyPr/>
          <a:lstStyle/>
          <a:p>
            <a:fld id="{9A0BA835-014C-465D-B973-4335E8BB6446}" type="slidenum">
              <a:rPr lang="fr-FR" smtClean="0"/>
              <a:pPr/>
              <a:t>11</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edg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2050"/>
                                        </p:tgtEl>
                                        <p:attrNameLst>
                                          <p:attrName>style.visibility</p:attrName>
                                        </p:attrNameLst>
                                      </p:cBhvr>
                                      <p:to>
                                        <p:strVal val="visible"/>
                                      </p:to>
                                    </p:set>
                                    <p:animEffect transition="in" filter="circle(in)">
                                      <p:cBhvr>
                                        <p:cTn id="32" dur="2000"/>
                                        <p:tgtEl>
                                          <p:spTgt spid="2050"/>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nodeType="clickEffect">
                                  <p:stCondLst>
                                    <p:cond delay="0"/>
                                  </p:stCondLst>
                                  <p:childTnLst>
                                    <p:animScale>
                                      <p:cBhvr>
                                        <p:cTn id="36"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43306" y="1785926"/>
            <a:ext cx="2143140" cy="571504"/>
          </a:xfrm>
          <a:prstGeom prst="rect">
            <a:avLst/>
          </a:prstGeom>
          <a:noFill/>
        </p:spPr>
      </p:pic>
      <p:pic>
        <p:nvPicPr>
          <p:cNvPr id="307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86182" y="3143248"/>
            <a:ext cx="2500330" cy="542927"/>
          </a:xfrm>
          <a:prstGeom prst="rect">
            <a:avLst/>
          </a:prstGeom>
          <a:noFill/>
        </p:spPr>
      </p:pic>
      <p:sp>
        <p:nvSpPr>
          <p:cNvPr id="3077" name="Rectangle 5"/>
          <p:cNvSpPr>
            <a:spLocks noChangeArrowheads="1"/>
          </p:cNvSpPr>
          <p:nvPr/>
        </p:nvSpPr>
        <p:spPr bwMode="auto">
          <a:xfrm>
            <a:off x="500034" y="1071546"/>
            <a:ext cx="807249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 pos="539750" algn="l"/>
              </a:tabLst>
            </a:pP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puissance cinétique totale disponible sur la turbine d’une éolienne est donnée par :</a:t>
            </a:r>
          </a:p>
          <a:p>
            <a:pPr marL="0" marR="0" lvl="0" indent="0" algn="l" defTabSz="914400" rtl="0" eaLnBrk="0" fontAlgn="base" latinLnBrk="0" hangingPunct="0">
              <a:lnSpc>
                <a:spcPct val="100000"/>
              </a:lnSpc>
              <a:spcBef>
                <a:spcPct val="0"/>
              </a:spcBef>
              <a:spcAft>
                <a:spcPct val="0"/>
              </a:spcAft>
              <a:buClrTx/>
              <a:buSzTx/>
              <a:buFontTx/>
              <a:buNone/>
              <a:tabLst>
                <a:tab pos="450850" algn="l"/>
                <a:tab pos="539750"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785786" y="2357430"/>
            <a:ext cx="6929486"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0850" algn="l"/>
                <a:tab pos="539750" algn="l"/>
              </a:tabLst>
            </a:pP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0850" algn="l"/>
                <a:tab pos="539750" algn="l"/>
              </a:tabLst>
            </a:pP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puissance mécanique de la turbine éolienne est alors:</a:t>
            </a:r>
            <a:endParaRPr kumimoji="0" lang="fr-FR" b="1" i="0" u="none" strike="noStrike" cap="none" normalizeH="0" baseline="0" dirty="0" smtClean="0">
              <a:ln>
                <a:noFill/>
              </a:ln>
              <a:solidFill>
                <a:schemeClr val="tx1"/>
              </a:solidFill>
              <a:effectLst/>
              <a:latin typeface="Arial" pitchFamily="34" charset="0"/>
              <a:cs typeface="Arial" pitchFamily="34" charset="0"/>
            </a:endParaRPr>
          </a:p>
        </p:txBody>
      </p:sp>
      <p:sp>
        <p:nvSpPr>
          <p:cNvPr id="3079" name="Rectangle 7"/>
          <p:cNvSpPr>
            <a:spLocks noChangeArrowheads="1"/>
          </p:cNvSpPr>
          <p:nvPr/>
        </p:nvSpPr>
        <p:spPr bwMode="auto">
          <a:xfrm>
            <a:off x="0" y="1152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1"/>
          <p:cNvSpPr/>
          <p:nvPr/>
        </p:nvSpPr>
        <p:spPr>
          <a:xfrm>
            <a:off x="2444654" y="3982998"/>
            <a:ext cx="4254691" cy="369332"/>
          </a:xfrm>
          <a:prstGeom prst="rect">
            <a:avLst/>
          </a:prstGeom>
        </p:spPr>
        <p:txBody>
          <a:bodyPr wrap="square">
            <a:spAutoFit/>
          </a:bodyPr>
          <a:lstStyle/>
          <a:p>
            <a:r>
              <a:rPr lang="fr-FR" b="1" dirty="0" smtClean="0">
                <a:latin typeface="Times New Roman" pitchFamily="18" charset="0"/>
                <a:cs typeface="Times New Roman" pitchFamily="18" charset="0"/>
              </a:rPr>
              <a:t>relation entre le couple et la puissance</a:t>
            </a:r>
            <a:endParaRPr lang="fr-FR" b="1" dirty="0">
              <a:latin typeface="Times New Roman" pitchFamily="18" charset="0"/>
              <a:cs typeface="Times New Roman" pitchFamily="18" charset="0"/>
            </a:endParaRPr>
          </a:p>
        </p:txBody>
      </p:sp>
      <p:sp>
        <p:nvSpPr>
          <p:cNvPr id="308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080"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57686" y="4857760"/>
            <a:ext cx="1714512" cy="285752"/>
          </a:xfrm>
          <a:prstGeom prst="rect">
            <a:avLst/>
          </a:prstGeom>
          <a:noFill/>
        </p:spPr>
      </p:pic>
      <p:sp>
        <p:nvSpPr>
          <p:cNvPr id="3082" name="Rectangle 1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Espace réservé du numéro de diapositive 10"/>
          <p:cNvSpPr>
            <a:spLocks noGrp="1"/>
          </p:cNvSpPr>
          <p:nvPr>
            <p:ph type="sldNum" sz="quarter" idx="12"/>
          </p:nvPr>
        </p:nvSpPr>
        <p:spPr/>
        <p:txBody>
          <a:bodyPr/>
          <a:lstStyle/>
          <a:p>
            <a:fld id="{9A0BA835-014C-465D-B973-4335E8BB6446}" type="slidenum">
              <a:rPr lang="fr-FR" smtClean="0"/>
              <a:pPr/>
              <a:t>12</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animEffect transition="in" filter="fade">
                                      <p:cBhvr>
                                        <p:cTn id="7" dur="2000"/>
                                        <p:tgtEl>
                                          <p:spTgt spid="30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slide(fromBottom)">
                                      <p:cBhvr>
                                        <p:cTn id="12" dur="500"/>
                                        <p:tgtEl>
                                          <p:spTgt spid="307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78">
                                            <p:txEl>
                                              <p:pRg st="1" end="1"/>
                                            </p:txEl>
                                          </p:spTgt>
                                        </p:tgtEl>
                                        <p:attrNameLst>
                                          <p:attrName>style.visibility</p:attrName>
                                        </p:attrNameLst>
                                      </p:cBhvr>
                                      <p:to>
                                        <p:strVal val="visible"/>
                                      </p:to>
                                    </p:set>
                                    <p:animEffect transition="in" filter="fade">
                                      <p:cBhvr>
                                        <p:cTn id="17" dur="2000"/>
                                        <p:tgtEl>
                                          <p:spTgt spid="307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slide(fromBottom)">
                                      <p:cBhvr>
                                        <p:cTn id="22" dur="500"/>
                                        <p:tgtEl>
                                          <p:spTgt spid="307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2000"/>
                                        <p:tgtEl>
                                          <p:spTgt spid="1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080"/>
                                        </p:tgtEl>
                                        <p:attrNameLst>
                                          <p:attrName>style.visibility</p:attrName>
                                        </p:attrNameLst>
                                      </p:cBhvr>
                                      <p:to>
                                        <p:strVal val="visible"/>
                                      </p:to>
                                    </p:set>
                                    <p:animEffect transition="in" filter="slide(fromBottom)">
                                      <p:cBhvr>
                                        <p:cTn id="32" dur="5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4348" y="285729"/>
            <a:ext cx="8143932" cy="369332"/>
          </a:xfrm>
          <a:prstGeom prst="rect">
            <a:avLst/>
          </a:prstGeom>
        </p:spPr>
        <p:txBody>
          <a:bodyPr wrap="square">
            <a:spAutoFit/>
          </a:bodyPr>
          <a:lstStyle/>
          <a:p>
            <a:pPr eaLnBrk="0" hangingPunct="0"/>
            <a:r>
              <a:rPr lang="fr-FR" altLang="zh-CN" b="1" dirty="0" smtClean="0">
                <a:latin typeface="Times New Roman" pitchFamily="18" charset="0"/>
                <a:ea typeface="SimSun" pitchFamily="2" charset="-122"/>
                <a:cs typeface="Times New Roman" pitchFamily="18" charset="0"/>
              </a:rPr>
              <a:t>Les coefficients de forces peuvent être exprimées comme suit:</a:t>
            </a:r>
            <a:endParaRPr lang="fr-FR" altLang="zh-CN" b="1" dirty="0">
              <a:latin typeface="Times New Roman" pitchFamily="18" charset="0"/>
              <a:ea typeface="SimSun" pitchFamily="2" charset="-122"/>
              <a:cs typeface="Times New Roman" pitchFamily="18" charset="0"/>
            </a:endParaRPr>
          </a:p>
        </p:txBody>
      </p:sp>
      <p:sp>
        <p:nvSpPr>
          <p:cNvPr id="3" name="Rectangle 2"/>
          <p:cNvSpPr/>
          <p:nvPr/>
        </p:nvSpPr>
        <p:spPr>
          <a:xfrm>
            <a:off x="428596" y="857232"/>
            <a:ext cx="2928958" cy="400110"/>
          </a:xfrm>
          <a:prstGeom prst="rect">
            <a:avLst/>
          </a:prstGeom>
        </p:spPr>
        <p:txBody>
          <a:bodyPr wrap="square">
            <a:spAutoFit/>
          </a:bodyPr>
          <a:lstStyle/>
          <a:p>
            <a:r>
              <a:rPr lang="fr-FR" sz="2000" b="1" dirty="0" smtClean="0">
                <a:latin typeface="Times New Roman" pitchFamily="18" charset="0"/>
                <a:cs typeface="Times New Roman" pitchFamily="18" charset="0"/>
              </a:rPr>
              <a:t>Coefficient de portance L </a:t>
            </a:r>
            <a:endParaRPr lang="fr-FR" sz="2000" dirty="0">
              <a:latin typeface="Times New Roman" pitchFamily="18" charset="0"/>
              <a:cs typeface="Times New Roman" pitchFamily="18" charset="0"/>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4403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14678" y="1785926"/>
            <a:ext cx="1214446" cy="661990"/>
          </a:xfrm>
          <a:prstGeom prst="rect">
            <a:avLst/>
          </a:prstGeom>
          <a:noFill/>
        </p:spPr>
      </p:pic>
      <p:sp>
        <p:nvSpPr>
          <p:cNvPr id="44035" name="Rectangle 3"/>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p:nvPr/>
        </p:nvSpPr>
        <p:spPr>
          <a:xfrm>
            <a:off x="571472" y="2857496"/>
            <a:ext cx="2857520" cy="400110"/>
          </a:xfrm>
          <a:prstGeom prst="rect">
            <a:avLst/>
          </a:prstGeom>
        </p:spPr>
        <p:txBody>
          <a:bodyPr wrap="square">
            <a:spAutoFit/>
          </a:bodyPr>
          <a:lstStyle/>
          <a:p>
            <a:r>
              <a:rPr lang="fr-FR" sz="2000" b="1" dirty="0" smtClean="0">
                <a:latin typeface="Times New Roman" pitchFamily="18" charset="0"/>
                <a:cs typeface="Times New Roman" pitchFamily="18" charset="0"/>
              </a:rPr>
              <a:t> Coefficient de trainée D </a:t>
            </a:r>
            <a:endParaRPr lang="fr-FR" sz="2000" dirty="0">
              <a:latin typeface="Times New Roman" pitchFamily="18" charset="0"/>
              <a:cs typeface="Times New Roman" pitchFamily="18" charset="0"/>
            </a:endParaRPr>
          </a:p>
        </p:txBody>
      </p:sp>
      <p:sp>
        <p:nvSpPr>
          <p:cNvPr id="440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44036"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7554" y="3500438"/>
            <a:ext cx="1500198" cy="685802"/>
          </a:xfrm>
          <a:prstGeom prst="rect">
            <a:avLst/>
          </a:prstGeom>
          <a:noFill/>
        </p:spPr>
      </p:pic>
      <p:sp>
        <p:nvSpPr>
          <p:cNvPr id="10" name="Espace réservé du numéro de diapositive 9"/>
          <p:cNvSpPr>
            <a:spLocks noGrp="1"/>
          </p:cNvSpPr>
          <p:nvPr>
            <p:ph type="sldNum" sz="quarter" idx="12"/>
          </p:nvPr>
        </p:nvSpPr>
        <p:spPr/>
        <p:txBody>
          <a:bodyPr/>
          <a:lstStyle/>
          <a:p>
            <a:fld id="{9A0BA835-014C-465D-B973-4335E8BB6446}" type="slidenum">
              <a:rPr lang="fr-FR" smtClean="0"/>
              <a:pPr/>
              <a:t>13</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4033"/>
                                        </p:tgtEl>
                                        <p:attrNameLst>
                                          <p:attrName>style.visibility</p:attrName>
                                        </p:attrNameLst>
                                      </p:cBhvr>
                                      <p:to>
                                        <p:strVal val="visible"/>
                                      </p:to>
                                    </p:set>
                                    <p:animEffect transition="in" filter="slide(fromBottom)">
                                      <p:cBhvr>
                                        <p:cTn id="17" dur="500"/>
                                        <p:tgtEl>
                                          <p:spTgt spid="440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20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44036"/>
                                        </p:tgtEl>
                                        <p:attrNameLst>
                                          <p:attrName>style.visibility</p:attrName>
                                        </p:attrNameLst>
                                      </p:cBhvr>
                                      <p:to>
                                        <p:strVal val="visible"/>
                                      </p:to>
                                    </p:set>
                                    <p:animEffect transition="in" filter="slide(fromBottom)">
                                      <p:cBhvr>
                                        <p:cTn id="27"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p:nvPr/>
        </p:nvPicPr>
        <p:blipFill>
          <a:blip r:embed="rId2"/>
          <a:srcRect/>
          <a:stretch>
            <a:fillRect/>
          </a:stretch>
        </p:blipFill>
        <p:spPr bwMode="auto">
          <a:xfrm>
            <a:off x="0" y="-24"/>
            <a:ext cx="9144000" cy="6858000"/>
          </a:xfrm>
          <a:prstGeom prst="rect">
            <a:avLst/>
          </a:prstGeom>
          <a:noFill/>
          <a:ln w="9525">
            <a:noFill/>
            <a:miter lim="800000"/>
            <a:headEnd/>
            <a:tailEnd/>
          </a:ln>
        </p:spPr>
      </p:pic>
      <p:sp>
        <p:nvSpPr>
          <p:cNvPr id="9" name="Rectangle 8"/>
          <p:cNvSpPr/>
          <p:nvPr/>
        </p:nvSpPr>
        <p:spPr>
          <a:xfrm>
            <a:off x="0" y="2857496"/>
            <a:ext cx="9120365" cy="707886"/>
          </a:xfrm>
          <a:prstGeom prst="rect">
            <a:avLst/>
          </a:prstGeom>
        </p:spPr>
        <p:style>
          <a:lnRef idx="1">
            <a:schemeClr val="accent2"/>
          </a:lnRef>
          <a:fillRef idx="1002">
            <a:schemeClr val="lt2"/>
          </a:fillRef>
          <a:effectRef idx="1">
            <a:schemeClr val="accent2"/>
          </a:effectRef>
          <a:fontRef idx="minor">
            <a:schemeClr val="dk1"/>
          </a:fontRef>
        </p:style>
        <p:txBody>
          <a:bodyPr wrap="square">
            <a:spAutoFit/>
          </a:bodyPr>
          <a:lstStyle/>
          <a:p>
            <a:pPr algn="ctr"/>
            <a:r>
              <a:rPr lang="fr-FR" sz="4000" b="1" dirty="0" smtClean="0">
                <a:latin typeface="Times New Roman" pitchFamily="18" charset="0"/>
                <a:cs typeface="Times New Roman" pitchFamily="18" charset="0"/>
              </a:rPr>
              <a:t>MODELISATION NUMERIQUE</a:t>
            </a:r>
            <a:endParaRPr lang="fr-FR" sz="4000" b="1" dirty="0">
              <a:latin typeface="Times New Roman" pitchFamily="18" charset="0"/>
              <a:cs typeface="Times New Roman" pitchFamily="18" charset="0"/>
            </a:endParaRPr>
          </a:p>
        </p:txBody>
      </p:sp>
      <p:sp>
        <p:nvSpPr>
          <p:cNvPr id="4" name="Espace réservé du numéro de diapositive 3"/>
          <p:cNvSpPr>
            <a:spLocks noGrp="1"/>
          </p:cNvSpPr>
          <p:nvPr>
            <p:ph type="sldNum" sz="quarter" idx="12"/>
          </p:nvPr>
        </p:nvSpPr>
        <p:spPr/>
        <p:txBody>
          <a:bodyPr/>
          <a:lstStyle/>
          <a:p>
            <a:fld id="{9A0BA835-014C-465D-B973-4335E8BB6446}" type="slidenum">
              <a:rPr lang="fr-FR" smtClean="0"/>
              <a:pPr/>
              <a:t>14</a:t>
            </a:fld>
            <a:endParaRPr lang="fr-FR"/>
          </a:p>
        </p:txBody>
      </p:sp>
    </p:spTree>
    <p:extLst>
      <p:ext uri="{BB962C8B-B14F-4D97-AF65-F5344CB8AC3E}">
        <p14:creationId xmlns:p14="http://schemas.microsoft.com/office/powerpoint/2010/main" xmlns="" val="30117892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0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2844" y="2571744"/>
            <a:ext cx="8501122" cy="785818"/>
          </a:xfrm>
          <a:prstGeom prst="rect">
            <a:avLst/>
          </a:prstGeom>
          <a:noFill/>
        </p:spPr>
      </p:pic>
      <p:pic>
        <p:nvPicPr>
          <p:cNvPr id="6" name="Picture 100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3500438"/>
            <a:ext cx="8929718" cy="714380"/>
          </a:xfrm>
          <a:prstGeom prst="rect">
            <a:avLst/>
          </a:prstGeom>
          <a:noFill/>
        </p:spPr>
      </p:pic>
      <p:sp>
        <p:nvSpPr>
          <p:cNvPr id="8" name="Ellipse 7"/>
          <p:cNvSpPr/>
          <p:nvPr/>
        </p:nvSpPr>
        <p:spPr>
          <a:xfrm>
            <a:off x="0" y="0"/>
            <a:ext cx="3857620" cy="78579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EQUATIONS RANS </a:t>
            </a:r>
            <a:endParaRPr lang="fr-FR" dirty="0">
              <a:latin typeface="Times New Roman" pitchFamily="18" charset="0"/>
              <a:cs typeface="Times New Roman" pitchFamily="18" charset="0"/>
            </a:endParaRPr>
          </a:p>
        </p:txBody>
      </p:sp>
      <p:sp>
        <p:nvSpPr>
          <p:cNvPr id="7" name="Rectangle 6"/>
          <p:cNvSpPr/>
          <p:nvPr/>
        </p:nvSpPr>
        <p:spPr>
          <a:xfrm>
            <a:off x="285721" y="4429132"/>
            <a:ext cx="3143272" cy="369332"/>
          </a:xfrm>
          <a:prstGeom prst="rect">
            <a:avLst/>
          </a:prstGeom>
        </p:spPr>
        <p:txBody>
          <a:bodyPr wrap="square">
            <a:spAutoFit/>
          </a:bodyPr>
          <a:lstStyle/>
          <a:p>
            <a:r>
              <a:rPr lang="fr-FR" b="1" dirty="0" smtClean="0">
                <a:latin typeface="Times New Roman" pitchFamily="18" charset="0"/>
                <a:cs typeface="Times New Roman" pitchFamily="18" charset="0"/>
              </a:rPr>
              <a:t>Le modèle </a:t>
            </a:r>
            <a:r>
              <a:rPr lang="fr-FR" b="1" dirty="0" err="1" smtClean="0">
                <a:latin typeface="Times New Roman" pitchFamily="18" charset="0"/>
                <a:cs typeface="Times New Roman" pitchFamily="18" charset="0"/>
              </a:rPr>
              <a:t>Spalart</a:t>
            </a:r>
            <a:r>
              <a:rPr lang="fr-FR" b="1" dirty="0" smtClean="0">
                <a:latin typeface="Times New Roman" pitchFamily="18" charset="0"/>
                <a:cs typeface="Times New Roman" pitchFamily="18" charset="0"/>
              </a:rPr>
              <a:t>-</a:t>
            </a:r>
            <a:r>
              <a:rPr lang="fr-FR" b="1" dirty="0" err="1" smtClean="0">
                <a:latin typeface="Times New Roman" pitchFamily="18" charset="0"/>
                <a:cs typeface="Times New Roman" pitchFamily="18" charset="0"/>
              </a:rPr>
              <a:t>Allmaras</a:t>
            </a:r>
            <a:r>
              <a:rPr lang="fr-FR" b="1" dirty="0" smtClean="0"/>
              <a:t> </a:t>
            </a:r>
            <a:endParaRPr lang="fr-FR" dirty="0"/>
          </a:p>
        </p:txBody>
      </p:sp>
      <p:sp>
        <p:nvSpPr>
          <p:cNvPr id="9" name="Rectangle 8"/>
          <p:cNvSpPr/>
          <p:nvPr/>
        </p:nvSpPr>
        <p:spPr>
          <a:xfrm>
            <a:off x="0" y="4929198"/>
            <a:ext cx="9144000" cy="1015663"/>
          </a:xfrm>
          <a:prstGeom prst="rect">
            <a:avLst/>
          </a:prstGeom>
        </p:spPr>
        <p:txBody>
          <a:bodyPr wrap="square">
            <a:spAutoFit/>
          </a:bodyPr>
          <a:lstStyle/>
          <a:p>
            <a:pPr>
              <a:lnSpc>
                <a:spcPct val="150000"/>
              </a:lnSpc>
            </a:pPr>
            <a:r>
              <a:rPr lang="fr-FR" sz="2000" dirty="0" smtClean="0">
                <a:latin typeface="Times New Roman" pitchFamily="18" charset="0"/>
                <a:cs typeface="Times New Roman" pitchFamily="18" charset="0"/>
              </a:rPr>
              <a:t>     Le modèle </a:t>
            </a:r>
            <a:r>
              <a:rPr lang="fr-FR" sz="2000" dirty="0" err="1" smtClean="0">
                <a:latin typeface="Times New Roman" pitchFamily="18" charset="0"/>
                <a:cs typeface="Times New Roman" pitchFamily="18" charset="0"/>
              </a:rPr>
              <a:t>Spalart</a:t>
            </a:r>
            <a:r>
              <a:rPr lang="fr-FR" sz="2000" dirty="0" smtClean="0">
                <a:latin typeface="Times New Roman" pitchFamily="18" charset="0"/>
                <a:cs typeface="Times New Roman" pitchFamily="18" charset="0"/>
              </a:rPr>
              <a:t>-</a:t>
            </a:r>
            <a:r>
              <a:rPr lang="fr-FR" sz="2000" dirty="0" err="1" smtClean="0">
                <a:latin typeface="Times New Roman" pitchFamily="18" charset="0"/>
                <a:cs typeface="Times New Roman" pitchFamily="18" charset="0"/>
              </a:rPr>
              <a:t>Allmaras</a:t>
            </a:r>
            <a:r>
              <a:rPr lang="fr-FR" sz="2000" dirty="0" smtClean="0">
                <a:latin typeface="Times New Roman" pitchFamily="18" charset="0"/>
                <a:cs typeface="Times New Roman" pitchFamily="18" charset="0"/>
              </a:rPr>
              <a:t> (S-A) est un modèle relativement simple qui résout une équation de transport modélisés pour la viscosité turbulente. </a:t>
            </a:r>
            <a:endParaRPr lang="fr-FR" sz="2000" dirty="0">
              <a:latin typeface="Times New Roman" pitchFamily="18" charset="0"/>
              <a:cs typeface="Times New Roman" pitchFamily="18" charset="0"/>
            </a:endParaRPr>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44043" name="Picture 1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214414" y="6000768"/>
            <a:ext cx="5786478" cy="857232"/>
          </a:xfrm>
          <a:prstGeom prst="rect">
            <a:avLst/>
          </a:prstGeom>
          <a:noFill/>
        </p:spPr>
      </p:pic>
      <p:sp>
        <p:nvSpPr>
          <p:cNvPr id="13" name="Rectangle 12"/>
          <p:cNvSpPr/>
          <p:nvPr/>
        </p:nvSpPr>
        <p:spPr>
          <a:xfrm>
            <a:off x="0" y="1000108"/>
            <a:ext cx="9144000" cy="1477328"/>
          </a:xfrm>
          <a:prstGeom prst="rect">
            <a:avLst/>
          </a:prstGeom>
        </p:spPr>
        <p:txBody>
          <a:bodyPr wrap="square">
            <a:spAutoFit/>
          </a:bodyPr>
          <a:lstStyle/>
          <a:p>
            <a:pPr>
              <a:lnSpc>
                <a:spcPct val="150000"/>
              </a:lnSpc>
            </a:pPr>
            <a:r>
              <a:rPr lang="fr-FR" sz="2000" dirty="0" smtClean="0">
                <a:latin typeface="Times New Roman" pitchFamily="18" charset="0"/>
                <a:cs typeface="Times New Roman" pitchFamily="18" charset="0"/>
              </a:rPr>
              <a:t>       la résolution numérique  des équation de NAVIE -STOKES moyennée  (RANS), considéré uniquement les équation de transport pour les quantités moyennés en modalisant toues les échèles de la turbulence.</a:t>
            </a:r>
            <a:endParaRPr lang="fr-FR" sz="2000" dirty="0">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9A0BA835-014C-465D-B973-4335E8BB6446}" type="slidenum">
              <a:rPr lang="fr-FR" smtClean="0"/>
              <a:pPr/>
              <a:t>15</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circle(in)">
                                      <p:cBhvr>
                                        <p:cTn id="27" dur="20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wedge">
                                      <p:cBhvr>
                                        <p:cTn id="32" dur="20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4043"/>
                                        </p:tgtEl>
                                        <p:attrNameLst>
                                          <p:attrName>style.visibility</p:attrName>
                                        </p:attrNameLst>
                                      </p:cBhvr>
                                      <p:to>
                                        <p:strVal val="visible"/>
                                      </p:to>
                                    </p:set>
                                    <p:animEffect transition="in" filter="fade">
                                      <p:cBhvr>
                                        <p:cTn id="37" dur="2000"/>
                                        <p:tgtEl>
                                          <p:spTgt spid="44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a:srcRect/>
          <a:stretch>
            <a:fillRect/>
          </a:stretch>
        </p:blipFill>
        <p:spPr bwMode="auto">
          <a:xfrm>
            <a:off x="1571604" y="857232"/>
            <a:ext cx="5900747" cy="2933704"/>
          </a:xfrm>
          <a:prstGeom prst="rect">
            <a:avLst/>
          </a:prstGeom>
          <a:noFill/>
          <a:ln w="9525">
            <a:noFill/>
            <a:miter lim="800000"/>
            <a:headEnd/>
            <a:tailEnd/>
          </a:ln>
          <a:effectLst/>
        </p:spPr>
      </p:pic>
      <p:pic>
        <p:nvPicPr>
          <p:cNvPr id="39939" name="Picture 3"/>
          <p:cNvPicPr>
            <a:picLocks noChangeAspect="1" noChangeArrowheads="1"/>
          </p:cNvPicPr>
          <p:nvPr/>
        </p:nvPicPr>
        <p:blipFill>
          <a:blip r:embed="rId3"/>
          <a:srcRect/>
          <a:stretch>
            <a:fillRect/>
          </a:stretch>
        </p:blipFill>
        <p:spPr bwMode="auto">
          <a:xfrm>
            <a:off x="6357950" y="4071942"/>
            <a:ext cx="2533653" cy="2214578"/>
          </a:xfrm>
          <a:prstGeom prst="rect">
            <a:avLst/>
          </a:prstGeom>
          <a:noFill/>
          <a:ln w="9525">
            <a:noFill/>
            <a:miter lim="800000"/>
            <a:headEnd/>
            <a:tailEnd/>
          </a:ln>
          <a:effectLst/>
        </p:spPr>
      </p:pic>
      <p:cxnSp>
        <p:nvCxnSpPr>
          <p:cNvPr id="8" name="Connecteur droit avec flèche 7"/>
          <p:cNvCxnSpPr/>
          <p:nvPr/>
        </p:nvCxnSpPr>
        <p:spPr>
          <a:xfrm>
            <a:off x="3857620" y="2285992"/>
            <a:ext cx="3000396" cy="1785950"/>
          </a:xfrm>
          <a:prstGeom prst="straightConnector1">
            <a:avLst/>
          </a:prstGeom>
          <a:ln>
            <a:solidFill>
              <a:schemeClr val="accent1"/>
            </a:solidFill>
            <a:tailEnd type="arrow"/>
          </a:ln>
        </p:spPr>
        <p:style>
          <a:lnRef idx="3">
            <a:schemeClr val="accent1"/>
          </a:lnRef>
          <a:fillRef idx="0">
            <a:schemeClr val="accent1"/>
          </a:fillRef>
          <a:effectRef idx="2">
            <a:schemeClr val="accent1"/>
          </a:effectRef>
          <a:fontRef idx="minor">
            <a:schemeClr val="tx1"/>
          </a:fontRef>
        </p:style>
      </p:cxnSp>
      <p:cxnSp>
        <p:nvCxnSpPr>
          <p:cNvPr id="11" name="Connecteur droit avec flèche 10"/>
          <p:cNvCxnSpPr/>
          <p:nvPr/>
        </p:nvCxnSpPr>
        <p:spPr>
          <a:xfrm rot="10800000" flipV="1">
            <a:off x="1285852" y="3143248"/>
            <a:ext cx="1000132" cy="8572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Connecteur droit avec flèche 12"/>
          <p:cNvCxnSpPr/>
          <p:nvPr/>
        </p:nvCxnSpPr>
        <p:spPr>
          <a:xfrm rot="16200000" flipH="1">
            <a:off x="2964645" y="2964653"/>
            <a:ext cx="1714512" cy="5000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39941" name="Picture 5"/>
          <p:cNvPicPr>
            <a:picLocks noChangeAspect="1" noChangeArrowheads="1"/>
          </p:cNvPicPr>
          <p:nvPr/>
        </p:nvPicPr>
        <p:blipFill>
          <a:blip r:embed="rId4"/>
          <a:srcRect/>
          <a:stretch>
            <a:fillRect/>
          </a:stretch>
        </p:blipFill>
        <p:spPr bwMode="auto">
          <a:xfrm>
            <a:off x="214282" y="4019550"/>
            <a:ext cx="2976561" cy="2266970"/>
          </a:xfrm>
          <a:prstGeom prst="rect">
            <a:avLst/>
          </a:prstGeom>
          <a:noFill/>
          <a:ln w="9525">
            <a:noFill/>
            <a:miter lim="800000"/>
            <a:headEnd/>
            <a:tailEnd/>
          </a:ln>
          <a:effectLst/>
        </p:spPr>
      </p:pic>
      <p:pic>
        <p:nvPicPr>
          <p:cNvPr id="39942" name="Picture 6"/>
          <p:cNvPicPr>
            <a:picLocks noChangeAspect="1" noChangeArrowheads="1"/>
          </p:cNvPicPr>
          <p:nvPr/>
        </p:nvPicPr>
        <p:blipFill>
          <a:blip r:embed="rId5"/>
          <a:srcRect/>
          <a:stretch>
            <a:fillRect/>
          </a:stretch>
        </p:blipFill>
        <p:spPr bwMode="auto">
          <a:xfrm>
            <a:off x="3643306" y="4071942"/>
            <a:ext cx="2357454" cy="2214578"/>
          </a:xfrm>
          <a:prstGeom prst="rect">
            <a:avLst/>
          </a:prstGeom>
          <a:noFill/>
          <a:ln w="9525">
            <a:noFill/>
            <a:miter lim="800000"/>
            <a:headEnd/>
            <a:tailEnd/>
          </a:ln>
          <a:effectLst/>
        </p:spPr>
      </p:pic>
      <p:sp>
        <p:nvSpPr>
          <p:cNvPr id="23" name="Rectangle à coins arrondis 22"/>
          <p:cNvSpPr/>
          <p:nvPr/>
        </p:nvSpPr>
        <p:spPr>
          <a:xfrm>
            <a:off x="2571736" y="6357958"/>
            <a:ext cx="3857652" cy="50004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Géométrie du rotor en 3D</a:t>
            </a:r>
            <a:endParaRPr lang="fr-FR" sz="2400" b="1" dirty="0">
              <a:solidFill>
                <a:schemeClr val="tx1"/>
              </a:solidFill>
              <a:latin typeface="Times New Roman" pitchFamily="18" charset="0"/>
              <a:cs typeface="Times New Roman" pitchFamily="18" charset="0"/>
            </a:endParaRPr>
          </a:p>
        </p:txBody>
      </p:sp>
      <p:sp>
        <p:nvSpPr>
          <p:cNvPr id="10" name="Ellipse 9"/>
          <p:cNvSpPr/>
          <p:nvPr/>
        </p:nvSpPr>
        <p:spPr>
          <a:xfrm>
            <a:off x="0" y="0"/>
            <a:ext cx="3929058" cy="78579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Domaine de calcul</a:t>
            </a:r>
            <a:endParaRPr lang="fr-FR" dirty="0">
              <a:latin typeface="Times New Roman" pitchFamily="18" charset="0"/>
              <a:cs typeface="Times New Roman" pitchFamily="18" charset="0"/>
            </a:endParaRPr>
          </a:p>
        </p:txBody>
      </p:sp>
      <p:sp>
        <p:nvSpPr>
          <p:cNvPr id="12" name="Espace réservé du numéro de diapositive 11"/>
          <p:cNvSpPr>
            <a:spLocks noGrp="1"/>
          </p:cNvSpPr>
          <p:nvPr>
            <p:ph type="sldNum" sz="quarter" idx="12"/>
          </p:nvPr>
        </p:nvSpPr>
        <p:spPr/>
        <p:txBody>
          <a:bodyPr/>
          <a:lstStyle/>
          <a:p>
            <a:fld id="{9A0BA835-014C-465D-B973-4335E8BB6446}" type="slidenum">
              <a:rPr lang="fr-FR" smtClean="0"/>
              <a:pPr/>
              <a:t>16</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slide(fromBottom)">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938"/>
                                        </p:tgtEl>
                                        <p:attrNameLst>
                                          <p:attrName>style.visibility</p:attrName>
                                        </p:attrNameLst>
                                      </p:cBhvr>
                                      <p:to>
                                        <p:strVal val="visible"/>
                                      </p:to>
                                    </p:set>
                                    <p:animEffect transition="in" filter="fade">
                                      <p:cBhvr>
                                        <p:cTn id="17" dur="2000"/>
                                        <p:tgtEl>
                                          <p:spTgt spid="3993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39941"/>
                                        </p:tgtEl>
                                        <p:attrNameLst>
                                          <p:attrName>style.visibility</p:attrName>
                                        </p:attrNameLst>
                                      </p:cBhvr>
                                      <p:to>
                                        <p:strVal val="visible"/>
                                      </p:to>
                                    </p:set>
                                    <p:anim calcmode="lin" valueType="num">
                                      <p:cBhvr>
                                        <p:cTn id="28" dur="500" fill="hold"/>
                                        <p:tgtEl>
                                          <p:spTgt spid="39941"/>
                                        </p:tgtEl>
                                        <p:attrNameLst>
                                          <p:attrName>ppt_w</p:attrName>
                                        </p:attrNameLst>
                                      </p:cBhvr>
                                      <p:tavLst>
                                        <p:tav tm="0">
                                          <p:val>
                                            <p:fltVal val="0"/>
                                          </p:val>
                                        </p:tav>
                                        <p:tav tm="100000">
                                          <p:val>
                                            <p:strVal val="#ppt_w"/>
                                          </p:val>
                                        </p:tav>
                                      </p:tavLst>
                                    </p:anim>
                                    <p:anim calcmode="lin" valueType="num">
                                      <p:cBhvr>
                                        <p:cTn id="29" dur="500" fill="hold"/>
                                        <p:tgtEl>
                                          <p:spTgt spid="39941"/>
                                        </p:tgtEl>
                                        <p:attrNameLst>
                                          <p:attrName>ppt_h</p:attrName>
                                        </p:attrNameLst>
                                      </p:cBhvr>
                                      <p:tavLst>
                                        <p:tav tm="0">
                                          <p:val>
                                            <p:fltVal val="0"/>
                                          </p:val>
                                        </p:tav>
                                        <p:tav tm="100000">
                                          <p:val>
                                            <p:strVal val="#ppt_h"/>
                                          </p:val>
                                        </p:tav>
                                      </p:tavLst>
                                    </p:anim>
                                    <p:animEffect transition="in" filter="fade">
                                      <p:cBhvr>
                                        <p:cTn id="30" dur="500"/>
                                        <p:tgtEl>
                                          <p:spTgt spid="39941"/>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nodeType="clickEffect">
                                  <p:stCondLst>
                                    <p:cond delay="0"/>
                                  </p:stCondLst>
                                  <p:childTnLst>
                                    <p:set>
                                      <p:cBhvr>
                                        <p:cTn id="40" dur="1" fill="hold">
                                          <p:stCondLst>
                                            <p:cond delay="0"/>
                                          </p:stCondLst>
                                        </p:cTn>
                                        <p:tgtEl>
                                          <p:spTgt spid="39942"/>
                                        </p:tgtEl>
                                        <p:attrNameLst>
                                          <p:attrName>style.visibility</p:attrName>
                                        </p:attrNameLst>
                                      </p:cBhvr>
                                      <p:to>
                                        <p:strVal val="visible"/>
                                      </p:to>
                                    </p:set>
                                    <p:anim calcmode="lin" valueType="num">
                                      <p:cBhvr>
                                        <p:cTn id="41" dur="500" fill="hold"/>
                                        <p:tgtEl>
                                          <p:spTgt spid="39942"/>
                                        </p:tgtEl>
                                        <p:attrNameLst>
                                          <p:attrName>ppt_w</p:attrName>
                                        </p:attrNameLst>
                                      </p:cBhvr>
                                      <p:tavLst>
                                        <p:tav tm="0">
                                          <p:val>
                                            <p:fltVal val="0"/>
                                          </p:val>
                                        </p:tav>
                                        <p:tav tm="100000">
                                          <p:val>
                                            <p:strVal val="#ppt_w"/>
                                          </p:val>
                                        </p:tav>
                                      </p:tavLst>
                                    </p:anim>
                                    <p:anim calcmode="lin" valueType="num">
                                      <p:cBhvr>
                                        <p:cTn id="42" dur="500" fill="hold"/>
                                        <p:tgtEl>
                                          <p:spTgt spid="39942"/>
                                        </p:tgtEl>
                                        <p:attrNameLst>
                                          <p:attrName>ppt_h</p:attrName>
                                        </p:attrNameLst>
                                      </p:cBhvr>
                                      <p:tavLst>
                                        <p:tav tm="0">
                                          <p:val>
                                            <p:fltVal val="0"/>
                                          </p:val>
                                        </p:tav>
                                        <p:tav tm="100000">
                                          <p:val>
                                            <p:strVal val="#ppt_h"/>
                                          </p:val>
                                        </p:tav>
                                      </p:tavLst>
                                    </p:anim>
                                    <p:animEffect transition="in" filter="fade">
                                      <p:cBhvr>
                                        <p:cTn id="43" dur="500"/>
                                        <p:tgtEl>
                                          <p:spTgt spid="39942"/>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0" fill="hold" nodeType="clickEffect">
                                  <p:stCondLst>
                                    <p:cond delay="0"/>
                                  </p:stCondLst>
                                  <p:childTnLst>
                                    <p:set>
                                      <p:cBhvr>
                                        <p:cTn id="53" dur="1" fill="hold">
                                          <p:stCondLst>
                                            <p:cond delay="0"/>
                                          </p:stCondLst>
                                        </p:cTn>
                                        <p:tgtEl>
                                          <p:spTgt spid="39939"/>
                                        </p:tgtEl>
                                        <p:attrNameLst>
                                          <p:attrName>style.visibility</p:attrName>
                                        </p:attrNameLst>
                                      </p:cBhvr>
                                      <p:to>
                                        <p:strVal val="visible"/>
                                      </p:to>
                                    </p:set>
                                    <p:anim calcmode="lin" valueType="num">
                                      <p:cBhvr>
                                        <p:cTn id="54" dur="500" fill="hold"/>
                                        <p:tgtEl>
                                          <p:spTgt spid="39939"/>
                                        </p:tgtEl>
                                        <p:attrNameLst>
                                          <p:attrName>ppt_w</p:attrName>
                                        </p:attrNameLst>
                                      </p:cBhvr>
                                      <p:tavLst>
                                        <p:tav tm="0">
                                          <p:val>
                                            <p:fltVal val="0"/>
                                          </p:val>
                                        </p:tav>
                                        <p:tav tm="100000">
                                          <p:val>
                                            <p:strVal val="#ppt_w"/>
                                          </p:val>
                                        </p:tav>
                                      </p:tavLst>
                                    </p:anim>
                                    <p:anim calcmode="lin" valueType="num">
                                      <p:cBhvr>
                                        <p:cTn id="55" dur="500" fill="hold"/>
                                        <p:tgtEl>
                                          <p:spTgt spid="39939"/>
                                        </p:tgtEl>
                                        <p:attrNameLst>
                                          <p:attrName>ppt_h</p:attrName>
                                        </p:attrNameLst>
                                      </p:cBhvr>
                                      <p:tavLst>
                                        <p:tav tm="0">
                                          <p:val>
                                            <p:fltVal val="0"/>
                                          </p:val>
                                        </p:tav>
                                        <p:tav tm="100000">
                                          <p:val>
                                            <p:strVal val="#ppt_h"/>
                                          </p:val>
                                        </p:tav>
                                      </p:tavLst>
                                    </p:anim>
                                    <p:animEffect transition="in" filter="fade">
                                      <p:cBhvr>
                                        <p:cTn id="56" dur="5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0" y="0"/>
            <a:ext cx="3929058" cy="78579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Domaine de calcul</a:t>
            </a:r>
            <a:endParaRPr lang="fr-FR" dirty="0">
              <a:latin typeface="Times New Roman" pitchFamily="18" charset="0"/>
              <a:cs typeface="Times New Roman" pitchFamily="18" charset="0"/>
            </a:endParaRPr>
          </a:p>
        </p:txBody>
      </p:sp>
      <p:sp>
        <p:nvSpPr>
          <p:cNvPr id="5" name="Rectangle à coins arrondis 4"/>
          <p:cNvSpPr/>
          <p:nvPr/>
        </p:nvSpPr>
        <p:spPr>
          <a:xfrm>
            <a:off x="2571736" y="6357958"/>
            <a:ext cx="3857652" cy="50004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Géométrie du rotor en 2D</a:t>
            </a:r>
            <a:endParaRPr lang="fr-FR" sz="2400" b="1" dirty="0">
              <a:solidFill>
                <a:schemeClr val="tx1"/>
              </a:solidFill>
              <a:latin typeface="Times New Roman" pitchFamily="18" charset="0"/>
              <a:cs typeface="Times New Roman" pitchFamily="18" charset="0"/>
            </a:endParaRPr>
          </a:p>
        </p:txBody>
      </p:sp>
      <p:pic>
        <p:nvPicPr>
          <p:cNvPr id="27650" name="Picture 2"/>
          <p:cNvPicPr>
            <a:picLocks noChangeAspect="1" noChangeArrowheads="1"/>
          </p:cNvPicPr>
          <p:nvPr/>
        </p:nvPicPr>
        <p:blipFill>
          <a:blip r:embed="rId2"/>
          <a:srcRect/>
          <a:stretch>
            <a:fillRect/>
          </a:stretch>
        </p:blipFill>
        <p:spPr bwMode="auto">
          <a:xfrm>
            <a:off x="823913" y="928670"/>
            <a:ext cx="7105673" cy="2714644"/>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6286512" y="4143380"/>
            <a:ext cx="2500330" cy="1976437"/>
          </a:xfrm>
          <a:prstGeom prst="rect">
            <a:avLst/>
          </a:prstGeom>
          <a:noFill/>
          <a:ln w="9525">
            <a:noFill/>
            <a:miter lim="800000"/>
            <a:headEnd/>
            <a:tailEnd/>
          </a:ln>
          <a:effectLst/>
        </p:spPr>
      </p:pic>
      <p:cxnSp>
        <p:nvCxnSpPr>
          <p:cNvPr id="9" name="Connecteur droit avec flèche 8"/>
          <p:cNvCxnSpPr/>
          <p:nvPr/>
        </p:nvCxnSpPr>
        <p:spPr>
          <a:xfrm>
            <a:off x="3571868" y="2786058"/>
            <a:ext cx="3643338" cy="128588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 name="Connecteur droit avec flèche 7"/>
          <p:cNvCxnSpPr/>
          <p:nvPr/>
        </p:nvCxnSpPr>
        <p:spPr>
          <a:xfrm rot="5400000">
            <a:off x="1285852" y="3071810"/>
            <a:ext cx="1143008" cy="10001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Connecteur droit avec flèche 10"/>
          <p:cNvCxnSpPr/>
          <p:nvPr/>
        </p:nvCxnSpPr>
        <p:spPr>
          <a:xfrm rot="16200000" flipH="1">
            <a:off x="2786050" y="3214686"/>
            <a:ext cx="1285884" cy="4286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28675" name="Picture 3"/>
          <p:cNvPicPr>
            <a:picLocks noChangeAspect="1" noChangeArrowheads="1"/>
          </p:cNvPicPr>
          <p:nvPr/>
        </p:nvPicPr>
        <p:blipFill>
          <a:blip r:embed="rId4"/>
          <a:srcRect/>
          <a:stretch>
            <a:fillRect/>
          </a:stretch>
        </p:blipFill>
        <p:spPr bwMode="auto">
          <a:xfrm>
            <a:off x="142845" y="4143379"/>
            <a:ext cx="3000395" cy="2049051"/>
          </a:xfrm>
          <a:prstGeom prst="rect">
            <a:avLst/>
          </a:prstGeom>
          <a:noFill/>
          <a:ln w="9525">
            <a:noFill/>
            <a:miter lim="800000"/>
            <a:headEnd/>
            <a:tailEnd/>
          </a:ln>
          <a:effectLst/>
        </p:spPr>
      </p:pic>
      <p:pic>
        <p:nvPicPr>
          <p:cNvPr id="28676" name="Picture 4"/>
          <p:cNvPicPr>
            <a:picLocks noChangeAspect="1" noChangeArrowheads="1"/>
          </p:cNvPicPr>
          <p:nvPr/>
        </p:nvPicPr>
        <p:blipFill>
          <a:blip r:embed="rId5"/>
          <a:srcRect/>
          <a:stretch>
            <a:fillRect/>
          </a:stretch>
        </p:blipFill>
        <p:spPr bwMode="auto">
          <a:xfrm>
            <a:off x="3357554" y="4143381"/>
            <a:ext cx="2571768" cy="2005306"/>
          </a:xfrm>
          <a:prstGeom prst="rect">
            <a:avLst/>
          </a:prstGeom>
          <a:noFill/>
          <a:ln w="9525">
            <a:noFill/>
            <a:miter lim="800000"/>
            <a:headEnd/>
            <a:tailEnd/>
          </a:ln>
          <a:effectLst/>
        </p:spPr>
      </p:pic>
      <p:sp>
        <p:nvSpPr>
          <p:cNvPr id="12" name="Espace réservé du numéro de diapositive 11"/>
          <p:cNvSpPr>
            <a:spLocks noGrp="1"/>
          </p:cNvSpPr>
          <p:nvPr>
            <p:ph type="sldNum" sz="quarter" idx="12"/>
          </p:nvPr>
        </p:nvSpPr>
        <p:spPr/>
        <p:txBody>
          <a:bodyPr/>
          <a:lstStyle/>
          <a:p>
            <a:fld id="{9A0BA835-014C-465D-B973-4335E8BB6446}" type="slidenum">
              <a:rPr lang="fr-FR" smtClean="0"/>
              <a:pPr/>
              <a:t>17</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27650"/>
                                        </p:tgtEl>
                                        <p:attrNameLst>
                                          <p:attrName>style.visibility</p:attrName>
                                        </p:attrNameLst>
                                      </p:cBhvr>
                                      <p:to>
                                        <p:strVal val="visible"/>
                                      </p:to>
                                    </p:set>
                                    <p:anim calcmode="lin" valueType="num">
                                      <p:cBhvr>
                                        <p:cTn id="17" dur="500" fill="hold"/>
                                        <p:tgtEl>
                                          <p:spTgt spid="27650"/>
                                        </p:tgtEl>
                                        <p:attrNameLst>
                                          <p:attrName>ppt_w</p:attrName>
                                        </p:attrNameLst>
                                      </p:cBhvr>
                                      <p:tavLst>
                                        <p:tav tm="0">
                                          <p:val>
                                            <p:fltVal val="0"/>
                                          </p:val>
                                        </p:tav>
                                        <p:tav tm="100000">
                                          <p:val>
                                            <p:strVal val="#ppt_w"/>
                                          </p:val>
                                        </p:tav>
                                      </p:tavLst>
                                    </p:anim>
                                    <p:anim calcmode="lin" valueType="num">
                                      <p:cBhvr>
                                        <p:cTn id="18" dur="500" fill="hold"/>
                                        <p:tgtEl>
                                          <p:spTgt spid="27650"/>
                                        </p:tgtEl>
                                        <p:attrNameLst>
                                          <p:attrName>ppt_h</p:attrName>
                                        </p:attrNameLst>
                                      </p:cBhvr>
                                      <p:tavLst>
                                        <p:tav tm="0">
                                          <p:val>
                                            <p:fltVal val="0"/>
                                          </p:val>
                                        </p:tav>
                                        <p:tav tm="100000">
                                          <p:val>
                                            <p:strVal val="#ppt_h"/>
                                          </p:val>
                                        </p:tav>
                                      </p:tavLst>
                                    </p:anim>
                                    <p:animEffect transition="in" filter="fade">
                                      <p:cBhvr>
                                        <p:cTn id="19" dur="500"/>
                                        <p:tgtEl>
                                          <p:spTgt spid="27650"/>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lide(fromBottom)">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nodeType="clickEffect">
                                  <p:stCondLst>
                                    <p:cond delay="0"/>
                                  </p:stCondLst>
                                  <p:childTnLst>
                                    <p:set>
                                      <p:cBhvr>
                                        <p:cTn id="28" dur="1" fill="hold">
                                          <p:stCondLst>
                                            <p:cond delay="0"/>
                                          </p:stCondLst>
                                        </p:cTn>
                                        <p:tgtEl>
                                          <p:spTgt spid="28675"/>
                                        </p:tgtEl>
                                        <p:attrNameLst>
                                          <p:attrName>style.visibility</p:attrName>
                                        </p:attrNameLst>
                                      </p:cBhvr>
                                      <p:to>
                                        <p:strVal val="visible"/>
                                      </p:to>
                                    </p:set>
                                    <p:anim calcmode="lin" valueType="num">
                                      <p:cBhvr>
                                        <p:cTn id="29" dur="500" fill="hold"/>
                                        <p:tgtEl>
                                          <p:spTgt spid="28675"/>
                                        </p:tgtEl>
                                        <p:attrNameLst>
                                          <p:attrName>ppt_w</p:attrName>
                                        </p:attrNameLst>
                                      </p:cBhvr>
                                      <p:tavLst>
                                        <p:tav tm="0">
                                          <p:val>
                                            <p:fltVal val="0"/>
                                          </p:val>
                                        </p:tav>
                                        <p:tav tm="100000">
                                          <p:val>
                                            <p:strVal val="#ppt_w"/>
                                          </p:val>
                                        </p:tav>
                                      </p:tavLst>
                                    </p:anim>
                                    <p:anim calcmode="lin" valueType="num">
                                      <p:cBhvr>
                                        <p:cTn id="30" dur="500" fill="hold"/>
                                        <p:tgtEl>
                                          <p:spTgt spid="28675"/>
                                        </p:tgtEl>
                                        <p:attrNameLst>
                                          <p:attrName>ppt_h</p:attrName>
                                        </p:attrNameLst>
                                      </p:cBhvr>
                                      <p:tavLst>
                                        <p:tav tm="0">
                                          <p:val>
                                            <p:fltVal val="0"/>
                                          </p:val>
                                        </p:tav>
                                        <p:tav tm="100000">
                                          <p:val>
                                            <p:strVal val="#ppt_h"/>
                                          </p:val>
                                        </p:tav>
                                      </p:tavLst>
                                    </p:anim>
                                    <p:animEffect transition="in" filter="fade">
                                      <p:cBhvr>
                                        <p:cTn id="31" dur="500"/>
                                        <p:tgtEl>
                                          <p:spTgt spid="28675"/>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slide(fromBottom)">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nodeType="clickEffect">
                                  <p:stCondLst>
                                    <p:cond delay="0"/>
                                  </p:stCondLst>
                                  <p:childTnLst>
                                    <p:set>
                                      <p:cBhvr>
                                        <p:cTn id="40" dur="1" fill="hold">
                                          <p:stCondLst>
                                            <p:cond delay="0"/>
                                          </p:stCondLst>
                                        </p:cTn>
                                        <p:tgtEl>
                                          <p:spTgt spid="28676"/>
                                        </p:tgtEl>
                                        <p:attrNameLst>
                                          <p:attrName>style.visibility</p:attrName>
                                        </p:attrNameLst>
                                      </p:cBhvr>
                                      <p:to>
                                        <p:strVal val="visible"/>
                                      </p:to>
                                    </p:set>
                                    <p:anim calcmode="lin" valueType="num">
                                      <p:cBhvr>
                                        <p:cTn id="41" dur="500" fill="hold"/>
                                        <p:tgtEl>
                                          <p:spTgt spid="28676"/>
                                        </p:tgtEl>
                                        <p:attrNameLst>
                                          <p:attrName>ppt_w</p:attrName>
                                        </p:attrNameLst>
                                      </p:cBhvr>
                                      <p:tavLst>
                                        <p:tav tm="0">
                                          <p:val>
                                            <p:fltVal val="0"/>
                                          </p:val>
                                        </p:tav>
                                        <p:tav tm="100000">
                                          <p:val>
                                            <p:strVal val="#ppt_w"/>
                                          </p:val>
                                        </p:tav>
                                      </p:tavLst>
                                    </p:anim>
                                    <p:anim calcmode="lin" valueType="num">
                                      <p:cBhvr>
                                        <p:cTn id="42" dur="500" fill="hold"/>
                                        <p:tgtEl>
                                          <p:spTgt spid="28676"/>
                                        </p:tgtEl>
                                        <p:attrNameLst>
                                          <p:attrName>ppt_h</p:attrName>
                                        </p:attrNameLst>
                                      </p:cBhvr>
                                      <p:tavLst>
                                        <p:tav tm="0">
                                          <p:val>
                                            <p:fltVal val="0"/>
                                          </p:val>
                                        </p:tav>
                                        <p:tav tm="100000">
                                          <p:val>
                                            <p:strVal val="#ppt_h"/>
                                          </p:val>
                                        </p:tav>
                                      </p:tavLst>
                                    </p:anim>
                                    <p:animEffect transition="in" filter="fade">
                                      <p:cBhvr>
                                        <p:cTn id="43" dur="500"/>
                                        <p:tgtEl>
                                          <p:spTgt spid="28676"/>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slide(fromBottom)">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nodeType="clickEffect">
                                  <p:stCondLst>
                                    <p:cond delay="0"/>
                                  </p:stCondLst>
                                  <p:childTnLst>
                                    <p:set>
                                      <p:cBhvr>
                                        <p:cTn id="52" dur="1" fill="hold">
                                          <p:stCondLst>
                                            <p:cond delay="0"/>
                                          </p:stCondLst>
                                        </p:cTn>
                                        <p:tgtEl>
                                          <p:spTgt spid="27651"/>
                                        </p:tgtEl>
                                        <p:attrNameLst>
                                          <p:attrName>style.visibility</p:attrName>
                                        </p:attrNameLst>
                                      </p:cBhvr>
                                      <p:to>
                                        <p:strVal val="visible"/>
                                      </p:to>
                                    </p:set>
                                    <p:anim calcmode="lin" valueType="num">
                                      <p:cBhvr>
                                        <p:cTn id="53" dur="500" fill="hold"/>
                                        <p:tgtEl>
                                          <p:spTgt spid="27651"/>
                                        </p:tgtEl>
                                        <p:attrNameLst>
                                          <p:attrName>ppt_w</p:attrName>
                                        </p:attrNameLst>
                                      </p:cBhvr>
                                      <p:tavLst>
                                        <p:tav tm="0">
                                          <p:val>
                                            <p:fltVal val="0"/>
                                          </p:val>
                                        </p:tav>
                                        <p:tav tm="100000">
                                          <p:val>
                                            <p:strVal val="#ppt_w"/>
                                          </p:val>
                                        </p:tav>
                                      </p:tavLst>
                                    </p:anim>
                                    <p:anim calcmode="lin" valueType="num">
                                      <p:cBhvr>
                                        <p:cTn id="54" dur="500" fill="hold"/>
                                        <p:tgtEl>
                                          <p:spTgt spid="27651"/>
                                        </p:tgtEl>
                                        <p:attrNameLst>
                                          <p:attrName>ppt_h</p:attrName>
                                        </p:attrNameLst>
                                      </p:cBhvr>
                                      <p:tavLst>
                                        <p:tav tm="0">
                                          <p:val>
                                            <p:fltVal val="0"/>
                                          </p:val>
                                        </p:tav>
                                        <p:tav tm="100000">
                                          <p:val>
                                            <p:strVal val="#ppt_h"/>
                                          </p:val>
                                        </p:tav>
                                      </p:tavLst>
                                    </p:anim>
                                    <p:animEffect transition="in" filter="fade">
                                      <p:cBhvr>
                                        <p:cTn id="55"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0" y="857232"/>
            <a:ext cx="4000496" cy="2143125"/>
          </a:xfrm>
          <a:prstGeom prst="rect">
            <a:avLst/>
          </a:prstGeom>
          <a:noFill/>
          <a:ln w="9525">
            <a:noFill/>
            <a:miter lim="800000"/>
            <a:headEnd/>
            <a:tailEnd/>
          </a:ln>
          <a:effectLst/>
        </p:spPr>
      </p:pic>
      <p:pic>
        <p:nvPicPr>
          <p:cNvPr id="41987" name="Picture 3" descr="G:\presentation_final_ppt\AAAAAAAAAAAAA\CaptureOOO.PNG"/>
          <p:cNvPicPr>
            <a:picLocks noChangeAspect="1" noChangeArrowheads="1"/>
          </p:cNvPicPr>
          <p:nvPr/>
        </p:nvPicPr>
        <p:blipFill>
          <a:blip r:embed="rId3"/>
          <a:srcRect/>
          <a:stretch>
            <a:fillRect/>
          </a:stretch>
        </p:blipFill>
        <p:spPr bwMode="auto">
          <a:xfrm>
            <a:off x="5929322" y="5000636"/>
            <a:ext cx="3214678" cy="1567128"/>
          </a:xfrm>
          <a:prstGeom prst="rect">
            <a:avLst/>
          </a:prstGeom>
          <a:noFill/>
        </p:spPr>
      </p:pic>
      <p:pic>
        <p:nvPicPr>
          <p:cNvPr id="41988" name="Picture 4" descr="G:\presentation_final_ppt\AAAAAAAAAAAAA\PPPPPP.PNG"/>
          <p:cNvPicPr>
            <a:picLocks noChangeAspect="1" noChangeArrowheads="1"/>
          </p:cNvPicPr>
          <p:nvPr/>
        </p:nvPicPr>
        <p:blipFill>
          <a:blip r:embed="rId4"/>
          <a:srcRect/>
          <a:stretch>
            <a:fillRect/>
          </a:stretch>
        </p:blipFill>
        <p:spPr bwMode="auto">
          <a:xfrm>
            <a:off x="2143108" y="3071810"/>
            <a:ext cx="3714776" cy="2143140"/>
          </a:xfrm>
          <a:prstGeom prst="rect">
            <a:avLst/>
          </a:prstGeom>
          <a:noFill/>
        </p:spPr>
      </p:pic>
      <p:sp>
        <p:nvSpPr>
          <p:cNvPr id="9" name="Ellipse 8"/>
          <p:cNvSpPr/>
          <p:nvPr/>
        </p:nvSpPr>
        <p:spPr>
          <a:xfrm>
            <a:off x="0" y="0"/>
            <a:ext cx="4286248" cy="78579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000" b="1" dirty="0" smtClean="0">
                <a:latin typeface="Times New Roman" pitchFamily="18" charset="0"/>
                <a:cs typeface="Times New Roman" pitchFamily="18" charset="0"/>
              </a:rPr>
              <a:t>Génération du maillage</a:t>
            </a:r>
            <a:r>
              <a:rPr lang="fr-FR" b="1" dirty="0" smtClean="0"/>
              <a:t> </a:t>
            </a:r>
            <a:endParaRPr lang="fr-FR" dirty="0"/>
          </a:p>
        </p:txBody>
      </p:sp>
      <p:sp>
        <p:nvSpPr>
          <p:cNvPr id="10" name="Rectangle à coins arrondis 9"/>
          <p:cNvSpPr/>
          <p:nvPr/>
        </p:nvSpPr>
        <p:spPr>
          <a:xfrm>
            <a:off x="2500298" y="6357958"/>
            <a:ext cx="3286148" cy="50004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solidFill>
                  <a:schemeClr val="tx1"/>
                </a:solidFill>
                <a:latin typeface="Times New Roman" pitchFamily="18" charset="0"/>
                <a:cs typeface="Times New Roman" pitchFamily="18" charset="0"/>
              </a:rPr>
              <a:t>Maillage domaine de calcul 3D</a:t>
            </a:r>
            <a:endParaRPr lang="fr-FR" sz="2000" b="1" dirty="0">
              <a:solidFill>
                <a:schemeClr val="tx1"/>
              </a:solidFill>
              <a:latin typeface="Times New Roman" pitchFamily="18" charset="0"/>
              <a:cs typeface="Times New Roman" pitchFamily="18" charset="0"/>
            </a:endParaRPr>
          </a:p>
        </p:txBody>
      </p:sp>
      <p:sp>
        <p:nvSpPr>
          <p:cNvPr id="11" name="Flèche courbée vers la droite 10"/>
          <p:cNvSpPr/>
          <p:nvPr/>
        </p:nvSpPr>
        <p:spPr>
          <a:xfrm rot="19784464">
            <a:off x="1000100" y="3143248"/>
            <a:ext cx="928694" cy="1285884"/>
          </a:xfrm>
          <a:prstGeom prst="curv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solidFill>
                <a:schemeClr val="tx1"/>
              </a:solidFill>
            </a:endParaRPr>
          </a:p>
        </p:txBody>
      </p:sp>
      <p:sp>
        <p:nvSpPr>
          <p:cNvPr id="12" name="Flèche courbée vers la gauche 11"/>
          <p:cNvSpPr/>
          <p:nvPr/>
        </p:nvSpPr>
        <p:spPr>
          <a:xfrm rot="19928255">
            <a:off x="6167397" y="3580984"/>
            <a:ext cx="861653" cy="1429583"/>
          </a:xfrm>
          <a:prstGeom prst="curved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solidFill>
                <a:schemeClr val="tx1"/>
              </a:solidFill>
            </a:endParaRPr>
          </a:p>
        </p:txBody>
      </p:sp>
      <p:sp>
        <p:nvSpPr>
          <p:cNvPr id="14" name="Rectangle 13"/>
          <p:cNvSpPr/>
          <p:nvPr/>
        </p:nvSpPr>
        <p:spPr>
          <a:xfrm>
            <a:off x="6429388" y="3000372"/>
            <a:ext cx="2071702" cy="4286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latin typeface="Times New Roman" pitchFamily="18" charset="0"/>
                <a:cs typeface="Times New Roman" pitchFamily="18" charset="0"/>
              </a:rPr>
              <a:t>Maillage hybride</a:t>
            </a:r>
            <a:endParaRPr lang="fr-FR" dirty="0">
              <a:latin typeface="Times New Roman" pitchFamily="18" charset="0"/>
              <a:cs typeface="Times New Roman" pitchFamily="18" charset="0"/>
            </a:endParaRPr>
          </a:p>
        </p:txBody>
      </p:sp>
      <p:sp>
        <p:nvSpPr>
          <p:cNvPr id="15" name="Rectangle 14"/>
          <p:cNvSpPr/>
          <p:nvPr/>
        </p:nvSpPr>
        <p:spPr>
          <a:xfrm>
            <a:off x="3000364" y="5572140"/>
            <a:ext cx="2357454" cy="50006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latin typeface="Times New Roman" pitchFamily="18" charset="0"/>
                <a:cs typeface="Times New Roman" pitchFamily="18" charset="0"/>
              </a:rPr>
              <a:t>Maillage non structure</a:t>
            </a:r>
            <a:endParaRPr lang="fr-FR" dirty="0">
              <a:latin typeface="Times New Roman" pitchFamily="18" charset="0"/>
              <a:cs typeface="Times New Roman" pitchFamily="18" charset="0"/>
            </a:endParaRPr>
          </a:p>
        </p:txBody>
      </p:sp>
      <p:sp>
        <p:nvSpPr>
          <p:cNvPr id="13" name="Espace réservé du numéro de diapositive 12"/>
          <p:cNvSpPr>
            <a:spLocks noGrp="1"/>
          </p:cNvSpPr>
          <p:nvPr>
            <p:ph type="sldNum" sz="quarter" idx="12"/>
          </p:nvPr>
        </p:nvSpPr>
        <p:spPr/>
        <p:txBody>
          <a:bodyPr/>
          <a:lstStyle/>
          <a:p>
            <a:fld id="{9A0BA835-014C-465D-B973-4335E8BB6446}" type="slidenum">
              <a:rPr lang="fr-FR" smtClean="0"/>
              <a:pPr/>
              <a:t>18</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ox(in)">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41986"/>
                                        </p:tgtEl>
                                        <p:attrNameLst>
                                          <p:attrName>style.visibility</p:attrName>
                                        </p:attrNameLst>
                                      </p:cBhvr>
                                      <p:to>
                                        <p:strVal val="visible"/>
                                      </p:to>
                                    </p:set>
                                    <p:animEffect transition="in" filter="slide(fromBottom)">
                                      <p:cBhvr>
                                        <p:cTn id="19" dur="500"/>
                                        <p:tgtEl>
                                          <p:spTgt spid="41986"/>
                                        </p:tgtEl>
                                      </p:cBhvr>
                                    </p:animEffect>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to="" calcmode="lin" valueType="num">
                                      <p:cBhvr>
                                        <p:cTn id="24" dur="1" fill="hold"/>
                                        <p:tgtEl>
                                          <p:spTgt spid="11"/>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lide(fromBottom)">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nodeType="clickEffect">
                                  <p:stCondLst>
                                    <p:cond delay="0"/>
                                  </p:stCondLst>
                                  <p:childTnLst>
                                    <p:set>
                                      <p:cBhvr>
                                        <p:cTn id="33" dur="1" fill="hold">
                                          <p:stCondLst>
                                            <p:cond delay="0"/>
                                          </p:stCondLst>
                                        </p:cTn>
                                        <p:tgtEl>
                                          <p:spTgt spid="41988"/>
                                        </p:tgtEl>
                                        <p:attrNameLst>
                                          <p:attrName>style.visibility</p:attrName>
                                        </p:attrNameLst>
                                      </p:cBhvr>
                                      <p:to>
                                        <p:strVal val="visible"/>
                                      </p:to>
                                    </p:set>
                                    <p:animEffect transition="in" filter="slide(fromBottom)">
                                      <p:cBhvr>
                                        <p:cTn id="34" dur="500"/>
                                        <p:tgtEl>
                                          <p:spTgt spid="4198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box(in)">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nodeType="clickEffect">
                                  <p:stCondLst>
                                    <p:cond delay="0"/>
                                  </p:stCondLst>
                                  <p:childTnLst>
                                    <p:set>
                                      <p:cBhvr>
                                        <p:cTn id="48" dur="1" fill="hold">
                                          <p:stCondLst>
                                            <p:cond delay="0"/>
                                          </p:stCondLst>
                                        </p:cTn>
                                        <p:tgtEl>
                                          <p:spTgt spid="41987"/>
                                        </p:tgtEl>
                                        <p:attrNameLst>
                                          <p:attrName>style.visibility</p:attrName>
                                        </p:attrNameLst>
                                      </p:cBhvr>
                                      <p:to>
                                        <p:strVal val="visible"/>
                                      </p:to>
                                    </p:set>
                                    <p:animEffect transition="in" filter="slide(fromBottom)">
                                      <p:cBhvr>
                                        <p:cTn id="49" dur="5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1295400" y="1804988"/>
            <a:ext cx="6634186" cy="3248025"/>
          </a:xfrm>
          <a:prstGeom prst="rect">
            <a:avLst/>
          </a:prstGeom>
          <a:noFill/>
          <a:ln w="9525">
            <a:noFill/>
            <a:miter lim="800000"/>
            <a:headEnd/>
            <a:tailEnd/>
          </a:ln>
          <a:effectLst/>
        </p:spPr>
      </p:pic>
      <p:sp>
        <p:nvSpPr>
          <p:cNvPr id="6" name="Rectangle 5"/>
          <p:cNvSpPr/>
          <p:nvPr/>
        </p:nvSpPr>
        <p:spPr>
          <a:xfrm>
            <a:off x="1285852" y="1214422"/>
            <a:ext cx="1285884" cy="4286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err="1" smtClean="0">
                <a:latin typeface="Times New Roman" pitchFamily="18" charset="0"/>
                <a:cs typeface="Times New Roman" pitchFamily="18" charset="0"/>
              </a:rPr>
              <a:t>wall</a:t>
            </a:r>
            <a:endParaRPr lang="fr-FR" dirty="0">
              <a:latin typeface="Times New Roman" pitchFamily="18" charset="0"/>
              <a:cs typeface="Times New Roman" pitchFamily="18" charset="0"/>
            </a:endParaRPr>
          </a:p>
        </p:txBody>
      </p:sp>
      <p:sp>
        <p:nvSpPr>
          <p:cNvPr id="7" name="Rectangle 6"/>
          <p:cNvSpPr/>
          <p:nvPr/>
        </p:nvSpPr>
        <p:spPr>
          <a:xfrm>
            <a:off x="6429388" y="5286388"/>
            <a:ext cx="1357322" cy="4286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err="1" smtClean="0">
                <a:latin typeface="Times New Roman" pitchFamily="18" charset="0"/>
                <a:cs typeface="Times New Roman" pitchFamily="18" charset="0"/>
              </a:rPr>
              <a:t>wall</a:t>
            </a:r>
            <a:endParaRPr lang="fr-FR" dirty="0">
              <a:latin typeface="Times New Roman" pitchFamily="18" charset="0"/>
              <a:cs typeface="Times New Roman" pitchFamily="18" charset="0"/>
            </a:endParaRPr>
          </a:p>
        </p:txBody>
      </p:sp>
      <p:sp>
        <p:nvSpPr>
          <p:cNvPr id="8" name="Rectangle 7"/>
          <p:cNvSpPr/>
          <p:nvPr/>
        </p:nvSpPr>
        <p:spPr>
          <a:xfrm>
            <a:off x="0" y="3143248"/>
            <a:ext cx="1214414" cy="57150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err="1" smtClean="0">
                <a:latin typeface="Times New Roman" pitchFamily="18" charset="0"/>
                <a:cs typeface="Times New Roman" pitchFamily="18" charset="0"/>
              </a:rPr>
              <a:t>Velocity</a:t>
            </a:r>
            <a:r>
              <a:rPr lang="fr-FR" dirty="0" smtClean="0">
                <a:latin typeface="Times New Roman" pitchFamily="18" charset="0"/>
                <a:cs typeface="Times New Roman" pitchFamily="18" charset="0"/>
              </a:rPr>
              <a:t>-</a:t>
            </a:r>
            <a:r>
              <a:rPr lang="fr-FR" dirty="0" err="1" smtClean="0">
                <a:latin typeface="Times New Roman" pitchFamily="18" charset="0"/>
                <a:cs typeface="Times New Roman" pitchFamily="18" charset="0"/>
              </a:rPr>
              <a:t>inlet</a:t>
            </a:r>
            <a:endParaRPr lang="fr-FR" dirty="0">
              <a:latin typeface="Times New Roman" pitchFamily="18" charset="0"/>
              <a:cs typeface="Times New Roman" pitchFamily="18" charset="0"/>
            </a:endParaRPr>
          </a:p>
        </p:txBody>
      </p:sp>
      <p:sp>
        <p:nvSpPr>
          <p:cNvPr id="9" name="Rectangle 8"/>
          <p:cNvSpPr/>
          <p:nvPr/>
        </p:nvSpPr>
        <p:spPr>
          <a:xfrm>
            <a:off x="8001024" y="3143248"/>
            <a:ext cx="1142976" cy="50006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latin typeface="Times New Roman" pitchFamily="18" charset="0"/>
                <a:cs typeface="Times New Roman" pitchFamily="18" charset="0"/>
              </a:rPr>
              <a:t>Pressure-</a:t>
            </a:r>
            <a:r>
              <a:rPr lang="fr-FR" dirty="0" err="1" smtClean="0">
                <a:latin typeface="Times New Roman" pitchFamily="18" charset="0"/>
                <a:cs typeface="Times New Roman" pitchFamily="18" charset="0"/>
              </a:rPr>
              <a:t>otlet</a:t>
            </a:r>
            <a:endParaRPr lang="fr-FR" dirty="0">
              <a:latin typeface="Times New Roman" pitchFamily="18" charset="0"/>
              <a:cs typeface="Times New Roman" pitchFamily="18" charset="0"/>
            </a:endParaRPr>
          </a:p>
        </p:txBody>
      </p:sp>
      <p:sp>
        <p:nvSpPr>
          <p:cNvPr id="11" name="Rectangle 10"/>
          <p:cNvSpPr/>
          <p:nvPr/>
        </p:nvSpPr>
        <p:spPr>
          <a:xfrm>
            <a:off x="1285852" y="5286388"/>
            <a:ext cx="1357322" cy="42862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latin typeface="Times New Roman" pitchFamily="18" charset="0"/>
                <a:cs typeface="Times New Roman" pitchFamily="18" charset="0"/>
              </a:rPr>
              <a:t>interface</a:t>
            </a:r>
            <a:endParaRPr lang="fr-FR" dirty="0">
              <a:latin typeface="Times New Roman" pitchFamily="18" charset="0"/>
              <a:cs typeface="Times New Roman" pitchFamily="18" charset="0"/>
            </a:endParaRPr>
          </a:p>
        </p:txBody>
      </p:sp>
      <p:cxnSp>
        <p:nvCxnSpPr>
          <p:cNvPr id="13" name="Connecteur droit avec flèche 12"/>
          <p:cNvCxnSpPr/>
          <p:nvPr/>
        </p:nvCxnSpPr>
        <p:spPr>
          <a:xfrm rot="5400000" flipH="1" flipV="1">
            <a:off x="1893075" y="3893347"/>
            <a:ext cx="1785950" cy="100013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5" name="Connecteur droit avec flèche 14"/>
          <p:cNvCxnSpPr/>
          <p:nvPr/>
        </p:nvCxnSpPr>
        <p:spPr>
          <a:xfrm rot="5400000" flipH="1" flipV="1">
            <a:off x="1785918" y="4214818"/>
            <a:ext cx="1571636" cy="57150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8" name="Connecteur droit avec flèche 17"/>
          <p:cNvCxnSpPr/>
          <p:nvPr/>
        </p:nvCxnSpPr>
        <p:spPr>
          <a:xfrm>
            <a:off x="2357422" y="1643050"/>
            <a:ext cx="1785950" cy="164307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4" name="Connecteur droit avec flèche 23"/>
          <p:cNvCxnSpPr/>
          <p:nvPr/>
        </p:nvCxnSpPr>
        <p:spPr>
          <a:xfrm rot="16200000" flipH="1">
            <a:off x="2250265" y="1750207"/>
            <a:ext cx="1143008" cy="92869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6" name="Connecteur droit avec flèche 25"/>
          <p:cNvCxnSpPr/>
          <p:nvPr/>
        </p:nvCxnSpPr>
        <p:spPr>
          <a:xfrm>
            <a:off x="1214414" y="3429000"/>
            <a:ext cx="571504" cy="158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0" name="Connecteur droit avec flèche 29"/>
          <p:cNvCxnSpPr>
            <a:stCxn id="7" idx="0"/>
          </p:cNvCxnSpPr>
          <p:nvPr/>
        </p:nvCxnSpPr>
        <p:spPr>
          <a:xfrm rot="16200000" flipV="1">
            <a:off x="5518554" y="3696892"/>
            <a:ext cx="2928958" cy="25003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2" name="Connecteur droit avec flèche 31"/>
          <p:cNvCxnSpPr>
            <a:stCxn id="7" idx="0"/>
          </p:cNvCxnSpPr>
          <p:nvPr/>
        </p:nvCxnSpPr>
        <p:spPr>
          <a:xfrm rot="16200000" flipV="1">
            <a:off x="6661562" y="4839900"/>
            <a:ext cx="500066" cy="392909"/>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34" name="Connecteur droit avec flèche 33"/>
          <p:cNvCxnSpPr>
            <a:stCxn id="9" idx="1"/>
          </p:cNvCxnSpPr>
          <p:nvPr/>
        </p:nvCxnSpPr>
        <p:spPr>
          <a:xfrm rot="10800000" flipV="1">
            <a:off x="7572396" y="3393280"/>
            <a:ext cx="428628" cy="35719"/>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35" name="Rectangle à coins arrondis 34"/>
          <p:cNvSpPr/>
          <p:nvPr/>
        </p:nvSpPr>
        <p:spPr>
          <a:xfrm>
            <a:off x="2428860" y="6072206"/>
            <a:ext cx="4000528" cy="571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solidFill>
                  <a:schemeClr val="tx1"/>
                </a:solidFill>
                <a:latin typeface="Times New Roman" pitchFamily="18" charset="0"/>
                <a:cs typeface="Times New Roman" pitchFamily="18" charset="0"/>
              </a:rPr>
              <a:t>Conditions aux limites en 3D</a:t>
            </a:r>
            <a:endParaRPr lang="fr-FR" sz="2000" b="1" dirty="0">
              <a:solidFill>
                <a:schemeClr val="tx1"/>
              </a:solidFill>
              <a:latin typeface="Times New Roman" pitchFamily="18" charset="0"/>
              <a:cs typeface="Times New Roman" pitchFamily="18" charset="0"/>
            </a:endParaRPr>
          </a:p>
        </p:txBody>
      </p:sp>
      <p:sp>
        <p:nvSpPr>
          <p:cNvPr id="17" name="Ellipse 16"/>
          <p:cNvSpPr/>
          <p:nvPr/>
        </p:nvSpPr>
        <p:spPr>
          <a:xfrm>
            <a:off x="142844" y="0"/>
            <a:ext cx="4643470" cy="785794"/>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000" dirty="0" smtClean="0">
                <a:latin typeface="Times New Roman" pitchFamily="18" charset="0"/>
                <a:cs typeface="Times New Roman" pitchFamily="18" charset="0"/>
              </a:rPr>
              <a:t>Présentation des conditions aux limites</a:t>
            </a:r>
            <a:endParaRPr lang="fr-FR" sz="2000" dirty="0">
              <a:latin typeface="Times New Roman" pitchFamily="18" charset="0"/>
              <a:cs typeface="Times New Roman" pitchFamily="18" charset="0"/>
            </a:endParaRPr>
          </a:p>
        </p:txBody>
      </p:sp>
      <p:sp>
        <p:nvSpPr>
          <p:cNvPr id="19" name="Espace réservé du numéro de diapositive 18"/>
          <p:cNvSpPr>
            <a:spLocks noGrp="1"/>
          </p:cNvSpPr>
          <p:nvPr>
            <p:ph type="sldNum" sz="quarter" idx="12"/>
          </p:nvPr>
        </p:nvSpPr>
        <p:spPr/>
        <p:txBody>
          <a:bodyPr/>
          <a:lstStyle/>
          <a:p>
            <a:fld id="{9A0BA835-014C-465D-B973-4335E8BB6446}" type="slidenum">
              <a:rPr lang="fr-FR" smtClean="0"/>
              <a:pPr/>
              <a:t>19</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20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0962"/>
                                        </p:tgtEl>
                                        <p:attrNameLst>
                                          <p:attrName>style.visibility</p:attrName>
                                        </p:attrNameLst>
                                      </p:cBhvr>
                                      <p:to>
                                        <p:strVal val="visible"/>
                                      </p:to>
                                    </p:set>
                                    <p:animEffect transition="in" filter="slide(fromBottom)">
                                      <p:cBhvr>
                                        <p:cTn id="17" dur="500"/>
                                        <p:tgtEl>
                                          <p:spTgt spid="4096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par>
                                <p:cTn id="43" presetID="53"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slide(fromBottom)">
                                      <p:cBhvr>
                                        <p:cTn id="52" dur="500"/>
                                        <p:tgtEl>
                                          <p:spTgt spid="15"/>
                                        </p:tgtEl>
                                      </p:cBhvr>
                                    </p:animEffect>
                                  </p:childTnLst>
                                </p:cTn>
                              </p:par>
                              <p:par>
                                <p:cTn id="53" presetID="12" presetClass="entr" presetSubtype="4"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slide(fromBottom)">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down)">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2" presetClass="entr" presetSubtype="4" fill="hold"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slide(fromBottom)">
                                      <p:cBhvr>
                                        <p:cTn id="65" dur="500"/>
                                        <p:tgtEl>
                                          <p:spTgt spid="26"/>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down)">
                                      <p:cBhvr>
                                        <p:cTn id="70" dur="5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12" presetClass="entr" presetSubtype="4" fill="hold"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slide(fromBottom)">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wipe(down)">
                                      <p:cBhvr>
                                        <p:cTn id="8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35"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eolienne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156" y="0"/>
            <a:ext cx="9275676"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itle 1"/>
          <p:cNvSpPr txBox="1">
            <a:spLocks/>
          </p:cNvSpPr>
          <p:nvPr/>
        </p:nvSpPr>
        <p:spPr>
          <a:xfrm>
            <a:off x="23008" y="3212976"/>
            <a:ext cx="8892480" cy="1428725"/>
          </a:xfrm>
          <a:prstGeom prst="rect">
            <a:avLst/>
          </a:prstGeom>
          <a:effectLst/>
        </p:spPr>
        <p:txBody>
          <a:bodyPr vert="horz" lIns="91440" tIns="45720" rIns="91440" bIns="45720" rtlCol="0" anchor="t" anchorCtr="0">
            <a:normAutofit fontScale="97500"/>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indent="0" algn="ctr">
              <a:buNone/>
            </a:pPr>
            <a:endParaRPr lang="fr-FR" sz="4000" dirty="0">
              <a:solidFill>
                <a:schemeClr val="tx1"/>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
        <p:nvSpPr>
          <p:cNvPr id="7" name="Rectangle 6"/>
          <p:cNvSpPr/>
          <p:nvPr/>
        </p:nvSpPr>
        <p:spPr>
          <a:xfrm>
            <a:off x="24782" y="4500571"/>
            <a:ext cx="2402463" cy="830997"/>
          </a:xfrm>
          <a:prstGeom prst="rect">
            <a:avLst/>
          </a:prstGeom>
        </p:spPr>
        <p:txBody>
          <a:bodyPr wrap="square">
            <a:spAutoFit/>
          </a:bodyPr>
          <a:lstStyle/>
          <a:p>
            <a:endParaRPr lang="fr-FR" sz="2400" b="1" u="sng" dirty="0">
              <a:solidFill>
                <a:schemeClr val="bg2">
                  <a:lumMod val="10000"/>
                </a:schemeClr>
              </a:solidFill>
              <a:latin typeface="Times New Roman" pitchFamily="18" charset="0"/>
              <a:cs typeface="Times New Roman" pitchFamily="18" charset="0"/>
            </a:endParaRPr>
          </a:p>
          <a:p>
            <a:r>
              <a:rPr lang="fr-FR" sz="2400" b="1" u="sng" dirty="0">
                <a:solidFill>
                  <a:schemeClr val="bg1"/>
                </a:solidFill>
                <a:latin typeface="Times New Roman" pitchFamily="18" charset="0"/>
                <a:cs typeface="Times New Roman" pitchFamily="18" charset="0"/>
              </a:rPr>
              <a:t>Présenté par </a:t>
            </a:r>
            <a:r>
              <a:rPr lang="fr-FR" sz="2400" b="1" u="sng" dirty="0" smtClean="0">
                <a:solidFill>
                  <a:schemeClr val="bg1"/>
                </a:solidFill>
                <a:latin typeface="Times New Roman" pitchFamily="18" charset="0"/>
                <a:cs typeface="Times New Roman" pitchFamily="18" charset="0"/>
              </a:rPr>
              <a:t>:</a:t>
            </a:r>
            <a:endParaRPr lang="fr-FR" sz="2400" b="1" dirty="0">
              <a:solidFill>
                <a:schemeClr val="bg2">
                  <a:lumMod val="10000"/>
                </a:schemeClr>
              </a:solidFill>
              <a:latin typeface="Times New Roman" pitchFamily="18" charset="0"/>
              <a:cs typeface="Times New Roman" pitchFamily="18" charset="0"/>
            </a:endParaRPr>
          </a:p>
        </p:txBody>
      </p:sp>
      <p:sp>
        <p:nvSpPr>
          <p:cNvPr id="8" name="Rectangle 7"/>
          <p:cNvSpPr/>
          <p:nvPr/>
        </p:nvSpPr>
        <p:spPr>
          <a:xfrm>
            <a:off x="3925291" y="5400655"/>
            <a:ext cx="3022815" cy="461665"/>
          </a:xfrm>
          <a:prstGeom prst="rect">
            <a:avLst/>
          </a:prstGeom>
        </p:spPr>
        <p:txBody>
          <a:bodyPr wrap="none">
            <a:spAutoFit/>
          </a:bodyPr>
          <a:lstStyle/>
          <a:p>
            <a:r>
              <a:rPr lang="fr-FR" sz="2400" b="1" u="sng" dirty="0" smtClean="0">
                <a:solidFill>
                  <a:schemeClr val="bg1"/>
                </a:solidFill>
                <a:latin typeface="Times New Roman" pitchFamily="18" charset="0"/>
                <a:cs typeface="Times New Roman" pitchFamily="18" charset="0"/>
              </a:rPr>
              <a:t>Proposé </a:t>
            </a:r>
            <a:r>
              <a:rPr lang="fr-FR" sz="2400" b="1" u="sng" dirty="0">
                <a:solidFill>
                  <a:schemeClr val="bg1"/>
                </a:solidFill>
                <a:latin typeface="Times New Roman" pitchFamily="18" charset="0"/>
                <a:cs typeface="Times New Roman" pitchFamily="18" charset="0"/>
              </a:rPr>
              <a:t>et dirigé par</a:t>
            </a:r>
            <a:r>
              <a:rPr lang="fr-FR" sz="2000" b="1" u="sng" dirty="0">
                <a:solidFill>
                  <a:schemeClr val="bg1"/>
                </a:solidFill>
                <a:latin typeface="Times New Roman" pitchFamily="18" charset="0"/>
                <a:cs typeface="Times New Roman" pitchFamily="18" charset="0"/>
              </a:rPr>
              <a:t>:</a:t>
            </a:r>
          </a:p>
        </p:txBody>
      </p:sp>
      <p:sp>
        <p:nvSpPr>
          <p:cNvPr id="9" name="Rectangle 8"/>
          <p:cNvSpPr/>
          <p:nvPr/>
        </p:nvSpPr>
        <p:spPr>
          <a:xfrm>
            <a:off x="4124384" y="6165304"/>
            <a:ext cx="2823722"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sz="2400" b="1" dirty="0" smtClean="0">
                <a:solidFill>
                  <a:srgbClr val="FF0000"/>
                </a:solidFill>
              </a:rPr>
              <a:t>Dr. </a:t>
            </a:r>
            <a:r>
              <a:rPr lang="fr-FR" sz="2400" b="1" dirty="0" err="1" smtClean="0">
                <a:solidFill>
                  <a:srgbClr val="FF0000"/>
                </a:solidFill>
              </a:rPr>
              <a:t>Noura</a:t>
            </a:r>
            <a:r>
              <a:rPr lang="fr-FR" sz="2400" b="1" dirty="0" smtClean="0">
                <a:solidFill>
                  <a:srgbClr val="FF0000"/>
                </a:solidFill>
              </a:rPr>
              <a:t> </a:t>
            </a:r>
            <a:r>
              <a:rPr lang="fr-FR" sz="2400" b="1" dirty="0" err="1" smtClean="0">
                <a:solidFill>
                  <a:srgbClr val="FF0000"/>
                </a:solidFill>
              </a:rPr>
              <a:t>Belkhier</a:t>
            </a:r>
            <a:endParaRPr lang="fr-FR" sz="2400" b="1" dirty="0">
              <a:solidFill>
                <a:srgbClr val="FF0000"/>
              </a:solidFill>
            </a:endParaRPr>
          </a:p>
        </p:txBody>
      </p:sp>
      <p:sp>
        <p:nvSpPr>
          <p:cNvPr id="10" name="Rectangle 1"/>
          <p:cNvSpPr>
            <a:spLocks noChangeArrowheads="1"/>
          </p:cNvSpPr>
          <p:nvPr/>
        </p:nvSpPr>
        <p:spPr bwMode="auto">
          <a:xfrm>
            <a:off x="1464418" y="-52768"/>
            <a:ext cx="6339526" cy="13388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accent1"/>
                </a:solidFill>
                <a:effectLst/>
                <a:latin typeface="Times New Roman" pitchFamily="18" charset="0"/>
                <a:ea typeface="Times New Roman" pitchFamily="18" charset="0"/>
                <a:cs typeface="Times New Roman" pitchFamily="18" charset="0"/>
              </a:rPr>
              <a:t>MINISTERE DE L’ENSEIGNEMENT SUPÉRIEUR</a:t>
            </a:r>
            <a:endParaRPr kumimoji="0" lang="fr-FR" b="1" i="0" u="none" strike="noStrike" cap="none" normalizeH="0" baseline="0" dirty="0" smtClean="0">
              <a:ln>
                <a:noFill/>
              </a:ln>
              <a:solidFill>
                <a:schemeClr val="accent1"/>
              </a:solidFill>
              <a:effectLst/>
              <a:latin typeface="Times New Roman"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accent1"/>
                </a:solidFill>
                <a:effectLst/>
                <a:latin typeface="Times New Roman" pitchFamily="18" charset="0"/>
                <a:ea typeface="Times New Roman" pitchFamily="18" charset="0"/>
                <a:cs typeface="Times New Roman" pitchFamily="18" charset="0"/>
              </a:rPr>
              <a:t>ET DE LA RECHERCHE SCIENTIFIQUE</a:t>
            </a:r>
          </a:p>
          <a:p>
            <a:pPr marL="0" marR="0" lvl="0" indent="0" algn="ctr" defTabSz="914400" rtl="0" eaLnBrk="0" fontAlgn="base" latinLnBrk="0" hangingPunct="0">
              <a:lnSpc>
                <a:spcPct val="150000"/>
              </a:lnSpc>
              <a:spcBef>
                <a:spcPct val="0"/>
              </a:spcBef>
              <a:spcAft>
                <a:spcPct val="0"/>
              </a:spcAft>
              <a:buClrTx/>
              <a:buSzTx/>
              <a:buFontTx/>
              <a:buNone/>
              <a:tabLst/>
            </a:pPr>
            <a:r>
              <a:rPr kumimoji="0" lang="fr-FR" b="1" i="0" u="none" strike="noStrike" cap="none" normalizeH="0" baseline="0" dirty="0" smtClean="0">
                <a:ln>
                  <a:noFill/>
                </a:ln>
                <a:solidFill>
                  <a:schemeClr val="accent1"/>
                </a:solidFill>
                <a:effectLst/>
                <a:latin typeface="Times New Roman" pitchFamily="18" charset="0"/>
                <a:ea typeface="Times New Roman" pitchFamily="18" charset="0"/>
                <a:cs typeface="Times New Roman" pitchFamily="18" charset="0"/>
              </a:rPr>
              <a:t>Universitaire de KHEMIS MILIANA</a:t>
            </a:r>
            <a:endParaRPr kumimoji="0" lang="fr-FR" b="1" i="0" u="none" strike="noStrike" cap="none" normalizeH="0" baseline="0" dirty="0" smtClean="0">
              <a:ln>
                <a:noFill/>
              </a:ln>
              <a:solidFill>
                <a:schemeClr val="accent1"/>
              </a:solidFill>
              <a:effectLst/>
              <a:latin typeface="Times New Roman" pitchFamily="18" charset="0"/>
              <a:cs typeface="Times New Roman" pitchFamily="18" charset="0"/>
            </a:endParaRPr>
          </a:p>
        </p:txBody>
      </p:sp>
      <p:sp>
        <p:nvSpPr>
          <p:cNvPr id="11" name="Rectangle 2"/>
          <p:cNvSpPr>
            <a:spLocks noChangeArrowheads="1"/>
          </p:cNvSpPr>
          <p:nvPr/>
        </p:nvSpPr>
        <p:spPr bwMode="auto">
          <a:xfrm>
            <a:off x="2210458" y="1160902"/>
            <a:ext cx="464347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accent1"/>
                </a:solidFill>
                <a:effectLst/>
                <a:latin typeface="Times New Roman" pitchFamily="18" charset="0"/>
                <a:ea typeface="Times New Roman" pitchFamily="18" charset="0"/>
                <a:cs typeface="Times New Roman" pitchFamily="18" charset="0"/>
              </a:rPr>
              <a:t>    Institut des Sciences et de la Technologie</a:t>
            </a:r>
          </a:p>
          <a:p>
            <a:pPr marL="0" marR="0" lvl="0" indent="0" algn="ctr" defTabSz="914400" rtl="0" eaLnBrk="1" fontAlgn="base" latinLnBrk="0" hangingPunct="1">
              <a:lnSpc>
                <a:spcPct val="100000"/>
              </a:lnSpc>
              <a:spcBef>
                <a:spcPct val="0"/>
              </a:spcBef>
              <a:spcAft>
                <a:spcPct val="0"/>
              </a:spcAft>
              <a:buClrTx/>
              <a:buSzTx/>
              <a:buFontTx/>
              <a:buNone/>
              <a:tabLst/>
            </a:pPr>
            <a:r>
              <a:rPr lang="fr-FR" b="1" dirty="0" smtClean="0">
                <a:solidFill>
                  <a:schemeClr val="accent1"/>
                </a:solidFill>
                <a:latin typeface="Times New Roman" pitchFamily="18" charset="0"/>
                <a:cs typeface="Times New Roman" pitchFamily="18" charset="0"/>
              </a:rPr>
              <a:t>    Département des sciences techniques</a:t>
            </a:r>
            <a:endParaRPr kumimoji="0" lang="fr-FR" b="1" i="0" u="none" strike="noStrike" cap="none" normalizeH="0" baseline="0" dirty="0" smtClean="0">
              <a:ln>
                <a:noFill/>
              </a:ln>
              <a:solidFill>
                <a:schemeClr val="accent1"/>
              </a:solidFill>
              <a:effectLst/>
              <a:latin typeface="Arial" pitchFamily="34" charset="0"/>
              <a:cs typeface="Arial" pitchFamily="34" charset="0"/>
            </a:endParaRPr>
          </a:p>
        </p:txBody>
      </p:sp>
      <p:sp>
        <p:nvSpPr>
          <p:cNvPr id="26625" name="Rectangle 1"/>
          <p:cNvSpPr>
            <a:spLocks noChangeArrowheads="1"/>
          </p:cNvSpPr>
          <p:nvPr/>
        </p:nvSpPr>
        <p:spPr bwMode="auto">
          <a:xfrm>
            <a:off x="0" y="2786058"/>
            <a:ext cx="91440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effectLst/>
                <a:latin typeface="Times New Roman" pitchFamily="18" charset="0"/>
                <a:ea typeface="Times New Roman" pitchFamily="18" charset="0"/>
                <a:cs typeface="Times New Roman" pitchFamily="18" charset="0"/>
              </a:rPr>
              <a:t>Simulation d’un écoulement in-stationnaire autour d’un rotor d’une  éolienne à axe vertical</a:t>
            </a:r>
            <a:endParaRPr kumimoji="0" lang="fr-FR" sz="2800" b="0" i="0" u="none" strike="noStrike" cap="none" normalizeH="0" baseline="0" dirty="0" smtClean="0">
              <a:ln>
                <a:noFill/>
              </a:ln>
              <a:effectLst/>
              <a:latin typeface="Times New Roman" pitchFamily="18" charset="0"/>
              <a:cs typeface="Times New Roman" pitchFamily="18" charset="0"/>
            </a:endParaRPr>
          </a:p>
        </p:txBody>
      </p:sp>
      <p:sp>
        <p:nvSpPr>
          <p:cNvPr id="12" name="Rectangle 11"/>
          <p:cNvSpPr/>
          <p:nvPr/>
        </p:nvSpPr>
        <p:spPr>
          <a:xfrm flipH="1">
            <a:off x="214277" y="5357826"/>
            <a:ext cx="2928962" cy="400110"/>
          </a:xfrm>
          <a:prstGeom prst="rect">
            <a:avLst/>
          </a:prstGeom>
        </p:spPr>
        <p:txBody>
          <a:bodyPr wrap="square">
            <a:spAutoFit/>
          </a:bodyPr>
          <a:lstStyle/>
          <a:p>
            <a:pPr algn="ctr"/>
            <a:endParaRPr lang="fr-FR" sz="2000" b="1" dirty="0">
              <a:latin typeface="Times New Roman" pitchFamily="18" charset="0"/>
              <a:cs typeface="Times New Roman" pitchFamily="18" charset="0"/>
            </a:endParaRPr>
          </a:p>
        </p:txBody>
      </p:sp>
      <p:sp>
        <p:nvSpPr>
          <p:cNvPr id="13" name="Rectangle 12"/>
          <p:cNvSpPr/>
          <p:nvPr/>
        </p:nvSpPr>
        <p:spPr>
          <a:xfrm>
            <a:off x="357158" y="5357826"/>
            <a:ext cx="285752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smtClean="0">
              <a:solidFill>
                <a:srgbClr val="FF0000"/>
              </a:solidFill>
              <a:latin typeface="Times New Roman" pitchFamily="18" charset="0"/>
              <a:cs typeface="Times New Roman" pitchFamily="18" charset="0"/>
            </a:endParaRPr>
          </a:p>
          <a:p>
            <a:pPr algn="ctr"/>
            <a:r>
              <a:rPr lang="fr-FR" sz="2000" b="1" dirty="0" err="1" smtClean="0">
                <a:solidFill>
                  <a:srgbClr val="FF0000"/>
                </a:solidFill>
                <a:latin typeface="Times New Roman" pitchFamily="18" charset="0"/>
                <a:cs typeface="Times New Roman" pitchFamily="18" charset="0"/>
              </a:rPr>
              <a:t>Bourorga</a:t>
            </a:r>
            <a:r>
              <a:rPr lang="fr-FR" sz="2000" b="1" dirty="0" smtClean="0">
                <a:solidFill>
                  <a:srgbClr val="FF0000"/>
                </a:solidFill>
                <a:latin typeface="Times New Roman" pitchFamily="18" charset="0"/>
                <a:cs typeface="Times New Roman" pitchFamily="18" charset="0"/>
              </a:rPr>
              <a:t> </a:t>
            </a:r>
            <a:r>
              <a:rPr lang="en-US" sz="2000" b="1" dirty="0" smtClean="0">
                <a:solidFill>
                  <a:srgbClr val="FF0000"/>
                </a:solidFill>
                <a:latin typeface="Times New Roman" pitchFamily="18" charset="0"/>
                <a:cs typeface="Times New Roman" pitchFamily="18" charset="0"/>
              </a:rPr>
              <a:t> </a:t>
            </a:r>
            <a:r>
              <a:rPr lang="fr-FR" sz="2000" b="1" dirty="0" smtClean="0">
                <a:solidFill>
                  <a:srgbClr val="FF0000"/>
                </a:solidFill>
                <a:latin typeface="Times New Roman" pitchFamily="18" charset="0"/>
                <a:cs typeface="Times New Roman" pitchFamily="18" charset="0"/>
              </a:rPr>
              <a:t>Amel</a:t>
            </a:r>
          </a:p>
          <a:p>
            <a:pPr algn="ctr"/>
            <a:r>
              <a:rPr lang="fr-FR" sz="2000" b="1" dirty="0" err="1" smtClean="0">
                <a:solidFill>
                  <a:srgbClr val="FF0000"/>
                </a:solidFill>
                <a:latin typeface="Times New Roman" pitchFamily="18" charset="0"/>
                <a:cs typeface="Times New Roman" pitchFamily="18" charset="0"/>
              </a:rPr>
              <a:t>Ouakrine</a:t>
            </a:r>
            <a:r>
              <a:rPr lang="fr-FR" sz="2000" b="1" dirty="0" smtClean="0">
                <a:solidFill>
                  <a:srgbClr val="FF0000"/>
                </a:solidFill>
                <a:latin typeface="Times New Roman" pitchFamily="18" charset="0"/>
                <a:cs typeface="Times New Roman" pitchFamily="18" charset="0"/>
              </a:rPr>
              <a:t>  </a:t>
            </a:r>
            <a:r>
              <a:rPr lang="fr-FR" sz="2000" b="1" dirty="0" err="1" smtClean="0">
                <a:solidFill>
                  <a:srgbClr val="FF0000"/>
                </a:solidFill>
                <a:latin typeface="Times New Roman" pitchFamily="18" charset="0"/>
                <a:cs typeface="Times New Roman" pitchFamily="18" charset="0"/>
              </a:rPr>
              <a:t>Fatmazohra</a:t>
            </a:r>
            <a:endParaRPr lang="fr-FR" sz="2000" b="1" dirty="0" smtClean="0">
              <a:solidFill>
                <a:srgbClr val="FF0000"/>
              </a:solidFill>
              <a:latin typeface="Times New Roman" pitchFamily="18" charset="0"/>
              <a:cs typeface="Times New Roman" pitchFamily="18" charset="0"/>
            </a:endParaRPr>
          </a:p>
          <a:p>
            <a:pPr algn="ctr"/>
            <a:endParaRPr lang="fr-FR" dirty="0">
              <a:solidFill>
                <a:srgbClr val="FF0000"/>
              </a:solidFill>
            </a:endParaRPr>
          </a:p>
        </p:txBody>
      </p:sp>
      <p:sp>
        <p:nvSpPr>
          <p:cNvPr id="14" name="Espace réservé du numéro de diapositive 13"/>
          <p:cNvSpPr>
            <a:spLocks noGrp="1"/>
          </p:cNvSpPr>
          <p:nvPr>
            <p:ph type="sldNum" sz="quarter" idx="12"/>
          </p:nvPr>
        </p:nvSpPr>
        <p:spPr/>
        <p:txBody>
          <a:bodyPr/>
          <a:lstStyle/>
          <a:p>
            <a:fld id="{9A0BA835-014C-465D-B973-4335E8BB6446}" type="slidenum">
              <a:rPr lang="fr-FR" smtClean="0"/>
              <a:pPr/>
              <a:t>2</a:t>
            </a:fld>
            <a:endParaRPr lang="fr-FR"/>
          </a:p>
        </p:txBody>
      </p:sp>
    </p:spTree>
    <p:extLst>
      <p:ext uri="{BB962C8B-B14F-4D97-AF65-F5344CB8AC3E}">
        <p14:creationId xmlns:p14="http://schemas.microsoft.com/office/powerpoint/2010/main" xmlns="" val="225334728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43830" y="3000372"/>
            <a:ext cx="9154589"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fr-FR" sz="4800" b="1" dirty="0">
                <a:latin typeface="Times New Roman" pitchFamily="18" charset="0"/>
                <a:cs typeface="Times New Roman" pitchFamily="18" charset="0"/>
              </a:rPr>
              <a:t>RESULTATS ET DISCUSSION</a:t>
            </a:r>
          </a:p>
        </p:txBody>
      </p:sp>
      <p:sp>
        <p:nvSpPr>
          <p:cNvPr id="4" name="Espace réservé du numéro de diapositive 3"/>
          <p:cNvSpPr>
            <a:spLocks noGrp="1"/>
          </p:cNvSpPr>
          <p:nvPr>
            <p:ph type="sldNum" sz="quarter" idx="12"/>
          </p:nvPr>
        </p:nvSpPr>
        <p:spPr/>
        <p:txBody>
          <a:bodyPr/>
          <a:lstStyle/>
          <a:p>
            <a:fld id="{9A0BA835-014C-465D-B973-4335E8BB6446}" type="slidenum">
              <a:rPr lang="fr-FR" smtClean="0"/>
              <a:pPr/>
              <a:t>20</a:t>
            </a:fld>
            <a:endParaRPr lang="fr-FR"/>
          </a:p>
        </p:txBody>
      </p:sp>
    </p:spTree>
    <p:extLst>
      <p:ext uri="{BB962C8B-B14F-4D97-AF65-F5344CB8AC3E}">
        <p14:creationId xmlns:p14="http://schemas.microsoft.com/office/powerpoint/2010/main" xmlns="" val="3700999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untitled222.avi">
            <a:hlinkClick r:id="" action="ppaction://media"/>
          </p:cNvPr>
          <p:cNvPicPr>
            <a:picLocks noRot="1" noChangeAspect="1"/>
          </p:cNvPicPr>
          <p:nvPr>
            <a:videoFile r:link="rId1"/>
          </p:nvPr>
        </p:nvPicPr>
        <p:blipFill>
          <a:blip r:embed="rId3"/>
          <a:stretch>
            <a:fillRect/>
          </a:stretch>
        </p:blipFill>
        <p:spPr>
          <a:xfrm>
            <a:off x="214282" y="1066800"/>
            <a:ext cx="8572560" cy="5219720"/>
          </a:xfrm>
          <a:prstGeom prst="rect">
            <a:avLst/>
          </a:prstGeom>
        </p:spPr>
      </p:pic>
      <p:sp>
        <p:nvSpPr>
          <p:cNvPr id="5" name="Ellipse 4"/>
          <p:cNvSpPr/>
          <p:nvPr/>
        </p:nvSpPr>
        <p:spPr>
          <a:xfrm>
            <a:off x="0" y="0"/>
            <a:ext cx="3714744" cy="71435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L’enroulement du Sillage</a:t>
            </a:r>
            <a:endParaRPr lang="fr-FR" sz="2000" b="1" dirty="0">
              <a:latin typeface="Times New Roman" pitchFamily="18" charset="0"/>
              <a:cs typeface="Times New Roman" pitchFamily="18" charset="0"/>
            </a:endParaRPr>
          </a:p>
        </p:txBody>
      </p:sp>
      <p:sp>
        <p:nvSpPr>
          <p:cNvPr id="6" name="Espace réservé du numéro de diapositive 5"/>
          <p:cNvSpPr>
            <a:spLocks noGrp="1"/>
          </p:cNvSpPr>
          <p:nvPr>
            <p:ph type="sldNum" sz="quarter" idx="12"/>
          </p:nvPr>
        </p:nvSpPr>
        <p:spPr/>
        <p:txBody>
          <a:bodyPr/>
          <a:lstStyle/>
          <a:p>
            <a:fld id="{9A0BA835-014C-465D-B973-4335E8BB6446}" type="slidenum">
              <a:rPr lang="fr-FR" smtClean="0"/>
              <a:pPr/>
              <a:t>21</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13" fill="hold" display="0">
                  <p:stCondLst>
                    <p:cond delay="indefinite"/>
                  </p:stCondLst>
                  <p:endCondLst>
                    <p:cond evt="onNext" delay="0">
                      <p:tgtEl>
                        <p:sldTgt/>
                      </p:tgtEl>
                    </p:cond>
                    <p:cond evt="onPrev" delay="0">
                      <p:tgtEl>
                        <p:sldTgt/>
                      </p:tgtEl>
                    </p:cond>
                  </p:endCondLst>
                </p:cTn>
                <p:tgtEl>
                  <p:spTgt spid="4"/>
                </p:tgtEl>
              </p:cMediaNode>
            </p:video>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37758" y="357167"/>
            <a:ext cx="2254976"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fr-FR" sz="2400" b="1" dirty="0" smtClean="0">
                <a:latin typeface="Times New Roman" pitchFamily="18" charset="0"/>
                <a:cs typeface="Times New Roman" pitchFamily="18" charset="0"/>
              </a:rPr>
              <a:t> </a:t>
            </a:r>
            <a:r>
              <a:rPr lang="fr-FR" sz="2400" b="1" dirty="0">
                <a:latin typeface="Times New Roman" pitchFamily="18" charset="0"/>
                <a:cs typeface="Times New Roman" pitchFamily="18" charset="0"/>
              </a:rPr>
              <a:t>sillage du rotor</a:t>
            </a:r>
          </a:p>
        </p:txBody>
      </p:sp>
      <p:sp>
        <p:nvSpPr>
          <p:cNvPr id="9" name="Rectangle 8"/>
          <p:cNvSpPr/>
          <p:nvPr/>
        </p:nvSpPr>
        <p:spPr>
          <a:xfrm>
            <a:off x="0" y="1142984"/>
            <a:ext cx="8929718" cy="1477328"/>
          </a:xfrm>
          <a:prstGeom prst="rect">
            <a:avLst/>
          </a:prstGeom>
        </p:spPr>
        <p:txBody>
          <a:bodyPr wrap="square">
            <a:spAutoFit/>
          </a:bodyPr>
          <a:lstStyle/>
          <a:p>
            <a:pPr>
              <a:lnSpc>
                <a:spcPct val="150000"/>
              </a:lnSpc>
            </a:pPr>
            <a:r>
              <a:rPr lang="fr-FR" sz="2000" dirty="0" smtClean="0">
                <a:latin typeface="Times New Roman" pitchFamily="18" charset="0"/>
                <a:cs typeface="Times New Roman" pitchFamily="18" charset="0"/>
              </a:rPr>
              <a:t>   On observe l’enroulement alterné des nappes cisaillées de part et d’autre du rotor. Il arrive que l’enroulement des nappes forme plusieurs tourbillons qui vont ensuite se réunir en un seul tourbillon.</a:t>
            </a:r>
            <a:endParaRPr lang="fr-FR" sz="2000" dirty="0">
              <a:latin typeface="Times New Roman" pitchFamily="18" charset="0"/>
              <a:cs typeface="Times New Roman" pitchFamily="18" charset="0"/>
            </a:endParaRPr>
          </a:p>
        </p:txBody>
      </p:sp>
      <p:pic>
        <p:nvPicPr>
          <p:cNvPr id="10" name="Image 9" descr="D:\PROJET DE PAPIERS VAWT 2017\papiers\Papier 2-2017\IMAGE\New folder\legende.jpeg"/>
          <p:cNvPicPr/>
          <p:nvPr/>
        </p:nvPicPr>
        <p:blipFill>
          <a:blip r:embed="rId2"/>
          <a:srcRect l="8571" t="1928" r="10286" b="9639"/>
          <a:stretch>
            <a:fillRect/>
          </a:stretch>
        </p:blipFill>
        <p:spPr bwMode="auto">
          <a:xfrm>
            <a:off x="4714876" y="2285992"/>
            <a:ext cx="4429124" cy="4000528"/>
          </a:xfrm>
          <a:prstGeom prst="rect">
            <a:avLst/>
          </a:prstGeom>
          <a:noFill/>
          <a:ln w="9525">
            <a:noFill/>
            <a:miter lim="800000"/>
            <a:headEnd/>
            <a:tailEnd/>
          </a:ln>
        </p:spPr>
      </p:pic>
      <p:sp>
        <p:nvSpPr>
          <p:cNvPr id="48129" name="Rectangle 1"/>
          <p:cNvSpPr>
            <a:spLocks noChangeArrowheads="1"/>
          </p:cNvSpPr>
          <p:nvPr/>
        </p:nvSpPr>
        <p:spPr bwMode="auto">
          <a:xfrm>
            <a:off x="0" y="3214686"/>
            <a:ext cx="4857752"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     On note aussi que l</a:t>
            </a:r>
            <a:r>
              <a:rPr kumimoji="0" lang="fr-FR" sz="2000" b="0" i="0" u="none" strike="noStrike" cap="none" normalizeH="0" baseline="0" dirty="0" smtClean="0">
                <a:ln>
                  <a:noFill/>
                </a:ln>
                <a:solidFill>
                  <a:schemeClr val="tx1"/>
                </a:solidFill>
                <a:effectLst/>
                <a:latin typeface="Calibri"/>
                <a:ea typeface="Garamond-Identity-H"/>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apparition d</a:t>
            </a:r>
            <a:r>
              <a:rPr kumimoji="0" lang="fr-FR" sz="2000" b="0" i="0" u="none" strike="noStrike" cap="none" normalizeH="0" baseline="0" dirty="0" smtClean="0">
                <a:ln>
                  <a:noFill/>
                </a:ln>
                <a:solidFill>
                  <a:schemeClr val="tx1"/>
                </a:solidFill>
                <a:effectLst/>
                <a:latin typeface="Calibri"/>
                <a:ea typeface="Garamond-Identity-H"/>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un vortex peut être initi</a:t>
            </a:r>
            <a:r>
              <a:rPr kumimoji="0" lang="fr-FR" sz="2000" b="0" i="0" u="none" strike="noStrike" cap="none" normalizeH="0" baseline="0" dirty="0" smtClean="0">
                <a:ln>
                  <a:noFill/>
                </a:ln>
                <a:solidFill>
                  <a:schemeClr val="tx1"/>
                </a:solidFill>
                <a:effectLst/>
                <a:latin typeface="Calibri"/>
                <a:ea typeface="Garamond-Identity-H"/>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e par le croisement de deux nappes tourbillonnaires, ce qui conditionne ainsi la position d</a:t>
            </a:r>
            <a:r>
              <a:rPr kumimoji="0" lang="fr-FR" sz="2000" b="0" i="0" u="none" strike="noStrike" cap="none" normalizeH="0" baseline="0" dirty="0" smtClean="0">
                <a:ln>
                  <a:noFill/>
                </a:ln>
                <a:solidFill>
                  <a:schemeClr val="tx1"/>
                </a:solidFill>
                <a:effectLst/>
                <a:latin typeface="Calibri"/>
                <a:ea typeface="Garamond-Identity-H"/>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un tourbillon.</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à coins arrondis 7"/>
          <p:cNvSpPr/>
          <p:nvPr/>
        </p:nvSpPr>
        <p:spPr>
          <a:xfrm>
            <a:off x="5000628" y="6215082"/>
            <a:ext cx="4143372" cy="5714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écoulement en 3D autour du rotor éolien</a:t>
            </a:r>
            <a:endParaRPr lang="fr-FR" b="1" dirty="0">
              <a:latin typeface="Times New Roman" pitchFamily="18" charset="0"/>
              <a:cs typeface="Times New Roman" pitchFamily="18" charset="0"/>
            </a:endParaRPr>
          </a:p>
        </p:txBody>
      </p:sp>
      <p:sp>
        <p:nvSpPr>
          <p:cNvPr id="11" name="Espace réservé du numéro de diapositive 10"/>
          <p:cNvSpPr>
            <a:spLocks noGrp="1"/>
          </p:cNvSpPr>
          <p:nvPr>
            <p:ph type="sldNum" sz="quarter" idx="12"/>
          </p:nvPr>
        </p:nvSpPr>
        <p:spPr/>
        <p:txBody>
          <a:bodyPr/>
          <a:lstStyle/>
          <a:p>
            <a:fld id="{9A0BA835-014C-465D-B973-4335E8BB6446}" type="slidenum">
              <a:rPr lang="fr-FR" smtClean="0"/>
              <a:pPr/>
              <a:t>22</a:t>
            </a:fld>
            <a:endParaRPr lang="fr-FR"/>
          </a:p>
        </p:txBody>
      </p:sp>
    </p:spTree>
    <p:extLst>
      <p:ext uri="{BB962C8B-B14F-4D97-AF65-F5344CB8AC3E}">
        <p14:creationId xmlns:p14="http://schemas.microsoft.com/office/powerpoint/2010/main" xmlns="" val="20566218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lide(fromBottom)">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129">
                                            <p:txEl>
                                              <p:pRg st="0" end="0"/>
                                            </p:txEl>
                                          </p:spTgt>
                                        </p:tgtEl>
                                        <p:attrNameLst>
                                          <p:attrName>style.visibility</p:attrName>
                                        </p:attrNameLst>
                                      </p:cBhvr>
                                      <p:to>
                                        <p:strVal val="visible"/>
                                      </p:to>
                                    </p:set>
                                    <p:animEffect transition="in" filter="fade">
                                      <p:cBhvr>
                                        <p:cTn id="27" dur="2000"/>
                                        <p:tgtEl>
                                          <p:spTgt spid="481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srcRect/>
          <a:stretch>
            <a:fillRect/>
          </a:stretch>
        </p:blipFill>
        <p:spPr bwMode="auto">
          <a:xfrm>
            <a:off x="4786314" y="3143248"/>
            <a:ext cx="4357686" cy="2933700"/>
          </a:xfrm>
          <a:prstGeom prst="rect">
            <a:avLst/>
          </a:prstGeom>
          <a:noFill/>
          <a:ln w="9525">
            <a:noFill/>
            <a:miter lim="800000"/>
            <a:headEnd/>
            <a:tailEnd/>
          </a:ln>
          <a:effectLst/>
        </p:spPr>
      </p:pic>
      <p:pic>
        <p:nvPicPr>
          <p:cNvPr id="38915" name="Picture 3"/>
          <p:cNvPicPr>
            <a:picLocks noChangeAspect="1" noChangeArrowheads="1"/>
          </p:cNvPicPr>
          <p:nvPr/>
        </p:nvPicPr>
        <p:blipFill>
          <a:blip r:embed="rId3"/>
          <a:srcRect/>
          <a:stretch>
            <a:fillRect/>
          </a:stretch>
        </p:blipFill>
        <p:spPr bwMode="auto">
          <a:xfrm>
            <a:off x="7715273" y="1357298"/>
            <a:ext cx="1214446" cy="1571636"/>
          </a:xfrm>
          <a:prstGeom prst="rect">
            <a:avLst/>
          </a:prstGeom>
          <a:noFill/>
          <a:ln w="9525">
            <a:noFill/>
            <a:miter lim="800000"/>
            <a:headEnd/>
            <a:tailEnd/>
          </a:ln>
          <a:effectLst/>
        </p:spPr>
      </p:pic>
      <p:cxnSp>
        <p:nvCxnSpPr>
          <p:cNvPr id="8" name="Connecteur droit avec flèche 7"/>
          <p:cNvCxnSpPr/>
          <p:nvPr/>
        </p:nvCxnSpPr>
        <p:spPr>
          <a:xfrm flipV="1">
            <a:off x="6858016" y="2928934"/>
            <a:ext cx="1357322" cy="12144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38916" name="Picture 4"/>
          <p:cNvPicPr>
            <a:picLocks noChangeAspect="1" noChangeArrowheads="1"/>
          </p:cNvPicPr>
          <p:nvPr/>
        </p:nvPicPr>
        <p:blipFill>
          <a:blip r:embed="rId4"/>
          <a:srcRect/>
          <a:stretch>
            <a:fillRect/>
          </a:stretch>
        </p:blipFill>
        <p:spPr bwMode="auto">
          <a:xfrm>
            <a:off x="3786182" y="3143248"/>
            <a:ext cx="923925" cy="2928958"/>
          </a:xfrm>
          <a:prstGeom prst="rect">
            <a:avLst/>
          </a:prstGeom>
          <a:noFill/>
          <a:ln w="9525">
            <a:noFill/>
            <a:miter lim="800000"/>
            <a:headEnd/>
            <a:tailEnd/>
          </a:ln>
          <a:effectLst/>
        </p:spPr>
      </p:pic>
      <p:sp>
        <p:nvSpPr>
          <p:cNvPr id="12" name="Donut 5"/>
          <p:cNvSpPr/>
          <p:nvPr/>
        </p:nvSpPr>
        <p:spPr>
          <a:xfrm>
            <a:off x="6357950" y="4143380"/>
            <a:ext cx="714380" cy="714380"/>
          </a:xfrm>
          <a:prstGeom prst="donut">
            <a:avLst>
              <a:gd name="adj" fmla="val 8138"/>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solidFill>
                <a:schemeClr val="tx1"/>
              </a:solidFill>
            </a:endParaRPr>
          </a:p>
        </p:txBody>
      </p:sp>
      <p:sp>
        <p:nvSpPr>
          <p:cNvPr id="7" name="Rectangle à coins arrondis 6"/>
          <p:cNvSpPr/>
          <p:nvPr/>
        </p:nvSpPr>
        <p:spPr>
          <a:xfrm>
            <a:off x="2071670" y="6143644"/>
            <a:ext cx="4357718" cy="571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distribution de Champ de la pression à un angle d’incidence  90°</a:t>
            </a:r>
            <a:endParaRPr lang="fr-FR" b="1" dirty="0">
              <a:latin typeface="Times New Roman" pitchFamily="18" charset="0"/>
              <a:cs typeface="Times New Roman" pitchFamily="18" charset="0"/>
            </a:endParaRPr>
          </a:p>
        </p:txBody>
      </p:sp>
      <p:sp>
        <p:nvSpPr>
          <p:cNvPr id="9" name="Ellipse 8"/>
          <p:cNvSpPr/>
          <p:nvPr/>
        </p:nvSpPr>
        <p:spPr>
          <a:xfrm>
            <a:off x="0" y="0"/>
            <a:ext cx="5143504" cy="92867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Interprétation des champs de pression de l’écoulement 2D</a:t>
            </a:r>
            <a:endParaRPr lang="fr-FR" dirty="0">
              <a:latin typeface="Times New Roman" pitchFamily="18" charset="0"/>
              <a:cs typeface="Times New Roman" pitchFamily="18" charset="0"/>
            </a:endParaRPr>
          </a:p>
        </p:txBody>
      </p:sp>
      <p:sp>
        <p:nvSpPr>
          <p:cNvPr id="36865" name="Rectangle 1"/>
          <p:cNvSpPr>
            <a:spLocks noChangeArrowheads="1"/>
          </p:cNvSpPr>
          <p:nvPr/>
        </p:nvSpPr>
        <p:spPr bwMode="auto">
          <a:xfrm>
            <a:off x="0" y="1071546"/>
            <a:ext cx="742952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180975" algn="l"/>
                <a:tab pos="5397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 figure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représente la distribution  de pression relative de l’écoulement de l’air   autour d’un  rotor éolien. On peut voir qu’il y a un gradient de pression au niveau de bord d’attaque </a:t>
            </a:r>
            <a:r>
              <a:rPr kumimoji="0" lang="fr-FR"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portance est par conséquent inexistante.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Rectangle 13"/>
          <p:cNvSpPr/>
          <p:nvPr/>
        </p:nvSpPr>
        <p:spPr>
          <a:xfrm>
            <a:off x="0" y="3071810"/>
            <a:ext cx="3714744" cy="2862322"/>
          </a:xfrm>
          <a:prstGeom prst="rect">
            <a:avLst/>
          </a:prstGeom>
        </p:spPr>
        <p:txBody>
          <a:bodyPr wrap="square">
            <a:spAutoFit/>
          </a:bodyPr>
          <a:lstStyle/>
          <a:p>
            <a:pPr>
              <a:lnSpc>
                <a:spcPct val="150000"/>
              </a:lnSpc>
            </a:pPr>
            <a:r>
              <a:rPr lang="fr-FR" sz="2000" dirty="0" smtClean="0">
                <a:latin typeface="Times New Roman" pitchFamily="18" charset="0"/>
                <a:ea typeface="Calibri" pitchFamily="34" charset="0"/>
                <a:cs typeface="Times New Roman" pitchFamily="18" charset="0"/>
              </a:rPr>
              <a:t>      C’est donc dans cette position que la perte d’énergie est la plus importante une part  et une forte augmentation  de la trainée d’autre part à cause de découlement de la couche limite.</a:t>
            </a:r>
            <a:endParaRPr lang="fr-FR" sz="2000" dirty="0"/>
          </a:p>
        </p:txBody>
      </p:sp>
      <p:sp>
        <p:nvSpPr>
          <p:cNvPr id="11" name="Espace réservé du numéro de diapositive 10"/>
          <p:cNvSpPr>
            <a:spLocks noGrp="1"/>
          </p:cNvSpPr>
          <p:nvPr>
            <p:ph type="sldNum" sz="quarter" idx="12"/>
          </p:nvPr>
        </p:nvSpPr>
        <p:spPr/>
        <p:txBody>
          <a:bodyPr/>
          <a:lstStyle/>
          <a:p>
            <a:fld id="{9A0BA835-014C-465D-B973-4335E8BB6446}" type="slidenum">
              <a:rPr lang="fr-FR" smtClean="0"/>
              <a:pPr/>
              <a:t>23</a:t>
            </a:fld>
            <a:endParaRPr lang="fr-F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38916"/>
                                        </p:tgtEl>
                                        <p:attrNameLst>
                                          <p:attrName>style.visibility</p:attrName>
                                        </p:attrNameLst>
                                      </p:cBhvr>
                                      <p:to>
                                        <p:strVal val="visible"/>
                                      </p:to>
                                    </p:set>
                                    <p:anim calcmode="lin" valueType="num">
                                      <p:cBhvr>
                                        <p:cTn id="18" dur="500" fill="hold"/>
                                        <p:tgtEl>
                                          <p:spTgt spid="38916"/>
                                        </p:tgtEl>
                                        <p:attrNameLst>
                                          <p:attrName>ppt_w</p:attrName>
                                        </p:attrNameLst>
                                      </p:cBhvr>
                                      <p:tavLst>
                                        <p:tav tm="0">
                                          <p:val>
                                            <p:fltVal val="0"/>
                                          </p:val>
                                        </p:tav>
                                        <p:tav tm="100000">
                                          <p:val>
                                            <p:strVal val="#ppt_w"/>
                                          </p:val>
                                        </p:tav>
                                      </p:tavLst>
                                    </p:anim>
                                    <p:anim calcmode="lin" valueType="num">
                                      <p:cBhvr>
                                        <p:cTn id="19" dur="500" fill="hold"/>
                                        <p:tgtEl>
                                          <p:spTgt spid="38916"/>
                                        </p:tgtEl>
                                        <p:attrNameLst>
                                          <p:attrName>ppt_h</p:attrName>
                                        </p:attrNameLst>
                                      </p:cBhvr>
                                      <p:tavLst>
                                        <p:tav tm="0">
                                          <p:val>
                                            <p:fltVal val="0"/>
                                          </p:val>
                                        </p:tav>
                                        <p:tav tm="100000">
                                          <p:val>
                                            <p:strVal val="#ppt_h"/>
                                          </p:val>
                                        </p:tav>
                                      </p:tavLst>
                                    </p:anim>
                                    <p:animEffect transition="in" filter="fade">
                                      <p:cBhvr>
                                        <p:cTn id="20" dur="500"/>
                                        <p:tgtEl>
                                          <p:spTgt spid="3891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38914"/>
                                        </p:tgtEl>
                                        <p:attrNameLst>
                                          <p:attrName>style.visibility</p:attrName>
                                        </p:attrNameLst>
                                      </p:cBhvr>
                                      <p:to>
                                        <p:strVal val="visible"/>
                                      </p:to>
                                    </p:set>
                                    <p:anim calcmode="lin" valueType="num">
                                      <p:cBhvr>
                                        <p:cTn id="25" dur="500" fill="hold"/>
                                        <p:tgtEl>
                                          <p:spTgt spid="38914"/>
                                        </p:tgtEl>
                                        <p:attrNameLst>
                                          <p:attrName>ppt_w</p:attrName>
                                        </p:attrNameLst>
                                      </p:cBhvr>
                                      <p:tavLst>
                                        <p:tav tm="0">
                                          <p:val>
                                            <p:fltVal val="0"/>
                                          </p:val>
                                        </p:tav>
                                        <p:tav tm="100000">
                                          <p:val>
                                            <p:strVal val="#ppt_w"/>
                                          </p:val>
                                        </p:tav>
                                      </p:tavLst>
                                    </p:anim>
                                    <p:anim calcmode="lin" valueType="num">
                                      <p:cBhvr>
                                        <p:cTn id="26" dur="500" fill="hold"/>
                                        <p:tgtEl>
                                          <p:spTgt spid="38914"/>
                                        </p:tgtEl>
                                        <p:attrNameLst>
                                          <p:attrName>ppt_h</p:attrName>
                                        </p:attrNameLst>
                                      </p:cBhvr>
                                      <p:tavLst>
                                        <p:tav tm="0">
                                          <p:val>
                                            <p:fltVal val="0"/>
                                          </p:val>
                                        </p:tav>
                                        <p:tav tm="100000">
                                          <p:val>
                                            <p:strVal val="#ppt_h"/>
                                          </p:val>
                                        </p:tav>
                                      </p:tavLst>
                                    </p:anim>
                                    <p:animEffect transition="in" filter="fade">
                                      <p:cBhvr>
                                        <p:cTn id="27" dur="500"/>
                                        <p:tgtEl>
                                          <p:spTgt spid="38914"/>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edge">
                                      <p:cBhvr>
                                        <p:cTn id="32" dur="2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lide(fromBottom)">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38915"/>
                                        </p:tgtEl>
                                        <p:attrNameLst>
                                          <p:attrName>style.visibility</p:attrName>
                                        </p:attrNameLst>
                                      </p:cBhvr>
                                      <p:to>
                                        <p:strVal val="visible"/>
                                      </p:to>
                                    </p:set>
                                    <p:anim to="" calcmode="lin" valueType="num">
                                      <p:cBhvr>
                                        <p:cTn id="42" dur="1" fill="hold"/>
                                        <p:tgtEl>
                                          <p:spTgt spid="38915"/>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nodeType="clickEffect">
                                  <p:stCondLst>
                                    <p:cond delay="0"/>
                                  </p:stCondLst>
                                  <p:childTnLst>
                                    <p:set>
                                      <p:cBhvr>
                                        <p:cTn id="46" dur="1" fill="hold">
                                          <p:stCondLst>
                                            <p:cond delay="0"/>
                                          </p:stCondLst>
                                        </p:cTn>
                                        <p:tgtEl>
                                          <p:spTgt spid="36865">
                                            <p:txEl>
                                              <p:pRg st="0" end="0"/>
                                            </p:txEl>
                                          </p:spTgt>
                                        </p:tgtEl>
                                        <p:attrNameLst>
                                          <p:attrName>style.visibility</p:attrName>
                                        </p:attrNameLst>
                                      </p:cBhvr>
                                      <p:to>
                                        <p:strVal val="visible"/>
                                      </p:to>
                                    </p:set>
                                    <p:animEffect transition="in" filter="wedge">
                                      <p:cBhvr>
                                        <p:cTn id="47" dur="2000"/>
                                        <p:tgtEl>
                                          <p:spTgt spid="36865">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nodeType="clickEffect">
                                  <p:stCondLst>
                                    <p:cond delay="0"/>
                                  </p:stCondLst>
                                  <p:childTnLst>
                                    <p:set>
                                      <p:cBhvr>
                                        <p:cTn id="51" dur="1" fill="hold">
                                          <p:stCondLst>
                                            <p:cond delay="0"/>
                                          </p:stCondLst>
                                        </p:cTn>
                                        <p:tgtEl>
                                          <p:spTgt spid="14">
                                            <p:txEl>
                                              <p:pRg st="0" end="0"/>
                                            </p:txEl>
                                          </p:spTgt>
                                        </p:tgtEl>
                                        <p:attrNameLst>
                                          <p:attrName>style.visibility</p:attrName>
                                        </p:attrNameLst>
                                      </p:cBhvr>
                                      <p:to>
                                        <p:strVal val="visible"/>
                                      </p:to>
                                    </p:set>
                                    <p:animEffect transition="in" filter="wedge">
                                      <p:cBhvr>
                                        <p:cTn id="52"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poste to\Desktop\NN.PNG"/>
          <p:cNvPicPr>
            <a:picLocks noChangeAspect="1" noChangeArrowheads="1"/>
          </p:cNvPicPr>
          <p:nvPr/>
        </p:nvPicPr>
        <p:blipFill>
          <a:blip r:embed="rId2"/>
          <a:srcRect/>
          <a:stretch>
            <a:fillRect/>
          </a:stretch>
        </p:blipFill>
        <p:spPr bwMode="auto">
          <a:xfrm>
            <a:off x="7786710" y="1714488"/>
            <a:ext cx="1357290" cy="1357322"/>
          </a:xfrm>
          <a:prstGeom prst="rect">
            <a:avLst/>
          </a:prstGeom>
          <a:noFill/>
        </p:spPr>
      </p:pic>
      <p:pic>
        <p:nvPicPr>
          <p:cNvPr id="35844" name="Picture 4"/>
          <p:cNvPicPr>
            <a:picLocks noChangeAspect="1" noChangeArrowheads="1"/>
          </p:cNvPicPr>
          <p:nvPr/>
        </p:nvPicPr>
        <p:blipFill>
          <a:blip r:embed="rId3"/>
          <a:srcRect/>
          <a:stretch>
            <a:fillRect/>
          </a:stretch>
        </p:blipFill>
        <p:spPr bwMode="auto">
          <a:xfrm>
            <a:off x="4571968" y="3214686"/>
            <a:ext cx="4572032" cy="2857519"/>
          </a:xfrm>
          <a:prstGeom prst="rect">
            <a:avLst/>
          </a:prstGeom>
          <a:noFill/>
          <a:ln w="9525">
            <a:noFill/>
            <a:miter lim="800000"/>
            <a:headEnd/>
            <a:tailEnd/>
          </a:ln>
          <a:effectLst/>
        </p:spPr>
      </p:pic>
      <p:cxnSp>
        <p:nvCxnSpPr>
          <p:cNvPr id="12" name="Connecteur droit avec flèche 11"/>
          <p:cNvCxnSpPr/>
          <p:nvPr/>
        </p:nvCxnSpPr>
        <p:spPr>
          <a:xfrm rot="5400000" flipH="1" flipV="1">
            <a:off x="6715140" y="3143248"/>
            <a:ext cx="1214446" cy="10715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35845" name="Picture 5"/>
          <p:cNvPicPr>
            <a:picLocks noChangeAspect="1" noChangeArrowheads="1"/>
          </p:cNvPicPr>
          <p:nvPr/>
        </p:nvPicPr>
        <p:blipFill>
          <a:blip r:embed="rId4"/>
          <a:srcRect/>
          <a:stretch>
            <a:fillRect/>
          </a:stretch>
        </p:blipFill>
        <p:spPr bwMode="auto">
          <a:xfrm>
            <a:off x="3571868" y="3214686"/>
            <a:ext cx="895350" cy="2857520"/>
          </a:xfrm>
          <a:prstGeom prst="rect">
            <a:avLst/>
          </a:prstGeom>
          <a:noFill/>
          <a:ln w="9525">
            <a:noFill/>
            <a:miter lim="800000"/>
            <a:headEnd/>
            <a:tailEnd/>
          </a:ln>
          <a:effectLst/>
        </p:spPr>
      </p:pic>
      <p:sp>
        <p:nvSpPr>
          <p:cNvPr id="15" name="Donut 5"/>
          <p:cNvSpPr/>
          <p:nvPr/>
        </p:nvSpPr>
        <p:spPr>
          <a:xfrm>
            <a:off x="6143636" y="4143380"/>
            <a:ext cx="857256" cy="714380"/>
          </a:xfrm>
          <a:prstGeom prst="donut">
            <a:avLst>
              <a:gd name="adj" fmla="val 8138"/>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a:solidFill>
                <a:schemeClr val="tx1"/>
              </a:solidFill>
            </a:endParaRPr>
          </a:p>
        </p:txBody>
      </p:sp>
      <p:sp>
        <p:nvSpPr>
          <p:cNvPr id="7" name="Ellipse 6"/>
          <p:cNvSpPr/>
          <p:nvPr/>
        </p:nvSpPr>
        <p:spPr>
          <a:xfrm>
            <a:off x="0" y="0"/>
            <a:ext cx="5572132"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Interprétation des champs de vitesse de l’écoulement 2D</a:t>
            </a:r>
            <a:endParaRPr lang="fr-FR" dirty="0">
              <a:latin typeface="Times New Roman" pitchFamily="18" charset="0"/>
              <a:cs typeface="Times New Roman" pitchFamily="18" charset="0"/>
            </a:endParaRPr>
          </a:p>
        </p:txBody>
      </p:sp>
      <p:sp>
        <p:nvSpPr>
          <p:cNvPr id="8" name="Rectangle à coins arrondis 7"/>
          <p:cNvSpPr/>
          <p:nvPr/>
        </p:nvSpPr>
        <p:spPr>
          <a:xfrm>
            <a:off x="2285984" y="6143644"/>
            <a:ext cx="4357718" cy="71435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la distribution de Champ de la vitesse a un angle d’incidence  90°</a:t>
            </a:r>
            <a:endParaRPr lang="fr-FR" sz="2000" b="1" dirty="0">
              <a:latin typeface="Times New Roman" pitchFamily="18" charset="0"/>
              <a:cs typeface="Times New Roman" pitchFamily="18" charset="0"/>
            </a:endParaRPr>
          </a:p>
        </p:txBody>
      </p:sp>
      <p:sp>
        <p:nvSpPr>
          <p:cNvPr id="35841" name="Rectangle 1"/>
          <p:cNvSpPr>
            <a:spLocks noChangeArrowheads="1"/>
          </p:cNvSpPr>
          <p:nvPr/>
        </p:nvSpPr>
        <p:spPr bwMode="auto">
          <a:xfrm>
            <a:off x="0" y="1071546"/>
            <a:ext cx="9144000"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269875" algn="l"/>
                <a:tab pos="90488" algn="l"/>
                <a:tab pos="539750" algn="l"/>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 figure  présente</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une distribution de Champ de la vitesse</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autour</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du rotor</a:t>
            </a:r>
            <a:endPar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sp>
        <p:nvSpPr>
          <p:cNvPr id="13" name="Rectangle 12"/>
          <p:cNvSpPr/>
          <p:nvPr/>
        </p:nvSpPr>
        <p:spPr>
          <a:xfrm>
            <a:off x="0" y="2857496"/>
            <a:ext cx="3500430" cy="2400657"/>
          </a:xfrm>
          <a:prstGeom prst="rect">
            <a:avLst/>
          </a:prstGeom>
        </p:spPr>
        <p:txBody>
          <a:bodyPr wrap="square">
            <a:spAutoFit/>
          </a:bodyPr>
          <a:lstStyle/>
          <a:p>
            <a:pPr lvl="0" algn="justLow" fontAlgn="base">
              <a:lnSpc>
                <a:spcPct val="150000"/>
              </a:lnSpc>
              <a:spcBef>
                <a:spcPct val="0"/>
              </a:spcBef>
              <a:spcAft>
                <a:spcPct val="0"/>
              </a:spcAft>
              <a:tabLst>
                <a:tab pos="-269875" algn="l"/>
                <a:tab pos="90488" algn="l"/>
                <a:tab pos="539750" algn="l"/>
              </a:tabLst>
            </a:pPr>
            <a:r>
              <a:rPr lang="fr-FR" sz="2000" dirty="0" smtClean="0">
                <a:latin typeface="Times New Roman" pitchFamily="18" charset="0"/>
                <a:ea typeface="Calibri" pitchFamily="34" charset="0"/>
                <a:cs typeface="Times New Roman" pitchFamily="18" charset="0"/>
              </a:rPr>
              <a:t>On observe aussi l’écoulement commence à décoller sur l’extrados au niveau de bord d’attaque vers le niveau de bord de fuite.</a:t>
            </a:r>
            <a:endParaRPr lang="fr-FR" sz="2000" dirty="0" smtClean="0">
              <a:latin typeface="Times New Roman" pitchFamily="18" charset="0"/>
              <a:cs typeface="Times New Roman" pitchFamily="18" charset="0"/>
            </a:endParaRPr>
          </a:p>
        </p:txBody>
      </p:sp>
      <p:sp>
        <p:nvSpPr>
          <p:cNvPr id="11" name="Rectangle 10"/>
          <p:cNvSpPr/>
          <p:nvPr/>
        </p:nvSpPr>
        <p:spPr>
          <a:xfrm>
            <a:off x="142844" y="1857364"/>
            <a:ext cx="7643866" cy="707886"/>
          </a:xfrm>
          <a:prstGeom prst="rect">
            <a:avLst/>
          </a:prstGeom>
        </p:spPr>
        <p:txBody>
          <a:bodyPr wrap="square">
            <a:spAutoFit/>
          </a:bodyPr>
          <a:lstStyle/>
          <a:p>
            <a:r>
              <a:rPr lang="fr-FR" sz="2000" dirty="0" smtClean="0">
                <a:latin typeface="Times New Roman" pitchFamily="18" charset="0"/>
                <a:ea typeface="Calibri" pitchFamily="34" charset="0"/>
                <a:cs typeface="Times New Roman" pitchFamily="18" charset="0"/>
              </a:rPr>
              <a:t>On remarque que des couches limites très minces sont observées le long des parois du profil. </a:t>
            </a:r>
            <a:endParaRPr lang="fr-FR" sz="2000" dirty="0"/>
          </a:p>
        </p:txBody>
      </p:sp>
      <p:sp>
        <p:nvSpPr>
          <p:cNvPr id="14" name="Espace réservé du numéro de diapositive 13"/>
          <p:cNvSpPr>
            <a:spLocks noGrp="1"/>
          </p:cNvSpPr>
          <p:nvPr>
            <p:ph type="sldNum" sz="quarter" idx="12"/>
          </p:nvPr>
        </p:nvSpPr>
        <p:spPr/>
        <p:txBody>
          <a:bodyPr/>
          <a:lstStyle/>
          <a:p>
            <a:fld id="{9A0BA835-014C-465D-B973-4335E8BB6446}" type="slidenum">
              <a:rPr lang="fr-FR" smtClean="0"/>
              <a:pPr/>
              <a:t>24</a:t>
            </a:fld>
            <a:endParaRPr lang="fr-F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5845"/>
                                        </p:tgtEl>
                                        <p:attrNameLst>
                                          <p:attrName>style.visibility</p:attrName>
                                        </p:attrNameLst>
                                      </p:cBhvr>
                                      <p:to>
                                        <p:strVal val="visible"/>
                                      </p:to>
                                    </p:set>
                                    <p:anim calcmode="lin" valueType="num">
                                      <p:cBhvr>
                                        <p:cTn id="19" dur="500" fill="hold"/>
                                        <p:tgtEl>
                                          <p:spTgt spid="35845"/>
                                        </p:tgtEl>
                                        <p:attrNameLst>
                                          <p:attrName>ppt_w</p:attrName>
                                        </p:attrNameLst>
                                      </p:cBhvr>
                                      <p:tavLst>
                                        <p:tav tm="0">
                                          <p:val>
                                            <p:fltVal val="0"/>
                                          </p:val>
                                        </p:tav>
                                        <p:tav tm="100000">
                                          <p:val>
                                            <p:strVal val="#ppt_w"/>
                                          </p:val>
                                        </p:tav>
                                      </p:tavLst>
                                    </p:anim>
                                    <p:anim calcmode="lin" valueType="num">
                                      <p:cBhvr>
                                        <p:cTn id="20" dur="500" fill="hold"/>
                                        <p:tgtEl>
                                          <p:spTgt spid="35845"/>
                                        </p:tgtEl>
                                        <p:attrNameLst>
                                          <p:attrName>ppt_h</p:attrName>
                                        </p:attrNameLst>
                                      </p:cBhvr>
                                      <p:tavLst>
                                        <p:tav tm="0">
                                          <p:val>
                                            <p:fltVal val="0"/>
                                          </p:val>
                                        </p:tav>
                                        <p:tav tm="100000">
                                          <p:val>
                                            <p:strVal val="#ppt_h"/>
                                          </p:val>
                                        </p:tav>
                                      </p:tavLst>
                                    </p:anim>
                                    <p:animEffect transition="in" filter="fade">
                                      <p:cBhvr>
                                        <p:cTn id="21" dur="500"/>
                                        <p:tgtEl>
                                          <p:spTgt spid="35845"/>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5844"/>
                                        </p:tgtEl>
                                        <p:attrNameLst>
                                          <p:attrName>style.visibility</p:attrName>
                                        </p:attrNameLst>
                                      </p:cBhvr>
                                      <p:to>
                                        <p:strVal val="visible"/>
                                      </p:to>
                                    </p:set>
                                    <p:anim calcmode="lin" valueType="num">
                                      <p:cBhvr>
                                        <p:cTn id="26" dur="500" fill="hold"/>
                                        <p:tgtEl>
                                          <p:spTgt spid="35844"/>
                                        </p:tgtEl>
                                        <p:attrNameLst>
                                          <p:attrName>ppt_w</p:attrName>
                                        </p:attrNameLst>
                                      </p:cBhvr>
                                      <p:tavLst>
                                        <p:tav tm="0">
                                          <p:val>
                                            <p:fltVal val="0"/>
                                          </p:val>
                                        </p:tav>
                                        <p:tav tm="100000">
                                          <p:val>
                                            <p:strVal val="#ppt_w"/>
                                          </p:val>
                                        </p:tav>
                                      </p:tavLst>
                                    </p:anim>
                                    <p:anim calcmode="lin" valueType="num">
                                      <p:cBhvr>
                                        <p:cTn id="27" dur="500" fill="hold"/>
                                        <p:tgtEl>
                                          <p:spTgt spid="35844"/>
                                        </p:tgtEl>
                                        <p:attrNameLst>
                                          <p:attrName>ppt_h</p:attrName>
                                        </p:attrNameLst>
                                      </p:cBhvr>
                                      <p:tavLst>
                                        <p:tav tm="0">
                                          <p:val>
                                            <p:fltVal val="0"/>
                                          </p:val>
                                        </p:tav>
                                        <p:tav tm="100000">
                                          <p:val>
                                            <p:strVal val="#ppt_h"/>
                                          </p:val>
                                        </p:tav>
                                      </p:tavLst>
                                    </p:anim>
                                    <p:animEffect transition="in" filter="fade">
                                      <p:cBhvr>
                                        <p:cTn id="28" dur="500"/>
                                        <p:tgtEl>
                                          <p:spTgt spid="35844"/>
                                        </p:tgtEl>
                                      </p:cBhvr>
                                    </p:animEffect>
                                  </p:childTnLst>
                                </p:cTn>
                              </p:par>
                            </p:childTnLst>
                          </p:cTn>
                        </p:par>
                      </p:childTnLst>
                    </p:cTn>
                  </p:par>
                  <p:par>
                    <p:cTn id="29" fill="hold">
                      <p:stCondLst>
                        <p:cond delay="indefinite"/>
                      </p:stCondLst>
                      <p:childTnLst>
                        <p:par>
                          <p:cTn id="30" fill="hold">
                            <p:stCondLst>
                              <p:cond delay="0"/>
                            </p:stCondLst>
                            <p:childTnLst>
                              <p:par>
                                <p:cTn id="31" presetID="20"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edge">
                                      <p:cBhvr>
                                        <p:cTn id="33" dur="20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slide(fromBottom)">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35842"/>
                                        </p:tgtEl>
                                        <p:attrNameLst>
                                          <p:attrName>style.visibility</p:attrName>
                                        </p:attrNameLst>
                                      </p:cBhvr>
                                      <p:to>
                                        <p:strVal val="visible"/>
                                      </p:to>
                                    </p:set>
                                    <p:animEffect transition="in" filter="wipe(down)">
                                      <p:cBhvr>
                                        <p:cTn id="43" dur="500"/>
                                        <p:tgtEl>
                                          <p:spTgt spid="3584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5841"/>
                                        </p:tgtEl>
                                        <p:attrNameLst>
                                          <p:attrName>style.visibility</p:attrName>
                                        </p:attrNameLst>
                                      </p:cBhvr>
                                      <p:to>
                                        <p:strVal val="visible"/>
                                      </p:to>
                                    </p:set>
                                    <p:animEffect transition="in" filter="fade">
                                      <p:cBhvr>
                                        <p:cTn id="48" dur="2000"/>
                                        <p:tgtEl>
                                          <p:spTgt spid="3584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20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8" grpId="0" animBg="1"/>
      <p:bldP spid="35841" grpId="0"/>
      <p:bldP spid="13"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descr="C:\Users\poste to\Desktop\NN.PNG"/>
          <p:cNvPicPr>
            <a:picLocks noChangeAspect="1" noChangeArrowheads="1"/>
          </p:cNvPicPr>
          <p:nvPr/>
        </p:nvPicPr>
        <p:blipFill>
          <a:blip r:embed="rId2"/>
          <a:srcRect/>
          <a:stretch>
            <a:fillRect/>
          </a:stretch>
        </p:blipFill>
        <p:spPr bwMode="auto">
          <a:xfrm rot="5400000">
            <a:off x="3250397" y="107135"/>
            <a:ext cx="2571768" cy="5072098"/>
          </a:xfrm>
          <a:prstGeom prst="rect">
            <a:avLst/>
          </a:prstGeom>
          <a:noFill/>
        </p:spPr>
      </p:pic>
      <p:pic>
        <p:nvPicPr>
          <p:cNvPr id="36869" name="Picture 5" descr="C:\Users\poste to\Desktop\LLL.PNG"/>
          <p:cNvPicPr>
            <a:picLocks noChangeAspect="1" noChangeArrowheads="1"/>
          </p:cNvPicPr>
          <p:nvPr/>
        </p:nvPicPr>
        <p:blipFill>
          <a:blip r:embed="rId3"/>
          <a:srcRect/>
          <a:stretch>
            <a:fillRect/>
          </a:stretch>
        </p:blipFill>
        <p:spPr bwMode="auto">
          <a:xfrm rot="5400000">
            <a:off x="1473902" y="4098206"/>
            <a:ext cx="1266974" cy="1785950"/>
          </a:xfrm>
          <a:prstGeom prst="rect">
            <a:avLst/>
          </a:prstGeom>
          <a:noFill/>
        </p:spPr>
      </p:pic>
      <p:pic>
        <p:nvPicPr>
          <p:cNvPr id="36870" name="Picture 6" descr="C:\Users\poste to\Desktop\MMM.PNG"/>
          <p:cNvPicPr>
            <a:picLocks noChangeAspect="1" noChangeArrowheads="1"/>
          </p:cNvPicPr>
          <p:nvPr/>
        </p:nvPicPr>
        <p:blipFill>
          <a:blip r:embed="rId4"/>
          <a:srcRect/>
          <a:stretch>
            <a:fillRect/>
          </a:stretch>
        </p:blipFill>
        <p:spPr bwMode="auto">
          <a:xfrm rot="5400000">
            <a:off x="6081653" y="4205364"/>
            <a:ext cx="1181265" cy="1657344"/>
          </a:xfrm>
          <a:prstGeom prst="rect">
            <a:avLst/>
          </a:prstGeom>
          <a:noFill/>
        </p:spPr>
      </p:pic>
      <p:sp>
        <p:nvSpPr>
          <p:cNvPr id="10" name="Flèche courbée vers le haut 9"/>
          <p:cNvSpPr/>
          <p:nvPr/>
        </p:nvSpPr>
        <p:spPr>
          <a:xfrm rot="6905180">
            <a:off x="-43634" y="2841767"/>
            <a:ext cx="2179163" cy="1145956"/>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solidFill>
                <a:schemeClr val="tx1"/>
              </a:solidFill>
            </a:endParaRPr>
          </a:p>
        </p:txBody>
      </p:sp>
      <p:sp>
        <p:nvSpPr>
          <p:cNvPr id="12" name="Flèche courbée vers la gauche 11"/>
          <p:cNvSpPr/>
          <p:nvPr/>
        </p:nvSpPr>
        <p:spPr>
          <a:xfrm rot="20439780">
            <a:off x="7400777" y="2290319"/>
            <a:ext cx="1220457" cy="2191380"/>
          </a:xfrm>
          <a:prstGeom prst="curved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solidFill>
                <a:schemeClr val="tx1"/>
              </a:solidFill>
            </a:endParaRPr>
          </a:p>
        </p:txBody>
      </p:sp>
      <p:cxnSp>
        <p:nvCxnSpPr>
          <p:cNvPr id="16" name="Connecteur droit avec flèche 15"/>
          <p:cNvCxnSpPr/>
          <p:nvPr/>
        </p:nvCxnSpPr>
        <p:spPr>
          <a:xfrm rot="5400000">
            <a:off x="4714876" y="1071546"/>
            <a:ext cx="1571636" cy="12858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Connecteur droit avec flèche 19"/>
          <p:cNvCxnSpPr/>
          <p:nvPr/>
        </p:nvCxnSpPr>
        <p:spPr>
          <a:xfrm rot="16200000" flipV="1">
            <a:off x="4321967" y="3250405"/>
            <a:ext cx="1143008" cy="6429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1" name="Rectangle 20"/>
          <p:cNvSpPr/>
          <p:nvPr/>
        </p:nvSpPr>
        <p:spPr>
          <a:xfrm>
            <a:off x="1071538" y="5857892"/>
            <a:ext cx="264320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latin typeface="Times New Roman" pitchFamily="18" charset="0"/>
                <a:cs typeface="Times New Roman" pitchFamily="18" charset="0"/>
              </a:rPr>
              <a:t>Zoom sur borde d’attaque</a:t>
            </a:r>
            <a:endParaRPr lang="fr-FR" i="1" dirty="0">
              <a:latin typeface="Times New Roman" pitchFamily="18" charset="0"/>
              <a:cs typeface="Times New Roman" pitchFamily="18" charset="0"/>
            </a:endParaRPr>
          </a:p>
        </p:txBody>
      </p:sp>
      <p:sp>
        <p:nvSpPr>
          <p:cNvPr id="22" name="Rectangle 21"/>
          <p:cNvSpPr/>
          <p:nvPr/>
        </p:nvSpPr>
        <p:spPr>
          <a:xfrm>
            <a:off x="5786446" y="5857892"/>
            <a:ext cx="242889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i="1" dirty="0" smtClean="0">
              <a:latin typeface="Times New Roman" pitchFamily="18" charset="0"/>
              <a:cs typeface="Times New Roman" pitchFamily="18" charset="0"/>
            </a:endParaRPr>
          </a:p>
          <a:p>
            <a:pPr algn="ctr"/>
            <a:r>
              <a:rPr lang="fr-FR" i="1" dirty="0" smtClean="0">
                <a:latin typeface="Times New Roman" pitchFamily="18" charset="0"/>
                <a:cs typeface="Times New Roman" pitchFamily="18" charset="0"/>
              </a:rPr>
              <a:t>Zoom sur borde de fuite</a:t>
            </a:r>
          </a:p>
          <a:p>
            <a:pPr algn="ctr"/>
            <a:endParaRPr lang="fr-FR" dirty="0"/>
          </a:p>
        </p:txBody>
      </p:sp>
      <p:sp>
        <p:nvSpPr>
          <p:cNvPr id="23" name="Rectangle 22"/>
          <p:cNvSpPr/>
          <p:nvPr/>
        </p:nvSpPr>
        <p:spPr>
          <a:xfrm>
            <a:off x="5715008" y="500042"/>
            <a:ext cx="1571636" cy="42862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i="1" dirty="0" smtClean="0">
                <a:latin typeface="Times New Roman" pitchFamily="18" charset="0"/>
                <a:cs typeface="Times New Roman" pitchFamily="18" charset="0"/>
              </a:rPr>
              <a:t>déprissions</a:t>
            </a:r>
            <a:endParaRPr lang="fr-FR" i="1" dirty="0">
              <a:latin typeface="Times New Roman" pitchFamily="18" charset="0"/>
              <a:cs typeface="Times New Roman" pitchFamily="18" charset="0"/>
            </a:endParaRPr>
          </a:p>
        </p:txBody>
      </p:sp>
      <p:sp>
        <p:nvSpPr>
          <p:cNvPr id="24" name="Rectangle 23"/>
          <p:cNvSpPr/>
          <p:nvPr/>
        </p:nvSpPr>
        <p:spPr>
          <a:xfrm>
            <a:off x="3929058" y="4143380"/>
            <a:ext cx="1500198" cy="42862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dirty="0" smtClean="0">
                <a:latin typeface="Times New Roman" pitchFamily="18" charset="0"/>
                <a:cs typeface="Times New Roman" pitchFamily="18" charset="0"/>
              </a:rPr>
              <a:t>surprissions</a:t>
            </a:r>
            <a:endParaRPr lang="fr-FR" dirty="0">
              <a:latin typeface="Times New Roman" pitchFamily="18" charset="0"/>
              <a:cs typeface="Times New Roman" pitchFamily="18" charset="0"/>
            </a:endParaRPr>
          </a:p>
        </p:txBody>
      </p:sp>
      <p:sp>
        <p:nvSpPr>
          <p:cNvPr id="13" name="Ellipse 12"/>
          <p:cNvSpPr/>
          <p:nvPr/>
        </p:nvSpPr>
        <p:spPr>
          <a:xfrm>
            <a:off x="0" y="0"/>
            <a:ext cx="5572132"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distribution de Champ de la </a:t>
            </a:r>
            <a:r>
              <a:rPr lang="fr-FR" b="1" dirty="0" smtClean="0">
                <a:latin typeface="Times New Roman" pitchFamily="18" charset="0"/>
                <a:cs typeface="Times New Roman" pitchFamily="18" charset="0"/>
              </a:rPr>
              <a:t>pression autour </a:t>
            </a:r>
            <a:r>
              <a:rPr lang="fr-FR" b="1" dirty="0" smtClean="0">
                <a:latin typeface="Times New Roman" pitchFamily="18" charset="0"/>
                <a:cs typeface="Times New Roman" pitchFamily="18" charset="0"/>
              </a:rPr>
              <a:t>du </a:t>
            </a:r>
            <a:r>
              <a:rPr lang="fr-FR" b="1" dirty="0" smtClean="0">
                <a:latin typeface="Times New Roman" pitchFamily="18" charset="0"/>
                <a:cs typeface="Times New Roman" pitchFamily="18" charset="0"/>
              </a:rPr>
              <a:t>profil</a:t>
            </a:r>
            <a:endParaRPr lang="fr-FR" b="1" dirty="0">
              <a:latin typeface="Times New Roman" pitchFamily="18" charset="0"/>
              <a:cs typeface="Times New Roman" pitchFamily="18" charset="0"/>
            </a:endParaRPr>
          </a:p>
        </p:txBody>
      </p:sp>
      <p:sp>
        <p:nvSpPr>
          <p:cNvPr id="14" name="Espace réservé du numéro de diapositive 13"/>
          <p:cNvSpPr>
            <a:spLocks noGrp="1"/>
          </p:cNvSpPr>
          <p:nvPr>
            <p:ph type="sldNum" sz="quarter" idx="12"/>
          </p:nvPr>
        </p:nvSpPr>
        <p:spPr/>
        <p:txBody>
          <a:bodyPr/>
          <a:lstStyle/>
          <a:p>
            <a:fld id="{9A0BA835-014C-465D-B973-4335E8BB6446}" type="slidenum">
              <a:rPr lang="fr-FR" smtClean="0"/>
              <a:pPr/>
              <a:t>25</a:t>
            </a:fld>
            <a:endParaRPr lang="fr-FR" dirty="0"/>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6868"/>
                                        </p:tgtEl>
                                        <p:attrNameLst>
                                          <p:attrName>style.visibility</p:attrName>
                                        </p:attrNameLst>
                                      </p:cBhvr>
                                      <p:to>
                                        <p:strVal val="visible"/>
                                      </p:to>
                                    </p:set>
                                    <p:anim calcmode="lin" valueType="num">
                                      <p:cBhvr>
                                        <p:cTn id="12" dur="500" fill="hold"/>
                                        <p:tgtEl>
                                          <p:spTgt spid="36868"/>
                                        </p:tgtEl>
                                        <p:attrNameLst>
                                          <p:attrName>ppt_w</p:attrName>
                                        </p:attrNameLst>
                                      </p:cBhvr>
                                      <p:tavLst>
                                        <p:tav tm="0">
                                          <p:val>
                                            <p:fltVal val="0"/>
                                          </p:val>
                                        </p:tav>
                                        <p:tav tm="100000">
                                          <p:val>
                                            <p:strVal val="#ppt_w"/>
                                          </p:val>
                                        </p:tav>
                                      </p:tavLst>
                                    </p:anim>
                                    <p:anim calcmode="lin" valueType="num">
                                      <p:cBhvr>
                                        <p:cTn id="13" dur="500" fill="hold"/>
                                        <p:tgtEl>
                                          <p:spTgt spid="36868"/>
                                        </p:tgtEl>
                                        <p:attrNameLst>
                                          <p:attrName>ppt_h</p:attrName>
                                        </p:attrNameLst>
                                      </p:cBhvr>
                                      <p:tavLst>
                                        <p:tav tm="0">
                                          <p:val>
                                            <p:fltVal val="0"/>
                                          </p:val>
                                        </p:tav>
                                        <p:tav tm="100000">
                                          <p:val>
                                            <p:strVal val="#ppt_h"/>
                                          </p:val>
                                        </p:tav>
                                      </p:tavLst>
                                    </p:anim>
                                    <p:animEffect transition="in" filter="fade">
                                      <p:cBhvr>
                                        <p:cTn id="14" dur="500"/>
                                        <p:tgtEl>
                                          <p:spTgt spid="36868"/>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edge">
                                      <p:cBhvr>
                                        <p:cTn id="19" dur="2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20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6869"/>
                                        </p:tgtEl>
                                        <p:attrNameLst>
                                          <p:attrName>style.visibility</p:attrName>
                                        </p:attrNameLst>
                                      </p:cBhvr>
                                      <p:to>
                                        <p:strVal val="visible"/>
                                      </p:to>
                                    </p:set>
                                    <p:animEffect transition="in" filter="fade">
                                      <p:cBhvr>
                                        <p:cTn id="29" dur="2000"/>
                                        <p:tgtEl>
                                          <p:spTgt spid="36869"/>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circle(in)">
                                      <p:cBhvr>
                                        <p:cTn id="34" dur="2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nodeType="clickEffect">
                                  <p:stCondLst>
                                    <p:cond delay="0"/>
                                  </p:stCondLst>
                                  <p:childTnLst>
                                    <p:set>
                                      <p:cBhvr>
                                        <p:cTn id="45" dur="1" fill="hold">
                                          <p:stCondLst>
                                            <p:cond delay="0"/>
                                          </p:stCondLst>
                                        </p:cTn>
                                        <p:tgtEl>
                                          <p:spTgt spid="36870"/>
                                        </p:tgtEl>
                                        <p:attrNameLst>
                                          <p:attrName>style.visibility</p:attrName>
                                        </p:attrNameLst>
                                      </p:cBhvr>
                                      <p:to>
                                        <p:strVal val="visible"/>
                                      </p:to>
                                    </p:set>
                                    <p:anim calcmode="lin" valueType="num">
                                      <p:cBhvr>
                                        <p:cTn id="46" dur="500" fill="hold"/>
                                        <p:tgtEl>
                                          <p:spTgt spid="36870"/>
                                        </p:tgtEl>
                                        <p:attrNameLst>
                                          <p:attrName>ppt_w</p:attrName>
                                        </p:attrNameLst>
                                      </p:cBhvr>
                                      <p:tavLst>
                                        <p:tav tm="0">
                                          <p:val>
                                            <p:fltVal val="0"/>
                                          </p:val>
                                        </p:tav>
                                        <p:tav tm="100000">
                                          <p:val>
                                            <p:strVal val="#ppt_w"/>
                                          </p:val>
                                        </p:tav>
                                      </p:tavLst>
                                    </p:anim>
                                    <p:anim calcmode="lin" valueType="num">
                                      <p:cBhvr>
                                        <p:cTn id="47" dur="500" fill="hold"/>
                                        <p:tgtEl>
                                          <p:spTgt spid="36870"/>
                                        </p:tgtEl>
                                        <p:attrNameLst>
                                          <p:attrName>ppt_h</p:attrName>
                                        </p:attrNameLst>
                                      </p:cBhvr>
                                      <p:tavLst>
                                        <p:tav tm="0">
                                          <p:val>
                                            <p:fltVal val="0"/>
                                          </p:val>
                                        </p:tav>
                                        <p:tav tm="100000">
                                          <p:val>
                                            <p:strVal val="#ppt_h"/>
                                          </p:val>
                                        </p:tav>
                                      </p:tavLst>
                                    </p:anim>
                                    <p:animEffect transition="in" filter="fade">
                                      <p:cBhvr>
                                        <p:cTn id="48" dur="500"/>
                                        <p:tgtEl>
                                          <p:spTgt spid="36870"/>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slide(fromBottom)">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2" presetClass="entr" presetSubtype="4"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slide(fromBottom)">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slide(fromBottom)">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12" presetClass="entr" presetSubtype="4" fill="hold" nodeType="click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lide(fromBottom)">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21" grpId="0" animBg="1"/>
      <p:bldP spid="22" grpId="0" animBg="1"/>
      <p:bldP spid="23" grpId="0" animBg="1"/>
      <p:bldP spid="24"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lebda 4\Capture44.PNG"/>
          <p:cNvPicPr/>
          <p:nvPr/>
        </p:nvPicPr>
        <p:blipFill>
          <a:blip r:embed="rId2"/>
          <a:srcRect/>
          <a:stretch>
            <a:fillRect/>
          </a:stretch>
        </p:blipFill>
        <p:spPr bwMode="auto">
          <a:xfrm>
            <a:off x="428597" y="2571744"/>
            <a:ext cx="8286807" cy="3267078"/>
          </a:xfrm>
          <a:prstGeom prst="rect">
            <a:avLst/>
          </a:prstGeom>
          <a:noFill/>
          <a:ln w="9525">
            <a:noFill/>
            <a:miter lim="800000"/>
            <a:headEnd/>
            <a:tailEnd/>
          </a:ln>
        </p:spPr>
      </p:pic>
      <p:sp>
        <p:nvSpPr>
          <p:cNvPr id="5" name="Rectangle à coins arrondis 4"/>
          <p:cNvSpPr/>
          <p:nvPr/>
        </p:nvSpPr>
        <p:spPr>
          <a:xfrm>
            <a:off x="2143108" y="6143644"/>
            <a:ext cx="4643470" cy="571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distribution de Champ de la pression  3D</a:t>
            </a:r>
            <a:endParaRPr lang="fr-FR" b="1" dirty="0">
              <a:latin typeface="Times New Roman" pitchFamily="18" charset="0"/>
              <a:cs typeface="Times New Roman" pitchFamily="18" charset="0"/>
            </a:endParaRPr>
          </a:p>
        </p:txBody>
      </p:sp>
      <p:sp>
        <p:nvSpPr>
          <p:cNvPr id="6" name="Ellipse 5"/>
          <p:cNvSpPr/>
          <p:nvPr/>
        </p:nvSpPr>
        <p:spPr>
          <a:xfrm>
            <a:off x="0" y="142852"/>
            <a:ext cx="6143636" cy="71438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2000" b="1" dirty="0" smtClean="0">
              <a:latin typeface="Times New Roman" pitchFamily="18" charset="0"/>
              <a:cs typeface="Times New Roman" pitchFamily="18" charset="0"/>
            </a:endParaRPr>
          </a:p>
          <a:p>
            <a:pPr algn="ctr"/>
            <a:r>
              <a:rPr lang="fr-FR" sz="2000" b="1" dirty="0" smtClean="0">
                <a:latin typeface="Times New Roman" pitchFamily="18" charset="0"/>
                <a:cs typeface="Times New Roman" pitchFamily="18" charset="0"/>
              </a:rPr>
              <a:t>Interprétation des champs de pression de l’écoulement 3D</a:t>
            </a:r>
            <a:endParaRPr lang="fr-FR" sz="2000" dirty="0" smtClean="0">
              <a:latin typeface="Times New Roman" pitchFamily="18" charset="0"/>
              <a:cs typeface="Times New Roman" pitchFamily="18" charset="0"/>
            </a:endParaRPr>
          </a:p>
          <a:p>
            <a:pPr algn="ctr"/>
            <a:endParaRPr lang="fr-FR" dirty="0"/>
          </a:p>
        </p:txBody>
      </p:sp>
      <p:sp>
        <p:nvSpPr>
          <p:cNvPr id="7" name="Rectangle 6"/>
          <p:cNvSpPr/>
          <p:nvPr/>
        </p:nvSpPr>
        <p:spPr>
          <a:xfrm>
            <a:off x="0" y="1000108"/>
            <a:ext cx="9144000" cy="1477328"/>
          </a:xfrm>
          <a:prstGeom prst="rect">
            <a:avLst/>
          </a:prstGeom>
        </p:spPr>
        <p:txBody>
          <a:bodyPr wrap="square">
            <a:spAutoFit/>
          </a:bodyPr>
          <a:lstStyle/>
          <a:p>
            <a:pPr>
              <a:lnSpc>
                <a:spcPct val="150000"/>
              </a:lnSpc>
            </a:pPr>
            <a:r>
              <a:rPr lang="fr-FR" dirty="0" smtClean="0"/>
              <a:t>     </a:t>
            </a:r>
            <a:r>
              <a:rPr lang="fr-FR" sz="2000" dirty="0" smtClean="0">
                <a:latin typeface="Times New Roman" pitchFamily="18" charset="0"/>
                <a:cs typeface="Times New Roman" pitchFamily="18" charset="0"/>
              </a:rPr>
              <a:t>La figure représente la distribution de la pression autour du profil .On observe  la pression est maximal au niveau du bord d’attaque par contre au niveau de bord de fuite est moins importante. </a:t>
            </a:r>
            <a:endParaRPr lang="fr-FR" sz="2000" dirty="0">
              <a:latin typeface="Times New Roman" pitchFamily="18" charset="0"/>
              <a:cs typeface="Times New Roman" pitchFamily="18" charset="0"/>
            </a:endParaRPr>
          </a:p>
        </p:txBody>
      </p:sp>
      <p:sp>
        <p:nvSpPr>
          <p:cNvPr id="8" name="Espace réservé du numéro de diapositive 7"/>
          <p:cNvSpPr>
            <a:spLocks noGrp="1"/>
          </p:cNvSpPr>
          <p:nvPr>
            <p:ph type="sldNum" sz="quarter" idx="12"/>
          </p:nvPr>
        </p:nvSpPr>
        <p:spPr/>
        <p:txBody>
          <a:bodyPr/>
          <a:lstStyle/>
          <a:p>
            <a:fld id="{9A0BA835-014C-465D-B973-4335E8BB6446}" type="slidenum">
              <a:rPr lang="fr-FR" smtClean="0"/>
              <a:pPr/>
              <a:t>26</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p:nvPr/>
        </p:nvPicPr>
        <p:blipFill>
          <a:blip r:embed="rId2"/>
          <a:srcRect/>
          <a:stretch>
            <a:fillRect/>
          </a:stretch>
        </p:blipFill>
        <p:spPr bwMode="auto">
          <a:xfrm>
            <a:off x="3500430" y="2786058"/>
            <a:ext cx="5643570" cy="3286148"/>
          </a:xfrm>
          <a:prstGeom prst="rect">
            <a:avLst/>
          </a:prstGeom>
          <a:noFill/>
          <a:ln w="9525">
            <a:noFill/>
            <a:miter lim="800000"/>
            <a:headEnd/>
            <a:tailEnd/>
          </a:ln>
        </p:spPr>
      </p:pic>
      <p:sp>
        <p:nvSpPr>
          <p:cNvPr id="3" name="Ellipse 2"/>
          <p:cNvSpPr/>
          <p:nvPr/>
        </p:nvSpPr>
        <p:spPr>
          <a:xfrm>
            <a:off x="0" y="0"/>
            <a:ext cx="5072066"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Interprétation des champs de vitesse de l’écoulement 3D</a:t>
            </a:r>
            <a:endParaRPr lang="fr-FR" dirty="0">
              <a:latin typeface="Times New Roman" pitchFamily="18" charset="0"/>
              <a:cs typeface="Times New Roman" pitchFamily="18" charset="0"/>
            </a:endParaRPr>
          </a:p>
        </p:txBody>
      </p:sp>
      <p:sp>
        <p:nvSpPr>
          <p:cNvPr id="4" name="Rectangle à coins arrondis 3"/>
          <p:cNvSpPr/>
          <p:nvPr/>
        </p:nvSpPr>
        <p:spPr>
          <a:xfrm>
            <a:off x="2285984" y="6143644"/>
            <a:ext cx="4071966" cy="571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distribution de Champ de la vitesse 3D</a:t>
            </a:r>
            <a:endParaRPr lang="fr-FR" b="1" dirty="0">
              <a:latin typeface="Times New Roman" pitchFamily="18" charset="0"/>
              <a:cs typeface="Times New Roman" pitchFamily="18" charset="0"/>
            </a:endParaRPr>
          </a:p>
        </p:txBody>
      </p:sp>
      <p:sp>
        <p:nvSpPr>
          <p:cNvPr id="33793" name="Rectangle 1"/>
          <p:cNvSpPr>
            <a:spLocks noChangeArrowheads="1"/>
          </p:cNvSpPr>
          <p:nvPr/>
        </p:nvSpPr>
        <p:spPr bwMode="auto">
          <a:xfrm>
            <a:off x="0" y="857232"/>
            <a:ext cx="9144000" cy="498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5397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p:txBody>
      </p:sp>
      <p:sp>
        <p:nvSpPr>
          <p:cNvPr id="7" name="Rectangle 6"/>
          <p:cNvSpPr/>
          <p:nvPr/>
        </p:nvSpPr>
        <p:spPr>
          <a:xfrm>
            <a:off x="0" y="1214422"/>
            <a:ext cx="8858280" cy="553998"/>
          </a:xfrm>
          <a:prstGeom prst="rect">
            <a:avLst/>
          </a:prstGeom>
        </p:spPr>
        <p:txBody>
          <a:bodyPr wrap="square">
            <a:spAutoFit/>
          </a:bodyPr>
          <a:lstStyle/>
          <a:p>
            <a:pPr>
              <a:lnSpc>
                <a:spcPct val="150000"/>
              </a:lnSpc>
            </a:pPr>
            <a:r>
              <a:rPr lang="fr-FR" sz="2000" dirty="0" smtClean="0">
                <a:latin typeface="Times New Roman" pitchFamily="18" charset="0"/>
                <a:ea typeface="Calibri" pitchFamily="34" charset="0"/>
                <a:cs typeface="Times New Roman" pitchFamily="18" charset="0"/>
              </a:rPr>
              <a:t>     Cette  figure présente le champs de vitesse en 3D dans un plan ZY</a:t>
            </a:r>
            <a:endParaRPr lang="fr-FR" sz="2000" dirty="0"/>
          </a:p>
        </p:txBody>
      </p:sp>
      <p:sp>
        <p:nvSpPr>
          <p:cNvPr id="8" name="Espace réservé du numéro de diapositive 7"/>
          <p:cNvSpPr>
            <a:spLocks noGrp="1"/>
          </p:cNvSpPr>
          <p:nvPr>
            <p:ph type="sldNum" sz="quarter" idx="12"/>
          </p:nvPr>
        </p:nvSpPr>
        <p:spPr/>
        <p:txBody>
          <a:bodyPr/>
          <a:lstStyle/>
          <a:p>
            <a:fld id="{9A0BA835-014C-465D-B973-4335E8BB6446}" type="slidenum">
              <a:rPr lang="fr-FR" smtClean="0"/>
              <a:pPr/>
              <a:t>27</a:t>
            </a:fld>
            <a:endParaRPr lang="fr-FR" dirty="0"/>
          </a:p>
        </p:txBody>
      </p:sp>
      <p:sp>
        <p:nvSpPr>
          <p:cNvPr id="9" name="Rectangle 8"/>
          <p:cNvSpPr/>
          <p:nvPr/>
        </p:nvSpPr>
        <p:spPr>
          <a:xfrm>
            <a:off x="0" y="2786058"/>
            <a:ext cx="3214678" cy="1883401"/>
          </a:xfrm>
          <a:prstGeom prst="rect">
            <a:avLst/>
          </a:prstGeom>
        </p:spPr>
        <p:txBody>
          <a:bodyPr wrap="square">
            <a:spAutoFit/>
          </a:bodyPr>
          <a:lstStyle/>
          <a:p>
            <a:pPr>
              <a:lnSpc>
                <a:spcPct val="150000"/>
              </a:lnSpc>
            </a:pPr>
            <a:r>
              <a:rPr lang="fr-FR" sz="2000" dirty="0" smtClean="0">
                <a:latin typeface="Times New Roman" pitchFamily="18" charset="0"/>
                <a:cs typeface="Times New Roman" pitchFamily="18" charset="0"/>
              </a:rPr>
              <a:t>On observe l’enroulement des nappes tourbillonnaire en 3D qui vont ensuite se réunir en un seul tourbillon.</a:t>
            </a:r>
            <a:endParaRPr lang="fr-FR" sz="20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edg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p:nvPr/>
        </p:nvGraphicFramePr>
        <p:xfrm>
          <a:off x="4000496" y="2071678"/>
          <a:ext cx="5143504" cy="3857652"/>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à coins arrondis 2"/>
          <p:cNvSpPr/>
          <p:nvPr/>
        </p:nvSpPr>
        <p:spPr>
          <a:xfrm>
            <a:off x="4357686" y="6072206"/>
            <a:ext cx="4572032" cy="571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Variation de coefficient  de puissance Cp en fonction de TSR</a:t>
            </a:r>
            <a:endParaRPr lang="fr-FR" b="1" dirty="0">
              <a:latin typeface="Times New Roman" pitchFamily="18" charset="0"/>
              <a:cs typeface="Times New Roman" pitchFamily="18" charset="0"/>
            </a:endParaRPr>
          </a:p>
        </p:txBody>
      </p:sp>
      <p:sp>
        <p:nvSpPr>
          <p:cNvPr id="4" name="Ellipse 3"/>
          <p:cNvSpPr/>
          <p:nvPr/>
        </p:nvSpPr>
        <p:spPr>
          <a:xfrm>
            <a:off x="0" y="0"/>
            <a:ext cx="3929058"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Courbe de coefficient de puissance Cp</a:t>
            </a:r>
            <a:endParaRPr lang="fr-FR" dirty="0">
              <a:latin typeface="Times New Roman" pitchFamily="18" charset="0"/>
              <a:cs typeface="Times New Roman" pitchFamily="18" charset="0"/>
            </a:endParaRPr>
          </a:p>
        </p:txBody>
      </p:sp>
      <p:sp>
        <p:nvSpPr>
          <p:cNvPr id="14337" name="Rectangle 1"/>
          <p:cNvSpPr>
            <a:spLocks noChangeArrowheads="1"/>
          </p:cNvSpPr>
          <p:nvPr/>
        </p:nvSpPr>
        <p:spPr bwMode="auto">
          <a:xfrm>
            <a:off x="0" y="2285992"/>
            <a:ext cx="400049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Garamond-Identity-H"/>
                <a:cs typeface="Times New Roman" pitchFamily="18" charset="0"/>
              </a:rPr>
              <a:t>Une vitesse réduite trop faible provoque une perte de rendement due au décrochage dynamique, alors qu’une vitesse réduite trop élevée résulte aussi en une perte de rendement à cause de la faible incidence et de l’influence de la force de traînée. Un bon équilibre des effets permet d’obtenir un point de fonctionnement optimal.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0" y="785794"/>
            <a:ext cx="8572528" cy="1477328"/>
          </a:xfrm>
          <a:prstGeom prst="rect">
            <a:avLst/>
          </a:prstGeom>
        </p:spPr>
        <p:txBody>
          <a:bodyPr wrap="square">
            <a:spAutoFit/>
          </a:bodyPr>
          <a:lstStyle/>
          <a:p>
            <a:pPr>
              <a:lnSpc>
                <a:spcPct val="150000"/>
              </a:lnSpc>
            </a:pPr>
            <a:r>
              <a:rPr lang="fr-FR" sz="2000" dirty="0" smtClean="0">
                <a:latin typeface="Times New Roman" pitchFamily="18" charset="0"/>
                <a:ea typeface="Garamond-Identity-H"/>
                <a:cs typeface="Times New Roman" pitchFamily="18" charset="0"/>
              </a:rPr>
              <a:t> Ce</a:t>
            </a:r>
            <a:r>
              <a:rPr lang="fr-FR" sz="2000" dirty="0" smtClean="0">
                <a:latin typeface="Times New Roman" pitchFamily="18" charset="0"/>
                <a:ea typeface="Calibri" pitchFamily="34" charset="0"/>
                <a:cs typeface="Times New Roman" pitchFamily="18" charset="0"/>
              </a:rPr>
              <a:t> Graphique </a:t>
            </a:r>
            <a:r>
              <a:rPr lang="fr-FR" sz="2000" dirty="0" smtClean="0">
                <a:latin typeface="Times New Roman" pitchFamily="18" charset="0"/>
                <a:ea typeface="Garamond-Identity-H"/>
                <a:cs typeface="Times New Roman" pitchFamily="18" charset="0"/>
              </a:rPr>
              <a:t>donne les variations du coefficient de puissance en fonction du TSR obtenu expérimentalement .La vitesse réduite agit directement sur le rendement de la machine. </a:t>
            </a:r>
            <a:endParaRPr lang="fr-FR" sz="2000" dirty="0"/>
          </a:p>
        </p:txBody>
      </p:sp>
      <p:sp>
        <p:nvSpPr>
          <p:cNvPr id="7" name="Espace réservé du numéro de diapositive 6"/>
          <p:cNvSpPr>
            <a:spLocks noGrp="1"/>
          </p:cNvSpPr>
          <p:nvPr>
            <p:ph type="sldNum" sz="quarter" idx="12"/>
          </p:nvPr>
        </p:nvSpPr>
        <p:spPr/>
        <p:txBody>
          <a:bodyPr/>
          <a:lstStyle/>
          <a:p>
            <a:fld id="{9A0BA835-014C-465D-B973-4335E8BB6446}" type="slidenum">
              <a:rPr lang="fr-FR" smtClean="0"/>
              <a:pPr/>
              <a:t>28</a:t>
            </a:fld>
            <a:endParaRPr lang="fr-F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337">
                                            <p:txEl>
                                              <p:pRg st="0" end="0"/>
                                            </p:txEl>
                                          </p:spTgt>
                                        </p:tgtEl>
                                        <p:attrNameLst>
                                          <p:attrName>style.visibility</p:attrName>
                                        </p:attrNameLst>
                                      </p:cBhvr>
                                      <p:to>
                                        <p:strVal val="visible"/>
                                      </p:to>
                                    </p:set>
                                    <p:animEffect transition="in" filter="fade">
                                      <p:cBhvr>
                                        <p:cTn id="27" dur="2000"/>
                                        <p:tgtEl>
                                          <p:spTgt spid="143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 grpId="0" animBg="1"/>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0" y="0"/>
            <a:ext cx="3286116" cy="64291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Conclusion</a:t>
            </a:r>
            <a:endParaRPr lang="fr-FR" dirty="0"/>
          </a:p>
        </p:txBody>
      </p:sp>
      <p:sp>
        <p:nvSpPr>
          <p:cNvPr id="30722" name="Rectangle 2"/>
          <p:cNvSpPr>
            <a:spLocks noChangeArrowheads="1"/>
          </p:cNvSpPr>
          <p:nvPr/>
        </p:nvSpPr>
        <p:spPr bwMode="auto">
          <a:xfrm>
            <a:off x="142844" y="714356"/>
            <a:ext cx="8786874" cy="498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lnSpc>
                <a:spcPct val="150000"/>
              </a:lnSpc>
              <a:spcBef>
                <a:spcPct val="0"/>
              </a:spcBef>
              <a:spcAft>
                <a:spcPct val="0"/>
              </a:spcAf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3" name="Rectangle 3"/>
          <p:cNvSpPr>
            <a:spLocks noChangeArrowheads="1"/>
          </p:cNvSpPr>
          <p:nvPr/>
        </p:nvSpPr>
        <p:spPr bwMode="auto">
          <a:xfrm>
            <a:off x="0" y="1571612"/>
            <a:ext cx="885828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539750" algn="l"/>
              </a:tabLst>
            </a:pPr>
            <a:r>
              <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tab pos="539750" algn="l"/>
              </a:tabLst>
            </a:pPr>
            <a:r>
              <a:rPr kumimoji="0" lang="fr-FR" sz="2000" b="0" i="0" u="none" strike="noStrike" cap="none" normalizeH="0" baseline="0" dirty="0" smtClean="0">
                <a:ln>
                  <a:noFill/>
                </a:ln>
                <a:solidFill>
                  <a:srgbClr val="000000"/>
                </a:solidFill>
                <a:effectLst/>
                <a:latin typeface="Times New Roman" pitchFamily="18" charset="0"/>
                <a:ea typeface="Garamond-Identity-H"/>
                <a:cs typeface="Times New Roman" pitchFamily="18" charset="0"/>
              </a:rPr>
              <a:t>La</a:t>
            </a:r>
            <a:r>
              <a:rPr kumimoji="0" lang="fr-FR" sz="2000" b="0" i="0" u="none" strike="noStrike" cap="none" normalizeH="0" dirty="0" smtClean="0">
                <a:ln>
                  <a:noFill/>
                </a:ln>
                <a:solidFill>
                  <a:srgbClr val="000000"/>
                </a:solidFill>
                <a:effectLst/>
                <a:latin typeface="Times New Roman" pitchFamily="18" charset="0"/>
                <a:ea typeface="Garamond-Identity-H"/>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ea typeface="Garamond-Identity-H"/>
                <a:cs typeface="Times New Roman" pitchFamily="18" charset="0"/>
              </a:rPr>
              <a:t>modélisation numérique </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permet une meilleure compréhension des phénomènes physiques à partir des  </a:t>
            </a:r>
            <a:r>
              <a:rPr kumimoji="0" lang="fr-FR" sz="2000" b="0" i="0" u="none" strike="noStrike" cap="none" normalizeH="0" baseline="0" dirty="0" smtClean="0">
                <a:ln>
                  <a:noFill/>
                </a:ln>
                <a:solidFill>
                  <a:srgbClr val="000000"/>
                </a:solidFill>
                <a:effectLst/>
                <a:latin typeface="Times New Roman" pitchFamily="18" charset="0"/>
                <a:ea typeface="Garamond-Identity-H"/>
                <a:cs typeface="Times New Roman" pitchFamily="18" charset="0"/>
              </a:rPr>
              <a:t>champs de vitesse, de pression et des effets des lâchers tourbillonnaires</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,entrant en jeu dans le mode de fonctionnement des éoliennes à axe vertical et plus particulièrement le décrochage dynamique.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Espace réservé du numéro de diapositive 5"/>
          <p:cNvSpPr>
            <a:spLocks noGrp="1"/>
          </p:cNvSpPr>
          <p:nvPr>
            <p:ph type="sldNum" sz="quarter" idx="12"/>
          </p:nvPr>
        </p:nvSpPr>
        <p:spPr/>
        <p:txBody>
          <a:bodyPr/>
          <a:lstStyle/>
          <a:p>
            <a:fld id="{9A0BA835-014C-465D-B973-4335E8BB6446}" type="slidenum">
              <a:rPr lang="fr-FR" smtClean="0"/>
              <a:pPr/>
              <a:t>29</a:t>
            </a:fld>
            <a:endParaRPr lang="fr-FR"/>
          </a:p>
        </p:txBody>
      </p:sp>
      <p:sp>
        <p:nvSpPr>
          <p:cNvPr id="7" name="Rectangle 6"/>
          <p:cNvSpPr/>
          <p:nvPr/>
        </p:nvSpPr>
        <p:spPr>
          <a:xfrm>
            <a:off x="0" y="785795"/>
            <a:ext cx="9144000" cy="892552"/>
          </a:xfrm>
          <a:prstGeom prst="rect">
            <a:avLst/>
          </a:prstGeom>
        </p:spPr>
        <p:txBody>
          <a:bodyPr wrap="square">
            <a:spAutoFit/>
          </a:bodyPr>
          <a:lstStyle/>
          <a:p>
            <a:r>
              <a:rPr lang="fr-FR" dirty="0" smtClean="0">
                <a:latin typeface="Times New Roman" pitchFamily="18" charset="0"/>
                <a:cs typeface="Times New Roman" pitchFamily="18" charset="0"/>
              </a:rPr>
              <a:t> </a:t>
            </a:r>
            <a:r>
              <a:rPr lang="fr-FR" sz="3200" b="1" dirty="0" smtClean="0">
                <a:latin typeface="Times New Roman" pitchFamily="18" charset="0"/>
                <a:cs typeface="Times New Roman" pitchFamily="18" charset="0"/>
              </a:rPr>
              <a:t>D</a:t>
            </a:r>
            <a:r>
              <a:rPr lang="fr-FR" sz="2000" dirty="0" smtClean="0">
                <a:latin typeface="Times New Roman" pitchFamily="18" charset="0"/>
                <a:cs typeface="Times New Roman" pitchFamily="18" charset="0"/>
              </a:rPr>
              <a:t>ans cette étude ,nous </a:t>
            </a:r>
            <a:r>
              <a:rPr lang="fr-FR" sz="2000" dirty="0" smtClean="0">
                <a:latin typeface="Times New Roman" pitchFamily="18" charset="0"/>
                <a:cs typeface="Times New Roman" pitchFamily="18" charset="0"/>
              </a:rPr>
              <a:t>avons modélisé un rotor éolien à axe vertical de type </a:t>
            </a:r>
            <a:r>
              <a:rPr lang="fr-FR" sz="2000" dirty="0" smtClean="0">
                <a:latin typeface="Times New Roman" pitchFamily="18" charset="0"/>
                <a:cs typeface="Times New Roman" pitchFamily="18" charset="0"/>
              </a:rPr>
              <a:t>DARRIEUS-H.</a:t>
            </a:r>
            <a:endParaRPr lang="fr-FR" sz="2000" dirty="0">
              <a:latin typeface="Times New Roman" pitchFamily="18" charset="0"/>
              <a:cs typeface="Times New Roman" pitchFamily="18" charset="0"/>
            </a:endParaRPr>
          </a:p>
        </p:txBody>
      </p:sp>
      <p:sp>
        <p:nvSpPr>
          <p:cNvPr id="9" name="Rectangle 8"/>
          <p:cNvSpPr/>
          <p:nvPr/>
        </p:nvSpPr>
        <p:spPr>
          <a:xfrm>
            <a:off x="0" y="3714751"/>
            <a:ext cx="9144000" cy="707886"/>
          </a:xfrm>
          <a:prstGeom prst="rect">
            <a:avLst/>
          </a:prstGeom>
        </p:spPr>
        <p:txBody>
          <a:bodyPr wrap="square">
            <a:spAutoFit/>
          </a:bodyPr>
          <a:lstStyle/>
          <a:p>
            <a:r>
              <a:rPr lang="fr-FR" sz="2000" dirty="0" smtClean="0">
                <a:latin typeface="Times New Roman" pitchFamily="18" charset="0"/>
                <a:cs typeface="Times New Roman" pitchFamily="18" charset="0"/>
              </a:rPr>
              <a:t>Les résultats de la puissance obtenue par la simulation sont comparés avec celles obtenus </a:t>
            </a:r>
            <a:r>
              <a:rPr lang="fr-FR" sz="2000" dirty="0" smtClean="0">
                <a:latin typeface="Times New Roman" pitchFamily="18" charset="0"/>
                <a:cs typeface="Times New Roman" pitchFamily="18" charset="0"/>
              </a:rPr>
              <a:t>expérimentaux.</a:t>
            </a:r>
            <a:endParaRPr lang="fr-FR"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2020880959"/>
      </p:ext>
    </p:ext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edg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0723"/>
                                        </p:tgtEl>
                                        <p:attrNameLst>
                                          <p:attrName>style.visibility</p:attrName>
                                        </p:attrNameLst>
                                      </p:cBhvr>
                                      <p:to>
                                        <p:strVal val="visible"/>
                                      </p:to>
                                    </p:set>
                                    <p:animEffect transition="in" filter="wedge">
                                      <p:cBhvr>
                                        <p:cTn id="17" dur="2000"/>
                                        <p:tgtEl>
                                          <p:spTgt spid="30723"/>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edg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723" grpId="0"/>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Vertiwind, l'éolienne flottante offshore de la société Nenuphar et Inflow"/>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 name="Ellipse 6"/>
          <p:cNvSpPr/>
          <p:nvPr/>
        </p:nvSpPr>
        <p:spPr>
          <a:xfrm>
            <a:off x="714348" y="0"/>
            <a:ext cx="4286280" cy="8572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400" b="1" dirty="0" smtClean="0">
                <a:solidFill>
                  <a:schemeClr val="bg1"/>
                </a:solidFill>
                <a:latin typeface="Times New Roman" pitchFamily="18" charset="0"/>
                <a:cs typeface="Times New Roman" pitchFamily="18" charset="0"/>
              </a:rPr>
              <a:t>Objectif du travail</a:t>
            </a:r>
            <a:endParaRPr lang="fr-FR" sz="2400" b="1" dirty="0">
              <a:solidFill>
                <a:schemeClr val="bg1"/>
              </a:solidFill>
              <a:latin typeface="Times New Roman" pitchFamily="18" charset="0"/>
              <a:cs typeface="Times New Roman" pitchFamily="18" charset="0"/>
            </a:endParaRPr>
          </a:p>
        </p:txBody>
      </p:sp>
      <p:sp>
        <p:nvSpPr>
          <p:cNvPr id="8" name="Rectangle 7"/>
          <p:cNvSpPr/>
          <p:nvPr/>
        </p:nvSpPr>
        <p:spPr>
          <a:xfrm>
            <a:off x="285720" y="1000108"/>
            <a:ext cx="8501122" cy="6093976"/>
          </a:xfrm>
          <a:prstGeom prst="rect">
            <a:avLst/>
          </a:prstGeom>
        </p:spPr>
        <p:txBody>
          <a:bodyPr wrap="square">
            <a:spAutoFit/>
          </a:bodyPr>
          <a:lstStyle/>
          <a:p>
            <a:pPr lvl="0" fontAlgn="base">
              <a:lnSpc>
                <a:spcPct val="150000"/>
              </a:lnSpc>
              <a:spcBef>
                <a:spcPct val="0"/>
              </a:spcBef>
              <a:spcAft>
                <a:spcPct val="0"/>
              </a:spcAft>
              <a:buFontTx/>
              <a:buChar char="•"/>
              <a:tabLst>
                <a:tab pos="539750" algn="l"/>
              </a:tabLst>
            </a:pPr>
            <a:r>
              <a:rPr lang="fr-FR" sz="2000" b="1" dirty="0" smtClean="0">
                <a:latin typeface="Times New Roman" pitchFamily="18" charset="0"/>
                <a:ea typeface="Calibri" pitchFamily="34" charset="0"/>
                <a:cs typeface="Times New Roman" pitchFamily="18" charset="0"/>
              </a:rPr>
              <a:t>Une modélisation  numérique d’un écoulement in-stationnaire  en 2D et en 3D autour d’un rotor éolien à axe vertical de type DARRIEUS  à trois pales avec un profil NACA 0021 en  dimension réelles.</a:t>
            </a:r>
          </a:p>
          <a:p>
            <a:pPr lvl="0" fontAlgn="base">
              <a:lnSpc>
                <a:spcPct val="150000"/>
              </a:lnSpc>
              <a:spcBef>
                <a:spcPct val="0"/>
              </a:spcBef>
              <a:spcAft>
                <a:spcPct val="0"/>
              </a:spcAft>
              <a:buFontTx/>
              <a:buChar char="•"/>
              <a:tabLst>
                <a:tab pos="539750" algn="l"/>
              </a:tabLst>
            </a:pPr>
            <a:endParaRPr lang="fr-FR" sz="2000" b="1" dirty="0" smtClean="0">
              <a:latin typeface="Times New Roman" pitchFamily="18" charset="0"/>
              <a:ea typeface="Calibri" pitchFamily="34" charset="0"/>
              <a:cs typeface="Times New Roman" pitchFamily="18" charset="0"/>
            </a:endParaRPr>
          </a:p>
          <a:p>
            <a:pPr lvl="0" eaLnBrk="0" fontAlgn="base" hangingPunct="0">
              <a:lnSpc>
                <a:spcPct val="150000"/>
              </a:lnSpc>
              <a:spcBef>
                <a:spcPct val="0"/>
              </a:spcBef>
              <a:spcAft>
                <a:spcPct val="0"/>
              </a:spcAft>
              <a:buFontTx/>
              <a:buChar char="•"/>
              <a:tabLst>
                <a:tab pos="539750" algn="l"/>
              </a:tabLst>
            </a:pPr>
            <a:r>
              <a:rPr lang="fr-FR" sz="2000" b="1" dirty="0" smtClean="0">
                <a:solidFill>
                  <a:srgbClr val="000000"/>
                </a:solidFill>
                <a:latin typeface="Times New Roman" pitchFamily="18" charset="0"/>
                <a:ea typeface="Calibri" pitchFamily="34" charset="0"/>
                <a:cs typeface="Times New Roman" pitchFamily="18" charset="0"/>
              </a:rPr>
              <a:t>Les équations utilisées sont les  équations de Navier Stokes moyennées (RANS).</a:t>
            </a:r>
          </a:p>
          <a:p>
            <a:pPr lvl="0" eaLnBrk="0" fontAlgn="base" hangingPunct="0">
              <a:lnSpc>
                <a:spcPct val="150000"/>
              </a:lnSpc>
              <a:spcBef>
                <a:spcPct val="0"/>
              </a:spcBef>
              <a:spcAft>
                <a:spcPct val="0"/>
              </a:spcAft>
              <a:buFontTx/>
              <a:buChar char="•"/>
              <a:tabLst>
                <a:tab pos="539750" algn="l"/>
              </a:tabLst>
            </a:pPr>
            <a:endParaRPr lang="fr-FR" sz="2000" b="1" dirty="0" smtClean="0">
              <a:latin typeface="Times New Roman" pitchFamily="18" charset="0"/>
              <a:cs typeface="Times New Roman" pitchFamily="18" charset="0"/>
            </a:endParaRPr>
          </a:p>
          <a:p>
            <a:pPr lvl="0" eaLnBrk="0" fontAlgn="base" hangingPunct="0">
              <a:lnSpc>
                <a:spcPct val="150000"/>
              </a:lnSpc>
              <a:spcBef>
                <a:spcPct val="0"/>
              </a:spcBef>
              <a:spcAft>
                <a:spcPct val="0"/>
              </a:spcAft>
              <a:buFontTx/>
              <a:buChar char="•"/>
              <a:tabLst>
                <a:tab pos="539750" algn="l"/>
              </a:tabLst>
            </a:pPr>
            <a:r>
              <a:rPr lang="fr-FR" sz="2000" b="1" dirty="0" smtClean="0">
                <a:solidFill>
                  <a:srgbClr val="000000"/>
                </a:solidFill>
                <a:latin typeface="Times New Roman" pitchFamily="18" charset="0"/>
                <a:ea typeface="Calibri" pitchFamily="34" charset="0"/>
                <a:cs typeface="Times New Roman" pitchFamily="18" charset="0"/>
              </a:rPr>
              <a:t>La méthode de résolution  est basée sur la méthode des volumes finis, qui permet la résolution des équations de l’écoulement.</a:t>
            </a:r>
          </a:p>
          <a:p>
            <a:pPr lvl="0" eaLnBrk="0" fontAlgn="base" hangingPunct="0">
              <a:lnSpc>
                <a:spcPct val="150000"/>
              </a:lnSpc>
              <a:spcBef>
                <a:spcPct val="0"/>
              </a:spcBef>
              <a:spcAft>
                <a:spcPct val="0"/>
              </a:spcAft>
              <a:buFontTx/>
              <a:buChar char="•"/>
              <a:tabLst>
                <a:tab pos="539750" algn="l"/>
              </a:tabLst>
            </a:pPr>
            <a:endParaRPr lang="fr-FR" sz="2000" b="1" dirty="0" smtClean="0">
              <a:solidFill>
                <a:srgbClr val="000000"/>
              </a:solidFill>
              <a:latin typeface="Times New Roman" pitchFamily="18" charset="0"/>
              <a:ea typeface="Calibri" pitchFamily="34" charset="0"/>
              <a:cs typeface="Times New Roman" pitchFamily="18" charset="0"/>
            </a:endParaRPr>
          </a:p>
          <a:p>
            <a:pPr lvl="0" eaLnBrk="0" fontAlgn="base" hangingPunct="0">
              <a:lnSpc>
                <a:spcPct val="150000"/>
              </a:lnSpc>
              <a:spcBef>
                <a:spcPct val="0"/>
              </a:spcBef>
              <a:spcAft>
                <a:spcPct val="0"/>
              </a:spcAft>
              <a:buFontTx/>
              <a:buChar char="•"/>
              <a:tabLst>
                <a:tab pos="539750" algn="l"/>
              </a:tabLst>
            </a:pPr>
            <a:r>
              <a:rPr lang="fr-FR" sz="2000" b="1" dirty="0" smtClean="0">
                <a:solidFill>
                  <a:srgbClr val="000000"/>
                </a:solidFill>
                <a:latin typeface="Times New Roman" pitchFamily="18" charset="0"/>
                <a:ea typeface="Calibri" pitchFamily="34" charset="0"/>
                <a:cs typeface="Times New Roman" pitchFamily="18" charset="0"/>
              </a:rPr>
              <a:t>La rotation du rotor est  modélisée  par la méthode </a:t>
            </a:r>
            <a:r>
              <a:rPr lang="fr-FR" sz="2000" b="1" dirty="0" err="1" smtClean="0">
                <a:solidFill>
                  <a:srgbClr val="000000"/>
                </a:solidFill>
                <a:latin typeface="Times New Roman" pitchFamily="18" charset="0"/>
                <a:ea typeface="Calibri" pitchFamily="34" charset="0"/>
                <a:cs typeface="Times New Roman" pitchFamily="18" charset="0"/>
              </a:rPr>
              <a:t>Moving</a:t>
            </a:r>
            <a:r>
              <a:rPr lang="fr-FR" sz="2000" b="1" dirty="0" smtClean="0">
                <a:solidFill>
                  <a:srgbClr val="000000"/>
                </a:solidFill>
                <a:latin typeface="Times New Roman" pitchFamily="18" charset="0"/>
                <a:ea typeface="Calibri" pitchFamily="34" charset="0"/>
                <a:cs typeface="Times New Roman" pitchFamily="18" charset="0"/>
              </a:rPr>
              <a:t> Références Frames (MRF).</a:t>
            </a:r>
          </a:p>
          <a:p>
            <a:pPr lvl="0" eaLnBrk="0" fontAlgn="base" hangingPunct="0">
              <a:lnSpc>
                <a:spcPct val="150000"/>
              </a:lnSpc>
              <a:spcBef>
                <a:spcPct val="0"/>
              </a:spcBef>
              <a:spcAft>
                <a:spcPct val="0"/>
              </a:spcAft>
              <a:buFontTx/>
              <a:buChar char="•"/>
              <a:tabLst>
                <a:tab pos="539750" algn="l"/>
              </a:tabLst>
            </a:pPr>
            <a:endParaRPr lang="fr-FR" sz="2000" b="1" dirty="0" smtClean="0">
              <a:latin typeface="Times New Roman" pitchFamily="18" charset="0"/>
              <a:cs typeface="Times New Roman" pitchFamily="18" charset="0"/>
            </a:endParaRPr>
          </a:p>
        </p:txBody>
      </p:sp>
      <p:sp>
        <p:nvSpPr>
          <p:cNvPr id="9" name="Espace réservé du numéro de diapositive 8"/>
          <p:cNvSpPr>
            <a:spLocks noGrp="1"/>
          </p:cNvSpPr>
          <p:nvPr>
            <p:ph type="sldNum" sz="quarter" idx="12"/>
          </p:nvPr>
        </p:nvSpPr>
        <p:spPr/>
        <p:txBody>
          <a:bodyPr/>
          <a:lstStyle/>
          <a:p>
            <a:fld id="{9A0BA835-014C-465D-B973-4335E8BB6446}" type="slidenum">
              <a:rPr lang="fr-FR" smtClean="0"/>
              <a:pPr/>
              <a:t>3</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20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fade">
                                      <p:cBhvr>
                                        <p:cTn id="22" dur="20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fade">
                                      <p:cBhvr>
                                        <p:cTn id="27" dur="2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news_4f68f6cfd9cb96.9098167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Rectangle 9"/>
          <p:cNvSpPr/>
          <p:nvPr/>
        </p:nvSpPr>
        <p:spPr>
          <a:xfrm>
            <a:off x="755576" y="1785926"/>
            <a:ext cx="7875702" cy="3046988"/>
          </a:xfrm>
          <a:prstGeom prst="rect">
            <a:avLst/>
          </a:prstGeom>
        </p:spPr>
        <p:txBody>
          <a:bodyPr wrap="square">
            <a:spAutoFit/>
          </a:bodyPr>
          <a:lstStyle/>
          <a:p>
            <a:pPr algn="ctr"/>
            <a:r>
              <a:rPr lang="fr-FR" sz="9600" b="1" kern="10" dirty="0" smtClean="0">
                <a:ln w="3175" cmpd="dbl">
                  <a:solidFill>
                    <a:schemeClr val="bg1"/>
                  </a:solidFill>
                  <a:prstDash val="solid"/>
                  <a:miter lim="800000"/>
                </a:ln>
                <a:solidFill>
                  <a:srgbClr val="FF0000"/>
                </a:solidFill>
                <a:effectLst>
                  <a:glow rad="101600">
                    <a:schemeClr val="accent2">
                      <a:satMod val="175000"/>
                      <a:alpha val="40000"/>
                    </a:schemeClr>
                  </a:glow>
                  <a:outerShdw blurRad="38100" dist="38100" dir="2700000" algn="tl">
                    <a:srgbClr val="000000">
                      <a:alpha val="43137"/>
                    </a:srgbClr>
                  </a:outerShdw>
                </a:effectLst>
                <a:latin typeface="Monotype Corsiva"/>
              </a:rPr>
              <a:t>Merci Pour Votre Attention</a:t>
            </a:r>
            <a:r>
              <a:rPr lang="fr-FR" sz="9600" b="1" kern="10" dirty="0" smtClean="0">
                <a:ln w="6350" cmpd="dbl">
                  <a:solidFill>
                    <a:schemeClr val="accent2">
                      <a:shade val="85000"/>
                      <a:satMod val="155000"/>
                    </a:schemeClr>
                  </a:solidFill>
                  <a:prstDash val="solid"/>
                  <a:miter lim="800000"/>
                </a:ln>
                <a:solidFill>
                  <a:srgbClr val="FF0000"/>
                </a:solidFill>
                <a:effectLst>
                  <a:glow rad="101600">
                    <a:schemeClr val="accent2">
                      <a:satMod val="175000"/>
                      <a:alpha val="40000"/>
                    </a:schemeClr>
                  </a:glow>
                  <a:outerShdw blurRad="38100" dist="38100" dir="2700000" algn="tl">
                    <a:srgbClr val="000000">
                      <a:alpha val="43137"/>
                    </a:srgbClr>
                  </a:outerShdw>
                </a:effectLst>
                <a:latin typeface="Monotype Corsiva"/>
              </a:rPr>
              <a:t> </a:t>
            </a:r>
            <a:endParaRPr lang="fr-FR" sz="9600" kern="10" dirty="0">
              <a:ln w="6350" cmpd="dbl">
                <a:solidFill>
                  <a:schemeClr val="accent2">
                    <a:shade val="85000"/>
                    <a:satMod val="155000"/>
                  </a:schemeClr>
                </a:solidFill>
                <a:prstDash val="solid"/>
                <a:miter lim="800000"/>
              </a:ln>
              <a:solidFill>
                <a:srgbClr val="FF0000"/>
              </a:solidFill>
              <a:effectLst>
                <a:glow rad="101600">
                  <a:schemeClr val="accent2">
                    <a:satMod val="175000"/>
                    <a:alpha val="40000"/>
                  </a:schemeClr>
                </a:glow>
                <a:outerShdw blurRad="38100" dist="38100" dir="2700000" algn="tl">
                  <a:srgbClr val="000000">
                    <a:alpha val="43137"/>
                  </a:srgbClr>
                </a:outerShdw>
              </a:effectLst>
              <a:latin typeface="Monotype Corsiva"/>
            </a:endParaRPr>
          </a:p>
        </p:txBody>
      </p:sp>
      <p:sp>
        <p:nvSpPr>
          <p:cNvPr id="4" name="Rectangle 3"/>
          <p:cNvSpPr/>
          <p:nvPr/>
        </p:nvSpPr>
        <p:spPr>
          <a:xfrm rot="1861157">
            <a:off x="527177" y="5645572"/>
            <a:ext cx="1764241" cy="584775"/>
          </a:xfrm>
          <a:prstGeom prst="rect">
            <a:avLst/>
          </a:prstGeom>
        </p:spPr>
        <p:txBody>
          <a:bodyPr wrap="square">
            <a:spAutoFit/>
          </a:bodyPr>
          <a:lstStyle/>
          <a:p>
            <a:r>
              <a:rPr lang="fr-FR" sz="3200" b="1" dirty="0" smtClean="0">
                <a:solidFill>
                  <a:schemeClr val="bg1"/>
                </a:solidFill>
                <a:latin typeface="Times New Roman" pitchFamily="18" charset="0"/>
                <a:cs typeface="Times New Roman" pitchFamily="18" charset="0"/>
              </a:rPr>
              <a:t>Amel</a:t>
            </a:r>
            <a:r>
              <a:rPr lang="fr-FR" sz="3200" b="1" dirty="0" smtClean="0"/>
              <a:t> </a:t>
            </a:r>
            <a:endParaRPr lang="fr-FR" sz="3200" dirty="0"/>
          </a:p>
        </p:txBody>
      </p:sp>
      <p:sp>
        <p:nvSpPr>
          <p:cNvPr id="6" name="Rectangle 5"/>
          <p:cNvSpPr/>
          <p:nvPr/>
        </p:nvSpPr>
        <p:spPr>
          <a:xfrm rot="19832930">
            <a:off x="6470403" y="5510165"/>
            <a:ext cx="2249612" cy="523220"/>
          </a:xfrm>
          <a:prstGeom prst="rect">
            <a:avLst/>
          </a:prstGeom>
        </p:spPr>
        <p:txBody>
          <a:bodyPr wrap="square">
            <a:spAutoFit/>
          </a:bodyPr>
          <a:lstStyle/>
          <a:p>
            <a:r>
              <a:rPr lang="fr-FR" sz="2800" b="1" dirty="0" smtClean="0">
                <a:solidFill>
                  <a:schemeClr val="bg1"/>
                </a:solidFill>
                <a:latin typeface="Times New Roman" pitchFamily="18" charset="0"/>
                <a:cs typeface="Times New Roman" pitchFamily="18" charset="0"/>
              </a:rPr>
              <a:t>Fatma-</a:t>
            </a:r>
            <a:r>
              <a:rPr lang="fr-FR" sz="2800" b="1" dirty="0" err="1" smtClean="0">
                <a:solidFill>
                  <a:schemeClr val="bg1"/>
                </a:solidFill>
                <a:latin typeface="Times New Roman" pitchFamily="18" charset="0"/>
                <a:cs typeface="Times New Roman" pitchFamily="18" charset="0"/>
              </a:rPr>
              <a:t>zohra</a:t>
            </a:r>
            <a:r>
              <a:rPr lang="fr-FR" b="1" dirty="0" smtClean="0"/>
              <a:t> </a:t>
            </a:r>
            <a:endParaRPr lang="fr-FR" dirty="0"/>
          </a:p>
        </p:txBody>
      </p:sp>
      <p:sp>
        <p:nvSpPr>
          <p:cNvPr id="7" name="Espace réservé du numéro de diapositive 6"/>
          <p:cNvSpPr>
            <a:spLocks noGrp="1"/>
          </p:cNvSpPr>
          <p:nvPr>
            <p:ph type="sldNum" sz="quarter" idx="12"/>
          </p:nvPr>
        </p:nvSpPr>
        <p:spPr/>
        <p:txBody>
          <a:bodyPr/>
          <a:lstStyle/>
          <a:p>
            <a:fld id="{9A0BA835-014C-465D-B973-4335E8BB6446}" type="slidenum">
              <a:rPr lang="fr-FR" smtClean="0"/>
              <a:pPr/>
              <a:t>30</a:t>
            </a:fld>
            <a:endParaRPr lang="fr-FR"/>
          </a:p>
        </p:txBody>
      </p:sp>
    </p:spTree>
    <p:extLst>
      <p:ext uri="{BB962C8B-B14F-4D97-AF65-F5344CB8AC3E}">
        <p14:creationId xmlns:p14="http://schemas.microsoft.com/office/powerpoint/2010/main" xmlns="" val="674008527"/>
      </p:ext>
    </p:extLst>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lide(fromBottom)">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ous-titre 17"/>
          <p:cNvSpPr>
            <a:spLocks noGrp="1"/>
          </p:cNvSpPr>
          <p:nvPr>
            <p:ph type="subTitle" idx="1"/>
          </p:nvPr>
        </p:nvSpPr>
        <p:spPr/>
        <p:txBody>
          <a:bodyPr/>
          <a:lstStyle/>
          <a:p>
            <a:endParaRPr lang="fr-FR"/>
          </a:p>
        </p:txBody>
      </p:sp>
      <p:sp>
        <p:nvSpPr>
          <p:cNvPr id="17" name="Titre 16"/>
          <p:cNvSpPr>
            <a:spLocks noGrp="1"/>
          </p:cNvSpPr>
          <p:nvPr>
            <p:ph type="ctrTitle"/>
          </p:nvPr>
        </p:nvSpPr>
        <p:spPr/>
        <p:txBody>
          <a:bodyPr/>
          <a:lstStyle/>
          <a:p>
            <a:endParaRPr lang="fr-FR"/>
          </a:p>
        </p:txBody>
      </p:sp>
      <p:pic>
        <p:nvPicPr>
          <p:cNvPr id="6" name="Image 5" descr="C:\Users\poste to\Desktop\aaaaa\looola et amel\L'aérodynamique des éoliennes_fichiers\RTEmagicC_wake.jpg"/>
          <p:cNvPicPr/>
          <p:nvPr/>
        </p:nvPicPr>
        <p:blipFill>
          <a:blip r:embed="rId2"/>
          <a:srcRect/>
          <a:stretch>
            <a:fillRect/>
          </a:stretch>
        </p:blipFill>
        <p:spPr bwMode="auto">
          <a:xfrm>
            <a:off x="0" y="71462"/>
            <a:ext cx="9144000" cy="6858000"/>
          </a:xfrm>
          <a:prstGeom prst="rect">
            <a:avLst/>
          </a:prstGeom>
          <a:noFill/>
          <a:ln w="9525">
            <a:noFill/>
            <a:miter lim="800000"/>
            <a:headEnd/>
            <a:tailEnd/>
          </a:ln>
        </p:spPr>
      </p:pic>
      <p:sp>
        <p:nvSpPr>
          <p:cNvPr id="8" name="Ellipse 7"/>
          <p:cNvSpPr/>
          <p:nvPr/>
        </p:nvSpPr>
        <p:spPr>
          <a:xfrm>
            <a:off x="0" y="142852"/>
            <a:ext cx="4214810" cy="100013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b="1" dirty="0" smtClean="0">
                <a:ln w="17780" cmpd="sng">
                  <a:solidFill>
                    <a:srgbClr val="FFFFFF"/>
                  </a:solidFill>
                  <a:prstDash val="solid"/>
                  <a:miter lim="800000"/>
                </a:ln>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Plan de travail </a:t>
            </a:r>
            <a:endParaRPr lang="en-US" sz="2800" b="1" dirty="0">
              <a:ln w="17780" cmpd="sng">
                <a:solidFill>
                  <a:srgbClr val="FFFFFF"/>
                </a:solidFill>
                <a:prstDash val="solid"/>
                <a:miter lim="800000"/>
              </a:ln>
              <a:solidFill>
                <a:srgbClr val="FF0066"/>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Flèche droite 9"/>
          <p:cNvSpPr/>
          <p:nvPr/>
        </p:nvSpPr>
        <p:spPr>
          <a:xfrm>
            <a:off x="642910" y="1428736"/>
            <a:ext cx="1214446" cy="428628"/>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solidFill>
                <a:schemeClr val="accent3">
                  <a:lumMod val="75000"/>
                </a:schemeClr>
              </a:solidFill>
            </a:endParaRPr>
          </a:p>
        </p:txBody>
      </p:sp>
      <p:sp>
        <p:nvSpPr>
          <p:cNvPr id="11" name="Flèche droite 10"/>
          <p:cNvSpPr/>
          <p:nvPr/>
        </p:nvSpPr>
        <p:spPr>
          <a:xfrm>
            <a:off x="1643042" y="2571744"/>
            <a:ext cx="1285884" cy="428628"/>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3" name="Flèche droite 12"/>
          <p:cNvSpPr/>
          <p:nvPr/>
        </p:nvSpPr>
        <p:spPr>
          <a:xfrm>
            <a:off x="2643174" y="3643314"/>
            <a:ext cx="1285884" cy="428628"/>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4" name="Flèche droite 13"/>
          <p:cNvSpPr/>
          <p:nvPr/>
        </p:nvSpPr>
        <p:spPr>
          <a:xfrm>
            <a:off x="3571868" y="4857760"/>
            <a:ext cx="1214446" cy="428628"/>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6" name="Ellipse 15"/>
          <p:cNvSpPr/>
          <p:nvPr/>
        </p:nvSpPr>
        <p:spPr>
          <a:xfrm>
            <a:off x="2285984" y="1214422"/>
            <a:ext cx="3500462" cy="8572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000" b="1" dirty="0" smtClean="0">
                <a:solidFill>
                  <a:schemeClr val="tx1"/>
                </a:solidFill>
                <a:latin typeface="Times New Roman" pitchFamily="18" charset="0"/>
                <a:cs typeface="Times New Roman" pitchFamily="18" charset="0"/>
              </a:rPr>
              <a:t>Introduction</a:t>
            </a:r>
            <a:r>
              <a:rPr lang="fr-FR" dirty="0" smtClean="0"/>
              <a:t> </a:t>
            </a:r>
            <a:endParaRPr lang="fr-FR" dirty="0"/>
          </a:p>
        </p:txBody>
      </p:sp>
      <p:sp>
        <p:nvSpPr>
          <p:cNvPr id="19" name="Ellipse 18"/>
          <p:cNvSpPr/>
          <p:nvPr/>
        </p:nvSpPr>
        <p:spPr>
          <a:xfrm>
            <a:off x="4143372" y="3286124"/>
            <a:ext cx="3519011" cy="8572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fontAlgn="base">
              <a:spcBef>
                <a:spcPct val="0"/>
              </a:spcBef>
              <a:spcAft>
                <a:spcPct val="0"/>
              </a:spcAft>
            </a:pPr>
            <a:r>
              <a:rPr lang="fr-FR" sz="2000" b="1" dirty="0" smtClean="0">
                <a:solidFill>
                  <a:srgbClr val="000000"/>
                </a:solidFill>
                <a:latin typeface="Times New Roman" pitchFamily="18" charset="0"/>
                <a:ea typeface="Calibri" pitchFamily="34" charset="0"/>
                <a:cs typeface="Times New Roman" pitchFamily="18" charset="0"/>
              </a:rPr>
              <a:t>Mod</a:t>
            </a:r>
            <a:r>
              <a:rPr lang="fr-FR" sz="2000" b="1" dirty="0" smtClean="0">
                <a:solidFill>
                  <a:srgbClr val="000000"/>
                </a:solidFill>
                <a:latin typeface="Calibri"/>
                <a:ea typeface="Calibri" pitchFamily="34" charset="0"/>
                <a:cs typeface="Times New Roman" pitchFamily="18" charset="0"/>
              </a:rPr>
              <a:t>é</a:t>
            </a:r>
            <a:r>
              <a:rPr lang="fr-FR" sz="2000" b="1" dirty="0" smtClean="0">
                <a:solidFill>
                  <a:srgbClr val="000000"/>
                </a:solidFill>
                <a:latin typeface="Times New Roman" pitchFamily="18" charset="0"/>
                <a:ea typeface="Calibri" pitchFamily="34" charset="0"/>
                <a:cs typeface="Times New Roman" pitchFamily="18" charset="0"/>
              </a:rPr>
              <a:t>lisation num</a:t>
            </a:r>
            <a:r>
              <a:rPr lang="fr-FR" sz="2000" b="1" dirty="0" smtClean="0">
                <a:solidFill>
                  <a:srgbClr val="000000"/>
                </a:solidFill>
                <a:latin typeface="Calibri"/>
                <a:ea typeface="Calibri" pitchFamily="34" charset="0"/>
                <a:cs typeface="Times New Roman" pitchFamily="18" charset="0"/>
              </a:rPr>
              <a:t>é</a:t>
            </a:r>
            <a:r>
              <a:rPr lang="fr-FR" sz="2000" b="1" dirty="0" smtClean="0">
                <a:solidFill>
                  <a:srgbClr val="000000"/>
                </a:solidFill>
                <a:latin typeface="Times New Roman" pitchFamily="18" charset="0"/>
                <a:ea typeface="Calibri" pitchFamily="34" charset="0"/>
                <a:cs typeface="Times New Roman" pitchFamily="18" charset="0"/>
              </a:rPr>
              <a:t>rique</a:t>
            </a:r>
            <a:endParaRPr lang="fr-FR" sz="2000" dirty="0" smtClean="0">
              <a:solidFill>
                <a:schemeClr val="tx1"/>
              </a:solidFill>
              <a:latin typeface="Arial" pitchFamily="34" charset="0"/>
              <a:cs typeface="Arial" pitchFamily="34" charset="0"/>
            </a:endParaRPr>
          </a:p>
        </p:txBody>
      </p:sp>
      <p:sp>
        <p:nvSpPr>
          <p:cNvPr id="20" name="Ellipse 19"/>
          <p:cNvSpPr/>
          <p:nvPr/>
        </p:nvSpPr>
        <p:spPr>
          <a:xfrm>
            <a:off x="5072066" y="4429132"/>
            <a:ext cx="3552500" cy="78581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sz="2000" b="1" dirty="0" smtClean="0">
              <a:solidFill>
                <a:schemeClr val="tx1"/>
              </a:solidFill>
              <a:latin typeface="Times New Roman" pitchFamily="18" charset="0"/>
              <a:cs typeface="Times New Roman" pitchFamily="18" charset="0"/>
            </a:endParaRPr>
          </a:p>
          <a:p>
            <a:pPr algn="ctr"/>
            <a:r>
              <a:rPr lang="fr-FR" sz="2000" b="1" dirty="0" smtClean="0">
                <a:solidFill>
                  <a:schemeClr val="tx1"/>
                </a:solidFill>
                <a:latin typeface="Times New Roman" pitchFamily="18" charset="0"/>
                <a:cs typeface="Times New Roman" pitchFamily="18" charset="0"/>
              </a:rPr>
              <a:t>Résultats et discussion</a:t>
            </a:r>
          </a:p>
          <a:p>
            <a:pPr algn="ctr"/>
            <a:endParaRPr lang="fr-FR" dirty="0"/>
          </a:p>
        </p:txBody>
      </p:sp>
      <p:sp>
        <p:nvSpPr>
          <p:cNvPr id="21" name="Ellipse 20"/>
          <p:cNvSpPr/>
          <p:nvPr/>
        </p:nvSpPr>
        <p:spPr>
          <a:xfrm>
            <a:off x="5857820" y="5643578"/>
            <a:ext cx="3286180" cy="8572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000" b="1" dirty="0" smtClean="0">
                <a:solidFill>
                  <a:schemeClr val="tx1"/>
                </a:solidFill>
                <a:latin typeface="Times New Roman" pitchFamily="18" charset="0"/>
                <a:cs typeface="Times New Roman" pitchFamily="18" charset="0"/>
              </a:rPr>
              <a:t>Conclusion</a:t>
            </a:r>
            <a:r>
              <a:rPr lang="fr-FR" dirty="0" smtClean="0"/>
              <a:t> </a:t>
            </a:r>
            <a:endParaRPr lang="fr-FR" dirty="0"/>
          </a:p>
        </p:txBody>
      </p:sp>
      <p:sp>
        <p:nvSpPr>
          <p:cNvPr id="15" name="Ellipse 14"/>
          <p:cNvSpPr/>
          <p:nvPr/>
        </p:nvSpPr>
        <p:spPr>
          <a:xfrm>
            <a:off x="3357554" y="2214554"/>
            <a:ext cx="3429024" cy="857256"/>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lvl="0" algn="ctr" fontAlgn="base">
              <a:spcBef>
                <a:spcPct val="0"/>
              </a:spcBef>
              <a:spcAft>
                <a:spcPct val="0"/>
              </a:spcAft>
            </a:pPr>
            <a:r>
              <a:rPr lang="fr-FR" b="1" dirty="0" smtClean="0">
                <a:solidFill>
                  <a:schemeClr val="tx1"/>
                </a:solidFill>
                <a:latin typeface="Times New Roman" pitchFamily="18" charset="0"/>
                <a:cs typeface="Times New Roman" pitchFamily="18" charset="0"/>
              </a:rPr>
              <a:t>Aérodynamique du Rotor </a:t>
            </a:r>
          </a:p>
        </p:txBody>
      </p:sp>
      <p:sp>
        <p:nvSpPr>
          <p:cNvPr id="22" name="Flèche droite 21"/>
          <p:cNvSpPr/>
          <p:nvPr/>
        </p:nvSpPr>
        <p:spPr>
          <a:xfrm>
            <a:off x="4286248" y="5857892"/>
            <a:ext cx="1285884" cy="35719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solidFill>
                <a:schemeClr val="accent3">
                  <a:lumMod val="75000"/>
                </a:schemeClr>
              </a:solidFill>
            </a:endParaRPr>
          </a:p>
        </p:txBody>
      </p:sp>
      <p:sp>
        <p:nvSpPr>
          <p:cNvPr id="23" name="Espace réservé du numéro de diapositive 22"/>
          <p:cNvSpPr>
            <a:spLocks noGrp="1"/>
          </p:cNvSpPr>
          <p:nvPr>
            <p:ph type="sldNum" sz="quarter" idx="12"/>
          </p:nvPr>
        </p:nvSpPr>
        <p:spPr/>
        <p:txBody>
          <a:bodyPr/>
          <a:lstStyle/>
          <a:p>
            <a:fld id="{9A0BA835-014C-465D-B973-4335E8BB6446}" type="slidenum">
              <a:rPr lang="fr-FR" smtClean="0"/>
              <a:pPr/>
              <a:t>4</a:t>
            </a:fld>
            <a:endParaRPr lang="fr-F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ppt_x"/>
                                          </p:val>
                                        </p:tav>
                                        <p:tav tm="100000">
                                          <p:val>
                                            <p:strVal val="#ppt_x"/>
                                          </p:val>
                                        </p:tav>
                                      </p:tavLst>
                                    </p:anim>
                                    <p:anim calcmode="lin" valueType="num">
                                      <p:cBhvr additive="base">
                                        <p:cTn id="5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4" grpId="0" animBg="1"/>
      <p:bldP spid="16" grpId="0" animBg="1"/>
      <p:bldP spid="19" grpId="0" animBg="1"/>
      <p:bldP spid="20" grpId="0" animBg="1"/>
      <p:bldP spid="21" grpId="0" animBg="1"/>
      <p:bldP spid="15"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142844" y="285728"/>
            <a:ext cx="3071834" cy="642942"/>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solidFill>
                  <a:schemeClr val="bg1"/>
                </a:solidFill>
                <a:latin typeface="Times New Roman" pitchFamily="18" charset="0"/>
                <a:cs typeface="Times New Roman" pitchFamily="18" charset="0"/>
              </a:rPr>
              <a:t>INTRODUCTION</a:t>
            </a:r>
            <a:endParaRPr lang="fr-FR" b="1" dirty="0">
              <a:solidFill>
                <a:schemeClr val="bg1"/>
              </a:solidFill>
              <a:latin typeface="Times New Roman" pitchFamily="18" charset="0"/>
              <a:cs typeface="Times New Roman" pitchFamily="18" charset="0"/>
            </a:endParaRPr>
          </a:p>
        </p:txBody>
      </p:sp>
      <p:sp>
        <p:nvSpPr>
          <p:cNvPr id="6" name="Rectangle 5"/>
          <p:cNvSpPr/>
          <p:nvPr/>
        </p:nvSpPr>
        <p:spPr>
          <a:xfrm>
            <a:off x="0" y="1000108"/>
            <a:ext cx="9144000" cy="1421992"/>
          </a:xfrm>
          <a:prstGeom prst="rect">
            <a:avLst/>
          </a:prstGeom>
        </p:spPr>
        <p:txBody>
          <a:bodyPr wrap="square">
            <a:spAutoFit/>
          </a:bodyPr>
          <a:lstStyle/>
          <a:p>
            <a:pPr algn="just">
              <a:lnSpc>
                <a:spcPct val="150000"/>
              </a:lnSpc>
            </a:pPr>
            <a:r>
              <a:rPr lang="fr-FR" sz="2000" dirty="0" smtClean="0">
                <a:latin typeface="Times New Roman" pitchFamily="18" charset="0"/>
                <a:cs typeface="Times New Roman" pitchFamily="18" charset="0"/>
              </a:rPr>
              <a:t>L’énergie éolienne est une source d’énergie utilisée depuis des siècles. ce type d’énergie a été exploité sur terre durant au moins les 3000 dernières années. Les premières machines sont des moulins à vent à axe vertical pour moudre du grain.</a:t>
            </a:r>
          </a:p>
        </p:txBody>
      </p:sp>
      <p:pic>
        <p:nvPicPr>
          <p:cNvPr id="7" name="Image 6"/>
          <p:cNvPicPr/>
          <p:nvPr/>
        </p:nvPicPr>
        <p:blipFill>
          <a:blip r:embed="rId2"/>
          <a:srcRect/>
          <a:stretch>
            <a:fillRect/>
          </a:stretch>
        </p:blipFill>
        <p:spPr bwMode="auto">
          <a:xfrm>
            <a:off x="214282" y="2928934"/>
            <a:ext cx="4143404" cy="2714634"/>
          </a:xfrm>
          <a:prstGeom prst="rect">
            <a:avLst/>
          </a:prstGeom>
          <a:noFill/>
          <a:ln w="9525">
            <a:noFill/>
            <a:miter lim="800000"/>
            <a:headEnd/>
            <a:tailEnd/>
          </a:ln>
        </p:spPr>
      </p:pic>
      <p:sp>
        <p:nvSpPr>
          <p:cNvPr id="8" name="Rectangle à coins arrondis 7"/>
          <p:cNvSpPr/>
          <p:nvPr/>
        </p:nvSpPr>
        <p:spPr>
          <a:xfrm>
            <a:off x="642910" y="6000768"/>
            <a:ext cx="1928826"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moulins à vent</a:t>
            </a:r>
            <a:endParaRPr lang="fr-FR" b="1" dirty="0">
              <a:latin typeface="Times New Roman" pitchFamily="18" charset="0"/>
              <a:cs typeface="Times New Roman" pitchFamily="18" charset="0"/>
            </a:endParaRPr>
          </a:p>
        </p:txBody>
      </p:sp>
      <p:pic>
        <p:nvPicPr>
          <p:cNvPr id="10" name="Picture 2" descr="http://www.clipart-fr.com/data/clipart/bateaux/bateau_103.gif"/>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43438" y="2857496"/>
            <a:ext cx="4357717" cy="272385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Rectangle à coins arrondis 10"/>
          <p:cNvSpPr/>
          <p:nvPr/>
        </p:nvSpPr>
        <p:spPr>
          <a:xfrm>
            <a:off x="5929322" y="6000768"/>
            <a:ext cx="1928826" cy="42862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bateau à voile</a:t>
            </a:r>
            <a:endParaRPr lang="fr-FR" b="1" dirty="0">
              <a:latin typeface="Times New Roman" pitchFamily="18" charset="0"/>
              <a:cs typeface="Times New Roman" pitchFamily="18" charset="0"/>
            </a:endParaRPr>
          </a:p>
        </p:txBody>
      </p:sp>
      <p:sp>
        <p:nvSpPr>
          <p:cNvPr id="9" name="Espace réservé du numéro de diapositive 8"/>
          <p:cNvSpPr>
            <a:spLocks noGrp="1"/>
          </p:cNvSpPr>
          <p:nvPr>
            <p:ph type="sldNum" sz="quarter" idx="12"/>
          </p:nvPr>
        </p:nvSpPr>
        <p:spPr/>
        <p:txBody>
          <a:bodyPr/>
          <a:lstStyle/>
          <a:p>
            <a:fld id="{9A0BA835-014C-465D-B973-4335E8BB6446}" type="slidenum">
              <a:rPr lang="fr-FR" smtClean="0"/>
              <a:pPr/>
              <a:t>5</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2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heckerboard(across)">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ircle(in)">
                                      <p:cBhvr>
                                        <p:cTn id="28" dur="2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checkerboard(across)">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86578" y="3000372"/>
            <a:ext cx="2357422" cy="2928958"/>
          </a:xfrm>
          <a:prstGeom prst="rect">
            <a:avLst/>
          </a:prstGeom>
          <a:noFill/>
          <a:ln>
            <a:noFill/>
          </a:ln>
        </p:spPr>
      </p:pic>
      <p:sp>
        <p:nvSpPr>
          <p:cNvPr id="17" name="Ellipse 16"/>
          <p:cNvSpPr/>
          <p:nvPr/>
        </p:nvSpPr>
        <p:spPr>
          <a:xfrm>
            <a:off x="357158" y="0"/>
            <a:ext cx="4643470" cy="92867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b="1" dirty="0" smtClean="0">
                <a:latin typeface="Times New Roman" pitchFamily="18" charset="0"/>
                <a:cs typeface="Times New Roman" pitchFamily="18" charset="0"/>
              </a:rPr>
              <a:t>LES DIFFÉRENTS TYPES D ’ÉOLIENNES</a:t>
            </a:r>
            <a:endParaRPr lang="fr-FR" b="1" dirty="0">
              <a:latin typeface="Times New Roman" pitchFamily="18" charset="0"/>
              <a:cs typeface="Times New Roman" pitchFamily="18" charset="0"/>
            </a:endParaRPr>
          </a:p>
        </p:txBody>
      </p:sp>
      <p:sp>
        <p:nvSpPr>
          <p:cNvPr id="18433" name="Rectangle 1"/>
          <p:cNvSpPr>
            <a:spLocks noChangeArrowheads="1"/>
          </p:cNvSpPr>
          <p:nvPr/>
        </p:nvSpPr>
        <p:spPr bwMode="auto">
          <a:xfrm>
            <a:off x="0" y="1071546"/>
            <a:ext cx="9144000" cy="14276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450850" algn="l"/>
                <a:tab pos="539750" algn="l"/>
              </a:tabLst>
            </a:pP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Gé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ralement, on classifie les </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oliennes suivant l</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orientation de leur axe de rotation par rapport </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 direction du vent. On distingue ainsi deux grandes familles</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 a</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rog</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rateurs </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axe horizontal </a:t>
            </a: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(HAWT)</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et </a:t>
            </a:r>
            <a:r>
              <a:rPr kumimoji="0" lang="fr-FR" sz="2000" b="0" i="0" u="none" strike="noStrike" cap="none" normalizeH="0" baseline="0" dirty="0" smtClean="0">
                <a:ln>
                  <a:noFill/>
                </a:ln>
                <a:solidFill>
                  <a:srgbClr val="000000"/>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axe vertical </a:t>
            </a: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(VAWT).</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à coins arrondis 17"/>
          <p:cNvSpPr/>
          <p:nvPr/>
        </p:nvSpPr>
        <p:spPr>
          <a:xfrm>
            <a:off x="642910" y="6215082"/>
            <a:ext cx="2928958"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Eoliennes à axe horizontal </a:t>
            </a:r>
            <a:endParaRPr lang="fr-FR" b="1" dirty="0">
              <a:latin typeface="Times New Roman" pitchFamily="18" charset="0"/>
              <a:cs typeface="Times New Roman" pitchFamily="18" charset="0"/>
            </a:endParaRPr>
          </a:p>
        </p:txBody>
      </p:sp>
      <p:sp>
        <p:nvSpPr>
          <p:cNvPr id="19" name="Rectangle à coins arrondis 18"/>
          <p:cNvSpPr/>
          <p:nvPr/>
        </p:nvSpPr>
        <p:spPr>
          <a:xfrm>
            <a:off x="5214942" y="6215082"/>
            <a:ext cx="2857520"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fr-FR" b="1" dirty="0" smtClean="0">
                <a:latin typeface="Times New Roman" pitchFamily="18" charset="0"/>
                <a:cs typeface="Times New Roman" pitchFamily="18" charset="0"/>
              </a:rPr>
              <a:t>Eoliennes à axe vertical </a:t>
            </a:r>
            <a:endParaRPr lang="fr-FR" b="1" dirty="0">
              <a:latin typeface="Times New Roman" pitchFamily="18" charset="0"/>
              <a:cs typeface="Times New Roman" pitchFamily="18" charset="0"/>
            </a:endParaRPr>
          </a:p>
        </p:txBody>
      </p:sp>
      <p:pic>
        <p:nvPicPr>
          <p:cNvPr id="20" name="Image 19"/>
          <p:cNvPicPr/>
          <p:nvPr/>
        </p:nvPicPr>
        <p:blipFill>
          <a:blip r:embed="rId3"/>
          <a:srcRect/>
          <a:stretch>
            <a:fillRect/>
          </a:stretch>
        </p:blipFill>
        <p:spPr bwMode="auto">
          <a:xfrm>
            <a:off x="4357686" y="3000372"/>
            <a:ext cx="2424117" cy="2928958"/>
          </a:xfrm>
          <a:prstGeom prst="rect">
            <a:avLst/>
          </a:prstGeom>
          <a:noFill/>
          <a:ln w="9525">
            <a:noFill/>
            <a:miter lim="800000"/>
            <a:headEnd/>
            <a:tailEnd/>
          </a:ln>
        </p:spPr>
      </p:pic>
      <p:pic>
        <p:nvPicPr>
          <p:cNvPr id="21" name="Image 20" descr="http://www.edielec-dz.com/v1/eolhoriz3.jpg"/>
          <p:cNvPicPr/>
          <p:nvPr/>
        </p:nvPicPr>
        <p:blipFill>
          <a:blip r:embed="rId4">
            <a:extLst>
              <a:ext uri="{28A0092B-C50C-407E-A947-70E740481C1C}">
                <a14:useLocalDpi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 xmlns:a14="http://schemas.microsoft.com/office/drawing/2010/main" xmlns:pic="http://schemas.openxmlformats.org/drawingml/2006/picture" xmlns:lc="http://schemas.openxmlformats.org/drawingml/2006/lockedCanvas" val="0"/>
              </a:ext>
            </a:extLst>
          </a:blip>
          <a:srcRect/>
          <a:stretch>
            <a:fillRect/>
          </a:stretch>
        </p:blipFill>
        <p:spPr bwMode="auto">
          <a:xfrm>
            <a:off x="1" y="3000372"/>
            <a:ext cx="2143108" cy="2928958"/>
          </a:xfrm>
          <a:prstGeom prst="rect">
            <a:avLst/>
          </a:prstGeom>
          <a:noFill/>
          <a:extLst>
            <a:ext uri="{909E8E84-426E-40DD-AFC4-6F175D3DCCD1}">
              <a14:hiddenFill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 xmlns:a14="http://schemas.microsoft.com/office/drawing/2010/main" xmlns:pic="http://schemas.openxmlformats.org/drawingml/2006/picture" xmlns:lc="http://schemas.openxmlformats.org/drawingml/2006/lockedCanvas">
                <a:solidFill>
                  <a:srgbClr val="FFFFFF"/>
                </a:solidFill>
              </a14:hiddenFill>
            </a:ext>
          </a:extLst>
        </p:spPr>
      </p:pic>
      <p:pic>
        <p:nvPicPr>
          <p:cNvPr id="22" name="Picture 4" descr="http://www.futura-sciences.com/uploads/RTEmagicC_Eolienne-axe-horizontal-pompe-eau_bpmm-CC-by-nc-nd-2_txdam14576_5fd85a.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143108" y="3000372"/>
            <a:ext cx="2214578" cy="2928958"/>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Espace réservé du numéro de diapositive 9"/>
          <p:cNvSpPr>
            <a:spLocks noGrp="1"/>
          </p:cNvSpPr>
          <p:nvPr>
            <p:ph type="sldNum" sz="quarter" idx="12"/>
          </p:nvPr>
        </p:nvSpPr>
        <p:spPr/>
        <p:txBody>
          <a:bodyPr/>
          <a:lstStyle/>
          <a:p>
            <a:fld id="{9A0BA835-014C-465D-B973-4335E8BB6446}" type="slidenum">
              <a:rPr lang="fr-FR" smtClean="0"/>
              <a:pPr/>
              <a:t>6</a:t>
            </a:fld>
            <a:endParaRPr lang="fr-FR"/>
          </a:p>
        </p:txBody>
      </p:sp>
    </p:spTree>
    <p:extLst>
      <p:ext uri="{BB962C8B-B14F-4D97-AF65-F5344CB8AC3E}">
        <p14:creationId xmlns:p14="http://schemas.microsoft.com/office/powerpoint/2010/main" xmlns="" val="33154307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8433">
                                            <p:txEl>
                                              <p:pRg st="0" end="0"/>
                                            </p:txEl>
                                          </p:spTgt>
                                        </p:tgtEl>
                                        <p:attrNameLst>
                                          <p:attrName>style.visibility</p:attrName>
                                        </p:attrNameLst>
                                      </p:cBhvr>
                                      <p:to>
                                        <p:strVal val="visible"/>
                                      </p:to>
                                    </p:set>
                                    <p:animEffect transition="in" filter="wedge">
                                      <p:cBhvr>
                                        <p:cTn id="12" dur="2000"/>
                                        <p:tgtEl>
                                          <p:spTgt spid="1843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to="" calcmode="lin" valueType="num">
                                      <p:cBhvr>
                                        <p:cTn id="17" dur="1" fill="hold"/>
                                        <p:tgtEl>
                                          <p:spTgt spid="18"/>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circle(in)">
                                      <p:cBhvr>
                                        <p:cTn id="32" dur="2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9"/>
          <p:cNvSpPr/>
          <p:nvPr/>
        </p:nvSpPr>
        <p:spPr>
          <a:xfrm>
            <a:off x="0" y="285728"/>
            <a:ext cx="9144000" cy="1569660"/>
          </a:xfrm>
          <a:prstGeom prst="rect">
            <a:avLst/>
          </a:prstGeom>
        </p:spPr>
        <p:txBody>
          <a:bodyPr wrap="square">
            <a:spAutoFit/>
          </a:bodyPr>
          <a:lstStyle/>
          <a:p>
            <a:pPr>
              <a:lnSpc>
                <a:spcPct val="150000"/>
              </a:lnSpc>
            </a:pPr>
            <a:r>
              <a:rPr lang="fr-FR" sz="2400" dirty="0" smtClean="0"/>
              <a:t>      </a:t>
            </a:r>
            <a:r>
              <a:rPr lang="fr-FR" sz="2000" dirty="0" smtClean="0">
                <a:latin typeface="Times New Roman" pitchFamily="18" charset="0"/>
                <a:cs typeface="Times New Roman" pitchFamily="18" charset="0"/>
              </a:rPr>
              <a:t>Un aérogénérateur, ou éolienne, est un dispositif destiné à convertir l’énergie cinétique du vent en énergie mécanique, elles sont généralement utilisés pour produire de l’électricité et catégorie des énergies renouvelables.</a:t>
            </a:r>
            <a:endParaRPr lang="fr-FR" sz="2000" dirty="0">
              <a:latin typeface="Times New Roman" pitchFamily="18" charset="0"/>
              <a:cs typeface="Times New Roman" pitchFamily="18" charset="0"/>
            </a:endParaRPr>
          </a:p>
        </p:txBody>
      </p:sp>
      <p:pic>
        <p:nvPicPr>
          <p:cNvPr id="11" name="Image 10"/>
          <p:cNvPicPr/>
          <p:nvPr/>
        </p:nvPicPr>
        <p:blipFill>
          <a:blip r:embed="rId3"/>
          <a:srcRect/>
          <a:stretch>
            <a:fillRect/>
          </a:stretch>
        </p:blipFill>
        <p:spPr bwMode="auto">
          <a:xfrm>
            <a:off x="357158" y="2316210"/>
            <a:ext cx="8572560" cy="3255930"/>
          </a:xfrm>
          <a:prstGeom prst="rect">
            <a:avLst/>
          </a:prstGeom>
          <a:noFill/>
          <a:ln w="9525">
            <a:noFill/>
            <a:miter lim="800000"/>
            <a:headEnd/>
            <a:tailEnd/>
          </a:ln>
        </p:spPr>
      </p:pic>
      <p:sp>
        <p:nvSpPr>
          <p:cNvPr id="14" name="Rectangle à coins arrondis 13"/>
          <p:cNvSpPr/>
          <p:nvPr/>
        </p:nvSpPr>
        <p:spPr>
          <a:xfrm>
            <a:off x="2143108" y="5786454"/>
            <a:ext cx="5143536" cy="7143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Conversion de l'énergie cinétique du vent</a:t>
            </a:r>
            <a:endParaRPr lang="fr-FR" dirty="0">
              <a:latin typeface="Times New Roman" pitchFamily="18" charset="0"/>
              <a:cs typeface="Times New Roman" pitchFamily="18" charset="0"/>
            </a:endParaRPr>
          </a:p>
        </p:txBody>
      </p:sp>
      <p:sp>
        <p:nvSpPr>
          <p:cNvPr id="6" name="Espace réservé du numéro de diapositive 5"/>
          <p:cNvSpPr>
            <a:spLocks noGrp="1"/>
          </p:cNvSpPr>
          <p:nvPr>
            <p:ph type="sldNum" sz="quarter" idx="12"/>
          </p:nvPr>
        </p:nvSpPr>
        <p:spPr/>
        <p:txBody>
          <a:bodyPr/>
          <a:lstStyle/>
          <a:p>
            <a:fld id="{9A0BA835-014C-465D-B973-4335E8BB6446}" type="slidenum">
              <a:rPr lang="fr-FR" smtClean="0"/>
              <a:pPr/>
              <a:t>7</a:t>
            </a:fld>
            <a:endParaRPr lang="fr-FR"/>
          </a:p>
        </p:txBody>
      </p:sp>
    </p:spTree>
    <p:extLst>
      <p:ext uri="{BB962C8B-B14F-4D97-AF65-F5344CB8AC3E}">
        <p14:creationId xmlns:p14="http://schemas.microsoft.com/office/powerpoint/2010/main" xmlns="" val="16965285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edge">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edge">
                                      <p:cBhvr>
                                        <p:cTn id="1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 name="Rectangle 7"/>
          <p:cNvSpPr/>
          <p:nvPr/>
        </p:nvSpPr>
        <p:spPr>
          <a:xfrm>
            <a:off x="0" y="2571744"/>
            <a:ext cx="9144000" cy="707886"/>
          </a:xfrm>
          <a:prstGeom prst="rect">
            <a:avLst/>
          </a:prstGeom>
        </p:spPr>
        <p:style>
          <a:lnRef idx="1">
            <a:schemeClr val="accent2"/>
          </a:lnRef>
          <a:fillRef idx="1002">
            <a:schemeClr val="lt2"/>
          </a:fillRef>
          <a:effectRef idx="1">
            <a:schemeClr val="accent2"/>
          </a:effectRef>
          <a:fontRef idx="minor">
            <a:schemeClr val="dk1"/>
          </a:fontRef>
        </p:style>
        <p:txBody>
          <a:bodyPr wrap="square">
            <a:spAutoFit/>
          </a:bodyPr>
          <a:lstStyle/>
          <a:p>
            <a:pPr lvl="0" algn="ctr" fontAlgn="base">
              <a:spcBef>
                <a:spcPct val="0"/>
              </a:spcBef>
              <a:spcAft>
                <a:spcPct val="0"/>
              </a:spcAft>
            </a:pPr>
            <a:r>
              <a:rPr lang="fr-FR" sz="4000" dirty="0" smtClean="0">
                <a:solidFill>
                  <a:schemeClr val="tx1"/>
                </a:solidFill>
                <a:latin typeface="Times New Roman" pitchFamily="18" charset="0"/>
                <a:cs typeface="Times New Roman" pitchFamily="18" charset="0"/>
              </a:rPr>
              <a:t>Aérodynamique du Rotor </a:t>
            </a:r>
          </a:p>
        </p:txBody>
      </p:sp>
      <p:sp>
        <p:nvSpPr>
          <p:cNvPr id="4" name="Espace réservé du numéro de diapositive 3"/>
          <p:cNvSpPr>
            <a:spLocks noGrp="1"/>
          </p:cNvSpPr>
          <p:nvPr>
            <p:ph type="sldNum" sz="quarter" idx="12"/>
          </p:nvPr>
        </p:nvSpPr>
        <p:spPr/>
        <p:txBody>
          <a:bodyPr/>
          <a:lstStyle/>
          <a:p>
            <a:fld id="{9A0BA835-014C-465D-B973-4335E8BB6446}" type="slidenum">
              <a:rPr lang="fr-FR" smtClean="0"/>
              <a:pPr/>
              <a:t>8</a:t>
            </a:fld>
            <a:endParaRPr lang="fr-FR"/>
          </a:p>
        </p:txBody>
      </p:sp>
    </p:spTree>
    <p:extLst>
      <p:ext uri="{BB962C8B-B14F-4D97-AF65-F5344CB8AC3E}">
        <p14:creationId xmlns:p14="http://schemas.microsoft.com/office/powerpoint/2010/main" xmlns="" val="39303992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
                                        </p:tgtEl>
                                        <p:attrNameLst>
                                          <p:attrName>ppt_x</p:attrName>
                                          <p:attrName>ppt_y</p:attrName>
                                        </p:attrNameLst>
                                      </p:cBhvr>
                                    </p:animMotion>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3"/>
          <p:cNvSpPr>
            <a:spLocks/>
          </p:cNvSpPr>
          <p:nvPr/>
        </p:nvSpPr>
        <p:spPr bwMode="auto">
          <a:xfrm rot="9040325">
            <a:off x="558494" y="3143198"/>
            <a:ext cx="2885091" cy="993658"/>
          </a:xfrm>
          <a:custGeom>
            <a:avLst/>
            <a:gdLst>
              <a:gd name="T0" fmla="*/ 2556 w 2594"/>
              <a:gd name="T1" fmla="*/ 460 h 535"/>
              <a:gd name="T2" fmla="*/ 560 w 2594"/>
              <a:gd name="T3" fmla="*/ 460 h 535"/>
              <a:gd name="T4" fmla="*/ 333 w 2594"/>
              <a:gd name="T5" fmla="*/ 7 h 535"/>
              <a:gd name="T6" fmla="*/ 2556 w 2594"/>
              <a:gd name="T7" fmla="*/ 460 h 535"/>
              <a:gd name="T8" fmla="*/ 0 60000 65536"/>
              <a:gd name="T9" fmla="*/ 0 60000 65536"/>
              <a:gd name="T10" fmla="*/ 0 60000 65536"/>
              <a:gd name="T11" fmla="*/ 0 60000 65536"/>
              <a:gd name="T12" fmla="*/ 0 w 2594"/>
              <a:gd name="T13" fmla="*/ 0 h 535"/>
              <a:gd name="T14" fmla="*/ 2594 w 2594"/>
              <a:gd name="T15" fmla="*/ 535 h 535"/>
            </a:gdLst>
            <a:ahLst/>
            <a:cxnLst>
              <a:cxn ang="T8">
                <a:pos x="T0" y="T1"/>
              </a:cxn>
              <a:cxn ang="T9">
                <a:pos x="T2" y="T3"/>
              </a:cxn>
              <a:cxn ang="T10">
                <a:pos x="T4" y="T5"/>
              </a:cxn>
              <a:cxn ang="T11">
                <a:pos x="T6" y="T7"/>
              </a:cxn>
            </a:cxnLst>
            <a:rect l="T12" t="T13" r="T14" b="T15"/>
            <a:pathLst>
              <a:path w="2594" h="535">
                <a:moveTo>
                  <a:pt x="2556" y="460"/>
                </a:moveTo>
                <a:cubicBezTo>
                  <a:pt x="2594" y="535"/>
                  <a:pt x="930" y="535"/>
                  <a:pt x="560" y="460"/>
                </a:cubicBezTo>
                <a:cubicBezTo>
                  <a:pt x="190" y="385"/>
                  <a:pt x="0" y="14"/>
                  <a:pt x="333" y="7"/>
                </a:cubicBezTo>
                <a:cubicBezTo>
                  <a:pt x="666" y="0"/>
                  <a:pt x="2518" y="385"/>
                  <a:pt x="2556" y="460"/>
                </a:cubicBezTo>
                <a:close/>
              </a:path>
            </a:pathLst>
          </a:custGeom>
          <a:ln>
            <a:headEnd/>
            <a:tailEnd/>
          </a:ln>
        </p:spPr>
        <p:style>
          <a:lnRef idx="1">
            <a:schemeClr val="accent1"/>
          </a:lnRef>
          <a:fillRef idx="2">
            <a:schemeClr val="accent1"/>
          </a:fillRef>
          <a:effectRef idx="1">
            <a:schemeClr val="accent1"/>
          </a:effectRef>
          <a:fontRef idx="minor">
            <a:schemeClr val="dk1"/>
          </a:fontRef>
        </p:style>
        <p:txBody>
          <a:bodyPr/>
          <a:lstStyle/>
          <a:p>
            <a:endParaRPr lang="fr-FR"/>
          </a:p>
        </p:txBody>
      </p:sp>
      <p:sp>
        <p:nvSpPr>
          <p:cNvPr id="20" name="Line 6"/>
          <p:cNvSpPr>
            <a:spLocks noChangeShapeType="1"/>
          </p:cNvSpPr>
          <p:nvPr/>
        </p:nvSpPr>
        <p:spPr bwMode="auto">
          <a:xfrm flipH="1">
            <a:off x="0" y="2500306"/>
            <a:ext cx="4357686" cy="1792460"/>
          </a:xfrm>
          <a:prstGeom prst="line">
            <a:avLst/>
          </a:prstGeom>
          <a:noFill/>
          <a:ln w="38100">
            <a:solidFill>
              <a:srgbClr val="FC0404"/>
            </a:solidFill>
            <a:prstDash val="lgDashDot"/>
            <a:round/>
            <a:headEnd/>
            <a:tailEnd/>
          </a:ln>
          <a:extLst>
            <a:ext uri="{909E8E84-426E-40DD-AFC4-6F175D3DCCD1}">
              <a14:hiddenFill xmlns:a14="http://schemas.microsoft.com/office/drawing/2010/main" xmlns="">
                <a:noFill/>
              </a14:hiddenFill>
            </a:ext>
          </a:extLst>
        </p:spPr>
        <p:txBody>
          <a:bodyPr/>
          <a:lstStyle/>
          <a:p>
            <a:endParaRPr lang="fr-FR"/>
          </a:p>
        </p:txBody>
      </p:sp>
      <p:sp>
        <p:nvSpPr>
          <p:cNvPr id="21" name="Up Arrow 20"/>
          <p:cNvSpPr/>
          <p:nvPr/>
        </p:nvSpPr>
        <p:spPr>
          <a:xfrm>
            <a:off x="2143108" y="4143380"/>
            <a:ext cx="288032" cy="1152128"/>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 name="Rectangle 21"/>
          <p:cNvSpPr/>
          <p:nvPr/>
        </p:nvSpPr>
        <p:spPr>
          <a:xfrm>
            <a:off x="1785918" y="5357826"/>
            <a:ext cx="866519" cy="461665"/>
          </a:xfrm>
          <a:prstGeom prst="rect">
            <a:avLst/>
          </a:prstGeom>
        </p:spPr>
        <p:txBody>
          <a:bodyPr wrap="none">
            <a:spAutoFit/>
          </a:bodyPr>
          <a:lstStyle/>
          <a:p>
            <a:r>
              <a:rPr lang="fr-FR" sz="2400" b="1" dirty="0" smtClean="0">
                <a:latin typeface="Times New Roman" pitchFamily="18" charset="0"/>
                <a:cs typeface="Times New Roman" pitchFamily="18" charset="0"/>
              </a:rPr>
              <a:t>Vent </a:t>
            </a:r>
            <a:endParaRPr lang="fr-FR" sz="2400" b="1" dirty="0">
              <a:latin typeface="Times New Roman" pitchFamily="18" charset="0"/>
              <a:cs typeface="Times New Roman" pitchFamily="18" charset="0"/>
            </a:endParaRPr>
          </a:p>
        </p:txBody>
      </p:sp>
      <p:cxnSp>
        <p:nvCxnSpPr>
          <p:cNvPr id="24" name="Straight Arrow Connector 23"/>
          <p:cNvCxnSpPr/>
          <p:nvPr/>
        </p:nvCxnSpPr>
        <p:spPr>
          <a:xfrm flipV="1">
            <a:off x="0" y="3429000"/>
            <a:ext cx="4643438" cy="71822"/>
          </a:xfrm>
          <a:prstGeom prst="straightConnector1">
            <a:avLst/>
          </a:prstGeom>
          <a:ln w="38100">
            <a:solidFill>
              <a:schemeClr val="tx1"/>
            </a:solidFill>
            <a:prstDash val="lgDashDot"/>
            <a:tailEnd type="arrow"/>
          </a:ln>
        </p:spPr>
        <p:style>
          <a:lnRef idx="1">
            <a:schemeClr val="accent1"/>
          </a:lnRef>
          <a:fillRef idx="0">
            <a:schemeClr val="accent1"/>
          </a:fillRef>
          <a:effectRef idx="0">
            <a:schemeClr val="accent1"/>
          </a:effectRef>
          <a:fontRef idx="minor">
            <a:schemeClr val="tx1"/>
          </a:fontRef>
        </p:style>
      </p:cxnSp>
      <p:sp>
        <p:nvSpPr>
          <p:cNvPr id="27" name="Right Arrow 26"/>
          <p:cNvSpPr/>
          <p:nvPr/>
        </p:nvSpPr>
        <p:spPr>
          <a:xfrm flipH="1">
            <a:off x="214282" y="3286124"/>
            <a:ext cx="2035896" cy="252527"/>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fr-FR"/>
          </a:p>
        </p:txBody>
      </p:sp>
      <p:sp>
        <p:nvSpPr>
          <p:cNvPr id="28" name="Up Arrow 27"/>
          <p:cNvSpPr/>
          <p:nvPr/>
        </p:nvSpPr>
        <p:spPr>
          <a:xfrm>
            <a:off x="2071670" y="1643050"/>
            <a:ext cx="270212" cy="1794521"/>
          </a:xfrm>
          <a:prstGeom prst="up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fr-FR"/>
          </a:p>
        </p:txBody>
      </p:sp>
      <p:sp>
        <p:nvSpPr>
          <p:cNvPr id="29" name="Rectangle 28"/>
          <p:cNvSpPr/>
          <p:nvPr/>
        </p:nvSpPr>
        <p:spPr>
          <a:xfrm>
            <a:off x="1857356" y="903107"/>
            <a:ext cx="428628" cy="461665"/>
          </a:xfrm>
          <a:prstGeom prst="rect">
            <a:avLst/>
          </a:prstGeom>
        </p:spPr>
        <p:txBody>
          <a:bodyPr wrap="square">
            <a:spAutoFit/>
          </a:bodyPr>
          <a:lstStyle/>
          <a:p>
            <a:r>
              <a:rPr lang="fr-FR" sz="2400" b="1" dirty="0">
                <a:latin typeface="Times New Roman" pitchFamily="18" charset="0"/>
                <a:cs typeface="Times New Roman" pitchFamily="18" charset="0"/>
              </a:rPr>
              <a:t>V</a:t>
            </a:r>
          </a:p>
        </p:txBody>
      </p:sp>
      <p:sp>
        <p:nvSpPr>
          <p:cNvPr id="30" name="Rectangle 29"/>
          <p:cNvSpPr/>
          <p:nvPr/>
        </p:nvSpPr>
        <p:spPr>
          <a:xfrm>
            <a:off x="0" y="2919345"/>
            <a:ext cx="428596" cy="461665"/>
          </a:xfrm>
          <a:prstGeom prst="rect">
            <a:avLst/>
          </a:prstGeom>
        </p:spPr>
        <p:txBody>
          <a:bodyPr wrap="square">
            <a:spAutoFit/>
          </a:bodyPr>
          <a:lstStyle/>
          <a:p>
            <a:r>
              <a:rPr lang="fr-FR" sz="2400" dirty="0" smtClean="0">
                <a:latin typeface="Times New Roman" pitchFamily="18" charset="0"/>
                <a:cs typeface="Times New Roman" pitchFamily="18" charset="0"/>
              </a:rPr>
              <a:t>U </a:t>
            </a:r>
            <a:endParaRPr lang="fr-FR" sz="2400" dirty="0">
              <a:latin typeface="Times New Roman" pitchFamily="18" charset="0"/>
              <a:cs typeface="Times New Roman" pitchFamily="18" charset="0"/>
            </a:endParaRPr>
          </a:p>
        </p:txBody>
      </p:sp>
      <p:cxnSp>
        <p:nvCxnSpPr>
          <p:cNvPr id="5120" name="Straight Arrow Connector 5119"/>
          <p:cNvCxnSpPr>
            <a:stCxn id="28" idx="2"/>
          </p:cNvCxnSpPr>
          <p:nvPr/>
        </p:nvCxnSpPr>
        <p:spPr>
          <a:xfrm flipH="1" flipV="1">
            <a:off x="309074" y="1868269"/>
            <a:ext cx="1897702" cy="1569302"/>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
        <p:nvSpPr>
          <p:cNvPr id="5131" name="Rectangle 5130"/>
          <p:cNvSpPr/>
          <p:nvPr/>
        </p:nvSpPr>
        <p:spPr>
          <a:xfrm>
            <a:off x="1" y="1416323"/>
            <a:ext cx="428596" cy="461665"/>
          </a:xfrm>
          <a:prstGeom prst="rect">
            <a:avLst/>
          </a:prstGeom>
        </p:spPr>
        <p:txBody>
          <a:bodyPr wrap="square">
            <a:spAutoFit/>
          </a:bodyPr>
          <a:lstStyle/>
          <a:p>
            <a:r>
              <a:rPr lang="fr-FR" sz="2400" dirty="0" smtClean="0">
                <a:latin typeface="Times New Roman" pitchFamily="18" charset="0"/>
                <a:cs typeface="Times New Roman" pitchFamily="18" charset="0"/>
              </a:rPr>
              <a:t>W</a:t>
            </a:r>
            <a:endParaRPr lang="fr-FR" sz="2400" dirty="0">
              <a:latin typeface="Times New Roman" pitchFamily="18" charset="0"/>
              <a:cs typeface="Times New Roman" pitchFamily="18" charset="0"/>
            </a:endParaRPr>
          </a:p>
        </p:txBody>
      </p:sp>
      <p:cxnSp>
        <p:nvCxnSpPr>
          <p:cNvPr id="5134" name="Straight Connector 5133"/>
          <p:cNvCxnSpPr/>
          <p:nvPr/>
        </p:nvCxnSpPr>
        <p:spPr>
          <a:xfrm rot="10800000">
            <a:off x="0" y="1714488"/>
            <a:ext cx="3786214" cy="3071833"/>
          </a:xfrm>
          <a:prstGeom prst="line">
            <a:avLst/>
          </a:prstGeom>
          <a:ln w="28575">
            <a:prstDash val="lgDashDotDot"/>
          </a:ln>
        </p:spPr>
        <p:style>
          <a:lnRef idx="2">
            <a:schemeClr val="accent3"/>
          </a:lnRef>
          <a:fillRef idx="0">
            <a:schemeClr val="accent3"/>
          </a:fillRef>
          <a:effectRef idx="1">
            <a:schemeClr val="accent3"/>
          </a:effectRef>
          <a:fontRef idx="minor">
            <a:schemeClr val="tx1"/>
          </a:fontRef>
        </p:style>
      </p:cxnSp>
      <p:pic>
        <p:nvPicPr>
          <p:cNvPr id="5141" name="Picture 5"/>
          <p:cNvPicPr>
            <a:picLocks noChangeAspect="1" noChangeArrowheads="1"/>
          </p:cNvPicPr>
          <p:nvPr/>
        </p:nvPicPr>
        <p:blipFill>
          <a:blip r:embed="rId2">
            <a:duotone>
              <a:prstClr val="black"/>
              <a:srgbClr val="FC0404">
                <a:tint val="45000"/>
                <a:satMod val="400000"/>
              </a:srgbClr>
            </a:duotone>
            <a:extLst>
              <a:ext uri="{BEBA8EAE-BF5A-486C-A8C5-ECC9F3942E4B}">
                <a14:imgProps xmlns:a14="http://schemas.microsoft.com/office/drawing/2010/main" xmlns="">
                  <a14:imgLayer r:embed="rId3">
                    <a14:imgEffect>
                      <a14:colorTemperature colorTemp="5300"/>
                    </a14:imgEffect>
                  </a14:imgLayer>
                </a14:imgProps>
              </a:ext>
              <a:ext uri="{28A0092B-C50C-407E-A947-70E740481C1C}">
                <a14:useLocalDpi xmlns:a14="http://schemas.microsoft.com/office/drawing/2010/main" xmlns="" val="0"/>
              </a:ext>
            </a:extLst>
          </a:blip>
          <a:srcRect/>
          <a:stretch>
            <a:fillRect/>
          </a:stretch>
        </p:blipFill>
        <p:spPr bwMode="auto">
          <a:xfrm rot="2316260">
            <a:off x="3757741" y="3494861"/>
            <a:ext cx="400305" cy="1193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142" name="Rectangle 5141"/>
          <p:cNvSpPr/>
          <p:nvPr/>
        </p:nvSpPr>
        <p:spPr>
          <a:xfrm>
            <a:off x="4286248" y="3929066"/>
            <a:ext cx="1214446" cy="584775"/>
          </a:xfrm>
          <a:prstGeom prst="rect">
            <a:avLst/>
          </a:prstGeom>
        </p:spPr>
        <p:txBody>
          <a:bodyPr wrap="square">
            <a:spAutoFit/>
          </a:bodyPr>
          <a:lstStyle/>
          <a:p>
            <a:r>
              <a:rPr lang="fr-FR" sz="1600" dirty="0"/>
              <a:t> </a:t>
            </a:r>
            <a:r>
              <a:rPr lang="el-GR" sz="1600" b="1" dirty="0" smtClean="0">
                <a:solidFill>
                  <a:schemeClr val="accent1"/>
                </a:solidFill>
                <a:latin typeface="Times New Roman" pitchFamily="18" charset="0"/>
                <a:cs typeface="Times New Roman" pitchFamily="18" charset="0"/>
              </a:rPr>
              <a:t>α</a:t>
            </a:r>
            <a:r>
              <a:rPr lang="fr-FR" sz="1600" b="1" dirty="0" smtClean="0">
                <a:solidFill>
                  <a:schemeClr val="accent1"/>
                </a:solidFill>
                <a:latin typeface="Times New Roman" pitchFamily="18" charset="0"/>
                <a:cs typeface="Times New Roman" pitchFamily="18" charset="0"/>
              </a:rPr>
              <a:t> angle d’incidence</a:t>
            </a:r>
            <a:endParaRPr lang="fr-FR" sz="1600" b="1" dirty="0">
              <a:solidFill>
                <a:schemeClr val="accent1"/>
              </a:solidFill>
              <a:latin typeface="Times New Roman" pitchFamily="18" charset="0"/>
              <a:cs typeface="Times New Roman" pitchFamily="18" charset="0"/>
            </a:endParaRPr>
          </a:p>
        </p:txBody>
      </p:sp>
      <p:cxnSp>
        <p:nvCxnSpPr>
          <p:cNvPr id="5144" name="Straight Arrow Connector 5143"/>
          <p:cNvCxnSpPr/>
          <p:nvPr/>
        </p:nvCxnSpPr>
        <p:spPr>
          <a:xfrm flipV="1">
            <a:off x="928662" y="3929066"/>
            <a:ext cx="925976" cy="1226118"/>
          </a:xfrm>
          <a:prstGeom prst="straightConnector1">
            <a:avLst/>
          </a:prstGeom>
          <a:ln w="57150">
            <a:tailEnd type="arrow"/>
          </a:ln>
        </p:spPr>
        <p:style>
          <a:lnRef idx="2">
            <a:schemeClr val="accent4"/>
          </a:lnRef>
          <a:fillRef idx="0">
            <a:schemeClr val="accent4"/>
          </a:fillRef>
          <a:effectRef idx="1">
            <a:schemeClr val="accent4"/>
          </a:effectRef>
          <a:fontRef idx="minor">
            <a:schemeClr val="tx1"/>
          </a:fontRef>
        </p:style>
      </p:cxnSp>
      <p:sp>
        <p:nvSpPr>
          <p:cNvPr id="58" name="Rectangle 57"/>
          <p:cNvSpPr/>
          <p:nvPr/>
        </p:nvSpPr>
        <p:spPr>
          <a:xfrm rot="2167959">
            <a:off x="227339" y="5262037"/>
            <a:ext cx="1279517" cy="461665"/>
          </a:xfrm>
          <a:prstGeom prst="rect">
            <a:avLst/>
          </a:prstGeom>
        </p:spPr>
        <p:txBody>
          <a:bodyPr wrap="square">
            <a:spAutoFit/>
          </a:bodyPr>
          <a:lstStyle/>
          <a:p>
            <a:r>
              <a:rPr lang="fr-FR" sz="2400" b="1" dirty="0" smtClean="0">
                <a:latin typeface="Times New Roman" pitchFamily="18" charset="0"/>
                <a:cs typeface="Times New Roman" pitchFamily="18" charset="0"/>
              </a:rPr>
              <a:t>intrados</a:t>
            </a:r>
            <a:endParaRPr lang="fr-FR" sz="2400" b="1" dirty="0">
              <a:latin typeface="Times New Roman" pitchFamily="18" charset="0"/>
              <a:cs typeface="Times New Roman" pitchFamily="18" charset="0"/>
            </a:endParaRPr>
          </a:p>
        </p:txBody>
      </p:sp>
      <p:cxnSp>
        <p:nvCxnSpPr>
          <p:cNvPr id="5149" name="Straight Arrow Connector 5148"/>
          <p:cNvCxnSpPr/>
          <p:nvPr/>
        </p:nvCxnSpPr>
        <p:spPr>
          <a:xfrm flipH="1">
            <a:off x="2428860" y="1857364"/>
            <a:ext cx="562099" cy="1085733"/>
          </a:xfrm>
          <a:prstGeom prst="straightConnector1">
            <a:avLst/>
          </a:prstGeom>
          <a:ln w="57150">
            <a:solidFill>
              <a:srgbClr val="FFC000"/>
            </a:solidFill>
            <a:tailEnd type="arrow"/>
          </a:ln>
        </p:spPr>
        <p:style>
          <a:lnRef idx="2">
            <a:schemeClr val="accent4"/>
          </a:lnRef>
          <a:fillRef idx="0">
            <a:schemeClr val="accent4"/>
          </a:fillRef>
          <a:effectRef idx="1">
            <a:schemeClr val="accent4"/>
          </a:effectRef>
          <a:fontRef idx="minor">
            <a:schemeClr val="tx1"/>
          </a:fontRef>
        </p:style>
      </p:cxnSp>
      <p:sp>
        <p:nvSpPr>
          <p:cNvPr id="64" name="Rectangle 63"/>
          <p:cNvSpPr/>
          <p:nvPr/>
        </p:nvSpPr>
        <p:spPr>
          <a:xfrm rot="1439085">
            <a:off x="2608874" y="1175638"/>
            <a:ext cx="1313180" cy="461665"/>
          </a:xfrm>
          <a:prstGeom prst="rect">
            <a:avLst/>
          </a:prstGeom>
        </p:spPr>
        <p:txBody>
          <a:bodyPr wrap="none">
            <a:spAutoFit/>
          </a:bodyPr>
          <a:lstStyle/>
          <a:p>
            <a:r>
              <a:rPr lang="fr-FR" sz="2400" b="1" dirty="0" smtClean="0">
                <a:latin typeface="Times New Roman" pitchFamily="18" charset="0"/>
                <a:cs typeface="Times New Roman" pitchFamily="18" charset="0"/>
              </a:rPr>
              <a:t>extrados</a:t>
            </a:r>
            <a:endParaRPr lang="fr-FR" sz="2400" b="1" dirty="0">
              <a:latin typeface="Times New Roman" pitchFamily="18" charset="0"/>
              <a:cs typeface="Times New Roman" pitchFamily="18" charset="0"/>
            </a:endParaRPr>
          </a:p>
        </p:txBody>
      </p:sp>
      <p:sp>
        <p:nvSpPr>
          <p:cNvPr id="5151" name="Rectangle 5150"/>
          <p:cNvSpPr/>
          <p:nvPr/>
        </p:nvSpPr>
        <p:spPr>
          <a:xfrm>
            <a:off x="4286248" y="2857496"/>
            <a:ext cx="1732205" cy="369332"/>
          </a:xfrm>
          <a:prstGeom prst="rect">
            <a:avLst/>
          </a:prstGeom>
        </p:spPr>
        <p:txBody>
          <a:bodyPr wrap="none">
            <a:spAutoFit/>
          </a:bodyPr>
          <a:lstStyle/>
          <a:p>
            <a:r>
              <a:rPr lang="fr-FR" b="1" dirty="0">
                <a:latin typeface="Times New Roman" pitchFamily="18" charset="0"/>
                <a:cs typeface="Times New Roman" pitchFamily="18" charset="0"/>
              </a:rPr>
              <a:t>sens de rotation</a:t>
            </a:r>
          </a:p>
        </p:txBody>
      </p:sp>
      <p:sp>
        <p:nvSpPr>
          <p:cNvPr id="23" name="Rectangle 22"/>
          <p:cNvSpPr/>
          <p:nvPr/>
        </p:nvSpPr>
        <p:spPr>
          <a:xfrm>
            <a:off x="3500430" y="1928802"/>
            <a:ext cx="2017091" cy="400110"/>
          </a:xfrm>
          <a:prstGeom prst="rect">
            <a:avLst/>
          </a:prstGeom>
        </p:spPr>
        <p:txBody>
          <a:bodyPr wrap="none">
            <a:spAutoFit/>
          </a:bodyPr>
          <a:lstStyle/>
          <a:p>
            <a:r>
              <a:rPr lang="fr-FR" sz="2000" b="1" dirty="0" smtClean="0">
                <a:solidFill>
                  <a:srgbClr val="FF0000"/>
                </a:solidFill>
                <a:latin typeface="Times New Roman" pitchFamily="18" charset="0"/>
                <a:cs typeface="Times New Roman" pitchFamily="18" charset="0"/>
              </a:rPr>
              <a:t>Axe de référence</a:t>
            </a:r>
            <a:endParaRPr lang="fr-FR" sz="2000" b="1" dirty="0">
              <a:solidFill>
                <a:srgbClr val="FF0000"/>
              </a:solidFill>
              <a:latin typeface="Times New Roman" pitchFamily="18" charset="0"/>
              <a:cs typeface="Times New Roman" pitchFamily="18" charset="0"/>
            </a:endParaRPr>
          </a:p>
        </p:txBody>
      </p:sp>
      <p:sp>
        <p:nvSpPr>
          <p:cNvPr id="25" name="Rectangle 24"/>
          <p:cNvSpPr/>
          <p:nvPr/>
        </p:nvSpPr>
        <p:spPr>
          <a:xfrm>
            <a:off x="142844" y="0"/>
            <a:ext cx="3714776" cy="57148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dirty="0" smtClean="0">
                <a:latin typeface="Times New Roman" pitchFamily="18" charset="0"/>
                <a:cs typeface="Times New Roman" pitchFamily="18" charset="0"/>
              </a:rPr>
              <a:t>Action du vent sur un profil de pale</a:t>
            </a:r>
            <a:endParaRPr lang="fr-FR" dirty="0"/>
          </a:p>
        </p:txBody>
      </p:sp>
      <p:sp>
        <p:nvSpPr>
          <p:cNvPr id="26" name="Rectangle à coins arrondis 25"/>
          <p:cNvSpPr/>
          <p:nvPr/>
        </p:nvSpPr>
        <p:spPr>
          <a:xfrm>
            <a:off x="2428860" y="6072206"/>
            <a:ext cx="4357718" cy="64294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le triangle de  vitesse pour un profil</a:t>
            </a:r>
            <a:endParaRPr lang="fr-FR" sz="2000" b="1" dirty="0">
              <a:latin typeface="Times New Roman" pitchFamily="18" charset="0"/>
              <a:cs typeface="Times New Roman" pitchFamily="18" charset="0"/>
            </a:endParaRPr>
          </a:p>
        </p:txBody>
      </p:sp>
      <p:pic>
        <p:nvPicPr>
          <p:cNvPr id="33" name="Image 32"/>
          <p:cNvPicPr/>
          <p:nvPr/>
        </p:nvPicPr>
        <p:blipFill>
          <a:blip r:embed="rId4"/>
          <a:srcRect/>
          <a:stretch>
            <a:fillRect/>
          </a:stretch>
        </p:blipFill>
        <p:spPr bwMode="auto">
          <a:xfrm>
            <a:off x="6143636" y="1285860"/>
            <a:ext cx="2500330" cy="3357586"/>
          </a:xfrm>
          <a:prstGeom prst="rect">
            <a:avLst/>
          </a:prstGeom>
          <a:noFill/>
          <a:ln w="9525">
            <a:noFill/>
            <a:miter lim="800000"/>
            <a:headEnd/>
            <a:tailEnd/>
          </a:ln>
        </p:spPr>
      </p:pic>
      <p:sp>
        <p:nvSpPr>
          <p:cNvPr id="34" name="Donut 5"/>
          <p:cNvSpPr/>
          <p:nvPr/>
        </p:nvSpPr>
        <p:spPr>
          <a:xfrm>
            <a:off x="6143636" y="2000240"/>
            <a:ext cx="928694" cy="785818"/>
          </a:xfrm>
          <a:prstGeom prst="donut">
            <a:avLst>
              <a:gd name="adj" fmla="val 8138"/>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fr-FR" dirty="0">
              <a:solidFill>
                <a:schemeClr val="tx1"/>
              </a:solidFill>
            </a:endParaRPr>
          </a:p>
        </p:txBody>
      </p:sp>
      <p:sp>
        <p:nvSpPr>
          <p:cNvPr id="36" name="Rectangle 35"/>
          <p:cNvSpPr/>
          <p:nvPr/>
        </p:nvSpPr>
        <p:spPr>
          <a:xfrm>
            <a:off x="6357950" y="4857760"/>
            <a:ext cx="2071702" cy="57150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latin typeface="Times New Roman" pitchFamily="18" charset="0"/>
                <a:cs typeface="Times New Roman" pitchFamily="18" charset="0"/>
              </a:rPr>
              <a:t>Fonctionnement du </a:t>
            </a:r>
            <a:r>
              <a:rPr lang="fr-FR" dirty="0" err="1" smtClean="0">
                <a:latin typeface="Times New Roman" pitchFamily="18" charset="0"/>
                <a:cs typeface="Times New Roman" pitchFamily="18" charset="0"/>
              </a:rPr>
              <a:t>darrieus</a:t>
            </a:r>
            <a:endParaRPr lang="fr-FR" dirty="0">
              <a:latin typeface="Times New Roman" pitchFamily="18" charset="0"/>
              <a:cs typeface="Times New Roman" pitchFamily="18" charset="0"/>
            </a:endParaRPr>
          </a:p>
        </p:txBody>
      </p:sp>
      <p:sp>
        <p:nvSpPr>
          <p:cNvPr id="31" name="Espace réservé du numéro de diapositive 30"/>
          <p:cNvSpPr>
            <a:spLocks noGrp="1"/>
          </p:cNvSpPr>
          <p:nvPr>
            <p:ph type="sldNum" sz="quarter" idx="12"/>
          </p:nvPr>
        </p:nvSpPr>
        <p:spPr/>
        <p:txBody>
          <a:bodyPr/>
          <a:lstStyle/>
          <a:p>
            <a:fld id="{9A0BA835-014C-465D-B973-4335E8BB6446}" type="slidenum">
              <a:rPr lang="fr-FR" smtClean="0"/>
              <a:pPr/>
              <a:t>9</a:t>
            </a:fld>
            <a:endParaRPr lang="fr-FR"/>
          </a:p>
        </p:txBody>
      </p:sp>
    </p:spTree>
    <p:extLst>
      <p:ext uri="{BB962C8B-B14F-4D97-AF65-F5344CB8AC3E}">
        <p14:creationId xmlns:p14="http://schemas.microsoft.com/office/powerpoint/2010/main" xmlns="" val="13094271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10" dur="1000" fill="hold"/>
                                        <p:tgtEl>
                                          <p:spTgt spid="6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4"/>
                                        </p:tgtEl>
                                      </p:cBhvr>
                                    </p:animEffect>
                                  </p:childTnLst>
                                </p:cTn>
                              </p:par>
                              <p:par>
                                <p:cTn id="15" presetID="25" presetClass="entr" presetSubtype="0" fill="hold" nodeType="withEffect">
                                  <p:stCondLst>
                                    <p:cond delay="0"/>
                                  </p:stCondLst>
                                  <p:childTnLst>
                                    <p:set>
                                      <p:cBhvr>
                                        <p:cTn id="16" dur="1" fill="hold">
                                          <p:stCondLst>
                                            <p:cond delay="0"/>
                                          </p:stCondLst>
                                        </p:cTn>
                                        <p:tgtEl>
                                          <p:spTgt spid="5149"/>
                                        </p:tgtEl>
                                        <p:attrNameLst>
                                          <p:attrName>style.visibility</p:attrName>
                                        </p:attrNameLst>
                                      </p:cBhvr>
                                      <p:to>
                                        <p:strVal val="visible"/>
                                      </p:to>
                                    </p:set>
                                    <p:anim calcmode="lin" valueType="num">
                                      <p:cBhvr>
                                        <p:cTn id="17" dur="500" decel="50000" fill="hold">
                                          <p:stCondLst>
                                            <p:cond delay="0"/>
                                          </p:stCondLst>
                                        </p:cTn>
                                        <p:tgtEl>
                                          <p:spTgt spid="514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14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149"/>
                                        </p:tgtEl>
                                        <p:attrNameLst>
                                          <p:attrName>ppt_w</p:attrName>
                                        </p:attrNameLst>
                                      </p:cBhvr>
                                      <p:tavLst>
                                        <p:tav tm="0">
                                          <p:val>
                                            <p:strVal val="#ppt_w*.05"/>
                                          </p:val>
                                        </p:tav>
                                        <p:tav tm="100000">
                                          <p:val>
                                            <p:strVal val="#ppt_w"/>
                                          </p:val>
                                        </p:tav>
                                      </p:tavLst>
                                    </p:anim>
                                    <p:anim calcmode="lin" valueType="num">
                                      <p:cBhvr>
                                        <p:cTn id="20" dur="1000" fill="hold"/>
                                        <p:tgtEl>
                                          <p:spTgt spid="514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14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14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14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149"/>
                                        </p:tgtEl>
                                      </p:cBhvr>
                                    </p:animEffect>
                                  </p:childTnLst>
                                </p:cTn>
                              </p:par>
                              <p:par>
                                <p:cTn id="25" presetID="25" presetClass="entr" presetSubtype="0" fill="hold" nodeType="withEffect">
                                  <p:stCondLst>
                                    <p:cond delay="0"/>
                                  </p:stCondLst>
                                  <p:childTnLst>
                                    <p:set>
                                      <p:cBhvr>
                                        <p:cTn id="26" dur="1" fill="hold">
                                          <p:stCondLst>
                                            <p:cond delay="0"/>
                                          </p:stCondLst>
                                        </p:cTn>
                                        <p:tgtEl>
                                          <p:spTgt spid="5144"/>
                                        </p:tgtEl>
                                        <p:attrNameLst>
                                          <p:attrName>style.visibility</p:attrName>
                                        </p:attrNameLst>
                                      </p:cBhvr>
                                      <p:to>
                                        <p:strVal val="visible"/>
                                      </p:to>
                                    </p:set>
                                    <p:anim calcmode="lin" valueType="num">
                                      <p:cBhvr>
                                        <p:cTn id="27" dur="500" decel="50000" fill="hold">
                                          <p:stCondLst>
                                            <p:cond delay="0"/>
                                          </p:stCondLst>
                                        </p:cTn>
                                        <p:tgtEl>
                                          <p:spTgt spid="5144"/>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5144"/>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5144"/>
                                        </p:tgtEl>
                                        <p:attrNameLst>
                                          <p:attrName>ppt_w</p:attrName>
                                        </p:attrNameLst>
                                      </p:cBhvr>
                                      <p:tavLst>
                                        <p:tav tm="0">
                                          <p:val>
                                            <p:strVal val="#ppt_w*.05"/>
                                          </p:val>
                                        </p:tav>
                                        <p:tav tm="100000">
                                          <p:val>
                                            <p:strVal val="#ppt_w"/>
                                          </p:val>
                                        </p:tav>
                                      </p:tavLst>
                                    </p:anim>
                                    <p:anim calcmode="lin" valueType="num">
                                      <p:cBhvr>
                                        <p:cTn id="30" dur="1000" fill="hold"/>
                                        <p:tgtEl>
                                          <p:spTgt spid="5144"/>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5144"/>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5144"/>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5144"/>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5144"/>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40" dur="1000" fill="hold"/>
                                        <p:tgtEl>
                                          <p:spTgt spid="5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58"/>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52" dur="1000" fill="hold"/>
                                        <p:tgtEl>
                                          <p:spTgt spid="23"/>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3"/>
                                        </p:tgtEl>
                                      </p:cBhvr>
                                    </p:animEffect>
                                  </p:childTnLst>
                                </p:cTn>
                              </p:par>
                              <p:par>
                                <p:cTn id="57" presetID="63" presetClass="path" presetSubtype="0" repeatCount="indefinite" accel="50000" decel="50000" fill="hold" grpId="0" nodeType="withEffect">
                                  <p:stCondLst>
                                    <p:cond delay="0"/>
                                  </p:stCondLst>
                                  <p:childTnLst>
                                    <p:animMotion origin="layout" path="M 0 -2.22222E-6 L 0 -0.18889 " pathEditMode="relative" rAng="0" ptsTypes="AA">
                                      <p:cBhvr>
                                        <p:cTn id="58" dur="3000" fill="hold"/>
                                        <p:tgtEl>
                                          <p:spTgt spid="21"/>
                                        </p:tgtEl>
                                        <p:attrNameLst>
                                          <p:attrName>ppt_x</p:attrName>
                                          <p:attrName>ppt_y</p:attrName>
                                        </p:attrNameLst>
                                      </p:cBhvr>
                                      <p:rCtr x="0" y="-9444"/>
                                    </p:animMotion>
                                  </p:childTnLst>
                                </p:cTn>
                              </p:par>
                              <p:par>
                                <p:cTn id="59" presetID="63" presetClass="path" presetSubtype="0" repeatCount="indefinite" accel="50000" decel="50000" fill="hold" nodeType="withEffect">
                                  <p:stCondLst>
                                    <p:cond delay="0"/>
                                  </p:stCondLst>
                                  <p:childTnLst>
                                    <p:animMotion origin="layout" path="M -2.77778E-7 -4.49584E-6 L 0.25 -4.49584E-6 " pathEditMode="relative" rAng="0" ptsTypes="AA">
                                      <p:cBhvr>
                                        <p:cTn id="60" dur="3000" fill="hold"/>
                                        <p:tgtEl>
                                          <p:spTgt spid="24"/>
                                        </p:tgtEl>
                                        <p:attrNameLst>
                                          <p:attrName>ppt_x</p:attrName>
                                          <p:attrName>ppt_y</p:attrName>
                                        </p:attrNameLst>
                                      </p:cBhvr>
                                      <p:rCtr x="125" y="0"/>
                                    </p:animMotion>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down)">
                                      <p:cBhvr>
                                        <p:cTn id="65" dur="500"/>
                                        <p:tgtEl>
                                          <p:spTgt spid="28"/>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down)">
                                      <p:cBhvr>
                                        <p:cTn id="68" dur="500"/>
                                        <p:tgtEl>
                                          <p:spTgt spid="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500"/>
                                        <p:tgtEl>
                                          <p:spTgt spid="30"/>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down)">
                                      <p:cBhvr>
                                        <p:cTn id="74" dur="500"/>
                                        <p:tgtEl>
                                          <p:spTgt spid="29"/>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1" fill="hold" nodeType="clickEffect">
                                  <p:stCondLst>
                                    <p:cond delay="0"/>
                                  </p:stCondLst>
                                  <p:childTnLst>
                                    <p:set>
                                      <p:cBhvr>
                                        <p:cTn id="78" dur="1" fill="hold">
                                          <p:stCondLst>
                                            <p:cond delay="0"/>
                                          </p:stCondLst>
                                        </p:cTn>
                                        <p:tgtEl>
                                          <p:spTgt spid="5120"/>
                                        </p:tgtEl>
                                        <p:attrNameLst>
                                          <p:attrName>style.visibility</p:attrName>
                                        </p:attrNameLst>
                                      </p:cBhvr>
                                      <p:to>
                                        <p:strVal val="visible"/>
                                      </p:to>
                                    </p:set>
                                    <p:animEffect transition="in" filter="wipe(up)">
                                      <p:cBhvr>
                                        <p:cTn id="79" dur="500"/>
                                        <p:tgtEl>
                                          <p:spTgt spid="5120"/>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131"/>
                                        </p:tgtEl>
                                        <p:attrNameLst>
                                          <p:attrName>style.visibility</p:attrName>
                                        </p:attrNameLst>
                                      </p:cBhvr>
                                      <p:to>
                                        <p:strVal val="visible"/>
                                      </p:to>
                                    </p:set>
                                    <p:animEffect transition="in" filter="wipe(up)">
                                      <p:cBhvr>
                                        <p:cTn id="82" dur="500"/>
                                        <p:tgtEl>
                                          <p:spTgt spid="5131"/>
                                        </p:tgtEl>
                                      </p:cBhvr>
                                    </p:animEffect>
                                  </p:childTnLst>
                                </p:cTn>
                              </p:par>
                              <p:par>
                                <p:cTn id="83" presetID="22" presetClass="entr" presetSubtype="1" fill="hold" nodeType="withEffect">
                                  <p:stCondLst>
                                    <p:cond delay="0"/>
                                  </p:stCondLst>
                                  <p:childTnLst>
                                    <p:set>
                                      <p:cBhvr>
                                        <p:cTn id="84" dur="1" fill="hold">
                                          <p:stCondLst>
                                            <p:cond delay="0"/>
                                          </p:stCondLst>
                                        </p:cTn>
                                        <p:tgtEl>
                                          <p:spTgt spid="5141"/>
                                        </p:tgtEl>
                                        <p:attrNameLst>
                                          <p:attrName>style.visibility</p:attrName>
                                        </p:attrNameLst>
                                      </p:cBhvr>
                                      <p:to>
                                        <p:strVal val="visible"/>
                                      </p:to>
                                    </p:set>
                                    <p:animEffect transition="in" filter="wipe(up)">
                                      <p:cBhvr>
                                        <p:cTn id="85" dur="500"/>
                                        <p:tgtEl>
                                          <p:spTgt spid="5141"/>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5142"/>
                                        </p:tgtEl>
                                        <p:attrNameLst>
                                          <p:attrName>style.visibility</p:attrName>
                                        </p:attrNameLst>
                                      </p:cBhvr>
                                      <p:to>
                                        <p:strVal val="visible"/>
                                      </p:to>
                                    </p:set>
                                    <p:animEffect transition="in" filter="wipe(up)">
                                      <p:cBhvr>
                                        <p:cTn id="88" dur="500"/>
                                        <p:tgtEl>
                                          <p:spTgt spid="5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p:bldP spid="30" grpId="0"/>
      <p:bldP spid="5131" grpId="0"/>
      <p:bldP spid="5142" grpId="0"/>
      <p:bldP spid="58" grpId="0"/>
      <p:bldP spid="64" grpId="0"/>
      <p:bldP spid="23" grpId="0"/>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4964</TotalTime>
  <Words>1170</Words>
  <Application>Microsoft Office PowerPoint</Application>
  <PresentationFormat>Affichage à l'écran (4:3)</PresentationFormat>
  <Paragraphs>166</Paragraphs>
  <Slides>30</Slides>
  <Notes>2</Notes>
  <HiddenSlides>0</HiddenSlides>
  <MMClips>1</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30</vt:i4>
      </vt:variant>
    </vt:vector>
  </HeadingPairs>
  <TitlesOfParts>
    <vt:vector size="32" baseType="lpstr">
      <vt:lpstr>Slipstream</vt:lpstr>
      <vt:lpstr>Équation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mustapha</dc:creator>
  <cp:lastModifiedBy>poste to</cp:lastModifiedBy>
  <cp:revision>504</cp:revision>
  <dcterms:created xsi:type="dcterms:W3CDTF">2012-06-24T22:01:26Z</dcterms:created>
  <dcterms:modified xsi:type="dcterms:W3CDTF">2016-06-07T18:15:40Z</dcterms:modified>
</cp:coreProperties>
</file>