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4" r:id="rId28"/>
    <p:sldId id="285" r:id="rId29"/>
    <p:sldId id="286" r:id="rId30"/>
    <p:sldId id="287" r:id="rId31"/>
    <p:sldId id="288" r:id="rId32"/>
    <p:sldId id="289"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08"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19" name="Espace réservé du pied de page 18"/>
          <p:cNvSpPr>
            <a:spLocks noGrp="1"/>
          </p:cNvSpPr>
          <p:nvPr>
            <p:ph type="ftr" sz="quarter" idx="11"/>
          </p:nvPr>
        </p:nvSpPr>
        <p:spPr/>
        <p:txBody>
          <a:bodyPr/>
          <a:lstStyle/>
          <a:p>
            <a:endParaRPr lang="fr-FR" dirty="0"/>
          </a:p>
        </p:txBody>
      </p:sp>
      <p:sp>
        <p:nvSpPr>
          <p:cNvPr id="27" name="Espace réservé du numéro de diapositive 26"/>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D62AAF46-659F-4553-BAC9-C2E7AC9A4442}" type="slidenum">
              <a:rPr lang="fr-FR" smtClean="0"/>
              <a:pPr/>
              <a:t>‹N°›</a:t>
            </a:fld>
            <a:endParaRPr lang="fr-FR"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77B87772-AC93-4D51-92B3-B4F2AF29AB4D}" type="datetimeFigureOut">
              <a:rPr lang="fr-FR" smtClean="0"/>
              <a:pPr/>
              <a:t>08/06/2016</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a:xfrm>
            <a:off x="8077200" y="6356350"/>
            <a:ext cx="609600" cy="365125"/>
          </a:xfrm>
        </p:spPr>
        <p:txBody>
          <a:bodyPr/>
          <a:lstStyle/>
          <a:p>
            <a:fld id="{D62AAF46-659F-4553-BAC9-C2E7AC9A4442}" type="slidenum">
              <a:rPr lang="fr-FR" smtClean="0"/>
              <a:pPr/>
              <a:t>‹N°›</a:t>
            </a:fld>
            <a:endParaRPr lang="fr-FR" dirty="0"/>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dirty="0"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7B87772-AC93-4D51-92B3-B4F2AF29AB4D}" type="datetimeFigureOut">
              <a:rPr lang="fr-FR" smtClean="0"/>
              <a:pPr/>
              <a:t>08/06/2016</a:t>
            </a:fld>
            <a:endParaRPr lang="fr-FR" dirty="0"/>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dirty="0"/>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2AAF46-659F-4553-BAC9-C2E7AC9A4442}" type="slidenum">
              <a:rPr lang="fr-FR" smtClean="0"/>
              <a:pPr/>
              <a:t>‹N°›</a:t>
            </a:fld>
            <a:endParaRPr lang="fr-FR" dirty="0"/>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di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IQDxAPEBIQDxAPFRUNFg8PDw8PDxAWFREXFhYWFRUYHSggGBolGxgVITEiJSorLi4uFyAzODMtNygtLisBCgoKDg0OGxAQGi0lIB8tLy0tLS0tLS0rLS0tLy0tLSstLS0tLS0tLS0tLS0tLS0tLS0tLS0rKy0tLy0tLS0tLf/AABEIAKgBLAMBEQACEQEDEQH/xAAcAAACAgMBAQAAAAAAAAAAAAABAgAFAwQGBwj/xABKEAACAQMCAwUDBwgHBQkAAAABAgMABBESIQUxUQYTIkFhcYGRBxQyQlKhsRUjYnKCksHRJDNDosLw8TREU3PhJWODk7Kzw9LT/8QAGwEAAwEBAQEBAAAAAAAAAAAAAAECAwQFBgf/xAA5EQACAgECAwUGBgEDBAMAAAAAAQIRAxIhBDFBE1FhgZEicaGx0fAFFCMyweFSJEJikqLS8RUzU//aAAwDAQACEQMRAD8A8vzX6QdFhzQM9Q7AcVF1btaTHLKNO53Knlj1H8K8Xj8TxTWWBhNUzm+OWL28zxMT4TscnDDyI9or0OHyxyQUkCZVyFtmBOpdxufhXQq5Fow3yYKyD6LjUPfzHuNVB9O4uL2o3OGy842yVO2OoPT47evsqMi/3Il95W3UJjcofLkfIjmCPQjBrWMtSs6IytGMGqLHQ70Cb2OkNsTaK2/Pqa5FP9Vo5r9o0LqEjG55dTW8JJlxZoTCtkzoxsx5pmlhzRY7JmgdhzTCyUgsmaBkzQKyZoCwZoCwZpWKwZoFZM0hWDNArBmkKxSaBWAmkKwE0rJBmgVi5pCsBNIVgJoJsGaQrBmgQM0gsmaBAzTJsmaB2WHA+JtbTpMp+idx1HmKzy41kg4vqKStHrHaixW+skvId3jXJxuWTzHu5/GvC4TK+HzPFLk/mZJnmbDBr30yrMyw95FInmuZl/xj+NS5aZJ9+30KTp2adudgfMHSfcMj4jUPfWj7imbfF49cSTDmvgY9Qc4+/PuZRWeJ1Jx+/v6MeOVOimBroN7Mkf8AIffTFJnfR23/AGeh6uBXkuf+oa8Dmvc1+IWP0dvKtMWXmNM5risOnFd2OVo3xS3NDNam9kzRY7DmnY7JmiwsmaB2TNAWTNArJmkFgzQFkzQKwZpBYM0CsGaBWAmkKwZpWTYM0CsGaQrFJoFYM0ibBmlYrBmgVgzSFYM0CsGaQWDNArBmgmw5pjsOaB2enfJNx/Ba0kOQfog9DzFeP+K8Pa7SJnLmaXbrgXzS4OkfmpPGh8sHy91b8BxPbY9+a5iTKLh8+iRW6Hl1HmPhXZkjqi0MFxad1PNENwV76P10+Nf7uaIz1QUn7n8irtGxYRhxLB9oFV9+NGPjGfYlTkdVP7++fqF9Tm22JB2xtXUdCZmt9yPUgU7FJnrCW3/Z8A6tmvn3P/USfgc17hubTVj0FEMlDs4vtbb6FHtA+416nCT1GuJ7nMZruOmw5oHZM0DsOaAsmaAsmaAsmaAsmaAsGaAsmaBWDNKxWDNFhYM0hWDNIVgzRZNgzSFYCaLFYM0hWDNIVgzQKxc0CsGaQrBmgVkzSFYM0BYuaCLDmgdhzTHZucKvmgmSVTgoQfaPOpnFTi4vqD3R7newJxThoZcGRF7xTzPLcV8zjk+E4inyZmeQTxlHKkYKnBFfSxkmrQ7Le5bUlldeccgtZD6Z2z+yWrnjs54+9WhpmpCO7njU7AjuT5EBHeBj7cY+ArRvVB+v8jsqu0EWi5k2xrxLjprAYj3Eke6tcMrgvT0NYPYwWO7r+sK0b2YSZ7WsP9FgXoNX3V8zq/VkzEe2gznPspSmBwXyjeEqv6QPwB/mK9f8Odps1xcziM16dnRYc0WFkzRY7DqosLJqosLJqosLJqosLJqosLBqosLJqpWKwaqLFYNVFhYM0rFYM0rFZM0WKwZpCsGaBWAmgVi5pCsBNArJmkKwZpCsGaBWDNArBmkFgzTIsmaB2HNA7DmmFnqXyP8AaDSxtnPLdc9OleN+K8PqjrQupl+U3gPdTfOIx4JNzjyqvwzidcND5oRzPCj3lvd23m0ZuE/Wi8Rx+zq+Fd2X2Zwn40/P+xpg43gsrjk7SYYeYeOOb8Xz76WB7U/D+V/AWYO2Sbwy/bUg/tBZv/mx7qrhXs493/r+C4MqOF7yRjq4H4V0yfsscme+20GVUdAB9wr5OU6bZBs29thvYNVZynsB438o93ru9A+oCfeT/wBB8a+k/D46cV95pjOT1V3Wa2HVTsdk1UWFk1UWOw6qLCyZosLJqosLBqosWomqlYWDVRYWTVRYrBmkKwZoCyaqLFYNVKxWDNFisGaVisGaLFYNVKxWDNArBmlYrBmgLJmgVgzSFZM0BYmaCLDmgLDmnY7Jmix2WXZ/iJt7mOUHGCM+zO9RlgpwcWDZ9B3kSX1h5Hw568xXy0JPBnHzR47ZA2t9GH2CSBGz5o3hb+6TX0k32uF11XxJsfjMJiSFG5o/dH2rZ2yH/PrU4Z6m2uv/AJSAzdroCbGFsfR7o59pnjP/ALcdRw8v1ZL3/wAP+WUmc92Yj13VunWQfdv/AArrzSrFJ+A2z6J4JFqXPtNfIZ5U6BB4rOsEE0zHSApOT5AUsMXkmooD5q4nemaaSU/XYn2DyHwr7OEVCKiuhonRraqqx2HVRYWTVRY7Jqp2Gomqiw1E1UrCyaqLDUTVRYaiaqLDUDVRYtRNVFhqBqpWKyaqLCwaqVi1A1UWGoGqlYrJmixWDNArBmkKwZosLJmgVgzSFYM0CsmaAsGaBWLmlZNhzTsLJmiwsmqix2HVRYWe7fJHxfvbYRsclfAc9K+f/FMVT1IuDKL5TOD6HMqjkdLY6eRrs/Dc9x0sUii7VPlIXOzSuLgjp3ltbH8c10cNs2l029HITZa9qI9XDdvqxyH9y5gb8HascDrN5r4p/QdnOfJ5Bqu1f/hIz+8nA/jXVxkqxV3js+hOFRaYkXzYCvk80rk2WjzD5au0wGmwiO5w8mPJfqr7+de1+EcNS7WXkJs8g1V7lhqDqosNRNVFj1E1UWGomuiw1E107DUTVSsNRNVMNR0HCOyVzcosoCxQsc97K2lFTcGTqVBGCQDjIzzzXLl4zFjelu33L5e8NRQzDSzLkNpJXUpJVsHmPSumw1C6qLDUDVQLUTVSsNRuWvC55SBFE8hZGnAQaiUVmVm9gKsPdUSyQj+51vXmLUaWqrDUDVRYtRNVKw1G7wzhU1ySIUaQjGQvkCQNR6KCVyeQ1DPOonkhjVzdCs1763aGWSF9OuJmjbSwdcqcHDDYinGSlFSXULMGqnYrBqosVkzRYWDNKxWTNFhZKLFZKLCx9NRZNg00agsmmnqCwaaNQ7Jpp6gs7r5K+J9zcMhOA29cXHQ14yovc9K7coJIlfmJF0n2/wCcV5fBNxlXcaSOT+VDh/dS2yKMKIkXPVlZ0P8AdRK7vw3JqjJvv+n1InsZ+MR54Y/6tyPhEjfioqcb/X/6fmx9DQ+SnhpOXI3kYDP6KD+ea0/EctKu4UNz1HtTx+Ph1m9w/wBIjRGmd3ONgPb+ANeJw2B58qivM1bpHzPxLiElxNJPKdUkrF2Pqenp5e6vrYJQiox5Ixs1tVOwsmqiwsmqix6iaqdhqJqosNRucN4bPckiGNpNIyzAYSMdXc+FB6kgVE8sYK5Ovvp3hZYCxtIf9onNw4/3eyxjPRrhxpHtRXHrUdpkl+2NeMv/ABW/q0FmS94vLFGUhtksYpgyaljZp5F5Mpnkyx6ELpG/KlHHFu5S1NeOy8lt7rsWo6PifA7W2vOBXEaq1tepaySQyMGIYMgcv6Nz6Ehq5cfEZcmPNBv2o6kmvOq930KaVopu0/Z+NeK3VpbSxadb90rEoNWo/mMkeFw2VGcA4G+4rbh+Ib4eOTIndb/X3dWD50Yk4zFIY4pOGQTToohzGbqCWRwSMvHEwBbGAcAHIJJ3wKeOStxytLn0aXubXLzJssnmaGKSO4+a8MjljMZtbaLvbts4PjRmL8s4Esi4JyBtWW0pJwubT5t0vLp/0pjsqOHwQXd5aWltH3AklWPv7l++kfUwALKNKYHkoGTyLGtp5JYscpzd0rpKvq/P4Cu2dFw1OI3V7ccGM6W7RrcL3cUEFukjxo3hXQgwrnc+RDMd878uSXD48a4jTd1vbdJ+99PnRStujz6RCrFWBDKSpB2II2INehZNl3xnhMWu2Sxka7eWJXeONGdlkxuAAM+unGR1POsceWbUnkWmn8Pvr1D3AHCIYN7yfDD/AHW1KzT53GHk/q4/izDzWjtZS/8ArXm9l5Lm/gvEPeWnZ2wlvo79LaaeBLSA3cVmJ5HD4ZVfPIE6S2cAZLDbG1ZZ8sMTg5pPU6cqXl99yBb3RydvbvIypGrSOxwERSzMegA3NdMpJbtk2JposLJposVh00tQWTTRYWHTSsLJposVk00WFmbTSIsGmgLJposNRNFFjsGiiwssOBzmKZWH+RSktSoFI9w4awu4YFO+JY2P6uoavurwsn6Um/BnQnZq/KzaZWxYjfOhj6kp/N6r8LnvNffUMvQq+LRk8MYAZLLcED9YCMfea3g/1/T6k3sXfYiyjtbYzSsI4oUyztsAq/SPvO3vrm42byT0x5sqGys8n7fdqX4ndGTdYI8pDF9lftH9I4H3Dy39XheHWCGnq+bMpZLZzPd102TqJ3dFhqJ3dGoNRO7o1BqN3hPCXuZDFHpDaSw1usYJ5BQWIGpmIUDzJAqZ5FBWxp3yG4U1vGWeeJ5yMaIg5jiY+ZkYeLA28K4JzzGNyevlF139X5dPX0EpLqNxLi80692zBIQdS20KiK2Q9RGu2d/pHJPmTShCMHa5973fr9obmDi/DxF3BXTpkhjlyrq5YsviJAJ0kNqXBwfDnG9VDJd+Da+/mJui/wCN/O7q3jM0cFrbaJL+OQB8TnX4wHyxLmSRvCcYL+QxjnxLFCb0tt7Rfh3d21Ln4d9luTaE7RBn4Xwa4GdcS3NoXB3Bin1xD0wr7eyjA0s+WPR6X6qmDfsplh2z4VFJxm8kkfu4niTiCqrxxvMXhjYxoz7KxJc+Z8OwJIFZ8JkkuHgkraen3bvd10HNrUUk3HZ5pGjtkS1Ny5B7jPfzNI3J5j42BJ+iMLv9GtlihFJzd6e/kq7ly/nxJ13yFueGLw+/MNzmSNQfFEoLlZIj3ciq+NLDUrYbGCKccrzY9UOb7/B7rbp02BvS6ZtcS4tHLxC2v4LdraKOSEkeHTrjkDnDKqrsukcs4AJ51MMUo4nilK20/Rqg1q7Op7917YeM7mZ4NYGhiskLCPOPMK6KD0Uee9cVJ/h23dfo9/kXf6hxLW0ReWe9lZ5DI4NvCoE8rhjqZ3I0xKT54Y8/D516NulHGtq5vkl838F4mdrqHid/PGohWH5hBKiyd1Gro08bZKs8reOZTvzOnoBShCLdt6mnz7n4LkvmDmZOP8Bht4UZJleUyFDEJY3bQS5R8L9EFBGeZ/rMbYNLFmlOW8du/fnta38b9BypLmX/AGHulPEb35m0kQmsrhImcIro4jWQZC7YDJ7wBneubi1+jDtN6kr+K/kqEt3RQdkBdLcPcWkSzNCjO6FV0BH8BJXIOkah9HBHPYDNdHEdm46cjq38Vv8AdkRbvYruNwlbiQFoHOc6rUAW+4BwgAGAOXIcjWkHcVz8+fmJvc3bm7tm4dBbrG/zuOR5Wl0gLpbVkZ1eLYQ81GNDbnVipjCfauV+y0tvte/rvYOSo0jwab5qLzQTbmQ23eDkrhVbB6ZDDB9DT7SOvRe9XXgLerNHTVWKw6aLCyaaLCyaaLFZm0UWRZNFFhqJoosNRNFKw1E0Uw1DxDBFCYaj2P5IpzK7KeUaEn3kL/E/CvI/FFpjfezqwOzoflKi1QxMeUc0TH0/Nzfx01yfhzqbXen80Xl5FULIyW8MSjdlRB7ZZBKT7lQ10a1Gbk/ulX8k1aOM+UrtIHxwy2P9HtyBIynaaRfLI5qp+LZPkK6uDwV+tP8Ac+Xgv7+Rllyf7UcD3dd9mGond0WGond0WGond0WGoPd0WGos+z9tK0rLBMLeVkZRmVoTNnA7lWH1m5AHAPLpWeSUVG5K17rrx8hxbbpMwcRsFjl7qNmlIwjZjKHvOTKFySQGyAds9Byqoyclb28+gm6dHdWNjYcKjWHi9hNPcTr34dGVlRDsEHjXDAg58wTz5VwSnm4h6uHyJJbeffyfkdHs41U1uywsOwnCuKBm4fNeWxxkpLbySQodttZGM78tZNZZON4nh9s0Yv3On6f0VGEJ/tNDjvye3NlaXSi8tZLYFZ3Ql0lJjBChUwQGJbGM7+HpWuHj8ebJH2GnyXmTPHKMXuqKCJtfApI/O3vo5fdLbOuPjHXS9uJT74tejX1M1L9PzF7aDvPybJ5vYW6k9TG0kRJ/co4bbWv+b+NP+RZJcvcdFa8C7PyRRxrfzxXJx+fdJEj1Y3yGQKq55eIH1rmlm46Mm+zTXd1+d/DyNV2T21bmrxL5N+IxOLu2dL9QwmS4gkV5CQchirHc5HkWqofiGCS0T9npTXw2/oTxTW63Of7UzzyMgmhltiFzJG0bQpJNli8wjwArNkZwPLptXVgUI/tafx26K/AznN9VRf8AaWcDjXDr0f26WF6fggP/AKK5sEf9NPH3a4/P6mk37affRTdpOBN+Ur8FlihjuJS00myKGcsABzdsEeFQT7t62wZV2UHzbS2+/myZp6mN2j43PeW0SGMG2tz3UcxQrIdCKG1YJVc6lJCjzUZOBRhwwxybT3lzX3v9sUsjkvA07jgAXh1vfh9QlnktpFA/qyqqyY6kjWf3fWrjmvM8bXJJ+8TXsKR1XD+Ew2HaS2ihdmt5CpQkHUFuICoUkgBvp8xn4giuOeSWbgpSkt+vkzVJRypHKdmVMHErfx92YZgCxH2WwQR68vfXZn9vFLa7RlF1M0uLOk00ssEHzaEnIhVmkWLPlqI65/CripRilJ2+/vE5W7Ra8N7SGG1aJURLiNTHBdRoqyqry6pVkb6wIyAfIEjkayngU56m9uq6bLav5KWSlXUtexL/ADqwv+EFiryj59AASA8sK5eM9dSqv7pPkKx4q8eWGeuWz9z6/ErG9UXA4fTXazGyaaAsmmgLDpoHZm00jKyaKAsmigLJooCw6KAsmiiws9l+RO0029zcEH844iGeiLuR6Zdv3a8X8Vncox7l9/I7uFWzZ1PbK0NxFJCvMmE+wd8oY+5STXJwc1jkpPx+RrlVqjku3vHRYQC3iOLudTyO9tERjPo7AYHQEnpXbwmLtpa5ftXxf0RhmyaFXVnkHd169nDqD3dFhqD3dFi1E7uiw1B7ulYtQe7osNQUQggjORuMc80BqPWuznZCC3WKS5l08Vu1eWB7gM8MU2dt+TTAkHDHOeQOK8jPxc5tqC/Tjzrm1/C93Q9DHiUacn7T+/U5zh3aia2VuHXNnBxB4ZpAguE750lLnXjIOrLFj13O9dc+Gjkfawm42ly226e45453H2JKzNxPil9dER3M7wgDbh3DoyZgBzDIhwgx9tiR9mpx4sONXCN/8pcvV/wvMqWSctpPyXM5a2vY4buC4jh0rbukndu5kZyj6iXYgDJ5bAD0rrlGU4ODfO13czBZEpJpcjrO1dvbSz/kvhVuY3uJUnkdpDokIiZo1QFiFUCRj5b+yuLh5ZFDts8uSaXhvvfjsdGXS5dnjXM0eB8Ae/uLO3njlhgtEFrNI47vBNxI6oC31maVUA578q1zZ44YSlFpuW6XPolfuVWRCLnJJ7Jczt+OSWtpZzT2VjaRXFmyJLDeWgMyq7hFZWz4gTuGBIPurzsKy5cijlm2pXTT223+0dWSUYRbila70cU/yn8S5I8MSj6kdumkfvZru/8AjuH6pvzOX85Ma547xTi9pPCdM0cGiZ0iiAmcFsKAFHiAO5wPLNOGHhuGmpcm7St7D7XJli13FT2vV1NgsitHLDZxRsjjDqVllKhhzB0FDg9a34Zp6mt05P5L+Scra033Fv2n4Q9/xueJCwQqlySqNL3cZto5GKxruxOdlG5LDrWGDIsPCxk/d3W7a5/expkTnlaQ/a+1NvwqCCOCW0hNzIxSZ83En5mPQ9wBsjNhyE6IOmaXDyU88pOSk9K5clu7S714+I8vs40kq3JwLhElxwG4gQFpTOb6GEZ7yVYVjjmZB9bGsD1Ixzoy5Vj4qMnyqm+67av0CEXLE/UF0ZM9np5EeO4RxaEOrIzJb3Cd0fF5aXxn0NOOn9eKdrn6p38gbfsN8yt4b2Zm4jxS6W1KBY5pJTK5PdqvfHTuAck+Q88Vpk4iGDDFz6pKvImMHPI9PedVdLbWc03BbmNrezu1Z3vWQq0k5dXSRDuBEmNIG/U+dcke0yxXEQdyj08Oq975/I2bjB9nLk+pX2vBuCQie0kvmlkmQN88SJTFEFkDaE+l42A3I8hjbJB0eXi5VOMKS6Xu/F8tiUsStORlg7RcJTungt7o3VgjQWzKdp1AYh5QMYyWdiMciefIJ8PxMrUpLTLd+HgvgluCy41yTtcjzHRXpt7nLZNNILJposLJpoCzNppGdh00BZNNAWHTQKyaaAsOmgLPoDsrZ/M7W3teTIEV/wDmP+ckHsGofGvneIl2s5T9PctketjWmKiWnH74Wdvc3rrr0J4Y+Wo6gFz6aivsrDDDtZxxovJLRFyZ87cRu5LiaSeVtckrF2b1PToANgPIAV9NCKhFRjyR40sjk7Zr6KqyNQwjosWoPd0rDUHu6LFqD3dFi1FnwXs9cXj6LeJpOrco1/WY7D8azy5oYlc3RpjxzyOoo6P5vZ8Jw2pL/iK7qF3s7VhyYn+0YHy6jkMVzXl4jpph/wBz+i+9zobx4PGXwRi7P9sL2COYBFu49RuW7+NpRFI7Z7zI5Zbffz5Yp5uExTaf7Xy2dWu70IxcVkintfUXsxBNHxdTciWOU97cyKwKPIViebcbZBZR6GnxDjLh3oprZL1SHhcln9vnu/5KvsvDI1xiOKeeRlIAt5O7kUkjx6yrADnuRtnOQQDW+dpR9ppLx3Xu6GWFty2TfuL+bhVrwxu+uu7uLz6UfD4mLwQH6pnc7tjbw+fqNxyrLk4jaG0esnzfuX8m8o48O8t33d3vK5bfvIm4mLsflDvwwtlX86zM40ld+uTgAjGBW11JYdHsVz6Ga3j2ur2r5G58oXaW5nungMhSGB1KxIAhV1UZ1EbllbI57YrHguHx48aklu+vgXxXESc3G9kY73jnEb+wlWSRXt7Yo0hKqkj+LC5IGGwcbczsd8HFQwYMOVOKqUroTzZcuN3yRU8FhU29yC9qjNpT+khdSr4iXjOktqGAMLvv54rebalHZ+X87/MjE04vdef38iw7ICe0+c38JKW8cMsPfuAod2QiJUByGbvNBxvgA59cuJWPJpxS5tp18/KrLwuULmuVc/l8Tmb64knkaaV2kkc6mdjkk10xSikoqkjBzcnbLY8auGvO/tDLHM8cduBGNUjBIEjIxg5zoBxWXZQ7PROmlb35btv+TXtpOdw5lhwvtPc2Ek8d1Gl4LjTJJDdMJTrA8LE74bGMg9ByxWWTh8eVRcHprk1tsaRzyxtqSuyvvu1t3JdpeK4gkiHdxpCoWKJPsKpyCOuc5+FaQ4bHHH2dWnzvm2RLiJuWpOi0HDeIcWdby8lFvbxj/a5wsMUag5/NqMajnpzPnWXaYeGXZ41b7lu/M1UcmV6pOl3mWy7XQ2E6Q2aNJYqGSYv4Zr0uMGQ/ZxtpXbAz9o4U+Flmi3kdS6d0fD6jXERg6hy+ZrfKD2lgvVtYrYTlLYOe8uTqlOvT4dWokgaeZJPw3rhOHnh1SnXtVy5bCz54zpR6d5zvDOCPOpcPDDGp095cTJCjNjOhS3Nsb7ctuoz0zyKO1NvuSt+8yhFy3+Zu8K4p+TL0TWjR3QQaNTxMEk1KNQUNhl3yAdjt0JBjJi7fHpmqvx5fwVHJ2c7juVPEYpBK5lQxu5MhQp3eNXi2XyG/KtYtUqexEm73NXTTJsmmmOyaaAszaaRnZNNAWHTRYWTTSFYdNFisuuyFh3t7FkakhPzlxtgrF4se8hV/arHPPTjfjt6/dm2Baprw3PbeB25KrPMeRaTfbLMSS3vJ2Hsrws8qeiJ62NdWcb2y4y1zBfNyRUESL0HzuHf2nGf9K9DhsCxOC68/+1nJny6oy++qPLwlekeXqGCUC1BCUC1DBKQtQRHQLUdBw6ewt8O0M19KN9MpW3tgf1RqZ8euAelYTjmnspKK8N3/ABR0xyYYb05P0Ru3fHr2+QxR93a2qeEpDi2tkB2Adyd8/Zzv5Cohgw4nqe8n37vyX8/Ep8RlyqltH0XqVKC3g+r87kHm2qO1Hu2eT36fYa2euXh8X9F8THXjh/yfw+r+Bn4DxS6ieWO1YIbwd0wACgc/ED9TSC3i8hk+VTlx45pOa/bv999/EMObIm4w/wB335UWN1xSeDikct3It01tphZkIKtE0eGC7DJ0u3vJrKOOE8DjjVKW/nf9Gss8sfEJ5HdfL7Z0tzwG9dD+SrqE2Um6pBotnAPk7KuWI5ZJz1Fckc+FP9eL1Lv3O2WLLJfoSWl92xRN8nkkfjvLq1tU82aQu59i7ZPvro/Pxltji5M5nwMo75JJCNxO1s/zXC43muW8Hz6ZdUgztiCPGx9cZ9tUsWTLvndL/FcvNk9vjx+zgVvv+iKNuGpGS11IQ53MEREk5P6bfRjPXOWH2a6Nbf7F58l5dX8vEwcVHfI9+5c/6+9jY4ZwKe6t8RRtpjl1947LHDh0wxLtgeHQvL7XKpyZ4Y5e0+a89vrZePFPJD2V18vtUWKcL4fYjXcyrxGcbi1tW/o4P/eS+Y9B8DWPaZ8u0FpXe+fkjXThwq5vU+5cvUpeP8cmvGUPpjhj2jt4hohiHRVHn6/6VthwxxLbm+bfNmGXiJZOeyXJdDBBYwqgknkJ1DIggw0h541ufDGP3j+jVuUrqK83y8lzfwXiCUUrk/Jfe3xGm4w4UxwKtrGdiIciRx0klPjb2ZA9KSxq7lu/H+FyXzG87qo7Lw+pr8OsI5MmWdLdBtkpJLIf1UUb+8getVOUlyVv0+LCCjLeUqL+Di3DrMA2tq93OP7e+0iNT1WFSQd+u/rXO8WfJ++Wld0efqdCzYcf7Fb72V19fXfE5C08y6I8E95IsNvCDsML158gWPrWkIY8CqC5927f36EPJkzO2/ojWL2sAIRfnkpGO9lDR26ZHNI/pOeeCxA/Rq6nLnsvDd+vJeV+8WqEeW7+A9zekWNtb6UMLM87EA973gdlI1HkNGjkPPfOKFFdrKfXl4V/7sp5Kxxj0K2/u2l0ZCoka6EjjBCIOZxkkkk7kkkk1cUo+ZnLI5G2vFhCoW0TuGxhrgkSXLHG+l8ARj0UA9Sah49X73fh09Ovn6F9rp2ht49SpfJJJJJO5JOSSfM1rZnqBpoHYNNFhYNNAWZtFIiw6KBWHTQKxgtAWEJQKz0n5NuC6FeV8BpVOFPkiuoyffq29B0rzeOy8oroelweOlb6mXtB2pEk1rHCx+bxSPqI/tXCkZPVRnbqd+lGDhNMZSlzfwQ8vE3KKjyOd4hN/RrpftyInxcv/grrr2o+7+v5ObJOoSOZCVtZw6hglKybGCUWKxglKxaghKLFqGCUhah98BcnSCSFydIJ5nHXYfCiw1uqHgVQwLqzL5qrBCf2iDj4UdNgjKKftG1NekqY4kWCNtiseSzj9NydTezYelSo723b++S+2aS4htaYql982afd1VmGoeJmTdWZc/ZYr+FJ78yo5JR5MV1JOSSSfMkkmnfQTm3uzZivHRO7jxHnIZ0GJHB8mfnjywMDqDUuKbt/16GizyjHTHb5+pqd3VX1M9Q88jyY1u742Gti2PZmktuWxcsspc3ZiMdOydQpjoseoUpTsdgKUWVqFKUWPUKUp2PUKUp2PUKUoHYzMSoQnwqSwHQtjP4D4UFanVGIpQFgKUDsGmmOwaaB2DTQFk00BZm00Gdk00gsbTQKxljzQHMseFWmqRVUamJxnyHr/wBaJNRVs2xxt7HWdoeNCCGO0gPj7vu5GGxC43GepyT7Dnzriw4XOTyT79jqz51CKhHzOOV9sdDqHpXdaODWZ7qfUmn7TBz+yuB+JqWt7DJkuNGoEpGFjBKRNjBKLFYwSgnUMEpC1DBKBahglIWoIjosWobu6LFqJ3dAaiaKVhqD3dOw1A7uiw1A0UWOwFKLDUKUoHqFKUytQpSgdilKB2KUoHYpSmVYpSgdilaY7FK0DsUpTKsBWgdi6aB2ArTHYNNAWTTQOzLppGdhAoFY6x0xoyIhJ0gc/Lr7aYK26R0Nsy2kDPsZZBoUfi3s8vjWE7ySrojrUlhhfVlA7FiSxJLHJJ5kmtLOBzb5kC0ibG00WJyGC0ibHC0E2MEoFYwSkTqHCUrFqGCUE2MEoFYwSkKw6KBWTRQFh0UCsmigdg0UBYClA7AUoHqFKUD1ClKY9QpSiyrEKU7HYpSgqxClMdilaCrFK0DsUrTHYhWgqwaaY7FK0DsBWgdgK0x2DTQFmYJSI5jhQPU09kO0hgpP8qN2K2yzsIAuWby5np6D1pSfQ6MardmtfTGRix6BQPJQOQFFKKoxy5NTswBak57GC0CsYLQTY4SkKxwlBNjhaRNjBaBWMFpE2OEoJsYJQKwhaQrDpoFYdNAWTTQFk00BZNNAWDTQOxStA7AUpjsUpQOxCtBSYpWgaYhSmVYhWgqxStMdiFaCrFK0yrFK0DsQrQOwFaY7FK0FWDTQBkS1cjIXb4Uy1CTIBSsysYLTQGzaxZP3knkB1NU3SNYIzXEm2kbD7/Un1P8AKpXexzn0NXFJs5XIYLSJsYLSJscLQS2OFpCscLQTY4WkS2MFoJscLSFYwWgmxglArGCUCsYLSFZNNArDooCwaaAsmmgLAVoHYpSgdilKZVilaB2IVoKsUrQNMQrTKsQimUmbMHCZ5N0hlYH6wjbT+9jFQ8kI82vU6IcPlnyi/Qy/kGQf1j20PpLcwhv3VJb7qXbR6Jv3Jmy4Sa/c0ve0KeGQr9O7hz0iiuJfvKqPvo7SXSL82l/LH2ONfuyLyTf0MTW9qP7a4b2WsYHxMtUnPuXr/QVgX+5vy/sQra/auPfFF/8ApTTn3L1f0KvB4+i+pns7O1lIUTOjHYCWEKGPTIcj44olknHfT6P+jXGsM3Sl6r+zfHZQtnDED7Wnw/jUPikuh0flL6mtd8AMQJQ9+RuSAQF9i+dXDOpc9iJcPo5blQqk5J55rcxVmBVqEciGjjLEAbk1SY422bzYRdI89yftH+X+vSp5s2bUVRqnehs5pSsgWpM7HC0E2OBSFY4WgmxgtIlscLQTY4FIVjBaCWxwtBNjhaRNjBaBWMFoFYdNIVh00BZNNArJpoHZNNAWDTQFilaY7FK0FJg7snyPwoNIwk+SFaLqQPfn8KZag1zYoVfPUfRQB95/lTplxUOtv7++g4lQcolPrI7sfgpUfdS0+P38TVZIR5RXm2/lQw4lKv0GEf8Ayo44j+8oB++pcIPmr9+5a4ua/a69yS+W5p3E7yHLu7nq7Mx++rSS5KjOWac/3NswFaZNiFaCkxSKB2bltweV8HToU/Wk8OfYOZ+FS5pHVj4bJLeqXidDwHs8iusjgyBDnLbBmHIKo579c1z5szql1PR4fhIxep70dXNakjMh7tB5bA4/AVxRmrqO7PScXVs5XjPGFUGO2XV1f6vx8zXfhwt+1M4c2dL2cZzCWzHJJ3JzXY5JHEoyfM1FTy60kcat7G0qhBjmTz9fT2fjQa7RVGJjmk2YSnZAtIzsYCkTY4FArGApEtjhaCWxwKCbGApCsyBaCWxwtIlscCgmxgKBbjAUUFMIFFBpGCHpTopY2+hkWBjyBpbFrBN9BxZufqn4UtUTRcJk7jIvDZTyRvgaXaQXUtcFmfQyDgs5+pj24FLt8fear8OzvoE8Fl8wfcM/jil20Cv/AI7L1FPCJPsfFv5U+1h3h+RydF6v6CfkyYcgo9mB99HaQ7w/KZ1ypGKThkp5jPvzVLJET4TM+Zhbhsn2aeuPeT+Uy9TG1k4+rT1LvD8vk7jC1s32TT2J7CXcYmhPQ06DsmYmSjSLQ0bNtwiaX6EbkfaI0r8TsaiWSEebN8fC5Z/tj/BZQdl8bzPj9GMZP7x5fA1i8/8Aijuh+HV++XoWENjHF/Vxbj6xGpv3jy92KlycubOuGKGP9sSz4fwaWbxviKP7R3dvZ/OscnEQhst2dOPBOe72RbPLFAuIxqI2yf51zJTyP2jpbjBbHN8VuTKfG2R9jmvwruxQUOSOPLNy5srUs9ZwoJ9TsorZz08zFQ1cjFJbAMwXcA4z64GapSbW4nFJ0iqs7iOEESQrMxOxZmUgciNqvJGT5So4o5IYl7UbY7cQhLZ+bKNiCO9bB5YPLmMezc9az0TqtXwM3xGNu9HxMv5Tgzn5nHjnjvH6Y/z7qnsp/wCbB8Ti/wDzXqAcQhy39FTxcvzjeHYDbb0zv1NPs5/5E9vj3/TXqRL6EAj5shzyJdsr7MDfyG/TqSSPHP8AyJWfGv8AZ8fv78zQArU5LHAoIbHApCGAoJbMirQS2OBRQaWx1XoD8KKGoN9DYitHPIH4GhuKNo8NN8kbcXCXPPaoeWKOiPASfM3YuCD6zAVk8/cjoh+HxXNm7FwuAc2J9grN5sncdMeEwLmzcitYByRj7RWTnk7zpjiwLkmbkcaeUeKybl1ZvGMOkTYSHov3VDl4msYeBmFs3qPZUa0aLGwGxPrR2qDsWI3D/X76rtSXw5jbh3r99Ptify5jbhh6/jVLMS+HMLcJPX8apZ0T+VYh4Gx8z8DVfmUifycmY37Ot5vp9px+NP8ANruE+BfVmB+z8Y+ncxJ7XX+JqlxcukGQ+Dgv3ZEvMCcJsF+ndxv6d9GB8Ac/fSefiHyg15MFg4Nfuyp+aNmKThsW6yQAjzALt8cE1m/zMuaZrHJwWPlKPz+o0vH7H/jg/wDhzN/hpLBn/wAfihy47hF/v+D+hgftFY+Up90Ev8qvsM3d8UT+f4X/AC+DMa9o7POS0rjoIDg/Hyqvy2ZrZL1Bcbw/O2/Jkuu2VufK4I9IkA+96I8DkXd6/wBDn+I4n0fp/ZprxWOf6MNyR9po41X46617KUObX35ELiI5OUZei+pJZ7ePd1kY/ZCj/wC1Cjklya+/Ipzxx5pmpd9oI9JAikVQPojQDVx4eXNsznxUUuTKNeMJ/wAOT/zFH+Guns33nIuKj3P78j//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dirty="0"/>
          </a:p>
        </p:txBody>
      </p:sp>
      <p:sp>
        <p:nvSpPr>
          <p:cNvPr id="13316" name="AutoShape 4" descr="data:image/jpeg;base64,/9j/4AAQSkZJRgABAQAAAQABAAD/2wCEAAkGBxIQDxAPEBIQDxAPFRUNFg8PDw8PDxAWFREXFhYWFRUYHSggGBolGxgVITEiJSorLi4uFyAzODMtNygtLisBCgoKDg0OGxAQGi0lIB8tLy0tLS0tLS0rLS0tLy0tLSstLS0tLS0tLS0tLS0tLS0tLS0tLS0rKy0tLy0tLS0tLf/AABEIAKgBLAMBEQACEQEDEQH/xAAcAAACAgMBAQAAAAAAAAAAAAABAgAFAwQGBwj/xABKEAACAQMCAwUDBwgHBQkAAAABAgMABBESIQUxUQYTIkFhcYGRBxQyQlKhsRUjYnKCksHRJDNDosLw8TREU3PhJWODk7Kzw9LT/8QAGwEAAwEBAQEBAAAAAAAAAAAAAAECAwQFBgf/xAA5EQACAgECAwUGBgEDBAMAAAAAAQIRAxIhBDFBE1FhgZEicaGx0fAFFCMyweFSJEJikqLS8RUzU//aAAwDAQACEQMRAD8A8vzX6QdFhzQM9Q7AcVF1btaTHLKNO53Knlj1H8K8Xj8TxTWWBhNUzm+OWL28zxMT4TscnDDyI9or0OHyxyQUkCZVyFtmBOpdxufhXQq5Fow3yYKyD6LjUPfzHuNVB9O4uL2o3OGy842yVO2OoPT47evsqMi/3Il95W3UJjcofLkfIjmCPQjBrWMtSs6IytGMGqLHQ70Cb2OkNsTaK2/Pqa5FP9Vo5r9o0LqEjG55dTW8JJlxZoTCtkzoxsx5pmlhzRY7JmgdhzTCyUgsmaBkzQKyZoCwZoCwZpWKwZoFZM0hWDNArBmkKxSaBWAmkKwE0rJBmgVi5pCsBNIVgJoJsGaQrBmgQM0gsmaBAzTJsmaB2WHA+JtbTpMp+idx1HmKzy41kg4vqKStHrHaixW+skvId3jXJxuWTzHu5/GvC4TK+HzPFLk/mZJnmbDBr30yrMyw95FInmuZl/xj+NS5aZJ9+30KTp2adudgfMHSfcMj4jUPfWj7imbfF49cSTDmvgY9Qc4+/PuZRWeJ1Jx+/v6MeOVOimBroN7Mkf8AIffTFJnfR23/AGeh6uBXkuf+oa8Dmvc1+IWP0dvKtMWXmNM5risOnFd2OVo3xS3NDNam9kzRY7DmnY7JmiwsmaB2TNAWTNArJmkFgzQFkzQKwZpBYM0CsGaBWAmkKwZpWTYM0CsGaQrFJoFYM0ibBmlYrBmgVgzSFYM0CsGaQWDNArBmgmw5pjsOaB2enfJNx/Ba0kOQfog9DzFeP+K8Pa7SJnLmaXbrgXzS4OkfmpPGh8sHy91b8BxPbY9+a5iTKLh8+iRW6Hl1HmPhXZkjqi0MFxad1PNENwV76P10+Nf7uaIz1QUn7n8irtGxYRhxLB9oFV9+NGPjGfYlTkdVP7++fqF9Tm22JB2xtXUdCZmt9yPUgU7FJnrCW3/Z8A6tmvn3P/USfgc17hubTVj0FEMlDs4vtbb6FHtA+416nCT1GuJ7nMZruOmw5oHZM0DsOaAsmaAsmaAsmaAsmaAsGaAsmaBWDNKxWDNFhYM0hWDNIVgzRZNgzSFYCaLFYM0hWDNIVgzQKxc0CsGaQrBmgVkzSFYM0BYuaCLDmgdhzTHZucKvmgmSVTgoQfaPOpnFTi4vqD3R7newJxThoZcGRF7xTzPLcV8zjk+E4inyZmeQTxlHKkYKnBFfSxkmrQ7Le5bUlldeccgtZD6Z2z+yWrnjs54+9WhpmpCO7njU7AjuT5EBHeBj7cY+ArRvVB+v8jsqu0EWi5k2xrxLjprAYj3Eke6tcMrgvT0NYPYwWO7r+sK0b2YSZ7WsP9FgXoNX3V8zq/VkzEe2gznPspSmBwXyjeEqv6QPwB/mK9f8Odps1xcziM16dnRYc0WFkzRY7DqosLJqosLJqosLJqosLJqosLBqosLJqpWKwaqLFYNVFhYM0rFYM0rFZM0WKwZpCsGaBWAmgVi5pCsBNArJmkKwZpCsGaBWDNArBmkFgzTIsmaB2HNA7DmmFnqXyP8AaDSxtnPLdc9OleN+K8PqjrQupl+U3gPdTfOIx4JNzjyqvwzidcND5oRzPCj3lvd23m0ZuE/Wi8Rx+zq+Fd2X2Zwn40/P+xpg43gsrjk7SYYeYeOOb8Xz76WB7U/D+V/AWYO2Sbwy/bUg/tBZv/mx7qrhXs493/r+C4MqOF7yRjq4H4V0yfsscme+20GVUdAB9wr5OU6bZBs29thvYNVZynsB438o93ru9A+oCfeT/wBB8a+k/D46cV95pjOT1V3Wa2HVTsdk1UWFk1UWOw6qLCyZosLJqosLBqosWomqlYWDVRYWTVRYrBmkKwZoCyaqLFYNVKxWDNFisGaVisGaLFYNVKxWDNArBmlYrBmgLJmgVgzSFZM0BYmaCLDmgLDmnY7Jmix2WXZ/iJt7mOUHGCM+zO9RlgpwcWDZ9B3kSX1h5Hw568xXy0JPBnHzR47ZA2t9GH2CSBGz5o3hb+6TX0k32uF11XxJsfjMJiSFG5o/dH2rZ2yH/PrU4Z6m2uv/AJSAzdroCbGFsfR7o59pnjP/ALcdRw8v1ZL3/wAP+WUmc92Yj13VunWQfdv/AArrzSrFJ+A2z6J4JFqXPtNfIZ5U6BB4rOsEE0zHSApOT5AUsMXkmooD5q4nemaaSU/XYn2DyHwr7OEVCKiuhonRraqqx2HVRYWTVRY7Jqp2Gomqiw1E1UrCyaqLDUTVRYaiaqLDUDVRYtRNVFhqBqpWKyaqLCwaqVi1A1UWGoGqlYrJmixWDNArBmkKwZosLJmgVgzSFYM0CsmaAsGaBWLmlZNhzTsLJmiwsmqix2HVRYWe7fJHxfvbYRsclfAc9K+f/FMVT1IuDKL5TOD6HMqjkdLY6eRrs/Dc9x0sUii7VPlIXOzSuLgjp3ltbH8c10cNs2l029HITZa9qI9XDdvqxyH9y5gb8HascDrN5r4p/QdnOfJ5Bqu1f/hIz+8nA/jXVxkqxV3js+hOFRaYkXzYCvk80rk2WjzD5au0wGmwiO5w8mPJfqr7+de1+EcNS7WXkJs8g1V7lhqDqosNRNVFj1E1UWGomuiw1E107DUTVSsNRNVMNR0HCOyVzcosoCxQsc97K2lFTcGTqVBGCQDjIzzzXLl4zFjelu33L5e8NRQzDSzLkNpJXUpJVsHmPSumw1C6qLDUDVQLUTVSsNRuWvC55SBFE8hZGnAQaiUVmVm9gKsPdUSyQj+51vXmLUaWqrDUDVRYtRNVKw1G7wzhU1ySIUaQjGQvkCQNR6KCVyeQ1DPOonkhjVzdCs1763aGWSF9OuJmjbSwdcqcHDDYinGSlFSXULMGqnYrBqosVkzRYWDNKxWTNFhZKLFZKLCx9NRZNg00agsmmnqCwaaNQ7Jpp6gs7r5K+J9zcMhOA29cXHQ14yovc9K7coJIlfmJF0n2/wCcV5fBNxlXcaSOT+VDh/dS2yKMKIkXPVlZ0P8AdRK7vw3JqjJvv+n1InsZ+MR54Y/6tyPhEjfioqcb/X/6fmx9DQ+SnhpOXI3kYDP6KD+ea0/EctKu4UNz1HtTx+Ph1m9w/wBIjRGmd3ONgPb+ANeJw2B58qivM1bpHzPxLiElxNJPKdUkrF2Pqenp5e6vrYJQiox5Ixs1tVOwsmqiwsmqix6iaqdhqJqosNRucN4bPckiGNpNIyzAYSMdXc+FB6kgVE8sYK5Ovvp3hZYCxtIf9onNw4/3eyxjPRrhxpHtRXHrUdpkl+2NeMv/ABW/q0FmS94vLFGUhtksYpgyaljZp5F5Mpnkyx6ELpG/KlHHFu5S1NeOy8lt7rsWo6PifA7W2vOBXEaq1tepaySQyMGIYMgcv6Nz6Ehq5cfEZcmPNBv2o6kmvOq930KaVopu0/Z+NeK3VpbSxadb90rEoNWo/mMkeFw2VGcA4G+4rbh+Ib4eOTIndb/X3dWD50Yk4zFIY4pOGQTToohzGbqCWRwSMvHEwBbGAcAHIJJ3wKeOStxytLn0aXubXLzJssnmaGKSO4+a8MjljMZtbaLvbts4PjRmL8s4Esi4JyBtWW0pJwubT5t0vLp/0pjsqOHwQXd5aWltH3AklWPv7l++kfUwALKNKYHkoGTyLGtp5JYscpzd0rpKvq/P4Cu2dFw1OI3V7ccGM6W7RrcL3cUEFukjxo3hXQgwrnc+RDMd878uSXD48a4jTd1vbdJ+99PnRStujz6RCrFWBDKSpB2II2INehZNl3xnhMWu2Sxka7eWJXeONGdlkxuAAM+unGR1POsceWbUnkWmn8Pvr1D3AHCIYN7yfDD/AHW1KzT53GHk/q4/izDzWjtZS/8ArXm9l5Lm/gvEPeWnZ2wlvo79LaaeBLSA3cVmJ5HD4ZVfPIE6S2cAZLDbG1ZZ8sMTg5pPU6cqXl99yBb3RydvbvIypGrSOxwERSzMegA3NdMpJbtk2JposLJposVh00tQWTTRYWHTSsLJposVk00WFmbTSIsGmgLJposNRNFFjsGiiwssOBzmKZWH+RSktSoFI9w4awu4YFO+JY2P6uoavurwsn6Um/BnQnZq/KzaZWxYjfOhj6kp/N6r8LnvNffUMvQq+LRk8MYAZLLcED9YCMfea3g/1/T6k3sXfYiyjtbYzSsI4oUyztsAq/SPvO3vrm42byT0x5sqGys8n7fdqX4ndGTdYI8pDF9lftH9I4H3Dy39XheHWCGnq+bMpZLZzPd102TqJ3dFhqJ3dGoNRO7o1BqN3hPCXuZDFHpDaSw1usYJ5BQWIGpmIUDzJAqZ5FBWxp3yG4U1vGWeeJ5yMaIg5jiY+ZkYeLA28K4JzzGNyevlF139X5dPX0EpLqNxLi80692zBIQdS20KiK2Q9RGu2d/pHJPmTShCMHa5973fr9obmDi/DxF3BXTpkhjlyrq5YsviJAJ0kNqXBwfDnG9VDJd+Da+/mJui/wCN/O7q3jM0cFrbaJL+OQB8TnX4wHyxLmSRvCcYL+QxjnxLFCb0tt7Rfh3d21Ln4d9luTaE7RBn4Xwa4GdcS3NoXB3Bin1xD0wr7eyjA0s+WPR6X6qmDfsplh2z4VFJxm8kkfu4niTiCqrxxvMXhjYxoz7KxJc+Z8OwJIFZ8JkkuHgkraen3bvd10HNrUUk3HZ5pGjtkS1Ny5B7jPfzNI3J5j42BJ+iMLv9GtlihFJzd6e/kq7ly/nxJ13yFueGLw+/MNzmSNQfFEoLlZIj3ciq+NLDUrYbGCKccrzY9UOb7/B7rbp02BvS6ZtcS4tHLxC2v4LdraKOSEkeHTrjkDnDKqrsukcs4AJ51MMUo4nilK20/Rqg1q7Op7917YeM7mZ4NYGhiskLCPOPMK6KD0Uee9cVJ/h23dfo9/kXf6hxLW0ReWe9lZ5DI4NvCoE8rhjqZ3I0xKT54Y8/D516NulHGtq5vkl838F4mdrqHid/PGohWH5hBKiyd1Gro08bZKs8reOZTvzOnoBShCLdt6mnz7n4LkvmDmZOP8Bht4UZJleUyFDEJY3bQS5R8L9EFBGeZ/rMbYNLFmlOW8du/fnta38b9BypLmX/AGHulPEb35m0kQmsrhImcIro4jWQZC7YDJ7wBneubi1+jDtN6kr+K/kqEt3RQdkBdLcPcWkSzNCjO6FV0BH8BJXIOkah9HBHPYDNdHEdm46cjq38Vv8AdkRbvYruNwlbiQFoHOc6rUAW+4BwgAGAOXIcjWkHcVz8+fmJvc3bm7tm4dBbrG/zuOR5Wl0gLpbVkZ1eLYQ81GNDbnVipjCfauV+y0tvte/rvYOSo0jwab5qLzQTbmQ23eDkrhVbB6ZDDB9DT7SOvRe9XXgLerNHTVWKw6aLCyaaLCyaaLFZm0UWRZNFFhqJoosNRNFKw1E0Uw1DxDBFCYaj2P5IpzK7KeUaEn3kL/E/CvI/FFpjfezqwOzoflKi1QxMeUc0TH0/Nzfx01yfhzqbXen80Xl5FULIyW8MSjdlRB7ZZBKT7lQ10a1Gbk/ulX8k1aOM+UrtIHxwy2P9HtyBIynaaRfLI5qp+LZPkK6uDwV+tP8Ac+Xgv7+Rllyf7UcD3dd9mGond0WGond0WGond0WGoPd0WGos+z9tK0rLBMLeVkZRmVoTNnA7lWH1m5AHAPLpWeSUVG5K17rrx8hxbbpMwcRsFjl7qNmlIwjZjKHvOTKFySQGyAds9Byqoyclb28+gm6dHdWNjYcKjWHi9hNPcTr34dGVlRDsEHjXDAg58wTz5VwSnm4h6uHyJJbeffyfkdHs41U1uywsOwnCuKBm4fNeWxxkpLbySQodttZGM78tZNZZON4nh9s0Yv3On6f0VGEJ/tNDjvye3NlaXSi8tZLYFZ3Ql0lJjBChUwQGJbGM7+HpWuHj8ebJH2GnyXmTPHKMXuqKCJtfApI/O3vo5fdLbOuPjHXS9uJT74tejX1M1L9PzF7aDvPybJ5vYW6k9TG0kRJ/co4bbWv+b+NP+RZJcvcdFa8C7PyRRxrfzxXJx+fdJEj1Y3yGQKq55eIH1rmlm46Mm+zTXd1+d/DyNV2T21bmrxL5N+IxOLu2dL9QwmS4gkV5CQchirHc5HkWqofiGCS0T9npTXw2/oTxTW63Of7UzzyMgmhltiFzJG0bQpJNli8wjwArNkZwPLptXVgUI/tafx26K/AznN9VRf8AaWcDjXDr0f26WF6fggP/AKK5sEf9NPH3a4/P6mk37affRTdpOBN+Ur8FlihjuJS00myKGcsABzdsEeFQT7t62wZV2UHzbS2+/myZp6mN2j43PeW0SGMG2tz3UcxQrIdCKG1YJVc6lJCjzUZOBRhwwxybT3lzX3v9sUsjkvA07jgAXh1vfh9QlnktpFA/qyqqyY6kjWf3fWrjmvM8bXJJ+8TXsKR1XD+Ew2HaS2ihdmt5CpQkHUFuICoUkgBvp8xn4giuOeSWbgpSkt+vkzVJRypHKdmVMHErfx92YZgCxH2WwQR68vfXZn9vFLa7RlF1M0uLOk00ssEHzaEnIhVmkWLPlqI65/CripRilJ2+/vE5W7Ra8N7SGG1aJURLiNTHBdRoqyqry6pVkb6wIyAfIEjkayngU56m9uq6bLav5KWSlXUtexL/ADqwv+EFiryj59AASA8sK5eM9dSqv7pPkKx4q8eWGeuWz9z6/ErG9UXA4fTXazGyaaAsmmgLDpoHZm00jKyaKAsmigLJooCw6KAsmiiws9l+RO0029zcEH844iGeiLuR6Zdv3a8X8Vncox7l9/I7uFWzZ1PbK0NxFJCvMmE+wd8oY+5STXJwc1jkpPx+RrlVqjku3vHRYQC3iOLudTyO9tERjPo7AYHQEnpXbwmLtpa5ftXxf0RhmyaFXVnkHd169nDqD3dFhqD3dFi1E7uiw1B7ulYtQe7osNQUQggjORuMc80BqPWuznZCC3WKS5l08Vu1eWB7gM8MU2dt+TTAkHDHOeQOK8jPxc5tqC/Tjzrm1/C93Q9DHiUacn7T+/U5zh3aia2VuHXNnBxB4ZpAguE750lLnXjIOrLFj13O9dc+Gjkfawm42ly226e45453H2JKzNxPil9dER3M7wgDbh3DoyZgBzDIhwgx9tiR9mpx4sONXCN/8pcvV/wvMqWSctpPyXM5a2vY4buC4jh0rbukndu5kZyj6iXYgDJ5bAD0rrlGU4ODfO13czBZEpJpcjrO1dvbSz/kvhVuY3uJUnkdpDokIiZo1QFiFUCRj5b+yuLh5ZFDts8uSaXhvvfjsdGXS5dnjXM0eB8Ae/uLO3njlhgtEFrNI47vBNxI6oC31maVUA578q1zZ44YSlFpuW6XPolfuVWRCLnJJ7Jczt+OSWtpZzT2VjaRXFmyJLDeWgMyq7hFZWz4gTuGBIPurzsKy5cijlm2pXTT223+0dWSUYRbila70cU/yn8S5I8MSj6kdumkfvZru/8AjuH6pvzOX85Ma547xTi9pPCdM0cGiZ0iiAmcFsKAFHiAO5wPLNOGHhuGmpcm7St7D7XJli13FT2vV1NgsitHLDZxRsjjDqVllKhhzB0FDg9a34Zp6mt05P5L+Scra033Fv2n4Q9/xueJCwQqlySqNL3cZto5GKxruxOdlG5LDrWGDIsPCxk/d3W7a5/expkTnlaQ/a+1NvwqCCOCW0hNzIxSZ83En5mPQ9wBsjNhyE6IOmaXDyU88pOSk9K5clu7S714+I8vs40kq3JwLhElxwG4gQFpTOb6GEZ7yVYVjjmZB9bGsD1Ixzoy5Vj4qMnyqm+67av0CEXLE/UF0ZM9np5EeO4RxaEOrIzJb3Cd0fF5aXxn0NOOn9eKdrn6p38gbfsN8yt4b2Zm4jxS6W1KBY5pJTK5PdqvfHTuAck+Q88Vpk4iGDDFz6pKvImMHPI9PedVdLbWc03BbmNrezu1Z3vWQq0k5dXSRDuBEmNIG/U+dcke0yxXEQdyj08Oq975/I2bjB9nLk+pX2vBuCQie0kvmlkmQN88SJTFEFkDaE+l42A3I8hjbJB0eXi5VOMKS6Xu/F8tiUsStORlg7RcJTungt7o3VgjQWzKdp1AYh5QMYyWdiMciefIJ8PxMrUpLTLd+HgvgluCy41yTtcjzHRXpt7nLZNNILJposLJpoCzNppGdh00BZNNAWHTQKyaaAsOmgLPoDsrZ/M7W3teTIEV/wDmP+ckHsGofGvneIl2s5T9PctketjWmKiWnH74Wdvc3rrr0J4Y+Wo6gFz6aivsrDDDtZxxovJLRFyZ87cRu5LiaSeVtckrF2b1PToANgPIAV9NCKhFRjyR40sjk7Zr6KqyNQwjosWoPd0rDUHu6LFqD3dFi1FnwXs9cXj6LeJpOrco1/WY7D8azy5oYlc3RpjxzyOoo6P5vZ8Jw2pL/iK7qF3s7VhyYn+0YHy6jkMVzXl4jpph/wBz+i+9zobx4PGXwRi7P9sL2COYBFu49RuW7+NpRFI7Z7zI5Zbffz5Yp5uExTaf7Xy2dWu70IxcVkintfUXsxBNHxdTciWOU97cyKwKPIViebcbZBZR6GnxDjLh3oprZL1SHhcln9vnu/5KvsvDI1xiOKeeRlIAt5O7kUkjx6yrADnuRtnOQQDW+dpR9ppLx3Xu6GWFty2TfuL+bhVrwxu+uu7uLz6UfD4mLwQH6pnc7tjbw+fqNxyrLk4jaG0esnzfuX8m8o48O8t33d3vK5bfvIm4mLsflDvwwtlX86zM40ld+uTgAjGBW11JYdHsVz6Ga3j2ur2r5G58oXaW5nungMhSGB1KxIAhV1UZ1EbllbI57YrHguHx48aklu+vgXxXESc3G9kY73jnEb+wlWSRXt7Yo0hKqkj+LC5IGGwcbczsd8HFQwYMOVOKqUroTzZcuN3yRU8FhU29yC9qjNpT+khdSr4iXjOktqGAMLvv54rebalHZ+X87/MjE04vdef38iw7ICe0+c38JKW8cMsPfuAod2QiJUByGbvNBxvgA59cuJWPJpxS5tp18/KrLwuULmuVc/l8Tmb64knkaaV2kkc6mdjkk10xSikoqkjBzcnbLY8auGvO/tDLHM8cduBGNUjBIEjIxg5zoBxWXZQ7PROmlb35btv+TXtpOdw5lhwvtPc2Ek8d1Gl4LjTJJDdMJTrA8LE74bGMg9ByxWWTh8eVRcHprk1tsaRzyxtqSuyvvu1t3JdpeK4gkiHdxpCoWKJPsKpyCOuc5+FaQ4bHHH2dWnzvm2RLiJuWpOi0HDeIcWdby8lFvbxj/a5wsMUag5/NqMajnpzPnWXaYeGXZ41b7lu/M1UcmV6pOl3mWy7XQ2E6Q2aNJYqGSYv4Zr0uMGQ/ZxtpXbAz9o4U+Flmi3kdS6d0fD6jXERg6hy+ZrfKD2lgvVtYrYTlLYOe8uTqlOvT4dWokgaeZJPw3rhOHnh1SnXtVy5bCz54zpR6d5zvDOCPOpcPDDGp095cTJCjNjOhS3Nsb7ctuoz0zyKO1NvuSt+8yhFy3+Zu8K4p+TL0TWjR3QQaNTxMEk1KNQUNhl3yAdjt0JBjJi7fHpmqvx5fwVHJ2c7juVPEYpBK5lQxu5MhQp3eNXi2XyG/KtYtUqexEm73NXTTJsmmmOyaaAszaaRnZNNAWHTRYWTTSFYdNFisuuyFh3t7FkakhPzlxtgrF4se8hV/arHPPTjfjt6/dm2Baprw3PbeB25KrPMeRaTfbLMSS3vJ2Hsrws8qeiJ62NdWcb2y4y1zBfNyRUESL0HzuHf2nGf9K9DhsCxOC68/+1nJny6oy++qPLwlekeXqGCUC1BCUC1DBKQtQRHQLUdBw6ewt8O0M19KN9MpW3tgf1RqZ8euAelYTjmnspKK8N3/ABR0xyYYb05P0Ru3fHr2+QxR93a2qeEpDi2tkB2Adyd8/Zzv5Cohgw4nqe8n37vyX8/Ep8RlyqltH0XqVKC3g+r87kHm2qO1Hu2eT36fYa2euXh8X9F8THXjh/yfw+r+Bn4DxS6ieWO1YIbwd0wACgc/ED9TSC3i8hk+VTlx45pOa/bv999/EMObIm4w/wB335UWN1xSeDikct3It01tphZkIKtE0eGC7DJ0u3vJrKOOE8DjjVKW/nf9Gss8sfEJ5HdfL7Z0tzwG9dD+SrqE2Um6pBotnAPk7KuWI5ZJz1Fckc+FP9eL1Lv3O2WLLJfoSWl92xRN8nkkfjvLq1tU82aQu59i7ZPvro/Pxltji5M5nwMo75JJCNxO1s/zXC43muW8Hz6ZdUgztiCPGx9cZ9tUsWTLvndL/FcvNk9vjx+zgVvv+iKNuGpGS11IQ53MEREk5P6bfRjPXOWH2a6Nbf7F58l5dX8vEwcVHfI9+5c/6+9jY4ZwKe6t8RRtpjl1947LHDh0wxLtgeHQvL7XKpyZ4Y5e0+a89vrZePFPJD2V18vtUWKcL4fYjXcyrxGcbi1tW/o4P/eS+Y9B8DWPaZ8u0FpXe+fkjXThwq5vU+5cvUpeP8cmvGUPpjhj2jt4hohiHRVHn6/6VthwxxLbm+bfNmGXiJZOeyXJdDBBYwqgknkJ1DIggw0h541ufDGP3j+jVuUrqK83y8lzfwXiCUUrk/Jfe3xGm4w4UxwKtrGdiIciRx0klPjb2ZA9KSxq7lu/H+FyXzG87qo7Lw+pr8OsI5MmWdLdBtkpJLIf1UUb+8getVOUlyVv0+LCCjLeUqL+Di3DrMA2tq93OP7e+0iNT1WFSQd+u/rXO8WfJ++Wld0efqdCzYcf7Fb72V19fXfE5C08y6I8E95IsNvCDsML158gWPrWkIY8CqC5927f36EPJkzO2/ojWL2sAIRfnkpGO9lDR26ZHNI/pOeeCxA/Rq6nLnsvDd+vJeV+8WqEeW7+A9zekWNtb6UMLM87EA973gdlI1HkNGjkPPfOKFFdrKfXl4V/7sp5Kxxj0K2/u2l0ZCoka6EjjBCIOZxkkkk7kkkk1cUo+ZnLI5G2vFhCoW0TuGxhrgkSXLHG+l8ARj0UA9Sah49X73fh09Ovn6F9rp2ht49SpfJJJJJO5JOSSfM1rZnqBpoHYNNFhYNNAWZtFIiw6KBWHTQKxgtAWEJQKz0n5NuC6FeV8BpVOFPkiuoyffq29B0rzeOy8oroelweOlb6mXtB2pEk1rHCx+bxSPqI/tXCkZPVRnbqd+lGDhNMZSlzfwQ8vE3KKjyOd4hN/RrpftyInxcv/grrr2o+7+v5ObJOoSOZCVtZw6hglKybGCUWKxglKxaghKLFqGCUhah98BcnSCSFydIJ5nHXYfCiw1uqHgVQwLqzL5qrBCf2iDj4UdNgjKKftG1NekqY4kWCNtiseSzj9NydTezYelSo723b++S+2aS4htaYql982afd1VmGoeJmTdWZc/ZYr+FJ78yo5JR5MV1JOSSSfMkkmnfQTm3uzZivHRO7jxHnIZ0GJHB8mfnjywMDqDUuKbt/16GizyjHTHb5+pqd3VX1M9Q88jyY1u742Gti2PZmktuWxcsspc3ZiMdOydQpjoseoUpTsdgKUWVqFKUWPUKUp2PUKUp2PUKUoHYzMSoQnwqSwHQtjP4D4UFanVGIpQFgKUDsGmmOwaaB2DTQFk00BZm00Gdk00gsbTQKxljzQHMseFWmqRVUamJxnyHr/wBaJNRVs2xxt7HWdoeNCCGO0gPj7vu5GGxC43GepyT7Dnzriw4XOTyT79jqz51CKhHzOOV9sdDqHpXdaODWZ7qfUmn7TBz+yuB+JqWt7DJkuNGoEpGFjBKRNjBKLFYwSgnUMEpC1DBKBahglIWoIjosWobu6LFqJ3dAaiaKVhqD3dOw1A7uiw1A0UWOwFKLDUKUoHqFKUytQpSgdilKB2KUoHYpSmVYpSgdilaY7FK0DsUpTKsBWgdi6aB2ArTHYNNAWTTQOzLppGdhAoFY6x0xoyIhJ0gc/Lr7aYK26R0Nsy2kDPsZZBoUfi3s8vjWE7ySrojrUlhhfVlA7FiSxJLHJJ5kmtLOBzb5kC0ibG00WJyGC0ibHC0E2MEoFYwSkTqHCUrFqGCUE2MEoFYwSkKw6KBWTRQFh0UCsmigdg0UBYClA7AUoHqFKUD1ClKY9QpSiyrEKU7HYpSgqxClMdilaCrFK0DsUrTHYhWgqwaaY7FK0DsBWgdgK0x2DTQFmYJSI5jhQPU09kO0hgpP8qN2K2yzsIAuWby5np6D1pSfQ6MardmtfTGRix6BQPJQOQFFKKoxy5NTswBak57GC0CsYLQTY4SkKxwlBNjhaRNjBaBWMFpE2OEoJsYJQKwhaQrDpoFYdNAWTTQFk00BZNNAWDTQOxStA7AUpjsUpQOxCtBSYpWgaYhSmVYhWgqxStMdiFaCrFK0yrFK0DsQrQOwFaY7FK0FWDTQBkS1cjIXb4Uy1CTIBSsysYLTQGzaxZP3knkB1NU3SNYIzXEm2kbD7/Un1P8AKpXexzn0NXFJs5XIYLSJsYLSJscLQS2OFpCscLQTY4WkS2MFoJscLSFYwWgmxglArGCUCsYLSFZNNArDooCwaaAsmmgLAVoHYpSgdilKZVilaB2IVoKsUrQNMQrTKsQimUmbMHCZ5N0hlYH6wjbT+9jFQ8kI82vU6IcPlnyi/Qy/kGQf1j20PpLcwhv3VJb7qXbR6Jv3Jmy4Sa/c0ve0KeGQr9O7hz0iiuJfvKqPvo7SXSL82l/LH2ONfuyLyTf0MTW9qP7a4b2WsYHxMtUnPuXr/QVgX+5vy/sQra/auPfFF/8ApTTn3L1f0KvB4+i+pns7O1lIUTOjHYCWEKGPTIcj44olknHfT6P+jXGsM3Sl6r+zfHZQtnDED7Wnw/jUPikuh0flL6mtd8AMQJQ9+RuSAQF9i+dXDOpc9iJcPo5blQqk5J55rcxVmBVqEciGjjLEAbk1SY422bzYRdI89yftH+X+vSp5s2bUVRqnehs5pSsgWpM7HC0E2OBSFY4WgmxgtIlscLQTY4FIVjBaCWxwtBNjhaRNjBaBWMFoFYdNIVh00BZNNArJpoHZNNAWDTQFilaY7FK0FJg7snyPwoNIwk+SFaLqQPfn8KZag1zYoVfPUfRQB95/lTplxUOtv7++g4lQcolPrI7sfgpUfdS0+P38TVZIR5RXm2/lQw4lKv0GEf8Ayo44j+8oB++pcIPmr9+5a4ua/a69yS+W5p3E7yHLu7nq7Mx++rSS5KjOWac/3NswFaZNiFaCkxSKB2bltweV8HToU/Wk8OfYOZ+FS5pHVj4bJLeqXidDwHs8iusjgyBDnLbBmHIKo579c1z5szql1PR4fhIxep70dXNakjMh7tB5bA4/AVxRmrqO7PScXVs5XjPGFUGO2XV1f6vx8zXfhwt+1M4c2dL2cZzCWzHJJ3JzXY5JHEoyfM1FTy60kcat7G0qhBjmTz9fT2fjQa7RVGJjmk2YSnZAtIzsYCkTY4FArGApEtjhaCWxwKCbGApCsyBaCWxwtIlscCgmxgKBbjAUUFMIFFBpGCHpTopY2+hkWBjyBpbFrBN9BxZufqn4UtUTRcJk7jIvDZTyRvgaXaQXUtcFmfQyDgs5+pj24FLt8fear8OzvoE8Fl8wfcM/jil20Cv/AI7L1FPCJPsfFv5U+1h3h+RydF6v6CfkyYcgo9mB99HaQ7w/KZ1ypGKThkp5jPvzVLJET4TM+Zhbhsn2aeuPeT+Uy9TG1k4+rT1LvD8vk7jC1s32TT2J7CXcYmhPQ06DsmYmSjSLQ0bNtwiaX6EbkfaI0r8TsaiWSEebN8fC5Z/tj/BZQdl8bzPj9GMZP7x5fA1i8/8Aijuh+HV++XoWENjHF/Vxbj6xGpv3jy92KlycubOuGKGP9sSz4fwaWbxviKP7R3dvZ/OscnEQhst2dOPBOe72RbPLFAuIxqI2yf51zJTyP2jpbjBbHN8VuTKfG2R9jmvwruxQUOSOPLNy5srUs9ZwoJ9TsorZz08zFQ1cjFJbAMwXcA4z64GapSbW4nFJ0iqs7iOEESQrMxOxZmUgciNqvJGT5So4o5IYl7UbY7cQhLZ+bKNiCO9bB5YPLmMezc9az0TqtXwM3xGNu9HxMv5Tgzn5nHjnjvH6Y/z7qnsp/wCbB8Ti/wDzXqAcQhy39FTxcvzjeHYDbb0zv1NPs5/5E9vj3/TXqRL6EAj5shzyJdsr7MDfyG/TqSSPHP8AyJWfGv8AZ8fv78zQArU5LHAoIbHApCGAoJbMirQS2OBRQaWx1XoD8KKGoN9DYitHPIH4GhuKNo8NN8kbcXCXPPaoeWKOiPASfM3YuCD6zAVk8/cjoh+HxXNm7FwuAc2J9grN5sncdMeEwLmzcitYByRj7RWTnk7zpjiwLkmbkcaeUeKybl1ZvGMOkTYSHov3VDl4msYeBmFs3qPZUa0aLGwGxPrR2qDsWI3D/X76rtSXw5jbh3r99Ptify5jbhh6/jVLMS+HMLcJPX8apZ0T+VYh4Gx8z8DVfmUifycmY37Ot5vp9px+NP8ANruE+BfVmB+z8Y+ncxJ7XX+JqlxcukGQ+Dgv3ZEvMCcJsF+ndxv6d9GB8Ac/fSefiHyg15MFg4Nfuyp+aNmKThsW6yQAjzALt8cE1m/zMuaZrHJwWPlKPz+o0vH7H/jg/wDhzN/hpLBn/wAfihy47hF/v+D+hgftFY+Up90Ev8qvsM3d8UT+f4X/AC+DMa9o7POS0rjoIDg/Hyqvy2ZrZL1Bcbw/O2/Jkuu2VufK4I9IkA+96I8DkXd6/wBDn+I4n0fp/ZprxWOf6MNyR9po41X46617KUObX35ELiI5OUZei+pJZ7ePd1kY/ZCj/wC1Cjklya+/Ipzxx5pmpd9oI9JAikVQPojQDVx4eXNsznxUUuTKNeMJ/wAOT/zFH+Guns33nIuKj3P78j//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dirty="0"/>
          </a:p>
        </p:txBody>
      </p:sp>
      <p:pic>
        <p:nvPicPr>
          <p:cNvPr id="4" name="Image 3" descr="téléchargement.jpg"/>
          <p:cNvPicPr>
            <a:picLocks noChangeAspect="1"/>
          </p:cNvPicPr>
          <p:nvPr/>
        </p:nvPicPr>
        <p:blipFill>
          <a:blip r:embed="rId2"/>
          <a:stretch>
            <a:fillRect/>
          </a:stretch>
        </p:blipFill>
        <p:spPr>
          <a:xfrm>
            <a:off x="-20443" y="0"/>
            <a:ext cx="9164443" cy="6858000"/>
          </a:xfrm>
          <a:prstGeom prst="rect">
            <a:avLst/>
          </a:prstGeom>
        </p:spPr>
      </p:pic>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11.jpg"/>
          <p:cNvPicPr>
            <a:picLocks noChangeAspect="1"/>
          </p:cNvPicPr>
          <p:nvPr/>
        </p:nvPicPr>
        <p:blipFill>
          <a:blip r:embed="rId2"/>
          <a:stretch>
            <a:fillRect/>
          </a:stretch>
        </p:blipFill>
        <p:spPr>
          <a:xfrm>
            <a:off x="1142976" y="1714488"/>
            <a:ext cx="6858048" cy="4071965"/>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1538" y="714356"/>
            <a:ext cx="7000924" cy="830997"/>
          </a:xfrm>
          <a:prstGeom prst="rect">
            <a:avLst/>
          </a:prstGeom>
          <a:noFill/>
        </p:spPr>
        <p:txBody>
          <a:bodyPr wrap="square" rtlCol="0">
            <a:spAutoFit/>
          </a:bodyPr>
          <a:lstStyle/>
          <a:p>
            <a:pPr algn="ctr"/>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TECHNIQUES DE MESURE ET DE CONTRÔLE DE DEBIT DE FLUIDE EN ECOULEMENT</a:t>
            </a:r>
            <a:endParaRPr lang="fr-FR"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ZoneTexte 2"/>
          <p:cNvSpPr txBox="1"/>
          <p:nvPr/>
        </p:nvSpPr>
        <p:spPr>
          <a:xfrm>
            <a:off x="285720" y="2071678"/>
            <a:ext cx="8643998" cy="523220"/>
          </a:xfrm>
          <a:prstGeom prst="rect">
            <a:avLst/>
          </a:prstGeom>
          <a:noFill/>
        </p:spPr>
        <p:txBody>
          <a:bodyPr wrap="square" rtlCol="0">
            <a:spAutoFit/>
          </a:bodyPr>
          <a:lstStyle/>
          <a:p>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1- Le débitmètre massique:</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Image 3" descr="11.jpg"/>
          <p:cNvPicPr>
            <a:picLocks noChangeAspect="1"/>
          </p:cNvPicPr>
          <p:nvPr/>
        </p:nvPicPr>
        <p:blipFill>
          <a:blip r:embed="rId2"/>
          <a:stretch>
            <a:fillRect/>
          </a:stretch>
        </p:blipFill>
        <p:spPr>
          <a:xfrm>
            <a:off x="1571604" y="2857496"/>
            <a:ext cx="5918213" cy="3462356"/>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par>
                          <p:cTn id="17" fill="hold">
                            <p:stCondLst>
                              <p:cond delay="1000"/>
                            </p:stCondLst>
                            <p:childTnLst>
                              <p:par>
                                <p:cTn id="18" presetID="50" presetClass="entr" presetSubtype="0" decel="10000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strVal val="#ppt_w+.3"/>
                                          </p:val>
                                        </p:tav>
                                        <p:tav tm="100000">
                                          <p:val>
                                            <p:strVal val="#ppt_w"/>
                                          </p:val>
                                        </p:tav>
                                      </p:tavLst>
                                    </p:anim>
                                    <p:anim calcmode="lin" valueType="num">
                                      <p:cBhvr>
                                        <p:cTn id="21" dur="1000" fill="hold"/>
                                        <p:tgtEl>
                                          <p:spTgt spid="4"/>
                                        </p:tgtEl>
                                        <p:attrNameLst>
                                          <p:attrName>ppt_h</p:attrName>
                                        </p:attrNameLst>
                                      </p:cBhvr>
                                      <p:tavLst>
                                        <p:tav tm="0">
                                          <p:val>
                                            <p:strVal val="#ppt_h"/>
                                          </p:val>
                                        </p:tav>
                                        <p:tav tm="100000">
                                          <p:val>
                                            <p:strVal val="#ppt_h"/>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28596" y="928670"/>
            <a:ext cx="7000924" cy="523220"/>
          </a:xfrm>
          <a:prstGeom prst="rect">
            <a:avLst/>
          </a:prstGeom>
          <a:noFill/>
        </p:spPr>
        <p:txBody>
          <a:bodyPr wrap="square" rtlCol="0">
            <a:spAutoFit/>
          </a:bodyPr>
          <a:lstStyle/>
          <a:p>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2- Le débitmètre a effet Coriolis:</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Image 2" descr="11.jpg"/>
          <p:cNvPicPr>
            <a:picLocks noChangeAspect="1"/>
          </p:cNvPicPr>
          <p:nvPr/>
        </p:nvPicPr>
        <p:blipFill>
          <a:blip r:embed="rId2"/>
          <a:stretch>
            <a:fillRect/>
          </a:stretch>
        </p:blipFill>
        <p:spPr>
          <a:xfrm>
            <a:off x="357158" y="1714488"/>
            <a:ext cx="4446598" cy="4429156"/>
          </a:xfrm>
          <a:prstGeom prst="rect">
            <a:avLst/>
          </a:prstGeom>
        </p:spPr>
      </p:pic>
      <p:pic>
        <p:nvPicPr>
          <p:cNvPr id="4" name="Image 3" descr="11.jpg"/>
          <p:cNvPicPr>
            <a:picLocks noChangeAspect="1"/>
          </p:cNvPicPr>
          <p:nvPr/>
        </p:nvPicPr>
        <p:blipFill>
          <a:blip r:embed="rId3"/>
          <a:stretch>
            <a:fillRect/>
          </a:stretch>
        </p:blipFill>
        <p:spPr>
          <a:xfrm>
            <a:off x="4786314" y="1785926"/>
            <a:ext cx="4094965" cy="4786322"/>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strVal val="#ppt_w+.3"/>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Effect transition="in" filter="fade">
                                      <p:cBhvr>
                                        <p:cTn id="15" dur="1000"/>
                                        <p:tgtEl>
                                          <p:spTgt spid="3"/>
                                        </p:tgtEl>
                                      </p:cBhvr>
                                    </p:animEffect>
                                  </p:childTnLst>
                                </p:cTn>
                              </p:par>
                              <p:par>
                                <p:cTn id="16" presetID="50" presetClass="entr" presetSubtype="0" decel="10000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strVal val="#ppt_w+.3"/>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Effect transition="in" filter="fade">
                                      <p:cBhvr>
                                        <p:cTn id="2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1428736"/>
            <a:ext cx="7643866" cy="3970318"/>
          </a:xfrm>
          <a:prstGeom prst="rect">
            <a:avLst/>
          </a:prstGeom>
          <a:noFill/>
        </p:spPr>
        <p:txBody>
          <a:bodyPr wrap="square" rtlCol="0">
            <a:spAutoFit/>
          </a:bodyPr>
          <a:lstStyle/>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3- Les débitmètres thermiques,</a:t>
            </a:r>
          </a:p>
          <a:p>
            <a:endParaRPr lang="fr-FR" sz="28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4- Les débitmètres électromagnétiques,</a:t>
            </a:r>
          </a:p>
          <a:p>
            <a:endParaRPr lang="fr-FR" sz="28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5- Les débitmètres a ULTRASONS,</a:t>
            </a:r>
          </a:p>
          <a:p>
            <a:endParaRPr lang="fr-FR" sz="28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6- Les débitmètres a effet DOPPLER,</a:t>
            </a:r>
          </a:p>
          <a:p>
            <a:endParaRPr lang="fr-FR" sz="28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7- Les débitmètres auto.</a:t>
            </a:r>
            <a:endParaRPr lang="fr-FR" sz="28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857232"/>
            <a:ext cx="9144000" cy="954107"/>
          </a:xfrm>
          <a:prstGeom prst="rect">
            <a:avLst/>
          </a:prstGeom>
          <a:noFill/>
        </p:spPr>
        <p:txBody>
          <a:bodyPr wrap="square" rtlCol="0">
            <a:spAutoFit/>
          </a:bodyPr>
          <a:lstStyle/>
          <a:p>
            <a:pPr algn="ct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ECOULEMENT D’UN FLUIDE</a:t>
            </a:r>
          </a:p>
          <a:p>
            <a:pPr algn="ct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AUTOUR D’UN OBSTACLE</a:t>
            </a:r>
            <a:endParaRPr lang="fr-FR" sz="28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ZoneTexte 2"/>
          <p:cNvSpPr txBox="1"/>
          <p:nvPr/>
        </p:nvSpPr>
        <p:spPr>
          <a:xfrm>
            <a:off x="357158" y="2071678"/>
            <a:ext cx="8358246" cy="400110"/>
          </a:xfrm>
          <a:prstGeom prst="rect">
            <a:avLst/>
          </a:prstGeom>
          <a:noFill/>
        </p:spPr>
        <p:txBody>
          <a:bodyPr wrap="square" rtlCol="0">
            <a:spAutoFit/>
          </a:bodyPr>
          <a:lstStyle/>
          <a:p>
            <a:r>
              <a:rPr lang="fr-FR" sz="2000" b="1" u="sng" dirty="0" smtClean="0">
                <a:effectLst>
                  <a:outerShdw blurRad="38100" dist="38100" dir="2700000" algn="tl">
                    <a:srgbClr val="000000">
                      <a:alpha val="43137"/>
                    </a:srgbClr>
                  </a:outerShdw>
                </a:effectLst>
                <a:latin typeface="Times New Roman" pitchFamily="18" charset="0"/>
                <a:cs typeface="Times New Roman" pitchFamily="18" charset="0"/>
              </a:rPr>
              <a:t>1- REGIME RAMPANT:</a:t>
            </a:r>
            <a:endParaRPr lang="fr-FR" sz="20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Image 3" descr="a.1.PNG"/>
          <p:cNvPicPr/>
          <p:nvPr/>
        </p:nvPicPr>
        <p:blipFill>
          <a:blip r:embed="rId2"/>
          <a:stretch>
            <a:fillRect/>
          </a:stretch>
        </p:blipFill>
        <p:spPr>
          <a:xfrm>
            <a:off x="2214546" y="2928934"/>
            <a:ext cx="4357718" cy="3000396"/>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par>
                                <p:cTn id="17" presetID="50" presetClass="entr" presetSubtype="0" decel="10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000" fill="hold"/>
                                        <p:tgtEl>
                                          <p:spTgt spid="4"/>
                                        </p:tgtEl>
                                        <p:attrNameLst>
                                          <p:attrName>ppt_w</p:attrName>
                                        </p:attrNameLst>
                                      </p:cBhvr>
                                      <p:tavLst>
                                        <p:tav tm="0">
                                          <p:val>
                                            <p:strVal val="#ppt_w+.3"/>
                                          </p:val>
                                        </p:tav>
                                        <p:tav tm="100000">
                                          <p:val>
                                            <p:strVal val="#ppt_w"/>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animEffect transition="in" filter="fad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00034" y="1500174"/>
            <a:ext cx="4947573" cy="400110"/>
          </a:xfrm>
          <a:prstGeom prst="rect">
            <a:avLst/>
          </a:prstGeom>
          <a:noFill/>
        </p:spPr>
        <p:txBody>
          <a:bodyPr wrap="none" rtlCol="0">
            <a:spAutoFit/>
          </a:bodyPr>
          <a:lstStyle/>
          <a:p>
            <a:r>
              <a:rPr lang="fr-FR" sz="2000" b="1" u="sng" dirty="0" smtClean="0">
                <a:effectLst>
                  <a:outerShdw blurRad="38100" dist="38100" dir="2700000" algn="tl">
                    <a:srgbClr val="000000">
                      <a:alpha val="43137"/>
                    </a:srgbClr>
                  </a:outerShdw>
                </a:effectLst>
                <a:latin typeface="Times New Roman" pitchFamily="18" charset="0"/>
                <a:cs typeface="Times New Roman" pitchFamily="18" charset="0"/>
              </a:rPr>
              <a:t>2- REGIME STATIONNAIRE DECOLLE:</a:t>
            </a:r>
            <a:endParaRPr lang="fr-FR" sz="20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Image 2" descr="b.1.PNG"/>
          <p:cNvPicPr/>
          <p:nvPr/>
        </p:nvPicPr>
        <p:blipFill>
          <a:blip r:embed="rId2"/>
          <a:stretch>
            <a:fillRect/>
          </a:stretch>
        </p:blipFill>
        <p:spPr>
          <a:xfrm>
            <a:off x="2071670" y="2428868"/>
            <a:ext cx="4286280" cy="3467253"/>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2000" fill="hold"/>
                                        <p:tgtEl>
                                          <p:spTgt spid="3"/>
                                        </p:tgtEl>
                                        <p:attrNameLst>
                                          <p:attrName>ppt_w</p:attrName>
                                        </p:attrNameLst>
                                      </p:cBhvr>
                                      <p:tavLst>
                                        <p:tav tm="0">
                                          <p:val>
                                            <p:strVal val="#ppt_w+.3"/>
                                          </p:val>
                                        </p:tav>
                                        <p:tav tm="100000">
                                          <p:val>
                                            <p:strVal val="#ppt_w"/>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animEffect transition="in" filter="fad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1571612"/>
            <a:ext cx="5503814" cy="400110"/>
          </a:xfrm>
          <a:prstGeom prst="rect">
            <a:avLst/>
          </a:prstGeom>
          <a:noFill/>
        </p:spPr>
        <p:txBody>
          <a:bodyPr wrap="none" rtlCol="0">
            <a:spAutoFit/>
          </a:bodyPr>
          <a:lstStyle/>
          <a:p>
            <a:r>
              <a:rPr lang="fr-FR" sz="2000" b="1" u="sng" dirty="0" smtClean="0">
                <a:effectLst>
                  <a:outerShdw blurRad="38100" dist="38100" dir="2700000" algn="tl">
                    <a:srgbClr val="000000">
                      <a:alpha val="43137"/>
                    </a:srgbClr>
                  </a:outerShdw>
                </a:effectLst>
                <a:latin typeface="Times New Roman" pitchFamily="18" charset="0"/>
                <a:cs typeface="Times New Roman" pitchFamily="18" charset="0"/>
              </a:rPr>
              <a:t>3- REGIME LAMINAIRE INSTATIONNAIRE:</a:t>
            </a:r>
            <a:endParaRPr lang="fr-FR" sz="20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Image 2" descr="c.1.JPG"/>
          <p:cNvPicPr/>
          <p:nvPr/>
        </p:nvPicPr>
        <p:blipFill>
          <a:blip r:embed="rId2" cstate="print"/>
          <a:stretch>
            <a:fillRect/>
          </a:stretch>
        </p:blipFill>
        <p:spPr>
          <a:xfrm>
            <a:off x="1357290" y="2626042"/>
            <a:ext cx="6429420" cy="2946098"/>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2000" fill="hold"/>
                                        <p:tgtEl>
                                          <p:spTgt spid="3"/>
                                        </p:tgtEl>
                                        <p:attrNameLst>
                                          <p:attrName>ppt_w</p:attrName>
                                        </p:attrNameLst>
                                      </p:cBhvr>
                                      <p:tavLst>
                                        <p:tav tm="0">
                                          <p:val>
                                            <p:strVal val="#ppt_w+.3"/>
                                          </p:val>
                                        </p:tav>
                                        <p:tav tm="100000">
                                          <p:val>
                                            <p:strVal val="#ppt_w"/>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animEffect transition="in" filter="fad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3042" y="2786058"/>
            <a:ext cx="5525807" cy="1754326"/>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 DISPOSITIF</a:t>
            </a:r>
          </a:p>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EXPERIMENTAL</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5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
          <p:cNvGrpSpPr>
            <a:grpSpLocks/>
          </p:cNvGrpSpPr>
          <p:nvPr/>
        </p:nvGrpSpPr>
        <p:grpSpPr bwMode="auto">
          <a:xfrm>
            <a:off x="714348" y="1142984"/>
            <a:ext cx="7858180" cy="5133637"/>
            <a:chOff x="863" y="1644"/>
            <a:chExt cx="9540" cy="5339"/>
          </a:xfrm>
        </p:grpSpPr>
        <p:sp>
          <p:nvSpPr>
            <p:cNvPr id="39939" name="Rectangle 3"/>
            <p:cNvSpPr>
              <a:spLocks noChangeArrowheads="1"/>
            </p:cNvSpPr>
            <p:nvPr/>
          </p:nvSpPr>
          <p:spPr bwMode="auto">
            <a:xfrm>
              <a:off x="4598" y="2775"/>
              <a:ext cx="1209" cy="49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40" name="Text Box 4"/>
            <p:cNvSpPr txBox="1">
              <a:spLocks noChangeArrowheads="1"/>
            </p:cNvSpPr>
            <p:nvPr/>
          </p:nvSpPr>
          <p:spPr bwMode="auto">
            <a:xfrm>
              <a:off x="4573" y="2841"/>
              <a:ext cx="1276" cy="3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ea typeface="Arial" pitchFamily="34" charset="0"/>
                  <a:cs typeface="Arial" pitchFamily="34" charset="0"/>
                </a:rPr>
                <a:t>Amplificateur</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41" name="Rectangle 5"/>
            <p:cNvSpPr>
              <a:spLocks noChangeArrowheads="1"/>
            </p:cNvSpPr>
            <p:nvPr/>
          </p:nvSpPr>
          <p:spPr bwMode="auto">
            <a:xfrm>
              <a:off x="5044" y="3574"/>
              <a:ext cx="2294" cy="5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42" name="Text Box 6"/>
            <p:cNvSpPr txBox="1">
              <a:spLocks noChangeArrowheads="1"/>
            </p:cNvSpPr>
            <p:nvPr/>
          </p:nvSpPr>
          <p:spPr bwMode="auto">
            <a:xfrm>
              <a:off x="5278" y="3699"/>
              <a:ext cx="1906" cy="38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ea typeface="Arial" pitchFamily="34" charset="0"/>
                  <a:cs typeface="Arial" pitchFamily="34" charset="0"/>
                </a:rPr>
                <a:t>Pont de jauges</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43" name="Rectangle 7"/>
            <p:cNvSpPr>
              <a:spLocks noChangeArrowheads="1"/>
            </p:cNvSpPr>
            <p:nvPr/>
          </p:nvSpPr>
          <p:spPr bwMode="auto">
            <a:xfrm>
              <a:off x="4638" y="2060"/>
              <a:ext cx="1160" cy="5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44" name="Rectangle 8"/>
            <p:cNvSpPr>
              <a:spLocks noChangeArrowheads="1"/>
            </p:cNvSpPr>
            <p:nvPr/>
          </p:nvSpPr>
          <p:spPr bwMode="auto">
            <a:xfrm>
              <a:off x="6312" y="2060"/>
              <a:ext cx="1275" cy="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45" name="Rectangle 9"/>
            <p:cNvSpPr>
              <a:spLocks noChangeArrowheads="1"/>
            </p:cNvSpPr>
            <p:nvPr/>
          </p:nvSpPr>
          <p:spPr bwMode="auto">
            <a:xfrm>
              <a:off x="6353" y="2739"/>
              <a:ext cx="1209" cy="47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46" name="Text Box 10"/>
            <p:cNvSpPr txBox="1">
              <a:spLocks noChangeArrowheads="1"/>
            </p:cNvSpPr>
            <p:nvPr/>
          </p:nvSpPr>
          <p:spPr bwMode="auto">
            <a:xfrm>
              <a:off x="7079" y="3476"/>
              <a:ext cx="4" cy="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47" name="Text Box 11"/>
            <p:cNvSpPr txBox="1">
              <a:spLocks noChangeArrowheads="1"/>
            </p:cNvSpPr>
            <p:nvPr/>
          </p:nvSpPr>
          <p:spPr bwMode="auto">
            <a:xfrm>
              <a:off x="4595" y="2159"/>
              <a:ext cx="1177" cy="2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ea typeface="Arial" pitchFamily="34" charset="0"/>
                  <a:cs typeface="Arial" pitchFamily="34" charset="0"/>
                </a:rPr>
                <a:t>Oscilloscope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48" name="Text Box 12"/>
            <p:cNvSpPr txBox="1">
              <a:spLocks noChangeArrowheads="1"/>
            </p:cNvSpPr>
            <p:nvPr/>
          </p:nvSpPr>
          <p:spPr bwMode="auto">
            <a:xfrm>
              <a:off x="6337" y="2079"/>
              <a:ext cx="1123" cy="47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ea typeface="Arial" pitchFamily="34" charset="0"/>
                  <a:cs typeface="Arial" pitchFamily="34" charset="0"/>
                </a:rPr>
                <a:t>Filtre électronique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49" name="Text Box 13"/>
            <p:cNvSpPr txBox="1">
              <a:spLocks noChangeArrowheads="1"/>
            </p:cNvSpPr>
            <p:nvPr/>
          </p:nvSpPr>
          <p:spPr bwMode="auto">
            <a:xfrm>
              <a:off x="6388" y="2793"/>
              <a:ext cx="1043" cy="3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ea typeface="Arial" pitchFamily="34" charset="0"/>
                  <a:cs typeface="Arial" pitchFamily="34" charset="0"/>
                </a:rPr>
                <a:t>Calculateur</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950" name="Line 14"/>
            <p:cNvSpPr>
              <a:spLocks noChangeShapeType="1"/>
            </p:cNvSpPr>
            <p:nvPr/>
          </p:nvSpPr>
          <p:spPr bwMode="auto">
            <a:xfrm flipV="1">
              <a:off x="5379" y="3252"/>
              <a:ext cx="0" cy="336"/>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51" name="Line 15"/>
            <p:cNvSpPr>
              <a:spLocks noChangeShapeType="1"/>
            </p:cNvSpPr>
            <p:nvPr/>
          </p:nvSpPr>
          <p:spPr bwMode="auto">
            <a:xfrm flipV="1">
              <a:off x="5975" y="2395"/>
              <a:ext cx="0" cy="1184"/>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52" name="Line 16"/>
            <p:cNvSpPr>
              <a:spLocks noChangeShapeType="1"/>
            </p:cNvSpPr>
            <p:nvPr/>
          </p:nvSpPr>
          <p:spPr bwMode="auto">
            <a:xfrm flipH="1">
              <a:off x="5782" y="2395"/>
              <a:ext cx="203"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53" name="Line 17"/>
            <p:cNvSpPr>
              <a:spLocks noChangeShapeType="1"/>
            </p:cNvSpPr>
            <p:nvPr/>
          </p:nvSpPr>
          <p:spPr bwMode="auto">
            <a:xfrm>
              <a:off x="5823" y="3065"/>
              <a:ext cx="54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54" name="Line 18"/>
            <p:cNvSpPr>
              <a:spLocks noChangeShapeType="1"/>
            </p:cNvSpPr>
            <p:nvPr/>
          </p:nvSpPr>
          <p:spPr bwMode="auto">
            <a:xfrm>
              <a:off x="7335" y="3825"/>
              <a:ext cx="590" cy="0"/>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55" name="Line 19"/>
            <p:cNvSpPr>
              <a:spLocks noChangeShapeType="1"/>
            </p:cNvSpPr>
            <p:nvPr/>
          </p:nvSpPr>
          <p:spPr bwMode="auto">
            <a:xfrm flipV="1">
              <a:off x="7940" y="2240"/>
              <a:ext cx="0" cy="1571"/>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56" name="Line 20"/>
            <p:cNvSpPr>
              <a:spLocks noChangeShapeType="1"/>
            </p:cNvSpPr>
            <p:nvPr/>
          </p:nvSpPr>
          <p:spPr bwMode="auto">
            <a:xfrm flipH="1">
              <a:off x="7587" y="2240"/>
              <a:ext cx="363" cy="0"/>
            </a:xfrm>
            <a:prstGeom prst="line">
              <a:avLst/>
            </a:prstGeom>
            <a:noFill/>
            <a:ln w="9525">
              <a:solidFill>
                <a:srgbClr val="00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57" name="Line 21"/>
            <p:cNvSpPr>
              <a:spLocks noChangeShapeType="1"/>
            </p:cNvSpPr>
            <p:nvPr/>
          </p:nvSpPr>
          <p:spPr bwMode="auto">
            <a:xfrm flipH="1">
              <a:off x="5798" y="2240"/>
              <a:ext cx="514" cy="0"/>
            </a:xfrm>
            <a:prstGeom prst="line">
              <a:avLst/>
            </a:prstGeom>
            <a:noFill/>
            <a:ln w="9525">
              <a:solidFill>
                <a:srgbClr val="00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58" name="Line 22"/>
            <p:cNvSpPr>
              <a:spLocks noChangeShapeType="1"/>
            </p:cNvSpPr>
            <p:nvPr/>
          </p:nvSpPr>
          <p:spPr bwMode="auto">
            <a:xfrm>
              <a:off x="6136" y="2240"/>
              <a:ext cx="0" cy="722"/>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59" name="Line 23"/>
            <p:cNvSpPr>
              <a:spLocks noChangeShapeType="1"/>
            </p:cNvSpPr>
            <p:nvPr/>
          </p:nvSpPr>
          <p:spPr bwMode="auto">
            <a:xfrm flipH="1">
              <a:off x="5782" y="2962"/>
              <a:ext cx="369" cy="0"/>
            </a:xfrm>
            <a:prstGeom prst="line">
              <a:avLst/>
            </a:prstGeom>
            <a:noFill/>
            <a:ln w="9525">
              <a:solidFill>
                <a:srgbClr val="00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60" name="Line 24"/>
            <p:cNvSpPr>
              <a:spLocks noChangeShapeType="1"/>
            </p:cNvSpPr>
            <p:nvPr/>
          </p:nvSpPr>
          <p:spPr bwMode="auto">
            <a:xfrm>
              <a:off x="5823" y="2874"/>
              <a:ext cx="540" cy="0"/>
            </a:xfrm>
            <a:prstGeom prst="line">
              <a:avLst/>
            </a:prstGeom>
            <a:noFill/>
            <a:ln w="9525">
              <a:solidFill>
                <a:srgbClr val="00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61" name="Line 25"/>
            <p:cNvSpPr>
              <a:spLocks noChangeShapeType="1"/>
            </p:cNvSpPr>
            <p:nvPr/>
          </p:nvSpPr>
          <p:spPr bwMode="auto">
            <a:xfrm>
              <a:off x="4074" y="3884"/>
              <a:ext cx="104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62" name="Rectangle 26"/>
            <p:cNvSpPr>
              <a:spLocks noChangeArrowheads="1"/>
            </p:cNvSpPr>
            <p:nvPr/>
          </p:nvSpPr>
          <p:spPr bwMode="auto">
            <a:xfrm>
              <a:off x="863" y="1644"/>
              <a:ext cx="1772" cy="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63" name="Line 27"/>
            <p:cNvSpPr>
              <a:spLocks noChangeShapeType="1"/>
            </p:cNvSpPr>
            <p:nvPr/>
          </p:nvSpPr>
          <p:spPr bwMode="auto">
            <a:xfrm flipH="1">
              <a:off x="1787" y="2269"/>
              <a:ext cx="17" cy="2852"/>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4" name="Line 28"/>
            <p:cNvSpPr>
              <a:spLocks noChangeShapeType="1"/>
            </p:cNvSpPr>
            <p:nvPr/>
          </p:nvSpPr>
          <p:spPr bwMode="auto">
            <a:xfrm>
              <a:off x="1805" y="5109"/>
              <a:ext cx="1606"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5" name="Line 29"/>
            <p:cNvSpPr>
              <a:spLocks noChangeShapeType="1"/>
            </p:cNvSpPr>
            <p:nvPr/>
          </p:nvSpPr>
          <p:spPr bwMode="auto">
            <a:xfrm>
              <a:off x="3425" y="4941"/>
              <a:ext cx="0" cy="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6" name="Line 30"/>
            <p:cNvSpPr>
              <a:spLocks noChangeShapeType="1"/>
            </p:cNvSpPr>
            <p:nvPr/>
          </p:nvSpPr>
          <p:spPr bwMode="auto">
            <a:xfrm>
              <a:off x="3479" y="4935"/>
              <a:ext cx="0" cy="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7" name="Line 31"/>
            <p:cNvSpPr>
              <a:spLocks noChangeShapeType="1"/>
            </p:cNvSpPr>
            <p:nvPr/>
          </p:nvSpPr>
          <p:spPr bwMode="auto">
            <a:xfrm>
              <a:off x="4607" y="4968"/>
              <a:ext cx="0" cy="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8" name="Line 32"/>
            <p:cNvSpPr>
              <a:spLocks noChangeShapeType="1"/>
            </p:cNvSpPr>
            <p:nvPr/>
          </p:nvSpPr>
          <p:spPr bwMode="auto">
            <a:xfrm>
              <a:off x="4667" y="4953"/>
              <a:ext cx="0" cy="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69" name="Line 33"/>
            <p:cNvSpPr>
              <a:spLocks noChangeShapeType="1"/>
            </p:cNvSpPr>
            <p:nvPr/>
          </p:nvSpPr>
          <p:spPr bwMode="auto">
            <a:xfrm>
              <a:off x="3461" y="5112"/>
              <a:ext cx="1146" cy="0"/>
            </a:xfrm>
            <a:prstGeom prst="line">
              <a:avLst/>
            </a:prstGeom>
            <a:noFill/>
            <a:ln w="7620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0" name="Line 34"/>
            <p:cNvSpPr>
              <a:spLocks noChangeShapeType="1"/>
            </p:cNvSpPr>
            <p:nvPr/>
          </p:nvSpPr>
          <p:spPr bwMode="auto">
            <a:xfrm>
              <a:off x="4074" y="3884"/>
              <a:ext cx="11" cy="115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1" name="Line 35"/>
            <p:cNvSpPr>
              <a:spLocks noChangeShapeType="1"/>
            </p:cNvSpPr>
            <p:nvPr/>
          </p:nvSpPr>
          <p:spPr bwMode="auto">
            <a:xfrm flipV="1">
              <a:off x="4697" y="5079"/>
              <a:ext cx="4218" cy="1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2" name="Line 36"/>
            <p:cNvSpPr>
              <a:spLocks noChangeShapeType="1"/>
            </p:cNvSpPr>
            <p:nvPr/>
          </p:nvSpPr>
          <p:spPr bwMode="auto">
            <a:xfrm flipV="1">
              <a:off x="8927" y="4095"/>
              <a:ext cx="0" cy="98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3" name="Line 37"/>
            <p:cNvSpPr>
              <a:spLocks noChangeShapeType="1"/>
            </p:cNvSpPr>
            <p:nvPr/>
          </p:nvSpPr>
          <p:spPr bwMode="auto">
            <a:xfrm>
              <a:off x="8933" y="4089"/>
              <a:ext cx="419"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4" name="Line 38"/>
            <p:cNvSpPr>
              <a:spLocks noChangeShapeType="1"/>
            </p:cNvSpPr>
            <p:nvPr/>
          </p:nvSpPr>
          <p:spPr bwMode="auto">
            <a:xfrm flipH="1">
              <a:off x="9347" y="4068"/>
              <a:ext cx="18" cy="49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5" name="Line 39"/>
            <p:cNvSpPr>
              <a:spLocks noChangeShapeType="1"/>
            </p:cNvSpPr>
            <p:nvPr/>
          </p:nvSpPr>
          <p:spPr bwMode="auto">
            <a:xfrm>
              <a:off x="9365" y="4257"/>
              <a:ext cx="156"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6" name="Line 40"/>
            <p:cNvSpPr>
              <a:spLocks noChangeShapeType="1"/>
            </p:cNvSpPr>
            <p:nvPr/>
          </p:nvSpPr>
          <p:spPr bwMode="auto">
            <a:xfrm>
              <a:off x="9539" y="4239"/>
              <a:ext cx="0" cy="3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7" name="Rectangle 41"/>
            <p:cNvSpPr>
              <a:spLocks noChangeArrowheads="1"/>
            </p:cNvSpPr>
            <p:nvPr/>
          </p:nvSpPr>
          <p:spPr bwMode="auto">
            <a:xfrm>
              <a:off x="9467" y="4761"/>
              <a:ext cx="936" cy="5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9978" name="Line 42"/>
            <p:cNvSpPr>
              <a:spLocks noChangeShapeType="1"/>
            </p:cNvSpPr>
            <p:nvPr/>
          </p:nvSpPr>
          <p:spPr bwMode="auto">
            <a:xfrm>
              <a:off x="918" y="5341"/>
              <a:ext cx="7973"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79" name="Line 43"/>
            <p:cNvSpPr>
              <a:spLocks noChangeShapeType="1"/>
            </p:cNvSpPr>
            <p:nvPr/>
          </p:nvSpPr>
          <p:spPr bwMode="auto">
            <a:xfrm>
              <a:off x="9612" y="5341"/>
              <a:ext cx="7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0" name="Line 44"/>
            <p:cNvSpPr>
              <a:spLocks noChangeShapeType="1"/>
            </p:cNvSpPr>
            <p:nvPr/>
          </p:nvSpPr>
          <p:spPr bwMode="auto">
            <a:xfrm>
              <a:off x="10387" y="5341"/>
              <a:ext cx="0" cy="88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1" name="Line 45"/>
            <p:cNvSpPr>
              <a:spLocks noChangeShapeType="1"/>
            </p:cNvSpPr>
            <p:nvPr/>
          </p:nvSpPr>
          <p:spPr bwMode="auto">
            <a:xfrm flipH="1">
              <a:off x="918" y="6227"/>
              <a:ext cx="9469"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2" name="Line 46"/>
            <p:cNvSpPr>
              <a:spLocks noChangeShapeType="1"/>
            </p:cNvSpPr>
            <p:nvPr/>
          </p:nvSpPr>
          <p:spPr bwMode="auto">
            <a:xfrm>
              <a:off x="918" y="5341"/>
              <a:ext cx="0" cy="88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3" name="Line 47"/>
            <p:cNvSpPr>
              <a:spLocks noChangeShapeType="1"/>
            </p:cNvSpPr>
            <p:nvPr/>
          </p:nvSpPr>
          <p:spPr bwMode="auto">
            <a:xfrm flipH="1">
              <a:off x="1139" y="2269"/>
              <a:ext cx="1" cy="3566"/>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4" name="Oval 48"/>
            <p:cNvSpPr>
              <a:spLocks noChangeArrowheads="1"/>
            </p:cNvSpPr>
            <p:nvPr/>
          </p:nvSpPr>
          <p:spPr bwMode="auto">
            <a:xfrm>
              <a:off x="1140" y="5654"/>
              <a:ext cx="443" cy="312"/>
            </a:xfrm>
            <a:prstGeom prst="ellipse">
              <a:avLst/>
            </a:prstGeom>
            <a:solidFill>
              <a:srgbClr val="FFFFFF"/>
            </a:solid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5" name="Line 49"/>
            <p:cNvSpPr>
              <a:spLocks noChangeShapeType="1"/>
            </p:cNvSpPr>
            <p:nvPr/>
          </p:nvSpPr>
          <p:spPr bwMode="auto">
            <a:xfrm>
              <a:off x="1361" y="5811"/>
              <a:ext cx="0" cy="312"/>
            </a:xfrm>
            <a:prstGeom prst="line">
              <a:avLst/>
            </a:prstGeom>
            <a:noFill/>
            <a:ln w="571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6" name="Line 50"/>
            <p:cNvSpPr>
              <a:spLocks noChangeShapeType="1"/>
            </p:cNvSpPr>
            <p:nvPr/>
          </p:nvSpPr>
          <p:spPr bwMode="auto">
            <a:xfrm>
              <a:off x="1331" y="6105"/>
              <a:ext cx="277" cy="0"/>
            </a:xfrm>
            <a:prstGeom prst="line">
              <a:avLst/>
            </a:prstGeom>
            <a:noFill/>
            <a:ln w="571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7" name="Line 51"/>
            <p:cNvSpPr>
              <a:spLocks noChangeShapeType="1"/>
            </p:cNvSpPr>
            <p:nvPr/>
          </p:nvSpPr>
          <p:spPr bwMode="auto">
            <a:xfrm>
              <a:off x="4227" y="1644"/>
              <a:ext cx="3991"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8" name="Line 52"/>
            <p:cNvSpPr>
              <a:spLocks noChangeShapeType="1"/>
            </p:cNvSpPr>
            <p:nvPr/>
          </p:nvSpPr>
          <p:spPr bwMode="auto">
            <a:xfrm>
              <a:off x="4227" y="1644"/>
              <a:ext cx="0" cy="2494"/>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89" name="Line 53"/>
            <p:cNvSpPr>
              <a:spLocks noChangeShapeType="1"/>
            </p:cNvSpPr>
            <p:nvPr/>
          </p:nvSpPr>
          <p:spPr bwMode="auto">
            <a:xfrm>
              <a:off x="4284" y="4138"/>
              <a:ext cx="3934"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90" name="Line 54"/>
            <p:cNvSpPr>
              <a:spLocks noChangeShapeType="1"/>
            </p:cNvSpPr>
            <p:nvPr/>
          </p:nvSpPr>
          <p:spPr bwMode="auto">
            <a:xfrm>
              <a:off x="8161" y="1644"/>
              <a:ext cx="0" cy="2494"/>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91" name="Line 55"/>
            <p:cNvSpPr>
              <a:spLocks noChangeShapeType="1"/>
            </p:cNvSpPr>
            <p:nvPr/>
          </p:nvSpPr>
          <p:spPr bwMode="auto">
            <a:xfrm flipH="1">
              <a:off x="8135" y="2236"/>
              <a:ext cx="228" cy="174"/>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2" name="Line 56"/>
            <p:cNvSpPr>
              <a:spLocks noChangeShapeType="1"/>
            </p:cNvSpPr>
            <p:nvPr/>
          </p:nvSpPr>
          <p:spPr bwMode="auto">
            <a:xfrm flipH="1">
              <a:off x="2609" y="1888"/>
              <a:ext cx="258" cy="14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3" name="Line 57"/>
            <p:cNvSpPr>
              <a:spLocks noChangeShapeType="1"/>
            </p:cNvSpPr>
            <p:nvPr/>
          </p:nvSpPr>
          <p:spPr bwMode="auto">
            <a:xfrm flipH="1" flipV="1">
              <a:off x="9263" y="4437"/>
              <a:ext cx="99" cy="5"/>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94" name="Line 58"/>
            <p:cNvSpPr>
              <a:spLocks noChangeShapeType="1"/>
            </p:cNvSpPr>
            <p:nvPr/>
          </p:nvSpPr>
          <p:spPr bwMode="auto">
            <a:xfrm>
              <a:off x="9275" y="4323"/>
              <a:ext cx="0" cy="246"/>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39995" name="Line 59"/>
            <p:cNvSpPr>
              <a:spLocks noChangeShapeType="1"/>
            </p:cNvSpPr>
            <p:nvPr/>
          </p:nvSpPr>
          <p:spPr bwMode="auto">
            <a:xfrm flipH="1">
              <a:off x="1601" y="5763"/>
              <a:ext cx="288" cy="10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6" name="Line 60"/>
            <p:cNvSpPr>
              <a:spLocks noChangeShapeType="1"/>
            </p:cNvSpPr>
            <p:nvPr/>
          </p:nvSpPr>
          <p:spPr bwMode="auto">
            <a:xfrm>
              <a:off x="3551" y="4665"/>
              <a:ext cx="336" cy="31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7" name="Line 61"/>
            <p:cNvSpPr>
              <a:spLocks noChangeShapeType="1"/>
            </p:cNvSpPr>
            <p:nvPr/>
          </p:nvSpPr>
          <p:spPr bwMode="auto">
            <a:xfrm flipH="1">
              <a:off x="1853" y="3153"/>
              <a:ext cx="321" cy="253"/>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8" name="Line 62"/>
            <p:cNvSpPr>
              <a:spLocks noChangeShapeType="1"/>
            </p:cNvSpPr>
            <p:nvPr/>
          </p:nvSpPr>
          <p:spPr bwMode="auto">
            <a:xfrm flipH="1" flipV="1">
              <a:off x="9551" y="4509"/>
              <a:ext cx="264" cy="7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39999" name="Line 63"/>
            <p:cNvSpPr>
              <a:spLocks noChangeShapeType="1"/>
            </p:cNvSpPr>
            <p:nvPr/>
          </p:nvSpPr>
          <p:spPr bwMode="auto">
            <a:xfrm>
              <a:off x="7762" y="5879"/>
              <a:ext cx="703" cy="3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40000" name="Oval 64"/>
            <p:cNvSpPr>
              <a:spLocks noChangeArrowheads="1"/>
            </p:cNvSpPr>
            <p:nvPr/>
          </p:nvSpPr>
          <p:spPr bwMode="auto">
            <a:xfrm>
              <a:off x="9329" y="5463"/>
              <a:ext cx="570"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6</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1" name="Oval 65"/>
            <p:cNvSpPr>
              <a:spLocks noChangeArrowheads="1"/>
            </p:cNvSpPr>
            <p:nvPr/>
          </p:nvSpPr>
          <p:spPr bwMode="auto">
            <a:xfrm>
              <a:off x="9623" y="4125"/>
              <a:ext cx="708"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5</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2" name="Oval 66"/>
            <p:cNvSpPr>
              <a:spLocks noChangeArrowheads="1"/>
            </p:cNvSpPr>
            <p:nvPr/>
          </p:nvSpPr>
          <p:spPr bwMode="auto">
            <a:xfrm>
              <a:off x="2873" y="1684"/>
              <a:ext cx="438" cy="4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smtClean="0">
                  <a:ln>
                    <a:noFill/>
                  </a:ln>
                  <a:solidFill>
                    <a:schemeClr val="tx1"/>
                  </a:solidFill>
                  <a:effectLst/>
                  <a:latin typeface="Calibri" pitchFamily="34" charset="0"/>
                  <a:ea typeface="Arial" pitchFamily="34" charset="0"/>
                  <a:cs typeface="Arial" pitchFamily="34" charset="0"/>
                </a:rPr>
                <a:t>1</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0003" name="Oval 67"/>
            <p:cNvSpPr>
              <a:spLocks noChangeArrowheads="1"/>
            </p:cNvSpPr>
            <p:nvPr/>
          </p:nvSpPr>
          <p:spPr bwMode="auto">
            <a:xfrm>
              <a:off x="8609" y="3454"/>
              <a:ext cx="570"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4</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4" name="Oval 68"/>
            <p:cNvSpPr>
              <a:spLocks noChangeArrowheads="1"/>
            </p:cNvSpPr>
            <p:nvPr/>
          </p:nvSpPr>
          <p:spPr bwMode="auto">
            <a:xfrm>
              <a:off x="7175" y="5613"/>
              <a:ext cx="570"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7</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5" name="Oval 69"/>
            <p:cNvSpPr>
              <a:spLocks noChangeArrowheads="1"/>
            </p:cNvSpPr>
            <p:nvPr/>
          </p:nvSpPr>
          <p:spPr bwMode="auto">
            <a:xfrm>
              <a:off x="1913" y="5493"/>
              <a:ext cx="612"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cs typeface="Arial" pitchFamily="34" charset="0"/>
                </a:rPr>
                <a:t>9</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6" name="Oval 70"/>
            <p:cNvSpPr>
              <a:spLocks noChangeArrowheads="1"/>
            </p:cNvSpPr>
            <p:nvPr/>
          </p:nvSpPr>
          <p:spPr bwMode="auto">
            <a:xfrm>
              <a:off x="2993" y="4353"/>
              <a:ext cx="570"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3</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7" name="Oval 71"/>
            <p:cNvSpPr>
              <a:spLocks noChangeArrowheads="1"/>
            </p:cNvSpPr>
            <p:nvPr/>
          </p:nvSpPr>
          <p:spPr bwMode="auto">
            <a:xfrm>
              <a:off x="2165" y="2824"/>
              <a:ext cx="570"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a:latin typeface="Calibri" pitchFamily="34" charset="0"/>
                  <a:cs typeface="Arial" pitchFamily="34" charset="0"/>
                </a:rPr>
                <a:t>2</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08" name="Line 72"/>
            <p:cNvSpPr>
              <a:spLocks noChangeShapeType="1"/>
            </p:cNvSpPr>
            <p:nvPr/>
          </p:nvSpPr>
          <p:spPr bwMode="auto">
            <a:xfrm>
              <a:off x="9365" y="4521"/>
              <a:ext cx="0" cy="192"/>
            </a:xfrm>
            <a:prstGeom prst="line">
              <a:avLst/>
            </a:prstGeom>
            <a:noFill/>
            <a:ln w="571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0009" name="Oval 73"/>
            <p:cNvSpPr>
              <a:spLocks noChangeArrowheads="1"/>
            </p:cNvSpPr>
            <p:nvPr/>
          </p:nvSpPr>
          <p:spPr bwMode="auto">
            <a:xfrm>
              <a:off x="8123" y="4311"/>
              <a:ext cx="672" cy="4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cs typeface="Arial" pitchFamily="34" charset="0"/>
                </a:rPr>
                <a:t>8</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010" name="Line 74"/>
            <p:cNvSpPr>
              <a:spLocks noChangeShapeType="1"/>
            </p:cNvSpPr>
            <p:nvPr/>
          </p:nvSpPr>
          <p:spPr bwMode="auto">
            <a:xfrm>
              <a:off x="8765" y="4581"/>
              <a:ext cx="504" cy="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40011" name="Line 75"/>
            <p:cNvSpPr>
              <a:spLocks noChangeShapeType="1"/>
            </p:cNvSpPr>
            <p:nvPr/>
          </p:nvSpPr>
          <p:spPr bwMode="auto">
            <a:xfrm>
              <a:off x="9065" y="3844"/>
              <a:ext cx="180" cy="45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40012" name="Line 76"/>
            <p:cNvSpPr>
              <a:spLocks noChangeShapeType="1"/>
            </p:cNvSpPr>
            <p:nvPr/>
          </p:nvSpPr>
          <p:spPr bwMode="auto">
            <a:xfrm flipV="1">
              <a:off x="9725" y="5121"/>
              <a:ext cx="270" cy="3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40013" name="Oval 77"/>
            <p:cNvSpPr>
              <a:spLocks noChangeArrowheads="1"/>
            </p:cNvSpPr>
            <p:nvPr/>
          </p:nvSpPr>
          <p:spPr bwMode="auto">
            <a:xfrm>
              <a:off x="7961" y="1708"/>
              <a:ext cx="2412" cy="61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0" i="0" u="none" strike="noStrike" cap="none" normalizeH="0" baseline="0" smtClean="0">
                  <a:ln>
                    <a:noFill/>
                  </a:ln>
                  <a:solidFill>
                    <a:schemeClr val="tx1"/>
                  </a:solidFill>
                  <a:effectLst/>
                  <a:latin typeface="Calibri" pitchFamily="34" charset="0"/>
                  <a:ea typeface="Arial" pitchFamily="34" charset="0"/>
                  <a:cs typeface="Arial" pitchFamily="34" charset="0"/>
                </a:rPr>
                <a:t>Chaîne de mesure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0014" name="Text Box 78"/>
            <p:cNvSpPr txBox="1">
              <a:spLocks noChangeArrowheads="1"/>
            </p:cNvSpPr>
            <p:nvPr/>
          </p:nvSpPr>
          <p:spPr bwMode="auto">
            <a:xfrm>
              <a:off x="2684" y="6473"/>
              <a:ext cx="5860" cy="51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Schéma du dispositif expérimental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1000" fill="hold"/>
                                        <p:tgtEl>
                                          <p:spTgt spid="39938"/>
                                        </p:tgtEl>
                                        <p:attrNameLst>
                                          <p:attrName>ppt_w</p:attrName>
                                        </p:attrNameLst>
                                      </p:cBhvr>
                                      <p:tavLst>
                                        <p:tav tm="0">
                                          <p:val>
                                            <p:strVal val="#ppt_w+.3"/>
                                          </p:val>
                                        </p:tav>
                                        <p:tav tm="100000">
                                          <p:val>
                                            <p:strVal val="#ppt_w"/>
                                          </p:val>
                                        </p:tav>
                                      </p:tavLst>
                                    </p:anim>
                                    <p:anim calcmode="lin" valueType="num">
                                      <p:cBhvr>
                                        <p:cTn id="8" dur="1000" fill="hold"/>
                                        <p:tgtEl>
                                          <p:spTgt spid="39938"/>
                                        </p:tgtEl>
                                        <p:attrNameLst>
                                          <p:attrName>ppt_h</p:attrName>
                                        </p:attrNameLst>
                                      </p:cBhvr>
                                      <p:tavLst>
                                        <p:tav tm="0">
                                          <p:val>
                                            <p:strVal val="#ppt_h"/>
                                          </p:val>
                                        </p:tav>
                                        <p:tav tm="100000">
                                          <p:val>
                                            <p:strVal val="#ppt_h"/>
                                          </p:val>
                                        </p:tav>
                                      </p:tavLst>
                                    </p:anim>
                                    <p:animEffect transition="in" filter="fade">
                                      <p:cBhvr>
                                        <p:cTn id="9" dur="1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8794" y="2786058"/>
            <a:ext cx="5412443" cy="1754326"/>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 SIMULATION</a:t>
            </a:r>
          </a:p>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NUMERQIUE</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5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0"/>
            <a:ext cx="8501122" cy="6647974"/>
          </a:xfrm>
          <a:prstGeom prst="rect">
            <a:avLst/>
          </a:prstGeom>
          <a:noFill/>
        </p:spPr>
        <p:txBody>
          <a:bodyPr wrap="square" rtlCol="0">
            <a:spAutoFit/>
          </a:bodyPr>
          <a:lstStyle/>
          <a:p>
            <a:r>
              <a:rPr lang="fr-FR" dirty="0"/>
              <a:t> </a:t>
            </a:r>
            <a:endParaRPr lang="fr-FR" sz="2000" b="1" dirty="0">
              <a:latin typeface="Times New Roman" pitchFamily="18" charset="0"/>
              <a:cs typeface="Times New Roman" pitchFamily="18" charset="0"/>
            </a:endParaRPr>
          </a:p>
          <a:p>
            <a:pPr algn="ctr"/>
            <a:r>
              <a:rPr lang="fr-FR" sz="2000" b="1" dirty="0">
                <a:latin typeface="Times New Roman" pitchFamily="18" charset="0"/>
                <a:cs typeface="Times New Roman" pitchFamily="18" charset="0"/>
              </a:rPr>
              <a:t>République Algérienne Démocratique et Populaire</a:t>
            </a:r>
          </a:p>
          <a:p>
            <a:pPr algn="ctr"/>
            <a:r>
              <a:rPr lang="fr-FR" sz="2000" b="1" dirty="0">
                <a:latin typeface="Times New Roman" pitchFamily="18" charset="0"/>
                <a:cs typeface="Times New Roman" pitchFamily="18" charset="0"/>
              </a:rPr>
              <a:t>Ministère de l’Enseignement Supérieur et de la Recherche Scientifique</a:t>
            </a:r>
          </a:p>
          <a:p>
            <a:pPr algn="ctr"/>
            <a:r>
              <a:rPr lang="fr-FR" sz="2000" b="1" dirty="0">
                <a:latin typeface="Times New Roman" pitchFamily="18" charset="0"/>
                <a:cs typeface="Times New Roman" pitchFamily="18" charset="0"/>
              </a:rPr>
              <a:t>Université Djilali </a:t>
            </a:r>
            <a:r>
              <a:rPr lang="fr-FR" sz="2000" b="1" dirty="0" err="1">
                <a:latin typeface="Times New Roman" pitchFamily="18" charset="0"/>
                <a:cs typeface="Times New Roman" pitchFamily="18" charset="0"/>
              </a:rPr>
              <a:t>Bounaama</a:t>
            </a:r>
            <a:r>
              <a:rPr lang="fr-FR" sz="2000" b="1" dirty="0">
                <a:latin typeface="Times New Roman" pitchFamily="18" charset="0"/>
                <a:cs typeface="Times New Roman" pitchFamily="18" charset="0"/>
              </a:rPr>
              <a:t> </a:t>
            </a:r>
            <a:r>
              <a:rPr lang="fr-FR" sz="2000" b="1" dirty="0" err="1">
                <a:latin typeface="Times New Roman" pitchFamily="18" charset="0"/>
                <a:cs typeface="Times New Roman" pitchFamily="18" charset="0"/>
              </a:rPr>
              <a:t>Khemis</a:t>
            </a:r>
            <a:r>
              <a:rPr lang="fr-FR" sz="2000" b="1" dirty="0">
                <a:latin typeface="Times New Roman" pitchFamily="18" charset="0"/>
                <a:cs typeface="Times New Roman" pitchFamily="18" charset="0"/>
              </a:rPr>
              <a:t> Miliana</a:t>
            </a:r>
          </a:p>
          <a:p>
            <a:pPr algn="ctr"/>
            <a:r>
              <a:rPr lang="fr-FR" sz="2000" b="1" dirty="0">
                <a:latin typeface="Times New Roman" pitchFamily="18" charset="0"/>
                <a:cs typeface="Times New Roman" pitchFamily="18" charset="0"/>
              </a:rPr>
              <a:t>Faculté des Sciences et de la Technologie</a:t>
            </a:r>
          </a:p>
          <a:p>
            <a:pPr algn="ctr"/>
            <a:r>
              <a:rPr lang="fr-FR" sz="2000" b="1" dirty="0">
                <a:latin typeface="Times New Roman" pitchFamily="18" charset="0"/>
                <a:cs typeface="Times New Roman" pitchFamily="18" charset="0"/>
              </a:rPr>
              <a:t>Département de Technologie</a:t>
            </a:r>
          </a:p>
          <a:p>
            <a:r>
              <a:rPr lang="fr-FR" sz="2000" b="1" dirty="0">
                <a:latin typeface="Times New Roman" pitchFamily="18" charset="0"/>
                <a:cs typeface="Times New Roman" pitchFamily="18" charset="0"/>
              </a:rPr>
              <a:t> </a:t>
            </a:r>
          </a:p>
          <a:p>
            <a:pPr algn="ctr"/>
            <a:r>
              <a:rPr lang="fr-FR" sz="2000" b="1" dirty="0">
                <a:latin typeface="Times New Roman" pitchFamily="18" charset="0"/>
                <a:cs typeface="Times New Roman" pitchFamily="18" charset="0"/>
              </a:rPr>
              <a:t> Mémoire du Projet de Fin d’Etudes</a:t>
            </a:r>
          </a:p>
          <a:p>
            <a:pPr algn="ctr"/>
            <a:r>
              <a:rPr lang="fr-FR" sz="2000" b="1" dirty="0">
                <a:latin typeface="Times New Roman" pitchFamily="18" charset="0"/>
                <a:cs typeface="Times New Roman" pitchFamily="18" charset="0"/>
              </a:rPr>
              <a:t>Pour l’obtention du diplôme </a:t>
            </a:r>
            <a:r>
              <a:rPr lang="fr-FR" sz="2000" b="1" dirty="0" smtClean="0">
                <a:latin typeface="Times New Roman" pitchFamily="18" charset="0"/>
                <a:cs typeface="Times New Roman" pitchFamily="18" charset="0"/>
              </a:rPr>
              <a:t>de MASTER en Génie Mécanique</a:t>
            </a:r>
          </a:p>
          <a:p>
            <a:pPr algn="ctr"/>
            <a:r>
              <a:rPr lang="fr-FR" sz="2000" b="1" dirty="0" smtClean="0">
                <a:latin typeface="Times New Roman" pitchFamily="18" charset="0"/>
                <a:cs typeface="Times New Roman" pitchFamily="18" charset="0"/>
              </a:rPr>
              <a:t>Option: Energétique</a:t>
            </a:r>
            <a:endParaRPr lang="fr-FR" sz="2000" b="1" dirty="0">
              <a:latin typeface="Times New Roman" pitchFamily="18" charset="0"/>
              <a:cs typeface="Times New Roman" pitchFamily="18" charset="0"/>
            </a:endParaRPr>
          </a:p>
          <a:p>
            <a:pPr algn="ctr"/>
            <a:endParaRPr lang="fr-FR" sz="2000" b="1" dirty="0" smtClean="0">
              <a:latin typeface="Times New Roman" pitchFamily="18" charset="0"/>
              <a:cs typeface="Times New Roman" pitchFamily="18" charset="0"/>
            </a:endParaRPr>
          </a:p>
          <a:p>
            <a:pPr algn="ctr"/>
            <a:endParaRPr lang="fr-FR" sz="2000" b="1" dirty="0">
              <a:latin typeface="Times New Roman" pitchFamily="18" charset="0"/>
              <a:cs typeface="Times New Roman" pitchFamily="18" charset="0"/>
            </a:endParaRPr>
          </a:p>
          <a:p>
            <a:pPr algn="ctr"/>
            <a:r>
              <a:rPr lang="fr-FR" sz="2000" b="1" dirty="0" smtClean="0">
                <a:latin typeface="Times New Roman" pitchFamily="18" charset="0"/>
                <a:cs typeface="Times New Roman" pitchFamily="18" charset="0"/>
              </a:rPr>
              <a:t>Titre</a:t>
            </a:r>
            <a:r>
              <a:rPr lang="fr-FR" sz="2000" b="1" dirty="0">
                <a:latin typeface="Times New Roman" pitchFamily="18" charset="0"/>
                <a:cs typeface="Times New Roman" pitchFamily="18" charset="0"/>
              </a:rPr>
              <a:t> </a:t>
            </a:r>
            <a:r>
              <a:rPr lang="fr-FR" sz="2000" b="1" dirty="0" smtClean="0">
                <a:latin typeface="Times New Roman" pitchFamily="18" charset="0"/>
                <a:cs typeface="Times New Roman" pitchFamily="18" charset="0"/>
              </a:rPr>
              <a:t>:</a:t>
            </a:r>
          </a:p>
          <a:p>
            <a:pPr algn="ctr"/>
            <a:endParaRPr lang="fr-FR" sz="2000" b="1" dirty="0">
              <a:latin typeface="Times New Roman" pitchFamily="18" charset="0"/>
              <a:cs typeface="Times New Roman" pitchFamily="18" charset="0"/>
            </a:endParaRPr>
          </a:p>
          <a:p>
            <a:pPr algn="ctr"/>
            <a:r>
              <a:rPr lang="fr-FR" sz="24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Simulation Numérique de l’écoulement autour d’un obstacle Trapézoïdale.</a:t>
            </a:r>
          </a:p>
          <a:p>
            <a:pPr algn="ctr"/>
            <a:r>
              <a:rPr lang="fr-FR" sz="24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Application a la mesure de débit par tourbillons.</a:t>
            </a:r>
          </a:p>
          <a:p>
            <a:endParaRPr lang="fr-FR" dirty="0" smtClean="0"/>
          </a:p>
          <a:p>
            <a:r>
              <a:rPr lang="fr-FR" dirty="0" smtClean="0"/>
              <a:t/>
            </a:r>
            <a:br>
              <a:rPr lang="fr-FR" dirty="0" smtClean="0"/>
            </a:br>
            <a:r>
              <a:rPr lang="fr-FR" sz="2000" b="1" dirty="0">
                <a:latin typeface="Times New Roman" pitchFamily="18" charset="0"/>
                <a:cs typeface="Times New Roman" pitchFamily="18" charset="0"/>
              </a:rPr>
              <a:t>Réalisé par </a:t>
            </a:r>
            <a:r>
              <a:rPr lang="fr-FR" sz="2000" b="1" dirty="0" smtClean="0">
                <a:latin typeface="Times New Roman" pitchFamily="18" charset="0"/>
                <a:cs typeface="Times New Roman" pitchFamily="18" charset="0"/>
              </a:rPr>
              <a:t>:</a:t>
            </a:r>
            <a:endParaRPr lang="fr-FR" sz="2000" b="1" dirty="0">
              <a:latin typeface="Times New Roman" pitchFamily="18" charset="0"/>
              <a:cs typeface="Times New Roman" pitchFamily="18" charset="0"/>
            </a:endParaRPr>
          </a:p>
          <a:p>
            <a:r>
              <a:rPr lang="fr-FR" sz="2000" b="1" dirty="0">
                <a:latin typeface="Times New Roman" pitchFamily="18" charset="0"/>
                <a:cs typeface="Times New Roman" pitchFamily="18" charset="0"/>
              </a:rPr>
              <a:t>ABBAS </a:t>
            </a:r>
            <a:r>
              <a:rPr lang="fr-FR" sz="2000" b="1" dirty="0" smtClean="0">
                <a:latin typeface="Times New Roman" pitchFamily="18" charset="0"/>
                <a:cs typeface="Times New Roman" pitchFamily="18" charset="0"/>
              </a:rPr>
              <a:t>ZAKARIA</a:t>
            </a:r>
            <a:endParaRPr lang="fr-FR" sz="2000" b="1"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1142984"/>
            <a:ext cx="3357586" cy="523220"/>
          </a:xfrm>
          <a:prstGeom prst="rect">
            <a:avLst/>
          </a:prstGeom>
          <a:noFill/>
        </p:spPr>
        <p:txBody>
          <a:bodyPr wrap="square" rtlCol="0">
            <a:spAutoFit/>
          </a:bodyPr>
          <a:lstStyle/>
          <a:p>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1- GAMBIT</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Image 2" descr="donn.PNG"/>
          <p:cNvPicPr/>
          <p:nvPr/>
        </p:nvPicPr>
        <p:blipFill>
          <a:blip r:embed="rId2"/>
          <a:stretch>
            <a:fillRect/>
          </a:stretch>
        </p:blipFill>
        <p:spPr>
          <a:xfrm>
            <a:off x="2857488" y="2428868"/>
            <a:ext cx="3214710" cy="2562356"/>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3"/>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mail.PNG"/>
          <p:cNvPicPr/>
          <p:nvPr/>
        </p:nvPicPr>
        <p:blipFill>
          <a:blip r:embed="rId2"/>
          <a:stretch>
            <a:fillRect/>
          </a:stretch>
        </p:blipFill>
        <p:spPr>
          <a:xfrm>
            <a:off x="1571604" y="1214422"/>
            <a:ext cx="5857916" cy="2257556"/>
          </a:xfrm>
          <a:prstGeom prst="rect">
            <a:avLst/>
          </a:prstGeom>
        </p:spPr>
      </p:pic>
      <p:pic>
        <p:nvPicPr>
          <p:cNvPr id="3" name="Image 2" descr="trap.PNG"/>
          <p:cNvPicPr/>
          <p:nvPr/>
        </p:nvPicPr>
        <p:blipFill>
          <a:blip r:embed="rId3"/>
          <a:stretch>
            <a:fillRect/>
          </a:stretch>
        </p:blipFill>
        <p:spPr>
          <a:xfrm>
            <a:off x="714348" y="3786190"/>
            <a:ext cx="7858180" cy="2643206"/>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strVal val="#ppt_w+.3"/>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Effect transition="in" filter="fade">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00034" y="1071546"/>
            <a:ext cx="4857784" cy="523220"/>
          </a:xfrm>
          <a:prstGeom prst="rect">
            <a:avLst/>
          </a:prstGeom>
          <a:noFill/>
        </p:spPr>
        <p:txBody>
          <a:bodyPr wrap="square" rtlCol="0">
            <a:spAutoFit/>
          </a:bodyPr>
          <a:lstStyle/>
          <a:p>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2- FLUENT:</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Image 3" descr="11.jpg"/>
          <p:cNvPicPr>
            <a:picLocks noChangeAspect="1"/>
          </p:cNvPicPr>
          <p:nvPr/>
        </p:nvPicPr>
        <p:blipFill>
          <a:blip r:embed="rId2"/>
          <a:stretch>
            <a:fillRect/>
          </a:stretch>
        </p:blipFill>
        <p:spPr>
          <a:xfrm>
            <a:off x="714348" y="2143116"/>
            <a:ext cx="8072494" cy="1714512"/>
          </a:xfrm>
          <a:prstGeom prst="rect">
            <a:avLst/>
          </a:prstGeom>
        </p:spPr>
      </p:pic>
      <p:pic>
        <p:nvPicPr>
          <p:cNvPr id="5" name="Image 4" descr="22.PNG"/>
          <p:cNvPicPr>
            <a:picLocks noChangeAspect="1"/>
          </p:cNvPicPr>
          <p:nvPr/>
        </p:nvPicPr>
        <p:blipFill>
          <a:blip r:embed="rId3"/>
          <a:stretch>
            <a:fillRect/>
          </a:stretch>
        </p:blipFill>
        <p:spPr>
          <a:xfrm>
            <a:off x="857224" y="4155249"/>
            <a:ext cx="7500988" cy="2428892"/>
          </a:xfrm>
          <a:prstGeom prst="rect">
            <a:avLst/>
          </a:prstGeom>
        </p:spPr>
      </p:pic>
      <p:sp>
        <p:nvSpPr>
          <p:cNvPr id="6" name="ZoneTexte 5"/>
          <p:cNvSpPr txBox="1"/>
          <p:nvPr/>
        </p:nvSpPr>
        <p:spPr>
          <a:xfrm>
            <a:off x="571472" y="1857364"/>
            <a:ext cx="7500990" cy="369332"/>
          </a:xfrm>
          <a:prstGeom prst="rect">
            <a:avLst/>
          </a:prstGeom>
          <a:noFill/>
        </p:spPr>
        <p:txBody>
          <a:bodyPr wrap="square" rtlCol="0">
            <a:spAutoFit/>
          </a:bodyPr>
          <a:lstStyle/>
          <a:p>
            <a:pPr>
              <a:buFont typeface="Wingdings" pitchFamily="2" charset="2"/>
              <a:buChar char="Ø"/>
            </a:pPr>
            <a:r>
              <a:rPr lang="fr-FR" dirty="0" smtClean="0"/>
              <a:t> Choix de discrétisation</a:t>
            </a:r>
            <a:endParaRPr lang="fr-FR" dirty="0"/>
          </a:p>
        </p:txBody>
      </p:sp>
      <p:sp>
        <p:nvSpPr>
          <p:cNvPr id="7" name="ZoneTexte 6"/>
          <p:cNvSpPr txBox="1"/>
          <p:nvPr/>
        </p:nvSpPr>
        <p:spPr>
          <a:xfrm>
            <a:off x="714348" y="3929066"/>
            <a:ext cx="3118354" cy="369332"/>
          </a:xfrm>
          <a:prstGeom prst="rect">
            <a:avLst/>
          </a:prstGeom>
          <a:noFill/>
        </p:spPr>
        <p:txBody>
          <a:bodyPr wrap="none" rtlCol="0">
            <a:spAutoFit/>
          </a:bodyPr>
          <a:lstStyle/>
          <a:p>
            <a:pPr>
              <a:buFont typeface="Wingdings" pitchFamily="2" charset="2"/>
              <a:buChar char="Ø"/>
            </a:pPr>
            <a:r>
              <a:rPr lang="fr-FR" dirty="0" smtClean="0"/>
              <a:t> Facteurs de sous-relaxation</a:t>
            </a:r>
            <a:endParaRPr lang="fr-FR"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par>
                                <p:cTn id="16" presetID="50" presetClass="entr" presetSubtype="0" decel="10000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strVal val="#ppt_w+.3"/>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Effect transition="in" filter="fade">
                                      <p:cBhvr>
                                        <p:cTn id="20" dur="1000"/>
                                        <p:tgtEl>
                                          <p:spTgt spid="4"/>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strVal val="#ppt_w*0.70"/>
                                          </p:val>
                                        </p:tav>
                                        <p:tav tm="100000">
                                          <p:val>
                                            <p:strVal val="#ppt_w"/>
                                          </p:val>
                                        </p:tav>
                                      </p:tavLst>
                                    </p:anim>
                                    <p:anim calcmode="lin" valueType="num">
                                      <p:cBhvr>
                                        <p:cTn id="25" dur="1000" fill="hold"/>
                                        <p:tgtEl>
                                          <p:spTgt spid="7"/>
                                        </p:tgtEl>
                                        <p:attrNameLst>
                                          <p:attrName>ppt_h</p:attrName>
                                        </p:attrNameLst>
                                      </p:cBhvr>
                                      <p:tavLst>
                                        <p:tav tm="0">
                                          <p:val>
                                            <p:strVal val="#ppt_h"/>
                                          </p:val>
                                        </p:tav>
                                        <p:tav tm="100000">
                                          <p:val>
                                            <p:strVal val="#ppt_h"/>
                                          </p:val>
                                        </p:tav>
                                      </p:tavLst>
                                    </p:anim>
                                    <p:animEffect transition="in" filter="fade">
                                      <p:cBhvr>
                                        <p:cTn id="26" dur="1000"/>
                                        <p:tgtEl>
                                          <p:spTgt spid="7"/>
                                        </p:tgtEl>
                                      </p:cBhvr>
                                    </p:animEffect>
                                  </p:childTnLst>
                                </p:cTn>
                              </p:par>
                            </p:childTnLst>
                          </p:cTn>
                        </p:par>
                        <p:par>
                          <p:cTn id="27" fill="hold">
                            <p:stCondLst>
                              <p:cond delay="3000"/>
                            </p:stCondLst>
                            <p:childTnLst>
                              <p:par>
                                <p:cTn id="28" presetID="50" presetClass="entr" presetSubtype="0" decel="10000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strVal val="#ppt_w+.3"/>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Effect transition="in" filter="fade">
                                      <p:cBhvr>
                                        <p:cTn id="3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0166" y="2928934"/>
            <a:ext cx="6845144" cy="1754326"/>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5- DISCUSSION DES </a:t>
            </a:r>
          </a:p>
          <a:p>
            <a:pPr algn="ctr"/>
            <a:r>
              <a:rPr lang="fr-FR"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RESULTATS</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5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857232"/>
            <a:ext cx="3500462" cy="523220"/>
          </a:xfrm>
          <a:prstGeom prst="rect">
            <a:avLst/>
          </a:prstGeom>
          <a:noFill/>
        </p:spPr>
        <p:txBody>
          <a:bodyPr wrap="square" rtlCol="0">
            <a:spAutoFit/>
          </a:bodyPr>
          <a:lstStyle/>
          <a:p>
            <a:pPr>
              <a:buFont typeface="Wingdings" pitchFamily="2" charset="2"/>
              <a:buChar char="Ø"/>
            </a:pPr>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 Pour </a:t>
            </a:r>
            <a:r>
              <a:rPr lang="fr-FR" sz="2800" b="1" u="sng" dirty="0" err="1" smtClean="0">
                <a:effectLst>
                  <a:outerShdw blurRad="38100" dist="38100" dir="2700000" algn="tl">
                    <a:srgbClr val="000000">
                      <a:alpha val="43137"/>
                    </a:srgbClr>
                  </a:outerShdw>
                </a:effectLst>
                <a:latin typeface="Times New Roman" pitchFamily="18" charset="0"/>
                <a:cs typeface="Times New Roman" pitchFamily="18" charset="0"/>
              </a:rPr>
              <a:t>Re</a:t>
            </a:r>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=10 :</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Image 4" descr="10.1.PNG"/>
          <p:cNvPicPr/>
          <p:nvPr/>
        </p:nvPicPr>
        <p:blipFill>
          <a:blip r:embed="rId2"/>
          <a:stretch>
            <a:fillRect/>
          </a:stretch>
        </p:blipFill>
        <p:spPr>
          <a:xfrm>
            <a:off x="1071538" y="1500174"/>
            <a:ext cx="6643734" cy="4214842"/>
          </a:xfrm>
          <a:prstGeom prst="rect">
            <a:avLst/>
          </a:prstGeom>
        </p:spPr>
      </p:pic>
      <p:sp>
        <p:nvSpPr>
          <p:cNvPr id="4" name="ZoneTexte 3"/>
          <p:cNvSpPr txBox="1"/>
          <p:nvPr/>
        </p:nvSpPr>
        <p:spPr>
          <a:xfrm>
            <a:off x="1428728" y="5857892"/>
            <a:ext cx="5429288" cy="369332"/>
          </a:xfrm>
          <a:prstGeom prst="rect">
            <a:avLst/>
          </a:prstGeom>
          <a:noFill/>
        </p:spPr>
        <p:txBody>
          <a:bodyPr wrap="square" rtlCol="0">
            <a:spAutoFit/>
          </a:bodyPr>
          <a:lstStyle/>
          <a:p>
            <a:pPr algn="ctr"/>
            <a:r>
              <a:rPr lang="fr-FR" b="1" u="sng" dirty="0" smtClean="0"/>
              <a:t>Lignes de courants</a:t>
            </a:r>
            <a:endParaRPr lang="fr-FR" b="1" u="sng"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10.2.PNG"/>
          <p:cNvPicPr/>
          <p:nvPr/>
        </p:nvPicPr>
        <p:blipFill>
          <a:blip r:embed="rId2"/>
          <a:stretch>
            <a:fillRect/>
          </a:stretch>
        </p:blipFill>
        <p:spPr>
          <a:xfrm>
            <a:off x="1000100" y="1071546"/>
            <a:ext cx="6643734" cy="4572032"/>
          </a:xfrm>
          <a:prstGeom prst="rect">
            <a:avLst/>
          </a:prstGeom>
        </p:spPr>
      </p:pic>
      <p:sp>
        <p:nvSpPr>
          <p:cNvPr id="3" name="ZoneTexte 2"/>
          <p:cNvSpPr txBox="1"/>
          <p:nvPr/>
        </p:nvSpPr>
        <p:spPr>
          <a:xfrm>
            <a:off x="1857356" y="5786454"/>
            <a:ext cx="4071966" cy="646331"/>
          </a:xfrm>
          <a:prstGeom prst="rect">
            <a:avLst/>
          </a:prstGeom>
          <a:noFill/>
        </p:spPr>
        <p:txBody>
          <a:bodyPr wrap="square" rtlCol="0">
            <a:spAutoFit/>
          </a:bodyPr>
          <a:lstStyle/>
          <a:p>
            <a:pPr algn="ctr"/>
            <a:r>
              <a:rPr lang="fr-FR" b="1" dirty="0" smtClean="0"/>
              <a:t>Vorticité</a:t>
            </a:r>
          </a:p>
          <a:p>
            <a:pPr algn="ctr"/>
            <a:endParaRPr lang="fr-FR" b="1"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857232"/>
            <a:ext cx="3000396" cy="523220"/>
          </a:xfrm>
          <a:prstGeom prst="rect">
            <a:avLst/>
          </a:prstGeom>
          <a:noFill/>
        </p:spPr>
        <p:txBody>
          <a:bodyPr wrap="square" rtlCol="0">
            <a:spAutoFit/>
          </a:bodyPr>
          <a:lstStyle/>
          <a:p>
            <a:pPr>
              <a:buFont typeface="Wingdings" pitchFamily="2" charset="2"/>
              <a:buChar char="Ø"/>
            </a:pPr>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 Pour </a:t>
            </a:r>
            <a:r>
              <a:rPr lang="fr-FR" sz="2800" b="1" u="sng" dirty="0" err="1" smtClean="0">
                <a:effectLst>
                  <a:outerShdw blurRad="38100" dist="38100" dir="2700000" algn="tl">
                    <a:srgbClr val="000000">
                      <a:alpha val="43137"/>
                    </a:srgbClr>
                  </a:outerShdw>
                </a:effectLst>
                <a:latin typeface="Times New Roman" pitchFamily="18" charset="0"/>
                <a:cs typeface="Times New Roman" pitchFamily="18" charset="0"/>
              </a:rPr>
              <a:t>Re</a:t>
            </a:r>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=50 :</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Image 3" descr="50.1.PNG"/>
          <p:cNvPicPr/>
          <p:nvPr/>
        </p:nvPicPr>
        <p:blipFill>
          <a:blip r:embed="rId2"/>
          <a:stretch>
            <a:fillRect/>
          </a:stretch>
        </p:blipFill>
        <p:spPr>
          <a:xfrm>
            <a:off x="1214414" y="1500174"/>
            <a:ext cx="6572296" cy="4286280"/>
          </a:xfrm>
          <a:prstGeom prst="rect">
            <a:avLst/>
          </a:prstGeom>
        </p:spPr>
      </p:pic>
      <p:sp>
        <p:nvSpPr>
          <p:cNvPr id="5" name="ZoneTexte 4"/>
          <p:cNvSpPr txBox="1"/>
          <p:nvPr/>
        </p:nvSpPr>
        <p:spPr>
          <a:xfrm>
            <a:off x="1428728" y="5929330"/>
            <a:ext cx="6143668" cy="646331"/>
          </a:xfrm>
          <a:prstGeom prst="rect">
            <a:avLst/>
          </a:prstGeom>
          <a:noFill/>
        </p:spPr>
        <p:txBody>
          <a:bodyPr wrap="square" rtlCol="0">
            <a:spAutoFit/>
          </a:bodyPr>
          <a:lstStyle/>
          <a:p>
            <a:pPr algn="ctr"/>
            <a:r>
              <a:rPr lang="fr-FR" b="1" dirty="0" smtClean="0"/>
              <a:t>Lignes de courants</a:t>
            </a:r>
          </a:p>
          <a:p>
            <a:pPr algn="ctr"/>
            <a:endParaRPr lang="fr-FR" b="1"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50.2.PNG"/>
          <p:cNvPicPr/>
          <p:nvPr/>
        </p:nvPicPr>
        <p:blipFill>
          <a:blip r:embed="rId2"/>
          <a:stretch>
            <a:fillRect/>
          </a:stretch>
        </p:blipFill>
        <p:spPr>
          <a:xfrm>
            <a:off x="1000100" y="1214422"/>
            <a:ext cx="7000924" cy="4643470"/>
          </a:xfrm>
          <a:prstGeom prst="rect">
            <a:avLst/>
          </a:prstGeom>
        </p:spPr>
      </p:pic>
      <p:sp>
        <p:nvSpPr>
          <p:cNvPr id="3" name="ZoneTexte 2"/>
          <p:cNvSpPr txBox="1"/>
          <p:nvPr/>
        </p:nvSpPr>
        <p:spPr>
          <a:xfrm>
            <a:off x="1643042" y="6000768"/>
            <a:ext cx="5072098" cy="646331"/>
          </a:xfrm>
          <a:prstGeom prst="rect">
            <a:avLst/>
          </a:prstGeom>
          <a:noFill/>
        </p:spPr>
        <p:txBody>
          <a:bodyPr wrap="square" rtlCol="0">
            <a:spAutoFit/>
          </a:bodyPr>
          <a:lstStyle/>
          <a:p>
            <a:pPr algn="ctr"/>
            <a:r>
              <a:rPr lang="fr-FR" b="1" dirty="0" smtClean="0"/>
              <a:t>Vorticité</a:t>
            </a:r>
          </a:p>
          <a:p>
            <a:endParaRPr lang="fr-FR"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00034" y="928670"/>
            <a:ext cx="5214974" cy="523220"/>
          </a:xfrm>
          <a:prstGeom prst="rect">
            <a:avLst/>
          </a:prstGeom>
          <a:noFill/>
        </p:spPr>
        <p:txBody>
          <a:bodyPr wrap="square" rtlCol="0">
            <a:spAutoFit/>
          </a:bodyPr>
          <a:lstStyle/>
          <a:p>
            <a:pPr>
              <a:buFont typeface="Wingdings" pitchFamily="2" charset="2"/>
              <a:buChar char="Ø"/>
            </a:pPr>
            <a:r>
              <a:rPr lang="fr-FR" sz="2800" b="1" u="sng" dirty="0" smtClean="0">
                <a:effectLst>
                  <a:outerShdw blurRad="38100" dist="38100" dir="2700000" algn="tl">
                    <a:srgbClr val="000000">
                      <a:alpha val="43137"/>
                    </a:srgbClr>
                  </a:outerShdw>
                </a:effectLst>
                <a:latin typeface="Times New Roman" pitchFamily="18" charset="0"/>
                <a:cs typeface="Times New Roman" pitchFamily="18" charset="0"/>
              </a:rPr>
              <a:t> Pour Re = 100:</a:t>
            </a:r>
            <a:endParaRPr lang="fr-FR"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Image 2" descr="100.1.PNG"/>
          <p:cNvPicPr/>
          <p:nvPr/>
        </p:nvPicPr>
        <p:blipFill>
          <a:blip r:embed="rId2"/>
          <a:stretch>
            <a:fillRect/>
          </a:stretch>
        </p:blipFill>
        <p:spPr>
          <a:xfrm>
            <a:off x="1142976" y="1571612"/>
            <a:ext cx="6453212" cy="4214842"/>
          </a:xfrm>
          <a:prstGeom prst="rect">
            <a:avLst/>
          </a:prstGeom>
        </p:spPr>
      </p:pic>
      <p:sp>
        <p:nvSpPr>
          <p:cNvPr id="4" name="ZoneTexte 3"/>
          <p:cNvSpPr txBox="1"/>
          <p:nvPr/>
        </p:nvSpPr>
        <p:spPr>
          <a:xfrm>
            <a:off x="1643042" y="5929330"/>
            <a:ext cx="5500726" cy="646331"/>
          </a:xfrm>
          <a:prstGeom prst="rect">
            <a:avLst/>
          </a:prstGeom>
          <a:noFill/>
        </p:spPr>
        <p:txBody>
          <a:bodyPr wrap="square" rtlCol="0">
            <a:spAutoFit/>
          </a:bodyPr>
          <a:lstStyle/>
          <a:p>
            <a:pPr algn="ctr"/>
            <a:r>
              <a:rPr lang="fr-FR" b="1" dirty="0" smtClean="0"/>
              <a:t>Lignes de courants</a:t>
            </a:r>
          </a:p>
          <a:p>
            <a:pPr algn="ctr"/>
            <a:endParaRPr lang="fr-FR" b="1"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100.2.PNG"/>
          <p:cNvPicPr/>
          <p:nvPr/>
        </p:nvPicPr>
        <p:blipFill>
          <a:blip r:embed="rId2"/>
          <a:stretch>
            <a:fillRect/>
          </a:stretch>
        </p:blipFill>
        <p:spPr>
          <a:xfrm>
            <a:off x="1000100" y="1285860"/>
            <a:ext cx="6858047" cy="4429156"/>
          </a:xfrm>
          <a:prstGeom prst="rect">
            <a:avLst/>
          </a:prstGeom>
        </p:spPr>
      </p:pic>
      <p:sp>
        <p:nvSpPr>
          <p:cNvPr id="3" name="ZoneTexte 2"/>
          <p:cNvSpPr txBox="1"/>
          <p:nvPr/>
        </p:nvSpPr>
        <p:spPr>
          <a:xfrm>
            <a:off x="1500166" y="5929330"/>
            <a:ext cx="4929222" cy="369332"/>
          </a:xfrm>
          <a:prstGeom prst="rect">
            <a:avLst/>
          </a:prstGeom>
          <a:noFill/>
        </p:spPr>
        <p:txBody>
          <a:bodyPr wrap="square" rtlCol="0">
            <a:spAutoFit/>
          </a:bodyPr>
          <a:lstStyle/>
          <a:p>
            <a:pPr algn="ctr"/>
            <a:r>
              <a:rPr lang="fr-FR" b="1" dirty="0" smtClean="0"/>
              <a:t>Vorticité</a:t>
            </a:r>
            <a:endParaRPr lang="fr-FR" b="1"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0166" y="785794"/>
            <a:ext cx="6146234" cy="923330"/>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PLAN DE TRAVAIL</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ZoneTexte 2"/>
          <p:cNvSpPr txBox="1"/>
          <p:nvPr/>
        </p:nvSpPr>
        <p:spPr>
          <a:xfrm>
            <a:off x="357158" y="2071678"/>
            <a:ext cx="8429684" cy="3416320"/>
          </a:xfrm>
          <a:prstGeom prst="rect">
            <a:avLst/>
          </a:prstGeom>
          <a:noFill/>
        </p:spPr>
        <p:txBody>
          <a:bodyPr wrap="square" rtlCol="0">
            <a:spAutoFit/>
          </a:bodyPr>
          <a:lstStyle/>
          <a:p>
            <a:pPr>
              <a:buFont typeface="Wingdings" pitchFamily="2" charset="2"/>
              <a:buChar char="Ø"/>
            </a:pPr>
            <a:r>
              <a:rPr lang="fr-FR" sz="36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INTRODUCTION</a:t>
            </a:r>
          </a:p>
          <a:p>
            <a:pPr>
              <a:buFont typeface="Wingdings" pitchFamily="2" charset="2"/>
              <a:buChar char="Ø"/>
            </a:pPr>
            <a:r>
              <a:rPr lang="fr-FR" sz="36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GENERALITES SUR LA MESURE DE DEBIT PAR EFFET VORTEX</a:t>
            </a:r>
          </a:p>
          <a:p>
            <a:pPr>
              <a:buFont typeface="Wingdings" pitchFamily="2" charset="2"/>
              <a:buChar char="Ø"/>
            </a:pPr>
            <a:r>
              <a:rPr lang="fr-FR" sz="36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PARTIE EXPERIMENTAL</a:t>
            </a:r>
          </a:p>
          <a:p>
            <a:pPr>
              <a:buFont typeface="Wingdings" pitchFamily="2" charset="2"/>
              <a:buChar char="Ø"/>
            </a:pPr>
            <a:r>
              <a:rPr lang="fr-FR" sz="36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PARTIE NUMERIQUE</a:t>
            </a:r>
          </a:p>
          <a:p>
            <a:pPr>
              <a:buFont typeface="Wingdings" pitchFamily="2" charset="2"/>
              <a:buChar char="Ø"/>
            </a:pPr>
            <a:r>
              <a:rPr lang="fr-FR" sz="36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DISCUSSION DES RESULTATS</a:t>
            </a:r>
          </a:p>
          <a:p>
            <a:pPr>
              <a:buFont typeface="Wingdings" pitchFamily="2" charset="2"/>
              <a:buChar char="Ø"/>
            </a:pPr>
            <a:r>
              <a:rPr lang="fr-FR" sz="36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CONCLUSION</a:t>
            </a:r>
            <a:endParaRPr lang="fr-FR" sz="3600"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4311" y="2967335"/>
            <a:ext cx="4820423" cy="923330"/>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CONCLUSION</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5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928670"/>
            <a:ext cx="7858180" cy="5632311"/>
          </a:xfrm>
          <a:prstGeom prst="rect">
            <a:avLst/>
          </a:prstGeom>
          <a:noFill/>
        </p:spPr>
        <p:txBody>
          <a:bodyPr wrap="square" rtlCol="0">
            <a:spAutoFit/>
          </a:bodyPr>
          <a:lstStyle/>
          <a:p>
            <a:r>
              <a:rPr lang="fr-FR" sz="2400" dirty="0">
                <a:latin typeface="Times New Roman" pitchFamily="18" charset="0"/>
                <a:cs typeface="Times New Roman" pitchFamily="18" charset="0"/>
              </a:rPr>
              <a:t>Les  résultats </a:t>
            </a:r>
            <a:r>
              <a:rPr lang="fr-FR" sz="2400" dirty="0" smtClean="0">
                <a:latin typeface="Times New Roman" pitchFamily="18" charset="0"/>
                <a:cs typeface="Times New Roman" pitchFamily="18" charset="0"/>
              </a:rPr>
              <a:t>obtenus sont </a:t>
            </a:r>
            <a:r>
              <a:rPr lang="fr-FR" sz="2400" dirty="0">
                <a:latin typeface="Times New Roman" pitchFamily="18" charset="0"/>
                <a:cs typeface="Times New Roman" pitchFamily="18" charset="0"/>
              </a:rPr>
              <a:t>satisfaisants montrant l’évolution des différents types d’écoulements en régime laminaire. Ce qui manque c’est le post traitement des résultats surtout pour l’allée tourbillonnaire de Von </a:t>
            </a:r>
            <a:r>
              <a:rPr lang="fr-FR" sz="2400" dirty="0" smtClean="0">
                <a:latin typeface="Times New Roman" pitchFamily="18" charset="0"/>
                <a:cs typeface="Times New Roman" pitchFamily="18" charset="0"/>
              </a:rPr>
              <a:t>Karman. </a:t>
            </a:r>
          </a:p>
          <a:p>
            <a:r>
              <a:rPr lang="fr-FR" sz="2400" dirty="0" smtClean="0">
                <a:latin typeface="Times New Roman" pitchFamily="18" charset="0"/>
                <a:cs typeface="Times New Roman" pitchFamily="18" charset="0"/>
              </a:rPr>
              <a:t>Plusieurs </a:t>
            </a:r>
            <a:r>
              <a:rPr lang="fr-FR" sz="2400" dirty="0">
                <a:latin typeface="Times New Roman" pitchFamily="18" charset="0"/>
                <a:cs typeface="Times New Roman" pitchFamily="18" charset="0"/>
              </a:rPr>
              <a:t>travaux futurs seront nécessaires, concernent la simulation numérique de l’écoulement autours d’un obstacle d’abord en régime in stationnaire bi et tri dimensionnel et puis l’écoulement turbulent d’un fluide newtonien et incompressible restent à faire. </a:t>
            </a:r>
            <a:endParaRPr lang="fr-FR"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Et </a:t>
            </a:r>
            <a:r>
              <a:rPr lang="fr-FR" sz="2400" dirty="0">
                <a:latin typeface="Times New Roman" pitchFamily="18" charset="0"/>
                <a:cs typeface="Times New Roman" pitchFamily="18" charset="0"/>
              </a:rPr>
              <a:t>cela pour contribuer a donner des valeurs exactes sur les intervalles de Reynolds comme ceux obtenus pour les obstacles cylindriques a base circulaire. Il serait très intéressant de passer à d’autres modèles de turbulence comme perspective.</a:t>
            </a:r>
          </a:p>
          <a:p>
            <a:endParaRPr lang="fr-FR" sz="2400"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1736" y="3143248"/>
            <a:ext cx="4185077" cy="923330"/>
          </a:xfrm>
          <a:prstGeom prst="rect">
            <a:avLst/>
          </a:prstGeom>
          <a:noFill/>
        </p:spPr>
        <p:txBody>
          <a:bodyPr wrap="squar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MERCI</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5000">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76" y="714356"/>
            <a:ext cx="6628033" cy="923330"/>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 - INTRODUCTION</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3" name="Image 2" descr="intro1.jpg"/>
          <p:cNvPicPr>
            <a:picLocks noChangeAspect="1"/>
          </p:cNvPicPr>
          <p:nvPr/>
        </p:nvPicPr>
        <p:blipFill>
          <a:blip r:embed="rId2"/>
          <a:stretch>
            <a:fillRect/>
          </a:stretch>
        </p:blipFill>
        <p:spPr>
          <a:xfrm>
            <a:off x="214282" y="1928802"/>
            <a:ext cx="4357718" cy="4572032"/>
          </a:xfrm>
          <a:prstGeom prst="rect">
            <a:avLst/>
          </a:prstGeom>
        </p:spPr>
      </p:pic>
      <p:sp>
        <p:nvSpPr>
          <p:cNvPr id="5" name="ZoneTexte 4"/>
          <p:cNvSpPr txBox="1"/>
          <p:nvPr/>
        </p:nvSpPr>
        <p:spPr>
          <a:xfrm>
            <a:off x="4643438" y="2643182"/>
            <a:ext cx="4214842" cy="2554545"/>
          </a:xfrm>
          <a:prstGeom prst="rect">
            <a:avLst/>
          </a:prstGeom>
          <a:noFill/>
        </p:spPr>
        <p:txBody>
          <a:bodyPr wrap="square" rtlCol="0">
            <a:spAutoFit/>
          </a:bodyPr>
          <a:lstStyle/>
          <a:p>
            <a:r>
              <a:rPr lang="fr-FR" sz="2000" dirty="0" smtClean="0">
                <a:latin typeface="Times New Roman" pitchFamily="18" charset="0"/>
                <a:cs typeface="Times New Roman" pitchFamily="18" charset="0"/>
              </a:rPr>
              <a:t>La mesure d’une grandeur physique telle que le débit d’un fluide en écoulement dans une conduite est une opération courante en industrie notamment en métrologie des fluides.</a:t>
            </a:r>
          </a:p>
          <a:p>
            <a:r>
              <a:rPr lang="fr-FR" sz="2000" dirty="0" smtClean="0">
                <a:latin typeface="Times New Roman" pitchFamily="18" charset="0"/>
                <a:cs typeface="Times New Roman" pitchFamily="18" charset="0"/>
              </a:rPr>
              <a:t>Les appareils offerts par le marché sont limité du point de vue précision, qu’ils soient classiques ou nouveau.</a:t>
            </a:r>
            <a:endParaRPr lang="fr-FR" sz="2000"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5" presetClass="entr" presetSubtype="0"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1000" fill="hold"/>
                                        <p:tgtEl>
                                          <p:spTgt spid="2"/>
                                        </p:tgtEl>
                                        <p:attrNameLst>
                                          <p:attrName>ppt_w</p:attrName>
                                        </p:attrNameLst>
                                      </p:cBhvr>
                                      <p:tavLst>
                                        <p:tav tm="0">
                                          <p:val>
                                            <p:strVal val="#ppt_w*0.70"/>
                                          </p:val>
                                        </p:tav>
                                        <p:tav tm="100000">
                                          <p:val>
                                            <p:strVal val="#ppt_w"/>
                                          </p:val>
                                        </p:tav>
                                      </p:tavLst>
                                    </p:anim>
                                    <p:anim calcmode="lin" valueType="num">
                                      <p:cBhvr>
                                        <p:cTn id="11" dur="1000" fill="hold"/>
                                        <p:tgtEl>
                                          <p:spTgt spid="2"/>
                                        </p:tgtEl>
                                        <p:attrNameLst>
                                          <p:attrName>ppt_h</p:attrName>
                                        </p:attrNameLst>
                                      </p:cBhvr>
                                      <p:tavLst>
                                        <p:tav tm="0">
                                          <p:val>
                                            <p:strVal val="#ppt_h"/>
                                          </p:val>
                                        </p:tav>
                                        <p:tav tm="100000">
                                          <p:val>
                                            <p:strVal val="#ppt_h"/>
                                          </p:val>
                                        </p:tav>
                                      </p:tavLst>
                                    </p:anim>
                                    <p:animEffect transition="in" filter="fade">
                                      <p:cBhvr>
                                        <p:cTn id="12" dur="1000"/>
                                        <p:tgtEl>
                                          <p:spTgt spid="2"/>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0-#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 presetClass="entr" presetSubtype="5"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vertic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28596" y="1000108"/>
            <a:ext cx="8286808" cy="1015663"/>
          </a:xfrm>
          <a:prstGeom prst="rect">
            <a:avLst/>
          </a:prstGeom>
          <a:noFill/>
        </p:spPr>
        <p:txBody>
          <a:bodyPr wrap="square" rtlCol="0">
            <a:spAutoFit/>
          </a:bodyPr>
          <a:lstStyle/>
          <a:p>
            <a:r>
              <a:rPr lang="fr-FR" sz="2000" dirty="0" smtClean="0">
                <a:latin typeface="Times New Roman" pitchFamily="18" charset="0"/>
                <a:cs typeface="Times New Roman" pitchFamily="18" charset="0"/>
              </a:rPr>
              <a:t>Les besoins de certaines industries pétrolières, chimiques ou autres demandent une grande précision. Pour satisfaire cette demande, les débitmètres a tourbillons dit a vortex peuvent apporter une solution simple a mettre en œuvre.</a:t>
            </a:r>
            <a:endParaRPr lang="fr-FR" sz="2000" dirty="0">
              <a:latin typeface="Times New Roman" pitchFamily="18" charset="0"/>
              <a:cs typeface="Times New Roman" pitchFamily="18" charset="0"/>
            </a:endParaRPr>
          </a:p>
        </p:txBody>
      </p:sp>
      <p:pic>
        <p:nvPicPr>
          <p:cNvPr id="3" name="Image 2" descr="intro1.jpg"/>
          <p:cNvPicPr>
            <a:picLocks noChangeAspect="1"/>
          </p:cNvPicPr>
          <p:nvPr/>
        </p:nvPicPr>
        <p:blipFill>
          <a:blip r:embed="rId2"/>
          <a:stretch>
            <a:fillRect/>
          </a:stretch>
        </p:blipFill>
        <p:spPr>
          <a:xfrm>
            <a:off x="500034" y="2000240"/>
            <a:ext cx="4143404" cy="4500594"/>
          </a:xfrm>
          <a:prstGeom prst="rect">
            <a:avLst/>
          </a:prstGeom>
        </p:spPr>
      </p:pic>
      <p:pic>
        <p:nvPicPr>
          <p:cNvPr id="4" name="Image 3" descr="intro1.jpg"/>
          <p:cNvPicPr>
            <a:picLocks noChangeAspect="1"/>
          </p:cNvPicPr>
          <p:nvPr/>
        </p:nvPicPr>
        <p:blipFill>
          <a:blip r:embed="rId3"/>
          <a:stretch>
            <a:fillRect/>
          </a:stretch>
        </p:blipFill>
        <p:spPr>
          <a:xfrm>
            <a:off x="4714876" y="2000240"/>
            <a:ext cx="3929090" cy="4500594"/>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00100" y="2143116"/>
            <a:ext cx="7000924" cy="2954655"/>
          </a:xfrm>
          <a:prstGeom prst="rect">
            <a:avLst/>
          </a:prstGeom>
          <a:noFill/>
        </p:spPr>
        <p:txBody>
          <a:bodyPr wrap="square" rtlCol="0">
            <a:spAutoFit/>
          </a:bodyPr>
          <a:lstStyle/>
          <a:p>
            <a:pPr algn="ctr"/>
            <a:r>
              <a:rPr lang="fr-FR" sz="2400" dirty="0">
                <a:latin typeface="Times New Roman" pitchFamily="18" charset="0"/>
                <a:cs typeface="Times New Roman" pitchFamily="18" charset="0"/>
              </a:rPr>
              <a:t>Le travail dans ce mémoire rentre dans le cadre de la mesure de débit par tourbillons, cela consiste à faire une </a:t>
            </a:r>
            <a:r>
              <a:rPr lang="fr-FR" sz="2400" dirty="0" smtClean="0">
                <a:latin typeface="Times New Roman" pitchFamily="18" charset="0"/>
                <a:cs typeface="Times New Roman" pitchFamily="18" charset="0"/>
              </a:rPr>
              <a:t>étude </a:t>
            </a:r>
            <a:r>
              <a:rPr lang="fr-FR" sz="2400" dirty="0">
                <a:latin typeface="Times New Roman" pitchFamily="18" charset="0"/>
                <a:cs typeface="Times New Roman" pitchFamily="18" charset="0"/>
              </a:rPr>
              <a:t>numérique de simulation sur une configuration qui a déjà fait l’objet d’une étude expérimental sur un prototype ayant fait l’objet d’une thèse de doctorat de l’Université Paris 6 (Pierre et Marie Curie) en France. </a:t>
            </a:r>
          </a:p>
          <a:p>
            <a:endParaRPr lang="fr-FR"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85786" y="2143116"/>
            <a:ext cx="7500450" cy="2585323"/>
          </a:xfrm>
          <a:prstGeom prst="rect">
            <a:avLst/>
          </a:prstGeom>
          <a:noFill/>
        </p:spPr>
        <p:txBody>
          <a:bodyPr wrap="none" lIns="91440" tIns="45720" rIns="91440" bIns="45720">
            <a:spAutoFit/>
          </a:bodyPr>
          <a:lstStyle/>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 GENERALITE SUR</a:t>
            </a:r>
          </a:p>
          <a:p>
            <a:pPr algn="ctr"/>
            <a:r>
              <a:rPr lang="fr-FR"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 MESURE DE DEBIT</a:t>
            </a:r>
          </a:p>
          <a:p>
            <a:pPr algn="ctr"/>
            <a:r>
              <a:rPr lang="fr-F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 EFFET VORTEX</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entr" presetSubtype="0" fill="hold" grpId="0" nodeType="afterEffect">
                                  <p:stCondLst>
                                    <p:cond delay="0"/>
                                  </p:stCondLst>
                                  <p:childTnLst>
                                    <p:set>
                                      <p:cBhvr>
                                        <p:cTn id="6" dur="5000">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11.jpg"/>
          <p:cNvPicPr>
            <a:picLocks noChangeAspect="1"/>
          </p:cNvPicPr>
          <p:nvPr/>
        </p:nvPicPr>
        <p:blipFill>
          <a:blip r:embed="rId2"/>
          <a:stretch>
            <a:fillRect/>
          </a:stretch>
        </p:blipFill>
        <p:spPr>
          <a:xfrm>
            <a:off x="428596" y="2143116"/>
            <a:ext cx="3786214" cy="3071834"/>
          </a:xfrm>
          <a:prstGeom prst="rect">
            <a:avLst/>
          </a:prstGeom>
        </p:spPr>
      </p:pic>
      <p:sp>
        <p:nvSpPr>
          <p:cNvPr id="3" name="ZoneTexte 2"/>
          <p:cNvSpPr txBox="1"/>
          <p:nvPr/>
        </p:nvSpPr>
        <p:spPr>
          <a:xfrm>
            <a:off x="4572000" y="2500306"/>
            <a:ext cx="4214842" cy="2215991"/>
          </a:xfrm>
          <a:prstGeom prst="rect">
            <a:avLst/>
          </a:prstGeom>
          <a:noFill/>
        </p:spPr>
        <p:txBody>
          <a:bodyPr wrap="square" rtlCol="0">
            <a:spAutoFit/>
          </a:bodyPr>
          <a:lstStyle/>
          <a:p>
            <a:r>
              <a:rPr lang="fr-FR" sz="2000" dirty="0">
                <a:latin typeface="Times New Roman" pitchFamily="18" charset="0"/>
                <a:cs typeface="Times New Roman" pitchFamily="18" charset="0"/>
              </a:rPr>
              <a:t>Le débitmètre à vortex exploite un effet dynamique consistant en la génération de tourbillons en aval d’un obstacle placé dans un fluide en écoulement, il en résulte une oscillation périodique du fluide.</a:t>
            </a:r>
          </a:p>
          <a:p>
            <a:endParaRPr lang="fr-FR"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2" presetClass="entr" presetSubtype="1"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11.jpg"/>
          <p:cNvPicPr>
            <a:picLocks noChangeAspect="1"/>
          </p:cNvPicPr>
          <p:nvPr/>
        </p:nvPicPr>
        <p:blipFill>
          <a:blip r:embed="rId2"/>
          <a:stretch>
            <a:fillRect/>
          </a:stretch>
        </p:blipFill>
        <p:spPr>
          <a:xfrm>
            <a:off x="1142976" y="1571612"/>
            <a:ext cx="6858048" cy="4232530"/>
          </a:xfrm>
          <a:prstGeom prst="rect">
            <a:avLst/>
          </a:prstGeom>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289</TotalTime>
  <Words>474</Words>
  <Application>Microsoft Office PowerPoint</Application>
  <PresentationFormat>Affichage à l'écran (4:3)</PresentationFormat>
  <Paragraphs>92</Paragraphs>
  <Slides>32</Slides>
  <Notes>0</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Débit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kpc2010</dc:creator>
  <cp:lastModifiedBy>poste to</cp:lastModifiedBy>
  <cp:revision>43</cp:revision>
  <dcterms:created xsi:type="dcterms:W3CDTF">2016-06-08T03:04:11Z</dcterms:created>
  <dcterms:modified xsi:type="dcterms:W3CDTF">2016-06-08T08:26:34Z</dcterms:modified>
</cp:coreProperties>
</file>