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301" r:id="rId2"/>
    <p:sldId id="302" r:id="rId3"/>
    <p:sldId id="303" r:id="rId4"/>
    <p:sldId id="263" r:id="rId5"/>
    <p:sldId id="259" r:id="rId6"/>
    <p:sldId id="258" r:id="rId7"/>
    <p:sldId id="264" r:id="rId8"/>
    <p:sldId id="294" r:id="rId9"/>
    <p:sldId id="318" r:id="rId10"/>
    <p:sldId id="319" r:id="rId11"/>
    <p:sldId id="316" r:id="rId12"/>
    <p:sldId id="314" r:id="rId13"/>
    <p:sldId id="267" r:id="rId14"/>
    <p:sldId id="268" r:id="rId15"/>
    <p:sldId id="269" r:id="rId16"/>
    <p:sldId id="290" r:id="rId17"/>
    <p:sldId id="320" r:id="rId18"/>
    <p:sldId id="272" r:id="rId19"/>
    <p:sldId id="300" r:id="rId20"/>
    <p:sldId id="273" r:id="rId21"/>
    <p:sldId id="280" r:id="rId22"/>
    <p:sldId id="281" r:id="rId23"/>
    <p:sldId id="282" r:id="rId24"/>
    <p:sldId id="284" r:id="rId25"/>
    <p:sldId id="285" r:id="rId26"/>
    <p:sldId id="286" r:id="rId27"/>
    <p:sldId id="287" r:id="rId28"/>
    <p:sldId id="309" r:id="rId29"/>
    <p:sldId id="304" r:id="rId30"/>
    <p:sldId id="292" r:id="rId31"/>
    <p:sldId id="293" r:id="rId32"/>
    <p:sldId id="310" r:id="rId33"/>
    <p:sldId id="321" r:id="rId34"/>
  </p:sldIdLst>
  <p:sldSz cx="9144000" cy="6858000" type="screen4x3"/>
  <p:notesSz cx="6858000" cy="9144000"/>
  <p:custShowLst>
    <p:custShow name="Diaporama personnalisé 1" id="0">
      <p:sldLst/>
    </p:custShow>
  </p:custShow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FF3399"/>
  </p:clrMru>
</p:presentationPr>
</file>

<file path=ppt/tableStyles.xml><?xml version="1.0" encoding="utf-8"?>
<a:tblStyleLst xmlns:a="http://schemas.openxmlformats.org/drawingml/2006/main" def="{5C22544A-7EE6-4342-B048-85BDC9FD1C3A}">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49" autoAdjust="0"/>
    <p:restoredTop sz="63077" autoAdjust="0"/>
  </p:normalViewPr>
  <p:slideViewPr>
    <p:cSldViewPr>
      <p:cViewPr>
        <p:scale>
          <a:sx n="40" d="100"/>
          <a:sy n="40" d="100"/>
        </p:scale>
        <p:origin x="-396" y="-3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58ED1-B9B0-41AC-B1D4-20D904E78914}" type="datetimeFigureOut">
              <a:rPr lang="fr-FR" smtClean="0"/>
              <a:pPr/>
              <a:t>18/06/2016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A2B218-FDFF-489B-8384-0D915F84C081}"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Madame présidente madame membre jure </a:t>
            </a:r>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i="1" kern="1200" dirty="0" smtClean="0">
                <a:solidFill>
                  <a:schemeClr val="tx1"/>
                </a:solidFill>
                <a:latin typeface="+mn-lt"/>
                <a:ea typeface="+mn-ea"/>
                <a:cs typeface="+mn-cs"/>
              </a:rPr>
              <a:t>La </a:t>
            </a:r>
            <a:r>
              <a:rPr lang="fr-FR" sz="1200" b="1" i="1" kern="1200" dirty="0" err="1" smtClean="0">
                <a:solidFill>
                  <a:schemeClr val="tx1"/>
                </a:solidFill>
                <a:latin typeface="+mn-lt"/>
                <a:ea typeface="+mn-ea"/>
                <a:cs typeface="+mn-cs"/>
              </a:rPr>
              <a:t>biodegradation</a:t>
            </a:r>
            <a:r>
              <a:rPr lang="fr-FR" sz="1200" b="1" i="1" kern="1200" dirty="0" smtClean="0">
                <a:solidFill>
                  <a:schemeClr val="tx1"/>
                </a:solidFill>
                <a:latin typeface="+mn-lt"/>
                <a:ea typeface="+mn-ea"/>
                <a:cs typeface="+mn-cs"/>
              </a:rPr>
              <a:t> des </a:t>
            </a:r>
            <a:r>
              <a:rPr lang="fr-FR" sz="1200" b="1" i="1" kern="1200" dirty="0" err="1" smtClean="0">
                <a:solidFill>
                  <a:schemeClr val="tx1"/>
                </a:solidFill>
                <a:latin typeface="+mn-lt"/>
                <a:ea typeface="+mn-ea"/>
                <a:cs typeface="+mn-cs"/>
              </a:rPr>
              <a:t>polymere</a:t>
            </a:r>
            <a:endParaRPr lang="fr-FR" sz="1200" kern="1200" dirty="0" smtClean="0">
              <a:solidFill>
                <a:schemeClr val="tx1"/>
              </a:solidFill>
              <a:latin typeface="+mn-lt"/>
              <a:ea typeface="+mn-ea"/>
              <a:cs typeface="+mn-cs"/>
            </a:endParaRPr>
          </a:p>
          <a:p>
            <a:r>
              <a:rPr lang="fr-FR" sz="1200" b="1" kern="1200" dirty="0" smtClean="0">
                <a:solidFill>
                  <a:schemeClr val="tx1"/>
                </a:solidFill>
                <a:latin typeface="+mn-lt"/>
                <a:ea typeface="+mn-ea"/>
                <a:cs typeface="+mn-cs"/>
              </a:rPr>
              <a:t> Le processus de dégradation de polymère.</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Il est divisé en deux partie :  </a:t>
            </a:r>
          </a:p>
          <a:p>
            <a:r>
              <a:rPr lang="fr-FR" sz="1200" b="1" kern="1200" dirty="0" smtClean="0">
                <a:solidFill>
                  <a:schemeClr val="tx1"/>
                </a:solidFill>
                <a:latin typeface="+mn-lt"/>
                <a:ea typeface="+mn-ea"/>
                <a:cs typeface="+mn-cs"/>
              </a:rPr>
              <a:t>La première partie : </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La Première partie La Désintégration : c’est une modification des propriétés physique (changement de dimension, perte de poids , changement de viscosité et de la flexibilité et augmentation de la friabilité),  les facteur de cette étape:  Micro-organismes,  Hydrolyse, Oxydation, la Lumière, et le  Stress,  et la Chaleur </a:t>
            </a:r>
          </a:p>
          <a:p>
            <a:r>
              <a:rPr lang="fr-FR" sz="1200" kern="1200" dirty="0" smtClean="0">
                <a:solidFill>
                  <a:schemeClr val="tx1"/>
                </a:solidFill>
                <a:latin typeface="+mn-lt"/>
                <a:ea typeface="+mn-ea"/>
                <a:cs typeface="+mn-cs"/>
              </a:rPr>
              <a:t>qui donne une </a:t>
            </a:r>
            <a:r>
              <a:rPr lang="fr-FR" sz="1200" kern="1200" dirty="0" err="1" smtClean="0">
                <a:solidFill>
                  <a:schemeClr val="tx1"/>
                </a:solidFill>
                <a:latin typeface="+mn-lt"/>
                <a:ea typeface="+mn-ea"/>
                <a:cs typeface="+mn-cs"/>
              </a:rPr>
              <a:t>polymere</a:t>
            </a:r>
            <a:r>
              <a:rPr lang="fr-FR" sz="1200" kern="1200" dirty="0" smtClean="0">
                <a:solidFill>
                  <a:schemeClr val="tx1"/>
                </a:solidFill>
                <a:latin typeface="+mn-lt"/>
                <a:ea typeface="+mn-ea"/>
                <a:cs typeface="+mn-cs"/>
              </a:rPr>
              <a:t> de fragment &lt;= 20 mm.</a:t>
            </a:r>
          </a:p>
          <a:p>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Deuxième partie :</a:t>
            </a:r>
            <a:endParaRPr lang="fr-FR" sz="1200" kern="1200" dirty="0" smtClean="0">
              <a:solidFill>
                <a:schemeClr val="tx1"/>
              </a:solidFill>
              <a:latin typeface="+mn-lt"/>
              <a:ea typeface="+mn-ea"/>
              <a:cs typeface="+mn-cs"/>
            </a:endParaRPr>
          </a:p>
          <a:p>
            <a:r>
              <a:rPr lang="fr-FR" sz="1200" b="1" kern="1200" dirty="0" smtClean="0">
                <a:solidFill>
                  <a:schemeClr val="tx1"/>
                </a:solidFill>
                <a:latin typeface="+mn-lt"/>
                <a:ea typeface="+mn-ea"/>
                <a:cs typeface="+mn-cs"/>
              </a:rPr>
              <a:t>La Minéralisation</a:t>
            </a:r>
            <a:r>
              <a:rPr lang="fr-FR" sz="1200" kern="1200" dirty="0" smtClean="0">
                <a:solidFill>
                  <a:schemeClr val="tx1"/>
                </a:solidFill>
                <a:latin typeface="+mn-lt"/>
                <a:ea typeface="+mn-ea"/>
                <a:cs typeface="+mn-cs"/>
              </a:rPr>
              <a:t> : digestion des fragments de plastique résultant en une génération de CO</a:t>
            </a:r>
            <a:r>
              <a:rPr lang="fr-FR" sz="1200" kern="1200" baseline="-25000" dirty="0" smtClean="0">
                <a:solidFill>
                  <a:schemeClr val="tx1"/>
                </a:solidFill>
                <a:latin typeface="+mn-lt"/>
                <a:ea typeface="+mn-ea"/>
                <a:cs typeface="+mn-cs"/>
              </a:rPr>
              <a:t>2</a:t>
            </a:r>
            <a:r>
              <a:rPr lang="fr-FR" sz="1200" kern="1200" dirty="0" smtClean="0">
                <a:solidFill>
                  <a:schemeClr val="tx1"/>
                </a:solidFill>
                <a:latin typeface="+mn-lt"/>
                <a:ea typeface="+mn-ea"/>
                <a:cs typeface="+mn-cs"/>
              </a:rPr>
              <a:t> +H</a:t>
            </a:r>
            <a:r>
              <a:rPr lang="fr-FR" sz="1200" kern="1200" baseline="-25000" dirty="0" smtClean="0">
                <a:solidFill>
                  <a:schemeClr val="tx1"/>
                </a:solidFill>
                <a:latin typeface="+mn-lt"/>
                <a:ea typeface="+mn-ea"/>
                <a:cs typeface="+mn-cs"/>
              </a:rPr>
              <a:t>2</a:t>
            </a:r>
            <a:r>
              <a:rPr lang="fr-FR" sz="1200" kern="1200" dirty="0" smtClean="0">
                <a:solidFill>
                  <a:schemeClr val="tx1"/>
                </a:solidFill>
                <a:latin typeface="+mn-lt"/>
                <a:ea typeface="+mn-ea"/>
                <a:cs typeface="+mn-cs"/>
              </a:rPr>
              <a:t>O + produits biocompatibles </a:t>
            </a:r>
            <a:r>
              <a:rPr lang="fr-FR" sz="1200" b="1" kern="1200" dirty="0" smtClean="0">
                <a:solidFill>
                  <a:schemeClr val="tx1"/>
                </a:solidFill>
                <a:latin typeface="+mn-lt"/>
                <a:ea typeface="+mn-ea"/>
                <a:cs typeface="+mn-cs"/>
              </a:rPr>
              <a:t>les </a:t>
            </a:r>
            <a:r>
              <a:rPr lang="fr-FR" sz="1200" b="1" kern="1200" dirty="0" err="1" smtClean="0">
                <a:solidFill>
                  <a:schemeClr val="tx1"/>
                </a:solidFill>
                <a:latin typeface="+mn-lt"/>
                <a:ea typeface="+mn-ea"/>
                <a:cs typeface="+mn-cs"/>
              </a:rPr>
              <a:t>facteure</a:t>
            </a:r>
            <a:r>
              <a:rPr lang="fr-FR" sz="1200" b="1" kern="1200" dirty="0" smtClean="0">
                <a:solidFill>
                  <a:schemeClr val="tx1"/>
                </a:solidFill>
                <a:latin typeface="+mn-lt"/>
                <a:ea typeface="+mn-ea"/>
                <a:cs typeface="+mn-cs"/>
              </a:rPr>
              <a:t> de cette </a:t>
            </a:r>
            <a:r>
              <a:rPr lang="fr-FR" sz="1200" b="1" kern="1200" dirty="0" err="1" smtClean="0">
                <a:solidFill>
                  <a:schemeClr val="tx1"/>
                </a:solidFill>
                <a:latin typeface="+mn-lt"/>
                <a:ea typeface="+mn-ea"/>
                <a:cs typeface="+mn-cs"/>
              </a:rPr>
              <a:t>etape</a:t>
            </a:r>
            <a:r>
              <a:rPr lang="fr-FR" sz="1200" b="1" kern="1200" dirty="0" smtClean="0">
                <a:solidFill>
                  <a:schemeClr val="tx1"/>
                </a:solidFill>
                <a:latin typeface="+mn-lt"/>
                <a:ea typeface="+mn-ea"/>
                <a:cs typeface="+mn-cs"/>
              </a:rPr>
              <a:t> :</a:t>
            </a:r>
            <a:r>
              <a:rPr lang="fr-FR" sz="1200" kern="1200" dirty="0" smtClean="0">
                <a:solidFill>
                  <a:schemeClr val="tx1"/>
                </a:solidFill>
                <a:latin typeface="+mn-lt"/>
                <a:ea typeface="+mn-ea"/>
                <a:cs typeface="+mn-cs"/>
              </a:rPr>
              <a:t> si les Micro-organismes  </a:t>
            </a:r>
          </a:p>
          <a:p>
            <a:r>
              <a:rPr lang="fr-FR" sz="1200" kern="1200" dirty="0" smtClean="0">
                <a:solidFill>
                  <a:schemeClr val="tx1"/>
                </a:solidFill>
                <a:latin typeface="+mn-lt"/>
                <a:ea typeface="+mn-ea"/>
                <a:cs typeface="+mn-cs"/>
              </a:rPr>
              <a:t>on a deux condition de la </a:t>
            </a:r>
            <a:r>
              <a:rPr lang="fr-FR" sz="1200" kern="1200" dirty="0" err="1" smtClean="0">
                <a:solidFill>
                  <a:schemeClr val="tx1"/>
                </a:solidFill>
                <a:latin typeface="+mn-lt"/>
                <a:ea typeface="+mn-ea"/>
                <a:cs typeface="+mn-cs"/>
              </a:rPr>
              <a:t>biodegradation</a:t>
            </a:r>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la </a:t>
            </a:r>
            <a:r>
              <a:rPr lang="fr-FR" sz="1200" kern="1200" dirty="0" err="1" smtClean="0">
                <a:solidFill>
                  <a:schemeClr val="tx1"/>
                </a:solidFill>
                <a:latin typeface="+mn-lt"/>
                <a:ea typeface="+mn-ea"/>
                <a:cs typeface="+mn-cs"/>
              </a:rPr>
              <a:t>premie</a:t>
            </a:r>
            <a:r>
              <a:rPr lang="fr-FR" sz="1200" kern="1200" dirty="0" smtClean="0">
                <a:solidFill>
                  <a:schemeClr val="tx1"/>
                </a:solidFill>
                <a:latin typeface="+mn-lt"/>
                <a:ea typeface="+mn-ea"/>
                <a:cs typeface="+mn-cs"/>
              </a:rPr>
              <a:t> condition  </a:t>
            </a:r>
            <a:r>
              <a:rPr lang="fr-FR" sz="1200" b="1" kern="1200" dirty="0" smtClean="0">
                <a:solidFill>
                  <a:schemeClr val="tx1"/>
                </a:solidFill>
                <a:latin typeface="+mn-lt"/>
                <a:ea typeface="+mn-ea"/>
                <a:cs typeface="+mn-cs"/>
              </a:rPr>
              <a:t>Biodégradation </a:t>
            </a:r>
            <a:r>
              <a:rPr lang="fr-FR" sz="1200" b="1" kern="1200" dirty="0" err="1" smtClean="0">
                <a:solidFill>
                  <a:schemeClr val="tx1"/>
                </a:solidFill>
                <a:latin typeface="+mn-lt"/>
                <a:ea typeface="+mn-ea"/>
                <a:cs typeface="+mn-cs"/>
              </a:rPr>
              <a:t>aérobique</a:t>
            </a:r>
            <a:r>
              <a:rPr lang="fr-FR" sz="1200" kern="1200" dirty="0" smtClean="0">
                <a:solidFill>
                  <a:schemeClr val="tx1"/>
                </a:solidFill>
                <a:latin typeface="+mn-lt"/>
                <a:ea typeface="+mn-ea"/>
                <a:cs typeface="+mn-cs"/>
              </a:rPr>
              <a:t>       (CO</a:t>
            </a:r>
            <a:r>
              <a:rPr lang="fr-FR" sz="1200" kern="1200" baseline="-25000" dirty="0" smtClean="0">
                <a:solidFill>
                  <a:schemeClr val="tx1"/>
                </a:solidFill>
                <a:latin typeface="+mn-lt"/>
                <a:ea typeface="+mn-ea"/>
                <a:cs typeface="+mn-cs"/>
              </a:rPr>
              <a:t>2</a:t>
            </a:r>
            <a:r>
              <a:rPr lang="fr-FR" sz="1200" kern="1200" dirty="0" smtClean="0">
                <a:solidFill>
                  <a:schemeClr val="tx1"/>
                </a:solidFill>
                <a:latin typeface="+mn-lt"/>
                <a:ea typeface="+mn-ea"/>
                <a:cs typeface="+mn-cs"/>
              </a:rPr>
              <a:t> + H</a:t>
            </a:r>
            <a:r>
              <a:rPr lang="fr-FR" sz="1200" kern="1200" baseline="-25000" dirty="0" smtClean="0">
                <a:solidFill>
                  <a:schemeClr val="tx1"/>
                </a:solidFill>
                <a:latin typeface="+mn-lt"/>
                <a:ea typeface="+mn-ea"/>
                <a:cs typeface="+mn-cs"/>
              </a:rPr>
              <a:t>2</a:t>
            </a:r>
            <a:r>
              <a:rPr lang="fr-FR" sz="1200" kern="1200" dirty="0" smtClean="0">
                <a:solidFill>
                  <a:schemeClr val="tx1"/>
                </a:solidFill>
                <a:latin typeface="+mn-lt"/>
                <a:ea typeface="+mn-ea"/>
                <a:cs typeface="+mn-cs"/>
              </a:rPr>
              <a:t>O + Biomasse )</a:t>
            </a:r>
          </a:p>
          <a:p>
            <a:r>
              <a:rPr lang="fr-FR" sz="1200" b="1" kern="1200" dirty="0" smtClean="0">
                <a:solidFill>
                  <a:schemeClr val="tx1"/>
                </a:solidFill>
                <a:latin typeface="+mn-lt"/>
                <a:ea typeface="+mn-ea"/>
                <a:cs typeface="+mn-cs"/>
              </a:rPr>
              <a:t>Biodégradation anaérobique</a:t>
            </a:r>
            <a:r>
              <a:rPr lang="fr-FR" sz="1200" kern="1200" dirty="0" smtClean="0">
                <a:solidFill>
                  <a:schemeClr val="tx1"/>
                </a:solidFill>
                <a:latin typeface="+mn-lt"/>
                <a:ea typeface="+mn-ea"/>
                <a:cs typeface="+mn-cs"/>
              </a:rPr>
              <a:t>  (CH</a:t>
            </a:r>
            <a:r>
              <a:rPr lang="fr-FR" sz="1200" kern="1200" baseline="-25000" dirty="0" smtClean="0">
                <a:solidFill>
                  <a:schemeClr val="tx1"/>
                </a:solidFill>
                <a:latin typeface="+mn-lt"/>
                <a:ea typeface="+mn-ea"/>
                <a:cs typeface="+mn-cs"/>
              </a:rPr>
              <a:t>4</a:t>
            </a:r>
            <a:r>
              <a:rPr lang="fr-FR" sz="1200" kern="1200" dirty="0" smtClean="0">
                <a:solidFill>
                  <a:schemeClr val="tx1"/>
                </a:solidFill>
                <a:latin typeface="+mn-lt"/>
                <a:ea typeface="+mn-ea"/>
                <a:cs typeface="+mn-cs"/>
              </a:rPr>
              <a:t>+CO</a:t>
            </a:r>
            <a:r>
              <a:rPr lang="fr-FR" sz="1200" kern="1200" baseline="-25000" dirty="0" smtClean="0">
                <a:solidFill>
                  <a:schemeClr val="tx1"/>
                </a:solidFill>
                <a:latin typeface="+mn-lt"/>
                <a:ea typeface="+mn-ea"/>
                <a:cs typeface="+mn-cs"/>
              </a:rPr>
              <a:t>2</a:t>
            </a:r>
            <a:r>
              <a:rPr lang="fr-FR" sz="1200" kern="1200" dirty="0" smtClean="0">
                <a:solidFill>
                  <a:schemeClr val="tx1"/>
                </a:solidFill>
                <a:latin typeface="+mn-lt"/>
                <a:ea typeface="+mn-ea"/>
                <a:cs typeface="+mn-cs"/>
              </a:rPr>
              <a:t> +Biomasse) </a:t>
            </a:r>
          </a:p>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14</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15</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solidFill>
                  <a:schemeClr val="tx1"/>
                </a:solidFill>
              </a:rPr>
              <a:t> </a:t>
            </a:r>
          </a:p>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16</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On a </a:t>
            </a:r>
            <a:r>
              <a:rPr lang="fr-FR" sz="1200" kern="1200" dirty="0" err="1" smtClean="0">
                <a:solidFill>
                  <a:schemeClr val="tx1"/>
                </a:solidFill>
                <a:latin typeface="+mn-lt"/>
                <a:ea typeface="+mn-ea"/>
                <a:cs typeface="+mn-cs"/>
              </a:rPr>
              <a:t>fai</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qualque</a:t>
            </a:r>
            <a:r>
              <a:rPr lang="fr-FR" sz="1200" kern="1200" dirty="0" smtClean="0">
                <a:solidFill>
                  <a:schemeClr val="tx1"/>
                </a:solidFill>
                <a:latin typeface="+mn-lt"/>
                <a:ea typeface="+mn-ea"/>
                <a:cs typeface="+mn-cs"/>
              </a:rPr>
              <a:t>  analyse du sol  </a:t>
            </a:r>
          </a:p>
          <a:p>
            <a:r>
              <a:rPr lang="fr-FR" sz="1200" kern="1200" dirty="0" smtClean="0">
                <a:solidFill>
                  <a:schemeClr val="tx1"/>
                </a:solidFill>
                <a:latin typeface="+mn-lt"/>
                <a:ea typeface="+mn-ea"/>
                <a:cs typeface="+mn-cs"/>
              </a:rPr>
              <a:t>pH du sol, l’analyse Granulométrie, Mesure de l’humidité, Détermination du phosphore assimilable, Matière organique, Dosage de l’azote total</a:t>
            </a:r>
            <a:r>
              <a:rPr lang="fr-FR" sz="1200" b="1"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cs typeface="Andalus" pitchFamily="18" charset="-78"/>
            </a:endParaRPr>
          </a:p>
          <a:p>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18</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Essais</a:t>
            </a:r>
            <a:r>
              <a:rPr lang="fr-FR" baseline="0" dirty="0" smtClean="0"/>
              <a:t> </a:t>
            </a:r>
            <a:r>
              <a:rPr lang="fr-FR" dirty="0" smtClean="0"/>
              <a:t> de la biodégradation Film</a:t>
            </a:r>
            <a:r>
              <a:rPr lang="fr-FR" baseline="0" dirty="0" smtClean="0"/>
              <a:t> plastique, la figure représenté de film plastique dans le sol, </a:t>
            </a:r>
            <a:r>
              <a:rPr lang="fr-FR" baseline="0" dirty="0" err="1" smtClean="0"/>
              <a:t>ona</a:t>
            </a:r>
            <a:r>
              <a:rPr lang="fr-FR" baseline="0" dirty="0" smtClean="0"/>
              <a:t> mètre 1gr de film plastique dans un 100 gr de sol, apprêt certain temps calculer la perte de masse par la loi suivante </a:t>
            </a:r>
            <a:r>
              <a:rPr lang="fr-FR" sz="1200" kern="1200" dirty="0" smtClean="0">
                <a:solidFill>
                  <a:schemeClr val="tx1"/>
                </a:solidFill>
                <a:latin typeface="+mn-lt"/>
                <a:ea typeface="+mn-ea"/>
                <a:cs typeface="+mn-cs"/>
              </a:rPr>
              <a:t> [(m</a:t>
            </a:r>
            <a:r>
              <a:rPr lang="fr-FR" sz="1200" kern="1200" baseline="-25000" dirty="0" smtClean="0">
                <a:solidFill>
                  <a:schemeClr val="tx1"/>
                </a:solidFill>
                <a:latin typeface="+mn-lt"/>
                <a:ea typeface="+mn-ea"/>
                <a:cs typeface="+mn-cs"/>
              </a:rPr>
              <a:t>0</a:t>
            </a:r>
            <a:r>
              <a:rPr lang="fr-FR" sz="1200" kern="1200" dirty="0" smtClean="0">
                <a:solidFill>
                  <a:schemeClr val="tx1"/>
                </a:solidFill>
                <a:latin typeface="+mn-lt"/>
                <a:ea typeface="+mn-ea"/>
                <a:cs typeface="+mn-cs"/>
              </a:rPr>
              <a:t> - m</a:t>
            </a:r>
            <a:r>
              <a:rPr lang="fr-FR" sz="1200" kern="1200" baseline="-25000" dirty="0" smtClean="0">
                <a:solidFill>
                  <a:schemeClr val="tx1"/>
                </a:solidFill>
                <a:latin typeface="+mn-lt"/>
                <a:ea typeface="+mn-ea"/>
                <a:cs typeface="+mn-cs"/>
              </a:rPr>
              <a:t>t</a:t>
            </a:r>
            <a:r>
              <a:rPr lang="fr-FR" sz="1200" kern="1200" dirty="0" smtClean="0">
                <a:solidFill>
                  <a:schemeClr val="tx1"/>
                </a:solidFill>
                <a:latin typeface="+mn-lt"/>
                <a:ea typeface="+mn-ea"/>
                <a:cs typeface="+mn-cs"/>
              </a:rPr>
              <a:t>) /m</a:t>
            </a:r>
            <a:r>
              <a:rPr lang="fr-FR" sz="1200" kern="1200" baseline="-25000" dirty="0" smtClean="0">
                <a:solidFill>
                  <a:schemeClr val="tx1"/>
                </a:solidFill>
                <a:latin typeface="+mn-lt"/>
                <a:ea typeface="+mn-ea"/>
                <a:cs typeface="+mn-cs"/>
              </a:rPr>
              <a:t>0</a:t>
            </a:r>
            <a:r>
              <a:rPr lang="fr-FR" sz="1200" kern="1200" dirty="0" smtClean="0">
                <a:solidFill>
                  <a:schemeClr val="tx1"/>
                </a:solidFill>
                <a:latin typeface="+mn-lt"/>
                <a:ea typeface="+mn-ea"/>
                <a:cs typeface="+mn-cs"/>
              </a:rPr>
              <a:t>]*100 </a:t>
            </a:r>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19</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825500" marR="0" indent="0" algn="l" defTabSz="914400" rtl="0" eaLnBrk="1" fontAlgn="auto" latinLnBrk="0" hangingPunct="1">
              <a:lnSpc>
                <a:spcPts val="1260"/>
              </a:lnSpc>
              <a:spcBef>
                <a:spcPts val="0"/>
              </a:spcBef>
              <a:spcAft>
                <a:spcPts val="0"/>
              </a:spcAft>
              <a:buClrTx/>
              <a:buSzTx/>
              <a:buFontTx/>
              <a:buNone/>
              <a:tabLst/>
              <a:defRPr/>
            </a:pPr>
            <a:r>
              <a:rPr lang="fr-FR" sz="1200" kern="1200" dirty="0" smtClean="0">
                <a:solidFill>
                  <a:schemeClr val="tx1"/>
                </a:solidFill>
                <a:latin typeface="+mn-lt"/>
                <a:ea typeface="+mn-ea"/>
                <a:cs typeface="+mn-cs"/>
              </a:rPr>
              <a:t>Résultat des analyse physico-chimique du sol </a:t>
            </a:r>
            <a:r>
              <a:rPr lang="fr-FR" sz="1200" kern="1200" dirty="0" err="1" smtClean="0">
                <a:solidFill>
                  <a:schemeClr val="tx1"/>
                </a:solidFill>
                <a:latin typeface="+mn-lt"/>
                <a:ea typeface="+mn-ea"/>
                <a:cs typeface="+mn-cs"/>
              </a:rPr>
              <a:t>ona</a:t>
            </a:r>
            <a:r>
              <a:rPr lang="fr-FR" sz="1200" kern="1200" dirty="0" smtClean="0">
                <a:solidFill>
                  <a:schemeClr val="tx1"/>
                </a:solidFill>
                <a:latin typeface="+mn-lt"/>
                <a:ea typeface="+mn-ea"/>
                <a:cs typeface="+mn-cs"/>
              </a:rPr>
              <a:t> l’analyse </a:t>
            </a:r>
            <a:r>
              <a:rPr lang="fr-FR" sz="1200" kern="1200" dirty="0" err="1" smtClean="0">
                <a:solidFill>
                  <a:schemeClr val="tx1"/>
                </a:solidFill>
                <a:latin typeface="+mn-lt"/>
                <a:ea typeface="+mn-ea"/>
                <a:cs typeface="+mn-cs"/>
              </a:rPr>
              <a:t>granulometrique</a:t>
            </a:r>
            <a:r>
              <a:rPr lang="fr-FR" sz="1200" kern="1200" dirty="0" smtClean="0">
                <a:solidFill>
                  <a:schemeClr val="tx1"/>
                </a:solidFill>
                <a:latin typeface="+mn-lt"/>
                <a:ea typeface="+mn-ea"/>
                <a:cs typeface="+mn-cs"/>
              </a:rPr>
              <a:t> tableau suivant  </a:t>
            </a:r>
            <a:r>
              <a:rPr lang="fr-FR" sz="1200" kern="1200" dirty="0" err="1" smtClean="0">
                <a:solidFill>
                  <a:schemeClr val="tx1"/>
                </a:solidFill>
                <a:latin typeface="+mn-lt"/>
                <a:ea typeface="+mn-ea"/>
                <a:cs typeface="+mn-cs"/>
              </a:rPr>
              <a:t>réprisenté</a:t>
            </a:r>
            <a:r>
              <a:rPr lang="fr-FR" sz="1200" kern="1200" dirty="0" smtClean="0">
                <a:solidFill>
                  <a:schemeClr val="tx1"/>
                </a:solidFill>
                <a:latin typeface="+mn-lt"/>
                <a:ea typeface="+mn-ea"/>
                <a:cs typeface="+mn-cs"/>
              </a:rPr>
              <a:t>  les  Composition granulométrique du sol de la région d’El </a:t>
            </a:r>
            <a:r>
              <a:rPr lang="fr-FR" sz="1200" kern="1200" dirty="0" err="1" smtClean="0">
                <a:solidFill>
                  <a:schemeClr val="tx1"/>
                </a:solidFill>
                <a:latin typeface="+mn-lt"/>
                <a:ea typeface="+mn-ea"/>
                <a:cs typeface="+mn-cs"/>
              </a:rPr>
              <a:t>Abadia</a:t>
            </a:r>
            <a:r>
              <a:rPr lang="fr-FR" sz="1200" kern="1200" dirty="0" smtClean="0">
                <a:solidFill>
                  <a:schemeClr val="tx1"/>
                </a:solidFill>
                <a:latin typeface="+mn-lt"/>
                <a:ea typeface="+mn-ea"/>
                <a:cs typeface="+mn-cs"/>
              </a:rPr>
              <a:t> : </a:t>
            </a:r>
            <a:r>
              <a:rPr lang="fr-FR" sz="1200" kern="1200" dirty="0" err="1" smtClean="0">
                <a:solidFill>
                  <a:schemeClr val="tx1"/>
                </a:solidFill>
                <a:latin typeface="+mn-lt"/>
                <a:ea typeface="+mn-ea"/>
                <a:cs typeface="+mn-cs"/>
              </a:rPr>
              <a:t>ona</a:t>
            </a:r>
            <a:r>
              <a:rPr lang="fr-FR" sz="1200" kern="1200" dirty="0" smtClean="0">
                <a:solidFill>
                  <a:schemeClr val="tx1"/>
                </a:solidFill>
                <a:latin typeface="+mn-lt"/>
                <a:ea typeface="+mn-ea"/>
                <a:cs typeface="+mn-cs"/>
              </a:rPr>
              <a:t> les composition en </a:t>
            </a:r>
            <a:r>
              <a:rPr lang="fr-FR" sz="1200" kern="1200" dirty="0" err="1" smtClean="0">
                <a:solidFill>
                  <a:schemeClr val="tx1"/>
                </a:solidFill>
                <a:latin typeface="+mn-lt"/>
                <a:ea typeface="+mn-ea"/>
                <a:cs typeface="+mn-cs"/>
              </a:rPr>
              <a:t>poursentage</a:t>
            </a:r>
            <a:r>
              <a:rPr lang="fr-FR" sz="1200" kern="1200" dirty="0" smtClean="0">
                <a:solidFill>
                  <a:schemeClr val="tx1"/>
                </a:solidFill>
                <a:latin typeface="+mn-lt"/>
                <a:ea typeface="+mn-ea"/>
                <a:cs typeface="+mn-cs"/>
              </a:rPr>
              <a:t> (Argile 19,32) (Limon fin 8,78) (Limon grossier 46,69 ) (Sable fin12,24) (Sable grossier 12,97 )  (Texture  Limoneux demi-fin)</a:t>
            </a:r>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22</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kumimoji="0" lang="fr-FR" sz="1200" i="0" u="none" strike="noStrike" cap="none" normalizeH="0" baseline="0" dirty="0" smtClean="0">
                <a:ln>
                  <a:noFill/>
                </a:ln>
                <a:solidFill>
                  <a:schemeClr val="tx1"/>
                </a:solidFill>
                <a:effectLst/>
                <a:latin typeface="Andalus" pitchFamily="18" charset="-78"/>
                <a:ea typeface="Times New Roman" pitchFamily="18" charset="0"/>
                <a:cs typeface="Andalus" pitchFamily="18" charset="-78"/>
              </a:rPr>
              <a:t>Paramètre physico-chimique de sol</a:t>
            </a:r>
          </a:p>
          <a:p>
            <a:r>
              <a:rPr lang="fr-FR" sz="1200" spc="-5" dirty="0" smtClean="0">
                <a:latin typeface="Andalus" pitchFamily="18" charset="-78"/>
                <a:cs typeface="Andalus" pitchFamily="18" charset="-78"/>
              </a:rPr>
              <a:t>p</a:t>
            </a:r>
            <a:r>
              <a:rPr lang="fr-FR" sz="1200" dirty="0" smtClean="0">
                <a:latin typeface="Andalus" pitchFamily="18" charset="-78"/>
                <a:cs typeface="Andalus" pitchFamily="18" charset="-78"/>
              </a:rPr>
              <a:t>H</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ea</a:t>
            </a:r>
            <a:r>
              <a:rPr lang="fr-FR" sz="1200" dirty="0" smtClean="0">
                <a:latin typeface="Andalus" pitchFamily="18" charset="-78"/>
                <a:cs typeface="Andalus" pitchFamily="18" charset="-78"/>
              </a:rPr>
              <a:t>u</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p</a:t>
            </a:r>
            <a:r>
              <a:rPr lang="fr-FR" sz="1200" dirty="0" smtClean="0">
                <a:latin typeface="Andalus" pitchFamily="18" charset="-78"/>
                <a:cs typeface="Andalus" pitchFamily="18" charset="-78"/>
              </a:rPr>
              <a:t>H</a:t>
            </a:r>
            <a:r>
              <a:rPr lang="fr-FR" sz="1200" spc="-10" dirty="0" smtClean="0">
                <a:latin typeface="Andalus" pitchFamily="18" charset="-78"/>
                <a:cs typeface="Andalus" pitchFamily="18" charset="-78"/>
              </a:rPr>
              <a:t> </a:t>
            </a:r>
            <a:r>
              <a:rPr lang="fr-FR" sz="1200" spc="-5" dirty="0" smtClean="0">
                <a:latin typeface="Andalus" pitchFamily="18" charset="-78"/>
                <a:cs typeface="Andalus" pitchFamily="18" charset="-78"/>
              </a:rPr>
              <a:t>sol)=7</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02 (Capaci</a:t>
            </a:r>
            <a:r>
              <a:rPr lang="fr-FR" sz="1200" spc="5" dirty="0" smtClean="0">
                <a:latin typeface="Andalus" pitchFamily="18" charset="-78"/>
                <a:cs typeface="Andalus" pitchFamily="18" charset="-78"/>
              </a:rPr>
              <a:t>t</a:t>
            </a:r>
            <a:r>
              <a:rPr lang="fr-FR" sz="1200" dirty="0" smtClean="0">
                <a:latin typeface="Andalus" pitchFamily="18" charset="-78"/>
                <a:cs typeface="Andalus" pitchFamily="18" charset="-78"/>
              </a:rPr>
              <a:t>é</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d</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r</a:t>
            </a:r>
            <a:r>
              <a:rPr lang="fr-FR" sz="1200" spc="-5" dirty="0" smtClean="0">
                <a:latin typeface="Andalus" pitchFamily="18" charset="-78"/>
                <a:cs typeface="Andalus" pitchFamily="18" charset="-78"/>
              </a:rPr>
              <a:t>é</a:t>
            </a:r>
            <a:r>
              <a:rPr lang="fr-FR" sz="1200" spc="5" dirty="0" smtClean="0">
                <a:latin typeface="Andalus" pitchFamily="18" charset="-78"/>
                <a:cs typeface="Andalus" pitchFamily="18" charset="-78"/>
              </a:rPr>
              <a:t>t</a:t>
            </a:r>
            <a:r>
              <a:rPr lang="fr-FR" sz="1200" spc="-5" dirty="0" smtClean="0">
                <a:latin typeface="Andalus" pitchFamily="18" charset="-78"/>
                <a:cs typeface="Andalus" pitchFamily="18" charset="-78"/>
              </a:rPr>
              <a:t>e</a:t>
            </a:r>
            <a:r>
              <a:rPr lang="fr-FR" sz="1200" spc="-15" dirty="0" smtClean="0">
                <a:latin typeface="Andalus" pitchFamily="18" charset="-78"/>
                <a:cs typeface="Andalus" pitchFamily="18" charset="-78"/>
              </a:rPr>
              <a:t>n</a:t>
            </a:r>
            <a:r>
              <a:rPr lang="fr-FR" sz="1200" spc="5" dirty="0" smtClean="0">
                <a:latin typeface="Andalus" pitchFamily="18" charset="-78"/>
                <a:cs typeface="Andalus" pitchFamily="18" charset="-78"/>
              </a:rPr>
              <a:t>t</a:t>
            </a:r>
            <a:r>
              <a:rPr lang="fr-FR" sz="1200" spc="-5" dirty="0" smtClean="0">
                <a:latin typeface="Andalus" pitchFamily="18" charset="-78"/>
                <a:cs typeface="Andalus" pitchFamily="18" charset="-78"/>
              </a:rPr>
              <a:t>io</a:t>
            </a:r>
            <a:r>
              <a:rPr lang="fr-FR" sz="1200" dirty="0" smtClean="0">
                <a:latin typeface="Andalus" pitchFamily="18" charset="-78"/>
                <a:cs typeface="Andalus" pitchFamily="18" charset="-78"/>
              </a:rPr>
              <a:t>n</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e</a:t>
            </a:r>
            <a:r>
              <a:rPr lang="fr-FR" sz="1200" dirty="0" smtClean="0">
                <a:latin typeface="Andalus" pitchFamily="18" charset="-78"/>
                <a:cs typeface="Andalus" pitchFamily="18" charset="-78"/>
              </a:rPr>
              <a:t>n</a:t>
            </a:r>
            <a:r>
              <a:rPr lang="fr-FR" sz="1200" spc="-5" dirty="0" smtClean="0">
                <a:latin typeface="Andalus" pitchFamily="18" charset="-78"/>
                <a:cs typeface="Andalus" pitchFamily="18" charset="-78"/>
              </a:rPr>
              <a:t> ea</a:t>
            </a:r>
            <a:r>
              <a:rPr lang="fr-FR" sz="1200" dirty="0" smtClean="0">
                <a:latin typeface="Andalus" pitchFamily="18" charset="-78"/>
                <a:cs typeface="Andalus" pitchFamily="18" charset="-78"/>
              </a:rPr>
              <a:t>u</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a:t>
            </a:r>
            <a:r>
              <a:rPr lang="fr-FR" sz="1200" spc="-10" dirty="0" smtClean="0">
                <a:latin typeface="Andalus" pitchFamily="18" charset="-78"/>
                <a:cs typeface="Andalus" pitchFamily="18" charset="-78"/>
              </a:rPr>
              <a:t>%</a:t>
            </a:r>
            <a:r>
              <a:rPr lang="fr-FR" sz="1200" dirty="0" smtClean="0">
                <a:latin typeface="Andalus" pitchFamily="18" charset="-78"/>
                <a:cs typeface="Andalus" pitchFamily="18" charset="-78"/>
              </a:rPr>
              <a:t>)</a:t>
            </a:r>
            <a:r>
              <a:rPr lang="fr-FR" sz="1200" spc="-5" dirty="0" smtClean="0">
                <a:latin typeface="Andalus" pitchFamily="18" charset="-78"/>
                <a:cs typeface="Andalus" pitchFamily="18" charset="-78"/>
              </a:rPr>
              <a:t>=7</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8</a:t>
            </a:r>
            <a:r>
              <a:rPr lang="fr-FR" sz="1200" dirty="0" smtClean="0">
                <a:latin typeface="Andalus" pitchFamily="18" charset="-78"/>
                <a:cs typeface="Andalus" pitchFamily="18" charset="-78"/>
              </a:rPr>
              <a:t>0) </a:t>
            </a: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spc="-5" dirty="0" smtClean="0">
                <a:latin typeface="Andalus" pitchFamily="18" charset="-78"/>
                <a:cs typeface="Andalus" pitchFamily="18" charset="-78"/>
              </a:rPr>
              <a:t>(Hu</a:t>
            </a:r>
            <a:r>
              <a:rPr lang="fr-FR" sz="1200" spc="5" dirty="0" smtClean="0">
                <a:latin typeface="Andalus" pitchFamily="18" charset="-78"/>
                <a:cs typeface="Andalus" pitchFamily="18" charset="-78"/>
              </a:rPr>
              <a:t>m</a:t>
            </a:r>
            <a:r>
              <a:rPr lang="fr-FR" sz="1200" spc="-5" dirty="0" smtClean="0">
                <a:latin typeface="Andalus" pitchFamily="18" charset="-78"/>
                <a:cs typeface="Andalus" pitchFamily="18" charset="-78"/>
              </a:rPr>
              <a:t>idi</a:t>
            </a:r>
            <a:r>
              <a:rPr lang="fr-FR" sz="1200" spc="5" dirty="0" smtClean="0">
                <a:latin typeface="Andalus" pitchFamily="18" charset="-78"/>
                <a:cs typeface="Andalus" pitchFamily="18" charset="-78"/>
              </a:rPr>
              <a:t>t</a:t>
            </a:r>
            <a:r>
              <a:rPr lang="fr-FR" sz="1200" dirty="0" smtClean="0">
                <a:latin typeface="Andalus" pitchFamily="18" charset="-78"/>
                <a:cs typeface="Andalus" pitchFamily="18" charset="-78"/>
              </a:rPr>
              <a:t>é</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 =2</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61</a:t>
            </a:r>
            <a:r>
              <a:rPr lang="fr-FR" sz="1200" spc="0" baseline="0" dirty="0" smtClean="0">
                <a:latin typeface="Andalus" pitchFamily="18" charset="-78"/>
                <a:cs typeface="Andalus" pitchFamily="18" charset="-78"/>
              </a:rPr>
              <a:t> ) </a:t>
            </a:r>
            <a:r>
              <a:rPr lang="fr-FR" sz="1200" spc="-5" dirty="0" smtClean="0">
                <a:latin typeface="Andalus" pitchFamily="18" charset="-78"/>
                <a:cs typeface="Andalus" pitchFamily="18" charset="-78"/>
              </a:rPr>
              <a:t>(Phospho</a:t>
            </a:r>
            <a:r>
              <a:rPr lang="fr-FR" sz="1200" spc="5" dirty="0" smtClean="0">
                <a:latin typeface="Andalus" pitchFamily="18" charset="-78"/>
                <a:cs typeface="Andalus" pitchFamily="18" charset="-78"/>
              </a:rPr>
              <a:t>r</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ass</a:t>
            </a:r>
            <a:r>
              <a:rPr lang="fr-FR" sz="1200" spc="-15" dirty="0" smtClean="0">
                <a:latin typeface="Andalus" pitchFamily="18" charset="-78"/>
                <a:cs typeface="Andalus" pitchFamily="18" charset="-78"/>
              </a:rPr>
              <a:t>i</a:t>
            </a:r>
            <a:r>
              <a:rPr lang="fr-FR" sz="1200" spc="5" dirty="0" smtClean="0">
                <a:latin typeface="Andalus" pitchFamily="18" charset="-78"/>
                <a:cs typeface="Andalus" pitchFamily="18" charset="-78"/>
              </a:rPr>
              <a:t>m</a:t>
            </a:r>
            <a:r>
              <a:rPr lang="fr-FR" sz="1200" spc="-5" dirty="0" smtClean="0">
                <a:latin typeface="Andalus" pitchFamily="18" charset="-78"/>
                <a:cs typeface="Andalus" pitchFamily="18" charset="-78"/>
              </a:rPr>
              <a:t>ilabl</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a:t>
            </a:r>
            <a:r>
              <a:rPr lang="fr-FR" sz="1200" spc="65" dirty="0" smtClean="0">
                <a:latin typeface="Andalus" pitchFamily="18" charset="-78"/>
                <a:cs typeface="Andalus" pitchFamily="18" charset="-78"/>
              </a:rPr>
              <a:t>P</a:t>
            </a:r>
            <a:r>
              <a:rPr lang="fr-FR" sz="1200" dirty="0" smtClean="0">
                <a:latin typeface="Andalus" pitchFamily="18" charset="-78"/>
                <a:cs typeface="Andalus" pitchFamily="18" charset="-78"/>
              </a:rPr>
              <a:t>2</a:t>
            </a:r>
            <a:r>
              <a:rPr lang="fr-FR" sz="1200" spc="-135" dirty="0" smtClean="0">
                <a:latin typeface="Andalus" pitchFamily="18" charset="-78"/>
                <a:cs typeface="Andalus" pitchFamily="18" charset="-78"/>
              </a:rPr>
              <a:t> </a:t>
            </a:r>
            <a:r>
              <a:rPr lang="fr-FR" sz="1200" spc="65" dirty="0" smtClean="0">
                <a:latin typeface="Andalus" pitchFamily="18" charset="-78"/>
                <a:cs typeface="Andalus" pitchFamily="18" charset="-78"/>
              </a:rPr>
              <a:t>O</a:t>
            </a:r>
            <a:r>
              <a:rPr lang="fr-FR" sz="1200" dirty="0" smtClean="0">
                <a:latin typeface="Andalus" pitchFamily="18" charset="-78"/>
                <a:cs typeface="Andalus" pitchFamily="18" charset="-78"/>
              </a:rPr>
              <a:t>5</a:t>
            </a:r>
            <a:r>
              <a:rPr lang="fr-FR" sz="1200" spc="170" dirty="0" smtClean="0">
                <a:latin typeface="Andalus" pitchFamily="18" charset="-78"/>
                <a:cs typeface="Andalus" pitchFamily="18" charset="-78"/>
              </a:rPr>
              <a:t> </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p</a:t>
            </a:r>
            <a:r>
              <a:rPr lang="fr-FR" sz="1200" spc="-15" dirty="0" smtClean="0">
                <a:latin typeface="Andalus" pitchFamily="18" charset="-78"/>
                <a:cs typeface="Andalus" pitchFamily="18" charset="-78"/>
              </a:rPr>
              <a:t>p</a:t>
            </a:r>
            <a:r>
              <a:rPr lang="fr-FR" sz="1200" spc="5" dirty="0" smtClean="0">
                <a:latin typeface="Andalus" pitchFamily="18" charset="-78"/>
                <a:cs typeface="Andalus" pitchFamily="18" charset="-78"/>
              </a:rPr>
              <a:t>m</a:t>
            </a:r>
            <a:r>
              <a:rPr lang="fr-FR" sz="1200" dirty="0" smtClean="0">
                <a:latin typeface="Andalus" pitchFamily="18" charset="-78"/>
                <a:cs typeface="Andalus" pitchFamily="18" charset="-78"/>
              </a:rPr>
              <a:t>)=</a:t>
            </a:r>
            <a:r>
              <a:rPr lang="fr-FR" sz="1200" spc="-5" dirty="0" smtClean="0">
                <a:latin typeface="Andalus" pitchFamily="18" charset="-78"/>
                <a:cs typeface="Andalus" pitchFamily="18" charset="-78"/>
              </a:rPr>
              <a:t>53</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1</a:t>
            </a:r>
            <a:r>
              <a:rPr lang="fr-FR" sz="1200" dirty="0" smtClean="0">
                <a:latin typeface="Andalus" pitchFamily="18" charset="-78"/>
                <a:cs typeface="Andalus" pitchFamily="18" charset="-78"/>
              </a:rPr>
              <a:t>9) </a:t>
            </a:r>
            <a:r>
              <a:rPr lang="fr-FR" sz="1200" spc="-5" dirty="0" smtClean="0">
                <a:latin typeface="Andalus" pitchFamily="18" charset="-78"/>
                <a:cs typeface="Andalus" pitchFamily="18" charset="-78"/>
              </a:rPr>
              <a:t>Ca</a:t>
            </a:r>
            <a:r>
              <a:rPr lang="fr-FR" sz="1200" spc="5" dirty="0" smtClean="0">
                <a:latin typeface="Andalus" pitchFamily="18" charset="-78"/>
                <a:cs typeface="Andalus" pitchFamily="18" charset="-78"/>
              </a:rPr>
              <a:t>r</a:t>
            </a:r>
            <a:r>
              <a:rPr lang="fr-FR" sz="1200" spc="-5" dirty="0" smtClean="0">
                <a:latin typeface="Andalus" pitchFamily="18" charset="-78"/>
                <a:cs typeface="Andalus" pitchFamily="18" charset="-78"/>
              </a:rPr>
              <a:t>bon</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or</a:t>
            </a:r>
            <a:r>
              <a:rPr lang="fr-FR" sz="1200" spc="10" dirty="0" smtClean="0">
                <a:latin typeface="Andalus" pitchFamily="18" charset="-78"/>
                <a:cs typeface="Andalus" pitchFamily="18" charset="-78"/>
              </a:rPr>
              <a:t>g</a:t>
            </a:r>
            <a:r>
              <a:rPr lang="fr-FR" sz="1200" spc="-5" dirty="0" smtClean="0">
                <a:latin typeface="Andalus" pitchFamily="18" charset="-78"/>
                <a:cs typeface="Andalus" pitchFamily="18" charset="-78"/>
              </a:rPr>
              <a:t>an</a:t>
            </a:r>
            <a:r>
              <a:rPr lang="fr-FR" sz="1200" spc="-15" dirty="0" smtClean="0">
                <a:latin typeface="Andalus" pitchFamily="18" charset="-78"/>
                <a:cs typeface="Andalus" pitchFamily="18" charset="-78"/>
              </a:rPr>
              <a:t>i</a:t>
            </a:r>
            <a:r>
              <a:rPr lang="fr-FR" sz="1200" spc="10" dirty="0" smtClean="0">
                <a:latin typeface="Andalus" pitchFamily="18" charset="-78"/>
                <a:cs typeface="Andalus" pitchFamily="18" charset="-78"/>
              </a:rPr>
              <a:t>q</a:t>
            </a:r>
            <a:r>
              <a:rPr lang="fr-FR" sz="1200" spc="-5" dirty="0" smtClean="0">
                <a:latin typeface="Andalus" pitchFamily="18" charset="-78"/>
                <a:cs typeface="Andalus" pitchFamily="18" charset="-78"/>
              </a:rPr>
              <a:t>u</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(%)=3</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0</a:t>
            </a:r>
            <a:r>
              <a:rPr lang="fr-FR" sz="1200" dirty="0" smtClean="0">
                <a:latin typeface="Andalus" pitchFamily="18" charset="-78"/>
                <a:cs typeface="Andalus" pitchFamily="18" charset="-78"/>
              </a:rPr>
              <a:t>7) </a:t>
            </a:r>
            <a:r>
              <a:rPr lang="fr-FR" sz="1200" spc="-20" dirty="0" smtClean="0">
                <a:latin typeface="Andalus" pitchFamily="18" charset="-78"/>
                <a:cs typeface="Andalus" pitchFamily="18" charset="-78"/>
              </a:rPr>
              <a:t>M</a:t>
            </a:r>
            <a:r>
              <a:rPr lang="fr-FR" sz="1200" spc="-5" dirty="0" smtClean="0">
                <a:latin typeface="Andalus" pitchFamily="18" charset="-78"/>
                <a:cs typeface="Andalus" pitchFamily="18" charset="-78"/>
              </a:rPr>
              <a:t>a</a:t>
            </a:r>
            <a:r>
              <a:rPr lang="fr-FR" sz="1200" spc="5" dirty="0" smtClean="0">
                <a:latin typeface="Andalus" pitchFamily="18" charset="-78"/>
                <a:cs typeface="Andalus" pitchFamily="18" charset="-78"/>
              </a:rPr>
              <a:t>t</a:t>
            </a:r>
            <a:r>
              <a:rPr lang="fr-FR" sz="1200" spc="-5" dirty="0" smtClean="0">
                <a:latin typeface="Andalus" pitchFamily="18" charset="-78"/>
                <a:cs typeface="Andalus" pitchFamily="18" charset="-78"/>
              </a:rPr>
              <a:t>iè</a:t>
            </a:r>
            <a:r>
              <a:rPr lang="fr-FR" sz="1200" spc="5" dirty="0" smtClean="0">
                <a:latin typeface="Andalus" pitchFamily="18" charset="-78"/>
                <a:cs typeface="Andalus" pitchFamily="18" charset="-78"/>
              </a:rPr>
              <a:t>r</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o</a:t>
            </a:r>
            <a:r>
              <a:rPr lang="fr-FR" sz="1200" spc="5" dirty="0" smtClean="0">
                <a:latin typeface="Andalus" pitchFamily="18" charset="-78"/>
                <a:cs typeface="Andalus" pitchFamily="18" charset="-78"/>
              </a:rPr>
              <a:t>r</a:t>
            </a:r>
            <a:r>
              <a:rPr lang="fr-FR" sz="1200" spc="10" dirty="0" smtClean="0">
                <a:latin typeface="Andalus" pitchFamily="18" charset="-78"/>
                <a:cs typeface="Andalus" pitchFamily="18" charset="-78"/>
              </a:rPr>
              <a:t>g</a:t>
            </a:r>
            <a:r>
              <a:rPr lang="fr-FR" sz="1200" spc="-5" dirty="0" smtClean="0">
                <a:latin typeface="Andalus" pitchFamily="18" charset="-78"/>
                <a:cs typeface="Andalus" pitchFamily="18" charset="-78"/>
              </a:rPr>
              <a:t>an</a:t>
            </a:r>
            <a:r>
              <a:rPr lang="fr-FR" sz="1200" spc="-15" dirty="0" smtClean="0">
                <a:latin typeface="Andalus" pitchFamily="18" charset="-78"/>
                <a:cs typeface="Andalus" pitchFamily="18" charset="-78"/>
              </a:rPr>
              <a:t>i</a:t>
            </a:r>
            <a:r>
              <a:rPr lang="fr-FR" sz="1200" spc="10" dirty="0" smtClean="0">
                <a:latin typeface="Andalus" pitchFamily="18" charset="-78"/>
                <a:cs typeface="Andalus" pitchFamily="18" charset="-78"/>
              </a:rPr>
              <a:t>q</a:t>
            </a:r>
            <a:r>
              <a:rPr lang="fr-FR" sz="1200" spc="-5" dirty="0" smtClean="0">
                <a:latin typeface="Andalus" pitchFamily="18" charset="-78"/>
                <a:cs typeface="Andalus" pitchFamily="18" charset="-78"/>
              </a:rPr>
              <a:t>u</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(%)=5</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2</a:t>
            </a:r>
            <a:r>
              <a:rPr lang="fr-FR" sz="1200" dirty="0" smtClean="0">
                <a:latin typeface="Andalus" pitchFamily="18" charset="-78"/>
                <a:cs typeface="Andalus" pitchFamily="18" charset="-78"/>
              </a:rPr>
              <a:t>8) (</a:t>
            </a:r>
            <a:r>
              <a:rPr lang="fr-FR" sz="1200" spc="-5" dirty="0" smtClean="0">
                <a:latin typeface="Andalus" pitchFamily="18" charset="-78"/>
                <a:cs typeface="Andalus" pitchFamily="18" charset="-78"/>
              </a:rPr>
              <a:t>A</a:t>
            </a:r>
            <a:r>
              <a:rPr lang="fr-FR" sz="1200" spc="-10" dirty="0" smtClean="0">
                <a:latin typeface="Andalus" pitchFamily="18" charset="-78"/>
                <a:cs typeface="Andalus" pitchFamily="18" charset="-78"/>
              </a:rPr>
              <a:t>z</a:t>
            </a:r>
            <a:r>
              <a:rPr lang="fr-FR" sz="1200" spc="-5" dirty="0" smtClean="0">
                <a:latin typeface="Andalus" pitchFamily="18" charset="-78"/>
                <a:cs typeface="Andalus" pitchFamily="18" charset="-78"/>
              </a:rPr>
              <a:t>o</a:t>
            </a:r>
            <a:r>
              <a:rPr lang="fr-FR" sz="1200" spc="5" dirty="0" smtClean="0">
                <a:latin typeface="Andalus" pitchFamily="18" charset="-78"/>
                <a:cs typeface="Andalus" pitchFamily="18" charset="-78"/>
              </a:rPr>
              <a:t>t</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t</a:t>
            </a:r>
            <a:r>
              <a:rPr lang="fr-FR" sz="1200" spc="-5" dirty="0" smtClean="0">
                <a:latin typeface="Andalus" pitchFamily="18" charset="-78"/>
                <a:cs typeface="Andalus" pitchFamily="18" charset="-78"/>
              </a:rPr>
              <a:t>o</a:t>
            </a:r>
            <a:r>
              <a:rPr lang="fr-FR" sz="1200" spc="5" dirty="0" smtClean="0">
                <a:latin typeface="Andalus" pitchFamily="18" charset="-78"/>
                <a:cs typeface="Andalus" pitchFamily="18" charset="-78"/>
              </a:rPr>
              <a:t>t</a:t>
            </a:r>
            <a:r>
              <a:rPr lang="fr-FR" sz="1200" spc="-5" dirty="0" smtClean="0">
                <a:latin typeface="Andalus" pitchFamily="18" charset="-78"/>
                <a:cs typeface="Andalus" pitchFamily="18" charset="-78"/>
              </a:rPr>
              <a:t>al</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a:t>
            </a:r>
            <a:r>
              <a:rPr lang="fr-FR" sz="1200" spc="-10" dirty="0" smtClean="0">
                <a:latin typeface="Andalus" pitchFamily="18" charset="-78"/>
                <a:cs typeface="Andalus" pitchFamily="18" charset="-78"/>
              </a:rPr>
              <a:t>%</a:t>
            </a:r>
            <a:r>
              <a:rPr lang="fr-FR" sz="1200" dirty="0" smtClean="0">
                <a:latin typeface="Andalus" pitchFamily="18" charset="-78"/>
                <a:cs typeface="Andalus" pitchFamily="18" charset="-78"/>
              </a:rPr>
              <a:t>)= </a:t>
            </a:r>
            <a:r>
              <a:rPr lang="fr-FR" sz="1200" spc="-5" dirty="0" smtClean="0">
                <a:latin typeface="Andalus" pitchFamily="18" charset="-78"/>
                <a:cs typeface="Andalus" pitchFamily="18" charset="-78"/>
              </a:rPr>
              <a:t>5</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95 </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1</a:t>
            </a:r>
            <a:r>
              <a:rPr lang="fr-FR" sz="1200" spc="-10" dirty="0" smtClean="0">
                <a:latin typeface="Andalus" pitchFamily="18" charset="-78"/>
                <a:cs typeface="Andalus" pitchFamily="18" charset="-78"/>
              </a:rPr>
              <a:t>0</a:t>
            </a:r>
            <a:r>
              <a:rPr lang="fr-FR" sz="1200" spc="-5" dirty="0" smtClean="0">
                <a:latin typeface="Andalus" pitchFamily="18" charset="-78"/>
                <a:cs typeface="Andalus" pitchFamily="18" charset="-78"/>
              </a:rPr>
              <a:t>,2)</a:t>
            </a: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latin typeface="Andalus" pitchFamily="18" charset="-78"/>
                <a:cs typeface="Andalus" pitchFamily="18" charset="-78"/>
              </a:rPr>
              <a:t> (</a:t>
            </a:r>
            <a:r>
              <a:rPr lang="fr-FR" sz="1200" spc="-5" dirty="0" smtClean="0">
                <a:latin typeface="Andalus" pitchFamily="18" charset="-78"/>
                <a:cs typeface="Andalus" pitchFamily="18" charset="-78"/>
              </a:rPr>
              <a:t>Rappo</a:t>
            </a:r>
            <a:r>
              <a:rPr lang="fr-FR" sz="1200" spc="5" dirty="0" smtClean="0">
                <a:latin typeface="Andalus" pitchFamily="18" charset="-78"/>
                <a:cs typeface="Andalus" pitchFamily="18" charset="-78"/>
              </a:rPr>
              <a:t>r</a:t>
            </a:r>
            <a:r>
              <a:rPr lang="fr-FR" sz="1200" dirty="0" smtClean="0">
                <a:latin typeface="Andalus" pitchFamily="18" charset="-78"/>
                <a:cs typeface="Andalus" pitchFamily="18" charset="-78"/>
              </a:rPr>
              <a:t>t : </a:t>
            </a:r>
            <a:r>
              <a:rPr lang="fr-FR" sz="1200" spc="-5" dirty="0" smtClean="0">
                <a:latin typeface="Andalus" pitchFamily="18" charset="-78"/>
                <a:cs typeface="Andalus" pitchFamily="18" charset="-78"/>
              </a:rPr>
              <a:t>ca</a:t>
            </a:r>
            <a:r>
              <a:rPr lang="fr-FR" sz="1200" spc="5" dirty="0" smtClean="0">
                <a:latin typeface="Andalus" pitchFamily="18" charset="-78"/>
                <a:cs typeface="Andalus" pitchFamily="18" charset="-78"/>
              </a:rPr>
              <a:t>r</a:t>
            </a:r>
            <a:r>
              <a:rPr lang="fr-FR" sz="1200" spc="-5" dirty="0" smtClean="0">
                <a:latin typeface="Andalus" pitchFamily="18" charset="-78"/>
                <a:cs typeface="Andalus" pitchFamily="18" charset="-78"/>
              </a:rPr>
              <a:t>bon</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a:t>
            </a:r>
            <a:r>
              <a:rPr lang="fr-FR" sz="1200" dirty="0" smtClean="0">
                <a:latin typeface="Andalus" pitchFamily="18" charset="-78"/>
                <a:cs typeface="Andalus" pitchFamily="18" charset="-78"/>
              </a:rPr>
              <a:t>/</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a</a:t>
            </a:r>
            <a:r>
              <a:rPr lang="fr-FR" sz="1200" spc="-10" dirty="0" smtClean="0">
                <a:latin typeface="Andalus" pitchFamily="18" charset="-78"/>
                <a:cs typeface="Andalus" pitchFamily="18" charset="-78"/>
              </a:rPr>
              <a:t>z</a:t>
            </a:r>
            <a:r>
              <a:rPr lang="fr-FR" sz="1200" spc="-5" dirty="0" smtClean="0">
                <a:latin typeface="Andalus" pitchFamily="18" charset="-78"/>
                <a:cs typeface="Andalus" pitchFamily="18" charset="-78"/>
              </a:rPr>
              <a:t>o</a:t>
            </a:r>
            <a:r>
              <a:rPr lang="fr-FR" sz="1200" spc="5" dirty="0" smtClean="0">
                <a:latin typeface="Andalus" pitchFamily="18" charset="-78"/>
                <a:cs typeface="Andalus" pitchFamily="18" charset="-78"/>
              </a:rPr>
              <a:t>t</a:t>
            </a:r>
            <a:r>
              <a:rPr lang="fr-FR" sz="1200" dirty="0" smtClean="0">
                <a:latin typeface="Andalus" pitchFamily="18" charset="-78"/>
                <a:cs typeface="Andalus" pitchFamily="18" charset="-78"/>
              </a:rPr>
              <a:t>e</a:t>
            </a:r>
            <a:r>
              <a:rPr lang="fr-FR" sz="1200" spc="5" dirty="0" smtClean="0">
                <a:latin typeface="Andalus" pitchFamily="18" charset="-78"/>
                <a:cs typeface="Andalus" pitchFamily="18" charset="-78"/>
              </a:rPr>
              <a:t> (</a:t>
            </a:r>
            <a:r>
              <a:rPr lang="fr-FR" sz="1200" spc="-5" dirty="0" smtClean="0">
                <a:latin typeface="Andalus" pitchFamily="18" charset="-78"/>
                <a:cs typeface="Andalus" pitchFamily="18" charset="-78"/>
              </a:rPr>
              <a:t>C</a:t>
            </a:r>
            <a:r>
              <a:rPr lang="fr-FR" sz="1200" spc="5" dirty="0" smtClean="0">
                <a:latin typeface="Andalus" pitchFamily="18" charset="-78"/>
                <a:cs typeface="Andalus" pitchFamily="18" charset="-78"/>
              </a:rPr>
              <a:t>/</a:t>
            </a:r>
            <a:r>
              <a:rPr lang="fr-FR" sz="1200" spc="-15" dirty="0" smtClean="0">
                <a:latin typeface="Andalus" pitchFamily="18" charset="-78"/>
                <a:cs typeface="Andalus" pitchFamily="18" charset="-78"/>
              </a:rPr>
              <a:t>N</a:t>
            </a:r>
            <a:r>
              <a:rPr lang="fr-FR" sz="1200" dirty="0" smtClean="0">
                <a:latin typeface="Andalus" pitchFamily="18" charset="-78"/>
                <a:cs typeface="Andalus" pitchFamily="18" charset="-78"/>
              </a:rPr>
              <a:t>)=</a:t>
            </a:r>
            <a:r>
              <a:rPr lang="fr-FR" sz="1200" spc="-5" dirty="0" smtClean="0">
                <a:latin typeface="Andalus" pitchFamily="18" charset="-78"/>
                <a:cs typeface="Andalus" pitchFamily="18" charset="-78"/>
              </a:rPr>
              <a:t>30</a:t>
            </a:r>
            <a:r>
              <a:rPr lang="fr-FR" sz="1200" spc="5" dirty="0" smtClean="0">
                <a:latin typeface="Andalus" pitchFamily="18" charset="-78"/>
                <a:cs typeface="Andalus" pitchFamily="18" charset="-78"/>
              </a:rPr>
              <a:t>,</a:t>
            </a:r>
            <a:r>
              <a:rPr lang="fr-FR" sz="1200" spc="-5" dirty="0" smtClean="0">
                <a:latin typeface="Andalus" pitchFamily="18" charset="-78"/>
                <a:cs typeface="Andalus" pitchFamily="18" charset="-78"/>
              </a:rPr>
              <a:t>0</a:t>
            </a:r>
            <a:r>
              <a:rPr lang="fr-FR" sz="1200" dirty="0" smtClean="0">
                <a:latin typeface="Andalus" pitchFamily="18" charset="-78"/>
                <a:cs typeface="Andalus" pitchFamily="18" charset="-78"/>
              </a:rPr>
              <a:t>0)</a:t>
            </a: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ea typeface="Times New Roman"/>
              <a:cs typeface="Andalus" pitchFamily="18" charset="-7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latin typeface="Andalus" pitchFamily="18" charset="-78"/>
              <a:ea typeface="Times New Roman"/>
              <a:cs typeface="Andalus" pitchFamily="18" charset="-78"/>
            </a:endParaRPr>
          </a:p>
          <a:p>
            <a:endParaRPr lang="fr-FR" sz="1200" dirty="0" smtClean="0">
              <a:latin typeface="Andalus" pitchFamily="18" charset="-78"/>
              <a:ea typeface="Times New Roman"/>
              <a:cs typeface="Andalus" pitchFamily="18" charset="-78"/>
            </a:endParaRPr>
          </a:p>
          <a:p>
            <a:r>
              <a:rPr kumimoji="0" lang="fr-FR" sz="1200" i="0" u="none" strike="noStrike" cap="none" normalizeH="0" baseline="0" dirty="0" smtClean="0">
                <a:ln>
                  <a:noFill/>
                </a:ln>
                <a:solidFill>
                  <a:schemeClr val="tx1"/>
                </a:solidFill>
                <a:effectLst/>
                <a:latin typeface="Andalus" pitchFamily="18" charset="-78"/>
                <a:ea typeface="Times New Roman" pitchFamily="18" charset="0"/>
                <a:cs typeface="Andalus" pitchFamily="18" charset="-78"/>
              </a:rPr>
              <a:t> </a:t>
            </a:r>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23</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smtClean="0">
                <a:latin typeface="Times New Roman" pitchFamily="18" charset="0"/>
                <a:ea typeface="Times New Roman" pitchFamily="18" charset="0"/>
                <a:cs typeface="Times New Roman" pitchFamily="18" charset="0"/>
              </a:rPr>
              <a:t>Résultat de</a:t>
            </a:r>
            <a:r>
              <a:rPr kumimoji="0" lang="fr-FR"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 variation de la masse  de</a:t>
            </a:r>
            <a:r>
              <a:rPr kumimoji="0" lang="fr-FR" sz="12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film plastique</a:t>
            </a:r>
            <a:r>
              <a:rPr kumimoji="0" lang="fr-FR"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en fonction du temps à différente températures   (5°C, 25°C et  37°C)</a:t>
            </a:r>
            <a:endParaRPr kumimoji="0" lang="fr-FR" sz="1200" b="0" i="0" u="none" strike="noStrike" cap="none" normalizeH="0" baseline="0" dirty="0" smtClean="0">
              <a:ln>
                <a:noFill/>
              </a:ln>
              <a:solidFill>
                <a:schemeClr val="tx1"/>
              </a:solidFill>
              <a:effectLst/>
              <a:latin typeface="Arial" pitchFamily="34" charset="0"/>
              <a:cs typeface="Arial" pitchFamily="34" charset="0"/>
            </a:endParaRPr>
          </a:p>
          <a:p>
            <a:r>
              <a:rPr lang="fr-FR" dirty="0" smtClean="0"/>
              <a:t>Voila le tableaux </a:t>
            </a:r>
            <a:r>
              <a:rPr lang="fr-FR" baseline="0" dirty="0" smtClean="0"/>
              <a:t> qui représenté la variation le la masse en </a:t>
            </a:r>
            <a:r>
              <a:rPr lang="fr-FR" baseline="0" dirty="0" err="1" smtClean="0"/>
              <a:t>fontion</a:t>
            </a:r>
            <a:r>
              <a:rPr lang="fr-FR" baseline="0" dirty="0" smtClean="0"/>
              <a:t> du temps à </a:t>
            </a:r>
            <a:r>
              <a:rPr lang="fr-FR" baseline="0" dirty="0" err="1" smtClean="0"/>
              <a:t>temperature</a:t>
            </a:r>
            <a:r>
              <a:rPr lang="fr-FR" baseline="0" dirty="0" smtClean="0"/>
              <a:t> 5°C </a:t>
            </a:r>
          </a:p>
          <a:p>
            <a:r>
              <a:rPr lang="fr-FR" baseline="0" dirty="0" smtClean="0"/>
              <a:t>Et La </a:t>
            </a:r>
            <a:r>
              <a:rPr lang="fr-FR" baseline="0" dirty="0" err="1" smtClean="0"/>
              <a:t>deuxieme</a:t>
            </a:r>
            <a:r>
              <a:rPr lang="fr-FR" baseline="0" dirty="0" smtClean="0"/>
              <a:t> 25 °C  et la </a:t>
            </a:r>
            <a:r>
              <a:rPr lang="fr-FR" baseline="0" dirty="0" err="1" smtClean="0"/>
              <a:t>troisieme</a:t>
            </a:r>
            <a:r>
              <a:rPr lang="fr-FR" baseline="0" dirty="0" smtClean="0"/>
              <a:t> tab 37°C </a:t>
            </a:r>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24</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Les courbes de Figure représentent la variation du poids des films plastique en fonction du temps</a:t>
            </a:r>
            <a:r>
              <a:rPr lang="fr-FR" sz="1200" kern="1200" baseline="0" dirty="0" smtClean="0">
                <a:solidFill>
                  <a:schemeClr val="tx1"/>
                </a:solidFill>
                <a:latin typeface="+mn-lt"/>
                <a:ea typeface="+mn-ea"/>
                <a:cs typeface="+mn-cs"/>
              </a:rPr>
              <a:t> </a:t>
            </a:r>
            <a:r>
              <a:rPr lang="fr-FR" baseline="0" dirty="0" smtClean="0"/>
              <a:t> </a:t>
            </a:r>
            <a:endParaRPr lang="fr-FR" dirty="0" smtClean="0"/>
          </a:p>
          <a:p>
            <a:r>
              <a:rPr lang="fr-FR" dirty="0" smtClean="0"/>
              <a:t>On va voir la </a:t>
            </a:r>
            <a:r>
              <a:rPr lang="fr-FR" dirty="0" err="1" smtClean="0"/>
              <a:t>troisieme</a:t>
            </a:r>
            <a:r>
              <a:rPr lang="fr-FR" dirty="0" smtClean="0"/>
              <a:t> </a:t>
            </a:r>
            <a:r>
              <a:rPr lang="fr-FR" dirty="0" err="1" smtClean="0"/>
              <a:t>echantillon</a:t>
            </a:r>
            <a:r>
              <a:rPr lang="fr-FR" dirty="0" smtClean="0"/>
              <a:t> qui a </a:t>
            </a:r>
            <a:r>
              <a:rPr lang="fr-FR" dirty="0" err="1" smtClean="0"/>
              <a:t>temperature</a:t>
            </a:r>
            <a:r>
              <a:rPr lang="fr-FR" dirty="0" smtClean="0"/>
              <a:t> 37°c</a:t>
            </a:r>
            <a:r>
              <a:rPr lang="fr-FR" baseline="0" dirty="0" smtClean="0"/>
              <a:t> à une variation plus des </a:t>
            </a:r>
            <a:r>
              <a:rPr lang="fr-FR" baseline="0" dirty="0" err="1" smtClean="0"/>
              <a:t>inportante</a:t>
            </a:r>
            <a:r>
              <a:rPr lang="fr-FR" baseline="0" dirty="0" smtClean="0"/>
              <a:t>  </a:t>
            </a:r>
            <a:r>
              <a:rPr lang="fr-FR" baseline="0" dirty="0" err="1" smtClean="0"/>
              <a:t>paraport</a:t>
            </a:r>
            <a:r>
              <a:rPr lang="fr-FR" baseline="0" dirty="0" smtClean="0"/>
              <a:t> les autre </a:t>
            </a:r>
            <a:r>
              <a:rPr lang="fr-FR" baseline="0" dirty="0" err="1" smtClean="0"/>
              <a:t>echantillon</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25</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a:t>
            </a:r>
            <a:r>
              <a:rPr lang="fr-FR" baseline="0" dirty="0" smtClean="0"/>
              <a:t> perte de masse de film plastique en fonction du temps </a:t>
            </a:r>
          </a:p>
          <a:p>
            <a:r>
              <a:rPr lang="fr-FR" sz="1200" b="0" kern="1200" dirty="0" smtClean="0">
                <a:solidFill>
                  <a:schemeClr val="tx1"/>
                </a:solidFill>
                <a:latin typeface="+mn-lt"/>
                <a:ea typeface="+mn-ea"/>
                <a:cs typeface="+mn-cs"/>
              </a:rPr>
              <a:t>La Figure représente </a:t>
            </a:r>
            <a:r>
              <a:rPr lang="fr-FR" sz="1200" kern="1200" dirty="0" smtClean="0">
                <a:solidFill>
                  <a:schemeClr val="tx1"/>
                </a:solidFill>
                <a:latin typeface="+mn-lt"/>
                <a:ea typeface="+mn-ea"/>
                <a:cs typeface="+mn-cs"/>
              </a:rPr>
              <a:t>la variation du perte de poids des films plastique en fonction du temps à température déférente. </a:t>
            </a:r>
          </a:p>
          <a:p>
            <a:r>
              <a:rPr lang="fr-FR" sz="1200" kern="1200" dirty="0" smtClean="0">
                <a:solidFill>
                  <a:schemeClr val="tx1"/>
                </a:solidFill>
                <a:latin typeface="+mn-lt"/>
                <a:ea typeface="+mn-ea"/>
                <a:cs typeface="+mn-cs"/>
              </a:rPr>
              <a:t>Solon la représentation graphique on constate que la température convenable pour  une meilleure biodégradabilité de polymère de plastique est 37°. </a:t>
            </a:r>
          </a:p>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26</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27</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D’après la  figure on remarque la variation de la forme, la taille, c’est-à-dire notre le</a:t>
            </a:r>
            <a:r>
              <a:rPr lang="fr-FR" sz="1200" kern="1200" baseline="0" dirty="0" smtClean="0">
                <a:solidFill>
                  <a:schemeClr val="tx1"/>
                </a:solidFill>
                <a:latin typeface="+mn-lt"/>
                <a:ea typeface="+mn-ea"/>
                <a:cs typeface="+mn-cs"/>
              </a:rPr>
              <a:t> film plastique</a:t>
            </a:r>
            <a:r>
              <a:rPr lang="fr-FR" sz="1200" kern="1200" dirty="0" smtClean="0">
                <a:solidFill>
                  <a:schemeClr val="tx1"/>
                </a:solidFill>
                <a:latin typeface="+mn-lt"/>
                <a:ea typeface="+mn-ea"/>
                <a:cs typeface="+mn-cs"/>
              </a:rPr>
              <a:t> perd sa masse donc, il est dégradé avec le temps.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28</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Dans un flacon opaque (marron) on introduit 1g de film plastique mélange avec 1g du sol et 250ml d’eau distillé et la même chose pour un essai à blanc, l’ incubation pendant 05 jours.</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De façon globale, l’examen de DBO5 montre clairement que la quantité d’oxygène consommable dans la solution 02 supérieure par apport à  la solution 01. En constate que les microorganismes consomme plus d’oxygéné donc le processus de dégradation peut s’expliquer Probablement  par les interactions entre microorganisme et le</a:t>
            </a:r>
            <a:r>
              <a:rPr lang="fr-FR" baseline="0" dirty="0" smtClean="0"/>
              <a:t> film plastique</a:t>
            </a:r>
            <a:r>
              <a:rPr lang="fr-FR" dirty="0" smtClean="0"/>
              <a:t>. </a:t>
            </a:r>
          </a:p>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29</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31</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5</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6</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dirty="0" smtClean="0">
                <a:solidFill>
                  <a:schemeClr val="tx1"/>
                </a:solidFill>
              </a:rPr>
              <a:t>Les polymères, sont des </a:t>
            </a:r>
            <a:r>
              <a:rPr lang="fr-FR" sz="1200" b="1" dirty="0" smtClean="0">
                <a:solidFill>
                  <a:srgbClr val="FF0000"/>
                </a:solidFill>
              </a:rPr>
              <a:t>matériaux organiques</a:t>
            </a:r>
            <a:r>
              <a:rPr lang="fr-FR" sz="1200" dirty="0" smtClean="0">
                <a:solidFill>
                  <a:srgbClr val="FF0000"/>
                </a:solidFill>
              </a:rPr>
              <a:t> </a:t>
            </a:r>
          </a:p>
          <a:p>
            <a:r>
              <a:rPr lang="fr-FR" sz="1200" dirty="0" smtClean="0">
                <a:solidFill>
                  <a:schemeClr val="tx1"/>
                </a:solidFill>
              </a:rPr>
              <a:t>composés de </a:t>
            </a:r>
            <a:r>
              <a:rPr lang="fr-FR" sz="1200" b="1" dirty="0" smtClean="0">
                <a:solidFill>
                  <a:srgbClr val="FF0000"/>
                </a:solidFill>
              </a:rPr>
              <a:t>macromolécules</a:t>
            </a:r>
            <a:r>
              <a:rPr lang="fr-FR" sz="1200" dirty="0" smtClean="0">
                <a:solidFill>
                  <a:schemeClr val="tx1"/>
                </a:solidFill>
              </a:rPr>
              <a:t> (molécules géantes). </a:t>
            </a:r>
          </a:p>
          <a:p>
            <a:endParaRPr lang="fr-FR" sz="800" dirty="0" smtClean="0">
              <a:solidFill>
                <a:schemeClr val="tx1"/>
              </a:solidFill>
            </a:endParaRPr>
          </a:p>
          <a:p>
            <a:r>
              <a:rPr lang="fr-FR" sz="1200" dirty="0" smtClean="0">
                <a:solidFill>
                  <a:schemeClr val="tx1"/>
                </a:solidFill>
              </a:rPr>
              <a:t>Ces macromolécules sont formées de la </a:t>
            </a:r>
            <a:r>
              <a:rPr lang="fr-FR" sz="1200" b="1" dirty="0" smtClean="0">
                <a:solidFill>
                  <a:srgbClr val="FF0000"/>
                </a:solidFill>
              </a:rPr>
              <a:t>répétition</a:t>
            </a:r>
            <a:r>
              <a:rPr lang="fr-FR" sz="1200" dirty="0" smtClean="0">
                <a:solidFill>
                  <a:srgbClr val="FF0000"/>
                </a:solidFill>
              </a:rPr>
              <a:t> </a:t>
            </a:r>
            <a:r>
              <a:rPr lang="fr-FR" sz="1200" dirty="0" smtClean="0">
                <a:solidFill>
                  <a:schemeClr val="tx1"/>
                </a:solidFill>
              </a:rPr>
              <a:t>d’un </a:t>
            </a:r>
          </a:p>
          <a:p>
            <a:r>
              <a:rPr lang="fr-FR" sz="1200" dirty="0" smtClean="0">
                <a:solidFill>
                  <a:schemeClr val="tx1"/>
                </a:solidFill>
              </a:rPr>
              <a:t>même </a:t>
            </a:r>
            <a:r>
              <a:rPr lang="fr-FR" sz="1200" b="1" dirty="0" smtClean="0">
                <a:solidFill>
                  <a:srgbClr val="FF0000"/>
                </a:solidFill>
              </a:rPr>
              <a:t>motif ou monomère</a:t>
            </a:r>
            <a:r>
              <a:rPr lang="fr-FR" sz="1200" dirty="0" smtClean="0">
                <a:solidFill>
                  <a:srgbClr val="FF0000"/>
                </a:solidFill>
              </a:rPr>
              <a:t> </a:t>
            </a:r>
            <a:r>
              <a:rPr lang="fr-FR" sz="1200" b="1" dirty="0" smtClean="0">
                <a:solidFill>
                  <a:srgbClr val="FF0000"/>
                </a:solidFill>
              </a:rPr>
              <a:t>n fois .</a:t>
            </a:r>
            <a:endParaRPr lang="fr-FR" sz="120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solidFill>
                  <a:schemeClr val="tx1"/>
                </a:solidFill>
              </a:rPr>
              <a:t>Les polymères sont divisés en deux types: </a:t>
            </a:r>
            <a:r>
              <a:rPr lang="fr-FR" dirty="0" smtClean="0"/>
              <a:t> </a:t>
            </a:r>
            <a:r>
              <a:rPr lang="fr-FR" dirty="0" err="1" smtClean="0"/>
              <a:t>polymere</a:t>
            </a:r>
            <a:r>
              <a:rPr lang="fr-FR" dirty="0" smtClean="0"/>
              <a:t> </a:t>
            </a:r>
            <a:r>
              <a:rPr lang="fr-FR" sz="1200" b="1" dirty="0" smtClean="0"/>
              <a:t>Synthétique est </a:t>
            </a:r>
            <a:r>
              <a:rPr lang="fr-FR" sz="1200" b="1" dirty="0" err="1" smtClean="0"/>
              <a:t>polymere</a:t>
            </a:r>
            <a:r>
              <a:rPr lang="fr-FR" sz="1200" b="1" dirty="0" smtClean="0"/>
              <a:t> Naturel</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err="1" smtClean="0"/>
              <a:t>polymere</a:t>
            </a:r>
            <a:r>
              <a:rPr lang="fr-FR" dirty="0" smtClean="0"/>
              <a:t> </a:t>
            </a:r>
            <a:r>
              <a:rPr lang="fr-FR" sz="1200" b="1" dirty="0" smtClean="0"/>
              <a:t>Synthétique:</a:t>
            </a:r>
            <a:r>
              <a:rPr lang="fr-FR" sz="1200" b="1" baseline="0" dirty="0" smtClean="0"/>
              <a:t> l'origine issu de la  pétrochimie par exemple  </a:t>
            </a:r>
            <a:r>
              <a:rPr lang="en-GB" sz="1200" b="1" dirty="0" smtClean="0">
                <a:solidFill>
                  <a:schemeClr val="tx1"/>
                </a:solidFill>
              </a:rPr>
              <a:t> </a:t>
            </a:r>
            <a:r>
              <a:rPr lang="en-GB" sz="1200" b="1" dirty="0" err="1" smtClean="0">
                <a:solidFill>
                  <a:schemeClr val="tx1"/>
                </a:solidFill>
              </a:rPr>
              <a:t>polystyrène</a:t>
            </a:r>
            <a:endParaRPr lang="en-GB" sz="1200" b="1" dirty="0" smtClean="0">
              <a:solidFill>
                <a:schemeClr val="tx1"/>
              </a:solidFill>
            </a:endParaRPr>
          </a:p>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b="1" dirty="0" smtClean="0">
                <a:solidFill>
                  <a:schemeClr val="tx1"/>
                </a:solidFill>
              </a:rPr>
              <a:t>PLA (</a:t>
            </a:r>
            <a:r>
              <a:rPr lang="en-GB" sz="1200" b="1" dirty="0" err="1" smtClean="0">
                <a:solidFill>
                  <a:schemeClr val="tx1"/>
                </a:solidFill>
              </a:rPr>
              <a:t>polymère</a:t>
            </a:r>
            <a:r>
              <a:rPr lang="en-GB" sz="1200" b="1" dirty="0" smtClean="0">
                <a:solidFill>
                  <a:schemeClr val="tx1"/>
                </a:solidFill>
              </a:rPr>
              <a:t> </a:t>
            </a:r>
            <a:r>
              <a:rPr lang="en-GB" sz="1200" b="1" dirty="0" err="1" smtClean="0">
                <a:solidFill>
                  <a:schemeClr val="tx1"/>
                </a:solidFill>
              </a:rPr>
              <a:t>d’acide</a:t>
            </a:r>
            <a:r>
              <a:rPr lang="en-GB" sz="1200" b="1" dirty="0" smtClean="0">
                <a:solidFill>
                  <a:schemeClr val="tx1"/>
                </a:solidFill>
              </a:rPr>
              <a:t> </a:t>
            </a:r>
            <a:r>
              <a:rPr lang="en-GB" sz="1200" b="1" dirty="0" err="1" smtClean="0">
                <a:solidFill>
                  <a:schemeClr val="tx1"/>
                </a:solidFill>
              </a:rPr>
              <a:t>lactique</a:t>
            </a:r>
            <a:r>
              <a:rPr lang="fr-FR" sz="1200" b="1" dirty="0" smtClean="0">
                <a:solidFill>
                  <a:schemeClr val="tx1"/>
                </a:solidFill>
              </a:rPr>
              <a:t>)</a:t>
            </a:r>
          </a:p>
          <a:p>
            <a:pPr algn="l"/>
            <a:r>
              <a:rPr lang="fr-FR" sz="1800" b="1" dirty="0" err="1" smtClean="0"/>
              <a:t>polymereNaturel</a:t>
            </a:r>
            <a:endParaRPr lang="fr-FR" sz="1800" b="1" dirty="0" smtClean="0"/>
          </a:p>
          <a:p>
            <a:pPr algn="ctr"/>
            <a:r>
              <a:rPr lang="fr-FR" sz="1200" dirty="0" smtClean="0">
                <a:latin typeface="Times New Roman" pitchFamily="18" charset="0"/>
                <a:cs typeface="Times New Roman" pitchFamily="18" charset="0"/>
              </a:rPr>
              <a:t>Issue de ressources renouvelables de plantes, d’algues  ou d’animaux, par</a:t>
            </a:r>
            <a:r>
              <a:rPr lang="fr-FR" sz="1200" baseline="0" dirty="0" smtClean="0">
                <a:latin typeface="Times New Roman" pitchFamily="18" charset="0"/>
                <a:cs typeface="Times New Roman" pitchFamily="18" charset="0"/>
              </a:rPr>
              <a:t> exemple </a:t>
            </a:r>
            <a:endParaRPr lang="en-GB" sz="1200" b="1" dirty="0" smtClean="0"/>
          </a:p>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b="1" dirty="0" smtClean="0"/>
              <a:t>La cellulose</a:t>
            </a:r>
          </a:p>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b="1" dirty="0" err="1" smtClean="0"/>
              <a:t>L’amidon</a:t>
            </a:r>
            <a:endParaRPr lang="en-GB"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1" dirty="0" smtClean="0"/>
          </a:p>
          <a:p>
            <a:endParaRPr lang="fr-FR" sz="1200" dirty="0" smtClean="0">
              <a:solidFill>
                <a:schemeClr val="tx1"/>
              </a:solidFill>
            </a:endParaRPr>
          </a:p>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8</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L'amidon</a:t>
            </a:r>
            <a:r>
              <a:rPr lang="fr-FR" sz="1200" kern="1200" dirty="0" smtClean="0">
                <a:solidFill>
                  <a:schemeClr val="tx1"/>
                </a:solidFill>
                <a:latin typeface="+mn-lt"/>
                <a:ea typeface="+mn-ea"/>
                <a:cs typeface="+mn-cs"/>
              </a:rPr>
              <a:t> est un mélange de deux homopolymères, qui appartiennent à la famille des polysaccharides de formule chimique générale (C6H10O5)n.  Ces deux homopolymères</a:t>
            </a:r>
            <a:r>
              <a:rPr lang="fr-FR" sz="1200" kern="1200" baseline="0" dirty="0" smtClean="0">
                <a:solidFill>
                  <a:schemeClr val="tx1"/>
                </a:solidFill>
                <a:latin typeface="+mn-lt"/>
                <a:ea typeface="+mn-ea"/>
                <a:cs typeface="+mn-cs"/>
              </a:rPr>
              <a:t> </a:t>
            </a:r>
            <a:r>
              <a:rPr lang="fr-FR" sz="1200" kern="1200" dirty="0" smtClean="0">
                <a:solidFill>
                  <a:schemeClr val="tx1"/>
                </a:solidFill>
                <a:latin typeface="+mn-lt"/>
                <a:ea typeface="+mn-ea"/>
                <a:cs typeface="+mn-cs"/>
              </a:rPr>
              <a:t>sont : </a:t>
            </a:r>
            <a:r>
              <a:rPr lang="fr-FR" sz="1200" b="1" kern="1200" dirty="0" smtClean="0">
                <a:solidFill>
                  <a:schemeClr val="tx1"/>
                </a:solidFill>
                <a:latin typeface="+mn-lt"/>
                <a:ea typeface="+mn-ea"/>
                <a:cs typeface="+mn-cs"/>
              </a:rPr>
              <a:t>L’amylose et l'</a:t>
            </a:r>
            <a:r>
              <a:rPr lang="fr-FR" sz="1200" b="1" kern="1200" dirty="0" err="1" smtClean="0">
                <a:solidFill>
                  <a:schemeClr val="tx1"/>
                </a:solidFill>
                <a:latin typeface="+mn-lt"/>
                <a:ea typeface="+mn-ea"/>
                <a:cs typeface="+mn-cs"/>
              </a:rPr>
              <a:t>amylopectine</a:t>
            </a:r>
            <a:endParaRPr lang="fr-FR" sz="1200" kern="1200" dirty="0" smtClean="0">
              <a:solidFill>
                <a:schemeClr val="tx1"/>
              </a:solidFill>
              <a:latin typeface="+mn-lt"/>
              <a:ea typeface="+mn-ea"/>
              <a:cs typeface="+mn-cs"/>
            </a:endParaRPr>
          </a:p>
          <a:p>
            <a:r>
              <a:rPr lang="fr-FR" sz="1200" b="1" kern="1200" dirty="0" smtClean="0">
                <a:solidFill>
                  <a:schemeClr val="tx1"/>
                </a:solidFill>
                <a:latin typeface="+mn-lt"/>
                <a:ea typeface="+mn-ea"/>
                <a:cs typeface="+mn-cs"/>
              </a:rPr>
              <a:t>L’amylose</a:t>
            </a:r>
            <a:r>
              <a:rPr lang="fr-FR" sz="1200" kern="1200" dirty="0" smtClean="0">
                <a:solidFill>
                  <a:schemeClr val="tx1"/>
                </a:solidFill>
                <a:latin typeface="+mn-lt"/>
                <a:ea typeface="+mn-ea"/>
                <a:cs typeface="+mn-cs"/>
              </a:rPr>
              <a:t> composée d’unités de D-glucose reliées entre elles par des liaisons a-(1,4). masse molaire varie entre 10</a:t>
            </a:r>
            <a:r>
              <a:rPr lang="fr-FR" sz="1200" kern="1200" baseline="30000" dirty="0" smtClean="0">
                <a:solidFill>
                  <a:schemeClr val="tx1"/>
                </a:solidFill>
                <a:latin typeface="+mn-lt"/>
                <a:ea typeface="+mn-ea"/>
                <a:cs typeface="+mn-cs"/>
              </a:rPr>
              <a:t>5</a:t>
            </a:r>
            <a:r>
              <a:rPr lang="fr-FR" sz="1200" kern="1200" dirty="0" smtClean="0">
                <a:solidFill>
                  <a:schemeClr val="tx1"/>
                </a:solidFill>
                <a:latin typeface="+mn-lt"/>
                <a:ea typeface="+mn-ea"/>
                <a:cs typeface="+mn-cs"/>
              </a:rPr>
              <a:t> et 10</a:t>
            </a:r>
            <a:r>
              <a:rPr lang="fr-FR" sz="1200" kern="1200" baseline="30000" dirty="0" smtClean="0">
                <a:solidFill>
                  <a:schemeClr val="tx1"/>
                </a:solidFill>
                <a:latin typeface="+mn-lt"/>
                <a:ea typeface="+mn-ea"/>
                <a:cs typeface="+mn-cs"/>
              </a:rPr>
              <a:t>6</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g.mol</a:t>
            </a:r>
            <a:r>
              <a:rPr lang="fr-FR" sz="1200" kern="1200" baseline="30000" dirty="0" smtClean="0">
                <a:solidFill>
                  <a:schemeClr val="tx1"/>
                </a:solidFill>
                <a:latin typeface="+mn-lt"/>
                <a:ea typeface="+mn-ea"/>
                <a:cs typeface="+mn-cs"/>
              </a:rPr>
              <a:t>-1</a:t>
            </a:r>
            <a:r>
              <a:rPr lang="fr-FR" sz="1200" b="1"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r>
              <a:rPr lang="fr-FR" sz="1200" b="1" kern="1200" dirty="0" smtClean="0">
                <a:solidFill>
                  <a:schemeClr val="tx1"/>
                </a:solidFill>
                <a:latin typeface="+mn-lt"/>
                <a:ea typeface="+mn-ea"/>
                <a:cs typeface="+mn-cs"/>
              </a:rPr>
              <a:t>l'</a:t>
            </a:r>
            <a:r>
              <a:rPr lang="fr-FR" sz="1200" b="1" kern="1200" dirty="0" err="1" smtClean="0">
                <a:solidFill>
                  <a:schemeClr val="tx1"/>
                </a:solidFill>
                <a:latin typeface="+mn-lt"/>
                <a:ea typeface="+mn-ea"/>
                <a:cs typeface="+mn-cs"/>
              </a:rPr>
              <a:t>amylopectine</a:t>
            </a:r>
            <a:r>
              <a:rPr lang="fr-FR" sz="1200" b="1"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 molécule ramifiée avec de longues branches toutes les 24 à 30 unités glucose par l'intermédiaire des liaisons α (1-6). Sa masse moléculaire peut aller de 10</a:t>
            </a:r>
            <a:r>
              <a:rPr lang="fr-FR" sz="1200" kern="1200" baseline="30000" dirty="0" smtClean="0">
                <a:solidFill>
                  <a:schemeClr val="tx1"/>
                </a:solidFill>
                <a:latin typeface="+mn-lt"/>
                <a:ea typeface="+mn-ea"/>
                <a:cs typeface="+mn-cs"/>
              </a:rPr>
              <a:t>6</a:t>
            </a:r>
            <a:r>
              <a:rPr lang="fr-FR" sz="1200" kern="1200" dirty="0" smtClean="0">
                <a:solidFill>
                  <a:schemeClr val="tx1"/>
                </a:solidFill>
                <a:latin typeface="+mn-lt"/>
                <a:ea typeface="+mn-ea"/>
                <a:cs typeface="+mn-cs"/>
              </a:rPr>
              <a:t> à 10</a:t>
            </a:r>
            <a:r>
              <a:rPr lang="fr-FR" sz="1200" kern="1200" baseline="30000" dirty="0" smtClean="0">
                <a:solidFill>
                  <a:schemeClr val="tx1"/>
                </a:solidFill>
                <a:latin typeface="+mn-lt"/>
                <a:ea typeface="+mn-ea"/>
                <a:cs typeface="+mn-cs"/>
              </a:rPr>
              <a:t>9</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g.mol</a:t>
            </a:r>
            <a:r>
              <a:rPr lang="fr-FR" sz="1200" kern="1200" dirty="0" smtClean="0">
                <a:solidFill>
                  <a:schemeClr val="tx1"/>
                </a:solidFill>
                <a:latin typeface="+mn-lt"/>
                <a:ea typeface="+mn-ea"/>
                <a:cs typeface="+mn-cs"/>
              </a:rPr>
              <a:t>-1</a:t>
            </a:r>
          </a:p>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9</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dirty="0" smtClean="0">
                <a:solidFill>
                  <a:schemeClr val="tx1">
                    <a:lumMod val="95000"/>
                    <a:lumOff val="5000"/>
                  </a:schemeClr>
                </a:solidFill>
              </a:rPr>
              <a:t>Utilisations industrielles</a:t>
            </a:r>
          </a:p>
          <a:p>
            <a:r>
              <a:rPr lang="fr-FR" sz="1200" dirty="0" smtClean="0">
                <a:solidFill>
                  <a:schemeClr val="tx1">
                    <a:lumMod val="95000"/>
                    <a:lumOff val="5000"/>
                  </a:schemeClr>
                </a:solidFill>
              </a:rPr>
              <a:t>Les débouchés industriels sont essentiellement l'agroalimentaire à travers l'industrie des  boissons, confiseries, boulangeries,  la formulation de colles, l'encapsulation de produits pharmaceutiques, les cosmétiques, la papeterie et les matières plastiques  biodégradables. </a:t>
            </a:r>
          </a:p>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11</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dirty="0" smtClean="0"/>
              <a:t>Cette transformation s’effectue grâce à l’incorporation d’un plastifiant et à des traitements hydro-thermiques et/ou thermomécaniques qui vont engendrer la destruction de la structure cristalline de l’amidon. Comme on peut le voir sur le schéma ci-dessous (figure I.10), </a:t>
            </a:r>
          </a:p>
          <a:p>
            <a:r>
              <a:rPr lang="fr-FR" sz="1200" dirty="0" smtClean="0"/>
              <a:t>le plastifiant (molécules bleues) va venir s’insérer par diffusion entre les chaînes d’amidon pour rompre les liaisons hydrogènes inter-chaînes d’amidon et créer de nouvelles liaisons hydrogènes amidon/plastifiant.</a:t>
            </a:r>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12</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9A2B218-FDFF-489B-8384-0D915F84C081}" type="slidenum">
              <a:rPr lang="fr-FR" smtClean="0"/>
              <a:pPr/>
              <a:t>13</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9C5A7A7-C1A7-43A6-BB27-2501C2C0E96E}" type="slidenum">
              <a:rPr lang="fr-FR" smtClean="0"/>
              <a:pPr/>
              <a:t>‹N°›</a:t>
            </a:fld>
            <a:endParaRPr lang="fr-F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EFF5CF63-202B-4AE4-972B-6A49665092A4}" type="datetimeFigureOut">
              <a:rPr lang="fr-FR" smtClean="0"/>
              <a:pPr/>
              <a:t>18/06/2016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99C5A7A7-C1A7-43A6-BB27-2501C2C0E96E}"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FF5CF63-202B-4AE4-972B-6A49665092A4}" type="datetimeFigureOut">
              <a:rPr lang="fr-FR" smtClean="0"/>
              <a:pPr/>
              <a:t>18/06/2016</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9C5A7A7-C1A7-43A6-BB27-2501C2C0E96E}"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png"/><Relationship Id="rId9"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emf"/></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3"/>
          <p:cNvSpPr>
            <a:spLocks noGrp="1"/>
          </p:cNvSpPr>
          <p:nvPr>
            <p:ph type="title"/>
          </p:nvPr>
        </p:nvSpPr>
        <p:spPr/>
        <p:txBody>
          <a:bodyPr/>
          <a:lstStyle/>
          <a:p>
            <a:r>
              <a:rPr lang="fr-FR" dirty="0" smtClean="0"/>
              <a:t> </a:t>
            </a:r>
            <a:endParaRPr lang="fr-FR" dirty="0"/>
          </a:p>
        </p:txBody>
      </p:sp>
      <p:sp>
        <p:nvSpPr>
          <p:cNvPr id="15" name="Espace réservé du contenu 2"/>
          <p:cNvSpPr>
            <a:spLocks noGrp="1"/>
          </p:cNvSpPr>
          <p:nvPr>
            <p:ph sz="quarter" idx="1"/>
          </p:nvPr>
        </p:nvSpPr>
        <p:spPr>
          <a:xfrm>
            <a:off x="0" y="0"/>
            <a:ext cx="9144000" cy="6858000"/>
          </a:xfrm>
          <a:blipFill>
            <a:blip r:embed="rId3" cstate="print"/>
            <a:stretch>
              <a:fillRect/>
            </a:stretch>
          </a:blipFill>
        </p:spPr>
        <p:txBody>
          <a:bodyPr>
            <a:scene3d>
              <a:camera prst="orthographicFront"/>
              <a:lightRig rig="threePt" dir="t"/>
            </a:scene3d>
            <a:sp3d extrusionH="57150">
              <a:bevelT w="38100" h="38100" prst="relaxedInset"/>
            </a:sp3d>
          </a:bodyPr>
          <a:lstStyle/>
          <a:p>
            <a:pPr algn="ctr">
              <a:buNone/>
            </a:pPr>
            <a:endParaRPr lang="ar-DZ" dirty="0" smtClean="0">
              <a:solidFill>
                <a:srgbClr val="C00000"/>
              </a:solidFill>
              <a:effectLst>
                <a:outerShdw blurRad="60007" dist="200025" dir="15000000" sy="30000" kx="-1800000" algn="bl" rotWithShape="0">
                  <a:prstClr val="black">
                    <a:alpha val="32000"/>
                  </a:prstClr>
                </a:outerShdw>
              </a:effectLst>
            </a:endParaRPr>
          </a:p>
          <a:p>
            <a:pPr algn="ctr">
              <a:buNone/>
            </a:pPr>
            <a:endParaRPr lang="fr-FR" dirty="0" smtClean="0">
              <a:solidFill>
                <a:srgbClr val="C00000"/>
              </a:solidFill>
              <a:effectLst>
                <a:outerShdw blurRad="60007" dist="200025" dir="15000000" sy="30000" kx="-1800000" algn="bl" rotWithShape="0">
                  <a:prstClr val="black">
                    <a:alpha val="32000"/>
                  </a:prstClr>
                </a:outerShdw>
              </a:effectLst>
            </a:endParaRPr>
          </a:p>
        </p:txBody>
      </p:sp>
      <p:sp>
        <p:nvSpPr>
          <p:cNvPr id="6" name="Rectangle 5"/>
          <p:cNvSpPr/>
          <p:nvPr/>
        </p:nvSpPr>
        <p:spPr>
          <a:xfrm>
            <a:off x="1820284" y="2967335"/>
            <a:ext cx="184731" cy="923330"/>
          </a:xfrm>
          <a:prstGeom prst="rect">
            <a:avLst/>
          </a:prstGeom>
          <a:noFill/>
        </p:spPr>
        <p:txBody>
          <a:bodyPr wrap="none" lIns="91440" tIns="45720" rIns="91440" bIns="45720">
            <a:spAutoFit/>
          </a:bodyPr>
          <a:lstStyle/>
          <a:p>
            <a:pPr algn="ctr"/>
            <a:endParaRPr lang="fr-FR"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pic>
        <p:nvPicPr>
          <p:cNvPr id="55299" name="Picture 3" descr="D:\F2A50284.gif"/>
          <p:cNvPicPr>
            <a:picLocks noChangeAspect="1" noChangeArrowheads="1"/>
          </p:cNvPicPr>
          <p:nvPr/>
        </p:nvPicPr>
        <p:blipFill>
          <a:blip r:embed="rId4" cstate="print"/>
          <a:srcRect/>
          <a:stretch>
            <a:fillRect/>
          </a:stretch>
        </p:blipFill>
        <p:spPr bwMode="auto">
          <a:xfrm>
            <a:off x="-108520" y="620689"/>
            <a:ext cx="9361040" cy="5616624"/>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13"/>
          <p:cNvSpPr>
            <a:spLocks noChangeArrowheads="1"/>
          </p:cNvSpPr>
          <p:nvPr/>
        </p:nvSpPr>
        <p:spPr bwMode="auto">
          <a:xfrm>
            <a:off x="571472" y="116632"/>
            <a:ext cx="8001056" cy="642942"/>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32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Spectre TFIR de de l’amidon </a:t>
            </a:r>
          </a:p>
        </p:txBody>
      </p:sp>
      <p:pic>
        <p:nvPicPr>
          <p:cNvPr id="1026" name="Image 32"/>
          <p:cNvPicPr>
            <a:picLocks noChangeAspect="1" noChangeArrowheads="1"/>
          </p:cNvPicPr>
          <p:nvPr/>
        </p:nvPicPr>
        <p:blipFill>
          <a:blip r:embed="rId2" cstate="print"/>
          <a:srcRect/>
          <a:stretch>
            <a:fillRect/>
          </a:stretch>
        </p:blipFill>
        <p:spPr bwMode="auto">
          <a:xfrm>
            <a:off x="2046436" y="1268760"/>
            <a:ext cx="5549900" cy="4741863"/>
          </a:xfrm>
          <a:prstGeom prst="rect">
            <a:avLst/>
          </a:prstGeom>
          <a:noFill/>
          <a:ln w="9525">
            <a:noFill/>
            <a:miter lim="800000"/>
            <a:headEnd/>
            <a:tailEnd/>
          </a:ln>
        </p:spPr>
      </p:pic>
      <p:sp>
        <p:nvSpPr>
          <p:cNvPr id="6" name="Rectangle 5"/>
          <p:cNvSpPr/>
          <p:nvPr/>
        </p:nvSpPr>
        <p:spPr>
          <a:xfrm>
            <a:off x="2586235" y="6228020"/>
            <a:ext cx="4290021" cy="369332"/>
          </a:xfrm>
          <a:prstGeom prst="rect">
            <a:avLst/>
          </a:prstGeom>
        </p:spPr>
        <p:txBody>
          <a:bodyPr wrap="none">
            <a:spAutoFit/>
          </a:bodyPr>
          <a:lstStyle/>
          <a:p>
            <a:r>
              <a:rPr lang="fr-FR" b="1" dirty="0" smtClean="0"/>
              <a:t>Figure 3</a:t>
            </a:r>
            <a:r>
              <a:rPr lang="fr-FR" dirty="0" smtClean="0"/>
              <a:t> : Spectre infrarouge de l’amidon</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checkerboard(across)">
                                      <p:cBhvr>
                                        <p:cTn id="12" dur="500"/>
                                        <p:tgtEl>
                                          <p:spTgt spid="1026"/>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heckerboard(across)">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13"/>
          <p:cNvSpPr>
            <a:spLocks noChangeArrowheads="1"/>
          </p:cNvSpPr>
          <p:nvPr/>
        </p:nvSpPr>
        <p:spPr bwMode="auto">
          <a:xfrm>
            <a:off x="571472" y="332656"/>
            <a:ext cx="8001056" cy="642942"/>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32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Utilisations industrielles de l’amidon </a:t>
            </a:r>
          </a:p>
        </p:txBody>
      </p:sp>
      <p:pic>
        <p:nvPicPr>
          <p:cNvPr id="2050" name="Picture 2" descr="D:\images (1).jpg"/>
          <p:cNvPicPr>
            <a:picLocks noChangeAspect="1" noChangeArrowheads="1"/>
          </p:cNvPicPr>
          <p:nvPr/>
        </p:nvPicPr>
        <p:blipFill>
          <a:blip r:embed="rId3" cstate="print"/>
          <a:srcRect/>
          <a:stretch>
            <a:fillRect/>
          </a:stretch>
        </p:blipFill>
        <p:spPr bwMode="auto">
          <a:xfrm>
            <a:off x="2051720" y="1556792"/>
            <a:ext cx="4680520" cy="4680520"/>
          </a:xfrm>
          <a:prstGeom prst="rect">
            <a:avLst/>
          </a:prstGeom>
          <a:noFill/>
        </p:spPr>
      </p:pic>
      <p:pic>
        <p:nvPicPr>
          <p:cNvPr id="2054" name="Picture 6" descr="D:\confiseries.png"/>
          <p:cNvPicPr>
            <a:picLocks noChangeAspect="1" noChangeArrowheads="1"/>
          </p:cNvPicPr>
          <p:nvPr/>
        </p:nvPicPr>
        <p:blipFill>
          <a:blip r:embed="rId4" cstate="print"/>
          <a:srcRect/>
          <a:stretch>
            <a:fillRect/>
          </a:stretch>
        </p:blipFill>
        <p:spPr bwMode="auto">
          <a:xfrm>
            <a:off x="2051720" y="1567019"/>
            <a:ext cx="4596041" cy="4670293"/>
          </a:xfrm>
          <a:prstGeom prst="rect">
            <a:avLst/>
          </a:prstGeom>
          <a:noFill/>
        </p:spPr>
      </p:pic>
      <p:pic>
        <p:nvPicPr>
          <p:cNvPr id="2059" name="Picture 11" descr="D:\téléchargement (1).jpg"/>
          <p:cNvPicPr>
            <a:picLocks noChangeAspect="1" noChangeArrowheads="1"/>
          </p:cNvPicPr>
          <p:nvPr/>
        </p:nvPicPr>
        <p:blipFill>
          <a:blip r:embed="rId5" cstate="print"/>
          <a:srcRect/>
          <a:stretch>
            <a:fillRect/>
          </a:stretch>
        </p:blipFill>
        <p:spPr bwMode="auto">
          <a:xfrm>
            <a:off x="2051720" y="1556792"/>
            <a:ext cx="4680520" cy="4652589"/>
          </a:xfrm>
          <a:prstGeom prst="rect">
            <a:avLst/>
          </a:prstGeom>
          <a:noFill/>
        </p:spPr>
      </p:pic>
      <p:pic>
        <p:nvPicPr>
          <p:cNvPr id="2062" name="Picture 14" descr="D:\images (10).jpg"/>
          <p:cNvPicPr>
            <a:picLocks noChangeAspect="1" noChangeArrowheads="1"/>
          </p:cNvPicPr>
          <p:nvPr/>
        </p:nvPicPr>
        <p:blipFill>
          <a:blip r:embed="rId6" cstate="print"/>
          <a:srcRect/>
          <a:stretch>
            <a:fillRect/>
          </a:stretch>
        </p:blipFill>
        <p:spPr bwMode="auto">
          <a:xfrm>
            <a:off x="2051720" y="1556792"/>
            <a:ext cx="4680520" cy="4752528"/>
          </a:xfrm>
          <a:prstGeom prst="rect">
            <a:avLst/>
          </a:prstGeom>
          <a:noFill/>
        </p:spPr>
      </p:pic>
      <p:pic>
        <p:nvPicPr>
          <p:cNvPr id="2063" name="Picture 15" descr="D:\téléchargement.jpg"/>
          <p:cNvPicPr>
            <a:picLocks noChangeAspect="1" noChangeArrowheads="1"/>
          </p:cNvPicPr>
          <p:nvPr/>
        </p:nvPicPr>
        <p:blipFill>
          <a:blip r:embed="rId7" cstate="print"/>
          <a:srcRect/>
          <a:stretch>
            <a:fillRect/>
          </a:stretch>
        </p:blipFill>
        <p:spPr bwMode="auto">
          <a:xfrm>
            <a:off x="2051720" y="1556792"/>
            <a:ext cx="4608512" cy="4622254"/>
          </a:xfrm>
          <a:prstGeom prst="rect">
            <a:avLst/>
          </a:prstGeom>
          <a:noFill/>
        </p:spPr>
      </p:pic>
      <p:pic>
        <p:nvPicPr>
          <p:cNvPr id="2064" name="Picture 16" descr="D:\images (2).jpg"/>
          <p:cNvPicPr>
            <a:picLocks noChangeAspect="1" noChangeArrowheads="1"/>
          </p:cNvPicPr>
          <p:nvPr/>
        </p:nvPicPr>
        <p:blipFill>
          <a:blip r:embed="rId8" cstate="print"/>
          <a:srcRect/>
          <a:stretch>
            <a:fillRect/>
          </a:stretch>
        </p:blipFill>
        <p:spPr bwMode="auto">
          <a:xfrm>
            <a:off x="2051720" y="1556792"/>
            <a:ext cx="4680520" cy="4680520"/>
          </a:xfrm>
          <a:prstGeom prst="rect">
            <a:avLst/>
          </a:prstGeom>
          <a:noFill/>
        </p:spPr>
      </p:pic>
      <p:pic>
        <p:nvPicPr>
          <p:cNvPr id="2065" name="Picture 17" descr="D:\images (11).jpg"/>
          <p:cNvPicPr>
            <a:picLocks noChangeAspect="1" noChangeArrowheads="1"/>
          </p:cNvPicPr>
          <p:nvPr/>
        </p:nvPicPr>
        <p:blipFill>
          <a:blip r:embed="rId9" cstate="print"/>
          <a:srcRect/>
          <a:stretch>
            <a:fillRect/>
          </a:stretch>
        </p:blipFill>
        <p:spPr bwMode="auto">
          <a:xfrm>
            <a:off x="2051720" y="1556792"/>
            <a:ext cx="4763973" cy="4752528"/>
          </a:xfrm>
          <a:prstGeom prst="rect">
            <a:avLst/>
          </a:prstGeom>
          <a:noFill/>
        </p:spPr>
      </p:pic>
      <p:pic>
        <p:nvPicPr>
          <p:cNvPr id="2066" name="Picture 18" descr="D:\perstorp.jpg"/>
          <p:cNvPicPr>
            <a:picLocks noChangeAspect="1" noChangeArrowheads="1"/>
          </p:cNvPicPr>
          <p:nvPr/>
        </p:nvPicPr>
        <p:blipFill>
          <a:blip r:embed="rId10" cstate="print"/>
          <a:srcRect/>
          <a:stretch>
            <a:fillRect/>
          </a:stretch>
        </p:blipFill>
        <p:spPr bwMode="auto">
          <a:xfrm>
            <a:off x="2051720" y="1556792"/>
            <a:ext cx="4680520" cy="4680520"/>
          </a:xfrm>
          <a:prstGeom prst="rect">
            <a:avLst/>
          </a:prstGeom>
          <a:noFill/>
        </p:spPr>
      </p:pic>
      <p:sp>
        <p:nvSpPr>
          <p:cNvPr id="23" name="Rectangle 22"/>
          <p:cNvSpPr/>
          <p:nvPr/>
        </p:nvSpPr>
        <p:spPr>
          <a:xfrm>
            <a:off x="395536" y="1844824"/>
            <a:ext cx="1368152" cy="57606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solidFill>
                  <a:schemeClr val="tx1">
                    <a:lumMod val="95000"/>
                    <a:lumOff val="5000"/>
                  </a:schemeClr>
                </a:solidFill>
              </a:rPr>
              <a:t>boissons</a:t>
            </a:r>
            <a:endParaRPr lang="fr-FR" dirty="0"/>
          </a:p>
        </p:txBody>
      </p:sp>
      <p:sp>
        <p:nvSpPr>
          <p:cNvPr id="24" name="Rectangle 23"/>
          <p:cNvSpPr/>
          <p:nvPr/>
        </p:nvSpPr>
        <p:spPr>
          <a:xfrm>
            <a:off x="395536" y="1844824"/>
            <a:ext cx="1368152" cy="57606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solidFill>
                  <a:schemeClr val="tx1">
                    <a:lumMod val="95000"/>
                    <a:lumOff val="5000"/>
                  </a:schemeClr>
                </a:solidFill>
              </a:rPr>
              <a:t>confiseries</a:t>
            </a:r>
            <a:endParaRPr lang="fr-FR" dirty="0"/>
          </a:p>
        </p:txBody>
      </p:sp>
      <p:sp>
        <p:nvSpPr>
          <p:cNvPr id="25" name="Rectangle 24"/>
          <p:cNvSpPr/>
          <p:nvPr/>
        </p:nvSpPr>
        <p:spPr>
          <a:xfrm>
            <a:off x="323528" y="1844824"/>
            <a:ext cx="1512168" cy="57606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solidFill>
                  <a:schemeClr val="tx1">
                    <a:lumMod val="95000"/>
                    <a:lumOff val="5000"/>
                  </a:schemeClr>
                </a:solidFill>
              </a:rPr>
              <a:t>boulangeries</a:t>
            </a:r>
            <a:endParaRPr lang="fr-FR" dirty="0"/>
          </a:p>
        </p:txBody>
      </p:sp>
      <p:sp>
        <p:nvSpPr>
          <p:cNvPr id="27" name="Rectangle 26"/>
          <p:cNvSpPr/>
          <p:nvPr/>
        </p:nvSpPr>
        <p:spPr>
          <a:xfrm>
            <a:off x="179512" y="1844824"/>
            <a:ext cx="1656184" cy="64807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solidFill>
                  <a:schemeClr val="tx1">
                    <a:lumMod val="95000"/>
                    <a:lumOff val="5000"/>
                  </a:schemeClr>
                </a:solidFill>
              </a:rPr>
              <a:t>colles</a:t>
            </a:r>
            <a:endParaRPr lang="fr-FR" dirty="0"/>
          </a:p>
        </p:txBody>
      </p:sp>
      <p:sp>
        <p:nvSpPr>
          <p:cNvPr id="28" name="Rectangle 27"/>
          <p:cNvSpPr/>
          <p:nvPr/>
        </p:nvSpPr>
        <p:spPr>
          <a:xfrm>
            <a:off x="0" y="1844824"/>
            <a:ext cx="2051720" cy="64807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solidFill>
                  <a:schemeClr val="tx1">
                    <a:lumMod val="95000"/>
                    <a:lumOff val="5000"/>
                  </a:schemeClr>
                </a:solidFill>
              </a:rPr>
              <a:t>pharmaceutiques</a:t>
            </a:r>
            <a:endParaRPr lang="fr-FR" dirty="0"/>
          </a:p>
        </p:txBody>
      </p:sp>
      <p:sp>
        <p:nvSpPr>
          <p:cNvPr id="29" name="Rectangle 28"/>
          <p:cNvSpPr/>
          <p:nvPr/>
        </p:nvSpPr>
        <p:spPr>
          <a:xfrm>
            <a:off x="107504" y="1844824"/>
            <a:ext cx="1800200" cy="64807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solidFill>
                  <a:schemeClr val="tx1">
                    <a:lumMod val="95000"/>
                    <a:lumOff val="5000"/>
                  </a:schemeClr>
                </a:solidFill>
              </a:rPr>
              <a:t>cosmétiques</a:t>
            </a:r>
            <a:endParaRPr lang="fr-FR" dirty="0"/>
          </a:p>
        </p:txBody>
      </p:sp>
      <p:sp>
        <p:nvSpPr>
          <p:cNvPr id="30" name="Rectangle 29"/>
          <p:cNvSpPr/>
          <p:nvPr/>
        </p:nvSpPr>
        <p:spPr>
          <a:xfrm>
            <a:off x="35496" y="1844824"/>
            <a:ext cx="1872208" cy="64807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solidFill>
                  <a:schemeClr val="tx1">
                    <a:lumMod val="95000"/>
                    <a:lumOff val="5000"/>
                  </a:schemeClr>
                </a:solidFill>
              </a:rPr>
              <a:t>papier</a:t>
            </a:r>
            <a:endParaRPr lang="fr-FR" dirty="0"/>
          </a:p>
        </p:txBody>
      </p:sp>
      <p:sp>
        <p:nvSpPr>
          <p:cNvPr id="31" name="Rectangle 30"/>
          <p:cNvSpPr/>
          <p:nvPr/>
        </p:nvSpPr>
        <p:spPr>
          <a:xfrm>
            <a:off x="0" y="1844824"/>
            <a:ext cx="2051720" cy="64807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solidFill>
                  <a:schemeClr val="tx1">
                    <a:lumMod val="95000"/>
                    <a:lumOff val="5000"/>
                  </a:schemeClr>
                </a:solidFill>
              </a:rPr>
              <a:t>plastiques </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blinds(horizontal)">
                                      <p:cBhvr>
                                        <p:cTn id="12" dur="2000"/>
                                        <p:tgtEl>
                                          <p:spTgt spid="2050"/>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checkerboard(across)">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2054"/>
                                        </p:tgtEl>
                                        <p:attrNameLst>
                                          <p:attrName>style.visibility</p:attrName>
                                        </p:attrNameLst>
                                      </p:cBhvr>
                                      <p:to>
                                        <p:strVal val="visible"/>
                                      </p:to>
                                    </p:set>
                                    <p:animEffect transition="in" filter="checkerboard(across)">
                                      <p:cBhvr>
                                        <p:cTn id="20" dur="500"/>
                                        <p:tgtEl>
                                          <p:spTgt spid="2054"/>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checkerboard(across)">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2059"/>
                                        </p:tgtEl>
                                        <p:attrNameLst>
                                          <p:attrName>style.visibility</p:attrName>
                                        </p:attrNameLst>
                                      </p:cBhvr>
                                      <p:to>
                                        <p:strVal val="visible"/>
                                      </p:to>
                                    </p:set>
                                    <p:animEffect transition="in" filter="checkerboard(across)">
                                      <p:cBhvr>
                                        <p:cTn id="28" dur="500"/>
                                        <p:tgtEl>
                                          <p:spTgt spid="2059"/>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checkerboard(across)">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nodeType="clickEffect">
                                  <p:stCondLst>
                                    <p:cond delay="0"/>
                                  </p:stCondLst>
                                  <p:childTnLst>
                                    <p:set>
                                      <p:cBhvr>
                                        <p:cTn id="35" dur="1" fill="hold">
                                          <p:stCondLst>
                                            <p:cond delay="0"/>
                                          </p:stCondLst>
                                        </p:cTn>
                                        <p:tgtEl>
                                          <p:spTgt spid="2062"/>
                                        </p:tgtEl>
                                        <p:attrNameLst>
                                          <p:attrName>style.visibility</p:attrName>
                                        </p:attrNameLst>
                                      </p:cBhvr>
                                      <p:to>
                                        <p:strVal val="visible"/>
                                      </p:to>
                                    </p:set>
                                    <p:animEffect transition="in" filter="checkerboard(across)">
                                      <p:cBhvr>
                                        <p:cTn id="36" dur="1000"/>
                                        <p:tgtEl>
                                          <p:spTgt spid="2062"/>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checkerboard(across)">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nodeType="clickEffect">
                                  <p:stCondLst>
                                    <p:cond delay="0"/>
                                  </p:stCondLst>
                                  <p:childTnLst>
                                    <p:set>
                                      <p:cBhvr>
                                        <p:cTn id="43" dur="1" fill="hold">
                                          <p:stCondLst>
                                            <p:cond delay="0"/>
                                          </p:stCondLst>
                                        </p:cTn>
                                        <p:tgtEl>
                                          <p:spTgt spid="2063"/>
                                        </p:tgtEl>
                                        <p:attrNameLst>
                                          <p:attrName>style.visibility</p:attrName>
                                        </p:attrNameLst>
                                      </p:cBhvr>
                                      <p:to>
                                        <p:strVal val="visible"/>
                                      </p:to>
                                    </p:set>
                                    <p:animEffect transition="in" filter="checkerboard(across)">
                                      <p:cBhvr>
                                        <p:cTn id="44" dur="1000"/>
                                        <p:tgtEl>
                                          <p:spTgt spid="2063"/>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checkerboard(across)">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2064"/>
                                        </p:tgtEl>
                                        <p:attrNameLst>
                                          <p:attrName>style.visibility</p:attrName>
                                        </p:attrNameLst>
                                      </p:cBhvr>
                                      <p:to>
                                        <p:strVal val="visible"/>
                                      </p:to>
                                    </p:set>
                                    <p:animEffect transition="in" filter="checkerboard(across)">
                                      <p:cBhvr>
                                        <p:cTn id="52" dur="1000"/>
                                        <p:tgtEl>
                                          <p:spTgt spid="2064"/>
                                        </p:tgtEl>
                                      </p:cBhvr>
                                    </p:animEffect>
                                  </p:childTnLst>
                                </p:cTn>
                              </p:par>
                              <p:par>
                                <p:cTn id="53" presetID="5" presetClass="entr" presetSubtype="1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checkerboard(across)">
                                      <p:cBhvr>
                                        <p:cTn id="55" dur="500"/>
                                        <p:tgtEl>
                                          <p:spTgt spid="29"/>
                                        </p:tgtEl>
                                      </p:cBhvr>
                                    </p:animEffect>
                                  </p:childTnLst>
                                </p:cTn>
                              </p:par>
                            </p:childTnLst>
                          </p:cTn>
                        </p:par>
                      </p:childTnLst>
                    </p:cTn>
                  </p:par>
                  <p:par>
                    <p:cTn id="56" fill="hold">
                      <p:stCondLst>
                        <p:cond delay="indefinite"/>
                      </p:stCondLst>
                      <p:childTnLst>
                        <p:par>
                          <p:cTn id="57" fill="hold">
                            <p:stCondLst>
                              <p:cond delay="0"/>
                            </p:stCondLst>
                            <p:childTnLst>
                              <p:par>
                                <p:cTn id="58" presetID="5" presetClass="entr" presetSubtype="10" fill="hold" nodeType="clickEffect">
                                  <p:stCondLst>
                                    <p:cond delay="0"/>
                                  </p:stCondLst>
                                  <p:childTnLst>
                                    <p:set>
                                      <p:cBhvr>
                                        <p:cTn id="59" dur="1" fill="hold">
                                          <p:stCondLst>
                                            <p:cond delay="0"/>
                                          </p:stCondLst>
                                        </p:cTn>
                                        <p:tgtEl>
                                          <p:spTgt spid="2065"/>
                                        </p:tgtEl>
                                        <p:attrNameLst>
                                          <p:attrName>style.visibility</p:attrName>
                                        </p:attrNameLst>
                                      </p:cBhvr>
                                      <p:to>
                                        <p:strVal val="visible"/>
                                      </p:to>
                                    </p:set>
                                    <p:animEffect transition="in" filter="checkerboard(across)">
                                      <p:cBhvr>
                                        <p:cTn id="60" dur="500"/>
                                        <p:tgtEl>
                                          <p:spTgt spid="2065"/>
                                        </p:tgtEl>
                                      </p:cBhvr>
                                    </p:animEffect>
                                  </p:childTnLst>
                                </p:cTn>
                              </p:par>
                              <p:par>
                                <p:cTn id="61" presetID="5" presetClass="entr" presetSubtype="1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checkerboard(across)">
                                      <p:cBhvr>
                                        <p:cTn id="63" dur="500"/>
                                        <p:tgtEl>
                                          <p:spTgt spid="30"/>
                                        </p:tgtEl>
                                      </p:cBhvr>
                                    </p:animEffect>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nodeType="clickEffect">
                                  <p:stCondLst>
                                    <p:cond delay="0"/>
                                  </p:stCondLst>
                                  <p:childTnLst>
                                    <p:set>
                                      <p:cBhvr>
                                        <p:cTn id="67" dur="1" fill="hold">
                                          <p:stCondLst>
                                            <p:cond delay="0"/>
                                          </p:stCondLst>
                                        </p:cTn>
                                        <p:tgtEl>
                                          <p:spTgt spid="2066"/>
                                        </p:tgtEl>
                                        <p:attrNameLst>
                                          <p:attrName>style.visibility</p:attrName>
                                        </p:attrNameLst>
                                      </p:cBhvr>
                                      <p:to>
                                        <p:strVal val="visible"/>
                                      </p:to>
                                    </p:set>
                                    <p:animEffect transition="in" filter="checkerboard(across)">
                                      <p:cBhvr>
                                        <p:cTn id="68" dur="500"/>
                                        <p:tgtEl>
                                          <p:spTgt spid="2066"/>
                                        </p:tgtEl>
                                      </p:cBhvr>
                                    </p:animEffect>
                                  </p:childTnLst>
                                </p:cTn>
                              </p:par>
                              <p:par>
                                <p:cTn id="69" presetID="5" presetClass="entr" presetSubtype="1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checkerboard(across)">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3" grpId="0" animBg="1"/>
      <p:bldP spid="24" grpId="0" animBg="1"/>
      <p:bldP spid="25" grpId="0" animBg="1"/>
      <p:bldP spid="27" grpId="0" animBg="1"/>
      <p:bldP spid="28" grpId="0" animBg="1"/>
      <p:bldP spid="29" grpId="0" animBg="1"/>
      <p:bldP spid="30" grpId="0" animBg="1"/>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13"/>
          <p:cNvSpPr>
            <a:spLocks noChangeArrowheads="1"/>
          </p:cNvSpPr>
          <p:nvPr/>
        </p:nvSpPr>
        <p:spPr bwMode="auto">
          <a:xfrm>
            <a:off x="571472" y="332656"/>
            <a:ext cx="8001056" cy="642942"/>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32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Plastification de Amidon </a:t>
            </a:r>
            <a:endParaRPr lang="fr-FR" sz="3200" b="1" dirty="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endParaRPr>
          </a:p>
        </p:txBody>
      </p:sp>
      <p:pic>
        <p:nvPicPr>
          <p:cNvPr id="6" name="Image 5"/>
          <p:cNvPicPr/>
          <p:nvPr/>
        </p:nvPicPr>
        <p:blipFill>
          <a:blip r:embed="rId3" cstate="print">
            <a:lum contrast="40000"/>
          </a:blip>
          <a:srcRect/>
          <a:stretch>
            <a:fillRect/>
          </a:stretch>
        </p:blipFill>
        <p:spPr bwMode="auto">
          <a:xfrm>
            <a:off x="3059832" y="4149080"/>
            <a:ext cx="4176464" cy="1944216"/>
          </a:xfrm>
          <a:prstGeom prst="rect">
            <a:avLst/>
          </a:prstGeom>
          <a:noFill/>
          <a:ln w="9525">
            <a:noFill/>
            <a:miter lim="800000"/>
            <a:headEnd/>
            <a:tailEnd/>
          </a:ln>
        </p:spPr>
      </p:pic>
      <p:sp>
        <p:nvSpPr>
          <p:cNvPr id="7" name="Rectangle 6"/>
          <p:cNvSpPr/>
          <p:nvPr/>
        </p:nvSpPr>
        <p:spPr>
          <a:xfrm>
            <a:off x="2699792" y="6043935"/>
            <a:ext cx="5184576" cy="769441"/>
          </a:xfrm>
          <a:prstGeom prst="rect">
            <a:avLst/>
          </a:prstGeom>
        </p:spPr>
        <p:txBody>
          <a:bodyPr wrap="square">
            <a:spAutoFit/>
          </a:bodyPr>
          <a:lstStyle/>
          <a:p>
            <a:pPr algn="ctr"/>
            <a:r>
              <a:rPr lang="fr-FR" sz="2200" b="1" dirty="0" smtClean="0">
                <a:latin typeface="Times New Roman" pitchFamily="18" charset="0"/>
                <a:cs typeface="Times New Roman" pitchFamily="18" charset="0"/>
              </a:rPr>
              <a:t>Figure 4:</a:t>
            </a:r>
            <a:r>
              <a:rPr lang="fr-FR" sz="2200" dirty="0" smtClean="0">
                <a:latin typeface="Times New Roman" pitchFamily="18" charset="0"/>
                <a:cs typeface="Times New Roman" pitchFamily="18" charset="0"/>
              </a:rPr>
              <a:t> Schématisation du mécanisme de plastification à l’échelle moléculaire </a:t>
            </a:r>
            <a:endParaRPr lang="fr-FR" sz="2200" dirty="0">
              <a:latin typeface="Times New Roman" pitchFamily="18" charset="0"/>
              <a:cs typeface="Times New Roman" pitchFamily="18" charset="0"/>
            </a:endParaRPr>
          </a:p>
        </p:txBody>
      </p:sp>
      <p:sp>
        <p:nvSpPr>
          <p:cNvPr id="8" name="Rectangle 7"/>
          <p:cNvSpPr/>
          <p:nvPr/>
        </p:nvSpPr>
        <p:spPr>
          <a:xfrm>
            <a:off x="395536" y="1196752"/>
            <a:ext cx="8064896" cy="2806987"/>
          </a:xfrm>
          <a:prstGeom prst="rect">
            <a:avLst/>
          </a:prstGeom>
        </p:spPr>
        <p:txBody>
          <a:bodyPr wrap="square">
            <a:spAutoFit/>
          </a:bodyPr>
          <a:lstStyle/>
          <a:p>
            <a:pPr algn="justLow">
              <a:lnSpc>
                <a:spcPct val="150000"/>
              </a:lnSpc>
            </a:pPr>
            <a:r>
              <a:rPr lang="fr-FR" sz="2000" dirty="0" smtClean="0">
                <a:latin typeface="Times New Roman" pitchFamily="18" charset="0"/>
                <a:cs typeface="Times New Roman" pitchFamily="18" charset="0"/>
              </a:rPr>
              <a:t>Cette transformation s’effectue grâce à l’incorporation d’un plastifiant et à des traitements hydro-thermiques qui vont engendrer la destruction de la structure cristalline de l’amidon. </a:t>
            </a:r>
            <a:endParaRPr lang="fr-FR" sz="2000" dirty="0" smtClean="0">
              <a:latin typeface="Times New Roman" pitchFamily="18" charset="0"/>
              <a:cs typeface="Times New Roman" pitchFamily="18" charset="0"/>
            </a:endParaRPr>
          </a:p>
          <a:p>
            <a:pPr algn="justLow">
              <a:lnSpc>
                <a:spcPct val="150000"/>
              </a:lnSpc>
            </a:pPr>
            <a:r>
              <a:rPr lang="fr-FR" sz="2000" dirty="0" smtClean="0">
                <a:latin typeface="Times New Roman" pitchFamily="18" charset="0"/>
                <a:cs typeface="Times New Roman" pitchFamily="18" charset="0"/>
              </a:rPr>
              <a:t>le </a:t>
            </a:r>
            <a:r>
              <a:rPr lang="fr-FR" sz="2000" dirty="0" smtClean="0">
                <a:latin typeface="Times New Roman" pitchFamily="18" charset="0"/>
                <a:cs typeface="Times New Roman" pitchFamily="18" charset="0"/>
              </a:rPr>
              <a:t>plastifiant (molécules bleues) va venir s’insérer par diffusion entre les chaînes d’amidon </a:t>
            </a:r>
            <a:r>
              <a:rPr lang="fr-FR" sz="2000" dirty="0" smtClean="0">
                <a:latin typeface="Times New Roman" pitchFamily="18" charset="0"/>
                <a:cs typeface="Times New Roman" pitchFamily="18" charset="0"/>
              </a:rPr>
              <a:t> pour </a:t>
            </a:r>
            <a:r>
              <a:rPr lang="fr-FR" sz="2000" dirty="0" smtClean="0">
                <a:latin typeface="Times New Roman" pitchFamily="18" charset="0"/>
                <a:cs typeface="Times New Roman" pitchFamily="18" charset="0"/>
              </a:rPr>
              <a:t>rompre les </a:t>
            </a:r>
            <a:r>
              <a:rPr lang="fr-FR" sz="2000" dirty="0" smtClean="0">
                <a:latin typeface="Times New Roman" pitchFamily="18" charset="0"/>
                <a:cs typeface="Times New Roman" pitchFamily="18" charset="0"/>
              </a:rPr>
              <a:t>liaisons hydrogènes </a:t>
            </a:r>
            <a:r>
              <a:rPr lang="fr-FR" sz="2000" dirty="0" smtClean="0">
                <a:latin typeface="Times New Roman" pitchFamily="18" charset="0"/>
                <a:cs typeface="Times New Roman" pitchFamily="18" charset="0"/>
              </a:rPr>
              <a:t>inter-chaînes </a:t>
            </a:r>
            <a:r>
              <a:rPr lang="fr-FR" sz="2000" dirty="0" smtClean="0">
                <a:latin typeface="Times New Roman" pitchFamily="18" charset="0"/>
                <a:cs typeface="Times New Roman" pitchFamily="18" charset="0"/>
              </a:rPr>
              <a:t>d’amidon </a:t>
            </a:r>
            <a:r>
              <a:rPr lang="fr-FR" sz="2000" dirty="0" smtClean="0">
                <a:latin typeface="Times New Roman" pitchFamily="18" charset="0"/>
                <a:cs typeface="Times New Roman" pitchFamily="18" charset="0"/>
              </a:rPr>
              <a:t>et créer des </a:t>
            </a:r>
            <a:r>
              <a:rPr lang="fr-FR" sz="2000" dirty="0" smtClean="0">
                <a:latin typeface="Times New Roman" pitchFamily="18" charset="0"/>
                <a:cs typeface="Times New Roman" pitchFamily="18" charset="0"/>
              </a:rPr>
              <a:t>nouvelles </a:t>
            </a:r>
            <a:r>
              <a:rPr lang="fr-FR" sz="2000" dirty="0" smtClean="0">
                <a:latin typeface="Times New Roman" pitchFamily="18" charset="0"/>
                <a:cs typeface="Times New Roman" pitchFamily="18" charset="0"/>
              </a:rPr>
              <a:t>liaisons </a:t>
            </a:r>
            <a:r>
              <a:rPr lang="fr-FR" sz="2000" dirty="0" smtClean="0">
                <a:latin typeface="Times New Roman" pitchFamily="18" charset="0"/>
                <a:cs typeface="Times New Roman" pitchFamily="18" charset="0"/>
              </a:rPr>
              <a:t>hydrogènes </a:t>
            </a:r>
            <a:r>
              <a:rPr lang="fr-FR" sz="2000" dirty="0" smtClean="0">
                <a:latin typeface="Times New Roman" pitchFamily="18" charset="0"/>
                <a:cs typeface="Times New Roman" pitchFamily="18" charset="0"/>
              </a:rPr>
              <a:t>amidon/plastifiant.</a:t>
            </a:r>
            <a:endParaRPr lang="fr-FR"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000" fill="hold"/>
                                        <p:tgtEl>
                                          <p:spTgt spid="6"/>
                                        </p:tgtEl>
                                        <p:attrNameLst>
                                          <p:attrName>ppt_x</p:attrName>
                                        </p:attrNameLst>
                                      </p:cBhvr>
                                      <p:tavLst>
                                        <p:tav tm="0">
                                          <p:val>
                                            <p:strVal val="#ppt_x"/>
                                          </p:val>
                                        </p:tav>
                                        <p:tav tm="100000">
                                          <p:val>
                                            <p:strVal val="#ppt_x"/>
                                          </p:val>
                                        </p:tav>
                                      </p:tavLst>
                                    </p:anim>
                                    <p:anim calcmode="lin" valueType="num">
                                      <p:cBhvr additive="base">
                                        <p:cTn id="18" dur="1000" fill="hold"/>
                                        <p:tgtEl>
                                          <p:spTgt spid="6"/>
                                        </p:tgtEl>
                                        <p:attrNameLst>
                                          <p:attrName>ppt_y</p:attrName>
                                        </p:attrNameLst>
                                      </p:cBhvr>
                                      <p:tavLst>
                                        <p:tav tm="0">
                                          <p:val>
                                            <p:strVal val="1+#ppt_h/2"/>
                                          </p:val>
                                        </p:tav>
                                        <p:tav tm="100000">
                                          <p:val>
                                            <p:strVal val="#ppt_y"/>
                                          </p:val>
                                        </p:tav>
                                      </p:tavLst>
                                    </p:anim>
                                  </p:childTnLst>
                                </p:cTn>
                              </p:par>
                              <p:par>
                                <p:cTn id="19" presetID="3"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13"/>
          <p:cNvSpPr>
            <a:spLocks noGrp="1" noChangeArrowheads="1"/>
          </p:cNvSpPr>
          <p:nvPr>
            <p:ph idx="1"/>
          </p:nvPr>
        </p:nvSpPr>
        <p:spPr bwMode="auto">
          <a:xfrm>
            <a:off x="642910" y="1714488"/>
            <a:ext cx="8229600" cy="2357454"/>
          </a:xfrm>
          <a:prstGeom prst="plaque">
            <a:avLst>
              <a:gd name="adj" fmla="val 16667"/>
            </a:avLst>
          </a:prstGeom>
          <a:solidFill>
            <a:srgbClr val="604A7B">
              <a:alpha val="0"/>
            </a:srgbClr>
          </a:solidFill>
          <a:ln w="127000">
            <a:solidFill>
              <a:schemeClr val="bg1"/>
            </a:solidFill>
            <a:miter lim="800000"/>
            <a:headEnd/>
            <a:tailEnd/>
          </a:ln>
          <a:effectLst>
            <a:glow rad="228600">
              <a:schemeClr val="accent5">
                <a:satMod val="175000"/>
                <a:alpha val="40000"/>
              </a:schemeClr>
            </a:glow>
            <a:reflection blurRad="6350" stA="50000" endA="300" endPos="90000" dir="5400000" sy="-100000" algn="bl" rotWithShape="0"/>
          </a:effectLst>
        </p:spPr>
        <p:txBody>
          <a:bodyPr wrap="none" anchor="ctr">
            <a:normAutofit/>
          </a:bodyPr>
          <a:lstStyle/>
          <a:p>
            <a:pPr algn="ctr">
              <a:buNone/>
              <a:defRPr/>
            </a:pPr>
            <a:r>
              <a:rPr lang="fr-FR" sz="6600" b="1" dirty="0" smtClean="0">
                <a:latin typeface="Andalus" pitchFamily="18" charset="-78"/>
                <a:cs typeface="Andalus" pitchFamily="18" charset="-78"/>
              </a:rPr>
              <a:t>Généralité sur le sol </a:t>
            </a:r>
            <a:endParaRPr lang="fr-FR" sz="6600" i="1" dirty="0">
              <a:effectLst>
                <a:outerShdw blurRad="38100" dist="38100" dir="2700000" algn="tl">
                  <a:srgbClr val="000000">
                    <a:alpha val="43137"/>
                  </a:srgbClr>
                </a:outerShdw>
              </a:effectLst>
              <a:latin typeface="Andalus" pitchFamily="18" charset="-78"/>
              <a:cs typeface="Andalus" pitchFamily="18" charset="-78"/>
            </a:endParaRPr>
          </a:p>
        </p:txBody>
      </p:sp>
      <p:sp>
        <p:nvSpPr>
          <p:cNvPr id="49" name="Organigramme : Préparation 48"/>
          <p:cNvSpPr/>
          <p:nvPr/>
        </p:nvSpPr>
        <p:spPr>
          <a:xfrm>
            <a:off x="2357422" y="142852"/>
            <a:ext cx="4572032" cy="1000132"/>
          </a:xfrm>
          <a:prstGeom prst="flowChartPreparati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3200" b="1"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t>Constitution de sol</a:t>
            </a:r>
            <a:endParaRPr lang="fr-FR" sz="3200" dirty="0">
              <a:solidFill>
                <a:schemeClr val="tx1"/>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50" name="Organigramme : Alternative 49"/>
          <p:cNvSpPr/>
          <p:nvPr/>
        </p:nvSpPr>
        <p:spPr>
          <a:xfrm>
            <a:off x="1285852" y="1928802"/>
            <a:ext cx="7215238" cy="1857388"/>
          </a:xfrm>
          <a:prstGeom prst="flowChartAlternateProcess">
            <a:avLst/>
          </a:prstGeom>
          <a:ln>
            <a:solidFill>
              <a:srgbClr val="00B050"/>
            </a:solidFill>
          </a:ln>
        </p:spPr>
        <p:style>
          <a:lnRef idx="1">
            <a:schemeClr val="accent4"/>
          </a:lnRef>
          <a:fillRef idx="2">
            <a:schemeClr val="accent4"/>
          </a:fillRef>
          <a:effectRef idx="1">
            <a:schemeClr val="accent4"/>
          </a:effectRef>
          <a:fontRef idx="minor">
            <a:schemeClr val="dk1"/>
          </a:fontRef>
        </p:style>
        <p:txBody>
          <a:bodyPr rtlCol="0" anchor="ctr"/>
          <a:lstStyle/>
          <a:p>
            <a:pPr algn="just"/>
            <a:r>
              <a:rPr lang="fr-FR" sz="2400" dirty="0" smtClean="0">
                <a:solidFill>
                  <a:schemeClr val="tx1"/>
                </a:solidFill>
                <a:latin typeface="Andalus" pitchFamily="18" charset="-78"/>
                <a:cs typeface="Andalus" pitchFamily="18" charset="-78"/>
              </a:rPr>
              <a:t>c’est la couche externe meuble de la croûte terrestre caractérisée par la présence de matière organique et de nombreux êtres vivants.</a:t>
            </a:r>
            <a:endParaRPr lang="fr-FR" sz="2400" dirty="0">
              <a:latin typeface="Andalus" pitchFamily="18" charset="-78"/>
              <a:cs typeface="Andalus" pitchFamily="18" charset="-78"/>
            </a:endParaRPr>
          </a:p>
        </p:txBody>
      </p:sp>
      <p:sp>
        <p:nvSpPr>
          <p:cNvPr id="51" name="Espace réservé du contenu 2"/>
          <p:cNvSpPr txBox="1">
            <a:spLocks/>
          </p:cNvSpPr>
          <p:nvPr/>
        </p:nvSpPr>
        <p:spPr>
          <a:xfrm>
            <a:off x="428596" y="1285860"/>
            <a:ext cx="8229600" cy="43891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fr-FR"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fr-FR"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52" name="Organigramme : Préparation 51"/>
          <p:cNvSpPr/>
          <p:nvPr/>
        </p:nvSpPr>
        <p:spPr>
          <a:xfrm>
            <a:off x="2357422" y="142852"/>
            <a:ext cx="4572032" cy="1000132"/>
          </a:xfrm>
          <a:prstGeom prst="flowChartPreparati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3200" b="1"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t>Définition de sol </a:t>
            </a:r>
            <a:endParaRPr lang="fr-FR" sz="3200" dirty="0">
              <a:solidFill>
                <a:schemeClr val="tx1"/>
              </a:solidFill>
              <a:effectLst>
                <a:outerShdw blurRad="38100" dist="38100" dir="2700000" algn="tl">
                  <a:srgbClr val="000000">
                    <a:alpha val="43137"/>
                  </a:srgbClr>
                </a:outerShdw>
              </a:effectLst>
              <a:latin typeface="Andalus" pitchFamily="18" charset="-78"/>
              <a:cs typeface="Andalus" pitchFamily="18" charset="-78"/>
            </a:endParaRPr>
          </a:p>
        </p:txBody>
      </p:sp>
      <p:grpSp>
        <p:nvGrpSpPr>
          <p:cNvPr id="180" name="Group 3"/>
          <p:cNvGrpSpPr>
            <a:grpSpLocks/>
          </p:cNvGrpSpPr>
          <p:nvPr/>
        </p:nvGrpSpPr>
        <p:grpSpPr bwMode="auto">
          <a:xfrm>
            <a:off x="642910" y="1714488"/>
            <a:ext cx="2571768" cy="2142794"/>
            <a:chOff x="720" y="1149"/>
            <a:chExt cx="1367" cy="2689"/>
          </a:xfrm>
        </p:grpSpPr>
        <p:sp>
          <p:nvSpPr>
            <p:cNvPr id="181" name="AutoShape 4"/>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a:effectLst/>
          </p:spPr>
          <p:txBody>
            <a:bodyPr wrap="none" anchor="ctr"/>
            <a:lstStyle/>
            <a:p>
              <a:endParaRPr lang="fr-FR"/>
            </a:p>
          </p:txBody>
        </p:sp>
        <p:sp>
          <p:nvSpPr>
            <p:cNvPr id="182" name="AutoShape 5"/>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a:effectLst/>
          </p:spPr>
          <p:txBody>
            <a:bodyPr wrap="none" anchor="ctr"/>
            <a:lstStyle/>
            <a:p>
              <a:endParaRPr lang="fr-FR"/>
            </a:p>
          </p:txBody>
        </p:sp>
        <p:sp>
          <p:nvSpPr>
            <p:cNvPr id="183" name="AutoShape 6"/>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3CA1E6">
                    <a:gamma/>
                    <a:tint val="51373"/>
                    <a:invGamma/>
                  </a:srgbClr>
                </a:gs>
              </a:gsLst>
              <a:lin ang="5400000" scaled="1"/>
            </a:gradFill>
            <a:ln w="9525">
              <a:noFill/>
              <a:round/>
              <a:headEnd/>
              <a:tailEnd/>
            </a:ln>
            <a:effectLst/>
          </p:spPr>
          <p:txBody>
            <a:bodyPr wrap="none" anchor="ctr"/>
            <a:lstStyle/>
            <a:p>
              <a:endParaRPr lang="fr-FR"/>
            </a:p>
          </p:txBody>
        </p:sp>
        <p:sp>
          <p:nvSpPr>
            <p:cNvPr id="184" name="AutoShape 7"/>
            <p:cNvSpPr>
              <a:spLocks noChangeArrowheads="1"/>
            </p:cNvSpPr>
            <p:nvPr/>
          </p:nvSpPr>
          <p:spPr bwMode="gray">
            <a:xfrm>
              <a:off x="752" y="1509"/>
              <a:ext cx="1304" cy="446"/>
            </a:xfrm>
            <a:prstGeom prst="roundRect">
              <a:avLst>
                <a:gd name="adj" fmla="val 50000"/>
              </a:avLst>
            </a:prstGeom>
            <a:gradFill rotWithShape="1">
              <a:gsLst>
                <a:gs pos="0">
                  <a:srgbClr val="3CA1E6">
                    <a:gamma/>
                    <a:tint val="33333"/>
                    <a:invGamma/>
                  </a:srgbClr>
                </a:gs>
                <a:gs pos="100000">
                  <a:srgbClr val="3CA1E6">
                    <a:alpha val="0"/>
                  </a:srgbClr>
                </a:gs>
              </a:gsLst>
              <a:lin ang="5400000" scaled="1"/>
            </a:gradFill>
            <a:ln w="9525">
              <a:noFill/>
              <a:round/>
              <a:headEnd/>
              <a:tailEnd/>
            </a:ln>
            <a:effectLst/>
          </p:spPr>
          <p:txBody>
            <a:bodyPr wrap="none" anchor="ctr"/>
            <a:lstStyle/>
            <a:p>
              <a:pPr algn="ctr"/>
              <a:endParaRPr lang="fr-FR" dirty="0" smtClean="0"/>
            </a:p>
            <a:p>
              <a:pPr algn="ctr"/>
              <a:endParaRPr lang="fr-FR" dirty="0" smtClean="0"/>
            </a:p>
            <a:p>
              <a:pPr algn="ctr"/>
              <a:endParaRPr lang="fr-FR" dirty="0" smtClean="0"/>
            </a:p>
            <a:p>
              <a:pPr algn="ctr"/>
              <a:r>
                <a:rPr lang="fr-FR" sz="2400" b="1" dirty="0" smtClean="0">
                  <a:effectLst>
                    <a:outerShdw blurRad="38100" dist="38100" dir="2700000" algn="tl">
                      <a:srgbClr val="000000">
                        <a:alpha val="43137"/>
                      </a:srgbClr>
                    </a:outerShdw>
                  </a:effectLst>
                  <a:latin typeface="Andalus" pitchFamily="18" charset="-78"/>
                  <a:cs typeface="Andalus" pitchFamily="18" charset="-78"/>
                </a:rPr>
                <a:t>Fraction minéral </a:t>
              </a:r>
              <a:endParaRPr lang="fr-FR" sz="2400" b="1" dirty="0">
                <a:effectLst>
                  <a:outerShdw blurRad="38100" dist="38100" dir="2700000" algn="tl">
                    <a:srgbClr val="000000">
                      <a:alpha val="43137"/>
                    </a:srgbClr>
                  </a:outerShdw>
                </a:effectLst>
                <a:latin typeface="Andalus" pitchFamily="18" charset="-78"/>
                <a:cs typeface="Andalus" pitchFamily="18" charset="-78"/>
              </a:endParaRPr>
            </a:p>
          </p:txBody>
        </p:sp>
        <p:sp>
          <p:nvSpPr>
            <p:cNvPr id="185" name="AutoShape 8"/>
            <p:cNvSpPr>
              <a:spLocks noChangeArrowheads="1"/>
            </p:cNvSpPr>
            <p:nvPr/>
          </p:nvSpPr>
          <p:spPr bwMode="gray">
            <a:xfrm>
              <a:off x="724" y="3290"/>
              <a:ext cx="1363" cy="548"/>
            </a:xfrm>
            <a:prstGeom prst="roundRect">
              <a:avLst>
                <a:gd name="adj" fmla="val 40389"/>
              </a:avLst>
            </a:prstGeom>
            <a:gradFill rotWithShape="1">
              <a:gsLst>
                <a:gs pos="0">
                  <a:srgbClr val="729EB4"/>
                </a:gs>
                <a:gs pos="100000">
                  <a:schemeClr val="bg1"/>
                </a:gs>
              </a:gsLst>
              <a:lin ang="5400000" scaled="1"/>
            </a:gradFill>
            <a:ln w="9525">
              <a:noFill/>
              <a:round/>
              <a:headEnd/>
              <a:tailEnd/>
            </a:ln>
            <a:effectLst/>
          </p:spPr>
          <p:txBody>
            <a:bodyPr wrap="none" anchor="ctr"/>
            <a:lstStyle/>
            <a:p>
              <a:endParaRPr lang="fr-FR"/>
            </a:p>
          </p:txBody>
        </p:sp>
        <p:sp>
          <p:nvSpPr>
            <p:cNvPr id="186" name="AutoShape 9"/>
            <p:cNvSpPr>
              <a:spLocks noChangeArrowheads="1"/>
            </p:cNvSpPr>
            <p:nvPr/>
          </p:nvSpPr>
          <p:spPr bwMode="gray">
            <a:xfrm>
              <a:off x="752" y="3305"/>
              <a:ext cx="1304" cy="487"/>
            </a:xfrm>
            <a:prstGeom prst="roundRect">
              <a:avLst>
                <a:gd name="adj" fmla="val 50000"/>
              </a:avLst>
            </a:prstGeom>
            <a:gradFill rotWithShape="1">
              <a:gsLst>
                <a:gs pos="0">
                  <a:srgbClr val="7DAFD4"/>
                </a:gs>
                <a:gs pos="100000">
                  <a:schemeClr val="bg1"/>
                </a:gs>
              </a:gsLst>
              <a:lin ang="5400000" scaled="1"/>
            </a:gradFill>
            <a:ln w="9525">
              <a:noFill/>
              <a:round/>
              <a:headEnd/>
              <a:tailEnd/>
            </a:ln>
            <a:effectLst/>
          </p:spPr>
          <p:txBody>
            <a:bodyPr wrap="none" anchor="ctr"/>
            <a:lstStyle/>
            <a:p>
              <a:endParaRPr lang="fr-FR"/>
            </a:p>
          </p:txBody>
        </p:sp>
        <p:grpSp>
          <p:nvGrpSpPr>
            <p:cNvPr id="187" name="Group 10"/>
            <p:cNvGrpSpPr>
              <a:grpSpLocks/>
            </p:cNvGrpSpPr>
            <p:nvPr/>
          </p:nvGrpSpPr>
          <p:grpSpPr bwMode="auto">
            <a:xfrm>
              <a:off x="1189" y="1296"/>
              <a:ext cx="405" cy="405"/>
              <a:chOff x="1289" y="582"/>
              <a:chExt cx="668" cy="668"/>
            </a:xfrm>
          </p:grpSpPr>
          <p:sp>
            <p:nvSpPr>
              <p:cNvPr id="189" name="Oval 11"/>
              <p:cNvSpPr>
                <a:spLocks noChangeArrowheads="1"/>
              </p:cNvSpPr>
              <p:nvPr/>
            </p:nvSpPr>
            <p:spPr bwMode="gray">
              <a:xfrm>
                <a:off x="1289" y="582"/>
                <a:ext cx="668" cy="668"/>
              </a:xfrm>
              <a:prstGeom prst="ellipse">
                <a:avLst/>
              </a:prstGeom>
              <a:solidFill>
                <a:srgbClr val="333333"/>
              </a:solidFill>
              <a:ln w="38100" algn="ctr">
                <a:noFill/>
                <a:round/>
                <a:headEnd/>
                <a:tailEnd/>
              </a:ln>
              <a:effectLst/>
            </p:spPr>
            <p:txBody>
              <a:bodyPr anchor="ctr">
                <a:spAutoFit/>
              </a:bodyPr>
              <a:lstStyle/>
              <a:p>
                <a:endParaRPr lang="fr-FR"/>
              </a:p>
            </p:txBody>
          </p:sp>
          <p:sp>
            <p:nvSpPr>
              <p:cNvPr id="190" name="Oval 12"/>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r-FR"/>
              </a:p>
            </p:txBody>
          </p:sp>
          <p:sp>
            <p:nvSpPr>
              <p:cNvPr id="191" name="Oval 13"/>
              <p:cNvSpPr>
                <a:spLocks noChangeArrowheads="1"/>
              </p:cNvSpPr>
              <p:nvPr/>
            </p:nvSpPr>
            <p:spPr bwMode="gray">
              <a:xfrm>
                <a:off x="1304" y="591"/>
                <a:ext cx="631" cy="631"/>
              </a:xfrm>
              <a:prstGeom prst="ellipse">
                <a:avLst/>
              </a:prstGeom>
              <a:solidFill>
                <a:schemeClr val="accent3">
                  <a:lumMod val="60000"/>
                  <a:lumOff val="40000"/>
                </a:schemeClr>
              </a:solidFill>
              <a:ln w="9525" algn="ctr">
                <a:noFill/>
                <a:round/>
                <a:headEnd/>
                <a:tailEnd/>
              </a:ln>
              <a:effectLst/>
            </p:spPr>
            <p:txBody>
              <a:bodyPr vert="eaVert" wrap="none" anchor="ctr"/>
              <a:lstStyle/>
              <a:p>
                <a:endParaRPr lang="fr-FR"/>
              </a:p>
            </p:txBody>
          </p:sp>
          <p:sp>
            <p:nvSpPr>
              <p:cNvPr id="192" name="Oval 14"/>
              <p:cNvSpPr>
                <a:spLocks noChangeArrowheads="1"/>
              </p:cNvSpPr>
              <p:nvPr/>
            </p:nvSpPr>
            <p:spPr bwMode="gray">
              <a:xfrm>
                <a:off x="1311" y="597"/>
                <a:ext cx="600" cy="589"/>
              </a:xfrm>
              <a:prstGeom prst="ellipse">
                <a:avLst/>
              </a:prstGeom>
              <a:solidFill>
                <a:schemeClr val="accent3">
                  <a:lumMod val="60000"/>
                  <a:lumOff val="40000"/>
                </a:schemeClr>
              </a:solidFill>
              <a:ln w="9525" algn="ctr">
                <a:noFill/>
                <a:round/>
                <a:headEnd/>
                <a:tailEnd/>
              </a:ln>
              <a:effectLst/>
            </p:spPr>
            <p:txBody>
              <a:bodyPr vert="eaVert" wrap="none" anchor="ctr"/>
              <a:lstStyle/>
              <a:p>
                <a:endParaRPr lang="fr-FR"/>
              </a:p>
            </p:txBody>
          </p:sp>
          <p:sp>
            <p:nvSpPr>
              <p:cNvPr id="193" name="Oval 15"/>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r-FR" dirty="0"/>
              </a:p>
            </p:txBody>
          </p:sp>
        </p:grpSp>
        <p:sp>
          <p:nvSpPr>
            <p:cNvPr id="188" name="Text Box 16"/>
            <p:cNvSpPr txBox="1">
              <a:spLocks noChangeArrowheads="1"/>
            </p:cNvSpPr>
            <p:nvPr/>
          </p:nvSpPr>
          <p:spPr bwMode="gray">
            <a:xfrm>
              <a:off x="1292" y="1149"/>
              <a:ext cx="161" cy="1390"/>
            </a:xfrm>
            <a:prstGeom prst="rect">
              <a:avLst/>
            </a:prstGeom>
            <a:noFill/>
            <a:ln w="9525" algn="ctr">
              <a:noFill/>
              <a:miter lim="800000"/>
              <a:headEnd/>
              <a:tailEnd/>
            </a:ln>
            <a:effectLst/>
          </p:spPr>
          <p:txBody>
            <a:bodyPr wrap="square">
              <a:spAutoFit/>
            </a:bodyPr>
            <a:lstStyle/>
            <a:p>
              <a:pPr algn="ctr"/>
              <a:r>
                <a:rPr lang="en-US" sz="2400" dirty="0" smtClean="0">
                  <a:solidFill>
                    <a:srgbClr val="000000"/>
                  </a:solidFill>
                </a:rPr>
                <a:t>1</a:t>
              </a:r>
            </a:p>
            <a:p>
              <a:pPr algn="ctr"/>
              <a:endParaRPr lang="en-US" sz="2400" dirty="0" smtClean="0">
                <a:solidFill>
                  <a:srgbClr val="000000"/>
                </a:solidFill>
              </a:endParaRPr>
            </a:p>
            <a:p>
              <a:pPr algn="ctr"/>
              <a:endParaRPr lang="en-US" dirty="0"/>
            </a:p>
          </p:txBody>
        </p:sp>
      </p:grpSp>
      <p:grpSp>
        <p:nvGrpSpPr>
          <p:cNvPr id="194" name="Group 18"/>
          <p:cNvGrpSpPr>
            <a:grpSpLocks/>
          </p:cNvGrpSpPr>
          <p:nvPr/>
        </p:nvGrpSpPr>
        <p:grpSpPr bwMode="auto">
          <a:xfrm>
            <a:off x="3000364" y="3071810"/>
            <a:ext cx="2847744" cy="2142794"/>
            <a:chOff x="2173" y="1149"/>
            <a:chExt cx="1400" cy="2689"/>
          </a:xfrm>
        </p:grpSpPr>
        <p:sp>
          <p:nvSpPr>
            <p:cNvPr id="195" name="AutoShape 19"/>
            <p:cNvSpPr>
              <a:spLocks noChangeArrowheads="1"/>
            </p:cNvSpPr>
            <p:nvPr/>
          </p:nvSpPr>
          <p:spPr bwMode="gray">
            <a:xfrm>
              <a:off x="2208" y="1490"/>
              <a:ext cx="1363" cy="1800"/>
            </a:xfrm>
            <a:prstGeom prst="roundRect">
              <a:avLst>
                <a:gd name="adj" fmla="val 17509"/>
              </a:avLst>
            </a:prstGeom>
            <a:gradFill rotWithShape="1">
              <a:gsLst>
                <a:gs pos="0">
                  <a:srgbClr val="34B034"/>
                </a:gs>
                <a:gs pos="100000">
                  <a:srgbClr val="3F8B4A"/>
                </a:gs>
              </a:gsLst>
              <a:lin ang="2700000" scaled="1"/>
            </a:gradFill>
            <a:ln w="9525">
              <a:noFill/>
              <a:round/>
              <a:headEnd/>
              <a:tailEnd/>
            </a:ln>
            <a:effectLst/>
          </p:spPr>
          <p:txBody>
            <a:bodyPr wrap="none" anchor="ctr"/>
            <a:lstStyle/>
            <a:p>
              <a:endParaRPr lang="fr-FR"/>
            </a:p>
          </p:txBody>
        </p:sp>
        <p:sp>
          <p:nvSpPr>
            <p:cNvPr id="196" name="AutoShape 20"/>
            <p:cNvSpPr>
              <a:spLocks noChangeArrowheads="1"/>
            </p:cNvSpPr>
            <p:nvPr/>
          </p:nvSpPr>
          <p:spPr bwMode="gray">
            <a:xfrm>
              <a:off x="2173" y="1508"/>
              <a:ext cx="1322" cy="1766"/>
            </a:xfrm>
            <a:prstGeom prst="roundRect">
              <a:avLst>
                <a:gd name="adj" fmla="val 16667"/>
              </a:avLst>
            </a:prstGeom>
            <a:solidFill>
              <a:srgbClr val="73E77E"/>
            </a:solidFill>
            <a:ln w="9525">
              <a:noFill/>
              <a:round/>
              <a:headEnd/>
              <a:tailEnd/>
            </a:ln>
            <a:effectLst/>
          </p:spPr>
          <p:txBody>
            <a:bodyPr wrap="none" anchor="ctr"/>
            <a:lstStyle/>
            <a:p>
              <a:r>
                <a:rPr lang="fr-FR" sz="2400" b="1" dirty="0" smtClean="0">
                  <a:effectLst>
                    <a:outerShdw blurRad="38100" dist="38100" dir="2700000" algn="tl">
                      <a:srgbClr val="000000">
                        <a:alpha val="43137"/>
                      </a:srgbClr>
                    </a:outerShdw>
                  </a:effectLst>
                  <a:latin typeface="Andalus" pitchFamily="18" charset="-78"/>
                  <a:cs typeface="Andalus" pitchFamily="18" charset="-78"/>
                </a:rPr>
                <a:t>Fraction organique </a:t>
              </a:r>
              <a:endParaRPr lang="fr-FR" sz="2400" b="1" dirty="0">
                <a:effectLst>
                  <a:outerShdw blurRad="38100" dist="38100" dir="2700000" algn="tl">
                    <a:srgbClr val="000000">
                      <a:alpha val="43137"/>
                    </a:srgbClr>
                  </a:outerShdw>
                </a:effectLst>
                <a:latin typeface="Andalus" pitchFamily="18" charset="-78"/>
                <a:cs typeface="Andalus" pitchFamily="18" charset="-78"/>
              </a:endParaRPr>
            </a:p>
          </p:txBody>
        </p:sp>
        <p:sp>
          <p:nvSpPr>
            <p:cNvPr id="197" name="AutoShape 21"/>
            <p:cNvSpPr>
              <a:spLocks noChangeArrowheads="1"/>
            </p:cNvSpPr>
            <p:nvPr/>
          </p:nvSpPr>
          <p:spPr bwMode="gray">
            <a:xfrm>
              <a:off x="2240" y="2795"/>
              <a:ext cx="1304" cy="447"/>
            </a:xfrm>
            <a:prstGeom prst="roundRect">
              <a:avLst>
                <a:gd name="adj" fmla="val 50000"/>
              </a:avLst>
            </a:prstGeom>
            <a:gradFill rotWithShape="1">
              <a:gsLst>
                <a:gs pos="0">
                  <a:srgbClr val="73E77E"/>
                </a:gs>
                <a:gs pos="100000">
                  <a:srgbClr val="73E77E">
                    <a:gamma/>
                    <a:tint val="54510"/>
                    <a:invGamma/>
                  </a:srgbClr>
                </a:gs>
              </a:gsLst>
              <a:lin ang="5400000" scaled="1"/>
            </a:gradFill>
            <a:ln w="9525">
              <a:noFill/>
              <a:round/>
              <a:headEnd/>
              <a:tailEnd/>
            </a:ln>
            <a:effectLst/>
          </p:spPr>
          <p:txBody>
            <a:bodyPr wrap="none" anchor="ctr"/>
            <a:lstStyle/>
            <a:p>
              <a:endParaRPr lang="fr-FR"/>
            </a:p>
          </p:txBody>
        </p:sp>
        <p:sp>
          <p:nvSpPr>
            <p:cNvPr id="198" name="AutoShape 22"/>
            <p:cNvSpPr>
              <a:spLocks noChangeArrowheads="1"/>
            </p:cNvSpPr>
            <p:nvPr/>
          </p:nvSpPr>
          <p:spPr bwMode="gray">
            <a:xfrm>
              <a:off x="2240" y="1509"/>
              <a:ext cx="1304" cy="446"/>
            </a:xfrm>
            <a:prstGeom prst="roundRect">
              <a:avLst>
                <a:gd name="adj" fmla="val 50000"/>
              </a:avLst>
            </a:prstGeom>
            <a:gradFill rotWithShape="1">
              <a:gsLst>
                <a:gs pos="0">
                  <a:srgbClr val="73E77E">
                    <a:gamma/>
                    <a:tint val="33333"/>
                    <a:invGamma/>
                  </a:srgbClr>
                </a:gs>
                <a:gs pos="100000">
                  <a:srgbClr val="73E77E"/>
                </a:gs>
              </a:gsLst>
              <a:lin ang="5400000" scaled="1"/>
            </a:gradFill>
            <a:ln w="9525">
              <a:noFill/>
              <a:round/>
              <a:headEnd/>
              <a:tailEnd/>
            </a:ln>
            <a:effectLst/>
          </p:spPr>
          <p:txBody>
            <a:bodyPr wrap="none" anchor="ctr"/>
            <a:lstStyle/>
            <a:p>
              <a:endParaRPr lang="fr-FR"/>
            </a:p>
          </p:txBody>
        </p:sp>
        <p:sp>
          <p:nvSpPr>
            <p:cNvPr id="199" name="Oval 23"/>
            <p:cNvSpPr>
              <a:spLocks noChangeArrowheads="1"/>
            </p:cNvSpPr>
            <p:nvPr/>
          </p:nvSpPr>
          <p:spPr bwMode="gray">
            <a:xfrm>
              <a:off x="2677" y="1296"/>
              <a:ext cx="405" cy="405"/>
            </a:xfrm>
            <a:prstGeom prst="ellipse">
              <a:avLst/>
            </a:prstGeom>
            <a:solidFill>
              <a:srgbClr val="333333"/>
            </a:solidFill>
            <a:ln w="38100" algn="ctr">
              <a:noFill/>
              <a:round/>
              <a:headEnd/>
              <a:tailEnd/>
            </a:ln>
            <a:effectLst/>
          </p:spPr>
          <p:txBody>
            <a:bodyPr anchor="ctr">
              <a:spAutoFit/>
            </a:bodyPr>
            <a:lstStyle/>
            <a:p>
              <a:endParaRPr lang="fr-FR"/>
            </a:p>
          </p:txBody>
        </p:sp>
        <p:sp>
          <p:nvSpPr>
            <p:cNvPr id="200" name="Oval 24"/>
            <p:cNvSpPr>
              <a:spLocks noChangeArrowheads="1"/>
            </p:cNvSpPr>
            <p:nvPr/>
          </p:nvSpPr>
          <p:spPr bwMode="gray">
            <a:xfrm>
              <a:off x="2681" y="1299"/>
              <a:ext cx="392" cy="39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r-FR"/>
            </a:p>
          </p:txBody>
        </p:sp>
        <p:sp>
          <p:nvSpPr>
            <p:cNvPr id="201" name="Oval 25"/>
            <p:cNvSpPr>
              <a:spLocks noChangeArrowheads="1"/>
            </p:cNvSpPr>
            <p:nvPr/>
          </p:nvSpPr>
          <p:spPr bwMode="gray">
            <a:xfrm>
              <a:off x="2686" y="1301"/>
              <a:ext cx="383" cy="383"/>
            </a:xfrm>
            <a:prstGeom prst="ellipse">
              <a:avLst/>
            </a:prstGeom>
            <a:solidFill>
              <a:schemeClr val="accent3">
                <a:lumMod val="60000"/>
                <a:lumOff val="40000"/>
              </a:schemeClr>
            </a:solidFill>
            <a:ln w="9525" algn="ctr">
              <a:noFill/>
              <a:round/>
              <a:headEnd/>
              <a:tailEnd/>
            </a:ln>
            <a:effectLst/>
          </p:spPr>
          <p:txBody>
            <a:bodyPr vert="eaVert" wrap="none" anchor="ctr"/>
            <a:lstStyle/>
            <a:p>
              <a:endParaRPr lang="fr-FR"/>
            </a:p>
          </p:txBody>
        </p:sp>
        <p:sp>
          <p:nvSpPr>
            <p:cNvPr id="202" name="Oval 26"/>
            <p:cNvSpPr>
              <a:spLocks noChangeArrowheads="1"/>
            </p:cNvSpPr>
            <p:nvPr/>
          </p:nvSpPr>
          <p:spPr bwMode="gray">
            <a:xfrm>
              <a:off x="2690" y="1305"/>
              <a:ext cx="364" cy="357"/>
            </a:xfrm>
            <a:prstGeom prst="ellipse">
              <a:avLst/>
            </a:prstGeom>
            <a:solidFill>
              <a:schemeClr val="accent3">
                <a:lumMod val="60000"/>
                <a:lumOff val="40000"/>
              </a:schemeClr>
            </a:solidFill>
            <a:ln w="9525" algn="ctr">
              <a:noFill/>
              <a:round/>
              <a:headEnd/>
              <a:tailEnd/>
            </a:ln>
            <a:effectLst/>
          </p:spPr>
          <p:txBody>
            <a:bodyPr vert="eaVert" wrap="none" anchor="ctr"/>
            <a:lstStyle/>
            <a:p>
              <a:endParaRPr lang="fr-FR"/>
            </a:p>
          </p:txBody>
        </p:sp>
        <p:sp>
          <p:nvSpPr>
            <p:cNvPr id="203" name="Oval 27"/>
            <p:cNvSpPr>
              <a:spLocks noChangeArrowheads="1"/>
            </p:cNvSpPr>
            <p:nvPr/>
          </p:nvSpPr>
          <p:spPr bwMode="gray">
            <a:xfrm>
              <a:off x="2712" y="1315"/>
              <a:ext cx="323" cy="290"/>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r-FR" dirty="0"/>
            </a:p>
          </p:txBody>
        </p:sp>
        <p:sp>
          <p:nvSpPr>
            <p:cNvPr id="204" name="Text Box 28"/>
            <p:cNvSpPr txBox="1">
              <a:spLocks noChangeArrowheads="1"/>
            </p:cNvSpPr>
            <p:nvPr/>
          </p:nvSpPr>
          <p:spPr bwMode="gray">
            <a:xfrm>
              <a:off x="2787" y="1149"/>
              <a:ext cx="210" cy="579"/>
            </a:xfrm>
            <a:prstGeom prst="rect">
              <a:avLst/>
            </a:prstGeom>
            <a:noFill/>
            <a:ln w="9525" algn="ctr">
              <a:noFill/>
              <a:miter lim="800000"/>
              <a:headEnd/>
              <a:tailEnd/>
            </a:ln>
            <a:effectLst/>
          </p:spPr>
          <p:txBody>
            <a:bodyPr wrap="none">
              <a:spAutoFit/>
            </a:bodyPr>
            <a:lstStyle/>
            <a:p>
              <a:pPr algn="ctr"/>
              <a:r>
                <a:rPr lang="en-US" sz="2400" dirty="0" smtClean="0">
                  <a:solidFill>
                    <a:srgbClr val="000000"/>
                  </a:solidFill>
                </a:rPr>
                <a:t>2</a:t>
              </a:r>
              <a:endParaRPr lang="en-US" dirty="0"/>
            </a:p>
          </p:txBody>
        </p:sp>
        <p:sp>
          <p:nvSpPr>
            <p:cNvPr id="205" name="AutoShape 30"/>
            <p:cNvSpPr>
              <a:spLocks noChangeArrowheads="1"/>
            </p:cNvSpPr>
            <p:nvPr/>
          </p:nvSpPr>
          <p:spPr bwMode="gray">
            <a:xfrm>
              <a:off x="2210" y="3290"/>
              <a:ext cx="1363" cy="548"/>
            </a:xfrm>
            <a:prstGeom prst="roundRect">
              <a:avLst>
                <a:gd name="adj" fmla="val 40389"/>
              </a:avLst>
            </a:prstGeom>
            <a:gradFill rotWithShape="1">
              <a:gsLst>
                <a:gs pos="0">
                  <a:srgbClr val="58A4AE"/>
                </a:gs>
                <a:gs pos="100000">
                  <a:schemeClr val="bg1"/>
                </a:gs>
              </a:gsLst>
              <a:lin ang="5400000" scaled="1"/>
            </a:gradFill>
            <a:ln w="9525">
              <a:noFill/>
              <a:round/>
              <a:headEnd/>
              <a:tailEnd/>
            </a:ln>
            <a:effectLst/>
          </p:spPr>
          <p:txBody>
            <a:bodyPr wrap="none" anchor="ctr"/>
            <a:lstStyle/>
            <a:p>
              <a:endParaRPr lang="fr-FR"/>
            </a:p>
          </p:txBody>
        </p:sp>
        <p:sp>
          <p:nvSpPr>
            <p:cNvPr id="206" name="AutoShape 31"/>
            <p:cNvSpPr>
              <a:spLocks noChangeArrowheads="1"/>
            </p:cNvSpPr>
            <p:nvPr/>
          </p:nvSpPr>
          <p:spPr bwMode="gray">
            <a:xfrm>
              <a:off x="2238" y="3305"/>
              <a:ext cx="1304" cy="487"/>
            </a:xfrm>
            <a:prstGeom prst="roundRect">
              <a:avLst>
                <a:gd name="adj" fmla="val 50000"/>
              </a:avLst>
            </a:prstGeom>
            <a:gradFill rotWithShape="1">
              <a:gsLst>
                <a:gs pos="0">
                  <a:srgbClr val="72B2BB"/>
                </a:gs>
                <a:gs pos="100000">
                  <a:schemeClr val="bg1"/>
                </a:gs>
              </a:gsLst>
              <a:lin ang="5400000" scaled="1"/>
            </a:gradFill>
            <a:ln w="9525">
              <a:noFill/>
              <a:round/>
              <a:headEnd/>
              <a:tailEnd/>
            </a:ln>
            <a:effectLst/>
          </p:spPr>
          <p:txBody>
            <a:bodyPr wrap="none" anchor="ctr"/>
            <a:lstStyle/>
            <a:p>
              <a:endParaRPr lang="fr-FR"/>
            </a:p>
          </p:txBody>
        </p:sp>
      </p:grpSp>
      <p:grpSp>
        <p:nvGrpSpPr>
          <p:cNvPr id="207" name="Group 32"/>
          <p:cNvGrpSpPr>
            <a:grpSpLocks/>
          </p:cNvGrpSpPr>
          <p:nvPr/>
        </p:nvGrpSpPr>
        <p:grpSpPr bwMode="auto">
          <a:xfrm>
            <a:off x="5715008" y="4357694"/>
            <a:ext cx="2786082" cy="2214803"/>
            <a:chOff x="3692" y="1211"/>
            <a:chExt cx="1367" cy="2627"/>
          </a:xfrm>
        </p:grpSpPr>
        <p:sp>
          <p:nvSpPr>
            <p:cNvPr id="208" name="AutoShape 33"/>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w="9525">
              <a:noFill/>
              <a:round/>
              <a:headEnd/>
              <a:tailEnd/>
            </a:ln>
            <a:effectLst/>
          </p:spPr>
          <p:txBody>
            <a:bodyPr wrap="none" anchor="ctr"/>
            <a:lstStyle/>
            <a:p>
              <a:endParaRPr lang="fr-FR"/>
            </a:p>
          </p:txBody>
        </p:sp>
        <p:sp>
          <p:nvSpPr>
            <p:cNvPr id="209" name="AutoShape 34"/>
            <p:cNvSpPr>
              <a:spLocks noChangeArrowheads="1"/>
            </p:cNvSpPr>
            <p:nvPr/>
          </p:nvSpPr>
          <p:spPr bwMode="gray">
            <a:xfrm>
              <a:off x="3717" y="1495"/>
              <a:ext cx="1322" cy="1766"/>
            </a:xfrm>
            <a:prstGeom prst="roundRect">
              <a:avLst>
                <a:gd name="adj" fmla="val 16667"/>
              </a:avLst>
            </a:prstGeom>
            <a:solidFill>
              <a:srgbClr val="E9E065"/>
            </a:solidFill>
            <a:ln w="9525">
              <a:noFill/>
              <a:round/>
              <a:headEnd/>
              <a:tailEnd/>
            </a:ln>
            <a:effectLst/>
          </p:spPr>
          <p:txBody>
            <a:bodyPr wrap="none" anchor="ctr"/>
            <a:lstStyle/>
            <a:p>
              <a:endParaRPr lang="fr-FR"/>
            </a:p>
          </p:txBody>
        </p:sp>
        <p:sp>
          <p:nvSpPr>
            <p:cNvPr id="210" name="AutoShape 35"/>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E9E065">
                    <a:gamma/>
                    <a:tint val="57647"/>
                    <a:invGamma/>
                  </a:srgbClr>
                </a:gs>
              </a:gsLst>
              <a:lin ang="5400000" scaled="1"/>
            </a:gradFill>
            <a:ln w="9525">
              <a:noFill/>
              <a:round/>
              <a:headEnd/>
              <a:tailEnd/>
            </a:ln>
            <a:effectLst/>
          </p:spPr>
          <p:txBody>
            <a:bodyPr wrap="none" anchor="ctr"/>
            <a:lstStyle/>
            <a:p>
              <a:endParaRPr lang="fr-FR"/>
            </a:p>
          </p:txBody>
        </p:sp>
        <p:sp>
          <p:nvSpPr>
            <p:cNvPr id="211" name="AutoShape 36"/>
            <p:cNvSpPr>
              <a:spLocks noChangeArrowheads="1"/>
            </p:cNvSpPr>
            <p:nvPr/>
          </p:nvSpPr>
          <p:spPr bwMode="gray">
            <a:xfrm>
              <a:off x="3728" y="1509"/>
              <a:ext cx="1304" cy="446"/>
            </a:xfrm>
            <a:prstGeom prst="roundRect">
              <a:avLst>
                <a:gd name="adj" fmla="val 50000"/>
              </a:avLst>
            </a:prstGeom>
            <a:gradFill rotWithShape="1">
              <a:gsLst>
                <a:gs pos="0">
                  <a:srgbClr val="E9E065">
                    <a:gamma/>
                    <a:tint val="33333"/>
                    <a:invGamma/>
                  </a:srgbClr>
                </a:gs>
                <a:gs pos="100000">
                  <a:srgbClr val="E9E065"/>
                </a:gs>
              </a:gsLst>
              <a:lin ang="5400000" scaled="1"/>
            </a:gradFill>
            <a:ln w="9525">
              <a:noFill/>
              <a:round/>
              <a:headEnd/>
              <a:tailEnd/>
            </a:ln>
            <a:effectLst/>
          </p:spPr>
          <p:txBody>
            <a:bodyPr wrap="none" anchor="ctr"/>
            <a:lstStyle/>
            <a:p>
              <a:endParaRPr lang="fr-FR"/>
            </a:p>
          </p:txBody>
        </p:sp>
        <p:grpSp>
          <p:nvGrpSpPr>
            <p:cNvPr id="212" name="Group 37"/>
            <p:cNvGrpSpPr>
              <a:grpSpLocks/>
            </p:cNvGrpSpPr>
            <p:nvPr/>
          </p:nvGrpSpPr>
          <p:grpSpPr bwMode="auto">
            <a:xfrm>
              <a:off x="4165" y="1296"/>
              <a:ext cx="405" cy="405"/>
              <a:chOff x="1289" y="582"/>
              <a:chExt cx="668" cy="668"/>
            </a:xfrm>
          </p:grpSpPr>
          <p:sp>
            <p:nvSpPr>
              <p:cNvPr id="217" name="Oval 38"/>
              <p:cNvSpPr>
                <a:spLocks noChangeArrowheads="1"/>
              </p:cNvSpPr>
              <p:nvPr/>
            </p:nvSpPr>
            <p:spPr bwMode="gray">
              <a:xfrm>
                <a:off x="1289" y="582"/>
                <a:ext cx="668" cy="668"/>
              </a:xfrm>
              <a:prstGeom prst="ellipse">
                <a:avLst/>
              </a:prstGeom>
              <a:solidFill>
                <a:srgbClr val="333333"/>
              </a:solidFill>
              <a:ln w="38100" algn="ctr">
                <a:noFill/>
                <a:round/>
                <a:headEnd/>
                <a:tailEnd/>
              </a:ln>
              <a:effectLst/>
            </p:spPr>
            <p:txBody>
              <a:bodyPr anchor="ctr">
                <a:spAutoFit/>
              </a:bodyPr>
              <a:lstStyle/>
              <a:p>
                <a:endParaRPr lang="fr-FR"/>
              </a:p>
            </p:txBody>
          </p:sp>
          <p:sp>
            <p:nvSpPr>
              <p:cNvPr id="218" name="Oval 39"/>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r-FR"/>
              </a:p>
            </p:txBody>
          </p:sp>
          <p:sp>
            <p:nvSpPr>
              <p:cNvPr id="219" name="Oval 40"/>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fr-FR"/>
              </a:p>
            </p:txBody>
          </p:sp>
          <p:sp>
            <p:nvSpPr>
              <p:cNvPr id="220" name="Oval 41"/>
              <p:cNvSpPr>
                <a:spLocks noChangeArrowheads="1"/>
              </p:cNvSpPr>
              <p:nvPr/>
            </p:nvSpPr>
            <p:spPr bwMode="gray">
              <a:xfrm>
                <a:off x="1311" y="597"/>
                <a:ext cx="600" cy="589"/>
              </a:xfrm>
              <a:prstGeom prst="ellipse">
                <a:avLst/>
              </a:prstGeom>
              <a:solidFill>
                <a:schemeClr val="accent3">
                  <a:lumMod val="60000"/>
                  <a:lumOff val="40000"/>
                </a:schemeClr>
              </a:solidFill>
              <a:ln w="9525" algn="ctr">
                <a:noFill/>
                <a:round/>
                <a:headEnd/>
                <a:tailEnd/>
              </a:ln>
              <a:effectLst/>
            </p:spPr>
            <p:txBody>
              <a:bodyPr vert="eaVert" wrap="none" anchor="ctr"/>
              <a:lstStyle/>
              <a:p>
                <a:endParaRPr lang="fr-FR"/>
              </a:p>
            </p:txBody>
          </p:sp>
          <p:sp>
            <p:nvSpPr>
              <p:cNvPr id="221" name="Oval 42"/>
              <p:cNvSpPr>
                <a:spLocks noChangeArrowheads="1"/>
              </p:cNvSpPr>
              <p:nvPr/>
            </p:nvSpPr>
            <p:spPr bwMode="gray">
              <a:xfrm>
                <a:off x="1376" y="582"/>
                <a:ext cx="533" cy="479"/>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r-FR"/>
              </a:p>
            </p:txBody>
          </p:sp>
        </p:grpSp>
        <p:sp>
          <p:nvSpPr>
            <p:cNvPr id="213" name="Text Box 43"/>
            <p:cNvSpPr txBox="1">
              <a:spLocks noChangeArrowheads="1"/>
            </p:cNvSpPr>
            <p:nvPr/>
          </p:nvSpPr>
          <p:spPr bwMode="gray">
            <a:xfrm>
              <a:off x="4288" y="1211"/>
              <a:ext cx="143" cy="438"/>
            </a:xfrm>
            <a:prstGeom prst="rect">
              <a:avLst/>
            </a:prstGeom>
            <a:noFill/>
            <a:ln w="9525" algn="ctr">
              <a:noFill/>
              <a:miter lim="800000"/>
              <a:headEnd/>
              <a:tailEnd/>
            </a:ln>
            <a:effectLst/>
          </p:spPr>
          <p:txBody>
            <a:bodyPr wrap="none">
              <a:spAutoFit/>
            </a:bodyPr>
            <a:lstStyle/>
            <a:p>
              <a:pPr algn="ctr"/>
              <a:r>
                <a:rPr lang="en-US" dirty="0" smtClean="0"/>
                <a:t>3</a:t>
              </a:r>
              <a:endParaRPr lang="en-US" dirty="0"/>
            </a:p>
          </p:txBody>
        </p:sp>
        <p:sp>
          <p:nvSpPr>
            <p:cNvPr id="214" name="Text Box 44"/>
            <p:cNvSpPr txBox="1">
              <a:spLocks noChangeArrowheads="1"/>
            </p:cNvSpPr>
            <p:nvPr/>
          </p:nvSpPr>
          <p:spPr bwMode="gray">
            <a:xfrm>
              <a:off x="3744" y="1776"/>
              <a:ext cx="1296" cy="986"/>
            </a:xfrm>
            <a:prstGeom prst="rect">
              <a:avLst/>
            </a:prstGeom>
            <a:noFill/>
            <a:ln w="9525" algn="ctr">
              <a:noFill/>
              <a:miter lim="800000"/>
              <a:headEnd/>
              <a:tailEnd/>
            </a:ln>
            <a:effectLst/>
          </p:spPr>
          <p:txBody>
            <a:bodyPr>
              <a:spAutoFit/>
            </a:bodyPr>
            <a:lstStyle/>
            <a:p>
              <a:pPr algn="ctr"/>
              <a:r>
                <a:rPr lang="en-US" sz="2400" b="1" dirty="0" smtClean="0">
                  <a:solidFill>
                    <a:srgbClr val="000000"/>
                  </a:solidFill>
                  <a:effectLst>
                    <a:outerShdw blurRad="38100" dist="38100" dir="2700000" algn="tl">
                      <a:srgbClr val="000000">
                        <a:alpha val="43137"/>
                      </a:srgbClr>
                    </a:outerShdw>
                  </a:effectLst>
                  <a:latin typeface="Andalus" pitchFamily="18" charset="-78"/>
                  <a:cs typeface="Andalus" pitchFamily="18" charset="-78"/>
                </a:rPr>
                <a:t>Microorganism de sol </a:t>
              </a:r>
              <a:endParaRPr lang="en-US" sz="2400" b="1" dirty="0">
                <a:effectLst>
                  <a:outerShdw blurRad="38100" dist="38100" dir="2700000" algn="tl">
                    <a:srgbClr val="000000">
                      <a:alpha val="43137"/>
                    </a:srgbClr>
                  </a:outerShdw>
                </a:effectLst>
                <a:latin typeface="Andalus" pitchFamily="18" charset="-78"/>
                <a:cs typeface="Andalus" pitchFamily="18" charset="-78"/>
              </a:endParaRPr>
            </a:p>
          </p:txBody>
        </p:sp>
        <p:sp>
          <p:nvSpPr>
            <p:cNvPr id="215" name="AutoShape 45"/>
            <p:cNvSpPr>
              <a:spLocks noChangeArrowheads="1"/>
            </p:cNvSpPr>
            <p:nvPr/>
          </p:nvSpPr>
          <p:spPr bwMode="gray">
            <a:xfrm>
              <a:off x="3692" y="3290"/>
              <a:ext cx="1363" cy="548"/>
            </a:xfrm>
            <a:prstGeom prst="roundRect">
              <a:avLst>
                <a:gd name="adj" fmla="val 40389"/>
              </a:avLst>
            </a:prstGeom>
            <a:gradFill rotWithShape="1">
              <a:gsLst>
                <a:gs pos="0">
                  <a:srgbClr val="99BACC"/>
                </a:gs>
                <a:gs pos="100000">
                  <a:schemeClr val="bg1"/>
                </a:gs>
              </a:gsLst>
              <a:lin ang="5400000" scaled="1"/>
            </a:gradFill>
            <a:ln w="9525">
              <a:noFill/>
              <a:round/>
              <a:headEnd/>
              <a:tailEnd/>
            </a:ln>
            <a:effectLst/>
          </p:spPr>
          <p:txBody>
            <a:bodyPr wrap="none" anchor="ctr"/>
            <a:lstStyle/>
            <a:p>
              <a:endParaRPr lang="fr-FR"/>
            </a:p>
          </p:txBody>
        </p:sp>
        <p:sp>
          <p:nvSpPr>
            <p:cNvPr id="216" name="AutoShape 46"/>
            <p:cNvSpPr>
              <a:spLocks noChangeArrowheads="1"/>
            </p:cNvSpPr>
            <p:nvPr/>
          </p:nvSpPr>
          <p:spPr bwMode="gray">
            <a:xfrm>
              <a:off x="3720" y="3305"/>
              <a:ext cx="1304" cy="487"/>
            </a:xfrm>
            <a:prstGeom prst="roundRect">
              <a:avLst>
                <a:gd name="adj" fmla="val 50000"/>
              </a:avLst>
            </a:prstGeom>
            <a:gradFill rotWithShape="1">
              <a:gsLst>
                <a:gs pos="0">
                  <a:srgbClr val="C8DAD4"/>
                </a:gs>
                <a:gs pos="100000">
                  <a:srgbClr val="FFFFFF"/>
                </a:gs>
              </a:gsLst>
              <a:lin ang="5400000" scaled="1"/>
            </a:gradFill>
            <a:ln w="9525">
              <a:noFill/>
              <a:round/>
              <a:headEnd/>
              <a:tailEnd/>
            </a:ln>
            <a:effectLst/>
          </p:spPr>
          <p:txBody>
            <a:bodyPr wrap="none" anchor="ctr"/>
            <a:lstStyle/>
            <a:p>
              <a:endParaRPr lang="fr-FR"/>
            </a:p>
          </p:txBody>
        </p:sp>
      </p:gr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down)">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1000"/>
                                        <p:tgtEl>
                                          <p:spTgt spid="4">
                                            <p:txEl>
                                              <p:pRg st="0" end="0"/>
                                            </p:txEl>
                                          </p:spTgt>
                                        </p:tgtEl>
                                      </p:cBhvr>
                                    </p:animEffect>
                                  </p:childTnLst>
                                </p:cTn>
                              </p:par>
                            </p:childTnLst>
                          </p:cTn>
                        </p:par>
                        <p:par>
                          <p:cTn id="13" fill="hold">
                            <p:stCondLst>
                              <p:cond delay="1000"/>
                            </p:stCondLst>
                            <p:childTnLst>
                              <p:par>
                                <p:cTn id="14" presetID="4" presetClass="exit" presetSubtype="16" fill="hold" grpId="1" nodeType="afterEffect">
                                  <p:stCondLst>
                                    <p:cond delay="0"/>
                                  </p:stCondLst>
                                  <p:childTnLst>
                                    <p:animEffect transition="out" filter="box(in)">
                                      <p:cBhvr>
                                        <p:cTn id="15" dur="1000"/>
                                        <p:tgtEl>
                                          <p:spTgt spid="4">
                                            <p:txEl>
                                              <p:pRg st="0" end="0"/>
                                            </p:txEl>
                                          </p:spTgt>
                                        </p:tgtEl>
                                      </p:cBhvr>
                                    </p:animEffect>
                                    <p:set>
                                      <p:cBhvr>
                                        <p:cTn id="16" dur="1" fill="hold">
                                          <p:stCondLst>
                                            <p:cond delay="999"/>
                                          </p:stCondLst>
                                        </p:cTn>
                                        <p:tgtEl>
                                          <p:spTgt spid="4">
                                            <p:txEl>
                                              <p:pRg st="0" end="0"/>
                                            </p:txEl>
                                          </p:spTgt>
                                        </p:tgtEl>
                                        <p:attrNameLst>
                                          <p:attrName>style.visibility</p:attrName>
                                        </p:attrNameLst>
                                      </p:cBhvr>
                                      <p:to>
                                        <p:strVal val="hidden"/>
                                      </p:to>
                                    </p:set>
                                  </p:childTnLst>
                                </p:cTn>
                              </p:par>
                            </p:childTnLst>
                          </p:cTn>
                        </p:par>
                        <p:par>
                          <p:cTn id="17" fill="hold">
                            <p:stCondLst>
                              <p:cond delay="2000"/>
                            </p:stCondLst>
                            <p:childTnLst>
                              <p:par>
                                <p:cTn id="18" presetID="4" presetClass="exit" presetSubtype="16" fill="hold" grpId="1" nodeType="afterEffect">
                                  <p:stCondLst>
                                    <p:cond delay="0"/>
                                  </p:stCondLst>
                                  <p:childTnLst>
                                    <p:animEffect transition="out" filter="box(in)">
                                      <p:cBhvr>
                                        <p:cTn id="19" dur="1000"/>
                                        <p:tgtEl>
                                          <p:spTgt spid="4">
                                            <p:bg/>
                                          </p:spTgt>
                                        </p:tgtEl>
                                      </p:cBhvr>
                                    </p:animEffect>
                                    <p:set>
                                      <p:cBhvr>
                                        <p:cTn id="20" dur="1" fill="hold">
                                          <p:stCondLst>
                                            <p:cond delay="999"/>
                                          </p:stCondLst>
                                        </p:cTn>
                                        <p:tgtEl>
                                          <p:spTgt spid="4">
                                            <p:bg/>
                                          </p:spTgt>
                                        </p:tgtEl>
                                        <p:attrNameLst>
                                          <p:attrName>style.visibility</p:attrName>
                                        </p:attrNameLst>
                                      </p:cBhvr>
                                      <p:to>
                                        <p:strVal val="hidden"/>
                                      </p:to>
                                    </p:set>
                                  </p:childTnLst>
                                </p:cTn>
                              </p:par>
                            </p:childTnLst>
                          </p:cTn>
                        </p:par>
                        <p:par>
                          <p:cTn id="21" fill="hold">
                            <p:stCondLst>
                              <p:cond delay="3000"/>
                            </p:stCondLst>
                            <p:childTnLst>
                              <p:par>
                                <p:cTn id="22" presetID="55" presetClass="entr" presetSubtype="0" fill="hold" grpId="0" nodeType="afterEffect">
                                  <p:stCondLst>
                                    <p:cond delay="0"/>
                                  </p:stCondLst>
                                  <p:iterate type="lt">
                                    <p:tmPct val="0"/>
                                  </p:iterate>
                                  <p:childTnLst>
                                    <p:set>
                                      <p:cBhvr>
                                        <p:cTn id="23" dur="1" fill="hold">
                                          <p:stCondLst>
                                            <p:cond delay="0"/>
                                          </p:stCondLst>
                                        </p:cTn>
                                        <p:tgtEl>
                                          <p:spTgt spid="52"/>
                                        </p:tgtEl>
                                        <p:attrNameLst>
                                          <p:attrName>style.visibility</p:attrName>
                                        </p:attrNameLst>
                                      </p:cBhvr>
                                      <p:to>
                                        <p:strVal val="visible"/>
                                      </p:to>
                                    </p:set>
                                    <p:anim calcmode="lin" valueType="num">
                                      <p:cBhvr>
                                        <p:cTn id="24" dur="1000" fill="hold"/>
                                        <p:tgtEl>
                                          <p:spTgt spid="52"/>
                                        </p:tgtEl>
                                        <p:attrNameLst>
                                          <p:attrName>ppt_w</p:attrName>
                                        </p:attrNameLst>
                                      </p:cBhvr>
                                      <p:tavLst>
                                        <p:tav tm="0">
                                          <p:val>
                                            <p:strVal val="#ppt_w*0.70"/>
                                          </p:val>
                                        </p:tav>
                                        <p:tav tm="100000">
                                          <p:val>
                                            <p:strVal val="#ppt_w"/>
                                          </p:val>
                                        </p:tav>
                                      </p:tavLst>
                                    </p:anim>
                                    <p:anim calcmode="lin" valueType="num">
                                      <p:cBhvr>
                                        <p:cTn id="25" dur="1000" fill="hold"/>
                                        <p:tgtEl>
                                          <p:spTgt spid="52"/>
                                        </p:tgtEl>
                                        <p:attrNameLst>
                                          <p:attrName>ppt_h</p:attrName>
                                        </p:attrNameLst>
                                      </p:cBhvr>
                                      <p:tavLst>
                                        <p:tav tm="0">
                                          <p:val>
                                            <p:strVal val="#ppt_h"/>
                                          </p:val>
                                        </p:tav>
                                        <p:tav tm="100000">
                                          <p:val>
                                            <p:strVal val="#ppt_h"/>
                                          </p:val>
                                        </p:tav>
                                      </p:tavLst>
                                    </p:anim>
                                    <p:animEffect transition="in" filter="fade">
                                      <p:cBhvr>
                                        <p:cTn id="26" dur="1000"/>
                                        <p:tgtEl>
                                          <p:spTgt spid="52"/>
                                        </p:tgtEl>
                                      </p:cBhvr>
                                    </p:animEffect>
                                  </p:childTnLst>
                                </p:cTn>
                              </p:par>
                            </p:childTnLst>
                          </p:cTn>
                        </p:par>
                        <p:par>
                          <p:cTn id="27" fill="hold">
                            <p:stCondLst>
                              <p:cond delay="4000"/>
                            </p:stCondLst>
                            <p:childTnLst>
                              <p:par>
                                <p:cTn id="28" presetID="12" presetClass="entr" presetSubtype="4"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slide(fromBottom)">
                                      <p:cBhvr>
                                        <p:cTn id="30" dur="500"/>
                                        <p:tgtEl>
                                          <p:spTgt spid="50"/>
                                        </p:tgtEl>
                                      </p:cBhvr>
                                    </p:animEffect>
                                  </p:childTnLst>
                                </p:cTn>
                              </p:par>
                            </p:childTnLst>
                          </p:cTn>
                        </p:par>
                      </p:childTnLst>
                    </p:cTn>
                  </p:par>
                  <p:par>
                    <p:cTn id="31" fill="hold">
                      <p:stCondLst>
                        <p:cond delay="indefinite"/>
                      </p:stCondLst>
                      <p:childTnLst>
                        <p:par>
                          <p:cTn id="32" fill="hold">
                            <p:stCondLst>
                              <p:cond delay="0"/>
                            </p:stCondLst>
                            <p:childTnLst>
                              <p:par>
                                <p:cTn id="33" presetID="24" presetClass="exit" presetSubtype="0" fill="hold" grpId="1" nodeType="clickEffect">
                                  <p:stCondLst>
                                    <p:cond delay="0"/>
                                  </p:stCondLst>
                                  <p:iterate type="lt">
                                    <p:tmAbs val="0"/>
                                  </p:iterate>
                                  <p:childTnLst>
                                    <p:anim to="" calcmode="lin" valueType="num">
                                      <p:cBhvr>
                                        <p:cTn id="34" dur="1"/>
                                        <p:tgtEl>
                                          <p:spTgt spid="52"/>
                                        </p:tgtEl>
                                        <p:attrNameLst>
                                          <p:attrName/>
                                        </p:attrNameLst>
                                      </p:cBhvr>
                                    </p:anim>
                                    <p:set>
                                      <p:cBhvr>
                                        <p:cTn id="35" dur="1" fill="hold">
                                          <p:stCondLst>
                                            <p:cond delay="0"/>
                                          </p:stCondLst>
                                        </p:cTn>
                                        <p:tgtEl>
                                          <p:spTgt spid="52"/>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4" presetClass="exit" presetSubtype="0" fill="hold" grpId="1" nodeType="clickEffect">
                                  <p:stCondLst>
                                    <p:cond delay="0"/>
                                  </p:stCondLst>
                                  <p:childTnLst>
                                    <p:anim to="" calcmode="lin" valueType="num">
                                      <p:cBhvr>
                                        <p:cTn id="39" dur="1"/>
                                        <p:tgtEl>
                                          <p:spTgt spid="50"/>
                                        </p:tgtEl>
                                        <p:attrNameLst>
                                          <p:attrName/>
                                        </p:attrNameLst>
                                      </p:cBhvr>
                                    </p:anim>
                                    <p:set>
                                      <p:cBhvr>
                                        <p:cTn id="40" dur="1" fill="hold">
                                          <p:stCondLst>
                                            <p:cond delay="0"/>
                                          </p:stCondLst>
                                        </p:cTn>
                                        <p:tgtEl>
                                          <p:spTgt spid="50"/>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slide(fromBottom)">
                                      <p:cBhvr>
                                        <p:cTn id="45" dur="500"/>
                                        <p:tgtEl>
                                          <p:spTgt spid="49"/>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180"/>
                                        </p:tgtEl>
                                        <p:attrNameLst>
                                          <p:attrName>style.visibility</p:attrName>
                                        </p:attrNameLst>
                                      </p:cBhvr>
                                      <p:to>
                                        <p:strVal val="visible"/>
                                      </p:to>
                                    </p:set>
                                    <p:animEffect transition="in" filter="wipe(down)">
                                      <p:cBhvr>
                                        <p:cTn id="50" dur="500"/>
                                        <p:tgtEl>
                                          <p:spTgt spid="180"/>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194"/>
                                        </p:tgtEl>
                                        <p:attrNameLst>
                                          <p:attrName>style.visibility</p:attrName>
                                        </p:attrNameLst>
                                      </p:cBhvr>
                                      <p:to>
                                        <p:strVal val="visible"/>
                                      </p:to>
                                    </p:set>
                                    <p:animEffect transition="in" filter="wipe(down)">
                                      <p:cBhvr>
                                        <p:cTn id="55" dur="500"/>
                                        <p:tgtEl>
                                          <p:spTgt spid="19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207"/>
                                        </p:tgtEl>
                                        <p:attrNameLst>
                                          <p:attrName>style.visibility</p:attrName>
                                        </p:attrNameLst>
                                      </p:cBhvr>
                                      <p:to>
                                        <p:strVal val="visible"/>
                                      </p:to>
                                    </p:set>
                                    <p:animEffect transition="in" filter="wipe(down)">
                                      <p:cBhvr>
                                        <p:cTn id="60"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4" grpId="1" uiExpand="1" build="p" animBg="1"/>
      <p:bldP spid="49" grpId="0" animBg="1"/>
      <p:bldP spid="50" grpId="0" animBg="1"/>
      <p:bldP spid="50" grpId="1" animBg="1"/>
      <p:bldP spid="52" grpId="0" animBg="1"/>
      <p:bldP spid="52"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AutoShape 13"/>
          <p:cNvSpPr>
            <a:spLocks noChangeArrowheads="1"/>
          </p:cNvSpPr>
          <p:nvPr/>
        </p:nvSpPr>
        <p:spPr bwMode="auto">
          <a:xfrm>
            <a:off x="285720" y="1357299"/>
            <a:ext cx="8501092" cy="2428891"/>
          </a:xfrm>
          <a:prstGeom prst="plaque">
            <a:avLst>
              <a:gd name="adj" fmla="val 16667"/>
            </a:avLst>
          </a:prstGeom>
          <a:solidFill>
            <a:srgbClr val="604A7B">
              <a:alpha val="0"/>
            </a:srgbClr>
          </a:solidFill>
          <a:ln w="127000">
            <a:solidFill>
              <a:schemeClr val="bg1"/>
            </a:solidFill>
            <a:miter lim="800000"/>
            <a:headEnd/>
            <a:tailEnd/>
          </a:ln>
          <a:effectLst>
            <a:glow rad="228600">
              <a:schemeClr val="accent5">
                <a:satMod val="175000"/>
                <a:alpha val="40000"/>
              </a:schemeClr>
            </a:glow>
            <a:reflection blurRad="6350" stA="50000" endA="300" endPos="90000" dir="5400000" sy="-100000" algn="bl" rotWithShape="0"/>
          </a:effectLst>
        </p:spPr>
        <p:txBody>
          <a:bodyPr wrap="none" anchor="ctr"/>
          <a:lstStyle/>
          <a:p>
            <a:pPr algn="ctr">
              <a:defRPr/>
            </a:pPr>
            <a:r>
              <a:rPr lang="fr-FR" sz="4800" b="1" dirty="0" smtClean="0">
                <a:effectLst>
                  <a:outerShdw blurRad="38100" dist="38100" dir="2700000" algn="tl">
                    <a:srgbClr val="000000">
                      <a:alpha val="43137"/>
                    </a:srgbClr>
                  </a:outerShdw>
                </a:effectLst>
                <a:latin typeface="Andalus" pitchFamily="18" charset="-78"/>
                <a:cs typeface="Andalus" pitchFamily="18" charset="-78"/>
              </a:rPr>
              <a:t>La biodégradation des polymères </a:t>
            </a:r>
            <a:endParaRPr lang="fr-FR" sz="4800" i="1" dirty="0">
              <a:effectLst>
                <a:outerShdw blurRad="38100" dist="38100" dir="2700000" algn="tl">
                  <a:srgbClr val="000000">
                    <a:alpha val="43137"/>
                  </a:srgbClr>
                </a:outerShdw>
              </a:effectLst>
              <a:latin typeface="Andalus" pitchFamily="18" charset="-78"/>
              <a:cs typeface="Andalus" pitchFamily="18" charset="-78"/>
            </a:endParaRPr>
          </a:p>
        </p:txBody>
      </p:sp>
      <p:sp>
        <p:nvSpPr>
          <p:cNvPr id="1026" name="AutoShape 2"/>
          <p:cNvSpPr>
            <a:spLocks noChangeArrowheads="1"/>
          </p:cNvSpPr>
          <p:nvPr/>
        </p:nvSpPr>
        <p:spPr bwMode="auto">
          <a:xfrm>
            <a:off x="2643174" y="0"/>
            <a:ext cx="4086225" cy="928670"/>
          </a:xfrm>
          <a:prstGeom prst="downArrowCallout">
            <a:avLst>
              <a:gd name="adj1" fmla="val 32771"/>
              <a:gd name="adj2" fmla="val 42672"/>
              <a:gd name="adj3" fmla="val 24241"/>
              <a:gd name="adj4" fmla="val 46213"/>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2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Produits de polymère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AutoShape 3"/>
          <p:cNvSpPr>
            <a:spLocks noChangeArrowheads="1"/>
          </p:cNvSpPr>
          <p:nvPr/>
        </p:nvSpPr>
        <p:spPr bwMode="auto">
          <a:xfrm>
            <a:off x="2143108" y="1000109"/>
            <a:ext cx="4857784" cy="2071701"/>
          </a:xfrm>
          <a:prstGeom prst="downArrowCallout">
            <a:avLst>
              <a:gd name="adj1" fmla="val 7066"/>
              <a:gd name="adj2" fmla="val 15676"/>
              <a:gd name="adj3" fmla="val 14060"/>
              <a:gd name="adj4" fmla="val 66667"/>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Première partie</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Désintégration : modification des propriétés physique (changement de </a:t>
            </a:r>
            <a:r>
              <a:rPr kumimoji="0" lang="fr-FR" sz="1600" b="0" i="0" u="none" strike="noStrike" cap="none" normalizeH="0" baseline="0" dirty="0" err="1" smtClean="0">
                <a:ln>
                  <a:noFill/>
                </a:ln>
                <a:solidFill>
                  <a:schemeClr val="tx1"/>
                </a:solidFill>
                <a:effectLst/>
                <a:latin typeface="Times New Roman" pitchFamily="18" charset="0"/>
                <a:ea typeface="Arial" pitchFamily="34" charset="0"/>
                <a:cs typeface="Arial" pitchFamily="34" charset="0"/>
              </a:rPr>
              <a:t>dimension,perte</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de poids , changement de viscosité et de la flexibilité et augmentation de la friabilité)</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AutoShape 4"/>
          <p:cNvSpPr>
            <a:spLocks noChangeArrowheads="1"/>
          </p:cNvSpPr>
          <p:nvPr/>
        </p:nvSpPr>
        <p:spPr bwMode="auto">
          <a:xfrm rot="20106444">
            <a:off x="6823875" y="344344"/>
            <a:ext cx="1761057" cy="565903"/>
          </a:xfrm>
          <a:prstGeom prst="leftArrowCallout">
            <a:avLst>
              <a:gd name="adj1" fmla="val 25000"/>
              <a:gd name="adj2" fmla="val 25000"/>
              <a:gd name="adj3" fmla="val 41304"/>
              <a:gd name="adj4" fmla="val 66667"/>
            </a:avLst>
          </a:prstGeom>
          <a:solidFill>
            <a:srgbClr val="FFFFFF"/>
          </a:solidFill>
          <a:ln w="63500" cmpd="thickThin">
            <a:solidFill>
              <a:srgbClr val="8064A2"/>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Micro-organismes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AutoShape 5"/>
          <p:cNvSpPr>
            <a:spLocks noChangeArrowheads="1"/>
          </p:cNvSpPr>
          <p:nvPr/>
        </p:nvSpPr>
        <p:spPr bwMode="auto">
          <a:xfrm>
            <a:off x="7143768" y="1500174"/>
            <a:ext cx="1714512" cy="500066"/>
          </a:xfrm>
          <a:prstGeom prst="leftArrowCallout">
            <a:avLst>
              <a:gd name="adj1" fmla="val 25000"/>
              <a:gd name="adj2" fmla="val 25000"/>
              <a:gd name="adj3" fmla="val 55674"/>
              <a:gd name="adj4" fmla="val 66667"/>
            </a:avLst>
          </a:prstGeom>
          <a:solidFill>
            <a:srgbClr val="FFFFFF"/>
          </a:solidFill>
          <a:ln w="63500" cmpd="thickThin">
            <a:solidFill>
              <a:srgbClr val="8064A2"/>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Hydrolyse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AutoShape 6"/>
          <p:cNvSpPr>
            <a:spLocks noChangeArrowheads="1"/>
          </p:cNvSpPr>
          <p:nvPr/>
        </p:nvSpPr>
        <p:spPr bwMode="auto">
          <a:xfrm rot="708393">
            <a:off x="7104141" y="2312443"/>
            <a:ext cx="1705514" cy="487297"/>
          </a:xfrm>
          <a:prstGeom prst="leftArrowCallout">
            <a:avLst>
              <a:gd name="adj1" fmla="val 25000"/>
              <a:gd name="adj2" fmla="val 25000"/>
              <a:gd name="adj3" fmla="val 53901"/>
              <a:gd name="adj4" fmla="val 66667"/>
            </a:avLst>
          </a:prstGeom>
          <a:solidFill>
            <a:srgbClr val="FFFFFF"/>
          </a:solidFill>
          <a:ln w="63500" cmpd="thickThin">
            <a:solidFill>
              <a:srgbClr val="8064A2"/>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Oxydation</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AutoShape 7"/>
          <p:cNvSpPr>
            <a:spLocks noChangeArrowheads="1"/>
          </p:cNvSpPr>
          <p:nvPr/>
        </p:nvSpPr>
        <p:spPr bwMode="auto">
          <a:xfrm rot="1897619">
            <a:off x="585496" y="369862"/>
            <a:ext cx="1550135" cy="492523"/>
          </a:xfrm>
          <a:prstGeom prst="rightArrowCallout">
            <a:avLst>
              <a:gd name="adj1" fmla="val 25000"/>
              <a:gd name="adj2" fmla="val 25000"/>
              <a:gd name="adj3" fmla="val 52837"/>
              <a:gd name="adj4" fmla="val 66667"/>
            </a:avLst>
          </a:prstGeom>
          <a:solidFill>
            <a:srgbClr val="FFFFFF"/>
          </a:solidFill>
          <a:ln w="63500" cmpd="thickThin">
            <a:solidFill>
              <a:srgbClr val="F7964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Lumière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AutoShape 9"/>
          <p:cNvSpPr>
            <a:spLocks noChangeArrowheads="1"/>
          </p:cNvSpPr>
          <p:nvPr/>
        </p:nvSpPr>
        <p:spPr bwMode="auto">
          <a:xfrm rot="20244647">
            <a:off x="527368" y="2491024"/>
            <a:ext cx="1528908" cy="447675"/>
          </a:xfrm>
          <a:prstGeom prst="rightArrowCallout">
            <a:avLst>
              <a:gd name="adj1" fmla="val 25000"/>
              <a:gd name="adj2" fmla="val 25000"/>
              <a:gd name="adj3" fmla="val 50709"/>
              <a:gd name="adj4" fmla="val 66667"/>
            </a:avLst>
          </a:prstGeom>
          <a:solidFill>
            <a:srgbClr val="FFFFFF"/>
          </a:solidFill>
          <a:ln w="63500" cmpd="thickThin">
            <a:solidFill>
              <a:srgbClr val="F7964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Chaleur</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AutoShape 10"/>
          <p:cNvSpPr>
            <a:spLocks noChangeArrowheads="1"/>
          </p:cNvSpPr>
          <p:nvPr/>
        </p:nvSpPr>
        <p:spPr bwMode="auto">
          <a:xfrm>
            <a:off x="2500298" y="3071810"/>
            <a:ext cx="4086225" cy="928694"/>
          </a:xfrm>
          <a:prstGeom prst="downArrowCallout">
            <a:avLst>
              <a:gd name="adj1" fmla="val 12335"/>
              <a:gd name="adj2" fmla="val 20380"/>
              <a:gd name="adj3" fmla="val 24241"/>
              <a:gd name="adj4" fmla="val 46213"/>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Fragment de polymère (≤20</a:t>
            </a:r>
            <a:r>
              <a:rPr kumimoji="0" lang="fr-FR" sz="1600" b="0" i="0" u="none" strike="noStrike" cap="none" normalizeH="0" dirty="0" smtClean="0">
                <a:ln>
                  <a:noFill/>
                </a:ln>
                <a:solidFill>
                  <a:schemeClr val="tx1"/>
                </a:solidFill>
                <a:effectLst/>
                <a:latin typeface="Times New Roman" pitchFamily="18" charset="0"/>
                <a:ea typeface="Arial" pitchFamily="34" charset="0"/>
                <a:cs typeface="Arial" pitchFamily="34" charset="0"/>
              </a:rPr>
              <a:t> mm)</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AutoShape 11"/>
          <p:cNvSpPr>
            <a:spLocks noChangeArrowheads="1"/>
          </p:cNvSpPr>
          <p:nvPr/>
        </p:nvSpPr>
        <p:spPr bwMode="auto">
          <a:xfrm>
            <a:off x="1214414" y="4071942"/>
            <a:ext cx="6572296" cy="1071571"/>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Deuxième partie</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Minéralisation : digestion des fragments de plastique résultant en une génération de CO</a:t>
            </a:r>
            <a:r>
              <a:rPr kumimoji="0" lang="fr-FR" sz="1600" b="0"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2</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+H</a:t>
            </a:r>
            <a:r>
              <a:rPr kumimoji="0" lang="fr-FR" sz="1600" b="0"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2</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O + produits biocompatibles.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6" name="AutoShape 12"/>
          <p:cNvSpPr>
            <a:spLocks noChangeArrowheads="1"/>
          </p:cNvSpPr>
          <p:nvPr/>
        </p:nvSpPr>
        <p:spPr bwMode="auto">
          <a:xfrm rot="19867284">
            <a:off x="7348691" y="3887280"/>
            <a:ext cx="1758156" cy="606563"/>
          </a:xfrm>
          <a:prstGeom prst="leftArrowCallout">
            <a:avLst>
              <a:gd name="adj1" fmla="val 12194"/>
              <a:gd name="adj2" fmla="val 13264"/>
              <a:gd name="adj3" fmla="val 38016"/>
              <a:gd name="adj4" fmla="val 76060"/>
            </a:avLst>
          </a:prstGeom>
          <a:solidFill>
            <a:srgbClr val="FFFFFF"/>
          </a:solidFill>
          <a:ln w="63500" cmpd="thickThin">
            <a:solidFill>
              <a:srgbClr val="8064A2"/>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Micro-organismes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7" name="AutoShape 13"/>
          <p:cNvSpPr>
            <a:spLocks noChangeArrowheads="1"/>
          </p:cNvSpPr>
          <p:nvPr/>
        </p:nvSpPr>
        <p:spPr bwMode="auto">
          <a:xfrm rot="3203969">
            <a:off x="3515425" y="5121206"/>
            <a:ext cx="428625" cy="608867"/>
          </a:xfrm>
          <a:prstGeom prst="downArrow">
            <a:avLst>
              <a:gd name="adj1" fmla="val 50000"/>
              <a:gd name="adj2" fmla="val 45556"/>
            </a:avLst>
          </a:prstGeom>
          <a:ln>
            <a:headEnd/>
            <a:tailEnd/>
          </a:ln>
        </p:spPr>
        <p:style>
          <a:lnRef idx="2">
            <a:schemeClr val="accent5"/>
          </a:lnRef>
          <a:fillRef idx="1">
            <a:schemeClr val="lt1"/>
          </a:fillRef>
          <a:effectRef idx="0">
            <a:schemeClr val="accent5"/>
          </a:effectRef>
          <a:fontRef idx="minor">
            <a:schemeClr val="dk1"/>
          </a:fontRef>
        </p:style>
        <p:txBody>
          <a:bodyPr vert="eaVert" wrap="square" lIns="91440" tIns="45720" rIns="91440" bIns="45720" numCol="1" anchor="t" anchorCtr="0" compatLnSpc="1">
            <a:prstTxWarp prst="textNoShape">
              <a:avLst/>
            </a:prstTxWarp>
          </a:bodyPr>
          <a:lstStyle/>
          <a:p>
            <a:endParaRPr lang="fr-FR"/>
          </a:p>
        </p:txBody>
      </p:sp>
      <p:sp>
        <p:nvSpPr>
          <p:cNvPr id="1038" name="AutoShape 14"/>
          <p:cNvSpPr>
            <a:spLocks noChangeArrowheads="1"/>
          </p:cNvSpPr>
          <p:nvPr/>
        </p:nvSpPr>
        <p:spPr bwMode="auto">
          <a:xfrm rot="18597749">
            <a:off x="5064782" y="5137276"/>
            <a:ext cx="428625" cy="553853"/>
          </a:xfrm>
          <a:prstGeom prst="downArrow">
            <a:avLst>
              <a:gd name="adj1" fmla="val 50000"/>
              <a:gd name="adj2" fmla="val 50556"/>
            </a:avLst>
          </a:prstGeom>
          <a:ln>
            <a:headEnd/>
            <a:tailEnd/>
          </a:ln>
        </p:spPr>
        <p:style>
          <a:lnRef idx="2">
            <a:schemeClr val="accent5"/>
          </a:lnRef>
          <a:fillRef idx="1">
            <a:schemeClr val="lt1"/>
          </a:fillRef>
          <a:effectRef idx="0">
            <a:schemeClr val="accent5"/>
          </a:effectRef>
          <a:fontRef idx="minor">
            <a:schemeClr val="dk1"/>
          </a:fontRef>
        </p:style>
        <p:txBody>
          <a:bodyPr vert="eaVert" wrap="square" lIns="91440" tIns="45720" rIns="91440" bIns="45720" numCol="1" anchor="t" anchorCtr="0" compatLnSpc="1">
            <a:prstTxWarp prst="textNoShape">
              <a:avLst/>
            </a:prstTxWarp>
          </a:bodyPr>
          <a:lstStyle/>
          <a:p>
            <a:endParaRPr lang="fr-FR"/>
          </a:p>
        </p:txBody>
      </p:sp>
      <p:sp>
        <p:nvSpPr>
          <p:cNvPr id="1039" name="Rectangle 15"/>
          <p:cNvSpPr>
            <a:spLocks noChangeArrowheads="1"/>
          </p:cNvSpPr>
          <p:nvPr/>
        </p:nvSpPr>
        <p:spPr bwMode="auto">
          <a:xfrm>
            <a:off x="357158" y="5572140"/>
            <a:ext cx="3028950" cy="685800"/>
          </a:xfrm>
          <a:prstGeom prst="rect">
            <a:avLst/>
          </a:prstGeom>
          <a:solidFill>
            <a:srgbClr val="FFFFFF"/>
          </a:solidFill>
          <a:ln w="63500" cmpd="thickThin">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Biodégradation </a:t>
            </a:r>
            <a:r>
              <a:rPr kumimoji="0" lang="fr-FR" sz="1600" b="0" i="0" u="none" strike="noStrike" cap="none" normalizeH="0" baseline="0" dirty="0" err="1" smtClean="0">
                <a:ln>
                  <a:noFill/>
                </a:ln>
                <a:solidFill>
                  <a:schemeClr val="tx1"/>
                </a:solidFill>
                <a:effectLst/>
                <a:latin typeface="Times New Roman" pitchFamily="18" charset="0"/>
                <a:ea typeface="Arial" pitchFamily="34" charset="0"/>
                <a:cs typeface="Arial" pitchFamily="34" charset="0"/>
              </a:rPr>
              <a:t>aérobique</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(CO</a:t>
            </a:r>
            <a:r>
              <a:rPr kumimoji="0" lang="fr-FR" sz="1600" b="0"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2</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 H</a:t>
            </a:r>
            <a:r>
              <a:rPr kumimoji="0" lang="fr-FR" sz="1600" b="0"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2</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O + Biomasse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0" name="Rectangle 16"/>
          <p:cNvSpPr>
            <a:spLocks noChangeArrowheads="1"/>
          </p:cNvSpPr>
          <p:nvPr/>
        </p:nvSpPr>
        <p:spPr bwMode="auto">
          <a:xfrm>
            <a:off x="5643570" y="5500702"/>
            <a:ext cx="3028950" cy="685800"/>
          </a:xfrm>
          <a:prstGeom prst="rect">
            <a:avLst/>
          </a:prstGeom>
          <a:solidFill>
            <a:srgbClr val="FFFFFF"/>
          </a:solidFill>
          <a:ln w="63500" cmpd="thickThin">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Biodégradation anaérobique (CH</a:t>
            </a:r>
            <a:r>
              <a:rPr kumimoji="0" lang="fr-FR" sz="1600" b="0"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4</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+CO</a:t>
            </a:r>
            <a:r>
              <a:rPr kumimoji="0" lang="fr-FR" sz="1600" b="0"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2</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+Biomasse </a:t>
            </a:r>
            <a:r>
              <a:rPr lang="fr-FR" sz="1600" dirty="0" smtClean="0">
                <a:latin typeface="Times New Roman" pitchFamily="18" charset="0"/>
                <a:ea typeface="Arial" pitchFamily="34" charset="0"/>
                <a:cs typeface="Arial" pitchFamily="34" charset="0"/>
              </a:rPr>
              <a:t>)</a:t>
            </a:r>
            <a:r>
              <a:rPr kumimoji="0" lang="fr-FR" sz="16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0" name="Rectangle 159"/>
          <p:cNvSpPr/>
          <p:nvPr/>
        </p:nvSpPr>
        <p:spPr>
          <a:xfrm>
            <a:off x="1231256" y="6334780"/>
            <a:ext cx="7441461" cy="461665"/>
          </a:xfrm>
          <a:prstGeom prst="rect">
            <a:avLst/>
          </a:prstGeom>
        </p:spPr>
        <p:txBody>
          <a:bodyPr wrap="none">
            <a:spAutoFit/>
          </a:bodyPr>
          <a:lstStyle/>
          <a:p>
            <a:r>
              <a:rPr lang="fr-FR" sz="2400" b="1" dirty="0" smtClean="0">
                <a:effectLst>
                  <a:outerShdw blurRad="38100" dist="38100" dir="2700000" algn="tl">
                    <a:srgbClr val="000000">
                      <a:alpha val="43137"/>
                    </a:srgbClr>
                  </a:outerShdw>
                </a:effectLst>
                <a:latin typeface="Andalus" pitchFamily="18" charset="-78"/>
                <a:cs typeface="Andalus" pitchFamily="18" charset="-78"/>
              </a:rPr>
              <a:t>Figure 5: Le processus de biodégradation d’un polymère. </a:t>
            </a:r>
            <a:endParaRPr lang="fr-FR" sz="2400" b="1" dirty="0">
              <a:effectLst>
                <a:outerShdw blurRad="38100" dist="38100" dir="2700000" algn="tl">
                  <a:srgbClr val="000000">
                    <a:alpha val="43137"/>
                  </a:srgbClr>
                </a:outerShdw>
              </a:effectLst>
              <a:latin typeface="Andalus" pitchFamily="18" charset="-78"/>
              <a:cs typeface="Andalus" pitchFamily="18"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slide(fromBottom)">
                                      <p:cBhvr>
                                        <p:cTn id="7" dur="500"/>
                                        <p:tgtEl>
                                          <p:spTgt spid="14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144"/>
                                        </p:tgtEl>
                                        <p:attrNameLst>
                                          <p:attrName>ppt_x</p:attrName>
                                        </p:attrNameLst>
                                      </p:cBhvr>
                                      <p:tavLst>
                                        <p:tav tm="0">
                                          <p:val>
                                            <p:strVal val="ppt_x"/>
                                          </p:val>
                                        </p:tav>
                                        <p:tav tm="100000">
                                          <p:val>
                                            <p:strVal val="ppt_x"/>
                                          </p:val>
                                        </p:tav>
                                      </p:tavLst>
                                    </p:anim>
                                    <p:anim calcmode="lin" valueType="num">
                                      <p:cBhvr additive="base">
                                        <p:cTn id="12" dur="500"/>
                                        <p:tgtEl>
                                          <p:spTgt spid="144"/>
                                        </p:tgtEl>
                                        <p:attrNameLst>
                                          <p:attrName>ppt_y</p:attrName>
                                        </p:attrNameLst>
                                      </p:cBhvr>
                                      <p:tavLst>
                                        <p:tav tm="0">
                                          <p:val>
                                            <p:strVal val="ppt_y"/>
                                          </p:val>
                                        </p:tav>
                                        <p:tav tm="100000">
                                          <p:val>
                                            <p:strVal val="1+ppt_h/2"/>
                                          </p:val>
                                        </p:tav>
                                      </p:tavLst>
                                    </p:anim>
                                    <p:set>
                                      <p:cBhvr>
                                        <p:cTn id="13" dur="1" fill="hold">
                                          <p:stCondLst>
                                            <p:cond delay="499"/>
                                          </p:stCondLst>
                                        </p:cTn>
                                        <p:tgtEl>
                                          <p:spTgt spid="14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wipe(down)">
                                      <p:cBhvr>
                                        <p:cTn id="18" dur="5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27"/>
                                        </p:tgtEl>
                                        <p:attrNameLst>
                                          <p:attrName>style.visibility</p:attrName>
                                        </p:attrNameLst>
                                      </p:cBhvr>
                                      <p:to>
                                        <p:strVal val="visible"/>
                                      </p:to>
                                    </p:set>
                                    <p:animEffect transition="in" filter="wipe(down)">
                                      <p:cBhvr>
                                        <p:cTn id="23" dur="500"/>
                                        <p:tgtEl>
                                          <p:spTgt spid="102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028"/>
                                        </p:tgtEl>
                                        <p:attrNameLst>
                                          <p:attrName>style.visibility</p:attrName>
                                        </p:attrNameLst>
                                      </p:cBhvr>
                                      <p:to>
                                        <p:strVal val="visible"/>
                                      </p:to>
                                    </p:set>
                                    <p:anim calcmode="lin" valueType="num">
                                      <p:cBhvr additive="base">
                                        <p:cTn id="28" dur="1000" fill="hold"/>
                                        <p:tgtEl>
                                          <p:spTgt spid="1028"/>
                                        </p:tgtEl>
                                        <p:attrNameLst>
                                          <p:attrName>ppt_x</p:attrName>
                                        </p:attrNameLst>
                                      </p:cBhvr>
                                      <p:tavLst>
                                        <p:tav tm="0">
                                          <p:val>
                                            <p:strVal val="#ppt_x"/>
                                          </p:val>
                                        </p:tav>
                                        <p:tav tm="100000">
                                          <p:val>
                                            <p:strVal val="#ppt_x"/>
                                          </p:val>
                                        </p:tav>
                                      </p:tavLst>
                                    </p:anim>
                                    <p:anim calcmode="lin" valueType="num">
                                      <p:cBhvr additive="base">
                                        <p:cTn id="29" dur="1000" fill="hold"/>
                                        <p:tgtEl>
                                          <p:spTgt spid="1028"/>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029"/>
                                        </p:tgtEl>
                                        <p:attrNameLst>
                                          <p:attrName>style.visibility</p:attrName>
                                        </p:attrNameLst>
                                      </p:cBhvr>
                                      <p:to>
                                        <p:strVal val="visible"/>
                                      </p:to>
                                    </p:set>
                                    <p:anim calcmode="lin" valueType="num">
                                      <p:cBhvr additive="base">
                                        <p:cTn id="33" dur="1000" fill="hold"/>
                                        <p:tgtEl>
                                          <p:spTgt spid="1029"/>
                                        </p:tgtEl>
                                        <p:attrNameLst>
                                          <p:attrName>ppt_x</p:attrName>
                                        </p:attrNameLst>
                                      </p:cBhvr>
                                      <p:tavLst>
                                        <p:tav tm="0">
                                          <p:val>
                                            <p:strVal val="#ppt_x"/>
                                          </p:val>
                                        </p:tav>
                                        <p:tav tm="100000">
                                          <p:val>
                                            <p:strVal val="#ppt_x"/>
                                          </p:val>
                                        </p:tav>
                                      </p:tavLst>
                                    </p:anim>
                                    <p:anim calcmode="lin" valueType="num">
                                      <p:cBhvr additive="base">
                                        <p:cTn id="34" dur="1000" fill="hold"/>
                                        <p:tgtEl>
                                          <p:spTgt spid="1029"/>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2" presetClass="entr" presetSubtype="4" fill="hold" grpId="0" nodeType="afterEffect">
                                  <p:stCondLst>
                                    <p:cond delay="0"/>
                                  </p:stCondLst>
                                  <p:childTnLst>
                                    <p:set>
                                      <p:cBhvr>
                                        <p:cTn id="37" dur="1" fill="hold">
                                          <p:stCondLst>
                                            <p:cond delay="0"/>
                                          </p:stCondLst>
                                        </p:cTn>
                                        <p:tgtEl>
                                          <p:spTgt spid="1030"/>
                                        </p:tgtEl>
                                        <p:attrNameLst>
                                          <p:attrName>style.visibility</p:attrName>
                                        </p:attrNameLst>
                                      </p:cBhvr>
                                      <p:to>
                                        <p:strVal val="visible"/>
                                      </p:to>
                                    </p:set>
                                    <p:anim calcmode="lin" valueType="num">
                                      <p:cBhvr additive="base">
                                        <p:cTn id="38" dur="1000" fill="hold"/>
                                        <p:tgtEl>
                                          <p:spTgt spid="1030"/>
                                        </p:tgtEl>
                                        <p:attrNameLst>
                                          <p:attrName>ppt_x</p:attrName>
                                        </p:attrNameLst>
                                      </p:cBhvr>
                                      <p:tavLst>
                                        <p:tav tm="0">
                                          <p:val>
                                            <p:strVal val="#ppt_x"/>
                                          </p:val>
                                        </p:tav>
                                        <p:tav tm="100000">
                                          <p:val>
                                            <p:strVal val="#ppt_x"/>
                                          </p:val>
                                        </p:tav>
                                      </p:tavLst>
                                    </p:anim>
                                    <p:anim calcmode="lin" valueType="num">
                                      <p:cBhvr additive="base">
                                        <p:cTn id="39" dur="1000" fill="hold"/>
                                        <p:tgtEl>
                                          <p:spTgt spid="1030"/>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1031"/>
                                        </p:tgtEl>
                                        <p:attrNameLst>
                                          <p:attrName>style.visibility</p:attrName>
                                        </p:attrNameLst>
                                      </p:cBhvr>
                                      <p:to>
                                        <p:strVal val="visible"/>
                                      </p:to>
                                    </p:set>
                                    <p:anim calcmode="lin" valueType="num">
                                      <p:cBhvr additive="base">
                                        <p:cTn id="43" dur="1000" fill="hold"/>
                                        <p:tgtEl>
                                          <p:spTgt spid="1031"/>
                                        </p:tgtEl>
                                        <p:attrNameLst>
                                          <p:attrName>ppt_x</p:attrName>
                                        </p:attrNameLst>
                                      </p:cBhvr>
                                      <p:tavLst>
                                        <p:tav tm="0">
                                          <p:val>
                                            <p:strVal val="#ppt_x"/>
                                          </p:val>
                                        </p:tav>
                                        <p:tav tm="100000">
                                          <p:val>
                                            <p:strVal val="#ppt_x"/>
                                          </p:val>
                                        </p:tav>
                                      </p:tavLst>
                                    </p:anim>
                                    <p:anim calcmode="lin" valueType="num">
                                      <p:cBhvr additive="base">
                                        <p:cTn id="44" dur="1000" fill="hold"/>
                                        <p:tgtEl>
                                          <p:spTgt spid="1031"/>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grpId="0" nodeType="afterEffect">
                                  <p:stCondLst>
                                    <p:cond delay="0"/>
                                  </p:stCondLst>
                                  <p:childTnLst>
                                    <p:set>
                                      <p:cBhvr>
                                        <p:cTn id="47" dur="1" fill="hold">
                                          <p:stCondLst>
                                            <p:cond delay="0"/>
                                          </p:stCondLst>
                                        </p:cTn>
                                        <p:tgtEl>
                                          <p:spTgt spid="1033"/>
                                        </p:tgtEl>
                                        <p:attrNameLst>
                                          <p:attrName>style.visibility</p:attrName>
                                        </p:attrNameLst>
                                      </p:cBhvr>
                                      <p:to>
                                        <p:strVal val="visible"/>
                                      </p:to>
                                    </p:set>
                                    <p:anim calcmode="lin" valueType="num">
                                      <p:cBhvr additive="base">
                                        <p:cTn id="48" dur="1000" fill="hold"/>
                                        <p:tgtEl>
                                          <p:spTgt spid="1033"/>
                                        </p:tgtEl>
                                        <p:attrNameLst>
                                          <p:attrName>ppt_x</p:attrName>
                                        </p:attrNameLst>
                                      </p:cBhvr>
                                      <p:tavLst>
                                        <p:tav tm="0">
                                          <p:val>
                                            <p:strVal val="#ppt_x"/>
                                          </p:val>
                                        </p:tav>
                                        <p:tav tm="100000">
                                          <p:val>
                                            <p:strVal val="#ppt_x"/>
                                          </p:val>
                                        </p:tav>
                                      </p:tavLst>
                                    </p:anim>
                                    <p:anim calcmode="lin" valueType="num">
                                      <p:cBhvr additive="base">
                                        <p:cTn id="49" dur="1000" fill="hold"/>
                                        <p:tgtEl>
                                          <p:spTgt spid="1033"/>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grpId="0" nodeType="clickEffect">
                                  <p:stCondLst>
                                    <p:cond delay="0"/>
                                  </p:stCondLst>
                                  <p:childTnLst>
                                    <p:set>
                                      <p:cBhvr>
                                        <p:cTn id="53" dur="1" fill="hold">
                                          <p:stCondLst>
                                            <p:cond delay="0"/>
                                          </p:stCondLst>
                                        </p:cTn>
                                        <p:tgtEl>
                                          <p:spTgt spid="1034"/>
                                        </p:tgtEl>
                                        <p:attrNameLst>
                                          <p:attrName>style.visibility</p:attrName>
                                        </p:attrNameLst>
                                      </p:cBhvr>
                                      <p:to>
                                        <p:strVal val="visible"/>
                                      </p:to>
                                    </p:set>
                                    <p:anim calcmode="lin" valueType="num">
                                      <p:cBhvr>
                                        <p:cTn id="54" dur="500" fill="hold"/>
                                        <p:tgtEl>
                                          <p:spTgt spid="1034"/>
                                        </p:tgtEl>
                                        <p:attrNameLst>
                                          <p:attrName>ppt_w</p:attrName>
                                        </p:attrNameLst>
                                      </p:cBhvr>
                                      <p:tavLst>
                                        <p:tav tm="0">
                                          <p:val>
                                            <p:strVal val="#ppt_w*0.70"/>
                                          </p:val>
                                        </p:tav>
                                        <p:tav tm="100000">
                                          <p:val>
                                            <p:strVal val="#ppt_w"/>
                                          </p:val>
                                        </p:tav>
                                      </p:tavLst>
                                    </p:anim>
                                    <p:anim calcmode="lin" valueType="num">
                                      <p:cBhvr>
                                        <p:cTn id="55" dur="500" fill="hold"/>
                                        <p:tgtEl>
                                          <p:spTgt spid="1034"/>
                                        </p:tgtEl>
                                        <p:attrNameLst>
                                          <p:attrName>ppt_h</p:attrName>
                                        </p:attrNameLst>
                                      </p:cBhvr>
                                      <p:tavLst>
                                        <p:tav tm="0">
                                          <p:val>
                                            <p:strVal val="#ppt_h"/>
                                          </p:val>
                                        </p:tav>
                                        <p:tav tm="100000">
                                          <p:val>
                                            <p:strVal val="#ppt_h"/>
                                          </p:val>
                                        </p:tav>
                                      </p:tavLst>
                                    </p:anim>
                                    <p:animEffect transition="in" filter="fade">
                                      <p:cBhvr>
                                        <p:cTn id="56" dur="500"/>
                                        <p:tgtEl>
                                          <p:spTgt spid="1034"/>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4" fill="hold" grpId="0" nodeType="clickEffect">
                                  <p:stCondLst>
                                    <p:cond delay="0"/>
                                  </p:stCondLst>
                                  <p:childTnLst>
                                    <p:set>
                                      <p:cBhvr>
                                        <p:cTn id="60" dur="1" fill="hold">
                                          <p:stCondLst>
                                            <p:cond delay="0"/>
                                          </p:stCondLst>
                                        </p:cTn>
                                        <p:tgtEl>
                                          <p:spTgt spid="1035"/>
                                        </p:tgtEl>
                                        <p:attrNameLst>
                                          <p:attrName>style.visibility</p:attrName>
                                        </p:attrNameLst>
                                      </p:cBhvr>
                                      <p:to>
                                        <p:strVal val="visible"/>
                                      </p:to>
                                    </p:set>
                                    <p:animEffect transition="in" filter="slide(fromBottom)">
                                      <p:cBhvr>
                                        <p:cTn id="61" dur="500"/>
                                        <p:tgtEl>
                                          <p:spTgt spid="1035"/>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1036"/>
                                        </p:tgtEl>
                                        <p:attrNameLst>
                                          <p:attrName>style.visibility</p:attrName>
                                        </p:attrNameLst>
                                      </p:cBhvr>
                                      <p:to>
                                        <p:strVal val="visible"/>
                                      </p:to>
                                    </p:set>
                                    <p:anim calcmode="lin" valueType="num">
                                      <p:cBhvr additive="base">
                                        <p:cTn id="66" dur="500" fill="hold"/>
                                        <p:tgtEl>
                                          <p:spTgt spid="1036"/>
                                        </p:tgtEl>
                                        <p:attrNameLst>
                                          <p:attrName>ppt_x</p:attrName>
                                        </p:attrNameLst>
                                      </p:cBhvr>
                                      <p:tavLst>
                                        <p:tav tm="0">
                                          <p:val>
                                            <p:strVal val="#ppt_x"/>
                                          </p:val>
                                        </p:tav>
                                        <p:tav tm="100000">
                                          <p:val>
                                            <p:strVal val="#ppt_x"/>
                                          </p:val>
                                        </p:tav>
                                      </p:tavLst>
                                    </p:anim>
                                    <p:anim calcmode="lin" valueType="num">
                                      <p:cBhvr additive="base">
                                        <p:cTn id="67" dur="500" fill="hold"/>
                                        <p:tgtEl>
                                          <p:spTgt spid="1036"/>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55" presetClass="entr" presetSubtype="0" fill="hold" grpId="0" nodeType="clickEffect">
                                  <p:stCondLst>
                                    <p:cond delay="0"/>
                                  </p:stCondLst>
                                  <p:childTnLst>
                                    <p:set>
                                      <p:cBhvr>
                                        <p:cTn id="71" dur="1" fill="hold">
                                          <p:stCondLst>
                                            <p:cond delay="0"/>
                                          </p:stCondLst>
                                        </p:cTn>
                                        <p:tgtEl>
                                          <p:spTgt spid="1037"/>
                                        </p:tgtEl>
                                        <p:attrNameLst>
                                          <p:attrName>style.visibility</p:attrName>
                                        </p:attrNameLst>
                                      </p:cBhvr>
                                      <p:to>
                                        <p:strVal val="visible"/>
                                      </p:to>
                                    </p:set>
                                    <p:anim calcmode="lin" valueType="num">
                                      <p:cBhvr>
                                        <p:cTn id="72" dur="500" fill="hold"/>
                                        <p:tgtEl>
                                          <p:spTgt spid="1037"/>
                                        </p:tgtEl>
                                        <p:attrNameLst>
                                          <p:attrName>ppt_w</p:attrName>
                                        </p:attrNameLst>
                                      </p:cBhvr>
                                      <p:tavLst>
                                        <p:tav tm="0">
                                          <p:val>
                                            <p:strVal val="#ppt_w*0.70"/>
                                          </p:val>
                                        </p:tav>
                                        <p:tav tm="100000">
                                          <p:val>
                                            <p:strVal val="#ppt_w"/>
                                          </p:val>
                                        </p:tav>
                                      </p:tavLst>
                                    </p:anim>
                                    <p:anim calcmode="lin" valueType="num">
                                      <p:cBhvr>
                                        <p:cTn id="73" dur="500" fill="hold"/>
                                        <p:tgtEl>
                                          <p:spTgt spid="1037"/>
                                        </p:tgtEl>
                                        <p:attrNameLst>
                                          <p:attrName>ppt_h</p:attrName>
                                        </p:attrNameLst>
                                      </p:cBhvr>
                                      <p:tavLst>
                                        <p:tav tm="0">
                                          <p:val>
                                            <p:strVal val="#ppt_h"/>
                                          </p:val>
                                        </p:tav>
                                        <p:tav tm="100000">
                                          <p:val>
                                            <p:strVal val="#ppt_h"/>
                                          </p:val>
                                        </p:tav>
                                      </p:tavLst>
                                    </p:anim>
                                    <p:animEffect transition="in" filter="fade">
                                      <p:cBhvr>
                                        <p:cTn id="74" dur="500"/>
                                        <p:tgtEl>
                                          <p:spTgt spid="1037"/>
                                        </p:tgtEl>
                                      </p:cBhvr>
                                    </p:animEffect>
                                  </p:childTnLst>
                                </p:cTn>
                              </p:par>
                            </p:childTnLst>
                          </p:cTn>
                        </p:par>
                        <p:par>
                          <p:cTn id="75" fill="hold">
                            <p:stCondLst>
                              <p:cond delay="500"/>
                            </p:stCondLst>
                            <p:childTnLst>
                              <p:par>
                                <p:cTn id="76" presetID="2" presetClass="entr" presetSubtype="4" fill="hold" grpId="0" nodeType="afterEffect">
                                  <p:stCondLst>
                                    <p:cond delay="0"/>
                                  </p:stCondLst>
                                  <p:childTnLst>
                                    <p:set>
                                      <p:cBhvr>
                                        <p:cTn id="77" dur="1" fill="hold">
                                          <p:stCondLst>
                                            <p:cond delay="0"/>
                                          </p:stCondLst>
                                        </p:cTn>
                                        <p:tgtEl>
                                          <p:spTgt spid="1039"/>
                                        </p:tgtEl>
                                        <p:attrNameLst>
                                          <p:attrName>style.visibility</p:attrName>
                                        </p:attrNameLst>
                                      </p:cBhvr>
                                      <p:to>
                                        <p:strVal val="visible"/>
                                      </p:to>
                                    </p:set>
                                    <p:anim calcmode="lin" valueType="num">
                                      <p:cBhvr additive="base">
                                        <p:cTn id="78" dur="1000" fill="hold"/>
                                        <p:tgtEl>
                                          <p:spTgt spid="1039"/>
                                        </p:tgtEl>
                                        <p:attrNameLst>
                                          <p:attrName>ppt_x</p:attrName>
                                        </p:attrNameLst>
                                      </p:cBhvr>
                                      <p:tavLst>
                                        <p:tav tm="0">
                                          <p:val>
                                            <p:strVal val="#ppt_x"/>
                                          </p:val>
                                        </p:tav>
                                        <p:tav tm="100000">
                                          <p:val>
                                            <p:strVal val="#ppt_x"/>
                                          </p:val>
                                        </p:tav>
                                      </p:tavLst>
                                    </p:anim>
                                    <p:anim calcmode="lin" valueType="num">
                                      <p:cBhvr additive="base">
                                        <p:cTn id="79" dur="1000" fill="hold"/>
                                        <p:tgtEl>
                                          <p:spTgt spid="1039"/>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1038"/>
                                        </p:tgtEl>
                                        <p:attrNameLst>
                                          <p:attrName>style.visibility</p:attrName>
                                        </p:attrNameLst>
                                      </p:cBhvr>
                                      <p:to>
                                        <p:strVal val="visible"/>
                                      </p:to>
                                    </p:set>
                                    <p:anim calcmode="lin" valueType="num">
                                      <p:cBhvr>
                                        <p:cTn id="84" dur="1000" fill="hold"/>
                                        <p:tgtEl>
                                          <p:spTgt spid="1038"/>
                                        </p:tgtEl>
                                        <p:attrNameLst>
                                          <p:attrName>ppt_w</p:attrName>
                                        </p:attrNameLst>
                                      </p:cBhvr>
                                      <p:tavLst>
                                        <p:tav tm="0">
                                          <p:val>
                                            <p:strVal val="#ppt_w*0.70"/>
                                          </p:val>
                                        </p:tav>
                                        <p:tav tm="100000">
                                          <p:val>
                                            <p:strVal val="#ppt_w"/>
                                          </p:val>
                                        </p:tav>
                                      </p:tavLst>
                                    </p:anim>
                                    <p:anim calcmode="lin" valueType="num">
                                      <p:cBhvr>
                                        <p:cTn id="85" dur="1000" fill="hold"/>
                                        <p:tgtEl>
                                          <p:spTgt spid="1038"/>
                                        </p:tgtEl>
                                        <p:attrNameLst>
                                          <p:attrName>ppt_h</p:attrName>
                                        </p:attrNameLst>
                                      </p:cBhvr>
                                      <p:tavLst>
                                        <p:tav tm="0">
                                          <p:val>
                                            <p:strVal val="#ppt_h"/>
                                          </p:val>
                                        </p:tav>
                                        <p:tav tm="100000">
                                          <p:val>
                                            <p:strVal val="#ppt_h"/>
                                          </p:val>
                                        </p:tav>
                                      </p:tavLst>
                                    </p:anim>
                                    <p:animEffect transition="in" filter="fade">
                                      <p:cBhvr>
                                        <p:cTn id="86" dur="1000"/>
                                        <p:tgtEl>
                                          <p:spTgt spid="1038"/>
                                        </p:tgtEl>
                                      </p:cBhvr>
                                    </p:animEffect>
                                  </p:childTnLst>
                                </p:cTn>
                              </p:par>
                            </p:childTnLst>
                          </p:cTn>
                        </p:par>
                        <p:par>
                          <p:cTn id="87" fill="hold">
                            <p:stCondLst>
                              <p:cond delay="1000"/>
                            </p:stCondLst>
                            <p:childTnLst>
                              <p:par>
                                <p:cTn id="88" presetID="2" presetClass="entr" presetSubtype="4" fill="hold" grpId="0" nodeType="afterEffect">
                                  <p:stCondLst>
                                    <p:cond delay="0"/>
                                  </p:stCondLst>
                                  <p:childTnLst>
                                    <p:set>
                                      <p:cBhvr>
                                        <p:cTn id="89" dur="1" fill="hold">
                                          <p:stCondLst>
                                            <p:cond delay="0"/>
                                          </p:stCondLst>
                                        </p:cTn>
                                        <p:tgtEl>
                                          <p:spTgt spid="1040"/>
                                        </p:tgtEl>
                                        <p:attrNameLst>
                                          <p:attrName>style.visibility</p:attrName>
                                        </p:attrNameLst>
                                      </p:cBhvr>
                                      <p:to>
                                        <p:strVal val="visible"/>
                                      </p:to>
                                    </p:set>
                                    <p:anim calcmode="lin" valueType="num">
                                      <p:cBhvr additive="base">
                                        <p:cTn id="90" dur="1000" fill="hold"/>
                                        <p:tgtEl>
                                          <p:spTgt spid="1040"/>
                                        </p:tgtEl>
                                        <p:attrNameLst>
                                          <p:attrName>ppt_x</p:attrName>
                                        </p:attrNameLst>
                                      </p:cBhvr>
                                      <p:tavLst>
                                        <p:tav tm="0">
                                          <p:val>
                                            <p:strVal val="#ppt_x"/>
                                          </p:val>
                                        </p:tav>
                                        <p:tav tm="100000">
                                          <p:val>
                                            <p:strVal val="#ppt_x"/>
                                          </p:val>
                                        </p:tav>
                                      </p:tavLst>
                                    </p:anim>
                                    <p:anim calcmode="lin" valueType="num">
                                      <p:cBhvr additive="base">
                                        <p:cTn id="91" dur="1000" fill="hold"/>
                                        <p:tgtEl>
                                          <p:spTgt spid="10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P spid="144" grpId="1" animBg="1"/>
      <p:bldP spid="1026" grpId="0" animBg="1"/>
      <p:bldP spid="1027" grpId="0" animBg="1"/>
      <p:bldP spid="1028" grpId="0" animBg="1"/>
      <p:bldP spid="1029" grpId="0" animBg="1"/>
      <p:bldP spid="1030" grpId="0" animBg="1"/>
      <p:bldP spid="1031" grpId="0" animBg="1"/>
      <p:bldP spid="1033" grpId="0" animBg="1"/>
      <p:bldP spid="1034" grpId="0" animBg="1"/>
      <p:bldP spid="1035" grpId="0" animBg="1"/>
      <p:bldP spid="1036" grpId="0" animBg="1"/>
      <p:bldP spid="1037" grpId="0" animBg="1"/>
      <p:bldP spid="1038" grpId="0" animBg="1"/>
      <p:bldP spid="1039" grpId="0" animBg="1"/>
      <p:bldP spid="104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13"/>
          <p:cNvSpPr>
            <a:spLocks noChangeArrowheads="1"/>
          </p:cNvSpPr>
          <p:nvPr/>
        </p:nvSpPr>
        <p:spPr bwMode="auto">
          <a:xfrm>
            <a:off x="285720" y="1285860"/>
            <a:ext cx="8501092" cy="2428891"/>
          </a:xfrm>
          <a:prstGeom prst="plaque">
            <a:avLst>
              <a:gd name="adj" fmla="val 16667"/>
            </a:avLst>
          </a:prstGeom>
          <a:solidFill>
            <a:srgbClr val="604A7B">
              <a:alpha val="0"/>
            </a:srgbClr>
          </a:solidFill>
          <a:ln w="127000">
            <a:solidFill>
              <a:schemeClr val="bg1"/>
            </a:solidFill>
            <a:miter lim="800000"/>
            <a:headEnd/>
            <a:tailEnd/>
          </a:ln>
          <a:effectLst>
            <a:glow rad="228600">
              <a:schemeClr val="accent5">
                <a:satMod val="175000"/>
                <a:alpha val="40000"/>
              </a:schemeClr>
            </a:glow>
            <a:reflection blurRad="6350" stA="50000" endA="300" endPos="90000" dir="5400000" sy="-100000" algn="bl" rotWithShape="0"/>
          </a:effectLst>
        </p:spPr>
        <p:txBody>
          <a:bodyPr wrap="none" anchor="ctr"/>
          <a:lstStyle/>
          <a:p>
            <a:pPr algn="ctr">
              <a:buFont typeface="Arial" charset="0"/>
              <a:buNone/>
            </a:pPr>
            <a:r>
              <a:rPr lang="fr-FR" sz="5400" b="1" dirty="0" smtClean="0">
                <a:cs typeface="Microsoft Uighur" pitchFamily="2" charset="-78"/>
              </a:rPr>
              <a:t>Matériel et méthodes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5" name="Freeform 437"/>
          <p:cNvSpPr>
            <a:spLocks/>
          </p:cNvSpPr>
          <p:nvPr/>
        </p:nvSpPr>
        <p:spPr bwMode="auto">
          <a:xfrm flipH="1">
            <a:off x="3036881" y="3390488"/>
            <a:ext cx="534987" cy="2268000"/>
          </a:xfrm>
          <a:custGeom>
            <a:avLst/>
            <a:gdLst>
              <a:gd name="T0" fmla="*/ 2147483647 w 293"/>
              <a:gd name="T1" fmla="*/ 2147483647 h 782"/>
              <a:gd name="T2" fmla="*/ 2147483647 w 293"/>
              <a:gd name="T3" fmla="*/ 2147483647 h 782"/>
              <a:gd name="T4" fmla="*/ 2147483647 w 293"/>
              <a:gd name="T5" fmla="*/ 0 h 782"/>
              <a:gd name="T6" fmla="*/ 0 w 293"/>
              <a:gd name="T7" fmla="*/ 2147483647 h 782"/>
              <a:gd name="T8" fmla="*/ 0 60000 65536"/>
              <a:gd name="T9" fmla="*/ 0 60000 65536"/>
              <a:gd name="T10" fmla="*/ 0 60000 65536"/>
              <a:gd name="T11" fmla="*/ 0 60000 65536"/>
              <a:gd name="T12" fmla="*/ 0 w 293"/>
              <a:gd name="T13" fmla="*/ 0 h 782"/>
              <a:gd name="T14" fmla="*/ 293 w 293"/>
              <a:gd name="T15" fmla="*/ 782 h 782"/>
            </a:gdLst>
            <a:ahLst/>
            <a:cxnLst>
              <a:cxn ang="T8">
                <a:pos x="T0" y="T1"/>
              </a:cxn>
              <a:cxn ang="T9">
                <a:pos x="T2" y="T3"/>
              </a:cxn>
              <a:cxn ang="T10">
                <a:pos x="T4" y="T5"/>
              </a:cxn>
              <a:cxn ang="T11">
                <a:pos x="T6" y="T7"/>
              </a:cxn>
            </a:cxnLst>
            <a:rect l="T12" t="T13" r="T14" b="T15"/>
            <a:pathLst>
              <a:path w="293" h="782">
                <a:moveTo>
                  <a:pt x="238" y="782"/>
                </a:moveTo>
                <a:lnTo>
                  <a:pt x="293" y="37"/>
                </a:lnTo>
                <a:lnTo>
                  <a:pt x="238" y="0"/>
                </a:lnTo>
                <a:lnTo>
                  <a:pt x="0" y="768"/>
                </a:lnTo>
              </a:path>
            </a:pathLst>
          </a:custGeom>
          <a:solidFill>
            <a:schemeClr val="accent1">
              <a:lumMod val="60000"/>
              <a:lumOff val="40000"/>
            </a:schemeClr>
          </a:solidFill>
          <a:ln w="9525">
            <a:solidFill>
              <a:schemeClr val="accent1">
                <a:lumMod val="75000"/>
              </a:schemeClr>
            </a:solidFill>
            <a:round/>
            <a:headEnd/>
            <a:tailEnd/>
          </a:ln>
        </p:spPr>
        <p:txBody>
          <a:bodyPr/>
          <a:lstStyle/>
          <a:p>
            <a:endParaRPr lang="en-US"/>
          </a:p>
        </p:txBody>
      </p:sp>
      <p:sp>
        <p:nvSpPr>
          <p:cNvPr id="2484" name="Freeform 436"/>
          <p:cNvSpPr>
            <a:spLocks/>
          </p:cNvSpPr>
          <p:nvPr/>
        </p:nvSpPr>
        <p:spPr bwMode="auto">
          <a:xfrm>
            <a:off x="5214942" y="3264736"/>
            <a:ext cx="536575" cy="1601788"/>
          </a:xfrm>
          <a:custGeom>
            <a:avLst/>
            <a:gdLst>
              <a:gd name="T0" fmla="*/ 2147483647 w 293"/>
              <a:gd name="T1" fmla="*/ 2147483647 h 782"/>
              <a:gd name="T2" fmla="*/ 2147483647 w 293"/>
              <a:gd name="T3" fmla="*/ 2147483647 h 782"/>
              <a:gd name="T4" fmla="*/ 2147483647 w 293"/>
              <a:gd name="T5" fmla="*/ 0 h 782"/>
              <a:gd name="T6" fmla="*/ 0 w 293"/>
              <a:gd name="T7" fmla="*/ 2147483647 h 782"/>
              <a:gd name="T8" fmla="*/ 0 60000 65536"/>
              <a:gd name="T9" fmla="*/ 0 60000 65536"/>
              <a:gd name="T10" fmla="*/ 0 60000 65536"/>
              <a:gd name="T11" fmla="*/ 0 60000 65536"/>
              <a:gd name="T12" fmla="*/ 0 w 293"/>
              <a:gd name="T13" fmla="*/ 0 h 782"/>
              <a:gd name="T14" fmla="*/ 293 w 293"/>
              <a:gd name="T15" fmla="*/ 782 h 782"/>
            </a:gdLst>
            <a:ahLst/>
            <a:cxnLst>
              <a:cxn ang="T8">
                <a:pos x="T0" y="T1"/>
              </a:cxn>
              <a:cxn ang="T9">
                <a:pos x="T2" y="T3"/>
              </a:cxn>
              <a:cxn ang="T10">
                <a:pos x="T4" y="T5"/>
              </a:cxn>
              <a:cxn ang="T11">
                <a:pos x="T6" y="T7"/>
              </a:cxn>
            </a:cxnLst>
            <a:rect l="T12" t="T13" r="T14" b="T15"/>
            <a:pathLst>
              <a:path w="293" h="782">
                <a:moveTo>
                  <a:pt x="238" y="782"/>
                </a:moveTo>
                <a:lnTo>
                  <a:pt x="293" y="37"/>
                </a:lnTo>
                <a:lnTo>
                  <a:pt x="238" y="0"/>
                </a:lnTo>
                <a:lnTo>
                  <a:pt x="0" y="768"/>
                </a:lnTo>
              </a:path>
            </a:pathLst>
          </a:custGeom>
          <a:solidFill>
            <a:srgbClr val="FFFF00"/>
          </a:solidFill>
          <a:ln w="9525">
            <a:solidFill>
              <a:srgbClr val="009900"/>
            </a:solidFill>
            <a:round/>
            <a:headEnd/>
            <a:tailEnd/>
          </a:ln>
        </p:spPr>
        <p:txBody>
          <a:bodyPr/>
          <a:lstStyle/>
          <a:p>
            <a:endParaRPr lang="en-US"/>
          </a:p>
        </p:txBody>
      </p:sp>
      <p:sp>
        <p:nvSpPr>
          <p:cNvPr id="2663" name="Rectangle 615"/>
          <p:cNvSpPr>
            <a:spLocks noChangeArrowheads="1"/>
          </p:cNvSpPr>
          <p:nvPr/>
        </p:nvSpPr>
        <p:spPr bwMode="auto">
          <a:xfrm>
            <a:off x="2786050" y="4572008"/>
            <a:ext cx="3357586" cy="1298593"/>
          </a:xfrm>
          <a:prstGeom prst="rect">
            <a:avLst/>
          </a:prstGeom>
          <a:solidFill>
            <a:schemeClr val="accent1">
              <a:lumMod val="60000"/>
              <a:lumOff val="40000"/>
            </a:schemeClr>
          </a:solidFill>
          <a:ln w="9525">
            <a:solidFill>
              <a:schemeClr val="accent1">
                <a:lumMod val="75000"/>
              </a:schemeClr>
            </a:solidFill>
            <a:miter lim="800000"/>
            <a:headEnd/>
            <a:tailEnd/>
          </a:ln>
        </p:spPr>
        <p:txBody>
          <a:bodyPr wrap="none" anchor="ctr"/>
          <a:lstStyle/>
          <a:p>
            <a:pPr algn="ctr"/>
            <a:endParaRPr lang="fr-FR" sz="2400" b="1" dirty="0"/>
          </a:p>
        </p:txBody>
      </p:sp>
      <p:sp>
        <p:nvSpPr>
          <p:cNvPr id="2486" name="Rectangle 438"/>
          <p:cNvSpPr>
            <a:spLocks noChangeArrowheads="1"/>
          </p:cNvSpPr>
          <p:nvPr/>
        </p:nvSpPr>
        <p:spPr bwMode="auto">
          <a:xfrm>
            <a:off x="2786050" y="4495800"/>
            <a:ext cx="3357586" cy="349250"/>
          </a:xfrm>
          <a:prstGeom prst="rect">
            <a:avLst/>
          </a:prstGeom>
          <a:solidFill>
            <a:srgbClr val="FFFF00"/>
          </a:solidFill>
          <a:ln w="9525">
            <a:solidFill>
              <a:srgbClr val="009900"/>
            </a:solidFill>
            <a:miter lim="800000"/>
            <a:headEnd/>
            <a:tailEnd/>
          </a:ln>
        </p:spPr>
        <p:txBody>
          <a:bodyPr wrap="none" anchor="ctr"/>
          <a:lstStyle/>
          <a:p>
            <a:pPr algn="ctr"/>
            <a:r>
              <a:rPr lang="fr-FR" sz="2400" b="1" dirty="0"/>
              <a:t>        </a:t>
            </a:r>
          </a:p>
        </p:txBody>
      </p:sp>
      <p:sp>
        <p:nvSpPr>
          <p:cNvPr id="7177" name="Rectangle 256"/>
          <p:cNvSpPr>
            <a:spLocks noChangeArrowheads="1"/>
          </p:cNvSpPr>
          <p:nvPr/>
        </p:nvSpPr>
        <p:spPr bwMode="auto">
          <a:xfrm>
            <a:off x="6296022" y="4235450"/>
            <a:ext cx="17463" cy="1588"/>
          </a:xfrm>
          <a:prstGeom prst="rect">
            <a:avLst/>
          </a:prstGeom>
          <a:solidFill>
            <a:srgbClr val="000000"/>
          </a:solidFill>
          <a:ln w="9525">
            <a:noFill/>
            <a:miter lim="800000"/>
            <a:headEnd/>
            <a:tailEnd/>
          </a:ln>
        </p:spPr>
        <p:txBody>
          <a:bodyPr/>
          <a:lstStyle/>
          <a:p>
            <a:endParaRPr lang="en-US"/>
          </a:p>
        </p:txBody>
      </p:sp>
      <p:sp>
        <p:nvSpPr>
          <p:cNvPr id="7178" name="Rectangle 261"/>
          <p:cNvSpPr>
            <a:spLocks noChangeArrowheads="1"/>
          </p:cNvSpPr>
          <p:nvPr/>
        </p:nvSpPr>
        <p:spPr bwMode="auto">
          <a:xfrm>
            <a:off x="6296022" y="4235450"/>
            <a:ext cx="17463" cy="1588"/>
          </a:xfrm>
          <a:prstGeom prst="rect">
            <a:avLst/>
          </a:prstGeom>
          <a:solidFill>
            <a:srgbClr val="000000"/>
          </a:solidFill>
          <a:ln w="9525">
            <a:noFill/>
            <a:miter lim="800000"/>
            <a:headEnd/>
            <a:tailEnd/>
          </a:ln>
        </p:spPr>
        <p:txBody>
          <a:bodyPr/>
          <a:lstStyle/>
          <a:p>
            <a:endParaRPr lang="en-US"/>
          </a:p>
        </p:txBody>
      </p:sp>
      <p:grpSp>
        <p:nvGrpSpPr>
          <p:cNvPr id="2" name="Group 588"/>
          <p:cNvGrpSpPr>
            <a:grpSpLocks/>
          </p:cNvGrpSpPr>
          <p:nvPr/>
        </p:nvGrpSpPr>
        <p:grpSpPr bwMode="auto">
          <a:xfrm>
            <a:off x="3714744" y="2643182"/>
            <a:ext cx="1595443" cy="3143272"/>
            <a:chOff x="2688" y="1440"/>
            <a:chExt cx="576" cy="1392"/>
          </a:xfrm>
        </p:grpSpPr>
        <p:sp>
          <p:nvSpPr>
            <p:cNvPr id="7210" name="Line 589"/>
            <p:cNvSpPr>
              <a:spLocks noChangeShapeType="1"/>
            </p:cNvSpPr>
            <p:nvPr/>
          </p:nvSpPr>
          <p:spPr bwMode="auto">
            <a:xfrm>
              <a:off x="2976" y="1440"/>
              <a:ext cx="0" cy="1296"/>
            </a:xfrm>
            <a:prstGeom prst="line">
              <a:avLst/>
            </a:prstGeom>
            <a:noFill/>
            <a:ln w="57150">
              <a:solidFill>
                <a:schemeClr val="tx1"/>
              </a:solidFill>
              <a:round/>
              <a:headEnd/>
              <a:tailEnd/>
            </a:ln>
          </p:spPr>
          <p:txBody>
            <a:bodyPr/>
            <a:lstStyle/>
            <a:p>
              <a:endParaRPr lang="fr-FR"/>
            </a:p>
          </p:txBody>
        </p:sp>
        <p:sp>
          <p:nvSpPr>
            <p:cNvPr id="7211" name="Rectangle 590"/>
            <p:cNvSpPr>
              <a:spLocks noChangeArrowheads="1"/>
            </p:cNvSpPr>
            <p:nvPr/>
          </p:nvSpPr>
          <p:spPr bwMode="auto">
            <a:xfrm>
              <a:off x="2688" y="2640"/>
              <a:ext cx="576" cy="192"/>
            </a:xfrm>
            <a:prstGeom prst="rect">
              <a:avLst/>
            </a:prstGeom>
            <a:solidFill>
              <a:schemeClr val="tx1"/>
            </a:solidFill>
            <a:ln w="57150">
              <a:solidFill>
                <a:schemeClr val="tx1"/>
              </a:solidFill>
              <a:miter lim="800000"/>
              <a:headEnd/>
              <a:tailEnd/>
            </a:ln>
          </p:spPr>
          <p:txBody>
            <a:bodyPr wrap="none" anchor="ctr"/>
            <a:lstStyle/>
            <a:p>
              <a:endParaRPr lang="en-US"/>
            </a:p>
          </p:txBody>
        </p:sp>
      </p:grpSp>
      <p:grpSp>
        <p:nvGrpSpPr>
          <p:cNvPr id="3" name="Group 581"/>
          <p:cNvGrpSpPr>
            <a:grpSpLocks/>
          </p:cNvGrpSpPr>
          <p:nvPr/>
        </p:nvGrpSpPr>
        <p:grpSpPr bwMode="auto">
          <a:xfrm>
            <a:off x="2786050" y="3715556"/>
            <a:ext cx="3406790" cy="2243156"/>
            <a:chOff x="384" y="1534"/>
            <a:chExt cx="1632" cy="1344"/>
          </a:xfrm>
        </p:grpSpPr>
        <p:sp>
          <p:nvSpPr>
            <p:cNvPr id="7190" name="Line 582"/>
            <p:cNvSpPr>
              <a:spLocks noChangeShapeType="1"/>
            </p:cNvSpPr>
            <p:nvPr/>
          </p:nvSpPr>
          <p:spPr bwMode="auto">
            <a:xfrm>
              <a:off x="384" y="1534"/>
              <a:ext cx="0" cy="1344"/>
            </a:xfrm>
            <a:prstGeom prst="line">
              <a:avLst/>
            </a:prstGeom>
            <a:noFill/>
            <a:ln w="57150">
              <a:solidFill>
                <a:schemeClr val="tx1"/>
              </a:solidFill>
              <a:round/>
              <a:headEnd/>
              <a:tailEnd/>
            </a:ln>
          </p:spPr>
          <p:txBody>
            <a:bodyPr/>
            <a:lstStyle/>
            <a:p>
              <a:endParaRPr lang="fr-FR"/>
            </a:p>
          </p:txBody>
        </p:sp>
        <p:sp>
          <p:nvSpPr>
            <p:cNvPr id="7191" name="Line 583"/>
            <p:cNvSpPr>
              <a:spLocks noChangeShapeType="1"/>
            </p:cNvSpPr>
            <p:nvPr/>
          </p:nvSpPr>
          <p:spPr bwMode="auto">
            <a:xfrm>
              <a:off x="384" y="2860"/>
              <a:ext cx="1632" cy="0"/>
            </a:xfrm>
            <a:prstGeom prst="line">
              <a:avLst/>
            </a:prstGeom>
            <a:noFill/>
            <a:ln w="57150">
              <a:solidFill>
                <a:schemeClr val="tx1"/>
              </a:solidFill>
              <a:round/>
              <a:headEnd/>
              <a:tailEnd/>
            </a:ln>
          </p:spPr>
          <p:txBody>
            <a:bodyPr/>
            <a:lstStyle/>
            <a:p>
              <a:endParaRPr lang="fr-FR"/>
            </a:p>
          </p:txBody>
        </p:sp>
        <p:sp>
          <p:nvSpPr>
            <p:cNvPr id="7192" name="Line 584"/>
            <p:cNvSpPr>
              <a:spLocks noChangeShapeType="1"/>
            </p:cNvSpPr>
            <p:nvPr/>
          </p:nvSpPr>
          <p:spPr bwMode="auto">
            <a:xfrm>
              <a:off x="1992" y="1534"/>
              <a:ext cx="0" cy="1344"/>
            </a:xfrm>
            <a:prstGeom prst="line">
              <a:avLst/>
            </a:prstGeom>
            <a:noFill/>
            <a:ln w="57150">
              <a:solidFill>
                <a:schemeClr val="tx1"/>
              </a:solidFill>
              <a:round/>
              <a:headEnd/>
              <a:tailEnd/>
            </a:ln>
          </p:spPr>
          <p:txBody>
            <a:bodyPr/>
            <a:lstStyle/>
            <a:p>
              <a:endParaRPr lang="fr-FR"/>
            </a:p>
          </p:txBody>
        </p:sp>
      </p:grpSp>
      <p:sp>
        <p:nvSpPr>
          <p:cNvPr id="25" name="Moins 24"/>
          <p:cNvSpPr/>
          <p:nvPr/>
        </p:nvSpPr>
        <p:spPr>
          <a:xfrm rot="21378568">
            <a:off x="-21258" y="1776038"/>
            <a:ext cx="3569288" cy="2388885"/>
          </a:xfrm>
          <a:prstGeom prst="mathMinus">
            <a:avLst>
              <a:gd name="adj1" fmla="val 41175"/>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smtClean="0">
              <a:solidFill>
                <a:schemeClr val="tx1"/>
              </a:solidFill>
            </a:endParaRPr>
          </a:p>
          <a:p>
            <a:endParaRPr lang="fr-FR" sz="2000" dirty="0" smtClean="0">
              <a:solidFill>
                <a:schemeClr val="tx1"/>
              </a:solidFill>
            </a:endParaRPr>
          </a:p>
          <a:p>
            <a:pPr algn="ctr"/>
            <a:r>
              <a:rPr lang="fr-FR" sz="2000" dirty="0" smtClean="0">
                <a:solidFill>
                  <a:schemeClr val="tx1"/>
                </a:solidFill>
              </a:rPr>
              <a:t>eau distillée+amidon +Glycéro </a:t>
            </a:r>
          </a:p>
          <a:p>
            <a:pPr algn="ctr"/>
            <a:endParaRPr lang="fr-FR" sz="2000" b="1" dirty="0" smtClean="0">
              <a:solidFill>
                <a:schemeClr val="tx1"/>
              </a:solidFill>
            </a:endParaRPr>
          </a:p>
          <a:p>
            <a:pPr algn="ctr"/>
            <a:endParaRPr lang="fr-FR" dirty="0"/>
          </a:p>
        </p:txBody>
      </p:sp>
      <p:sp>
        <p:nvSpPr>
          <p:cNvPr id="27" name="Moins 26"/>
          <p:cNvSpPr/>
          <p:nvPr/>
        </p:nvSpPr>
        <p:spPr>
          <a:xfrm rot="152004">
            <a:off x="5214942" y="2071678"/>
            <a:ext cx="3357586" cy="1836000"/>
          </a:xfrm>
          <a:prstGeom prst="mathMinus">
            <a:avLst>
              <a:gd name="adj1" fmla="val 41175"/>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acide chlorhydrique</a:t>
            </a:r>
            <a:endParaRPr lang="fr-FR" dirty="0"/>
          </a:p>
        </p:txBody>
      </p:sp>
      <p:sp>
        <p:nvSpPr>
          <p:cNvPr id="36" name="Bulle ronde 35"/>
          <p:cNvSpPr/>
          <p:nvPr/>
        </p:nvSpPr>
        <p:spPr>
          <a:xfrm rot="10056935">
            <a:off x="3824309" y="2338604"/>
            <a:ext cx="221975" cy="356359"/>
          </a:xfrm>
          <a:prstGeom prst="wedgeEllipseCallo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Bulle ronde 37"/>
          <p:cNvSpPr/>
          <p:nvPr/>
        </p:nvSpPr>
        <p:spPr>
          <a:xfrm rot="10056935">
            <a:off x="3821814" y="2838669"/>
            <a:ext cx="221975" cy="356359"/>
          </a:xfrm>
          <a:prstGeom prst="wedgeEllipseCallo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Bulle ronde 40"/>
          <p:cNvSpPr/>
          <p:nvPr/>
        </p:nvSpPr>
        <p:spPr>
          <a:xfrm rot="10056935">
            <a:off x="3829301" y="3448658"/>
            <a:ext cx="221975" cy="356359"/>
          </a:xfrm>
          <a:prstGeom prst="wedgeEllipseCallo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Bulle ronde 41"/>
          <p:cNvSpPr/>
          <p:nvPr/>
        </p:nvSpPr>
        <p:spPr>
          <a:xfrm rot="10056935">
            <a:off x="3829301" y="4091600"/>
            <a:ext cx="221975" cy="356359"/>
          </a:xfrm>
          <a:prstGeom prst="wedgeEllipseCallo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Bulle ronde 42"/>
          <p:cNvSpPr/>
          <p:nvPr/>
        </p:nvSpPr>
        <p:spPr>
          <a:xfrm rot="10056935">
            <a:off x="3829301" y="4838933"/>
            <a:ext cx="221975" cy="356359"/>
          </a:xfrm>
          <a:prstGeom prst="wedgeEllipseCallo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Forme libre 43"/>
          <p:cNvSpPr/>
          <p:nvPr/>
        </p:nvSpPr>
        <p:spPr>
          <a:xfrm rot="20938370">
            <a:off x="3840782" y="1412977"/>
            <a:ext cx="3214710" cy="642942"/>
          </a:xfrm>
          <a:custGeom>
            <a:avLst/>
            <a:gdLst>
              <a:gd name="connsiteX0" fmla="*/ 0 w 3214710"/>
              <a:gd name="connsiteY0" fmla="*/ 0 h 642942"/>
              <a:gd name="connsiteX1" fmla="*/ 3214710 w 3214710"/>
              <a:gd name="connsiteY1" fmla="*/ 0 h 642942"/>
              <a:gd name="connsiteX2" fmla="*/ 3214710 w 3214710"/>
              <a:gd name="connsiteY2" fmla="*/ 642942 h 642942"/>
              <a:gd name="connsiteX3" fmla="*/ 0 w 3214710"/>
              <a:gd name="connsiteY3" fmla="*/ 642942 h 642942"/>
              <a:gd name="connsiteX4" fmla="*/ 0 w 3214710"/>
              <a:gd name="connsiteY4" fmla="*/ 0 h 64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4710" h="642942">
                <a:moveTo>
                  <a:pt x="0" y="0"/>
                </a:moveTo>
                <a:lnTo>
                  <a:pt x="3214710" y="0"/>
                </a:lnTo>
                <a:lnTo>
                  <a:pt x="3214710" y="642942"/>
                </a:lnTo>
                <a:lnTo>
                  <a:pt x="0" y="642942"/>
                </a:lnTo>
                <a:lnTo>
                  <a:pt x="0" y="0"/>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Quelques gouttes  de colorant</a:t>
            </a:r>
            <a:r>
              <a:rPr lang="fr-FR" sz="2000" dirty="0" smtClean="0"/>
              <a:t>.</a:t>
            </a:r>
            <a:endParaRPr lang="fr-FR" sz="2000" b="1" dirty="0">
              <a:solidFill>
                <a:schemeClr val="tx1"/>
              </a:solidFill>
            </a:endParaRPr>
          </a:p>
        </p:txBody>
      </p:sp>
      <p:sp>
        <p:nvSpPr>
          <p:cNvPr id="45" name="ZoneTexte 44"/>
          <p:cNvSpPr txBox="1"/>
          <p:nvPr/>
        </p:nvSpPr>
        <p:spPr>
          <a:xfrm>
            <a:off x="1142976" y="6131502"/>
            <a:ext cx="7572428" cy="1200329"/>
          </a:xfrm>
          <a:prstGeom prst="rect">
            <a:avLst/>
          </a:prstGeom>
          <a:noFill/>
        </p:spPr>
        <p:txBody>
          <a:bodyPr wrap="square" rtlCol="0">
            <a:spAutoFit/>
          </a:bodyPr>
          <a:lstStyle/>
          <a:p>
            <a:pPr algn="ctr"/>
            <a:r>
              <a:rPr lang="fr-FR" sz="2400" b="1" dirty="0" smtClean="0"/>
              <a:t>Figure </a:t>
            </a:r>
            <a:r>
              <a:rPr lang="fr-FR" b="1" dirty="0" smtClean="0"/>
              <a:t>6:</a:t>
            </a:r>
            <a:r>
              <a:rPr lang="fr-FR" dirty="0" smtClean="0"/>
              <a:t>Montage de Synthèse de film plastique  à base d’amidon.</a:t>
            </a:r>
          </a:p>
          <a:p>
            <a:r>
              <a:rPr lang="fr-FR" sz="2400" b="1" dirty="0" smtClean="0"/>
              <a:t> </a:t>
            </a:r>
            <a:endParaRPr lang="fr-FR" sz="2400" dirty="0" smtClean="0"/>
          </a:p>
          <a:p>
            <a:pPr lvl="0" algn="ctr"/>
            <a:endParaRPr lang="fr-FR" sz="2400" b="1" dirty="0" smtClean="0"/>
          </a:p>
        </p:txBody>
      </p:sp>
      <p:sp>
        <p:nvSpPr>
          <p:cNvPr id="46" name="AutoShape 16"/>
          <p:cNvSpPr>
            <a:spLocks noChangeArrowheads="1"/>
          </p:cNvSpPr>
          <p:nvPr/>
        </p:nvSpPr>
        <p:spPr bwMode="gray">
          <a:xfrm>
            <a:off x="785786" y="-24"/>
            <a:ext cx="7715304" cy="1071570"/>
          </a:xfrm>
          <a:prstGeom prst="can">
            <a:avLst>
              <a:gd name="adj" fmla="val 9906"/>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marL="514350" indent="-514350" algn="ctr">
              <a:buAutoNum type="arabicPeriod"/>
            </a:pPr>
            <a:r>
              <a:rPr lang="fr-FR" sz="3200" b="1" dirty="0" smtClean="0">
                <a:solidFill>
                  <a:schemeClr val="tx1"/>
                </a:solidFill>
              </a:rPr>
              <a:t>Synthèse d’un film plastique  à base </a:t>
            </a:r>
          </a:p>
          <a:p>
            <a:pPr marL="514350" indent="-514350" algn="ctr"/>
            <a:r>
              <a:rPr lang="fr-FR" sz="3200" b="1" dirty="0" smtClean="0">
                <a:solidFill>
                  <a:schemeClr val="tx1"/>
                </a:solidFill>
              </a:rPr>
              <a:t>d’amidon</a:t>
            </a:r>
            <a:r>
              <a:rPr lang="fr-FR" sz="3200" b="1" dirty="0" smtClean="0"/>
              <a:t> </a:t>
            </a:r>
            <a:endParaRPr lang="fr-FR" sz="3200" b="1" dirty="0">
              <a:solidFill>
                <a:schemeClr val="tx1"/>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0" name="Demi-cadre 29"/>
          <p:cNvSpPr/>
          <p:nvPr/>
        </p:nvSpPr>
        <p:spPr>
          <a:xfrm rot="15588284">
            <a:off x="3908313" y="1697817"/>
            <a:ext cx="571504" cy="642942"/>
          </a:xfrm>
          <a:prstGeom prst="halfFrame">
            <a:avLst>
              <a:gd name="adj1" fmla="val 48102"/>
              <a:gd name="adj2" fmla="val 50564"/>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6" name="Flèche droite 25"/>
          <p:cNvSpPr/>
          <p:nvPr/>
        </p:nvSpPr>
        <p:spPr>
          <a:xfrm>
            <a:off x="6286512" y="5429264"/>
            <a:ext cx="428628" cy="500066"/>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a:p>
        </p:txBody>
      </p:sp>
      <p:pic>
        <p:nvPicPr>
          <p:cNvPr id="50177" name="Picture 1" descr="C:\Users\p\Music\Documents\Desktop\Nouveau dossier (4)\memoir fini\ismail env\photos mimoire\IMG_3083.JPG"/>
          <p:cNvPicPr>
            <a:picLocks noChangeAspect="1" noChangeArrowheads="1"/>
          </p:cNvPicPr>
          <p:nvPr/>
        </p:nvPicPr>
        <p:blipFill>
          <a:blip r:embed="rId3" cstate="print"/>
          <a:srcRect/>
          <a:stretch>
            <a:fillRect/>
          </a:stretch>
        </p:blipFill>
        <p:spPr bwMode="auto">
          <a:xfrm>
            <a:off x="6929453" y="3500438"/>
            <a:ext cx="2035983" cy="2714644"/>
          </a:xfrm>
          <a:prstGeom prst="rect">
            <a:avLst/>
          </a:prstGeom>
          <a:noFill/>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1000" fill="hold"/>
                                        <p:tgtEl>
                                          <p:spTgt spid="25"/>
                                        </p:tgtEl>
                                        <p:attrNameLst>
                                          <p:attrName>ppt_x</p:attrName>
                                        </p:attrNameLst>
                                      </p:cBhvr>
                                      <p:tavLst>
                                        <p:tav tm="0">
                                          <p:val>
                                            <p:strVal val="0-#ppt_w/2"/>
                                          </p:val>
                                        </p:tav>
                                        <p:tav tm="100000">
                                          <p:val>
                                            <p:strVal val="#ppt_x"/>
                                          </p:val>
                                        </p:tav>
                                      </p:tavLst>
                                    </p:anim>
                                    <p:anim calcmode="lin" valueType="num">
                                      <p:cBhvr additive="base">
                                        <p:cTn id="18" dur="1000" fill="hold"/>
                                        <p:tgtEl>
                                          <p:spTgt spid="2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2485"/>
                                        </p:tgtEl>
                                        <p:attrNameLst>
                                          <p:attrName>style.visibility</p:attrName>
                                        </p:attrNameLst>
                                      </p:cBhvr>
                                      <p:to>
                                        <p:strVal val="visible"/>
                                      </p:to>
                                    </p:set>
                                    <p:animEffect transition="in" filter="wipe(up)">
                                      <p:cBhvr>
                                        <p:cTn id="22" dur="2000"/>
                                        <p:tgtEl>
                                          <p:spTgt spid="2485"/>
                                        </p:tgtEl>
                                      </p:cBhvr>
                                    </p:animEffect>
                                  </p:childTnLst>
                                </p:cTn>
                              </p:par>
                            </p:childTnLst>
                          </p:cTn>
                        </p:par>
                        <p:par>
                          <p:cTn id="23" fill="hold">
                            <p:stCondLst>
                              <p:cond delay="3000"/>
                            </p:stCondLst>
                            <p:childTnLst>
                              <p:par>
                                <p:cTn id="24" presetID="22" presetClass="entr" presetSubtype="4" fill="hold" grpId="0" nodeType="afterEffect">
                                  <p:stCondLst>
                                    <p:cond delay="0"/>
                                  </p:stCondLst>
                                  <p:childTnLst>
                                    <p:set>
                                      <p:cBhvr>
                                        <p:cTn id="25" dur="1" fill="hold">
                                          <p:stCondLst>
                                            <p:cond delay="0"/>
                                          </p:stCondLst>
                                        </p:cTn>
                                        <p:tgtEl>
                                          <p:spTgt spid="2663"/>
                                        </p:tgtEl>
                                        <p:attrNameLst>
                                          <p:attrName>style.visibility</p:attrName>
                                        </p:attrNameLst>
                                      </p:cBhvr>
                                      <p:to>
                                        <p:strVal val="visible"/>
                                      </p:to>
                                    </p:set>
                                    <p:animEffect transition="in" filter="wipe(down)">
                                      <p:cBhvr>
                                        <p:cTn id="26" dur="2000"/>
                                        <p:tgtEl>
                                          <p:spTgt spid="266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1+#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2" presetClass="entr" presetSubtype="1" fill="hold" grpId="0" nodeType="afterEffect">
                                  <p:stCondLst>
                                    <p:cond delay="0"/>
                                  </p:stCondLst>
                                  <p:childTnLst>
                                    <p:set>
                                      <p:cBhvr>
                                        <p:cTn id="35" dur="1" fill="hold">
                                          <p:stCondLst>
                                            <p:cond delay="0"/>
                                          </p:stCondLst>
                                        </p:cTn>
                                        <p:tgtEl>
                                          <p:spTgt spid="2484"/>
                                        </p:tgtEl>
                                        <p:attrNameLst>
                                          <p:attrName>style.visibility</p:attrName>
                                        </p:attrNameLst>
                                      </p:cBhvr>
                                      <p:to>
                                        <p:strVal val="visible"/>
                                      </p:to>
                                    </p:set>
                                    <p:animEffect transition="in" filter="wipe(up)">
                                      <p:cBhvr>
                                        <p:cTn id="36" dur="2000"/>
                                        <p:tgtEl>
                                          <p:spTgt spid="2484"/>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2486"/>
                                        </p:tgtEl>
                                        <p:attrNameLst>
                                          <p:attrName>style.visibility</p:attrName>
                                        </p:attrNameLst>
                                      </p:cBhvr>
                                      <p:to>
                                        <p:strVal val="visible"/>
                                      </p:to>
                                    </p:set>
                                    <p:animEffect transition="in" filter="wipe(down)">
                                      <p:cBhvr>
                                        <p:cTn id="40" dur="2000"/>
                                        <p:tgtEl>
                                          <p:spTgt spid="2486"/>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3" fill="hold" grpId="0" nodeType="click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1000" fill="hold"/>
                                        <p:tgtEl>
                                          <p:spTgt spid="30"/>
                                        </p:tgtEl>
                                        <p:attrNameLst>
                                          <p:attrName>ppt_x</p:attrName>
                                        </p:attrNameLst>
                                      </p:cBhvr>
                                      <p:tavLst>
                                        <p:tav tm="0">
                                          <p:val>
                                            <p:strVal val="1+#ppt_w/2"/>
                                          </p:val>
                                        </p:tav>
                                        <p:tav tm="100000">
                                          <p:val>
                                            <p:strVal val="#ppt_x"/>
                                          </p:val>
                                        </p:tav>
                                      </p:tavLst>
                                    </p:anim>
                                    <p:anim calcmode="lin" valueType="num">
                                      <p:cBhvr additive="base">
                                        <p:cTn id="46" dur="10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3"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1000" fill="hold"/>
                                        <p:tgtEl>
                                          <p:spTgt spid="44"/>
                                        </p:tgtEl>
                                        <p:attrNameLst>
                                          <p:attrName>ppt_x</p:attrName>
                                        </p:attrNameLst>
                                      </p:cBhvr>
                                      <p:tavLst>
                                        <p:tav tm="0">
                                          <p:val>
                                            <p:strVal val="1+#ppt_w/2"/>
                                          </p:val>
                                        </p:tav>
                                        <p:tav tm="100000">
                                          <p:val>
                                            <p:strVal val="#ppt_x"/>
                                          </p:val>
                                        </p:tav>
                                      </p:tavLst>
                                    </p:anim>
                                    <p:anim calcmode="lin" valueType="num">
                                      <p:cBhvr additive="base">
                                        <p:cTn id="50" dur="1000" fill="hold"/>
                                        <p:tgtEl>
                                          <p:spTgt spid="44"/>
                                        </p:tgtEl>
                                        <p:attrNameLst>
                                          <p:attrName>ppt_y</p:attrName>
                                        </p:attrNameLst>
                                      </p:cBhvr>
                                      <p:tavLst>
                                        <p:tav tm="0">
                                          <p:val>
                                            <p:strVal val="0-#ppt_h/2"/>
                                          </p:val>
                                        </p:tav>
                                        <p:tav tm="100000">
                                          <p:val>
                                            <p:strVal val="#ppt_y"/>
                                          </p:val>
                                        </p:tav>
                                      </p:tavLst>
                                    </p:anim>
                                  </p:childTnLst>
                                </p:cTn>
                              </p:par>
                              <p:par>
                                <p:cTn id="51" presetID="53" presetClass="entr" presetSubtype="0" fill="hold" nodeType="withEffect">
                                  <p:stCondLst>
                                    <p:cond delay="60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fltVal val="0"/>
                                          </p:val>
                                        </p:tav>
                                        <p:tav tm="100000">
                                          <p:val>
                                            <p:strVal val="#ppt_w"/>
                                          </p:val>
                                        </p:tav>
                                      </p:tavLst>
                                    </p:anim>
                                    <p:anim calcmode="lin" valueType="num">
                                      <p:cBhvr>
                                        <p:cTn id="54" dur="500" fill="hold"/>
                                        <p:tgtEl>
                                          <p:spTgt spid="36"/>
                                        </p:tgtEl>
                                        <p:attrNameLst>
                                          <p:attrName>ppt_h</p:attrName>
                                        </p:attrNameLst>
                                      </p:cBhvr>
                                      <p:tavLst>
                                        <p:tav tm="0">
                                          <p:val>
                                            <p:fltVal val="0"/>
                                          </p:val>
                                        </p:tav>
                                        <p:tav tm="100000">
                                          <p:val>
                                            <p:strVal val="#ppt_h"/>
                                          </p:val>
                                        </p:tav>
                                      </p:tavLst>
                                    </p:anim>
                                    <p:animEffect transition="in" filter="fade">
                                      <p:cBhvr>
                                        <p:cTn id="55" dur="500"/>
                                        <p:tgtEl>
                                          <p:spTgt spid="36"/>
                                        </p:tgtEl>
                                      </p:cBhvr>
                                    </p:animEffect>
                                  </p:childTnLst>
                                </p:cTn>
                              </p:par>
                              <p:par>
                                <p:cTn id="56" presetID="53" presetClass="entr" presetSubtype="0" fill="hold" nodeType="withEffect">
                                  <p:stCondLst>
                                    <p:cond delay="8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2000" fill="hold"/>
                                        <p:tgtEl>
                                          <p:spTgt spid="38"/>
                                        </p:tgtEl>
                                        <p:attrNameLst>
                                          <p:attrName>ppt_w</p:attrName>
                                        </p:attrNameLst>
                                      </p:cBhvr>
                                      <p:tavLst>
                                        <p:tav tm="0">
                                          <p:val>
                                            <p:fltVal val="0"/>
                                          </p:val>
                                        </p:tav>
                                        <p:tav tm="100000">
                                          <p:val>
                                            <p:strVal val="#ppt_w"/>
                                          </p:val>
                                        </p:tav>
                                      </p:tavLst>
                                    </p:anim>
                                    <p:anim calcmode="lin" valueType="num">
                                      <p:cBhvr>
                                        <p:cTn id="59" dur="2000" fill="hold"/>
                                        <p:tgtEl>
                                          <p:spTgt spid="38"/>
                                        </p:tgtEl>
                                        <p:attrNameLst>
                                          <p:attrName>ppt_h</p:attrName>
                                        </p:attrNameLst>
                                      </p:cBhvr>
                                      <p:tavLst>
                                        <p:tav tm="0">
                                          <p:val>
                                            <p:fltVal val="0"/>
                                          </p:val>
                                        </p:tav>
                                        <p:tav tm="100000">
                                          <p:val>
                                            <p:strVal val="#ppt_h"/>
                                          </p:val>
                                        </p:tav>
                                      </p:tavLst>
                                    </p:anim>
                                    <p:animEffect transition="in" filter="fade">
                                      <p:cBhvr>
                                        <p:cTn id="60" dur="2000"/>
                                        <p:tgtEl>
                                          <p:spTgt spid="38"/>
                                        </p:tgtEl>
                                      </p:cBhvr>
                                    </p:animEffect>
                                  </p:childTnLst>
                                </p:cTn>
                              </p:par>
                              <p:par>
                                <p:cTn id="61" presetID="53" presetClass="entr" presetSubtype="0" fill="hold" nodeType="withEffect">
                                  <p:stCondLst>
                                    <p:cond delay="1300"/>
                                  </p:stCondLst>
                                  <p:childTnLst>
                                    <p:set>
                                      <p:cBhvr>
                                        <p:cTn id="62" dur="1" fill="hold">
                                          <p:stCondLst>
                                            <p:cond delay="0"/>
                                          </p:stCondLst>
                                        </p:cTn>
                                        <p:tgtEl>
                                          <p:spTgt spid="41"/>
                                        </p:tgtEl>
                                        <p:attrNameLst>
                                          <p:attrName>style.visibility</p:attrName>
                                        </p:attrNameLst>
                                      </p:cBhvr>
                                      <p:to>
                                        <p:strVal val="visible"/>
                                      </p:to>
                                    </p:set>
                                    <p:anim calcmode="lin" valueType="num">
                                      <p:cBhvr>
                                        <p:cTn id="63" dur="2000" fill="hold"/>
                                        <p:tgtEl>
                                          <p:spTgt spid="41"/>
                                        </p:tgtEl>
                                        <p:attrNameLst>
                                          <p:attrName>ppt_w</p:attrName>
                                        </p:attrNameLst>
                                      </p:cBhvr>
                                      <p:tavLst>
                                        <p:tav tm="0">
                                          <p:val>
                                            <p:fltVal val="0"/>
                                          </p:val>
                                        </p:tav>
                                        <p:tav tm="100000">
                                          <p:val>
                                            <p:strVal val="#ppt_w"/>
                                          </p:val>
                                        </p:tav>
                                      </p:tavLst>
                                    </p:anim>
                                    <p:anim calcmode="lin" valueType="num">
                                      <p:cBhvr>
                                        <p:cTn id="64" dur="2000" fill="hold"/>
                                        <p:tgtEl>
                                          <p:spTgt spid="41"/>
                                        </p:tgtEl>
                                        <p:attrNameLst>
                                          <p:attrName>ppt_h</p:attrName>
                                        </p:attrNameLst>
                                      </p:cBhvr>
                                      <p:tavLst>
                                        <p:tav tm="0">
                                          <p:val>
                                            <p:fltVal val="0"/>
                                          </p:val>
                                        </p:tav>
                                        <p:tav tm="100000">
                                          <p:val>
                                            <p:strVal val="#ppt_h"/>
                                          </p:val>
                                        </p:tav>
                                      </p:tavLst>
                                    </p:anim>
                                    <p:animEffect transition="in" filter="fade">
                                      <p:cBhvr>
                                        <p:cTn id="65" dur="2000"/>
                                        <p:tgtEl>
                                          <p:spTgt spid="41"/>
                                        </p:tgtEl>
                                      </p:cBhvr>
                                    </p:animEffect>
                                  </p:childTnLst>
                                </p:cTn>
                              </p:par>
                              <p:par>
                                <p:cTn id="66" presetID="53" presetClass="entr" presetSubtype="0" fill="hold" nodeType="withEffect">
                                  <p:stCondLst>
                                    <p:cond delay="1800"/>
                                  </p:stCondLst>
                                  <p:childTnLst>
                                    <p:set>
                                      <p:cBhvr>
                                        <p:cTn id="67" dur="1" fill="hold">
                                          <p:stCondLst>
                                            <p:cond delay="0"/>
                                          </p:stCondLst>
                                        </p:cTn>
                                        <p:tgtEl>
                                          <p:spTgt spid="42"/>
                                        </p:tgtEl>
                                        <p:attrNameLst>
                                          <p:attrName>style.visibility</p:attrName>
                                        </p:attrNameLst>
                                      </p:cBhvr>
                                      <p:to>
                                        <p:strVal val="visible"/>
                                      </p:to>
                                    </p:set>
                                    <p:anim calcmode="lin" valueType="num">
                                      <p:cBhvr>
                                        <p:cTn id="68" dur="900" fill="hold"/>
                                        <p:tgtEl>
                                          <p:spTgt spid="42"/>
                                        </p:tgtEl>
                                        <p:attrNameLst>
                                          <p:attrName>ppt_w</p:attrName>
                                        </p:attrNameLst>
                                      </p:cBhvr>
                                      <p:tavLst>
                                        <p:tav tm="0">
                                          <p:val>
                                            <p:fltVal val="0"/>
                                          </p:val>
                                        </p:tav>
                                        <p:tav tm="100000">
                                          <p:val>
                                            <p:strVal val="#ppt_w"/>
                                          </p:val>
                                        </p:tav>
                                      </p:tavLst>
                                    </p:anim>
                                    <p:anim calcmode="lin" valueType="num">
                                      <p:cBhvr>
                                        <p:cTn id="69" dur="900" fill="hold"/>
                                        <p:tgtEl>
                                          <p:spTgt spid="42"/>
                                        </p:tgtEl>
                                        <p:attrNameLst>
                                          <p:attrName>ppt_h</p:attrName>
                                        </p:attrNameLst>
                                      </p:cBhvr>
                                      <p:tavLst>
                                        <p:tav tm="0">
                                          <p:val>
                                            <p:fltVal val="0"/>
                                          </p:val>
                                        </p:tav>
                                        <p:tav tm="100000">
                                          <p:val>
                                            <p:strVal val="#ppt_h"/>
                                          </p:val>
                                        </p:tav>
                                      </p:tavLst>
                                    </p:anim>
                                    <p:animEffect transition="in" filter="fade">
                                      <p:cBhvr>
                                        <p:cTn id="70" dur="900"/>
                                        <p:tgtEl>
                                          <p:spTgt spid="42"/>
                                        </p:tgtEl>
                                      </p:cBhvr>
                                    </p:animEffect>
                                  </p:childTnLst>
                                </p:cTn>
                              </p:par>
                              <p:par>
                                <p:cTn id="71" presetID="53" presetClass="entr" presetSubtype="0" fill="hold" nodeType="withEffect">
                                  <p:stCondLst>
                                    <p:cond delay="2000"/>
                                  </p:stCondLst>
                                  <p:childTnLst>
                                    <p:set>
                                      <p:cBhvr>
                                        <p:cTn id="72" dur="1" fill="hold">
                                          <p:stCondLst>
                                            <p:cond delay="0"/>
                                          </p:stCondLst>
                                        </p:cTn>
                                        <p:tgtEl>
                                          <p:spTgt spid="43"/>
                                        </p:tgtEl>
                                        <p:attrNameLst>
                                          <p:attrName>style.visibility</p:attrName>
                                        </p:attrNameLst>
                                      </p:cBhvr>
                                      <p:to>
                                        <p:strVal val="visible"/>
                                      </p:to>
                                    </p:set>
                                    <p:anim calcmode="lin" valueType="num">
                                      <p:cBhvr>
                                        <p:cTn id="73" dur="2000" fill="hold"/>
                                        <p:tgtEl>
                                          <p:spTgt spid="43"/>
                                        </p:tgtEl>
                                        <p:attrNameLst>
                                          <p:attrName>ppt_w</p:attrName>
                                        </p:attrNameLst>
                                      </p:cBhvr>
                                      <p:tavLst>
                                        <p:tav tm="0">
                                          <p:val>
                                            <p:fltVal val="0"/>
                                          </p:val>
                                        </p:tav>
                                        <p:tav tm="100000">
                                          <p:val>
                                            <p:strVal val="#ppt_w"/>
                                          </p:val>
                                        </p:tav>
                                      </p:tavLst>
                                    </p:anim>
                                    <p:anim calcmode="lin" valueType="num">
                                      <p:cBhvr>
                                        <p:cTn id="74" dur="2000" fill="hold"/>
                                        <p:tgtEl>
                                          <p:spTgt spid="43"/>
                                        </p:tgtEl>
                                        <p:attrNameLst>
                                          <p:attrName>ppt_h</p:attrName>
                                        </p:attrNameLst>
                                      </p:cBhvr>
                                      <p:tavLst>
                                        <p:tav tm="0">
                                          <p:val>
                                            <p:fltVal val="0"/>
                                          </p:val>
                                        </p:tav>
                                        <p:tav tm="100000">
                                          <p:val>
                                            <p:strVal val="#ppt_h"/>
                                          </p:val>
                                        </p:tav>
                                      </p:tavLst>
                                    </p:anim>
                                    <p:animEffect transition="in" filter="fade">
                                      <p:cBhvr>
                                        <p:cTn id="75" dur="2000"/>
                                        <p:tgtEl>
                                          <p:spTgt spid="43"/>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additive="base">
                                        <p:cTn id="80" dur="1000" fill="hold"/>
                                        <p:tgtEl>
                                          <p:spTgt spid="45"/>
                                        </p:tgtEl>
                                        <p:attrNameLst>
                                          <p:attrName>ppt_x</p:attrName>
                                        </p:attrNameLst>
                                      </p:cBhvr>
                                      <p:tavLst>
                                        <p:tav tm="0">
                                          <p:val>
                                            <p:strVal val="#ppt_x"/>
                                          </p:val>
                                        </p:tav>
                                        <p:tav tm="100000">
                                          <p:val>
                                            <p:strVal val="#ppt_x"/>
                                          </p:val>
                                        </p:tav>
                                      </p:tavLst>
                                    </p:anim>
                                    <p:anim calcmode="lin" valueType="num">
                                      <p:cBhvr additive="base">
                                        <p:cTn id="81" dur="1000" fill="hold"/>
                                        <p:tgtEl>
                                          <p:spTgt spid="45"/>
                                        </p:tgtEl>
                                        <p:attrNameLst>
                                          <p:attrName>ppt_y</p:attrName>
                                        </p:attrNameLst>
                                      </p:cBhvr>
                                      <p:tavLst>
                                        <p:tav tm="0">
                                          <p:val>
                                            <p:strVal val="1+#ppt_h/2"/>
                                          </p:val>
                                        </p:tav>
                                        <p:tav tm="100000">
                                          <p:val>
                                            <p:strVal val="#ppt_y"/>
                                          </p:val>
                                        </p:tav>
                                      </p:tavLst>
                                    </p:anim>
                                  </p:childTnLst>
                                </p:cTn>
                              </p:par>
                            </p:childTnLst>
                          </p:cTn>
                        </p:par>
                        <p:par>
                          <p:cTn id="82" fill="hold">
                            <p:stCondLst>
                              <p:cond delay="1000"/>
                            </p:stCondLst>
                            <p:childTnLst>
                              <p:par>
                                <p:cTn id="83" presetID="19" presetClass="entr" presetSubtype="10" fill="hold" nodeType="afterEffect">
                                  <p:stCondLst>
                                    <p:cond delay="0"/>
                                  </p:stCondLst>
                                  <p:childTnLst>
                                    <p:set>
                                      <p:cBhvr>
                                        <p:cTn id="84" dur="1" fill="hold">
                                          <p:stCondLst>
                                            <p:cond delay="0"/>
                                          </p:stCondLst>
                                        </p:cTn>
                                        <p:tgtEl>
                                          <p:spTgt spid="2"/>
                                        </p:tgtEl>
                                        <p:attrNameLst>
                                          <p:attrName>style.visibility</p:attrName>
                                        </p:attrNameLst>
                                      </p:cBhvr>
                                      <p:to>
                                        <p:strVal val="visible"/>
                                      </p:to>
                                    </p:set>
                                    <p:anim calcmode="lin" valueType="num">
                                      <p:cBhvr>
                                        <p:cTn id="85" dur="10000" fill="hold"/>
                                        <p:tgtEl>
                                          <p:spTgt spid="2"/>
                                        </p:tgtEl>
                                        <p:attrNameLst>
                                          <p:attrName>ppt_w</p:attrName>
                                        </p:attrNameLst>
                                      </p:cBhvr>
                                      <p:tavLst>
                                        <p:tav tm="0" fmla="#ppt_w*sin(2.5*pi*$)">
                                          <p:val>
                                            <p:fltVal val="0"/>
                                          </p:val>
                                        </p:tav>
                                        <p:tav tm="100000">
                                          <p:val>
                                            <p:fltVal val="1"/>
                                          </p:val>
                                        </p:tav>
                                      </p:tavLst>
                                    </p:anim>
                                    <p:anim calcmode="lin" valueType="num">
                                      <p:cBhvr>
                                        <p:cTn id="86" dur="10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fill="hold"/>
                                        <p:tgtEl>
                                          <p:spTgt spid="26"/>
                                        </p:tgtEl>
                                        <p:attrNameLst>
                                          <p:attrName>ppt_x</p:attrName>
                                        </p:attrNameLst>
                                      </p:cBhvr>
                                      <p:tavLst>
                                        <p:tav tm="0">
                                          <p:val>
                                            <p:strVal val="0-#ppt_w/2"/>
                                          </p:val>
                                        </p:tav>
                                        <p:tav tm="100000">
                                          <p:val>
                                            <p:strVal val="#ppt_x"/>
                                          </p:val>
                                        </p:tav>
                                      </p:tavLst>
                                    </p:anim>
                                    <p:anim calcmode="lin" valueType="num">
                                      <p:cBhvr additive="base">
                                        <p:cTn id="92"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9" presetClass="entr" presetSubtype="0" accel="100000" fill="hold" nodeType="clickEffect">
                                  <p:stCondLst>
                                    <p:cond delay="0"/>
                                  </p:stCondLst>
                                  <p:childTnLst>
                                    <p:set>
                                      <p:cBhvr>
                                        <p:cTn id="96" dur="1" fill="hold">
                                          <p:stCondLst>
                                            <p:cond delay="0"/>
                                          </p:stCondLst>
                                        </p:cTn>
                                        <p:tgtEl>
                                          <p:spTgt spid="50177"/>
                                        </p:tgtEl>
                                        <p:attrNameLst>
                                          <p:attrName>style.visibility</p:attrName>
                                        </p:attrNameLst>
                                      </p:cBhvr>
                                      <p:to>
                                        <p:strVal val="visible"/>
                                      </p:to>
                                    </p:set>
                                    <p:anim calcmode="lin" valueType="num">
                                      <p:cBhvr>
                                        <p:cTn id="97" dur="2000" fill="hold"/>
                                        <p:tgtEl>
                                          <p:spTgt spid="50177"/>
                                        </p:tgtEl>
                                        <p:attrNameLst>
                                          <p:attrName>ppt_h</p:attrName>
                                        </p:attrNameLst>
                                      </p:cBhvr>
                                      <p:tavLst>
                                        <p:tav tm="0">
                                          <p:val>
                                            <p:strVal val="#ppt_h/20"/>
                                          </p:val>
                                        </p:tav>
                                        <p:tav tm="50000">
                                          <p:val>
                                            <p:strVal val="#ppt_h/20"/>
                                          </p:val>
                                        </p:tav>
                                        <p:tav tm="100000">
                                          <p:val>
                                            <p:strVal val="#ppt_h"/>
                                          </p:val>
                                        </p:tav>
                                      </p:tavLst>
                                    </p:anim>
                                    <p:anim calcmode="lin" valueType="num">
                                      <p:cBhvr>
                                        <p:cTn id="98" dur="2000" fill="hold"/>
                                        <p:tgtEl>
                                          <p:spTgt spid="50177"/>
                                        </p:tgtEl>
                                        <p:attrNameLst>
                                          <p:attrName>ppt_w</p:attrName>
                                        </p:attrNameLst>
                                      </p:cBhvr>
                                      <p:tavLst>
                                        <p:tav tm="0">
                                          <p:val>
                                            <p:strVal val="#ppt_w+.3"/>
                                          </p:val>
                                        </p:tav>
                                        <p:tav tm="50000">
                                          <p:val>
                                            <p:strVal val="#ppt_w+.3"/>
                                          </p:val>
                                        </p:tav>
                                        <p:tav tm="100000">
                                          <p:val>
                                            <p:strVal val="#ppt_w"/>
                                          </p:val>
                                        </p:tav>
                                      </p:tavLst>
                                    </p:anim>
                                    <p:anim calcmode="lin" valueType="num">
                                      <p:cBhvr>
                                        <p:cTn id="99" dur="2000" fill="hold"/>
                                        <p:tgtEl>
                                          <p:spTgt spid="50177"/>
                                        </p:tgtEl>
                                        <p:attrNameLst>
                                          <p:attrName>ppt_x</p:attrName>
                                        </p:attrNameLst>
                                      </p:cBhvr>
                                      <p:tavLst>
                                        <p:tav tm="0">
                                          <p:val>
                                            <p:strVal val="#ppt_x-.3"/>
                                          </p:val>
                                        </p:tav>
                                        <p:tav tm="50000">
                                          <p:val>
                                            <p:strVal val="#ppt_x"/>
                                          </p:val>
                                        </p:tav>
                                        <p:tav tm="100000">
                                          <p:val>
                                            <p:strVal val="#ppt_x"/>
                                          </p:val>
                                        </p:tav>
                                      </p:tavLst>
                                    </p:anim>
                                    <p:anim calcmode="lin" valueType="num">
                                      <p:cBhvr>
                                        <p:cTn id="100" dur="2000" fill="hold"/>
                                        <p:tgtEl>
                                          <p:spTgt spid="501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5" grpId="0" animBg="1"/>
      <p:bldP spid="2484" grpId="0" animBg="1"/>
      <p:bldP spid="2663" grpId="0" animBg="1" autoUpdateAnimBg="0"/>
      <p:bldP spid="2486" grpId="0" animBg="1" autoUpdateAnimBg="0"/>
      <p:bldP spid="25" grpId="0" animBg="1"/>
      <p:bldP spid="27" grpId="0" animBg="1"/>
      <p:bldP spid="45" grpId="0"/>
      <p:bldP spid="46" grpId="0" animBg="1"/>
      <p:bldP spid="30"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13"/>
          <p:cNvSpPr>
            <a:spLocks noChangeArrowheads="1"/>
          </p:cNvSpPr>
          <p:nvPr/>
        </p:nvSpPr>
        <p:spPr bwMode="auto">
          <a:xfrm>
            <a:off x="611560" y="121762"/>
            <a:ext cx="8001056" cy="642942"/>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32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Spectre TFIR de film plastique</a:t>
            </a:r>
          </a:p>
        </p:txBody>
      </p:sp>
      <p:pic>
        <p:nvPicPr>
          <p:cNvPr id="2050" name="Image 33"/>
          <p:cNvPicPr>
            <a:picLocks noChangeAspect="1" noChangeArrowheads="1"/>
          </p:cNvPicPr>
          <p:nvPr/>
        </p:nvPicPr>
        <p:blipFill>
          <a:blip r:embed="rId2" cstate="print"/>
          <a:srcRect/>
          <a:stretch>
            <a:fillRect/>
          </a:stretch>
        </p:blipFill>
        <p:spPr bwMode="auto">
          <a:xfrm>
            <a:off x="1835696" y="1268760"/>
            <a:ext cx="5544616" cy="4069327"/>
          </a:xfrm>
          <a:prstGeom prst="rect">
            <a:avLst/>
          </a:prstGeom>
          <a:noFill/>
          <a:ln w="9525">
            <a:noFill/>
            <a:miter lim="800000"/>
            <a:headEnd/>
            <a:tailEnd/>
          </a:ln>
        </p:spPr>
      </p:pic>
      <p:sp>
        <p:nvSpPr>
          <p:cNvPr id="2051" name="Rectangle 3"/>
          <p:cNvSpPr>
            <a:spLocks noChangeArrowheads="1"/>
          </p:cNvSpPr>
          <p:nvPr/>
        </p:nvSpPr>
        <p:spPr bwMode="auto">
          <a:xfrm>
            <a:off x="2322631" y="5880665"/>
            <a:ext cx="449873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a:t>
            </a:r>
            <a:r>
              <a:rPr lang="fr-FR" sz="2000" b="1" dirty="0" smtClean="0">
                <a:solidFill>
                  <a:srgbClr val="000000"/>
                </a:solidFill>
                <a:latin typeface="Arial" pitchFamily="34" charset="0"/>
                <a:ea typeface="Calibri" pitchFamily="34" charset="0"/>
                <a:cs typeface="Arial" pitchFamily="34" charset="0"/>
              </a:rPr>
              <a:t>7</a:t>
            </a:r>
            <a:r>
              <a:rPr kumimoji="0" lang="fr-FR"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fr-FR"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Spectre TFIR de film plastique.</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checkerboard(across)">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checkerboard(across)">
                                      <p:cBhvr>
                                        <p:cTn id="1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43"/>
          <p:cNvSpPr>
            <a:spLocks noChangeArrowheads="1"/>
          </p:cNvSpPr>
          <p:nvPr/>
        </p:nvSpPr>
        <p:spPr bwMode="gray">
          <a:xfrm>
            <a:off x="1643042" y="285728"/>
            <a:ext cx="5977910" cy="622304"/>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r>
              <a:rPr lang="fr-FR" sz="3200" b="1" dirty="0" smtClean="0">
                <a:effectLst>
                  <a:outerShdw blurRad="38100" dist="38100" dir="2700000" algn="tl">
                    <a:srgbClr val="000000">
                      <a:alpha val="43137"/>
                    </a:srgbClr>
                  </a:outerShdw>
                </a:effectLst>
                <a:latin typeface="Andalus" pitchFamily="18" charset="-78"/>
                <a:cs typeface="Andalus" pitchFamily="18" charset="-78"/>
              </a:rPr>
              <a:t>Analyses physico-chimiques du sol </a:t>
            </a:r>
            <a:endParaRPr lang="fr-FR" sz="3200" b="1" dirty="0">
              <a:effectLst>
                <a:outerShdw blurRad="38100" dist="38100" dir="2700000" algn="tl">
                  <a:srgbClr val="000000">
                    <a:alpha val="43137"/>
                  </a:srgbClr>
                </a:outerShdw>
              </a:effectLst>
              <a:latin typeface="Andalus" pitchFamily="18" charset="-78"/>
              <a:cs typeface="Andalus" pitchFamily="18" charset="-78"/>
            </a:endParaRPr>
          </a:p>
        </p:txBody>
      </p:sp>
      <p:sp>
        <p:nvSpPr>
          <p:cNvPr id="18" name="Rectangle 17"/>
          <p:cNvSpPr/>
          <p:nvPr/>
        </p:nvSpPr>
        <p:spPr>
          <a:xfrm>
            <a:off x="1285852" y="1357298"/>
            <a:ext cx="1963999" cy="523220"/>
          </a:xfrm>
          <a:prstGeom prst="rect">
            <a:avLst/>
          </a:prstGeom>
        </p:spPr>
        <p:txBody>
          <a:bodyPr wrap="none">
            <a:spAutoFit/>
          </a:bodyPr>
          <a:lstStyle/>
          <a:p>
            <a:pPr>
              <a:buFont typeface="Wingdings" pitchFamily="2" charset="2"/>
              <a:buChar char="Ø"/>
            </a:pPr>
            <a:r>
              <a:rPr lang="fr-FR" sz="2800" b="1" dirty="0" smtClean="0">
                <a:latin typeface="Andalus" pitchFamily="18" charset="-78"/>
                <a:cs typeface="Andalus" pitchFamily="18" charset="-78"/>
              </a:rPr>
              <a:t>pH du sol </a:t>
            </a:r>
            <a:endParaRPr lang="fr-FR" sz="2800" dirty="0">
              <a:latin typeface="Andalus" pitchFamily="18" charset="-78"/>
              <a:cs typeface="Andalus" pitchFamily="18" charset="-78"/>
            </a:endParaRPr>
          </a:p>
        </p:txBody>
      </p:sp>
      <p:sp>
        <p:nvSpPr>
          <p:cNvPr id="19" name="Rectangle 18"/>
          <p:cNvSpPr/>
          <p:nvPr/>
        </p:nvSpPr>
        <p:spPr>
          <a:xfrm>
            <a:off x="1285852" y="1857364"/>
            <a:ext cx="2638864" cy="523220"/>
          </a:xfrm>
          <a:prstGeom prst="rect">
            <a:avLst/>
          </a:prstGeom>
        </p:spPr>
        <p:txBody>
          <a:bodyPr wrap="none">
            <a:spAutoFit/>
          </a:bodyPr>
          <a:lstStyle/>
          <a:p>
            <a:pPr>
              <a:buFont typeface="Wingdings" pitchFamily="2" charset="2"/>
              <a:buChar char="Ø"/>
            </a:pPr>
            <a:r>
              <a:rPr lang="fr-FR" sz="2800" b="1" dirty="0" smtClean="0">
                <a:latin typeface="Andalus" pitchFamily="18" charset="-78"/>
                <a:cs typeface="Andalus" pitchFamily="18" charset="-78"/>
              </a:rPr>
              <a:t>Granulométrie</a:t>
            </a:r>
            <a:endParaRPr lang="fr-FR" sz="2800" dirty="0">
              <a:latin typeface="Andalus" pitchFamily="18" charset="-78"/>
              <a:cs typeface="Andalus" pitchFamily="18" charset="-78"/>
            </a:endParaRPr>
          </a:p>
        </p:txBody>
      </p:sp>
      <p:sp>
        <p:nvSpPr>
          <p:cNvPr id="20" name="Rectangle 19"/>
          <p:cNvSpPr/>
          <p:nvPr/>
        </p:nvSpPr>
        <p:spPr>
          <a:xfrm>
            <a:off x="1285852" y="2357430"/>
            <a:ext cx="3698448" cy="523220"/>
          </a:xfrm>
          <a:prstGeom prst="rect">
            <a:avLst/>
          </a:prstGeom>
        </p:spPr>
        <p:txBody>
          <a:bodyPr wrap="none">
            <a:spAutoFit/>
          </a:bodyPr>
          <a:lstStyle/>
          <a:p>
            <a:pPr>
              <a:buFont typeface="Wingdings" pitchFamily="2" charset="2"/>
              <a:buChar char="Ø"/>
            </a:pPr>
            <a:r>
              <a:rPr lang="fr-FR" sz="2800" b="1" dirty="0" smtClean="0">
                <a:latin typeface="Andalus" pitchFamily="18" charset="-78"/>
                <a:cs typeface="Andalus" pitchFamily="18" charset="-78"/>
              </a:rPr>
              <a:t>Mesure de l’humidité </a:t>
            </a:r>
            <a:endParaRPr lang="fr-FR" sz="2800" dirty="0">
              <a:latin typeface="Andalus" pitchFamily="18" charset="-78"/>
              <a:cs typeface="Andalus" pitchFamily="18" charset="-78"/>
            </a:endParaRPr>
          </a:p>
        </p:txBody>
      </p:sp>
      <p:sp>
        <p:nvSpPr>
          <p:cNvPr id="21" name="Rectangle 20"/>
          <p:cNvSpPr/>
          <p:nvPr/>
        </p:nvSpPr>
        <p:spPr>
          <a:xfrm>
            <a:off x="1285852" y="2786058"/>
            <a:ext cx="7072362" cy="523220"/>
          </a:xfrm>
          <a:prstGeom prst="rect">
            <a:avLst/>
          </a:prstGeom>
        </p:spPr>
        <p:txBody>
          <a:bodyPr wrap="square">
            <a:spAutoFit/>
          </a:bodyPr>
          <a:lstStyle/>
          <a:p>
            <a:pPr>
              <a:buFont typeface="Wingdings" pitchFamily="2" charset="2"/>
              <a:buChar char="Ø"/>
            </a:pPr>
            <a:r>
              <a:rPr lang="fr-FR" sz="2800" b="1" dirty="0" smtClean="0">
                <a:latin typeface="Andalus" pitchFamily="18" charset="-78"/>
                <a:cs typeface="Andalus" pitchFamily="18" charset="-78"/>
              </a:rPr>
              <a:t>Détermination du phosphore assimilable</a:t>
            </a:r>
            <a:endParaRPr lang="fr-FR" sz="2800" dirty="0">
              <a:latin typeface="Andalus" pitchFamily="18" charset="-78"/>
              <a:cs typeface="Andalus" pitchFamily="18" charset="-78"/>
            </a:endParaRPr>
          </a:p>
        </p:txBody>
      </p:sp>
      <p:sp>
        <p:nvSpPr>
          <p:cNvPr id="26" name="Rectangle 25"/>
          <p:cNvSpPr/>
          <p:nvPr/>
        </p:nvSpPr>
        <p:spPr>
          <a:xfrm>
            <a:off x="1357290" y="3284984"/>
            <a:ext cx="3297698" cy="523220"/>
          </a:xfrm>
          <a:prstGeom prst="rect">
            <a:avLst/>
          </a:prstGeom>
        </p:spPr>
        <p:txBody>
          <a:bodyPr wrap="none">
            <a:spAutoFit/>
          </a:bodyPr>
          <a:lstStyle/>
          <a:p>
            <a:pPr>
              <a:buFont typeface="Wingdings" pitchFamily="2" charset="2"/>
              <a:buChar char="Ø"/>
            </a:pPr>
            <a:r>
              <a:rPr lang="fr-FR" sz="2800" b="1" dirty="0" smtClean="0">
                <a:latin typeface="Andalus" pitchFamily="18" charset="-78"/>
                <a:cs typeface="Andalus" pitchFamily="18" charset="-78"/>
              </a:rPr>
              <a:t>Matière organique </a:t>
            </a:r>
            <a:endParaRPr lang="fr-FR" sz="2800" dirty="0">
              <a:latin typeface="Andalus" pitchFamily="18" charset="-78"/>
              <a:cs typeface="Andalus" pitchFamily="18" charset="-78"/>
            </a:endParaRPr>
          </a:p>
        </p:txBody>
      </p:sp>
      <p:sp>
        <p:nvSpPr>
          <p:cNvPr id="27" name="Rectangle 26"/>
          <p:cNvSpPr/>
          <p:nvPr/>
        </p:nvSpPr>
        <p:spPr>
          <a:xfrm>
            <a:off x="1357290" y="3789040"/>
            <a:ext cx="3748142" cy="523220"/>
          </a:xfrm>
          <a:prstGeom prst="rect">
            <a:avLst/>
          </a:prstGeom>
        </p:spPr>
        <p:txBody>
          <a:bodyPr wrap="none">
            <a:spAutoFit/>
          </a:bodyPr>
          <a:lstStyle/>
          <a:p>
            <a:pPr>
              <a:buFont typeface="Wingdings" pitchFamily="2" charset="2"/>
              <a:buChar char="Ø"/>
            </a:pPr>
            <a:r>
              <a:rPr lang="fr-FR" sz="2800" b="1" dirty="0" smtClean="0">
                <a:latin typeface="Andalus" pitchFamily="18" charset="-78"/>
                <a:cs typeface="Andalus" pitchFamily="18" charset="-78"/>
              </a:rPr>
              <a:t>Dosage de l’azote total</a:t>
            </a:r>
            <a:endParaRPr lang="fr-FR" sz="2800" dirty="0">
              <a:latin typeface="Andalus" pitchFamily="18" charset="-78"/>
              <a:cs typeface="Andalus" pitchFamily="18"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anim calcmode="lin" valueType="num">
                                      <p:cBhvr>
                                        <p:cTn id="15" dur="500" fill="hold"/>
                                        <p:tgtEl>
                                          <p:spTgt spid="18"/>
                                        </p:tgtEl>
                                        <p:attrNameLst>
                                          <p:attrName>ppt_w</p:attrName>
                                        </p:attrNameLst>
                                      </p:cBhvr>
                                      <p:tavLst>
                                        <p:tav tm="0" fmla="#ppt_w*sin(2.5*pi*$)">
                                          <p:val>
                                            <p:fltVal val="0"/>
                                          </p:val>
                                        </p:tav>
                                        <p:tav tm="100000">
                                          <p:val>
                                            <p:fltVal val="1"/>
                                          </p:val>
                                        </p:tav>
                                      </p:tavLst>
                                    </p:anim>
                                    <p:anim calcmode="lin" valueType="num">
                                      <p:cBhvr>
                                        <p:cTn id="16" dur="5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iterate type="lt">
                                    <p:tmPct val="10000"/>
                                  </p:iterate>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anim calcmode="lin" valueType="num">
                                      <p:cBhvr>
                                        <p:cTn id="22" dur="500" fill="hold"/>
                                        <p:tgtEl>
                                          <p:spTgt spid="19"/>
                                        </p:tgtEl>
                                        <p:attrNameLst>
                                          <p:attrName>ppt_w</p:attrName>
                                        </p:attrNameLst>
                                      </p:cBhvr>
                                      <p:tavLst>
                                        <p:tav tm="0" fmla="#ppt_w*sin(2.5*pi*$)">
                                          <p:val>
                                            <p:fltVal val="0"/>
                                          </p:val>
                                        </p:tav>
                                        <p:tav tm="100000">
                                          <p:val>
                                            <p:fltVal val="1"/>
                                          </p:val>
                                        </p:tav>
                                      </p:tavLst>
                                    </p:anim>
                                    <p:anim calcmode="lin" valueType="num">
                                      <p:cBhvr>
                                        <p:cTn id="23" dur="5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iterate type="lt">
                                    <p:tmPct val="10000"/>
                                  </p:iterate>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anim calcmode="lin" valueType="num">
                                      <p:cBhvr>
                                        <p:cTn id="29" dur="500" fill="hold"/>
                                        <p:tgtEl>
                                          <p:spTgt spid="20"/>
                                        </p:tgtEl>
                                        <p:attrNameLst>
                                          <p:attrName>ppt_w</p:attrName>
                                        </p:attrNameLst>
                                      </p:cBhvr>
                                      <p:tavLst>
                                        <p:tav tm="0" fmla="#ppt_w*sin(2.5*pi*$)">
                                          <p:val>
                                            <p:fltVal val="0"/>
                                          </p:val>
                                        </p:tav>
                                        <p:tav tm="100000">
                                          <p:val>
                                            <p:fltVal val="1"/>
                                          </p:val>
                                        </p:tav>
                                      </p:tavLst>
                                    </p:anim>
                                    <p:anim calcmode="lin" valueType="num">
                                      <p:cBhvr>
                                        <p:cTn id="30" dur="500" fill="hold"/>
                                        <p:tgtEl>
                                          <p:spTgt spid="20"/>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iterate type="lt">
                                    <p:tmPct val="10000"/>
                                  </p:iterate>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anim calcmode="lin" valueType="num">
                                      <p:cBhvr>
                                        <p:cTn id="36" dur="500" fill="hold"/>
                                        <p:tgtEl>
                                          <p:spTgt spid="21"/>
                                        </p:tgtEl>
                                        <p:attrNameLst>
                                          <p:attrName>ppt_w</p:attrName>
                                        </p:attrNameLst>
                                      </p:cBhvr>
                                      <p:tavLst>
                                        <p:tav tm="0" fmla="#ppt_w*sin(2.5*pi*$)">
                                          <p:val>
                                            <p:fltVal val="0"/>
                                          </p:val>
                                        </p:tav>
                                        <p:tav tm="100000">
                                          <p:val>
                                            <p:fltVal val="1"/>
                                          </p:val>
                                        </p:tav>
                                      </p:tavLst>
                                    </p:anim>
                                    <p:anim calcmode="lin" valueType="num">
                                      <p:cBhvr>
                                        <p:cTn id="37" dur="5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iterate type="lt">
                                    <p:tmPct val="10000"/>
                                  </p:iterate>
                                  <p:childTnLst>
                                    <p:set>
                                      <p:cBhvr>
                                        <p:cTn id="41" dur="1" fill="hold">
                                          <p:stCondLst>
                                            <p:cond delay="0"/>
                                          </p:stCondLst>
                                        </p:cTn>
                                        <p:tgtEl>
                                          <p:spTgt spid="26">
                                            <p:txEl>
                                              <p:pRg st="0" end="0"/>
                                            </p:txEl>
                                          </p:spTgt>
                                        </p:tgtEl>
                                        <p:attrNameLst>
                                          <p:attrName>style.visibility</p:attrName>
                                        </p:attrNameLst>
                                      </p:cBhvr>
                                      <p:to>
                                        <p:strVal val="visible"/>
                                      </p:to>
                                    </p:set>
                                    <p:animEffect transition="in" filter="fade">
                                      <p:cBhvr>
                                        <p:cTn id="42" dur="500"/>
                                        <p:tgtEl>
                                          <p:spTgt spid="26">
                                            <p:txEl>
                                              <p:pRg st="0" end="0"/>
                                            </p:txEl>
                                          </p:spTgt>
                                        </p:tgtEl>
                                      </p:cBhvr>
                                    </p:animEffect>
                                    <p:anim calcmode="lin" valueType="num">
                                      <p:cBhvr>
                                        <p:cTn id="43" dur="500" fill="hold"/>
                                        <p:tgtEl>
                                          <p:spTgt spid="26">
                                            <p:txEl>
                                              <p:pRg st="0" end="0"/>
                                            </p:txEl>
                                          </p:spTgt>
                                        </p:tgtEl>
                                        <p:attrNameLst>
                                          <p:attrName>ppt_w</p:attrName>
                                        </p:attrNameLst>
                                      </p:cBhvr>
                                      <p:tavLst>
                                        <p:tav tm="0" fmla="#ppt_w*sin(2.5*pi*$)">
                                          <p:val>
                                            <p:fltVal val="0"/>
                                          </p:val>
                                        </p:tav>
                                        <p:tav tm="100000">
                                          <p:val>
                                            <p:fltVal val="1"/>
                                          </p:val>
                                        </p:tav>
                                      </p:tavLst>
                                    </p:anim>
                                    <p:anim calcmode="lin" valueType="num">
                                      <p:cBhvr>
                                        <p:cTn id="44" dur="500" fill="hold"/>
                                        <p:tgtEl>
                                          <p:spTgt spid="2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iterate type="lt">
                                    <p:tmPct val="10000"/>
                                  </p:iterate>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anim calcmode="lin" valueType="num">
                                      <p:cBhvr>
                                        <p:cTn id="50" dur="500" fill="hold"/>
                                        <p:tgtEl>
                                          <p:spTgt spid="27"/>
                                        </p:tgtEl>
                                        <p:attrNameLst>
                                          <p:attrName>ppt_w</p:attrName>
                                        </p:attrNameLst>
                                      </p:cBhvr>
                                      <p:tavLst>
                                        <p:tav tm="0" fmla="#ppt_w*sin(2.5*pi*$)">
                                          <p:val>
                                            <p:fltVal val="0"/>
                                          </p:val>
                                        </p:tav>
                                        <p:tav tm="100000">
                                          <p:val>
                                            <p:fltVal val="1"/>
                                          </p:val>
                                        </p:tav>
                                      </p:tavLst>
                                    </p:anim>
                                    <p:anim calcmode="lin" valueType="num">
                                      <p:cBhvr>
                                        <p:cTn id="51" dur="500" fill="hold"/>
                                        <p:tgtEl>
                                          <p:spTgt spid="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P spid="19" grpId="0"/>
      <p:bldP spid="20" grpId="0"/>
      <p:bldP spid="21"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a:blip r:embed="rId3" cstate="print"/>
          <a:srcRect/>
          <a:stretch>
            <a:fillRect/>
          </a:stretch>
        </p:blipFill>
        <p:spPr bwMode="auto">
          <a:xfrm>
            <a:off x="0" y="0"/>
            <a:ext cx="9144000" cy="6858000"/>
          </a:xfrm>
          <a:prstGeom prst="rect">
            <a:avLst/>
          </a:prstGeom>
          <a:noFill/>
        </p:spPr>
      </p:pic>
      <p:sp>
        <p:nvSpPr>
          <p:cNvPr id="5" name="Rectangle à coins arrondis 4"/>
          <p:cNvSpPr/>
          <p:nvPr/>
        </p:nvSpPr>
        <p:spPr>
          <a:xfrm>
            <a:off x="1928794" y="5572140"/>
            <a:ext cx="4357718" cy="5715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7" name="Rectangle 6"/>
          <p:cNvSpPr/>
          <p:nvPr/>
        </p:nvSpPr>
        <p:spPr>
          <a:xfrm>
            <a:off x="2071670" y="5715016"/>
            <a:ext cx="4214842" cy="369332"/>
          </a:xfrm>
          <a:prstGeom prst="rect">
            <a:avLst/>
          </a:prstGeom>
        </p:spPr>
        <p:txBody>
          <a:bodyPr wrap="square">
            <a:spAutoFit/>
          </a:bodyPr>
          <a:lstStyle/>
          <a:p>
            <a:r>
              <a:rPr lang="fr-FR" dirty="0" smtClean="0"/>
              <a:t> % perte de masse= [(m</a:t>
            </a:r>
            <a:r>
              <a:rPr lang="fr-FR" baseline="-25000" dirty="0" smtClean="0"/>
              <a:t>0</a:t>
            </a:r>
            <a:r>
              <a:rPr lang="fr-FR" dirty="0" smtClean="0"/>
              <a:t> - m</a:t>
            </a:r>
            <a:r>
              <a:rPr lang="fr-FR" baseline="-25000" dirty="0" smtClean="0"/>
              <a:t>t</a:t>
            </a:r>
            <a:r>
              <a:rPr lang="fr-FR" dirty="0" smtClean="0"/>
              <a:t>) /m</a:t>
            </a:r>
            <a:r>
              <a:rPr lang="fr-FR" baseline="-25000" dirty="0" smtClean="0"/>
              <a:t>0</a:t>
            </a:r>
            <a:r>
              <a:rPr lang="fr-FR" dirty="0" smtClean="0"/>
              <a:t>]*100 </a:t>
            </a:r>
            <a:endParaRPr lang="fr-FR" dirty="0"/>
          </a:p>
        </p:txBody>
      </p:sp>
      <p:sp>
        <p:nvSpPr>
          <p:cNvPr id="8" name="Ellipse 7"/>
          <p:cNvSpPr/>
          <p:nvPr/>
        </p:nvSpPr>
        <p:spPr>
          <a:xfrm>
            <a:off x="2143108" y="142852"/>
            <a:ext cx="4429156" cy="714356"/>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b="1" dirty="0" err="1" smtClean="0"/>
              <a:t>Éssais</a:t>
            </a:r>
            <a:r>
              <a:rPr lang="fr-FR" b="1" dirty="0" smtClean="0"/>
              <a:t> de biodégradabilité de film plastique </a:t>
            </a:r>
            <a:endParaRPr lang="fr-FR" b="1" dirty="0"/>
          </a:p>
        </p:txBody>
      </p:sp>
      <p:sp>
        <p:nvSpPr>
          <p:cNvPr id="13" name="Flèche vers le bas 12"/>
          <p:cNvSpPr/>
          <p:nvPr/>
        </p:nvSpPr>
        <p:spPr>
          <a:xfrm rot="5400000">
            <a:off x="8215322" y="2071694"/>
            <a:ext cx="142876" cy="1714480"/>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4" name="Flèche vers le bas 13"/>
          <p:cNvSpPr/>
          <p:nvPr/>
        </p:nvSpPr>
        <p:spPr>
          <a:xfrm rot="5400000">
            <a:off x="8251041" y="3464735"/>
            <a:ext cx="142876" cy="1643042"/>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7" name="Flèche à angle droit 16"/>
          <p:cNvSpPr/>
          <p:nvPr/>
        </p:nvSpPr>
        <p:spPr>
          <a:xfrm rot="5400000">
            <a:off x="7500956" y="4786323"/>
            <a:ext cx="785819" cy="2214578"/>
          </a:xfrm>
          <a:prstGeom prst="ben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
        <p:nvSpPr>
          <p:cNvPr id="18" name="Rectangle 17"/>
          <p:cNvSpPr/>
          <p:nvPr/>
        </p:nvSpPr>
        <p:spPr>
          <a:xfrm>
            <a:off x="7836366" y="2285992"/>
            <a:ext cx="1307666" cy="646331"/>
          </a:xfrm>
          <a:prstGeom prst="rect">
            <a:avLst/>
          </a:prstGeom>
        </p:spPr>
        <p:txBody>
          <a:bodyPr wrap="none">
            <a:spAutoFit/>
          </a:bodyPr>
          <a:lstStyle/>
          <a:p>
            <a:r>
              <a:rPr lang="fr-FR" b="1" dirty="0" smtClean="0">
                <a:solidFill>
                  <a:schemeClr val="bg2">
                    <a:lumMod val="10000"/>
                  </a:schemeClr>
                </a:solidFill>
              </a:rPr>
              <a:t>1g de film </a:t>
            </a:r>
          </a:p>
          <a:p>
            <a:r>
              <a:rPr lang="fr-FR" b="1" dirty="0" smtClean="0">
                <a:solidFill>
                  <a:schemeClr val="bg2">
                    <a:lumMod val="10000"/>
                  </a:schemeClr>
                </a:solidFill>
              </a:rPr>
              <a:t>plastique  </a:t>
            </a:r>
            <a:endParaRPr lang="fr-FR" b="1" dirty="0">
              <a:solidFill>
                <a:schemeClr val="bg2">
                  <a:lumMod val="10000"/>
                </a:schemeClr>
              </a:solidFill>
            </a:endParaRPr>
          </a:p>
        </p:txBody>
      </p:sp>
      <p:sp>
        <p:nvSpPr>
          <p:cNvPr id="19" name="Rectangle 18"/>
          <p:cNvSpPr/>
          <p:nvPr/>
        </p:nvSpPr>
        <p:spPr>
          <a:xfrm>
            <a:off x="7715272" y="3929066"/>
            <a:ext cx="1428728" cy="369332"/>
          </a:xfrm>
          <a:prstGeom prst="rect">
            <a:avLst/>
          </a:prstGeom>
        </p:spPr>
        <p:txBody>
          <a:bodyPr wrap="square">
            <a:spAutoFit/>
          </a:bodyPr>
          <a:lstStyle/>
          <a:p>
            <a:r>
              <a:rPr lang="fr-FR" b="1" dirty="0" smtClean="0">
                <a:solidFill>
                  <a:srgbClr val="002060"/>
                </a:solidFill>
              </a:rPr>
              <a:t>100g de sol</a:t>
            </a:r>
            <a:endParaRPr lang="fr-FR" b="1" dirty="0">
              <a:solidFill>
                <a:srgbClr val="002060"/>
              </a:solidFill>
            </a:endParaRPr>
          </a:p>
        </p:txBody>
      </p:sp>
      <p:sp>
        <p:nvSpPr>
          <p:cNvPr id="20" name="Rectangle 19"/>
          <p:cNvSpPr/>
          <p:nvPr/>
        </p:nvSpPr>
        <p:spPr>
          <a:xfrm>
            <a:off x="7000892" y="5572140"/>
            <a:ext cx="2017155" cy="369332"/>
          </a:xfrm>
          <a:prstGeom prst="rect">
            <a:avLst/>
          </a:prstGeom>
        </p:spPr>
        <p:txBody>
          <a:bodyPr wrap="none">
            <a:spAutoFit/>
          </a:bodyPr>
          <a:lstStyle/>
          <a:p>
            <a:r>
              <a:rPr lang="fr-FR" b="1" dirty="0" smtClean="0">
                <a:solidFill>
                  <a:srgbClr val="002060"/>
                </a:solidFill>
              </a:rPr>
              <a:t>à T=5°C,25°C, 37°C</a:t>
            </a:r>
            <a:endParaRPr lang="fr-FR" b="1" dirty="0">
              <a:solidFill>
                <a:srgbClr val="002060"/>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ppt_w*0.7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ox(in)">
                                      <p:cBhvr>
                                        <p:cTn id="19" dur="500"/>
                                        <p:tgtEl>
                                          <p:spTgt spid="13"/>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in)">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ox(in)">
                                      <p:cBhvr>
                                        <p:cTn id="27" dur="500"/>
                                        <p:tgtEl>
                                          <p:spTgt spid="14"/>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ox(in)">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ox(in)">
                                      <p:cBhvr>
                                        <p:cTn id="35" dur="500"/>
                                        <p:tgtEl>
                                          <p:spTgt spid="17"/>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box(in)">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14" grpId="0" animBg="1"/>
      <p:bldP spid="17" grpId="0" animBg="1"/>
      <p:bldP spid="18"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71472" y="142852"/>
            <a:ext cx="8305800" cy="2416046"/>
          </a:xfrm>
          <a:prstGeom prst="rect">
            <a:avLst/>
          </a:prstGeom>
        </p:spPr>
        <p:txBody>
          <a:bodyPr wrap="square">
            <a:spAutoFit/>
          </a:bodyPr>
          <a:lstStyle/>
          <a:p>
            <a:pPr algn="ctr"/>
            <a:r>
              <a:rPr lang="fr-FR" altLang="ko-KR" sz="2800" b="1" dirty="0" smtClean="0">
                <a:ln/>
                <a:solidFill>
                  <a:schemeClr val="tx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Calligraphy" pitchFamily="66" charset="0"/>
                <a:ea typeface="Batang" pitchFamily="18" charset="-127"/>
                <a:cs typeface="Times New Roman" pitchFamily="18" charset="0"/>
              </a:rPr>
              <a:t>Université De Djilali Bounaama</a:t>
            </a:r>
            <a:br>
              <a:rPr lang="fr-FR" altLang="ko-KR" sz="2800" b="1" dirty="0" smtClean="0">
                <a:ln/>
                <a:solidFill>
                  <a:schemeClr val="tx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Calligraphy" pitchFamily="66" charset="0"/>
                <a:ea typeface="Batang" pitchFamily="18" charset="-127"/>
                <a:cs typeface="Times New Roman" pitchFamily="18" charset="0"/>
              </a:rPr>
            </a:br>
            <a:r>
              <a:rPr lang="fr-FR" altLang="ko-KR" sz="2800" b="1" dirty="0" smtClean="0">
                <a:ln/>
                <a:solidFill>
                  <a:schemeClr val="tx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Calligraphy" pitchFamily="66" charset="0"/>
                <a:ea typeface="Batang" pitchFamily="18" charset="-127"/>
                <a:cs typeface="Times New Roman" pitchFamily="18" charset="0"/>
              </a:rPr>
              <a:t>Faculté De Science Et De La Technologie</a:t>
            </a:r>
            <a:r>
              <a:rPr lang="fr-FR" sz="5400" b="1" dirty="0" smtClean="0">
                <a:ln/>
                <a:solidFill>
                  <a:schemeClr val="tx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Kunstler Script" pitchFamily="66" charset="0"/>
                <a:ea typeface="Batang" pitchFamily="18" charset="-127"/>
                <a:cs typeface="Times New Roman" pitchFamily="18" charset="0"/>
              </a:rPr>
              <a:t/>
            </a:r>
            <a:br>
              <a:rPr lang="fr-FR" sz="5400" b="1" dirty="0" smtClean="0">
                <a:ln/>
                <a:solidFill>
                  <a:schemeClr val="tx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Kunstler Script" pitchFamily="66" charset="0"/>
                <a:ea typeface="Batang" pitchFamily="18" charset="-127"/>
                <a:cs typeface="Times New Roman" pitchFamily="18" charset="0"/>
              </a:rPr>
            </a:br>
            <a:r>
              <a:rPr lang="fr-FR" sz="5400" b="1" dirty="0" smtClean="0"/>
              <a:t> </a:t>
            </a:r>
            <a:r>
              <a:rPr lang="fr-FR" sz="2400" b="1" dirty="0" smtClean="0">
                <a:ln/>
                <a:solidFill>
                  <a:schemeClr val="tx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a typeface="Batang" pitchFamily="18" charset="-127"/>
                <a:cs typeface="Times New Roman" pitchFamily="18" charset="0"/>
              </a:rPr>
              <a:t>Faculté: Sciences de la technologie</a:t>
            </a:r>
            <a:br>
              <a:rPr lang="fr-FR" sz="2400" b="1" dirty="0" smtClean="0">
                <a:ln/>
                <a:solidFill>
                  <a:schemeClr val="tx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a typeface="Batang" pitchFamily="18" charset="-127"/>
                <a:cs typeface="Times New Roman" pitchFamily="18" charset="0"/>
              </a:rPr>
            </a:br>
            <a:r>
              <a:rPr lang="fr-FR" sz="2400" b="1" dirty="0" smtClean="0">
                <a:ln/>
                <a:solidFill>
                  <a:schemeClr val="tx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a typeface="Batang" pitchFamily="18" charset="-127"/>
                <a:cs typeface="Times New Roman" pitchFamily="18" charset="0"/>
              </a:rPr>
              <a:t>Département: Génie des Procédé</a:t>
            </a:r>
            <a:r>
              <a:rPr lang="fr-FR" sz="2000" dirty="0" smtClean="0"/>
              <a:t/>
            </a:r>
            <a:br>
              <a:rPr lang="fr-FR" sz="2000" dirty="0" smtClean="0"/>
            </a:br>
            <a:endParaRPr lang="fr-FR" sz="2000" dirty="0">
              <a:solidFill>
                <a:schemeClr val="tx1"/>
              </a:solidFill>
              <a:latin typeface="Kunstler Script" pitchFamily="66" charset="0"/>
              <a:cs typeface="Times New Roman" pitchFamily="18" charset="0"/>
            </a:endParaRPr>
          </a:p>
        </p:txBody>
      </p:sp>
      <p:sp>
        <p:nvSpPr>
          <p:cNvPr id="4" name="Rectangle 3"/>
          <p:cNvSpPr/>
          <p:nvPr/>
        </p:nvSpPr>
        <p:spPr>
          <a:xfrm>
            <a:off x="1000100" y="2413337"/>
            <a:ext cx="7200800" cy="1015663"/>
          </a:xfrm>
          <a:prstGeom prst="rect">
            <a:avLst/>
          </a:prstGeom>
        </p:spPr>
        <p:txBody>
          <a:bodyPr wrap="square">
            <a:spAutoFit/>
          </a:bodyPr>
          <a:lstStyle/>
          <a:p>
            <a:pPr algn="ctr" eaLnBrk="0" hangingPunct="0">
              <a:defRPr/>
            </a:pPr>
            <a:r>
              <a:rPr lang="fr-FR" altLang="ko-KR" sz="6000" b="1" i="1" dirty="0" smtClean="0">
                <a:effectLst>
                  <a:outerShdw blurRad="38100" dist="38100" dir="2700000" algn="tl">
                    <a:srgbClr val="000000">
                      <a:alpha val="43137"/>
                    </a:srgbClr>
                  </a:outerShdw>
                </a:effectLst>
                <a:latin typeface="Palace Script MT" pitchFamily="66" charset="0"/>
                <a:ea typeface="Batang" pitchFamily="18" charset="-127"/>
                <a:cs typeface="Times New Roman" pitchFamily="18" charset="0"/>
              </a:rPr>
              <a:t>Master2: </a:t>
            </a:r>
            <a:r>
              <a:rPr lang="fr-FR" sz="2400" b="1" dirty="0" smtClean="0"/>
              <a:t>Génie de l’environne</a:t>
            </a:r>
            <a:r>
              <a:rPr lang="fr-FR" sz="2400" b="1"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ea typeface="Batang" pitchFamily="18" charset="-127"/>
                <a:cs typeface="Times New Roman" pitchFamily="18" charset="0"/>
              </a:rPr>
              <a:t>me</a:t>
            </a:r>
            <a:r>
              <a:rPr lang="fr-FR" sz="2400" b="1" dirty="0" smtClean="0"/>
              <a:t>nt</a:t>
            </a:r>
            <a:r>
              <a:rPr lang="fr-FR" altLang="ko-KR" sz="2400" b="1" i="1" dirty="0" smtClean="0">
                <a:effectLst>
                  <a:outerShdw blurRad="38100" dist="38100" dir="2700000" algn="tl">
                    <a:srgbClr val="000000">
                      <a:alpha val="43137"/>
                    </a:srgbClr>
                  </a:outerShdw>
                </a:effectLst>
                <a:latin typeface="Palace Script MT" pitchFamily="66" charset="0"/>
                <a:ea typeface="Batang" pitchFamily="18" charset="-127"/>
                <a:cs typeface="Times New Roman" pitchFamily="18" charset="0"/>
              </a:rPr>
              <a:t> </a:t>
            </a:r>
          </a:p>
        </p:txBody>
      </p:sp>
      <p:sp>
        <p:nvSpPr>
          <p:cNvPr id="5" name="Parchemin horizontal 4"/>
          <p:cNvSpPr/>
          <p:nvPr/>
        </p:nvSpPr>
        <p:spPr>
          <a:xfrm>
            <a:off x="1285852" y="3128428"/>
            <a:ext cx="7242028" cy="1872208"/>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50000"/>
              </a:lnSpc>
              <a:spcBef>
                <a:spcPts val="0"/>
              </a:spcBef>
              <a:spcAft>
                <a:spcPts val="0"/>
              </a:spcAft>
              <a:defRPr/>
            </a:pPr>
            <a:r>
              <a:rPr lang="fr-FR" sz="2800" b="1" i="1" dirty="0" smtClean="0">
                <a:solidFill>
                  <a:srgbClr val="CC0066"/>
                </a:solidFill>
                <a:effectLst>
                  <a:glow rad="139700">
                    <a:schemeClr val="accent1">
                      <a:satMod val="175000"/>
                      <a:alpha val="40000"/>
                    </a:schemeClr>
                  </a:glow>
                  <a:outerShdw blurRad="38100" dist="38100" dir="2700000" algn="tl">
                    <a:srgbClr val="000000">
                      <a:alpha val="43137"/>
                    </a:srgbClr>
                  </a:outerShdw>
                </a:effectLst>
                <a:latin typeface="Times New Roman" pitchFamily="18" charset="0"/>
                <a:cs typeface="Times New Roman" pitchFamily="18" charset="0"/>
              </a:rPr>
              <a:t>Elaboration d’un polymères biodégradable à base d’amidon   </a:t>
            </a:r>
            <a:endParaRPr lang="fr-FR" sz="2800" b="1" i="1" dirty="0">
              <a:solidFill>
                <a:srgbClr val="CC0066"/>
              </a:solidFill>
              <a:effectLst>
                <a:glow rad="139700">
                  <a:schemeClr val="accent1">
                    <a:satMod val="175000"/>
                    <a:alpha val="40000"/>
                  </a:schemeClr>
                </a:glow>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2" descr="Djilali Bounaama Khemis Miliana"/>
          <p:cNvPicPr>
            <a:picLocks noChangeAspect="1" noChangeArrowheads="1"/>
          </p:cNvPicPr>
          <p:nvPr/>
        </p:nvPicPr>
        <p:blipFill>
          <a:blip r:embed="rId3" cstate="print"/>
          <a:srcRect/>
          <a:stretch>
            <a:fillRect/>
          </a:stretch>
        </p:blipFill>
        <p:spPr bwMode="auto">
          <a:xfrm>
            <a:off x="500034" y="1142984"/>
            <a:ext cx="1214414" cy="642918"/>
          </a:xfrm>
          <a:prstGeom prst="rect">
            <a:avLst/>
          </a:prstGeom>
          <a:noFill/>
        </p:spPr>
      </p:pic>
      <p:pic>
        <p:nvPicPr>
          <p:cNvPr id="7" name="Picture 2" descr="Djilali Bounaama Khemis Miliana"/>
          <p:cNvPicPr>
            <a:picLocks noChangeAspect="1" noChangeArrowheads="1"/>
          </p:cNvPicPr>
          <p:nvPr/>
        </p:nvPicPr>
        <p:blipFill>
          <a:blip r:embed="rId3" cstate="print"/>
          <a:srcRect/>
          <a:stretch>
            <a:fillRect/>
          </a:stretch>
        </p:blipFill>
        <p:spPr bwMode="auto">
          <a:xfrm>
            <a:off x="7572396" y="1285860"/>
            <a:ext cx="1214414" cy="642918"/>
          </a:xfrm>
          <a:prstGeom prst="rect">
            <a:avLst/>
          </a:prstGeom>
          <a:noFill/>
        </p:spPr>
      </p:pic>
      <p:sp>
        <p:nvSpPr>
          <p:cNvPr id="8" name="Rectangle 7"/>
          <p:cNvSpPr/>
          <p:nvPr/>
        </p:nvSpPr>
        <p:spPr>
          <a:xfrm>
            <a:off x="214282" y="4934562"/>
            <a:ext cx="2672526" cy="923330"/>
          </a:xfrm>
          <a:prstGeom prst="rect">
            <a:avLst/>
          </a:prstGeom>
        </p:spPr>
        <p:txBody>
          <a:bodyPr wrap="none">
            <a:spAutoFit/>
          </a:bodyPr>
          <a:lstStyle/>
          <a:p>
            <a:r>
              <a:rPr lang="fr-FR" b="1" dirty="0" smtClean="0">
                <a:effectLst>
                  <a:outerShdw blurRad="38100" dist="38100" dir="2700000" algn="tl">
                    <a:srgbClr val="000000">
                      <a:alpha val="43137"/>
                    </a:srgbClr>
                  </a:outerShdw>
                </a:effectLst>
                <a:latin typeface="Times New Roman" pitchFamily="18" charset="0"/>
                <a:cs typeface="Times New Roman" pitchFamily="18" charset="0"/>
              </a:rPr>
              <a:t>Présenté  par </a:t>
            </a:r>
          </a:p>
          <a:p>
            <a:pPr>
              <a:buFont typeface="Wingdings" pitchFamily="2" charset="2"/>
              <a:buChar char="v"/>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dirty="0" err="1" smtClean="0">
                <a:effectLst>
                  <a:outerShdw blurRad="38100" dist="38100" dir="2700000" algn="tl">
                    <a:srgbClr val="000000">
                      <a:alpha val="43137"/>
                    </a:srgbClr>
                  </a:outerShdw>
                </a:effectLst>
                <a:latin typeface="Times New Roman" pitchFamily="18" charset="0"/>
                <a:cs typeface="Times New Roman" pitchFamily="18" charset="0"/>
              </a:rPr>
              <a:t>Bouamama</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Mohammad</a:t>
            </a:r>
            <a:endParaRPr lang="fr-FR" dirty="0" smtClean="0"/>
          </a:p>
          <a:p>
            <a:pPr>
              <a:buFont typeface="Wingdings" pitchFamily="2" charset="2"/>
              <a:buChar char="v"/>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dirty="0" err="1" smtClean="0">
                <a:effectLst>
                  <a:outerShdw blurRad="38100" dist="38100" dir="2700000" algn="tl">
                    <a:srgbClr val="000000">
                      <a:alpha val="43137"/>
                    </a:srgbClr>
                  </a:outerShdw>
                </a:effectLst>
                <a:latin typeface="Times New Roman" pitchFamily="18" charset="0"/>
                <a:cs typeface="Times New Roman" pitchFamily="18" charset="0"/>
              </a:rPr>
              <a:t>Dabdibi</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Ismail</a:t>
            </a:r>
          </a:p>
        </p:txBody>
      </p:sp>
      <p:sp>
        <p:nvSpPr>
          <p:cNvPr id="9" name="ZoneTexte 8"/>
          <p:cNvSpPr txBox="1"/>
          <p:nvPr/>
        </p:nvSpPr>
        <p:spPr>
          <a:xfrm>
            <a:off x="3786182" y="6072206"/>
            <a:ext cx="2664296" cy="830997"/>
          </a:xfrm>
          <a:prstGeom prst="rect">
            <a:avLst/>
          </a:prstGeom>
          <a:noFill/>
        </p:spPr>
        <p:txBody>
          <a:bodyPr wrap="square" rtlCol="0">
            <a:spAutoFit/>
          </a:bodyPr>
          <a:lstStyle/>
          <a:p>
            <a:r>
              <a:rPr lang="fr-FR" sz="4800" b="1" dirty="0" smtClean="0">
                <a:latin typeface="Kunstler Script" pitchFamily="66" charset="0"/>
                <a:cs typeface="Times New Roman" pitchFamily="18" charset="0"/>
              </a:rPr>
              <a:t>2015/2016</a:t>
            </a:r>
            <a:endParaRPr lang="fr-FR" sz="4800" b="1" dirty="0">
              <a:latin typeface="Kunstler Script" pitchFamily="66" charset="0"/>
              <a:cs typeface="Times New Roman" pitchFamily="18" charset="0"/>
            </a:endParaRPr>
          </a:p>
        </p:txBody>
      </p:sp>
      <p:sp>
        <p:nvSpPr>
          <p:cNvPr id="10" name="Rectangle 9"/>
          <p:cNvSpPr/>
          <p:nvPr/>
        </p:nvSpPr>
        <p:spPr>
          <a:xfrm>
            <a:off x="5857884" y="4997247"/>
            <a:ext cx="2278894" cy="646331"/>
          </a:xfrm>
          <a:prstGeom prst="rect">
            <a:avLst/>
          </a:prstGeom>
        </p:spPr>
        <p:txBody>
          <a:bodyPr wrap="none">
            <a:spAutoFit/>
          </a:bodyPr>
          <a:lstStyle/>
          <a:p>
            <a:r>
              <a:rPr lang="fr-FR" b="1" dirty="0" smtClean="0"/>
              <a:t>Encadrer par  :</a:t>
            </a:r>
          </a:p>
          <a:p>
            <a:r>
              <a:rPr lang="fr-FR" dirty="0" smtClean="0"/>
              <a:t>      M </a:t>
            </a:r>
            <a:r>
              <a:rPr lang="fr-FR" baseline="30000" dirty="0" err="1" smtClean="0"/>
              <a:t>eme</a:t>
            </a:r>
            <a:r>
              <a:rPr lang="fr-FR" dirty="0" err="1" smtClean="0"/>
              <a:t>Halaimi</a:t>
            </a:r>
            <a:r>
              <a:rPr lang="fr-FR" dirty="0" smtClean="0"/>
              <a:t> F/Z</a:t>
            </a:r>
            <a:endParaRPr lang="fr-FR" dirty="0"/>
          </a:p>
        </p:txBody>
      </p:sp>
    </p:spTree>
  </p:cSld>
  <p:clrMapOvr>
    <a:masterClrMapping/>
  </p:clrMapOvr>
  <p:transition>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AutoShape 13"/>
          <p:cNvSpPr>
            <a:spLocks noChangeArrowheads="1"/>
          </p:cNvSpPr>
          <p:nvPr/>
        </p:nvSpPr>
        <p:spPr bwMode="auto">
          <a:xfrm>
            <a:off x="285720" y="1500174"/>
            <a:ext cx="8501092" cy="2428891"/>
          </a:xfrm>
          <a:prstGeom prst="plaque">
            <a:avLst>
              <a:gd name="adj" fmla="val 16667"/>
            </a:avLst>
          </a:prstGeom>
          <a:solidFill>
            <a:srgbClr val="604A7B">
              <a:alpha val="0"/>
            </a:srgbClr>
          </a:solidFill>
          <a:ln w="127000">
            <a:solidFill>
              <a:schemeClr val="bg1"/>
            </a:solidFill>
            <a:miter lim="800000"/>
            <a:headEnd/>
            <a:tailEnd/>
          </a:ln>
          <a:effectLst>
            <a:glow rad="228600">
              <a:schemeClr val="accent5">
                <a:satMod val="175000"/>
                <a:alpha val="40000"/>
              </a:schemeClr>
            </a:glow>
            <a:reflection blurRad="6350" stA="50000" endA="300" endPos="90000" dir="5400000" sy="-100000" algn="bl" rotWithShape="0"/>
          </a:effectLst>
        </p:spPr>
        <p:txBody>
          <a:bodyPr wrap="none" anchor="ctr"/>
          <a:lstStyle/>
          <a:p>
            <a:pPr algn="ctr">
              <a:defRPr/>
            </a:pPr>
            <a:r>
              <a:rPr lang="fr-FR" sz="7200" i="1" dirty="0" smtClean="0">
                <a:effectLst>
                  <a:outerShdw blurRad="38100" dist="38100" dir="2700000" algn="tl">
                    <a:srgbClr val="000000">
                      <a:alpha val="43137"/>
                    </a:srgbClr>
                  </a:outerShdw>
                </a:effectLst>
                <a:latin typeface="Andalus" pitchFamily="18" charset="-78"/>
                <a:cs typeface="Andalus" pitchFamily="18" charset="-78"/>
              </a:rPr>
              <a:t>Résultats et discussion  </a:t>
            </a:r>
            <a:endParaRPr lang="fr-FR" sz="7200" i="1" dirty="0">
              <a:effectLst>
                <a:outerShdw blurRad="38100" dist="38100" dir="2700000" algn="tl">
                  <a:srgbClr val="000000">
                    <a:alpha val="43137"/>
                  </a:srgbClr>
                </a:outerShdw>
              </a:effectLst>
              <a:latin typeface="Andalus" pitchFamily="18" charset="-78"/>
              <a:cs typeface="Andalus" pitchFamily="18"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lide(fromBottom)">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13"/>
          <p:cNvSpPr>
            <a:spLocks noChangeArrowheads="1"/>
          </p:cNvSpPr>
          <p:nvPr/>
        </p:nvSpPr>
        <p:spPr bwMode="auto">
          <a:xfrm>
            <a:off x="285720" y="1285860"/>
            <a:ext cx="8501092" cy="2428891"/>
          </a:xfrm>
          <a:prstGeom prst="plaque">
            <a:avLst>
              <a:gd name="adj" fmla="val 16667"/>
            </a:avLst>
          </a:prstGeom>
          <a:solidFill>
            <a:srgbClr val="604A7B">
              <a:alpha val="0"/>
            </a:srgbClr>
          </a:solidFill>
          <a:ln w="127000">
            <a:solidFill>
              <a:schemeClr val="bg1"/>
            </a:solidFill>
            <a:miter lim="800000"/>
            <a:headEnd/>
            <a:tailEnd/>
          </a:ln>
          <a:effectLst>
            <a:glow rad="228600">
              <a:schemeClr val="accent5">
                <a:satMod val="175000"/>
                <a:alpha val="40000"/>
              </a:schemeClr>
            </a:glow>
            <a:reflection blurRad="6350" stA="50000" endA="300" endPos="90000" dir="5400000" sy="-100000" algn="bl" rotWithShape="0"/>
          </a:effectLst>
        </p:spPr>
        <p:txBody>
          <a:bodyPr wrap="none" anchor="ctr"/>
          <a:lstStyle/>
          <a:p>
            <a:pPr algn="ctr">
              <a:buFont typeface="Arial" charset="0"/>
              <a:buNone/>
            </a:pPr>
            <a:r>
              <a:rPr lang="fr-FR" sz="5400" b="1" dirty="0" smtClean="0">
                <a:effectLst>
                  <a:outerShdw blurRad="38100" dist="38100" dir="2700000" algn="tl">
                    <a:srgbClr val="000000">
                      <a:alpha val="43137"/>
                    </a:srgbClr>
                  </a:outerShdw>
                </a:effectLst>
                <a:cs typeface="Microsoft Uighur" pitchFamily="2" charset="-78"/>
              </a:rPr>
              <a:t>Testes de biodégradation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928662" y="404664"/>
            <a:ext cx="7429552" cy="85725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2800" b="1" dirty="0" smtClean="0">
                <a:effectLst>
                  <a:outerShdw blurRad="38100" dist="38100" dir="2700000" algn="tl">
                    <a:srgbClr val="000000">
                      <a:alpha val="43137"/>
                    </a:srgbClr>
                  </a:outerShdw>
                </a:effectLst>
              </a:rPr>
              <a:t>Résultat des analyse physico-chimique du sol</a:t>
            </a:r>
            <a:endParaRPr lang="fr-FR" sz="2800" b="1" dirty="0">
              <a:effectLst>
                <a:outerShdw blurRad="38100" dist="38100" dir="2700000" algn="tl">
                  <a:srgbClr val="000000">
                    <a:alpha val="43137"/>
                  </a:srgbClr>
                </a:outerShdw>
              </a:effectLst>
            </a:endParaRPr>
          </a:p>
        </p:txBody>
      </p:sp>
      <p:sp>
        <p:nvSpPr>
          <p:cNvPr id="6" name="Rectangle 5"/>
          <p:cNvSpPr/>
          <p:nvPr/>
        </p:nvSpPr>
        <p:spPr>
          <a:xfrm>
            <a:off x="1071538" y="1412776"/>
            <a:ext cx="4339650" cy="523220"/>
          </a:xfrm>
          <a:prstGeom prst="rect">
            <a:avLst/>
          </a:prstGeom>
        </p:spPr>
        <p:txBody>
          <a:bodyPr wrap="none">
            <a:spAutoFit/>
          </a:bodyPr>
          <a:lstStyle/>
          <a:p>
            <a:pPr>
              <a:buFont typeface="Wingdings" pitchFamily="2" charset="2"/>
              <a:buChar char="Ø"/>
            </a:pPr>
            <a:r>
              <a:rPr lang="fr-FR" sz="2800" b="1" dirty="0" smtClean="0">
                <a:effectLst>
                  <a:outerShdw blurRad="38100" dist="38100" dir="2700000" algn="tl">
                    <a:srgbClr val="000000">
                      <a:alpha val="43137"/>
                    </a:srgbClr>
                  </a:outerShdw>
                </a:effectLst>
                <a:latin typeface="Andalus" pitchFamily="18" charset="-78"/>
                <a:cs typeface="Andalus" pitchFamily="18" charset="-78"/>
              </a:rPr>
              <a:t>Analyse</a:t>
            </a:r>
            <a:r>
              <a:rPr lang="fr-FR" sz="2800" b="1" dirty="0" smtClean="0">
                <a:latin typeface="Andalus" pitchFamily="18" charset="-78"/>
                <a:cs typeface="Andalus" pitchFamily="18" charset="-78"/>
              </a:rPr>
              <a:t> </a:t>
            </a:r>
            <a:r>
              <a:rPr lang="fr-FR" sz="2800" b="1" dirty="0" smtClean="0">
                <a:effectLst>
                  <a:outerShdw blurRad="38100" dist="38100" dir="2700000" algn="tl">
                    <a:srgbClr val="000000">
                      <a:alpha val="43137"/>
                    </a:srgbClr>
                  </a:outerShdw>
                </a:effectLst>
                <a:latin typeface="Andalus" pitchFamily="18" charset="-78"/>
                <a:cs typeface="Andalus" pitchFamily="18" charset="-78"/>
              </a:rPr>
              <a:t>Granulométrique </a:t>
            </a:r>
            <a:endParaRPr lang="fr-FR" sz="2800" dirty="0">
              <a:effectLst>
                <a:outerShdw blurRad="38100" dist="38100" dir="2700000" algn="tl">
                  <a:srgbClr val="000000">
                    <a:alpha val="43137"/>
                  </a:srgbClr>
                </a:outerShdw>
              </a:effectLst>
              <a:latin typeface="Andalus" pitchFamily="18" charset="-78"/>
              <a:cs typeface="Andalus" pitchFamily="18" charset="-78"/>
            </a:endParaRPr>
          </a:p>
        </p:txBody>
      </p:sp>
      <p:sp>
        <p:nvSpPr>
          <p:cNvPr id="7" name="Rectangle 6"/>
          <p:cNvSpPr/>
          <p:nvPr/>
        </p:nvSpPr>
        <p:spPr>
          <a:xfrm>
            <a:off x="642910" y="2026499"/>
            <a:ext cx="8215370" cy="830997"/>
          </a:xfrm>
          <a:prstGeom prst="rect">
            <a:avLst/>
          </a:prstGeom>
        </p:spPr>
        <p:txBody>
          <a:bodyPr wrap="square">
            <a:spAutoFit/>
          </a:bodyPr>
          <a:lstStyle/>
          <a:p>
            <a:pPr algn="ctr"/>
            <a:r>
              <a:rPr lang="fr-FR" sz="2400" b="1" dirty="0" smtClean="0">
                <a:effectLst>
                  <a:outerShdw blurRad="38100" dist="38100" dir="2700000" algn="tl">
                    <a:srgbClr val="000000">
                      <a:alpha val="43137"/>
                    </a:srgbClr>
                  </a:outerShdw>
                </a:effectLst>
                <a:latin typeface="Andalus" pitchFamily="18" charset="-78"/>
                <a:cs typeface="Andalus" pitchFamily="18" charset="-78"/>
              </a:rPr>
              <a:t>Tableau.1</a:t>
            </a:r>
            <a:r>
              <a:rPr lang="fr-FR" sz="2400" dirty="0" smtClean="0">
                <a:effectLst>
                  <a:outerShdw blurRad="38100" dist="38100" dir="2700000" algn="tl">
                    <a:srgbClr val="000000">
                      <a:alpha val="43137"/>
                    </a:srgbClr>
                  </a:outerShdw>
                </a:effectLst>
                <a:latin typeface="Andalus" pitchFamily="18" charset="-78"/>
                <a:cs typeface="Andalus" pitchFamily="18" charset="-78"/>
              </a:rPr>
              <a:t>:Composition granulométrique du sol de la région d’El </a:t>
            </a:r>
            <a:r>
              <a:rPr lang="fr-FR" sz="2400" dirty="0" err="1" smtClean="0">
                <a:effectLst>
                  <a:outerShdw blurRad="38100" dist="38100" dir="2700000" algn="tl">
                    <a:srgbClr val="000000">
                      <a:alpha val="43137"/>
                    </a:srgbClr>
                  </a:outerShdw>
                </a:effectLst>
                <a:latin typeface="Andalus" pitchFamily="18" charset="-78"/>
                <a:cs typeface="Andalus" pitchFamily="18" charset="-78"/>
              </a:rPr>
              <a:t>Abadia</a:t>
            </a:r>
            <a:endParaRPr lang="fr-FR" sz="2400" dirty="0">
              <a:effectLst>
                <a:outerShdw blurRad="38100" dist="38100" dir="2700000" algn="tl">
                  <a:srgbClr val="000000">
                    <a:alpha val="43137"/>
                  </a:srgbClr>
                </a:outerShdw>
              </a:effectLst>
              <a:latin typeface="Andalus" pitchFamily="18" charset="-78"/>
              <a:cs typeface="Andalus" pitchFamily="18" charset="-78"/>
            </a:endParaRPr>
          </a:p>
        </p:txBody>
      </p:sp>
      <p:graphicFrame>
        <p:nvGraphicFramePr>
          <p:cNvPr id="8" name="Tableau 7"/>
          <p:cNvGraphicFramePr>
            <a:graphicFrameLocks noGrp="1"/>
          </p:cNvGraphicFramePr>
          <p:nvPr/>
        </p:nvGraphicFramePr>
        <p:xfrm>
          <a:off x="1500166" y="3071811"/>
          <a:ext cx="6468136" cy="3000395"/>
        </p:xfrm>
        <a:graphic>
          <a:graphicData uri="http://schemas.openxmlformats.org/drawingml/2006/table">
            <a:tbl>
              <a:tblPr>
                <a:tableStyleId>{775DCB02-9BB8-47FD-8907-85C794F793BA}</a:tableStyleId>
              </a:tblPr>
              <a:tblGrid>
                <a:gridCol w="3478704"/>
                <a:gridCol w="2989432"/>
              </a:tblGrid>
              <a:tr h="427999">
                <a:tc>
                  <a:txBody>
                    <a:bodyPr/>
                    <a:lstStyle/>
                    <a:p>
                      <a:pPr marL="1108710" marR="1108075" algn="ctr">
                        <a:lnSpc>
                          <a:spcPts val="1235"/>
                        </a:lnSpc>
                        <a:spcAft>
                          <a:spcPts val="0"/>
                        </a:spcAft>
                      </a:pPr>
                      <a:endParaRPr lang="fr-FR" sz="2000" dirty="0" smtClean="0">
                        <a:latin typeface="Andalus" pitchFamily="18" charset="-78"/>
                        <a:cs typeface="Andalus" pitchFamily="18" charset="-78"/>
                      </a:endParaRPr>
                    </a:p>
                    <a:p>
                      <a:pPr marL="1108710" marR="1108075" algn="ctr">
                        <a:lnSpc>
                          <a:spcPts val="1235"/>
                        </a:lnSpc>
                        <a:spcAft>
                          <a:spcPts val="0"/>
                        </a:spcAft>
                      </a:pPr>
                      <a:r>
                        <a:rPr lang="fr-FR" sz="2000" dirty="0" smtClean="0">
                          <a:latin typeface="Andalus" pitchFamily="18" charset="-78"/>
                          <a:cs typeface="Andalus" pitchFamily="18" charset="-78"/>
                        </a:rPr>
                        <a:t>Composant</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c>
                  <a:txBody>
                    <a:bodyPr/>
                    <a:lstStyle/>
                    <a:p>
                      <a:pPr marL="751840" algn="ctr">
                        <a:lnSpc>
                          <a:spcPts val="1235"/>
                        </a:lnSpc>
                        <a:spcAft>
                          <a:spcPts val="0"/>
                        </a:spcAft>
                      </a:pPr>
                      <a:endParaRPr lang="fr-FR" sz="2000" spc="-5" dirty="0" smtClean="0">
                        <a:latin typeface="Andalus" pitchFamily="18" charset="-78"/>
                        <a:cs typeface="Andalus" pitchFamily="18" charset="-78"/>
                      </a:endParaRPr>
                    </a:p>
                    <a:p>
                      <a:pPr marL="751840" algn="ctr">
                        <a:lnSpc>
                          <a:spcPts val="1235"/>
                        </a:lnSpc>
                        <a:spcAft>
                          <a:spcPts val="0"/>
                        </a:spcAft>
                      </a:pPr>
                      <a:r>
                        <a:rPr lang="fr-FR" sz="2000" spc="-5" dirty="0" smtClean="0">
                          <a:latin typeface="Andalus" pitchFamily="18" charset="-78"/>
                          <a:cs typeface="Andalus" pitchFamily="18" charset="-78"/>
                        </a:rPr>
                        <a:t>P</a:t>
                      </a:r>
                      <a:r>
                        <a:rPr lang="fr-FR" sz="2000" dirty="0" smtClean="0">
                          <a:latin typeface="Andalus" pitchFamily="18" charset="-78"/>
                          <a:cs typeface="Andalus" pitchFamily="18" charset="-78"/>
                        </a:rPr>
                        <a:t>ourcen</a:t>
                      </a:r>
                      <a:r>
                        <a:rPr lang="fr-FR" sz="2000" spc="5" dirty="0" smtClean="0">
                          <a:latin typeface="Andalus" pitchFamily="18" charset="-78"/>
                          <a:cs typeface="Andalus" pitchFamily="18" charset="-78"/>
                        </a:rPr>
                        <a:t>t</a:t>
                      </a:r>
                      <a:r>
                        <a:rPr lang="fr-FR" sz="2000" dirty="0" smtClean="0">
                          <a:latin typeface="Andalus" pitchFamily="18" charset="-78"/>
                          <a:cs typeface="Andalus" pitchFamily="18" charset="-78"/>
                        </a:rPr>
                        <a:t>age</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a:t>
                      </a:r>
                      <a:r>
                        <a:rPr lang="fr-FR" sz="2000" spc="-10" dirty="0">
                          <a:latin typeface="Andalus" pitchFamily="18" charset="-78"/>
                          <a:cs typeface="Andalus" pitchFamily="18" charset="-78"/>
                        </a:rPr>
                        <a:t>%</a:t>
                      </a:r>
                      <a:r>
                        <a:rPr lang="fr-FR" sz="2000" dirty="0">
                          <a:latin typeface="Andalus" pitchFamily="18" charset="-78"/>
                          <a:cs typeface="Andalus" pitchFamily="18" charset="-78"/>
                        </a:rPr>
                        <a:t>)</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r>
              <a:tr h="427999">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A</a:t>
                      </a:r>
                      <a:r>
                        <a:rPr lang="fr-FR" sz="2000" spc="5" dirty="0" smtClean="0">
                          <a:latin typeface="Andalus" pitchFamily="18" charset="-78"/>
                          <a:cs typeface="Andalus" pitchFamily="18" charset="-78"/>
                        </a:rPr>
                        <a:t>r</a:t>
                      </a:r>
                      <a:r>
                        <a:rPr lang="fr-FR" sz="2000" spc="10" dirty="0" smtClean="0">
                          <a:latin typeface="Andalus" pitchFamily="18" charset="-78"/>
                          <a:cs typeface="Andalus" pitchFamily="18" charset="-78"/>
                        </a:rPr>
                        <a:t>g</a:t>
                      </a:r>
                      <a:r>
                        <a:rPr lang="fr-FR" sz="2000" spc="-5" dirty="0" smtClean="0">
                          <a:latin typeface="Andalus" pitchFamily="18" charset="-78"/>
                          <a:cs typeface="Andalus" pitchFamily="18" charset="-78"/>
                        </a:rPr>
                        <a:t>ile</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c>
                  <a:txBody>
                    <a:bodyPr/>
                    <a:lstStyle/>
                    <a:p>
                      <a:pPr marL="1105535" marR="1101725" algn="ctr">
                        <a:lnSpc>
                          <a:spcPts val="1250"/>
                        </a:lnSpc>
                        <a:spcAft>
                          <a:spcPts val="0"/>
                        </a:spcAft>
                      </a:pPr>
                      <a:endParaRPr lang="fr-FR" sz="2000" spc="-5" dirty="0" smtClean="0">
                        <a:latin typeface="Andalus" pitchFamily="18" charset="-78"/>
                        <a:cs typeface="Andalus" pitchFamily="18" charset="-78"/>
                      </a:endParaRPr>
                    </a:p>
                    <a:p>
                      <a:pPr marL="1105535" marR="1101725" algn="ctr">
                        <a:lnSpc>
                          <a:spcPts val="1250"/>
                        </a:lnSpc>
                        <a:spcAft>
                          <a:spcPts val="0"/>
                        </a:spcAft>
                      </a:pPr>
                      <a:r>
                        <a:rPr lang="fr-FR" sz="2000" spc="-5" dirty="0" smtClean="0">
                          <a:latin typeface="Andalus" pitchFamily="18" charset="-78"/>
                          <a:cs typeface="Andalus" pitchFamily="18" charset="-78"/>
                        </a:rPr>
                        <a:t>19,32</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r>
              <a:tr h="430200">
                <a:tc>
                  <a:txBody>
                    <a:bodyPr/>
                    <a:lstStyle/>
                    <a:p>
                      <a:pPr marL="64770" algn="ctr">
                        <a:lnSpc>
                          <a:spcPts val="1260"/>
                        </a:lnSpc>
                        <a:spcAft>
                          <a:spcPts val="0"/>
                        </a:spcAft>
                      </a:pPr>
                      <a:endParaRPr lang="fr-FR" sz="2000" spc="-5" dirty="0" smtClean="0">
                        <a:latin typeface="Andalus" pitchFamily="18" charset="-78"/>
                        <a:cs typeface="Andalus" pitchFamily="18" charset="-78"/>
                      </a:endParaRPr>
                    </a:p>
                    <a:p>
                      <a:pPr marL="64770" algn="ctr">
                        <a:lnSpc>
                          <a:spcPts val="1260"/>
                        </a:lnSpc>
                        <a:spcAft>
                          <a:spcPts val="0"/>
                        </a:spcAft>
                      </a:pPr>
                      <a:r>
                        <a:rPr lang="fr-FR" sz="2000" spc="-5" dirty="0" smtClean="0">
                          <a:latin typeface="Andalus" pitchFamily="18" charset="-78"/>
                          <a:cs typeface="Andalus" pitchFamily="18" charset="-78"/>
                        </a:rPr>
                        <a:t>Li</a:t>
                      </a:r>
                      <a:r>
                        <a:rPr lang="fr-FR" sz="2000" spc="5" dirty="0" smtClean="0">
                          <a:latin typeface="Andalus" pitchFamily="18" charset="-78"/>
                          <a:cs typeface="Andalus" pitchFamily="18" charset="-78"/>
                        </a:rPr>
                        <a:t>m</a:t>
                      </a:r>
                      <a:r>
                        <a:rPr lang="fr-FR" sz="2000" spc="-5" dirty="0" smtClean="0">
                          <a:latin typeface="Andalus" pitchFamily="18" charset="-78"/>
                          <a:cs typeface="Andalus" pitchFamily="18" charset="-78"/>
                        </a:rPr>
                        <a:t>o</a:t>
                      </a:r>
                      <a:r>
                        <a:rPr lang="fr-FR" sz="2000" dirty="0" smtClean="0">
                          <a:latin typeface="Andalus" pitchFamily="18" charset="-78"/>
                          <a:cs typeface="Andalus" pitchFamily="18" charset="-78"/>
                        </a:rPr>
                        <a:t>n</a:t>
                      </a:r>
                      <a:r>
                        <a:rPr lang="fr-FR" sz="2000" spc="-5" dirty="0" smtClean="0">
                          <a:latin typeface="Andalus" pitchFamily="18" charset="-78"/>
                          <a:cs typeface="Andalus" pitchFamily="18" charset="-78"/>
                        </a:rPr>
                        <a:t> </a:t>
                      </a:r>
                      <a:r>
                        <a:rPr lang="fr-FR" sz="2000" spc="15" dirty="0">
                          <a:latin typeface="Andalus" pitchFamily="18" charset="-78"/>
                          <a:cs typeface="Andalus" pitchFamily="18" charset="-78"/>
                        </a:rPr>
                        <a:t>f</a:t>
                      </a:r>
                      <a:r>
                        <a:rPr lang="fr-FR" sz="2000" spc="-5" dirty="0">
                          <a:latin typeface="Andalus" pitchFamily="18" charset="-78"/>
                          <a:cs typeface="Andalus" pitchFamily="18" charset="-78"/>
                        </a:rPr>
                        <a:t>i</a:t>
                      </a:r>
                      <a:r>
                        <a:rPr lang="fr-FR" sz="2000" dirty="0">
                          <a:latin typeface="Andalus" pitchFamily="18" charset="-78"/>
                          <a:cs typeface="Andalus" pitchFamily="18" charset="-78"/>
                        </a:rPr>
                        <a:t>n</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c>
                  <a:txBody>
                    <a:bodyPr/>
                    <a:lstStyle/>
                    <a:p>
                      <a:pPr marL="1105535" marR="1101090" algn="ctr">
                        <a:lnSpc>
                          <a:spcPts val="1260"/>
                        </a:lnSpc>
                        <a:spcAft>
                          <a:spcPts val="0"/>
                        </a:spcAft>
                      </a:pPr>
                      <a:endParaRPr lang="fr-FR" sz="2000" spc="-5" dirty="0" smtClean="0">
                        <a:latin typeface="Andalus" pitchFamily="18" charset="-78"/>
                        <a:cs typeface="Andalus" pitchFamily="18" charset="-78"/>
                      </a:endParaRPr>
                    </a:p>
                    <a:p>
                      <a:pPr marL="1105535" marR="1101090" algn="ctr">
                        <a:lnSpc>
                          <a:spcPts val="1260"/>
                        </a:lnSpc>
                        <a:spcAft>
                          <a:spcPts val="0"/>
                        </a:spcAft>
                      </a:pPr>
                      <a:r>
                        <a:rPr lang="fr-FR" sz="2000" spc="-5" dirty="0" smtClean="0">
                          <a:latin typeface="Andalus" pitchFamily="18" charset="-78"/>
                          <a:cs typeface="Andalus" pitchFamily="18" charset="-78"/>
                        </a:rPr>
                        <a:t>8,78</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r>
              <a:tr h="427999">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Li</a:t>
                      </a:r>
                      <a:r>
                        <a:rPr lang="fr-FR" sz="2000" spc="5" dirty="0" smtClean="0">
                          <a:latin typeface="Andalus" pitchFamily="18" charset="-78"/>
                          <a:cs typeface="Andalus" pitchFamily="18" charset="-78"/>
                        </a:rPr>
                        <a:t>m</a:t>
                      </a:r>
                      <a:r>
                        <a:rPr lang="fr-FR" sz="2000" spc="-5" dirty="0" smtClean="0">
                          <a:latin typeface="Andalus" pitchFamily="18" charset="-78"/>
                          <a:cs typeface="Andalus" pitchFamily="18" charset="-78"/>
                        </a:rPr>
                        <a:t>o</a:t>
                      </a:r>
                      <a:r>
                        <a:rPr lang="fr-FR" sz="2000" dirty="0" smtClean="0">
                          <a:latin typeface="Andalus" pitchFamily="18" charset="-78"/>
                          <a:cs typeface="Andalus" pitchFamily="18" charset="-78"/>
                        </a:rPr>
                        <a:t>n</a:t>
                      </a:r>
                      <a:r>
                        <a:rPr lang="fr-FR" sz="2000" spc="-5" dirty="0" smtClean="0">
                          <a:latin typeface="Andalus" pitchFamily="18" charset="-78"/>
                          <a:cs typeface="Andalus" pitchFamily="18" charset="-78"/>
                        </a:rPr>
                        <a:t> </a:t>
                      </a:r>
                      <a:r>
                        <a:rPr lang="fr-FR" sz="2000" spc="10" dirty="0">
                          <a:latin typeface="Andalus" pitchFamily="18" charset="-78"/>
                          <a:cs typeface="Andalus" pitchFamily="18" charset="-78"/>
                        </a:rPr>
                        <a:t>g</a:t>
                      </a:r>
                      <a:r>
                        <a:rPr lang="fr-FR" sz="2000" spc="5" dirty="0">
                          <a:latin typeface="Andalus" pitchFamily="18" charset="-78"/>
                          <a:cs typeface="Andalus" pitchFamily="18" charset="-78"/>
                        </a:rPr>
                        <a:t>r</a:t>
                      </a:r>
                      <a:r>
                        <a:rPr lang="fr-FR" sz="2000" spc="-15" dirty="0">
                          <a:latin typeface="Andalus" pitchFamily="18" charset="-78"/>
                          <a:cs typeface="Andalus" pitchFamily="18" charset="-78"/>
                        </a:rPr>
                        <a:t>o</a:t>
                      </a:r>
                      <a:r>
                        <a:rPr lang="fr-FR" sz="2000" spc="-5" dirty="0">
                          <a:latin typeface="Andalus" pitchFamily="18" charset="-78"/>
                          <a:cs typeface="Andalus" pitchFamily="18" charset="-78"/>
                        </a:rPr>
                        <a:t>ssier</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c>
                  <a:txBody>
                    <a:bodyPr/>
                    <a:lstStyle/>
                    <a:p>
                      <a:pPr marL="1104900" marR="1102360" algn="ctr">
                        <a:lnSpc>
                          <a:spcPts val="1250"/>
                        </a:lnSpc>
                        <a:spcAft>
                          <a:spcPts val="0"/>
                        </a:spcAft>
                      </a:pPr>
                      <a:endParaRPr lang="fr-FR" sz="2000" spc="-5" dirty="0" smtClean="0">
                        <a:latin typeface="Andalus" pitchFamily="18" charset="-78"/>
                        <a:cs typeface="Andalus" pitchFamily="18" charset="-78"/>
                      </a:endParaRPr>
                    </a:p>
                    <a:p>
                      <a:pPr marL="1104900" marR="1102360" algn="ctr">
                        <a:lnSpc>
                          <a:spcPts val="1250"/>
                        </a:lnSpc>
                        <a:spcAft>
                          <a:spcPts val="0"/>
                        </a:spcAft>
                      </a:pPr>
                      <a:r>
                        <a:rPr lang="fr-FR" sz="2000" spc="-5" dirty="0" smtClean="0">
                          <a:latin typeface="Andalus" pitchFamily="18" charset="-78"/>
                          <a:cs typeface="Andalus" pitchFamily="18" charset="-78"/>
                        </a:rPr>
                        <a:t>46,69</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r>
              <a:tr h="427999">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Sabl</a:t>
                      </a:r>
                      <a:r>
                        <a:rPr lang="fr-FR" sz="2000" dirty="0" smtClean="0">
                          <a:latin typeface="Andalus" pitchFamily="18" charset="-78"/>
                          <a:cs typeface="Andalus" pitchFamily="18" charset="-78"/>
                        </a:rPr>
                        <a:t>e</a:t>
                      </a:r>
                      <a:r>
                        <a:rPr lang="fr-FR" sz="2000" spc="-5" dirty="0" smtClean="0">
                          <a:latin typeface="Andalus" pitchFamily="18" charset="-78"/>
                          <a:cs typeface="Andalus" pitchFamily="18" charset="-78"/>
                        </a:rPr>
                        <a:t> </a:t>
                      </a:r>
                      <a:r>
                        <a:rPr lang="fr-FR" sz="2000" spc="15" dirty="0">
                          <a:latin typeface="Andalus" pitchFamily="18" charset="-78"/>
                          <a:cs typeface="Andalus" pitchFamily="18" charset="-78"/>
                        </a:rPr>
                        <a:t>f</a:t>
                      </a:r>
                      <a:r>
                        <a:rPr lang="fr-FR" sz="2000" spc="-5" dirty="0">
                          <a:latin typeface="Andalus" pitchFamily="18" charset="-78"/>
                          <a:cs typeface="Andalus" pitchFamily="18" charset="-78"/>
                        </a:rPr>
                        <a:t>i</a:t>
                      </a:r>
                      <a:r>
                        <a:rPr lang="fr-FR" sz="2000" dirty="0">
                          <a:latin typeface="Andalus" pitchFamily="18" charset="-78"/>
                          <a:cs typeface="Andalus" pitchFamily="18" charset="-78"/>
                        </a:rPr>
                        <a:t>n</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c>
                  <a:txBody>
                    <a:bodyPr/>
                    <a:lstStyle/>
                    <a:p>
                      <a:pPr marL="1105535" marR="1101090" algn="ctr">
                        <a:lnSpc>
                          <a:spcPts val="1250"/>
                        </a:lnSpc>
                        <a:spcAft>
                          <a:spcPts val="0"/>
                        </a:spcAft>
                      </a:pPr>
                      <a:endParaRPr lang="fr-FR" sz="2000" spc="-5" dirty="0" smtClean="0">
                        <a:latin typeface="Andalus" pitchFamily="18" charset="-78"/>
                        <a:cs typeface="Andalus" pitchFamily="18" charset="-78"/>
                      </a:endParaRPr>
                    </a:p>
                    <a:p>
                      <a:pPr marL="1105535" marR="1101090" algn="ctr">
                        <a:lnSpc>
                          <a:spcPts val="1250"/>
                        </a:lnSpc>
                        <a:spcAft>
                          <a:spcPts val="0"/>
                        </a:spcAft>
                      </a:pPr>
                      <a:r>
                        <a:rPr lang="fr-FR" sz="2000" spc="-5" dirty="0" smtClean="0">
                          <a:latin typeface="Andalus" pitchFamily="18" charset="-78"/>
                          <a:cs typeface="Andalus" pitchFamily="18" charset="-78"/>
                        </a:rPr>
                        <a:t>12,24</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r>
              <a:tr h="427999">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Sabl</a:t>
                      </a:r>
                      <a:r>
                        <a:rPr lang="fr-FR" sz="2000" dirty="0" smtClean="0">
                          <a:latin typeface="Andalus" pitchFamily="18" charset="-78"/>
                          <a:cs typeface="Andalus" pitchFamily="18" charset="-78"/>
                        </a:rPr>
                        <a:t>e</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g</a:t>
                      </a:r>
                      <a:r>
                        <a:rPr lang="fr-FR" sz="2000" spc="5" dirty="0">
                          <a:latin typeface="Andalus" pitchFamily="18" charset="-78"/>
                          <a:cs typeface="Andalus" pitchFamily="18" charset="-78"/>
                        </a:rPr>
                        <a:t>r</a:t>
                      </a:r>
                      <a:r>
                        <a:rPr lang="fr-FR" sz="2000" spc="-5" dirty="0">
                          <a:latin typeface="Andalus" pitchFamily="18" charset="-78"/>
                          <a:cs typeface="Andalus" pitchFamily="18" charset="-78"/>
                        </a:rPr>
                        <a:t>ossier</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c>
                  <a:txBody>
                    <a:bodyPr/>
                    <a:lstStyle/>
                    <a:p>
                      <a:pPr marL="1104900" marR="1101725" algn="ctr">
                        <a:lnSpc>
                          <a:spcPts val="1250"/>
                        </a:lnSpc>
                        <a:spcAft>
                          <a:spcPts val="0"/>
                        </a:spcAft>
                      </a:pPr>
                      <a:endParaRPr lang="fr-FR" sz="2000" spc="-5" dirty="0" smtClean="0">
                        <a:latin typeface="Andalus" pitchFamily="18" charset="-78"/>
                        <a:cs typeface="Andalus" pitchFamily="18" charset="-78"/>
                      </a:endParaRPr>
                    </a:p>
                    <a:p>
                      <a:pPr marL="1104900" marR="1101725" algn="ctr">
                        <a:lnSpc>
                          <a:spcPts val="1250"/>
                        </a:lnSpc>
                        <a:spcAft>
                          <a:spcPts val="0"/>
                        </a:spcAft>
                      </a:pPr>
                      <a:r>
                        <a:rPr lang="fr-FR" sz="2000" spc="-5" dirty="0" smtClean="0">
                          <a:latin typeface="Andalus" pitchFamily="18" charset="-78"/>
                          <a:cs typeface="Andalus" pitchFamily="18" charset="-78"/>
                        </a:rPr>
                        <a:t>12,97</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r>
              <a:tr h="430200">
                <a:tc>
                  <a:txBody>
                    <a:bodyPr/>
                    <a:lstStyle/>
                    <a:p>
                      <a:pPr marL="64770" algn="ctr">
                        <a:lnSpc>
                          <a:spcPts val="1260"/>
                        </a:lnSpc>
                        <a:spcAft>
                          <a:spcPts val="0"/>
                        </a:spcAft>
                      </a:pPr>
                      <a:endParaRPr lang="fr-FR" sz="2000" spc="10" dirty="0" smtClean="0">
                        <a:latin typeface="Andalus" pitchFamily="18" charset="-78"/>
                        <a:cs typeface="Andalus" pitchFamily="18" charset="-78"/>
                      </a:endParaRPr>
                    </a:p>
                    <a:p>
                      <a:pPr marL="64770" algn="ctr">
                        <a:lnSpc>
                          <a:spcPts val="1260"/>
                        </a:lnSpc>
                        <a:spcAft>
                          <a:spcPts val="0"/>
                        </a:spcAft>
                      </a:pPr>
                      <a:r>
                        <a:rPr lang="fr-FR" sz="2000" spc="10" dirty="0" smtClean="0">
                          <a:latin typeface="Andalus" pitchFamily="18" charset="-78"/>
                          <a:cs typeface="Andalus" pitchFamily="18" charset="-78"/>
                        </a:rPr>
                        <a:t>T</a:t>
                      </a:r>
                      <a:r>
                        <a:rPr lang="fr-FR" sz="2000" spc="-5" dirty="0" smtClean="0">
                          <a:latin typeface="Andalus" pitchFamily="18" charset="-78"/>
                          <a:cs typeface="Andalus" pitchFamily="18" charset="-78"/>
                        </a:rPr>
                        <a:t>e</a:t>
                      </a:r>
                      <a:r>
                        <a:rPr lang="fr-FR" sz="2000" spc="-10" dirty="0" smtClean="0">
                          <a:latin typeface="Andalus" pitchFamily="18" charset="-78"/>
                          <a:cs typeface="Andalus" pitchFamily="18" charset="-78"/>
                        </a:rPr>
                        <a:t>x</a:t>
                      </a:r>
                      <a:r>
                        <a:rPr lang="fr-FR" sz="2000" spc="5" dirty="0" smtClean="0">
                          <a:latin typeface="Andalus" pitchFamily="18" charset="-78"/>
                          <a:cs typeface="Andalus" pitchFamily="18" charset="-78"/>
                        </a:rPr>
                        <a:t>t</a:t>
                      </a:r>
                      <a:r>
                        <a:rPr lang="fr-FR" sz="2000" spc="-5" dirty="0" smtClean="0">
                          <a:latin typeface="Andalus" pitchFamily="18" charset="-78"/>
                          <a:cs typeface="Andalus" pitchFamily="18" charset="-78"/>
                        </a:rPr>
                        <a:t>u</a:t>
                      </a:r>
                      <a:r>
                        <a:rPr lang="fr-FR" sz="2000" spc="5" dirty="0" smtClean="0">
                          <a:latin typeface="Andalus" pitchFamily="18" charset="-78"/>
                          <a:cs typeface="Andalus" pitchFamily="18" charset="-78"/>
                        </a:rPr>
                        <a:t>r</a:t>
                      </a:r>
                      <a:r>
                        <a:rPr lang="fr-FR" sz="2000" dirty="0" smtClean="0">
                          <a:latin typeface="Andalus" pitchFamily="18" charset="-78"/>
                          <a:cs typeface="Andalus" pitchFamily="18" charset="-78"/>
                        </a:rPr>
                        <a:t>e</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c>
                  <a:txBody>
                    <a:bodyPr/>
                    <a:lstStyle/>
                    <a:p>
                      <a:pPr marL="825500">
                        <a:lnSpc>
                          <a:spcPts val="1260"/>
                        </a:lnSpc>
                        <a:spcAft>
                          <a:spcPts val="0"/>
                        </a:spcAft>
                      </a:pPr>
                      <a:r>
                        <a:rPr lang="fr-FR" sz="2000" spc="5" dirty="0">
                          <a:latin typeface="Andalus" pitchFamily="18" charset="-78"/>
                          <a:cs typeface="Andalus" pitchFamily="18" charset="-78"/>
                        </a:rPr>
                        <a:t> </a:t>
                      </a:r>
                      <a:endParaRPr lang="fr-FR" sz="2000" spc="5" dirty="0" smtClean="0">
                        <a:latin typeface="Andalus" pitchFamily="18" charset="-78"/>
                        <a:cs typeface="Andalus" pitchFamily="18" charset="-78"/>
                      </a:endParaRPr>
                    </a:p>
                    <a:p>
                      <a:pPr marL="825500">
                        <a:lnSpc>
                          <a:spcPts val="1260"/>
                        </a:lnSpc>
                        <a:spcAft>
                          <a:spcPts val="0"/>
                        </a:spcAft>
                      </a:pPr>
                      <a:r>
                        <a:rPr lang="fr-FR" sz="2000" spc="-5" dirty="0" smtClean="0">
                          <a:latin typeface="Andalus" pitchFamily="18" charset="-78"/>
                          <a:cs typeface="Andalus" pitchFamily="18" charset="-78"/>
                        </a:rPr>
                        <a:t>Li</a:t>
                      </a:r>
                      <a:r>
                        <a:rPr lang="fr-FR" sz="2000" spc="5" dirty="0" smtClean="0">
                          <a:latin typeface="Andalus" pitchFamily="18" charset="-78"/>
                          <a:cs typeface="Andalus" pitchFamily="18" charset="-78"/>
                        </a:rPr>
                        <a:t>m</a:t>
                      </a:r>
                      <a:r>
                        <a:rPr lang="fr-FR" sz="2000" spc="-5" dirty="0" smtClean="0">
                          <a:latin typeface="Andalus" pitchFamily="18" charset="-78"/>
                          <a:cs typeface="Andalus" pitchFamily="18" charset="-78"/>
                        </a:rPr>
                        <a:t>oneux </a:t>
                      </a:r>
                      <a:r>
                        <a:rPr lang="fr-FR" sz="2000" spc="-5" dirty="0">
                          <a:latin typeface="Andalus" pitchFamily="18" charset="-78"/>
                          <a:cs typeface="Andalus" pitchFamily="18" charset="-78"/>
                        </a:rPr>
                        <a:t>demi-fin</a:t>
                      </a:r>
                      <a:endParaRPr lang="fr-FR" sz="2000" dirty="0">
                        <a:latin typeface="Andalus" pitchFamily="18" charset="-78"/>
                        <a:ea typeface="Times New Roman"/>
                        <a:cs typeface="Andalus" pitchFamily="18" charset="-78"/>
                      </a:endParaRPr>
                    </a:p>
                  </a:txBody>
                  <a:tcPr marL="0" marR="0" marT="0" marB="0">
                    <a:cell3D prstMaterial="dkEdge">
                      <a:bevel prst="riblet"/>
                      <a:lightRig rig="flood" dir="t"/>
                    </a:cell3D>
                  </a:tcPr>
                </a:tc>
              </a:tr>
            </a:tbl>
          </a:graphicData>
        </a:graphic>
      </p:graphicFrame>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1+#ppt_w/2"/>
                                          </p:val>
                                        </p:tav>
                                        <p:tav tm="100000">
                                          <p:val>
                                            <p:strVal val="#ppt_x"/>
                                          </p:val>
                                        </p:tav>
                                      </p:tavLst>
                                    </p:anim>
                                    <p:anim calcmode="lin" valueType="num">
                                      <p:cBhvr additive="base">
                                        <p:cTn id="19" dur="500" fill="hold"/>
                                        <p:tgtEl>
                                          <p:spTgt spid="7"/>
                                        </p:tgtEl>
                                        <p:attrNameLst>
                                          <p:attrName>ppt_y</p:attrName>
                                        </p:attrNameLst>
                                      </p:cBhvr>
                                      <p:tavLst>
                                        <p:tav tm="0">
                                          <p:val>
                                            <p:strVal val="0-#ppt_h/2"/>
                                          </p:val>
                                        </p:tav>
                                        <p:tav tm="100000">
                                          <p:val>
                                            <p:strVal val="#ppt_y"/>
                                          </p:val>
                                        </p:tav>
                                      </p:tavLst>
                                    </p:anim>
                                  </p:childTnLst>
                                </p:cTn>
                              </p:par>
                              <p:par>
                                <p:cTn id="20" presetID="2" presetClass="entr" presetSubtype="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1331640" y="476672"/>
            <a:ext cx="697178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fr-FR" sz="2800" b="1" i="0" u="none" strike="noStrike" cap="none" normalizeH="0" baseline="0" dirty="0" smtClean="0">
                <a:ln>
                  <a:noFill/>
                </a:ln>
                <a:solidFill>
                  <a:schemeClr val="tx1"/>
                </a:solidFill>
                <a:effectLst/>
                <a:latin typeface="Andalus" pitchFamily="18" charset="-78"/>
                <a:ea typeface="Times New Roman" pitchFamily="18" charset="0"/>
                <a:cs typeface="Andalus" pitchFamily="18" charset="-78"/>
              </a:rPr>
              <a:t>Tableau.2: </a:t>
            </a:r>
            <a:r>
              <a:rPr kumimoji="0" lang="fr-FR" sz="2800" i="0" u="none" strike="noStrike" cap="none" normalizeH="0" baseline="0" dirty="0" smtClean="0">
                <a:ln>
                  <a:noFill/>
                </a:ln>
                <a:solidFill>
                  <a:schemeClr val="tx1"/>
                </a:solidFill>
                <a:effectLst/>
                <a:latin typeface="Andalus" pitchFamily="18" charset="-78"/>
                <a:ea typeface="Times New Roman" pitchFamily="18" charset="0"/>
                <a:cs typeface="Andalus" pitchFamily="18" charset="-78"/>
              </a:rPr>
              <a:t>Paramètre physico-chimique de sol</a:t>
            </a:r>
            <a:endParaRPr kumimoji="0" lang="fr-FR" sz="2800" i="0" u="none" strike="noStrike" cap="none" normalizeH="0" baseline="0" dirty="0" smtClean="0">
              <a:ln>
                <a:noFill/>
              </a:ln>
              <a:solidFill>
                <a:schemeClr val="tx1"/>
              </a:solidFill>
              <a:effectLst/>
              <a:latin typeface="Andalus" pitchFamily="18" charset="-78"/>
              <a:cs typeface="Andalus" pitchFamily="18" charset="-78"/>
            </a:endParaRPr>
          </a:p>
        </p:txBody>
      </p:sp>
      <p:graphicFrame>
        <p:nvGraphicFramePr>
          <p:cNvPr id="5" name="Tableau 4"/>
          <p:cNvGraphicFramePr>
            <a:graphicFrameLocks noGrp="1"/>
          </p:cNvGraphicFramePr>
          <p:nvPr/>
        </p:nvGraphicFramePr>
        <p:xfrm>
          <a:off x="714348" y="1340768"/>
          <a:ext cx="7786742" cy="4554497"/>
        </p:xfrm>
        <a:graphic>
          <a:graphicData uri="http://schemas.openxmlformats.org/drawingml/2006/table">
            <a:tbl>
              <a:tblPr>
                <a:tableStyleId>{775DCB02-9BB8-47FD-8907-85C794F793BA}</a:tableStyleId>
              </a:tblPr>
              <a:tblGrid>
                <a:gridCol w="4187878"/>
                <a:gridCol w="3598864"/>
              </a:tblGrid>
              <a:tr h="492163">
                <a:tc>
                  <a:txBody>
                    <a:bodyPr/>
                    <a:lstStyle/>
                    <a:p>
                      <a:pPr algn="ctr">
                        <a:lnSpc>
                          <a:spcPts val="1235"/>
                        </a:lnSpc>
                        <a:spcAft>
                          <a:spcPts val="0"/>
                        </a:spcAft>
                      </a:pPr>
                      <a:endParaRPr lang="fr-FR" sz="2000" spc="-5" dirty="0" smtClean="0">
                        <a:latin typeface="Andalus" pitchFamily="18" charset="-78"/>
                        <a:cs typeface="Andalus" pitchFamily="18" charset="-78"/>
                      </a:endParaRPr>
                    </a:p>
                    <a:p>
                      <a:pPr algn="ctr">
                        <a:lnSpc>
                          <a:spcPts val="1235"/>
                        </a:lnSpc>
                        <a:spcAft>
                          <a:spcPts val="0"/>
                        </a:spcAft>
                      </a:pPr>
                      <a:r>
                        <a:rPr lang="fr-FR" sz="2000" spc="-5" dirty="0" smtClean="0">
                          <a:latin typeface="Andalus" pitchFamily="18" charset="-78"/>
                          <a:cs typeface="Andalus" pitchFamily="18" charset="-78"/>
                        </a:rPr>
                        <a:t>Carac</a:t>
                      </a:r>
                      <a:r>
                        <a:rPr lang="fr-FR" sz="2000" spc="5" dirty="0" smtClean="0">
                          <a:latin typeface="Andalus" pitchFamily="18" charset="-78"/>
                          <a:cs typeface="Andalus" pitchFamily="18" charset="-78"/>
                        </a:rPr>
                        <a:t>t</a:t>
                      </a:r>
                      <a:r>
                        <a:rPr lang="fr-FR" sz="2000" spc="-5" dirty="0" smtClean="0">
                          <a:latin typeface="Andalus" pitchFamily="18" charset="-78"/>
                          <a:cs typeface="Andalus" pitchFamily="18" charset="-78"/>
                        </a:rPr>
                        <a:t>é</a:t>
                      </a:r>
                      <a:r>
                        <a:rPr lang="fr-FR" sz="2000" spc="-10" dirty="0" smtClean="0">
                          <a:latin typeface="Andalus" pitchFamily="18" charset="-78"/>
                          <a:cs typeface="Andalus" pitchFamily="18" charset="-78"/>
                        </a:rPr>
                        <a:t>r</a:t>
                      </a:r>
                      <a:r>
                        <a:rPr lang="fr-FR" sz="2000" spc="5" dirty="0" smtClean="0">
                          <a:latin typeface="Andalus" pitchFamily="18" charset="-78"/>
                          <a:cs typeface="Andalus" pitchFamily="18" charset="-78"/>
                        </a:rPr>
                        <a:t>i</a:t>
                      </a:r>
                      <a:r>
                        <a:rPr lang="fr-FR" sz="2000" spc="-5" dirty="0" smtClean="0">
                          <a:latin typeface="Andalus" pitchFamily="18" charset="-78"/>
                          <a:cs typeface="Andalus" pitchFamily="18" charset="-78"/>
                        </a:rPr>
                        <a:t>st</a:t>
                      </a:r>
                      <a:r>
                        <a:rPr lang="fr-FR" sz="2000" spc="5" dirty="0" smtClean="0">
                          <a:latin typeface="Andalus" pitchFamily="18" charset="-78"/>
                          <a:cs typeface="Andalus" pitchFamily="18" charset="-78"/>
                        </a:rPr>
                        <a:t>i</a:t>
                      </a:r>
                      <a:r>
                        <a:rPr lang="fr-FR" sz="2000" spc="-5" dirty="0" smtClean="0">
                          <a:latin typeface="Andalus" pitchFamily="18" charset="-78"/>
                          <a:cs typeface="Andalus" pitchFamily="18" charset="-78"/>
                        </a:rPr>
                        <a:t>ques </a:t>
                      </a:r>
                      <a:r>
                        <a:rPr lang="fr-FR" sz="2000" spc="-5" dirty="0">
                          <a:latin typeface="Andalus" pitchFamily="18" charset="-78"/>
                          <a:cs typeface="Andalus" pitchFamily="18" charset="-78"/>
                        </a:rPr>
                        <a:t>physico-chimique </a:t>
                      </a:r>
                      <a:r>
                        <a:rPr lang="fr-FR" sz="2000" spc="-5" dirty="0" smtClean="0">
                          <a:latin typeface="Andalus" pitchFamily="18" charset="-78"/>
                          <a:cs typeface="Andalus" pitchFamily="18" charset="-78"/>
                        </a:rPr>
                        <a:t>du</a:t>
                      </a:r>
                    </a:p>
                    <a:p>
                      <a:pPr algn="ctr">
                        <a:lnSpc>
                          <a:spcPts val="1235"/>
                        </a:lnSpc>
                        <a:spcAft>
                          <a:spcPts val="0"/>
                        </a:spcAft>
                      </a:pPr>
                      <a:r>
                        <a:rPr lang="fr-FR" sz="2000" spc="-5" dirty="0" smtClean="0">
                          <a:latin typeface="Andalus" pitchFamily="18" charset="-78"/>
                          <a:cs typeface="Andalus" pitchFamily="18" charset="-78"/>
                        </a:rPr>
                        <a:t> </a:t>
                      </a:r>
                    </a:p>
                    <a:p>
                      <a:pPr algn="ctr">
                        <a:lnSpc>
                          <a:spcPts val="1235"/>
                        </a:lnSpc>
                        <a:spcAft>
                          <a:spcPts val="0"/>
                        </a:spcAft>
                      </a:pPr>
                      <a:r>
                        <a:rPr lang="fr-FR" sz="2000" spc="-5" dirty="0" smtClean="0">
                          <a:latin typeface="Andalus" pitchFamily="18" charset="-78"/>
                          <a:cs typeface="Andalus" pitchFamily="18" charset="-78"/>
                        </a:rPr>
                        <a:t>sol</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045210" marR="1047750" algn="ctr">
                        <a:lnSpc>
                          <a:spcPts val="1235"/>
                        </a:lnSpc>
                        <a:spcAft>
                          <a:spcPts val="0"/>
                        </a:spcAft>
                      </a:pPr>
                      <a:endParaRPr lang="fr-FR" sz="2000" spc="-15" dirty="0" smtClean="0">
                        <a:latin typeface="Andalus" pitchFamily="18" charset="-78"/>
                        <a:cs typeface="Andalus" pitchFamily="18" charset="-78"/>
                      </a:endParaRPr>
                    </a:p>
                    <a:p>
                      <a:pPr marL="1045210" marR="1047750" algn="ctr">
                        <a:lnSpc>
                          <a:spcPts val="1235"/>
                        </a:lnSpc>
                        <a:spcAft>
                          <a:spcPts val="0"/>
                        </a:spcAft>
                      </a:pPr>
                      <a:r>
                        <a:rPr lang="fr-FR" sz="2000" spc="-15" dirty="0" smtClean="0">
                          <a:latin typeface="Andalus" pitchFamily="18" charset="-78"/>
                          <a:cs typeface="Andalus" pitchFamily="18" charset="-78"/>
                        </a:rPr>
                        <a:t>T</a:t>
                      </a:r>
                      <a:r>
                        <a:rPr lang="fr-FR" sz="2000" spc="-5" dirty="0" smtClean="0">
                          <a:latin typeface="Andalus" pitchFamily="18" charset="-78"/>
                          <a:cs typeface="Andalus" pitchFamily="18" charset="-78"/>
                        </a:rPr>
                        <a:t>eneur</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r h="494694">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p</a:t>
                      </a:r>
                      <a:r>
                        <a:rPr lang="fr-FR" sz="2000" dirty="0" smtClean="0">
                          <a:latin typeface="Andalus" pitchFamily="18" charset="-78"/>
                          <a:cs typeface="Andalus" pitchFamily="18" charset="-78"/>
                        </a:rPr>
                        <a:t>H</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ea</a:t>
                      </a:r>
                      <a:r>
                        <a:rPr lang="fr-FR" sz="2000" dirty="0">
                          <a:latin typeface="Andalus" pitchFamily="18" charset="-78"/>
                          <a:cs typeface="Andalus" pitchFamily="18" charset="-78"/>
                        </a:rPr>
                        <a:t>u</a:t>
                      </a:r>
                      <a:r>
                        <a:rPr lang="fr-FR" sz="2000" spc="5" dirty="0">
                          <a:latin typeface="Andalus" pitchFamily="18" charset="-78"/>
                          <a:cs typeface="Andalus" pitchFamily="18" charset="-78"/>
                        </a:rPr>
                        <a:t> (</a:t>
                      </a:r>
                      <a:r>
                        <a:rPr lang="fr-FR" sz="2000" spc="-5" dirty="0">
                          <a:latin typeface="Andalus" pitchFamily="18" charset="-78"/>
                          <a:cs typeface="Andalus" pitchFamily="18" charset="-78"/>
                        </a:rPr>
                        <a:t>p</a:t>
                      </a:r>
                      <a:r>
                        <a:rPr lang="fr-FR" sz="2000" dirty="0">
                          <a:latin typeface="Andalus" pitchFamily="18" charset="-78"/>
                          <a:cs typeface="Andalus" pitchFamily="18" charset="-78"/>
                        </a:rPr>
                        <a:t>H</a:t>
                      </a:r>
                      <a:r>
                        <a:rPr lang="fr-FR" sz="2000" spc="-10" dirty="0">
                          <a:latin typeface="Andalus" pitchFamily="18" charset="-78"/>
                          <a:cs typeface="Andalus" pitchFamily="18" charset="-78"/>
                        </a:rPr>
                        <a:t> </a:t>
                      </a:r>
                      <a:r>
                        <a:rPr lang="fr-FR" sz="2000" spc="-5" dirty="0">
                          <a:latin typeface="Andalus" pitchFamily="18" charset="-78"/>
                          <a:cs typeface="Andalus" pitchFamily="18" charset="-78"/>
                        </a:rPr>
                        <a:t>sol)</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143000" marR="1141730" algn="ctr">
                        <a:lnSpc>
                          <a:spcPts val="1250"/>
                        </a:lnSpc>
                        <a:spcAft>
                          <a:spcPts val="0"/>
                        </a:spcAft>
                      </a:pPr>
                      <a:endParaRPr lang="fr-FR" sz="2000" spc="-5" dirty="0" smtClean="0">
                        <a:latin typeface="Andalus" pitchFamily="18" charset="-78"/>
                        <a:cs typeface="Andalus" pitchFamily="18" charset="-78"/>
                      </a:endParaRPr>
                    </a:p>
                    <a:p>
                      <a:pPr marL="1143000" marR="1141730" algn="ctr">
                        <a:lnSpc>
                          <a:spcPts val="1250"/>
                        </a:lnSpc>
                        <a:spcAft>
                          <a:spcPts val="0"/>
                        </a:spcAft>
                      </a:pPr>
                      <a:r>
                        <a:rPr lang="fr-FR" sz="2000" spc="-5" dirty="0" smtClean="0">
                          <a:latin typeface="Andalus" pitchFamily="18" charset="-78"/>
                          <a:cs typeface="Andalus" pitchFamily="18" charset="-78"/>
                        </a:rPr>
                        <a:t>7</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02</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r h="492163">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Capaci</a:t>
                      </a:r>
                      <a:r>
                        <a:rPr lang="fr-FR" sz="2000" spc="5" dirty="0" smtClean="0">
                          <a:latin typeface="Andalus" pitchFamily="18" charset="-78"/>
                          <a:cs typeface="Andalus" pitchFamily="18" charset="-78"/>
                        </a:rPr>
                        <a:t>t</a:t>
                      </a:r>
                      <a:r>
                        <a:rPr lang="fr-FR" sz="2000" dirty="0" smtClean="0">
                          <a:latin typeface="Andalus" pitchFamily="18" charset="-78"/>
                          <a:cs typeface="Andalus" pitchFamily="18" charset="-78"/>
                        </a:rPr>
                        <a:t>é</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d</a:t>
                      </a:r>
                      <a:r>
                        <a:rPr lang="fr-FR" sz="2000" dirty="0">
                          <a:latin typeface="Andalus" pitchFamily="18" charset="-78"/>
                          <a:cs typeface="Andalus" pitchFamily="18" charset="-78"/>
                        </a:rPr>
                        <a:t>e</a:t>
                      </a:r>
                      <a:r>
                        <a:rPr lang="fr-FR" sz="2000" spc="-5" dirty="0">
                          <a:latin typeface="Andalus" pitchFamily="18" charset="-78"/>
                          <a:cs typeface="Andalus" pitchFamily="18" charset="-78"/>
                        </a:rPr>
                        <a:t> </a:t>
                      </a:r>
                      <a:r>
                        <a:rPr lang="fr-FR" sz="2000" spc="5" dirty="0">
                          <a:latin typeface="Andalus" pitchFamily="18" charset="-78"/>
                          <a:cs typeface="Andalus" pitchFamily="18" charset="-78"/>
                        </a:rPr>
                        <a:t>r</a:t>
                      </a:r>
                      <a:r>
                        <a:rPr lang="fr-FR" sz="2000" spc="-5" dirty="0">
                          <a:latin typeface="Andalus" pitchFamily="18" charset="-78"/>
                          <a:cs typeface="Andalus" pitchFamily="18" charset="-78"/>
                        </a:rPr>
                        <a:t>é</a:t>
                      </a:r>
                      <a:r>
                        <a:rPr lang="fr-FR" sz="2000" spc="5" dirty="0">
                          <a:latin typeface="Andalus" pitchFamily="18" charset="-78"/>
                          <a:cs typeface="Andalus" pitchFamily="18" charset="-78"/>
                        </a:rPr>
                        <a:t>t</a:t>
                      </a:r>
                      <a:r>
                        <a:rPr lang="fr-FR" sz="2000" spc="-5" dirty="0">
                          <a:latin typeface="Andalus" pitchFamily="18" charset="-78"/>
                          <a:cs typeface="Andalus" pitchFamily="18" charset="-78"/>
                        </a:rPr>
                        <a:t>e</a:t>
                      </a:r>
                      <a:r>
                        <a:rPr lang="fr-FR" sz="2000" spc="-15" dirty="0">
                          <a:latin typeface="Andalus" pitchFamily="18" charset="-78"/>
                          <a:cs typeface="Andalus" pitchFamily="18" charset="-78"/>
                        </a:rPr>
                        <a:t>n</a:t>
                      </a:r>
                      <a:r>
                        <a:rPr lang="fr-FR" sz="2000" spc="5" dirty="0">
                          <a:latin typeface="Andalus" pitchFamily="18" charset="-78"/>
                          <a:cs typeface="Andalus" pitchFamily="18" charset="-78"/>
                        </a:rPr>
                        <a:t>t</a:t>
                      </a:r>
                      <a:r>
                        <a:rPr lang="fr-FR" sz="2000" spc="-5" dirty="0">
                          <a:latin typeface="Andalus" pitchFamily="18" charset="-78"/>
                          <a:cs typeface="Andalus" pitchFamily="18" charset="-78"/>
                        </a:rPr>
                        <a:t>io</a:t>
                      </a:r>
                      <a:r>
                        <a:rPr lang="fr-FR" sz="2000" dirty="0">
                          <a:latin typeface="Andalus" pitchFamily="18" charset="-78"/>
                          <a:cs typeface="Andalus" pitchFamily="18" charset="-78"/>
                        </a:rPr>
                        <a:t>n</a:t>
                      </a:r>
                      <a:r>
                        <a:rPr lang="fr-FR" sz="2000" spc="5" dirty="0">
                          <a:latin typeface="Andalus" pitchFamily="18" charset="-78"/>
                          <a:cs typeface="Andalus" pitchFamily="18" charset="-78"/>
                        </a:rPr>
                        <a:t> </a:t>
                      </a:r>
                      <a:r>
                        <a:rPr lang="fr-FR" sz="2000" spc="-5" dirty="0">
                          <a:latin typeface="Andalus" pitchFamily="18" charset="-78"/>
                          <a:cs typeface="Andalus" pitchFamily="18" charset="-78"/>
                        </a:rPr>
                        <a:t>e</a:t>
                      </a:r>
                      <a:r>
                        <a:rPr lang="fr-FR" sz="2000" dirty="0">
                          <a:latin typeface="Andalus" pitchFamily="18" charset="-78"/>
                          <a:cs typeface="Andalus" pitchFamily="18" charset="-78"/>
                        </a:rPr>
                        <a:t>n</a:t>
                      </a:r>
                      <a:r>
                        <a:rPr lang="fr-FR" sz="2000" spc="-5" dirty="0">
                          <a:latin typeface="Andalus" pitchFamily="18" charset="-78"/>
                          <a:cs typeface="Andalus" pitchFamily="18" charset="-78"/>
                        </a:rPr>
                        <a:t> ea</a:t>
                      </a:r>
                      <a:r>
                        <a:rPr lang="fr-FR" sz="2000" dirty="0">
                          <a:latin typeface="Andalus" pitchFamily="18" charset="-78"/>
                          <a:cs typeface="Andalus" pitchFamily="18" charset="-78"/>
                        </a:rPr>
                        <a:t>u</a:t>
                      </a:r>
                      <a:r>
                        <a:rPr lang="fr-FR" sz="2000" spc="-5" dirty="0">
                          <a:latin typeface="Andalus" pitchFamily="18" charset="-78"/>
                          <a:cs typeface="Andalus" pitchFamily="18" charset="-78"/>
                        </a:rPr>
                        <a:t> </a:t>
                      </a:r>
                      <a:r>
                        <a:rPr lang="fr-FR" sz="2000" spc="5" dirty="0">
                          <a:latin typeface="Andalus" pitchFamily="18" charset="-78"/>
                          <a:cs typeface="Andalus" pitchFamily="18" charset="-78"/>
                        </a:rPr>
                        <a:t>(</a:t>
                      </a:r>
                      <a:r>
                        <a:rPr lang="fr-FR" sz="2000" spc="-10" dirty="0">
                          <a:latin typeface="Andalus" pitchFamily="18" charset="-78"/>
                          <a:cs typeface="Andalus" pitchFamily="18" charset="-78"/>
                        </a:rPr>
                        <a:t>%</a:t>
                      </a:r>
                      <a:r>
                        <a:rPr lang="fr-FR" sz="2000" dirty="0">
                          <a:latin typeface="Andalus" pitchFamily="18" charset="-78"/>
                          <a:cs typeface="Andalus" pitchFamily="18" charset="-78"/>
                        </a:rPr>
                        <a:t>)</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143000" marR="1141095" algn="ctr">
                        <a:lnSpc>
                          <a:spcPts val="1250"/>
                        </a:lnSpc>
                        <a:spcAft>
                          <a:spcPts val="0"/>
                        </a:spcAft>
                      </a:pPr>
                      <a:endParaRPr lang="fr-FR" sz="2000" spc="-5" dirty="0" smtClean="0">
                        <a:latin typeface="Andalus" pitchFamily="18" charset="-78"/>
                        <a:cs typeface="Andalus" pitchFamily="18" charset="-78"/>
                      </a:endParaRPr>
                    </a:p>
                    <a:p>
                      <a:pPr marL="1143000" marR="1141095" algn="ctr">
                        <a:lnSpc>
                          <a:spcPts val="1250"/>
                        </a:lnSpc>
                        <a:spcAft>
                          <a:spcPts val="0"/>
                        </a:spcAft>
                      </a:pPr>
                      <a:r>
                        <a:rPr lang="fr-FR" sz="2000" spc="-5" dirty="0" smtClean="0">
                          <a:latin typeface="Andalus" pitchFamily="18" charset="-78"/>
                          <a:cs typeface="Andalus" pitchFamily="18" charset="-78"/>
                        </a:rPr>
                        <a:t>7</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8</a:t>
                      </a:r>
                      <a:r>
                        <a:rPr lang="fr-FR" sz="2000" dirty="0" smtClean="0">
                          <a:latin typeface="Andalus" pitchFamily="18" charset="-78"/>
                          <a:cs typeface="Andalus" pitchFamily="18" charset="-78"/>
                        </a:rPr>
                        <a:t>0</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r h="492163">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Hu</a:t>
                      </a:r>
                      <a:r>
                        <a:rPr lang="fr-FR" sz="2000" spc="5" dirty="0" smtClean="0">
                          <a:latin typeface="Andalus" pitchFamily="18" charset="-78"/>
                          <a:cs typeface="Andalus" pitchFamily="18" charset="-78"/>
                        </a:rPr>
                        <a:t>m</a:t>
                      </a:r>
                      <a:r>
                        <a:rPr lang="fr-FR" sz="2000" spc="-5" dirty="0" smtClean="0">
                          <a:latin typeface="Andalus" pitchFamily="18" charset="-78"/>
                          <a:cs typeface="Andalus" pitchFamily="18" charset="-78"/>
                        </a:rPr>
                        <a:t>idi</a:t>
                      </a:r>
                      <a:r>
                        <a:rPr lang="fr-FR" sz="2000" spc="5" dirty="0" smtClean="0">
                          <a:latin typeface="Andalus" pitchFamily="18" charset="-78"/>
                          <a:cs typeface="Andalus" pitchFamily="18" charset="-78"/>
                        </a:rPr>
                        <a:t>t</a:t>
                      </a:r>
                      <a:r>
                        <a:rPr lang="fr-FR" sz="2000" dirty="0" smtClean="0">
                          <a:latin typeface="Andalus" pitchFamily="18" charset="-78"/>
                          <a:cs typeface="Andalus" pitchFamily="18" charset="-78"/>
                        </a:rPr>
                        <a:t>é</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143635" marR="1141095" algn="ctr">
                        <a:lnSpc>
                          <a:spcPts val="1250"/>
                        </a:lnSpc>
                        <a:spcAft>
                          <a:spcPts val="0"/>
                        </a:spcAft>
                      </a:pPr>
                      <a:endParaRPr lang="fr-FR" sz="2000" spc="-5" dirty="0" smtClean="0">
                        <a:latin typeface="Andalus" pitchFamily="18" charset="-78"/>
                        <a:cs typeface="Andalus" pitchFamily="18" charset="-78"/>
                      </a:endParaRPr>
                    </a:p>
                    <a:p>
                      <a:pPr marL="1143635" marR="1141095" algn="ctr">
                        <a:lnSpc>
                          <a:spcPts val="1250"/>
                        </a:lnSpc>
                        <a:spcAft>
                          <a:spcPts val="0"/>
                        </a:spcAft>
                      </a:pPr>
                      <a:r>
                        <a:rPr lang="fr-FR" sz="2000" spc="-5" dirty="0" smtClean="0">
                          <a:latin typeface="Andalus" pitchFamily="18" charset="-78"/>
                          <a:cs typeface="Andalus" pitchFamily="18" charset="-78"/>
                        </a:rPr>
                        <a:t>2</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61</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r h="492163">
                <a:tc>
                  <a:txBody>
                    <a:bodyPr/>
                    <a:lstStyle/>
                    <a:p>
                      <a:pPr marL="64770" algn="ctr">
                        <a:lnSpc>
                          <a:spcPts val="1315"/>
                        </a:lnSpc>
                        <a:spcAft>
                          <a:spcPts val="0"/>
                        </a:spcAft>
                      </a:pPr>
                      <a:endParaRPr lang="fr-FR" sz="2000" spc="-5" dirty="0" smtClean="0">
                        <a:latin typeface="Andalus" pitchFamily="18" charset="-78"/>
                        <a:cs typeface="Andalus" pitchFamily="18" charset="-78"/>
                      </a:endParaRPr>
                    </a:p>
                    <a:p>
                      <a:pPr marL="64770" algn="ctr">
                        <a:lnSpc>
                          <a:spcPts val="1315"/>
                        </a:lnSpc>
                        <a:spcAft>
                          <a:spcPts val="0"/>
                        </a:spcAft>
                      </a:pPr>
                      <a:r>
                        <a:rPr lang="fr-FR" sz="2000" spc="-5" dirty="0" smtClean="0">
                          <a:latin typeface="Andalus" pitchFamily="18" charset="-78"/>
                          <a:cs typeface="Andalus" pitchFamily="18" charset="-78"/>
                        </a:rPr>
                        <a:t>Phospho</a:t>
                      </a:r>
                      <a:r>
                        <a:rPr lang="fr-FR" sz="2000" spc="5" dirty="0" smtClean="0">
                          <a:latin typeface="Andalus" pitchFamily="18" charset="-78"/>
                          <a:cs typeface="Andalus" pitchFamily="18" charset="-78"/>
                        </a:rPr>
                        <a:t>r</a:t>
                      </a:r>
                      <a:r>
                        <a:rPr lang="fr-FR" sz="2000" dirty="0" smtClean="0">
                          <a:latin typeface="Andalus" pitchFamily="18" charset="-78"/>
                          <a:cs typeface="Andalus" pitchFamily="18" charset="-78"/>
                        </a:rPr>
                        <a:t>e</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ass</a:t>
                      </a:r>
                      <a:r>
                        <a:rPr lang="fr-FR" sz="2000" spc="-15" dirty="0">
                          <a:latin typeface="Andalus" pitchFamily="18" charset="-78"/>
                          <a:cs typeface="Andalus" pitchFamily="18" charset="-78"/>
                        </a:rPr>
                        <a:t>i</a:t>
                      </a:r>
                      <a:r>
                        <a:rPr lang="fr-FR" sz="2000" spc="5" dirty="0">
                          <a:latin typeface="Andalus" pitchFamily="18" charset="-78"/>
                          <a:cs typeface="Andalus" pitchFamily="18" charset="-78"/>
                        </a:rPr>
                        <a:t>m</a:t>
                      </a:r>
                      <a:r>
                        <a:rPr lang="fr-FR" sz="2000" spc="-5" dirty="0">
                          <a:latin typeface="Andalus" pitchFamily="18" charset="-78"/>
                          <a:cs typeface="Andalus" pitchFamily="18" charset="-78"/>
                        </a:rPr>
                        <a:t>ilabl</a:t>
                      </a:r>
                      <a:r>
                        <a:rPr lang="fr-FR" sz="2000" dirty="0">
                          <a:latin typeface="Andalus" pitchFamily="18" charset="-78"/>
                          <a:cs typeface="Andalus" pitchFamily="18" charset="-78"/>
                        </a:rPr>
                        <a:t>e</a:t>
                      </a:r>
                      <a:r>
                        <a:rPr lang="fr-FR" sz="2000" spc="5" dirty="0">
                          <a:latin typeface="Andalus" pitchFamily="18" charset="-78"/>
                          <a:cs typeface="Andalus" pitchFamily="18" charset="-78"/>
                        </a:rPr>
                        <a:t> </a:t>
                      </a:r>
                      <a:r>
                        <a:rPr lang="fr-FR" sz="2000" spc="65" dirty="0">
                          <a:latin typeface="Andalus" pitchFamily="18" charset="-78"/>
                          <a:cs typeface="Andalus" pitchFamily="18" charset="-78"/>
                        </a:rPr>
                        <a:t>P</a:t>
                      </a:r>
                      <a:r>
                        <a:rPr lang="fr-FR" sz="2000" dirty="0">
                          <a:latin typeface="Andalus" pitchFamily="18" charset="-78"/>
                          <a:cs typeface="Andalus" pitchFamily="18" charset="-78"/>
                        </a:rPr>
                        <a:t>2</a:t>
                      </a:r>
                      <a:r>
                        <a:rPr lang="fr-FR" sz="2000" spc="-135" dirty="0">
                          <a:latin typeface="Andalus" pitchFamily="18" charset="-78"/>
                          <a:cs typeface="Andalus" pitchFamily="18" charset="-78"/>
                        </a:rPr>
                        <a:t> </a:t>
                      </a:r>
                      <a:r>
                        <a:rPr lang="fr-FR" sz="2000" spc="65" dirty="0">
                          <a:latin typeface="Andalus" pitchFamily="18" charset="-78"/>
                          <a:cs typeface="Andalus" pitchFamily="18" charset="-78"/>
                        </a:rPr>
                        <a:t>O</a:t>
                      </a:r>
                      <a:r>
                        <a:rPr lang="fr-FR" sz="2000" dirty="0">
                          <a:latin typeface="Andalus" pitchFamily="18" charset="-78"/>
                          <a:cs typeface="Andalus" pitchFamily="18" charset="-78"/>
                        </a:rPr>
                        <a:t>5</a:t>
                      </a:r>
                      <a:r>
                        <a:rPr lang="fr-FR" sz="2000" spc="170" dirty="0">
                          <a:latin typeface="Andalus" pitchFamily="18" charset="-78"/>
                          <a:cs typeface="Andalus" pitchFamily="18" charset="-78"/>
                        </a:rPr>
                        <a:t> </a:t>
                      </a:r>
                      <a:r>
                        <a:rPr lang="fr-FR" sz="2000" spc="5" dirty="0">
                          <a:latin typeface="Andalus" pitchFamily="18" charset="-78"/>
                          <a:cs typeface="Andalus" pitchFamily="18" charset="-78"/>
                        </a:rPr>
                        <a:t>(</a:t>
                      </a:r>
                      <a:r>
                        <a:rPr lang="fr-FR" sz="2000" spc="-5" dirty="0">
                          <a:latin typeface="Andalus" pitchFamily="18" charset="-78"/>
                          <a:cs typeface="Andalus" pitchFamily="18" charset="-78"/>
                        </a:rPr>
                        <a:t>p</a:t>
                      </a:r>
                      <a:r>
                        <a:rPr lang="fr-FR" sz="2000" spc="-15" dirty="0">
                          <a:latin typeface="Andalus" pitchFamily="18" charset="-78"/>
                          <a:cs typeface="Andalus" pitchFamily="18" charset="-78"/>
                        </a:rPr>
                        <a:t>p</a:t>
                      </a:r>
                      <a:r>
                        <a:rPr lang="fr-FR" sz="2000" spc="5" dirty="0">
                          <a:latin typeface="Andalus" pitchFamily="18" charset="-78"/>
                          <a:cs typeface="Andalus" pitchFamily="18" charset="-78"/>
                        </a:rPr>
                        <a:t>m</a:t>
                      </a:r>
                      <a:r>
                        <a:rPr lang="fr-FR" sz="2000" dirty="0">
                          <a:latin typeface="Andalus" pitchFamily="18" charset="-78"/>
                          <a:cs typeface="Andalus" pitchFamily="18" charset="-78"/>
                        </a:rPr>
                        <a:t>)</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104265" marR="1100455" algn="ctr">
                        <a:lnSpc>
                          <a:spcPts val="1250"/>
                        </a:lnSpc>
                        <a:spcAft>
                          <a:spcPts val="0"/>
                        </a:spcAft>
                      </a:pPr>
                      <a:endParaRPr lang="fr-FR" sz="2000" spc="-5" dirty="0" smtClean="0">
                        <a:latin typeface="Andalus" pitchFamily="18" charset="-78"/>
                        <a:cs typeface="Andalus" pitchFamily="18" charset="-78"/>
                      </a:endParaRPr>
                    </a:p>
                    <a:p>
                      <a:pPr marL="1104265" marR="1100455" algn="ctr">
                        <a:lnSpc>
                          <a:spcPts val="1250"/>
                        </a:lnSpc>
                        <a:spcAft>
                          <a:spcPts val="0"/>
                        </a:spcAft>
                      </a:pPr>
                      <a:r>
                        <a:rPr lang="fr-FR" sz="2000" spc="-5" dirty="0" smtClean="0">
                          <a:latin typeface="Andalus" pitchFamily="18" charset="-78"/>
                          <a:cs typeface="Andalus" pitchFamily="18" charset="-78"/>
                        </a:rPr>
                        <a:t>53</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1</a:t>
                      </a:r>
                      <a:r>
                        <a:rPr lang="fr-FR" sz="2000" dirty="0" smtClean="0">
                          <a:latin typeface="Andalus" pitchFamily="18" charset="-78"/>
                          <a:cs typeface="Andalus" pitchFamily="18" charset="-78"/>
                        </a:rPr>
                        <a:t>9</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r h="494694">
                <a:tc>
                  <a:txBody>
                    <a:bodyPr/>
                    <a:lstStyle/>
                    <a:p>
                      <a:pPr marL="64770" algn="ctr">
                        <a:lnSpc>
                          <a:spcPts val="1260"/>
                        </a:lnSpc>
                        <a:spcAft>
                          <a:spcPts val="0"/>
                        </a:spcAft>
                      </a:pPr>
                      <a:endParaRPr lang="fr-FR" sz="2000" spc="-5" dirty="0" smtClean="0">
                        <a:latin typeface="Andalus" pitchFamily="18" charset="-78"/>
                        <a:cs typeface="Andalus" pitchFamily="18" charset="-78"/>
                      </a:endParaRPr>
                    </a:p>
                    <a:p>
                      <a:pPr marL="64770" algn="ctr">
                        <a:lnSpc>
                          <a:spcPts val="1260"/>
                        </a:lnSpc>
                        <a:spcAft>
                          <a:spcPts val="0"/>
                        </a:spcAft>
                      </a:pPr>
                      <a:r>
                        <a:rPr lang="fr-FR" sz="2000" spc="-5" dirty="0" smtClean="0">
                          <a:latin typeface="Andalus" pitchFamily="18" charset="-78"/>
                          <a:cs typeface="Andalus" pitchFamily="18" charset="-78"/>
                        </a:rPr>
                        <a:t>Ca</a:t>
                      </a:r>
                      <a:r>
                        <a:rPr lang="fr-FR" sz="2000" spc="5" dirty="0" smtClean="0">
                          <a:latin typeface="Andalus" pitchFamily="18" charset="-78"/>
                          <a:cs typeface="Andalus" pitchFamily="18" charset="-78"/>
                        </a:rPr>
                        <a:t>r</a:t>
                      </a:r>
                      <a:r>
                        <a:rPr lang="fr-FR" sz="2000" spc="-5" dirty="0" smtClean="0">
                          <a:latin typeface="Andalus" pitchFamily="18" charset="-78"/>
                          <a:cs typeface="Andalus" pitchFamily="18" charset="-78"/>
                        </a:rPr>
                        <a:t>bon</a:t>
                      </a:r>
                      <a:r>
                        <a:rPr lang="fr-FR" sz="2000" dirty="0" smtClean="0">
                          <a:latin typeface="Andalus" pitchFamily="18" charset="-78"/>
                          <a:cs typeface="Andalus" pitchFamily="18" charset="-78"/>
                        </a:rPr>
                        <a:t>e</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or</a:t>
                      </a:r>
                      <a:r>
                        <a:rPr lang="fr-FR" sz="2000" spc="10" dirty="0">
                          <a:latin typeface="Andalus" pitchFamily="18" charset="-78"/>
                          <a:cs typeface="Andalus" pitchFamily="18" charset="-78"/>
                        </a:rPr>
                        <a:t>g</a:t>
                      </a:r>
                      <a:r>
                        <a:rPr lang="fr-FR" sz="2000" spc="-5" dirty="0">
                          <a:latin typeface="Andalus" pitchFamily="18" charset="-78"/>
                          <a:cs typeface="Andalus" pitchFamily="18" charset="-78"/>
                        </a:rPr>
                        <a:t>an</a:t>
                      </a:r>
                      <a:r>
                        <a:rPr lang="fr-FR" sz="2000" spc="-15" dirty="0">
                          <a:latin typeface="Andalus" pitchFamily="18" charset="-78"/>
                          <a:cs typeface="Andalus" pitchFamily="18" charset="-78"/>
                        </a:rPr>
                        <a:t>i</a:t>
                      </a:r>
                      <a:r>
                        <a:rPr lang="fr-FR" sz="2000" spc="10" dirty="0">
                          <a:latin typeface="Andalus" pitchFamily="18" charset="-78"/>
                          <a:cs typeface="Andalus" pitchFamily="18" charset="-78"/>
                        </a:rPr>
                        <a:t>q</a:t>
                      </a:r>
                      <a:r>
                        <a:rPr lang="fr-FR" sz="2000" spc="-5" dirty="0">
                          <a:latin typeface="Andalus" pitchFamily="18" charset="-78"/>
                          <a:cs typeface="Andalus" pitchFamily="18" charset="-78"/>
                        </a:rPr>
                        <a:t>u</a:t>
                      </a:r>
                      <a:r>
                        <a:rPr lang="fr-FR" sz="2000" dirty="0">
                          <a:latin typeface="Andalus" pitchFamily="18" charset="-78"/>
                          <a:cs typeface="Andalus" pitchFamily="18" charset="-78"/>
                        </a:rPr>
                        <a:t>e</a:t>
                      </a:r>
                      <a:r>
                        <a:rPr lang="fr-FR" sz="2000" spc="-5" dirty="0">
                          <a:latin typeface="Andalus" pitchFamily="18" charset="-78"/>
                          <a:cs typeface="Andalus" pitchFamily="18" charset="-78"/>
                        </a:rPr>
                        <a:t> (%)</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142365" marR="1141095" algn="ctr">
                        <a:lnSpc>
                          <a:spcPts val="1260"/>
                        </a:lnSpc>
                        <a:spcAft>
                          <a:spcPts val="0"/>
                        </a:spcAft>
                      </a:pPr>
                      <a:endParaRPr lang="fr-FR" sz="2000" spc="-5" dirty="0" smtClean="0">
                        <a:latin typeface="Andalus" pitchFamily="18" charset="-78"/>
                        <a:cs typeface="Andalus" pitchFamily="18" charset="-78"/>
                      </a:endParaRPr>
                    </a:p>
                    <a:p>
                      <a:pPr marL="1142365" marR="1141095" algn="ctr">
                        <a:lnSpc>
                          <a:spcPts val="1260"/>
                        </a:lnSpc>
                        <a:spcAft>
                          <a:spcPts val="0"/>
                        </a:spcAft>
                      </a:pPr>
                      <a:r>
                        <a:rPr lang="fr-FR" sz="2000" spc="-5" dirty="0" smtClean="0">
                          <a:latin typeface="Andalus" pitchFamily="18" charset="-78"/>
                          <a:cs typeface="Andalus" pitchFamily="18" charset="-78"/>
                        </a:rPr>
                        <a:t>3</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0</a:t>
                      </a:r>
                      <a:r>
                        <a:rPr lang="fr-FR" sz="2000" dirty="0" smtClean="0">
                          <a:latin typeface="Andalus" pitchFamily="18" charset="-78"/>
                          <a:cs typeface="Andalus" pitchFamily="18" charset="-78"/>
                        </a:rPr>
                        <a:t>7</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r h="492163">
                <a:tc>
                  <a:txBody>
                    <a:bodyPr/>
                    <a:lstStyle/>
                    <a:p>
                      <a:pPr marL="64770" algn="ctr">
                        <a:lnSpc>
                          <a:spcPts val="1250"/>
                        </a:lnSpc>
                        <a:spcAft>
                          <a:spcPts val="0"/>
                        </a:spcAft>
                      </a:pPr>
                      <a:endParaRPr lang="fr-FR" sz="2000" spc="-20" dirty="0" smtClean="0">
                        <a:latin typeface="Andalus" pitchFamily="18" charset="-78"/>
                        <a:cs typeface="Andalus" pitchFamily="18" charset="-78"/>
                      </a:endParaRPr>
                    </a:p>
                    <a:p>
                      <a:pPr marL="64770" algn="ctr">
                        <a:lnSpc>
                          <a:spcPts val="1250"/>
                        </a:lnSpc>
                        <a:spcAft>
                          <a:spcPts val="0"/>
                        </a:spcAft>
                      </a:pPr>
                      <a:r>
                        <a:rPr lang="fr-FR" sz="2000" spc="-20" dirty="0" smtClean="0">
                          <a:latin typeface="Andalus" pitchFamily="18" charset="-78"/>
                          <a:cs typeface="Andalus" pitchFamily="18" charset="-78"/>
                        </a:rPr>
                        <a:t>M</a:t>
                      </a:r>
                      <a:r>
                        <a:rPr lang="fr-FR" sz="2000" spc="-5" dirty="0" smtClean="0">
                          <a:latin typeface="Andalus" pitchFamily="18" charset="-78"/>
                          <a:cs typeface="Andalus" pitchFamily="18" charset="-78"/>
                        </a:rPr>
                        <a:t>a</a:t>
                      </a:r>
                      <a:r>
                        <a:rPr lang="fr-FR" sz="2000" spc="5" dirty="0" smtClean="0">
                          <a:latin typeface="Andalus" pitchFamily="18" charset="-78"/>
                          <a:cs typeface="Andalus" pitchFamily="18" charset="-78"/>
                        </a:rPr>
                        <a:t>t</a:t>
                      </a:r>
                      <a:r>
                        <a:rPr lang="fr-FR" sz="2000" spc="-5" dirty="0" smtClean="0">
                          <a:latin typeface="Andalus" pitchFamily="18" charset="-78"/>
                          <a:cs typeface="Andalus" pitchFamily="18" charset="-78"/>
                        </a:rPr>
                        <a:t>iè</a:t>
                      </a:r>
                      <a:r>
                        <a:rPr lang="fr-FR" sz="2000" spc="5" dirty="0" smtClean="0">
                          <a:latin typeface="Andalus" pitchFamily="18" charset="-78"/>
                          <a:cs typeface="Andalus" pitchFamily="18" charset="-78"/>
                        </a:rPr>
                        <a:t>r</a:t>
                      </a:r>
                      <a:r>
                        <a:rPr lang="fr-FR" sz="2000" dirty="0" smtClean="0">
                          <a:latin typeface="Andalus" pitchFamily="18" charset="-78"/>
                          <a:cs typeface="Andalus" pitchFamily="18" charset="-78"/>
                        </a:rPr>
                        <a:t>e</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o</a:t>
                      </a:r>
                      <a:r>
                        <a:rPr lang="fr-FR" sz="2000" spc="5" dirty="0">
                          <a:latin typeface="Andalus" pitchFamily="18" charset="-78"/>
                          <a:cs typeface="Andalus" pitchFamily="18" charset="-78"/>
                        </a:rPr>
                        <a:t>r</a:t>
                      </a:r>
                      <a:r>
                        <a:rPr lang="fr-FR" sz="2000" spc="10" dirty="0">
                          <a:latin typeface="Andalus" pitchFamily="18" charset="-78"/>
                          <a:cs typeface="Andalus" pitchFamily="18" charset="-78"/>
                        </a:rPr>
                        <a:t>g</a:t>
                      </a:r>
                      <a:r>
                        <a:rPr lang="fr-FR" sz="2000" spc="-5" dirty="0">
                          <a:latin typeface="Andalus" pitchFamily="18" charset="-78"/>
                          <a:cs typeface="Andalus" pitchFamily="18" charset="-78"/>
                        </a:rPr>
                        <a:t>an</a:t>
                      </a:r>
                      <a:r>
                        <a:rPr lang="fr-FR" sz="2000" spc="-15" dirty="0">
                          <a:latin typeface="Andalus" pitchFamily="18" charset="-78"/>
                          <a:cs typeface="Andalus" pitchFamily="18" charset="-78"/>
                        </a:rPr>
                        <a:t>i</a:t>
                      </a:r>
                      <a:r>
                        <a:rPr lang="fr-FR" sz="2000" spc="10" dirty="0">
                          <a:latin typeface="Andalus" pitchFamily="18" charset="-78"/>
                          <a:cs typeface="Andalus" pitchFamily="18" charset="-78"/>
                        </a:rPr>
                        <a:t>q</a:t>
                      </a:r>
                      <a:r>
                        <a:rPr lang="fr-FR" sz="2000" spc="-5" dirty="0">
                          <a:latin typeface="Andalus" pitchFamily="18" charset="-78"/>
                          <a:cs typeface="Andalus" pitchFamily="18" charset="-78"/>
                        </a:rPr>
                        <a:t>u</a:t>
                      </a:r>
                      <a:r>
                        <a:rPr lang="fr-FR" sz="2000" dirty="0">
                          <a:latin typeface="Andalus" pitchFamily="18" charset="-78"/>
                          <a:cs typeface="Andalus" pitchFamily="18" charset="-78"/>
                        </a:rPr>
                        <a:t>e</a:t>
                      </a:r>
                      <a:r>
                        <a:rPr lang="fr-FR" sz="2000" spc="-5" dirty="0">
                          <a:latin typeface="Andalus" pitchFamily="18" charset="-78"/>
                          <a:cs typeface="Andalus" pitchFamily="18" charset="-78"/>
                        </a:rPr>
                        <a:t> (%)</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142365" marR="1141095" algn="ctr">
                        <a:lnSpc>
                          <a:spcPts val="1250"/>
                        </a:lnSpc>
                        <a:spcAft>
                          <a:spcPts val="0"/>
                        </a:spcAft>
                      </a:pPr>
                      <a:endParaRPr lang="fr-FR" sz="2000" spc="-5" dirty="0" smtClean="0">
                        <a:latin typeface="Andalus" pitchFamily="18" charset="-78"/>
                        <a:cs typeface="Andalus" pitchFamily="18" charset="-78"/>
                      </a:endParaRPr>
                    </a:p>
                    <a:p>
                      <a:pPr marL="1142365" marR="1141095" algn="ctr">
                        <a:lnSpc>
                          <a:spcPts val="1250"/>
                        </a:lnSpc>
                        <a:spcAft>
                          <a:spcPts val="0"/>
                        </a:spcAft>
                      </a:pPr>
                      <a:r>
                        <a:rPr lang="fr-FR" sz="2000" spc="-5" dirty="0" smtClean="0">
                          <a:latin typeface="Andalus" pitchFamily="18" charset="-78"/>
                          <a:cs typeface="Andalus" pitchFamily="18" charset="-78"/>
                        </a:rPr>
                        <a:t>5</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2</a:t>
                      </a:r>
                      <a:r>
                        <a:rPr lang="fr-FR" sz="2000" dirty="0" smtClean="0">
                          <a:latin typeface="Andalus" pitchFamily="18" charset="-78"/>
                          <a:cs typeface="Andalus" pitchFamily="18" charset="-78"/>
                        </a:rPr>
                        <a:t>8</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r h="492163">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A</a:t>
                      </a:r>
                      <a:r>
                        <a:rPr lang="fr-FR" sz="2000" spc="-10" dirty="0" smtClean="0">
                          <a:latin typeface="Andalus" pitchFamily="18" charset="-78"/>
                          <a:cs typeface="Andalus" pitchFamily="18" charset="-78"/>
                        </a:rPr>
                        <a:t>z</a:t>
                      </a:r>
                      <a:r>
                        <a:rPr lang="fr-FR" sz="2000" spc="-5" dirty="0" smtClean="0">
                          <a:latin typeface="Andalus" pitchFamily="18" charset="-78"/>
                          <a:cs typeface="Andalus" pitchFamily="18" charset="-78"/>
                        </a:rPr>
                        <a:t>o</a:t>
                      </a:r>
                      <a:r>
                        <a:rPr lang="fr-FR" sz="2000" spc="5" dirty="0" smtClean="0">
                          <a:latin typeface="Andalus" pitchFamily="18" charset="-78"/>
                          <a:cs typeface="Andalus" pitchFamily="18" charset="-78"/>
                        </a:rPr>
                        <a:t>t</a:t>
                      </a:r>
                      <a:r>
                        <a:rPr lang="fr-FR" sz="2000" dirty="0" smtClean="0">
                          <a:latin typeface="Andalus" pitchFamily="18" charset="-78"/>
                          <a:cs typeface="Andalus" pitchFamily="18" charset="-78"/>
                        </a:rPr>
                        <a:t>e</a:t>
                      </a:r>
                      <a:r>
                        <a:rPr lang="fr-FR" sz="2000" spc="5" dirty="0" smtClean="0">
                          <a:latin typeface="Andalus" pitchFamily="18" charset="-78"/>
                          <a:cs typeface="Andalus" pitchFamily="18" charset="-78"/>
                        </a:rPr>
                        <a:t> </a:t>
                      </a:r>
                      <a:r>
                        <a:rPr lang="fr-FR" sz="2000" spc="5" dirty="0">
                          <a:latin typeface="Andalus" pitchFamily="18" charset="-78"/>
                          <a:cs typeface="Andalus" pitchFamily="18" charset="-78"/>
                        </a:rPr>
                        <a:t>t</a:t>
                      </a:r>
                      <a:r>
                        <a:rPr lang="fr-FR" sz="2000" spc="-5" dirty="0">
                          <a:latin typeface="Andalus" pitchFamily="18" charset="-78"/>
                          <a:cs typeface="Andalus" pitchFamily="18" charset="-78"/>
                        </a:rPr>
                        <a:t>o</a:t>
                      </a:r>
                      <a:r>
                        <a:rPr lang="fr-FR" sz="2000" spc="5" dirty="0">
                          <a:latin typeface="Andalus" pitchFamily="18" charset="-78"/>
                          <a:cs typeface="Andalus" pitchFamily="18" charset="-78"/>
                        </a:rPr>
                        <a:t>t</a:t>
                      </a:r>
                      <a:r>
                        <a:rPr lang="fr-FR" sz="2000" spc="-5" dirty="0">
                          <a:latin typeface="Andalus" pitchFamily="18" charset="-78"/>
                          <a:cs typeface="Andalus" pitchFamily="18" charset="-78"/>
                        </a:rPr>
                        <a:t>al</a:t>
                      </a:r>
                      <a:r>
                        <a:rPr lang="fr-FR" sz="2000" dirty="0">
                          <a:latin typeface="Andalus" pitchFamily="18" charset="-78"/>
                          <a:cs typeface="Andalus" pitchFamily="18" charset="-78"/>
                        </a:rPr>
                        <a:t>e</a:t>
                      </a:r>
                      <a:r>
                        <a:rPr lang="fr-FR" sz="2000" spc="-5" dirty="0">
                          <a:latin typeface="Andalus" pitchFamily="18" charset="-78"/>
                          <a:cs typeface="Andalus" pitchFamily="18" charset="-78"/>
                        </a:rPr>
                        <a:t> </a:t>
                      </a:r>
                      <a:r>
                        <a:rPr lang="fr-FR" sz="2000" spc="5" dirty="0">
                          <a:latin typeface="Andalus" pitchFamily="18" charset="-78"/>
                          <a:cs typeface="Andalus" pitchFamily="18" charset="-78"/>
                        </a:rPr>
                        <a:t>(</a:t>
                      </a:r>
                      <a:r>
                        <a:rPr lang="fr-FR" sz="2000" spc="-10" dirty="0">
                          <a:latin typeface="Andalus" pitchFamily="18" charset="-78"/>
                          <a:cs typeface="Andalus" pitchFamily="18" charset="-78"/>
                        </a:rPr>
                        <a:t>%</a:t>
                      </a:r>
                      <a:r>
                        <a:rPr lang="fr-FR" sz="2000" dirty="0">
                          <a:latin typeface="Andalus" pitchFamily="18" charset="-78"/>
                          <a:cs typeface="Andalus" pitchFamily="18" charset="-78"/>
                        </a:rPr>
                        <a:t>)</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004570" marR="1004570" algn="ctr">
                        <a:lnSpc>
                          <a:spcPts val="1250"/>
                        </a:lnSpc>
                        <a:spcAft>
                          <a:spcPts val="0"/>
                        </a:spcAft>
                      </a:pPr>
                      <a:endParaRPr lang="fr-FR" sz="2000" spc="-5" dirty="0" smtClean="0">
                        <a:latin typeface="Andalus" pitchFamily="18" charset="-78"/>
                        <a:cs typeface="Andalus" pitchFamily="18" charset="-78"/>
                      </a:endParaRPr>
                    </a:p>
                    <a:p>
                      <a:pPr marL="1004570" marR="1004570" algn="ctr">
                        <a:lnSpc>
                          <a:spcPts val="1250"/>
                        </a:lnSpc>
                        <a:spcAft>
                          <a:spcPts val="0"/>
                        </a:spcAft>
                      </a:pPr>
                      <a:r>
                        <a:rPr lang="fr-FR" sz="2000" spc="-5" dirty="0" smtClean="0">
                          <a:latin typeface="Andalus" pitchFamily="18" charset="-78"/>
                          <a:cs typeface="Andalus" pitchFamily="18" charset="-78"/>
                        </a:rPr>
                        <a:t>5</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95 </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1</a:t>
                      </a:r>
                      <a:r>
                        <a:rPr lang="fr-FR" sz="2000" spc="-10" dirty="0" smtClean="0">
                          <a:latin typeface="Andalus" pitchFamily="18" charset="-78"/>
                          <a:cs typeface="Andalus" pitchFamily="18" charset="-78"/>
                        </a:rPr>
                        <a:t>0</a:t>
                      </a:r>
                      <a:r>
                        <a:rPr lang="fr-FR" sz="2000" spc="-5" dirty="0" smtClean="0">
                          <a:latin typeface="Andalus" pitchFamily="18" charset="-78"/>
                          <a:cs typeface="Andalus" pitchFamily="18" charset="-78"/>
                        </a:rPr>
                        <a:t>,2</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r h="494694">
                <a:tc>
                  <a:txBody>
                    <a:bodyPr/>
                    <a:lstStyle/>
                    <a:p>
                      <a:pPr marL="64770" algn="ctr">
                        <a:lnSpc>
                          <a:spcPts val="1250"/>
                        </a:lnSpc>
                        <a:spcAft>
                          <a:spcPts val="0"/>
                        </a:spcAft>
                      </a:pPr>
                      <a:endParaRPr lang="fr-FR" sz="2000" spc="-5" dirty="0" smtClean="0">
                        <a:latin typeface="Andalus" pitchFamily="18" charset="-78"/>
                        <a:cs typeface="Andalus" pitchFamily="18" charset="-78"/>
                      </a:endParaRPr>
                    </a:p>
                    <a:p>
                      <a:pPr marL="64770" algn="ctr">
                        <a:lnSpc>
                          <a:spcPts val="1250"/>
                        </a:lnSpc>
                        <a:spcAft>
                          <a:spcPts val="0"/>
                        </a:spcAft>
                      </a:pPr>
                      <a:r>
                        <a:rPr lang="fr-FR" sz="2000" spc="-5" dirty="0" smtClean="0">
                          <a:latin typeface="Andalus" pitchFamily="18" charset="-78"/>
                          <a:cs typeface="Andalus" pitchFamily="18" charset="-78"/>
                        </a:rPr>
                        <a:t>Rappo</a:t>
                      </a:r>
                      <a:r>
                        <a:rPr lang="fr-FR" sz="2000" spc="5" dirty="0" smtClean="0">
                          <a:latin typeface="Andalus" pitchFamily="18" charset="-78"/>
                          <a:cs typeface="Andalus" pitchFamily="18" charset="-78"/>
                        </a:rPr>
                        <a:t>r</a:t>
                      </a:r>
                      <a:r>
                        <a:rPr lang="fr-FR" sz="2000" dirty="0" smtClean="0">
                          <a:latin typeface="Andalus" pitchFamily="18" charset="-78"/>
                          <a:cs typeface="Andalus" pitchFamily="18" charset="-78"/>
                        </a:rPr>
                        <a:t>t </a:t>
                      </a:r>
                      <a:r>
                        <a:rPr lang="fr-FR" sz="2000" dirty="0">
                          <a:latin typeface="Andalus" pitchFamily="18" charset="-78"/>
                          <a:cs typeface="Andalus" pitchFamily="18" charset="-78"/>
                        </a:rPr>
                        <a:t>: </a:t>
                      </a:r>
                      <a:r>
                        <a:rPr lang="fr-FR" sz="2000" spc="-5" dirty="0">
                          <a:latin typeface="Andalus" pitchFamily="18" charset="-78"/>
                          <a:cs typeface="Andalus" pitchFamily="18" charset="-78"/>
                        </a:rPr>
                        <a:t>ca</a:t>
                      </a:r>
                      <a:r>
                        <a:rPr lang="fr-FR" sz="2000" spc="5" dirty="0">
                          <a:latin typeface="Andalus" pitchFamily="18" charset="-78"/>
                          <a:cs typeface="Andalus" pitchFamily="18" charset="-78"/>
                        </a:rPr>
                        <a:t>r</a:t>
                      </a:r>
                      <a:r>
                        <a:rPr lang="fr-FR" sz="2000" spc="-5" dirty="0">
                          <a:latin typeface="Andalus" pitchFamily="18" charset="-78"/>
                          <a:cs typeface="Andalus" pitchFamily="18" charset="-78"/>
                        </a:rPr>
                        <a:t>bon</a:t>
                      </a:r>
                      <a:r>
                        <a:rPr lang="fr-FR" sz="2000" dirty="0">
                          <a:latin typeface="Andalus" pitchFamily="18" charset="-78"/>
                          <a:cs typeface="Andalus" pitchFamily="18" charset="-78"/>
                        </a:rPr>
                        <a:t>e</a:t>
                      </a:r>
                      <a:r>
                        <a:rPr lang="fr-FR" sz="2000" spc="-5" dirty="0">
                          <a:latin typeface="Andalus" pitchFamily="18" charset="-78"/>
                          <a:cs typeface="Andalus" pitchFamily="18" charset="-78"/>
                        </a:rPr>
                        <a:t> </a:t>
                      </a:r>
                      <a:r>
                        <a:rPr lang="fr-FR" sz="2000" dirty="0">
                          <a:latin typeface="Andalus" pitchFamily="18" charset="-78"/>
                          <a:cs typeface="Andalus" pitchFamily="18" charset="-78"/>
                        </a:rPr>
                        <a:t>/</a:t>
                      </a:r>
                      <a:r>
                        <a:rPr lang="fr-FR" sz="2000" spc="5" dirty="0">
                          <a:latin typeface="Andalus" pitchFamily="18" charset="-78"/>
                          <a:cs typeface="Andalus" pitchFamily="18" charset="-78"/>
                        </a:rPr>
                        <a:t> </a:t>
                      </a:r>
                      <a:r>
                        <a:rPr lang="fr-FR" sz="2000" spc="-5" dirty="0">
                          <a:latin typeface="Andalus" pitchFamily="18" charset="-78"/>
                          <a:cs typeface="Andalus" pitchFamily="18" charset="-78"/>
                        </a:rPr>
                        <a:t>a</a:t>
                      </a:r>
                      <a:r>
                        <a:rPr lang="fr-FR" sz="2000" spc="-10" dirty="0">
                          <a:latin typeface="Andalus" pitchFamily="18" charset="-78"/>
                          <a:cs typeface="Andalus" pitchFamily="18" charset="-78"/>
                        </a:rPr>
                        <a:t>z</a:t>
                      </a:r>
                      <a:r>
                        <a:rPr lang="fr-FR" sz="2000" spc="-5" dirty="0">
                          <a:latin typeface="Andalus" pitchFamily="18" charset="-78"/>
                          <a:cs typeface="Andalus" pitchFamily="18" charset="-78"/>
                        </a:rPr>
                        <a:t>o</a:t>
                      </a:r>
                      <a:r>
                        <a:rPr lang="fr-FR" sz="2000" spc="5" dirty="0">
                          <a:latin typeface="Andalus" pitchFamily="18" charset="-78"/>
                          <a:cs typeface="Andalus" pitchFamily="18" charset="-78"/>
                        </a:rPr>
                        <a:t>t</a:t>
                      </a:r>
                      <a:r>
                        <a:rPr lang="fr-FR" sz="2000" dirty="0">
                          <a:latin typeface="Andalus" pitchFamily="18" charset="-78"/>
                          <a:cs typeface="Andalus" pitchFamily="18" charset="-78"/>
                        </a:rPr>
                        <a:t>e</a:t>
                      </a:r>
                      <a:r>
                        <a:rPr lang="fr-FR" sz="2000" spc="5" dirty="0">
                          <a:latin typeface="Andalus" pitchFamily="18" charset="-78"/>
                          <a:cs typeface="Andalus" pitchFamily="18" charset="-78"/>
                        </a:rPr>
                        <a:t> (</a:t>
                      </a:r>
                      <a:r>
                        <a:rPr lang="fr-FR" sz="2000" spc="-5" dirty="0">
                          <a:latin typeface="Andalus" pitchFamily="18" charset="-78"/>
                          <a:cs typeface="Andalus" pitchFamily="18" charset="-78"/>
                        </a:rPr>
                        <a:t>C</a:t>
                      </a:r>
                      <a:r>
                        <a:rPr lang="fr-FR" sz="2000" spc="5" dirty="0">
                          <a:latin typeface="Andalus" pitchFamily="18" charset="-78"/>
                          <a:cs typeface="Andalus" pitchFamily="18" charset="-78"/>
                        </a:rPr>
                        <a:t>/</a:t>
                      </a:r>
                      <a:r>
                        <a:rPr lang="fr-FR" sz="2000" spc="-15" dirty="0">
                          <a:latin typeface="Andalus" pitchFamily="18" charset="-78"/>
                          <a:cs typeface="Andalus" pitchFamily="18" charset="-78"/>
                        </a:rPr>
                        <a:t>N</a:t>
                      </a:r>
                      <a:r>
                        <a:rPr lang="fr-FR" sz="2000" dirty="0">
                          <a:latin typeface="Andalus" pitchFamily="18" charset="-78"/>
                          <a:cs typeface="Andalus" pitchFamily="18" charset="-78"/>
                        </a:rPr>
                        <a:t>)</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c>
                  <a:txBody>
                    <a:bodyPr/>
                    <a:lstStyle/>
                    <a:p>
                      <a:pPr marL="1104265" marR="1102360" algn="ctr">
                        <a:lnSpc>
                          <a:spcPts val="1250"/>
                        </a:lnSpc>
                        <a:spcAft>
                          <a:spcPts val="0"/>
                        </a:spcAft>
                      </a:pPr>
                      <a:endParaRPr lang="fr-FR" sz="2000" spc="-5" dirty="0" smtClean="0">
                        <a:latin typeface="Andalus" pitchFamily="18" charset="-78"/>
                        <a:cs typeface="Andalus" pitchFamily="18" charset="-78"/>
                      </a:endParaRPr>
                    </a:p>
                    <a:p>
                      <a:pPr marL="1104265" marR="1102360" algn="ctr">
                        <a:lnSpc>
                          <a:spcPts val="1250"/>
                        </a:lnSpc>
                        <a:spcAft>
                          <a:spcPts val="0"/>
                        </a:spcAft>
                      </a:pPr>
                      <a:r>
                        <a:rPr lang="fr-FR" sz="2000" spc="-5" dirty="0" smtClean="0">
                          <a:latin typeface="Andalus" pitchFamily="18" charset="-78"/>
                          <a:cs typeface="Andalus" pitchFamily="18" charset="-78"/>
                        </a:rPr>
                        <a:t>30</a:t>
                      </a:r>
                      <a:r>
                        <a:rPr lang="fr-FR" sz="2000" spc="5" dirty="0" smtClean="0">
                          <a:latin typeface="Andalus" pitchFamily="18" charset="-78"/>
                          <a:cs typeface="Andalus" pitchFamily="18" charset="-78"/>
                        </a:rPr>
                        <a:t>,</a:t>
                      </a:r>
                      <a:r>
                        <a:rPr lang="fr-FR" sz="2000" spc="-5" dirty="0" smtClean="0">
                          <a:latin typeface="Andalus" pitchFamily="18" charset="-78"/>
                          <a:cs typeface="Andalus" pitchFamily="18" charset="-78"/>
                        </a:rPr>
                        <a:t>0</a:t>
                      </a:r>
                      <a:r>
                        <a:rPr lang="fr-FR" sz="2000" dirty="0" smtClean="0">
                          <a:latin typeface="Andalus" pitchFamily="18" charset="-78"/>
                          <a:cs typeface="Andalus" pitchFamily="18" charset="-78"/>
                        </a:rPr>
                        <a:t>0</a:t>
                      </a:r>
                      <a:endParaRPr lang="fr-FR" sz="2000" dirty="0">
                        <a:latin typeface="Andalus" pitchFamily="18" charset="-78"/>
                        <a:ea typeface="Times New Roman"/>
                        <a:cs typeface="Andalus" pitchFamily="18" charset="-78"/>
                      </a:endParaRPr>
                    </a:p>
                  </a:txBody>
                  <a:tcPr marL="0" marR="0" marT="0" marB="0">
                    <a:cell3D prstMaterial="dkEdge">
                      <a:bevel/>
                      <a:lightRig rig="flood" dir="t"/>
                    </a:cell3D>
                  </a:tcPr>
                </a:tc>
              </a:tr>
            </a:tbl>
          </a:graphicData>
        </a:graphic>
      </p:graphicFrame>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6081"/>
                                        </p:tgtEl>
                                        <p:attrNameLst>
                                          <p:attrName>style.visibility</p:attrName>
                                        </p:attrNameLst>
                                      </p:cBhvr>
                                      <p:to>
                                        <p:strVal val="visible"/>
                                      </p:to>
                                    </p:set>
                                    <p:anim calcmode="lin" valueType="num">
                                      <p:cBhvr>
                                        <p:cTn id="7" dur="500" fill="hold"/>
                                        <p:tgtEl>
                                          <p:spTgt spid="46081"/>
                                        </p:tgtEl>
                                        <p:attrNameLst>
                                          <p:attrName>ppt_w</p:attrName>
                                        </p:attrNameLst>
                                      </p:cBhvr>
                                      <p:tavLst>
                                        <p:tav tm="0">
                                          <p:val>
                                            <p:strVal val="#ppt_w*0.70"/>
                                          </p:val>
                                        </p:tav>
                                        <p:tav tm="100000">
                                          <p:val>
                                            <p:strVal val="#ppt_w"/>
                                          </p:val>
                                        </p:tav>
                                      </p:tavLst>
                                    </p:anim>
                                    <p:anim calcmode="lin" valueType="num">
                                      <p:cBhvr>
                                        <p:cTn id="8" dur="500" fill="hold"/>
                                        <p:tgtEl>
                                          <p:spTgt spid="46081"/>
                                        </p:tgtEl>
                                        <p:attrNameLst>
                                          <p:attrName>ppt_h</p:attrName>
                                        </p:attrNameLst>
                                      </p:cBhvr>
                                      <p:tavLst>
                                        <p:tav tm="0">
                                          <p:val>
                                            <p:strVal val="#ppt_h"/>
                                          </p:val>
                                        </p:tav>
                                        <p:tav tm="100000">
                                          <p:val>
                                            <p:strVal val="#ppt_h"/>
                                          </p:val>
                                        </p:tav>
                                      </p:tavLst>
                                    </p:anim>
                                    <p:animEffect transition="in" filter="fade">
                                      <p:cBhvr>
                                        <p:cTn id="9" dur="500"/>
                                        <p:tgtEl>
                                          <p:spTgt spid="46081"/>
                                        </p:tgtEl>
                                      </p:cBhvr>
                                    </p:animEffect>
                                  </p:childTnLst>
                                </p:cTn>
                              </p:par>
                              <p:par>
                                <p:cTn id="10" presetID="2" presetClass="entr" presetSubtype="3"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0" y="188640"/>
            <a:ext cx="87154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fr-FR" sz="2400" b="1" dirty="0" smtClean="0">
                <a:latin typeface="Times New Roman" pitchFamily="18" charset="0"/>
                <a:ea typeface="Times New Roman" pitchFamily="18" charset="0"/>
                <a:cs typeface="Times New Roman" pitchFamily="18" charset="0"/>
              </a:rPr>
              <a:t>Résultat de</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 variation de la masse  de</a:t>
            </a:r>
            <a:r>
              <a:rPr kumimoji="0" lang="fr-FR"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film plastique</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en fonction du temps à différente températures   (5°C, 25°C et  37°C).</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428596" y="1124744"/>
            <a:ext cx="7929618" cy="400110"/>
          </a:xfrm>
          <a:prstGeom prst="rect">
            <a:avLst/>
          </a:prstGeom>
        </p:spPr>
        <p:txBody>
          <a:bodyPr wrap="square">
            <a:spAutoFit/>
          </a:bodyPr>
          <a:lstStyle/>
          <a:p>
            <a:pPr algn="ctr">
              <a:buFont typeface="Arial" pitchFamily="34" charset="0"/>
              <a:buChar char="•"/>
            </a:pPr>
            <a:r>
              <a:rPr lang="fr-FR" sz="2000" b="1" dirty="0" smtClean="0">
                <a:solidFill>
                  <a:srgbClr val="FF0000"/>
                </a:solidFill>
                <a:latin typeface="Andalus" pitchFamily="18" charset="-78"/>
                <a:cs typeface="Andalus" pitchFamily="18" charset="-78"/>
              </a:rPr>
              <a:t> Tableau.3:</a:t>
            </a:r>
            <a:r>
              <a:rPr lang="fr-FR" sz="2000" dirty="0" smtClean="0">
                <a:solidFill>
                  <a:srgbClr val="FF0000"/>
                </a:solidFill>
                <a:latin typeface="Andalus" pitchFamily="18" charset="-78"/>
                <a:cs typeface="Andalus" pitchFamily="18" charset="-78"/>
              </a:rPr>
              <a:t>La variation de la masse en fonction du temps à T=5°C.</a:t>
            </a:r>
            <a:endParaRPr lang="fr-FR" sz="2000" dirty="0">
              <a:solidFill>
                <a:srgbClr val="FF0000"/>
              </a:solidFill>
              <a:latin typeface="Andalus" pitchFamily="18" charset="-78"/>
              <a:cs typeface="Andalus" pitchFamily="18" charset="-78"/>
            </a:endParaRPr>
          </a:p>
        </p:txBody>
      </p:sp>
      <p:graphicFrame>
        <p:nvGraphicFramePr>
          <p:cNvPr id="7" name="Tableau 6"/>
          <p:cNvGraphicFramePr>
            <a:graphicFrameLocks noGrp="1"/>
          </p:cNvGraphicFramePr>
          <p:nvPr/>
        </p:nvGraphicFramePr>
        <p:xfrm>
          <a:off x="928664" y="1700808"/>
          <a:ext cx="7572424" cy="857256"/>
        </p:xfrm>
        <a:graphic>
          <a:graphicData uri="http://schemas.openxmlformats.org/drawingml/2006/table">
            <a:tbl>
              <a:tblPr>
                <a:tableStyleId>{775DCB02-9BB8-47FD-8907-85C794F793BA}</a:tableStyleId>
              </a:tblPr>
              <a:tblGrid>
                <a:gridCol w="1205635"/>
                <a:gridCol w="527613"/>
                <a:gridCol w="678809"/>
                <a:gridCol w="678809"/>
                <a:gridCol w="678809"/>
                <a:gridCol w="678022"/>
                <a:gridCol w="678809"/>
                <a:gridCol w="543362"/>
                <a:gridCol w="815832"/>
                <a:gridCol w="543362"/>
                <a:gridCol w="543362"/>
              </a:tblGrid>
              <a:tr h="483463">
                <a:tc>
                  <a:txBody>
                    <a:bodyPr/>
                    <a:lstStyle/>
                    <a:p>
                      <a:pPr>
                        <a:lnSpc>
                          <a:spcPct val="115000"/>
                        </a:lnSpc>
                        <a:spcAft>
                          <a:spcPts val="1000"/>
                        </a:spcAft>
                      </a:pPr>
                      <a:r>
                        <a:rPr lang="fr-FR" sz="1600" dirty="0" smtClean="0">
                          <a:latin typeface="Andalus" pitchFamily="18" charset="-78"/>
                          <a:cs typeface="Andalus" pitchFamily="18" charset="-78"/>
                        </a:rPr>
                        <a:t>Temps(jour</a:t>
                      </a:r>
                      <a:r>
                        <a:rPr lang="fr-FR" sz="1600" dirty="0">
                          <a:latin typeface="Andalus" pitchFamily="18" charset="-78"/>
                          <a:cs typeface="Andalus" pitchFamily="18" charset="-78"/>
                        </a:rPr>
                        <a:t>)</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0</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2</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4</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6</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8</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11</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14</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17</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nSpc>
                          <a:spcPct val="115000"/>
                        </a:lnSpc>
                        <a:spcAft>
                          <a:spcPts val="1000"/>
                        </a:spcAft>
                      </a:pPr>
                      <a:r>
                        <a:rPr lang="fr-FR" sz="1600" dirty="0">
                          <a:latin typeface="Andalus" pitchFamily="18" charset="-78"/>
                          <a:cs typeface="Andalus" pitchFamily="18" charset="-78"/>
                        </a:rPr>
                        <a:t>19</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21</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r>
              <a:tr h="373793">
                <a:tc>
                  <a:txBody>
                    <a:bodyPr/>
                    <a:lstStyle/>
                    <a:p>
                      <a:pPr>
                        <a:lnSpc>
                          <a:spcPct val="115000"/>
                        </a:lnSpc>
                        <a:spcAft>
                          <a:spcPts val="1000"/>
                        </a:spcAft>
                      </a:pPr>
                      <a:r>
                        <a:rPr lang="fr-FR" sz="1600" dirty="0">
                          <a:latin typeface="Andalus" pitchFamily="18" charset="-78"/>
                          <a:cs typeface="Andalus" pitchFamily="18" charset="-78"/>
                        </a:rPr>
                        <a:t>Masse en (g)</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1 </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0.97</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0.92</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0.89</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0.86</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0.77</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0.75</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0.71</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0.69</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0.67</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r>
            </a:tbl>
          </a:graphicData>
        </a:graphic>
      </p:graphicFrame>
      <p:sp>
        <p:nvSpPr>
          <p:cNvPr id="47106" name="Rectangle 2"/>
          <p:cNvSpPr>
            <a:spLocks noChangeArrowheads="1"/>
          </p:cNvSpPr>
          <p:nvPr/>
        </p:nvSpPr>
        <p:spPr bwMode="auto">
          <a:xfrm>
            <a:off x="1034669" y="2753021"/>
            <a:ext cx="731001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fr-FR" sz="2000" b="0" i="0" u="none" strike="noStrike" cap="none" normalizeH="0" baseline="0" dirty="0" smtClean="0">
                <a:ln>
                  <a:noFill/>
                </a:ln>
                <a:solidFill>
                  <a:srgbClr val="FF0000"/>
                </a:solidFill>
                <a:effectLst/>
                <a:latin typeface="Andalus" pitchFamily="18" charset="-78"/>
                <a:ea typeface="Times New Roman" pitchFamily="18" charset="0"/>
                <a:cs typeface="Andalus" pitchFamily="18" charset="-78"/>
              </a:rPr>
              <a:t> </a:t>
            </a:r>
            <a:r>
              <a:rPr kumimoji="0" lang="fr-FR" sz="2000" b="1" i="0" u="none" strike="noStrike" cap="none" normalizeH="0" baseline="0" dirty="0" smtClean="0">
                <a:ln>
                  <a:noFill/>
                </a:ln>
                <a:solidFill>
                  <a:srgbClr val="FF0000"/>
                </a:solidFill>
                <a:effectLst/>
                <a:latin typeface="Andalus" pitchFamily="18" charset="-78"/>
                <a:ea typeface="Times New Roman" pitchFamily="18" charset="0"/>
                <a:cs typeface="Andalus" pitchFamily="18" charset="-78"/>
              </a:rPr>
              <a:t>Tableau.4:</a:t>
            </a:r>
            <a:r>
              <a:rPr kumimoji="0" lang="fr-FR" sz="2000" b="1" i="0" u="none" strike="noStrike" cap="none" normalizeH="0" dirty="0" smtClean="0">
                <a:ln>
                  <a:noFill/>
                </a:ln>
                <a:solidFill>
                  <a:srgbClr val="FF0000"/>
                </a:solidFill>
                <a:effectLst/>
                <a:latin typeface="Andalus" pitchFamily="18" charset="-78"/>
                <a:ea typeface="Times New Roman" pitchFamily="18" charset="0"/>
                <a:cs typeface="Andalus" pitchFamily="18" charset="-78"/>
              </a:rPr>
              <a:t> </a:t>
            </a:r>
            <a:r>
              <a:rPr kumimoji="0" lang="fr-FR" sz="2000" b="0" i="0" u="none" strike="noStrike" cap="none" normalizeH="0" baseline="0" dirty="0" smtClean="0">
                <a:ln>
                  <a:noFill/>
                </a:ln>
                <a:solidFill>
                  <a:srgbClr val="FF0000"/>
                </a:solidFill>
                <a:effectLst/>
                <a:latin typeface="Andalus" pitchFamily="18" charset="-78"/>
                <a:ea typeface="Times New Roman" pitchFamily="18" charset="0"/>
                <a:cs typeface="Andalus" pitchFamily="18" charset="-78"/>
              </a:rPr>
              <a:t>La variation de la masse en fonction du temps à T=25°C</a:t>
            </a:r>
            <a:r>
              <a:rPr kumimoji="0" lang="fr-FR" sz="24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a:t>
            </a:r>
            <a:endParaRPr kumimoji="0" lang="fr-FR" sz="2400" b="0" i="0" u="none" strike="noStrike" cap="none" normalizeH="0" baseline="0" dirty="0" smtClean="0">
              <a:ln>
                <a:noFill/>
              </a:ln>
              <a:solidFill>
                <a:srgbClr val="FF0000"/>
              </a:solidFill>
              <a:effectLst/>
              <a:latin typeface="Arial" pitchFamily="34" charset="0"/>
              <a:cs typeface="Arial" pitchFamily="34" charset="0"/>
            </a:endParaRPr>
          </a:p>
        </p:txBody>
      </p:sp>
      <p:graphicFrame>
        <p:nvGraphicFramePr>
          <p:cNvPr id="9" name="Tableau 8"/>
          <p:cNvGraphicFramePr>
            <a:graphicFrameLocks noGrp="1"/>
          </p:cNvGraphicFramePr>
          <p:nvPr/>
        </p:nvGraphicFramePr>
        <p:xfrm>
          <a:off x="928663" y="3358673"/>
          <a:ext cx="7643864" cy="927583"/>
        </p:xfrm>
        <a:graphic>
          <a:graphicData uri="http://schemas.openxmlformats.org/drawingml/2006/table">
            <a:tbl>
              <a:tblPr>
                <a:tableStyleId>{775DCB02-9BB8-47FD-8907-85C794F793BA}</a:tableStyleId>
              </a:tblPr>
              <a:tblGrid>
                <a:gridCol w="1217009"/>
                <a:gridCol w="532590"/>
                <a:gridCol w="685213"/>
                <a:gridCol w="685213"/>
                <a:gridCol w="685213"/>
                <a:gridCol w="684418"/>
                <a:gridCol w="685213"/>
                <a:gridCol w="548489"/>
                <a:gridCol w="823528"/>
                <a:gridCol w="548489"/>
                <a:gridCol w="548489"/>
              </a:tblGrid>
              <a:tr h="601598">
                <a:tc>
                  <a:txBody>
                    <a:bodyPr/>
                    <a:lstStyle/>
                    <a:p>
                      <a:pPr>
                        <a:lnSpc>
                          <a:spcPct val="115000"/>
                        </a:lnSpc>
                        <a:spcAft>
                          <a:spcPts val="1000"/>
                        </a:spcAft>
                      </a:pPr>
                      <a:r>
                        <a:rPr lang="fr-FR" sz="1600" dirty="0">
                          <a:latin typeface="Andalus" pitchFamily="18" charset="-78"/>
                          <a:cs typeface="Andalus" pitchFamily="18" charset="-78"/>
                        </a:rPr>
                        <a:t>Temps (jour)</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2</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4</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6</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8</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11</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14</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a:latin typeface="Andalus" pitchFamily="18" charset="-78"/>
                          <a:cs typeface="Andalus" pitchFamily="18" charset="-78"/>
                        </a:rPr>
                        <a:t>17</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nSpc>
                          <a:spcPct val="115000"/>
                        </a:lnSpc>
                        <a:spcAft>
                          <a:spcPts val="1000"/>
                        </a:spcAft>
                      </a:pPr>
                      <a:r>
                        <a:rPr lang="fr-FR" sz="1600">
                          <a:latin typeface="Andalus" pitchFamily="18" charset="-78"/>
                          <a:cs typeface="Andalus" pitchFamily="18" charset="-78"/>
                        </a:rPr>
                        <a:t>19</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nSpc>
                          <a:spcPct val="115000"/>
                        </a:lnSpc>
                        <a:spcAft>
                          <a:spcPts val="1000"/>
                        </a:spcAft>
                      </a:pPr>
                      <a:r>
                        <a:rPr lang="fr-FR" sz="1600">
                          <a:latin typeface="Andalus" pitchFamily="18" charset="-78"/>
                          <a:cs typeface="Andalus" pitchFamily="18" charset="-78"/>
                        </a:rPr>
                        <a:t>21</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r>
              <a:tr h="325985">
                <a:tc>
                  <a:txBody>
                    <a:bodyPr/>
                    <a:lstStyle/>
                    <a:p>
                      <a:pPr>
                        <a:lnSpc>
                          <a:spcPct val="115000"/>
                        </a:lnSpc>
                        <a:spcAft>
                          <a:spcPts val="1000"/>
                        </a:spcAft>
                      </a:pPr>
                      <a:r>
                        <a:rPr lang="fr-FR" sz="1600">
                          <a:latin typeface="Andalus" pitchFamily="18" charset="-78"/>
                          <a:cs typeface="Andalus" pitchFamily="18" charset="-78"/>
                        </a:rPr>
                        <a:t>Masse en (g)</a:t>
                      </a:r>
                      <a:endParaRPr lang="fr-FR" sz="160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nSpc>
                          <a:spcPct val="115000"/>
                        </a:lnSpc>
                        <a:spcAft>
                          <a:spcPts val="1000"/>
                        </a:spcAft>
                      </a:pPr>
                      <a:r>
                        <a:rPr lang="fr-FR" sz="1600" dirty="0">
                          <a:latin typeface="Andalus" pitchFamily="18" charset="-78"/>
                          <a:cs typeface="Andalus" pitchFamily="18" charset="-78"/>
                        </a:rPr>
                        <a:t>1</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nSpc>
                          <a:spcPct val="115000"/>
                        </a:lnSpc>
                        <a:spcAft>
                          <a:spcPts val="1000"/>
                        </a:spcAft>
                      </a:pPr>
                      <a:r>
                        <a:rPr lang="fr-FR" sz="1600" dirty="0">
                          <a:latin typeface="Andalus" pitchFamily="18" charset="-78"/>
                          <a:cs typeface="Andalus" pitchFamily="18" charset="-78"/>
                        </a:rPr>
                        <a:t>0.97</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0.9</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nSpc>
                          <a:spcPct val="115000"/>
                        </a:lnSpc>
                        <a:spcAft>
                          <a:spcPts val="1000"/>
                        </a:spcAft>
                      </a:pPr>
                      <a:r>
                        <a:rPr lang="fr-FR" sz="1600" dirty="0">
                          <a:latin typeface="Andalus" pitchFamily="18" charset="-78"/>
                          <a:cs typeface="Andalus" pitchFamily="18" charset="-78"/>
                        </a:rPr>
                        <a:t>0.87</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0.83</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0.71</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0.67</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0.66</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0.64</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c>
                  <a:txBody>
                    <a:bodyPr/>
                    <a:lstStyle/>
                    <a:p>
                      <a:pPr algn="ctr">
                        <a:lnSpc>
                          <a:spcPct val="115000"/>
                        </a:lnSpc>
                        <a:spcAft>
                          <a:spcPts val="1000"/>
                        </a:spcAft>
                      </a:pPr>
                      <a:r>
                        <a:rPr lang="fr-FR" sz="1600" dirty="0">
                          <a:latin typeface="Andalus" pitchFamily="18" charset="-78"/>
                          <a:cs typeface="Andalus" pitchFamily="18" charset="-78"/>
                        </a:rPr>
                        <a:t>0.63</a:t>
                      </a:r>
                      <a:endParaRPr lang="fr-FR" sz="1600" dirty="0">
                        <a:latin typeface="Andalus" pitchFamily="18" charset="-78"/>
                        <a:ea typeface="Times New Roman"/>
                        <a:cs typeface="Andalus" pitchFamily="18" charset="-78"/>
                      </a:endParaRPr>
                    </a:p>
                  </a:txBody>
                  <a:tcPr marL="68466" marR="68466" marT="0" marB="0">
                    <a:cell3D prstMaterial="dkEdge">
                      <a:bevel/>
                      <a:lightRig rig="flood" dir="t"/>
                    </a:cell3D>
                  </a:tcPr>
                </a:tc>
              </a:tr>
            </a:tbl>
          </a:graphicData>
        </a:graphic>
      </p:graphicFrame>
      <p:sp>
        <p:nvSpPr>
          <p:cNvPr id="47107" name="Rectangle 3"/>
          <p:cNvSpPr>
            <a:spLocks noChangeArrowheads="1"/>
          </p:cNvSpPr>
          <p:nvPr/>
        </p:nvSpPr>
        <p:spPr bwMode="auto">
          <a:xfrm>
            <a:off x="1071538" y="4396095"/>
            <a:ext cx="738375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r>
              <a:rPr kumimoji="0" lang="fr-FR" sz="2400" b="0" i="0" u="none" strike="noStrike" cap="none" normalizeH="0" baseline="0" dirty="0" smtClean="0">
                <a:ln>
                  <a:noFill/>
                </a:ln>
                <a:solidFill>
                  <a:srgbClr val="FF0000"/>
                </a:solidFill>
                <a:effectLst/>
                <a:latin typeface="Andalus" pitchFamily="18" charset="-78"/>
                <a:ea typeface="Times New Roman" pitchFamily="18" charset="0"/>
                <a:cs typeface="Andalus" pitchFamily="18" charset="-78"/>
              </a:rPr>
              <a:t> </a:t>
            </a:r>
            <a:r>
              <a:rPr kumimoji="0" lang="fr-FR" sz="2000" b="1" i="0" u="none" strike="noStrike" cap="none" normalizeH="0" baseline="0" dirty="0" smtClean="0">
                <a:ln>
                  <a:noFill/>
                </a:ln>
                <a:solidFill>
                  <a:srgbClr val="FF0000"/>
                </a:solidFill>
                <a:effectLst/>
                <a:latin typeface="Andalus" pitchFamily="18" charset="-78"/>
                <a:ea typeface="Times New Roman" pitchFamily="18" charset="0"/>
                <a:cs typeface="Andalus" pitchFamily="18" charset="-78"/>
              </a:rPr>
              <a:t>Tableau.5:</a:t>
            </a:r>
            <a:r>
              <a:rPr kumimoji="0" lang="fr-FR" sz="2000" b="0" i="0" u="none" strike="noStrike" cap="none" normalizeH="0" baseline="0" dirty="0" smtClean="0">
                <a:ln>
                  <a:noFill/>
                </a:ln>
                <a:solidFill>
                  <a:srgbClr val="FF0000"/>
                </a:solidFill>
                <a:effectLst/>
                <a:latin typeface="Andalus" pitchFamily="18" charset="-78"/>
                <a:ea typeface="Times New Roman" pitchFamily="18" charset="0"/>
                <a:cs typeface="Andalus" pitchFamily="18" charset="-78"/>
              </a:rPr>
              <a:t>La variation de la masse en fonction du temps à T=37°C.</a:t>
            </a:r>
            <a:endParaRPr kumimoji="0" lang="fr-FR" sz="2000" b="0" i="0" u="none" strike="noStrike" cap="none" normalizeH="0" baseline="0" dirty="0" smtClean="0">
              <a:ln>
                <a:noFill/>
              </a:ln>
              <a:solidFill>
                <a:srgbClr val="FF0000"/>
              </a:solidFill>
              <a:effectLst/>
              <a:latin typeface="Andalus" pitchFamily="18" charset="-78"/>
              <a:cs typeface="Andalus" pitchFamily="18" charset="-78"/>
            </a:endParaRPr>
          </a:p>
        </p:txBody>
      </p:sp>
      <p:graphicFrame>
        <p:nvGraphicFramePr>
          <p:cNvPr id="11" name="Tableau 10"/>
          <p:cNvGraphicFramePr>
            <a:graphicFrameLocks noGrp="1"/>
          </p:cNvGraphicFramePr>
          <p:nvPr/>
        </p:nvGraphicFramePr>
        <p:xfrm>
          <a:off x="928662" y="5000636"/>
          <a:ext cx="7643865" cy="928694"/>
        </p:xfrm>
        <a:graphic>
          <a:graphicData uri="http://schemas.openxmlformats.org/drawingml/2006/table">
            <a:tbl>
              <a:tblPr>
                <a:tableStyleId>{775DCB02-9BB8-47FD-8907-85C794F793BA}</a:tableStyleId>
              </a:tblPr>
              <a:tblGrid>
                <a:gridCol w="1330271"/>
                <a:gridCol w="559484"/>
                <a:gridCol w="686747"/>
                <a:gridCol w="686747"/>
                <a:gridCol w="686747"/>
                <a:gridCol w="685947"/>
                <a:gridCol w="685146"/>
                <a:gridCol w="551479"/>
                <a:gridCol w="509057"/>
                <a:gridCol w="559484"/>
                <a:gridCol w="702756"/>
              </a:tblGrid>
              <a:tr h="487422">
                <a:tc>
                  <a:txBody>
                    <a:bodyPr/>
                    <a:lstStyle/>
                    <a:p>
                      <a:pPr>
                        <a:lnSpc>
                          <a:spcPct val="115000"/>
                        </a:lnSpc>
                        <a:spcAft>
                          <a:spcPts val="1000"/>
                        </a:spcAft>
                      </a:pPr>
                      <a:r>
                        <a:rPr lang="fr-FR" sz="1600" dirty="0"/>
                        <a:t>Temps (jour)</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0</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2</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a:t>4</a:t>
                      </a:r>
                      <a:endParaRPr lang="fr-FR" sz="160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a:t>6</a:t>
                      </a:r>
                      <a:endParaRPr lang="fr-FR" sz="160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8</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a:t>11</a:t>
                      </a:r>
                      <a:endParaRPr lang="fr-FR" sz="160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a:t>14</a:t>
                      </a:r>
                      <a:endParaRPr lang="fr-FR" sz="160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a:t>17</a:t>
                      </a:r>
                      <a:endParaRPr lang="fr-FR" sz="1600">
                        <a:latin typeface="Calibri"/>
                        <a:ea typeface="Times New Roman"/>
                        <a:cs typeface="Arial"/>
                      </a:endParaRPr>
                    </a:p>
                  </a:txBody>
                  <a:tcPr marL="68580" marR="68580" marT="0" marB="0">
                    <a:cell3D prstMaterial="dkEdge">
                      <a:bevel/>
                      <a:lightRig rig="flood" dir="t"/>
                    </a:cell3D>
                  </a:tcPr>
                </a:tc>
                <a:tc>
                  <a:txBody>
                    <a:bodyPr/>
                    <a:lstStyle/>
                    <a:p>
                      <a:pPr>
                        <a:lnSpc>
                          <a:spcPct val="115000"/>
                        </a:lnSpc>
                        <a:spcAft>
                          <a:spcPts val="1000"/>
                        </a:spcAft>
                      </a:pPr>
                      <a:r>
                        <a:rPr lang="fr-FR" sz="1600"/>
                        <a:t>19</a:t>
                      </a:r>
                      <a:endParaRPr lang="fr-FR" sz="1600">
                        <a:latin typeface="Calibri"/>
                        <a:ea typeface="Times New Roman"/>
                        <a:cs typeface="Arial"/>
                      </a:endParaRPr>
                    </a:p>
                  </a:txBody>
                  <a:tcPr marL="68580" marR="68580" marT="0" marB="0">
                    <a:cell3D prstMaterial="dkEdge">
                      <a:bevel/>
                      <a:lightRig rig="flood" dir="t"/>
                    </a:cell3D>
                  </a:tcPr>
                </a:tc>
                <a:tc>
                  <a:txBody>
                    <a:bodyPr/>
                    <a:lstStyle/>
                    <a:p>
                      <a:pPr>
                        <a:lnSpc>
                          <a:spcPct val="115000"/>
                        </a:lnSpc>
                        <a:spcAft>
                          <a:spcPts val="1000"/>
                        </a:spcAft>
                      </a:pPr>
                      <a:r>
                        <a:rPr lang="fr-FR" sz="1600" dirty="0"/>
                        <a:t>21</a:t>
                      </a:r>
                      <a:endParaRPr lang="fr-FR" sz="1600" dirty="0">
                        <a:latin typeface="Calibri"/>
                        <a:ea typeface="Times New Roman"/>
                        <a:cs typeface="Arial"/>
                      </a:endParaRPr>
                    </a:p>
                  </a:txBody>
                  <a:tcPr marL="68580" marR="68580" marT="0" marB="0">
                    <a:cell3D prstMaterial="dkEdge">
                      <a:bevel/>
                      <a:lightRig rig="flood" dir="t"/>
                    </a:cell3D>
                  </a:tcPr>
                </a:tc>
              </a:tr>
              <a:tr h="441272">
                <a:tc>
                  <a:txBody>
                    <a:bodyPr/>
                    <a:lstStyle/>
                    <a:p>
                      <a:pPr>
                        <a:lnSpc>
                          <a:spcPct val="115000"/>
                        </a:lnSpc>
                        <a:spcAft>
                          <a:spcPts val="1000"/>
                        </a:spcAft>
                      </a:pPr>
                      <a:r>
                        <a:rPr lang="fr-FR" sz="1600" dirty="0"/>
                        <a:t>Masse en (g)</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a:t>1</a:t>
                      </a:r>
                      <a:endParaRPr lang="fr-FR" sz="160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a:t>0.91</a:t>
                      </a:r>
                      <a:endParaRPr lang="fr-FR" sz="160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0.83</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0.72</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0.63</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0.5</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0.44</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nSpc>
                          <a:spcPct val="115000"/>
                        </a:lnSpc>
                        <a:spcAft>
                          <a:spcPts val="1000"/>
                        </a:spcAft>
                      </a:pPr>
                      <a:r>
                        <a:rPr lang="fr-FR" sz="1600" dirty="0"/>
                        <a:t>0.41</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0.39</a:t>
                      </a:r>
                      <a:endParaRPr lang="fr-FR" sz="1600" dirty="0">
                        <a:latin typeface="Calibri"/>
                        <a:ea typeface="Times New Roman"/>
                        <a:cs typeface="Arial"/>
                      </a:endParaRPr>
                    </a:p>
                  </a:txBody>
                  <a:tcPr marL="68580" marR="68580" marT="0" marB="0">
                    <a:cell3D prstMaterial="dkEdge">
                      <a:bevel/>
                      <a:lightRig rig="flood" dir="t"/>
                    </a:cell3D>
                  </a:tcPr>
                </a:tc>
                <a:tc>
                  <a:txBody>
                    <a:bodyPr/>
                    <a:lstStyle/>
                    <a:p>
                      <a:pPr algn="ctr">
                        <a:lnSpc>
                          <a:spcPct val="115000"/>
                        </a:lnSpc>
                        <a:spcAft>
                          <a:spcPts val="1000"/>
                        </a:spcAft>
                      </a:pPr>
                      <a:r>
                        <a:rPr lang="fr-FR" sz="1600" dirty="0"/>
                        <a:t>0.38</a:t>
                      </a:r>
                      <a:endParaRPr lang="fr-FR" sz="1600" dirty="0">
                        <a:latin typeface="Calibri"/>
                        <a:ea typeface="Times New Roman"/>
                        <a:cs typeface="Arial"/>
                      </a:endParaRPr>
                    </a:p>
                  </a:txBody>
                  <a:tcPr marL="68580" marR="68580" marT="0" marB="0">
                    <a:cell3D prstMaterial="dkEdge">
                      <a:bevel/>
                      <a:lightRig rig="flood" dir="t"/>
                    </a:cell3D>
                  </a:tcPr>
                </a:tc>
              </a:tr>
            </a:tbl>
          </a:graphicData>
        </a:graphic>
      </p:graphicFrame>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47105"/>
                                        </p:tgtEl>
                                        <p:attrNameLst>
                                          <p:attrName>style.visibility</p:attrName>
                                        </p:attrNameLst>
                                      </p:cBhvr>
                                      <p:to>
                                        <p:strVal val="visible"/>
                                      </p:to>
                                    </p:set>
                                    <p:animEffect transition="in" filter="fade">
                                      <p:cBhvr>
                                        <p:cTn id="7" dur="500"/>
                                        <p:tgtEl>
                                          <p:spTgt spid="47105"/>
                                        </p:tgtEl>
                                      </p:cBhvr>
                                    </p:animEffect>
                                    <p:anim calcmode="lin" valueType="num">
                                      <p:cBhvr>
                                        <p:cTn id="8" dur="500" fill="hold"/>
                                        <p:tgtEl>
                                          <p:spTgt spid="47105"/>
                                        </p:tgtEl>
                                        <p:attrNameLst>
                                          <p:attrName>ppt_w</p:attrName>
                                        </p:attrNameLst>
                                      </p:cBhvr>
                                      <p:tavLst>
                                        <p:tav tm="0" fmla="#ppt_w*sin(2.5*pi*$)">
                                          <p:val>
                                            <p:fltVal val="0"/>
                                          </p:val>
                                        </p:tav>
                                        <p:tav tm="100000">
                                          <p:val>
                                            <p:fltVal val="1"/>
                                          </p:val>
                                        </p:tav>
                                      </p:tavLst>
                                    </p:anim>
                                    <p:anim calcmode="lin" valueType="num">
                                      <p:cBhvr>
                                        <p:cTn id="9" dur="500" fill="hold"/>
                                        <p:tgtEl>
                                          <p:spTgt spid="47105"/>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500"/>
                            </p:stCondLst>
                            <p:childTnLst>
                              <p:par>
                                <p:cTn id="18" presetID="2" presetClass="entr" presetSubtype="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1+#ppt_w/2"/>
                                          </p:val>
                                        </p:tav>
                                        <p:tav tm="100000">
                                          <p:val>
                                            <p:strVal val="#ppt_x"/>
                                          </p:val>
                                        </p:tav>
                                      </p:tavLst>
                                    </p:anim>
                                    <p:anim calcmode="lin" valueType="num">
                                      <p:cBhvr additive="base">
                                        <p:cTn id="21"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47106"/>
                                        </p:tgtEl>
                                        <p:attrNameLst>
                                          <p:attrName>style.visibility</p:attrName>
                                        </p:attrNameLst>
                                      </p:cBhvr>
                                      <p:to>
                                        <p:strVal val="visible"/>
                                      </p:to>
                                    </p:set>
                                    <p:anim calcmode="lin" valueType="num">
                                      <p:cBhvr>
                                        <p:cTn id="26" dur="500" fill="hold"/>
                                        <p:tgtEl>
                                          <p:spTgt spid="47106"/>
                                        </p:tgtEl>
                                        <p:attrNameLst>
                                          <p:attrName>ppt_w</p:attrName>
                                        </p:attrNameLst>
                                      </p:cBhvr>
                                      <p:tavLst>
                                        <p:tav tm="0">
                                          <p:val>
                                            <p:fltVal val="0"/>
                                          </p:val>
                                        </p:tav>
                                        <p:tav tm="100000">
                                          <p:val>
                                            <p:strVal val="#ppt_w"/>
                                          </p:val>
                                        </p:tav>
                                      </p:tavLst>
                                    </p:anim>
                                    <p:anim calcmode="lin" valueType="num">
                                      <p:cBhvr>
                                        <p:cTn id="27" dur="500" fill="hold"/>
                                        <p:tgtEl>
                                          <p:spTgt spid="47106"/>
                                        </p:tgtEl>
                                        <p:attrNameLst>
                                          <p:attrName>ppt_h</p:attrName>
                                        </p:attrNameLst>
                                      </p:cBhvr>
                                      <p:tavLst>
                                        <p:tav tm="0">
                                          <p:val>
                                            <p:fltVal val="0"/>
                                          </p:val>
                                        </p:tav>
                                        <p:tav tm="100000">
                                          <p:val>
                                            <p:strVal val="#ppt_h"/>
                                          </p:val>
                                        </p:tav>
                                      </p:tavLst>
                                    </p:anim>
                                    <p:animEffect transition="in" filter="fade">
                                      <p:cBhvr>
                                        <p:cTn id="28" dur="500"/>
                                        <p:tgtEl>
                                          <p:spTgt spid="47106"/>
                                        </p:tgtEl>
                                      </p:cBhvr>
                                    </p:animEffect>
                                  </p:childTnLst>
                                </p:cTn>
                              </p:par>
                              <p:par>
                                <p:cTn id="29" presetID="2" presetClass="entr" presetSubtype="6"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1+#ppt_w/2"/>
                                          </p:val>
                                        </p:tav>
                                        <p:tav tm="100000">
                                          <p:val>
                                            <p:strVal val="#ppt_x"/>
                                          </p:val>
                                        </p:tav>
                                      </p:tavLst>
                                    </p:anim>
                                    <p:anim calcmode="lin" valueType="num">
                                      <p:cBhvr additive="base">
                                        <p:cTn id="32"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0" fill="hold" grpId="0" nodeType="clickEffect">
                                  <p:stCondLst>
                                    <p:cond delay="0"/>
                                  </p:stCondLst>
                                  <p:childTnLst>
                                    <p:set>
                                      <p:cBhvr>
                                        <p:cTn id="36" dur="1" fill="hold">
                                          <p:stCondLst>
                                            <p:cond delay="0"/>
                                          </p:stCondLst>
                                        </p:cTn>
                                        <p:tgtEl>
                                          <p:spTgt spid="47107"/>
                                        </p:tgtEl>
                                        <p:attrNameLst>
                                          <p:attrName>style.visibility</p:attrName>
                                        </p:attrNameLst>
                                      </p:cBhvr>
                                      <p:to>
                                        <p:strVal val="visible"/>
                                      </p:to>
                                    </p:set>
                                    <p:anim calcmode="lin" valueType="num">
                                      <p:cBhvr>
                                        <p:cTn id="37" dur="500" fill="hold"/>
                                        <p:tgtEl>
                                          <p:spTgt spid="47107"/>
                                        </p:tgtEl>
                                        <p:attrNameLst>
                                          <p:attrName>ppt_w</p:attrName>
                                        </p:attrNameLst>
                                      </p:cBhvr>
                                      <p:tavLst>
                                        <p:tav tm="0">
                                          <p:val>
                                            <p:fltVal val="0"/>
                                          </p:val>
                                        </p:tav>
                                        <p:tav tm="100000">
                                          <p:val>
                                            <p:strVal val="#ppt_w"/>
                                          </p:val>
                                        </p:tav>
                                      </p:tavLst>
                                    </p:anim>
                                    <p:anim calcmode="lin" valueType="num">
                                      <p:cBhvr>
                                        <p:cTn id="38" dur="500" fill="hold"/>
                                        <p:tgtEl>
                                          <p:spTgt spid="47107"/>
                                        </p:tgtEl>
                                        <p:attrNameLst>
                                          <p:attrName>ppt_h</p:attrName>
                                        </p:attrNameLst>
                                      </p:cBhvr>
                                      <p:tavLst>
                                        <p:tav tm="0">
                                          <p:val>
                                            <p:fltVal val="0"/>
                                          </p:val>
                                        </p:tav>
                                        <p:tav tm="100000">
                                          <p:val>
                                            <p:strVal val="#ppt_h"/>
                                          </p:val>
                                        </p:tav>
                                      </p:tavLst>
                                    </p:anim>
                                    <p:animEffect transition="in" filter="fade">
                                      <p:cBhvr>
                                        <p:cTn id="39" dur="500"/>
                                        <p:tgtEl>
                                          <p:spTgt spid="47107"/>
                                        </p:tgtEl>
                                      </p:cBhvr>
                                    </p:animEffect>
                                  </p:childTnLst>
                                </p:cTn>
                              </p:par>
                            </p:childTnLst>
                          </p:cTn>
                        </p:par>
                        <p:par>
                          <p:cTn id="40" fill="hold">
                            <p:stCondLst>
                              <p:cond delay="500"/>
                            </p:stCondLst>
                            <p:childTnLst>
                              <p:par>
                                <p:cTn id="41" presetID="2" presetClass="entr" presetSubtype="6"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tgtEl>
                                          <p:spTgt spid="11"/>
                                        </p:tgtEl>
                                        <p:attrNameLst>
                                          <p:attrName>ppt_x</p:attrName>
                                        </p:attrNameLst>
                                      </p:cBhvr>
                                      <p:tavLst>
                                        <p:tav tm="0">
                                          <p:val>
                                            <p:strVal val="1+#ppt_w/2"/>
                                          </p:val>
                                        </p:tav>
                                        <p:tav tm="100000">
                                          <p:val>
                                            <p:strVal val="#ppt_x"/>
                                          </p:val>
                                        </p:tav>
                                      </p:tavLst>
                                    </p:anim>
                                    <p:anim calcmode="lin" valueType="num">
                                      <p:cBhvr additive="base">
                                        <p:cTn id="44"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5" grpId="0"/>
      <p:bldP spid="6" grpId="0"/>
      <p:bldP spid="47106" grpId="0"/>
      <p:bldP spid="4710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Graphique 1"/>
          <p:cNvPicPr>
            <a:picLocks noChangeArrowheads="1"/>
          </p:cNvPicPr>
          <p:nvPr/>
        </p:nvPicPr>
        <p:blipFill>
          <a:blip r:embed="rId3" cstate="print"/>
          <a:srcRect/>
          <a:stretch>
            <a:fillRect/>
          </a:stretch>
        </p:blipFill>
        <p:spPr bwMode="auto">
          <a:xfrm>
            <a:off x="1357290" y="1214422"/>
            <a:ext cx="6715172" cy="4071966"/>
          </a:xfrm>
          <a:prstGeom prst="rect">
            <a:avLst/>
          </a:prstGeom>
          <a:ln>
            <a:noFill/>
          </a:ln>
          <a:effectLst>
            <a:outerShdw blurRad="190500" algn="tl" rotWithShape="0">
              <a:srgbClr val="000000">
                <a:alpha val="70000"/>
              </a:srgbClr>
            </a:outerShdw>
          </a:effectLst>
        </p:spPr>
      </p:pic>
      <p:sp>
        <p:nvSpPr>
          <p:cNvPr id="49155" name="Rectangle 3"/>
          <p:cNvSpPr>
            <a:spLocks noChangeArrowheads="1"/>
          </p:cNvSpPr>
          <p:nvPr/>
        </p:nvSpPr>
        <p:spPr bwMode="auto">
          <a:xfrm>
            <a:off x="214282" y="5598399"/>
            <a:ext cx="864399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Andalus" pitchFamily="18" charset="-78"/>
                <a:ea typeface="Times New Roman" pitchFamily="18" charset="0"/>
                <a:cs typeface="Andalus" pitchFamily="18" charset="-78"/>
              </a:rPr>
              <a:t>Figure</a:t>
            </a:r>
            <a:r>
              <a:rPr kumimoji="0" lang="fr-FR" sz="2400" b="0" i="0" u="none" strike="noStrike" cap="none" normalizeH="0" baseline="0" dirty="0" smtClean="0">
                <a:ln>
                  <a:noFill/>
                </a:ln>
                <a:solidFill>
                  <a:schemeClr val="tx1"/>
                </a:solidFill>
                <a:effectLst/>
                <a:latin typeface="Andalus" pitchFamily="18" charset="-78"/>
                <a:ea typeface="Times New Roman" pitchFamily="18" charset="0"/>
                <a:cs typeface="Andalus" pitchFamily="18" charset="-78"/>
              </a:rPr>
              <a:t> .8:La variation de la masse de</a:t>
            </a:r>
            <a:r>
              <a:rPr kumimoji="0" lang="fr-FR" sz="2400" b="0" i="0" u="none" strike="noStrike" cap="none" normalizeH="0" dirty="0" smtClean="0">
                <a:ln>
                  <a:noFill/>
                </a:ln>
                <a:solidFill>
                  <a:schemeClr val="tx1"/>
                </a:solidFill>
                <a:effectLst/>
                <a:latin typeface="Andalus" pitchFamily="18" charset="-78"/>
                <a:ea typeface="Times New Roman" pitchFamily="18" charset="0"/>
                <a:cs typeface="Andalus" pitchFamily="18" charset="-78"/>
              </a:rPr>
              <a:t> film plastique</a:t>
            </a:r>
            <a:r>
              <a:rPr kumimoji="0" lang="fr-FR" sz="2400" b="0" i="0" u="none" strike="noStrike" cap="none" normalizeH="0" baseline="0" dirty="0" smtClean="0">
                <a:ln>
                  <a:noFill/>
                </a:ln>
                <a:solidFill>
                  <a:schemeClr val="tx1"/>
                </a:solidFill>
                <a:effectLst/>
                <a:latin typeface="Andalus" pitchFamily="18" charset="-78"/>
                <a:ea typeface="Times New Roman" pitchFamily="18" charset="0"/>
                <a:cs typeface="Andalus" pitchFamily="18" charset="-78"/>
              </a:rPr>
              <a:t>  en fonction du temps à Température différant (5°C, 25°C et 37°C).</a:t>
            </a:r>
            <a:endParaRPr kumimoji="0" lang="fr-FR" sz="2400" b="0" i="0" u="none" strike="noStrike" cap="none" normalizeH="0" baseline="0" dirty="0" smtClean="0">
              <a:ln>
                <a:noFill/>
              </a:ln>
              <a:solidFill>
                <a:schemeClr val="tx1"/>
              </a:solidFill>
              <a:effectLst/>
              <a:latin typeface="Andalus" pitchFamily="18" charset="-78"/>
              <a:cs typeface="Andalus" pitchFamily="18" charset="-78"/>
            </a:endParaRPr>
          </a:p>
        </p:txBody>
      </p:sp>
      <p:sp>
        <p:nvSpPr>
          <p:cNvPr id="4" name="Rectangle 3"/>
          <p:cNvSpPr/>
          <p:nvPr/>
        </p:nvSpPr>
        <p:spPr>
          <a:xfrm>
            <a:off x="6643702" y="4572008"/>
            <a:ext cx="1260281" cy="369332"/>
          </a:xfrm>
          <a:prstGeom prst="rect">
            <a:avLst/>
          </a:prstGeom>
        </p:spPr>
        <p:txBody>
          <a:bodyPr wrap="none">
            <a:spAutoFit/>
          </a:bodyPr>
          <a:lstStyle/>
          <a:p>
            <a:r>
              <a:rPr lang="fr-FR" dirty="0" smtClean="0"/>
              <a:t>Temps(jrs)</a:t>
            </a:r>
            <a:endParaRPr lang="fr-FR" dirty="0"/>
          </a:p>
        </p:txBody>
      </p:sp>
      <p:sp>
        <p:nvSpPr>
          <p:cNvPr id="5" name="Rectangle 4"/>
          <p:cNvSpPr/>
          <p:nvPr/>
        </p:nvSpPr>
        <p:spPr>
          <a:xfrm>
            <a:off x="1142976" y="639529"/>
            <a:ext cx="1636296" cy="646331"/>
          </a:xfrm>
          <a:prstGeom prst="rect">
            <a:avLst/>
          </a:prstGeom>
        </p:spPr>
        <p:txBody>
          <a:bodyPr wrap="square">
            <a:spAutoFit/>
          </a:bodyPr>
          <a:lstStyle/>
          <a:p>
            <a:r>
              <a:rPr lang="fr-FR" dirty="0" smtClean="0"/>
              <a:t>Variation de masse(g)</a:t>
            </a:r>
            <a:endParaRPr lang="fr-FR"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p:cTn id="7" dur="1000" fill="hold"/>
                                        <p:tgtEl>
                                          <p:spTgt spid="49154"/>
                                        </p:tgtEl>
                                        <p:attrNameLst>
                                          <p:attrName>ppt_w</p:attrName>
                                        </p:attrNameLst>
                                      </p:cBhvr>
                                      <p:tavLst>
                                        <p:tav tm="0">
                                          <p:val>
                                            <p:strVal val="#ppt_w*0.70"/>
                                          </p:val>
                                        </p:tav>
                                        <p:tav tm="100000">
                                          <p:val>
                                            <p:strVal val="#ppt_w"/>
                                          </p:val>
                                        </p:tav>
                                      </p:tavLst>
                                    </p:anim>
                                    <p:anim calcmode="lin" valueType="num">
                                      <p:cBhvr>
                                        <p:cTn id="8" dur="1000" fill="hold"/>
                                        <p:tgtEl>
                                          <p:spTgt spid="49154"/>
                                        </p:tgtEl>
                                        <p:attrNameLst>
                                          <p:attrName>ppt_h</p:attrName>
                                        </p:attrNameLst>
                                      </p:cBhvr>
                                      <p:tavLst>
                                        <p:tav tm="0">
                                          <p:val>
                                            <p:strVal val="#ppt_h"/>
                                          </p:val>
                                        </p:tav>
                                        <p:tav tm="100000">
                                          <p:val>
                                            <p:strVal val="#ppt_h"/>
                                          </p:val>
                                        </p:tav>
                                      </p:tavLst>
                                    </p:anim>
                                    <p:animEffect transition="in" filter="fade">
                                      <p:cBhvr>
                                        <p:cTn id="9" dur="1000"/>
                                        <p:tgtEl>
                                          <p:spTgt spid="49154"/>
                                        </p:tgtEl>
                                      </p:cBhvr>
                                    </p:animEffect>
                                  </p:childTnLst>
                                </p:cTn>
                              </p:par>
                              <p:par>
                                <p:cTn id="10" presetID="45" presetClass="entr" presetSubtype="0" fill="hold" grpId="0" nodeType="with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ppt_w</p:attrName>
                                        </p:attrNameLst>
                                      </p:cBhvr>
                                      <p:tavLst>
                                        <p:tav tm="0" fmla="#ppt_w*sin(2.5*pi*$)">
                                          <p:val>
                                            <p:fltVal val="0"/>
                                          </p:val>
                                        </p:tav>
                                        <p:tav tm="100000">
                                          <p:val>
                                            <p:fltVal val="1"/>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ppt_w</p:attrName>
                                        </p:attrNameLst>
                                      </p:cBhvr>
                                      <p:tavLst>
                                        <p:tav tm="0" fmla="#ppt_w*sin(2.5*pi*$)">
                                          <p:val>
                                            <p:fltVal val="0"/>
                                          </p:val>
                                        </p:tav>
                                        <p:tav tm="100000">
                                          <p:val>
                                            <p:fltVal val="1"/>
                                          </p:val>
                                        </p:tav>
                                      </p:tavLst>
                                    </p:anim>
                                    <p:anim calcmode="lin" valueType="num">
                                      <p:cBhvr>
                                        <p:cTn id="19" dur="500" fill="hold"/>
                                        <p:tgtEl>
                                          <p:spTgt spid="4"/>
                                        </p:tgtEl>
                                        <p:attrNameLst>
                                          <p:attrName>ppt_h</p:attrName>
                                        </p:attrNameLst>
                                      </p:cBhvr>
                                      <p:tavLst>
                                        <p:tav tm="0">
                                          <p:val>
                                            <p:strVal val="#ppt_h"/>
                                          </p:val>
                                        </p:tav>
                                        <p:tav tm="100000">
                                          <p:val>
                                            <p:strVal val="#ppt_h"/>
                                          </p:val>
                                        </p:tav>
                                      </p:tavLst>
                                    </p:anim>
                                  </p:childTnLst>
                                </p:cTn>
                              </p:par>
                              <p:par>
                                <p:cTn id="20" presetID="20" presetClass="entr" presetSubtype="0" fill="hold" grpId="0" nodeType="withEffect">
                                  <p:stCondLst>
                                    <p:cond delay="0"/>
                                  </p:stCondLst>
                                  <p:childTnLst>
                                    <p:set>
                                      <p:cBhvr>
                                        <p:cTn id="21" dur="1" fill="hold">
                                          <p:stCondLst>
                                            <p:cond delay="0"/>
                                          </p:stCondLst>
                                        </p:cTn>
                                        <p:tgtEl>
                                          <p:spTgt spid="49155"/>
                                        </p:tgtEl>
                                        <p:attrNameLst>
                                          <p:attrName>style.visibility</p:attrName>
                                        </p:attrNameLst>
                                      </p:cBhvr>
                                      <p:to>
                                        <p:strVal val="visible"/>
                                      </p:to>
                                    </p:set>
                                    <p:animEffect transition="in" filter="wedge">
                                      <p:cBhvr>
                                        <p:cTn id="22" dur="2000"/>
                                        <p:tgtEl>
                                          <p:spTgt spid="49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714348" y="1844824"/>
          <a:ext cx="7858183" cy="1261872"/>
        </p:xfrm>
        <a:graphic>
          <a:graphicData uri="http://schemas.openxmlformats.org/drawingml/2006/table">
            <a:tbl>
              <a:tblPr>
                <a:tableStyleId>{775DCB02-9BB8-47FD-8907-85C794F793BA}</a:tableStyleId>
              </a:tblPr>
              <a:tblGrid>
                <a:gridCol w="2004255"/>
                <a:gridCol w="637280"/>
                <a:gridCol w="438972"/>
                <a:gridCol w="681562"/>
                <a:gridCol w="548716"/>
                <a:gridCol w="682525"/>
                <a:gridCol w="548716"/>
                <a:gridCol w="548716"/>
                <a:gridCol w="682525"/>
                <a:gridCol w="1084916"/>
              </a:tblGrid>
              <a:tr h="287291">
                <a:tc>
                  <a:txBody>
                    <a:bodyPr/>
                    <a:lstStyle/>
                    <a:p>
                      <a:pPr algn="ctr">
                        <a:lnSpc>
                          <a:spcPct val="115000"/>
                        </a:lnSpc>
                        <a:spcAft>
                          <a:spcPts val="1000"/>
                        </a:spcAft>
                      </a:pPr>
                      <a:r>
                        <a:rPr lang="fr-FR" sz="1800" dirty="0">
                          <a:latin typeface="Andalus" pitchFamily="18" charset="-78"/>
                          <a:cs typeface="Andalus" pitchFamily="18" charset="-78"/>
                        </a:rPr>
                        <a:t>Temps (Jours)</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2</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4</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6</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8</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11</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14</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17</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19</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21</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r>
              <a:tr h="287291">
                <a:tc>
                  <a:txBody>
                    <a:bodyPr/>
                    <a:lstStyle/>
                    <a:p>
                      <a:pPr algn="ctr">
                        <a:lnSpc>
                          <a:spcPct val="115000"/>
                        </a:lnSpc>
                        <a:spcAft>
                          <a:spcPts val="1000"/>
                        </a:spcAft>
                      </a:pPr>
                      <a:r>
                        <a:rPr lang="fr-FR" sz="1800" dirty="0" smtClean="0">
                          <a:latin typeface="Andalus" pitchFamily="18" charset="-78"/>
                          <a:cs typeface="Andalus" pitchFamily="18" charset="-78"/>
                        </a:rPr>
                        <a:t>  m</a:t>
                      </a:r>
                      <a:r>
                        <a:rPr lang="fr-FR" sz="1800" baseline="-25000" dirty="0" smtClean="0">
                          <a:latin typeface="Andalus" pitchFamily="18" charset="-78"/>
                          <a:cs typeface="Andalus" pitchFamily="18" charset="-78"/>
                        </a:rPr>
                        <a:t>A</a:t>
                      </a:r>
                      <a:r>
                        <a:rPr lang="fr-FR" sz="1800" dirty="0" smtClean="0">
                          <a:latin typeface="Andalus" pitchFamily="18" charset="-78"/>
                          <a:cs typeface="Andalus" pitchFamily="18" charset="-78"/>
                        </a:rPr>
                        <a:t> </a:t>
                      </a:r>
                      <a:r>
                        <a:rPr lang="fr-FR" sz="1800" dirty="0">
                          <a:latin typeface="Andalus" pitchFamily="18" charset="-78"/>
                          <a:cs typeface="Andalus" pitchFamily="18" charset="-78"/>
                        </a:rPr>
                        <a:t>à 37°C en (%)</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8</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17</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28</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37</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50</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56</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59</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61</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62</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r>
              <a:tr h="287291">
                <a:tc>
                  <a:txBody>
                    <a:bodyPr/>
                    <a:lstStyle/>
                    <a:p>
                      <a:pPr algn="ctr">
                        <a:lnSpc>
                          <a:spcPct val="115000"/>
                        </a:lnSpc>
                        <a:spcAft>
                          <a:spcPts val="1000"/>
                        </a:spcAft>
                      </a:pPr>
                      <a:r>
                        <a:rPr lang="fr-FR" sz="1800" dirty="0" err="1">
                          <a:latin typeface="Andalus" pitchFamily="18" charset="-78"/>
                          <a:cs typeface="Andalus" pitchFamily="18" charset="-78"/>
                        </a:rPr>
                        <a:t>m</a:t>
                      </a:r>
                      <a:r>
                        <a:rPr lang="fr-FR" sz="1800" baseline="-25000" dirty="0" err="1">
                          <a:latin typeface="Andalus" pitchFamily="18" charset="-78"/>
                          <a:cs typeface="Andalus" pitchFamily="18" charset="-78"/>
                        </a:rPr>
                        <a:t>B</a:t>
                      </a:r>
                      <a:r>
                        <a:rPr lang="fr-FR" sz="1800" dirty="0">
                          <a:latin typeface="Andalus" pitchFamily="18" charset="-78"/>
                          <a:cs typeface="Andalus" pitchFamily="18" charset="-78"/>
                        </a:rPr>
                        <a:t> à </a:t>
                      </a:r>
                      <a:r>
                        <a:rPr lang="fr-FR" sz="1800" dirty="0" smtClean="0">
                          <a:latin typeface="Andalus" pitchFamily="18" charset="-78"/>
                          <a:cs typeface="Andalus" pitchFamily="18" charset="-78"/>
                        </a:rPr>
                        <a:t>25°C en </a:t>
                      </a:r>
                      <a:r>
                        <a:rPr lang="fr-FR" sz="1800" dirty="0">
                          <a:latin typeface="Andalus" pitchFamily="18" charset="-78"/>
                          <a:cs typeface="Andalus" pitchFamily="18" charset="-78"/>
                        </a:rPr>
                        <a:t>(%)</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3</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10</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13</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17</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29</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33</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34</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36</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37</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r>
              <a:tr h="287291">
                <a:tc>
                  <a:txBody>
                    <a:bodyPr/>
                    <a:lstStyle/>
                    <a:p>
                      <a:pPr algn="ctr">
                        <a:lnSpc>
                          <a:spcPct val="115000"/>
                        </a:lnSpc>
                        <a:spcAft>
                          <a:spcPts val="1000"/>
                        </a:spcAft>
                      </a:pPr>
                      <a:r>
                        <a:rPr lang="fr-FR" sz="1800" dirty="0">
                          <a:latin typeface="Andalus" pitchFamily="18" charset="-78"/>
                          <a:cs typeface="Andalus" pitchFamily="18" charset="-78"/>
                        </a:rPr>
                        <a:t>m</a:t>
                      </a:r>
                      <a:r>
                        <a:rPr lang="fr-FR" sz="1800" baseline="-25000" dirty="0">
                          <a:latin typeface="Andalus" pitchFamily="18" charset="-78"/>
                          <a:cs typeface="Andalus" pitchFamily="18" charset="-78"/>
                        </a:rPr>
                        <a:t>C</a:t>
                      </a:r>
                      <a:r>
                        <a:rPr lang="fr-FR" sz="1800" dirty="0">
                          <a:latin typeface="Andalus" pitchFamily="18" charset="-78"/>
                          <a:cs typeface="Andalus" pitchFamily="18" charset="-78"/>
                        </a:rPr>
                        <a:t> à </a:t>
                      </a:r>
                      <a:r>
                        <a:rPr lang="fr-FR" sz="1800" dirty="0" smtClean="0">
                          <a:latin typeface="Andalus" pitchFamily="18" charset="-78"/>
                          <a:cs typeface="Andalus" pitchFamily="18" charset="-78"/>
                        </a:rPr>
                        <a:t>5°C en </a:t>
                      </a:r>
                      <a:r>
                        <a:rPr lang="fr-FR" sz="1800" dirty="0">
                          <a:latin typeface="Andalus" pitchFamily="18" charset="-78"/>
                          <a:cs typeface="Andalus" pitchFamily="18" charset="-78"/>
                        </a:rPr>
                        <a:t>(%)</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3</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8</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a:latin typeface="Andalus" pitchFamily="18" charset="-78"/>
                          <a:cs typeface="Andalus" pitchFamily="18" charset="-78"/>
                        </a:rPr>
                        <a:t>11</a:t>
                      </a:r>
                      <a:endParaRPr lang="fr-FR" sz="180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14</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23</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25</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29</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31</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c>
                  <a:txBody>
                    <a:bodyPr/>
                    <a:lstStyle/>
                    <a:p>
                      <a:pPr algn="ctr">
                        <a:lnSpc>
                          <a:spcPct val="115000"/>
                        </a:lnSpc>
                        <a:spcAft>
                          <a:spcPts val="1000"/>
                        </a:spcAft>
                      </a:pPr>
                      <a:r>
                        <a:rPr lang="fr-FR" sz="1800" dirty="0">
                          <a:latin typeface="Andalus" pitchFamily="18" charset="-78"/>
                          <a:cs typeface="Andalus" pitchFamily="18" charset="-78"/>
                        </a:rPr>
                        <a:t>31</a:t>
                      </a:r>
                      <a:endParaRPr lang="fr-FR" sz="1800" dirty="0">
                        <a:latin typeface="Andalus" pitchFamily="18" charset="-78"/>
                        <a:ea typeface="Times New Roman"/>
                        <a:cs typeface="Andalus" pitchFamily="18" charset="-78"/>
                      </a:endParaRPr>
                    </a:p>
                  </a:txBody>
                  <a:tcPr marL="68580" marR="68580" marT="0" marB="0">
                    <a:cell3D prstMaterial="dkEdge">
                      <a:bevel prst="riblet"/>
                      <a:lightRig rig="flood" dir="t"/>
                    </a:cell3D>
                  </a:tcPr>
                </a:tc>
              </a:tr>
            </a:tbl>
          </a:graphicData>
        </a:graphic>
      </p:graphicFrame>
      <p:pic>
        <p:nvPicPr>
          <p:cNvPr id="50178" name="Graphique 2"/>
          <p:cNvPicPr>
            <a:picLocks noChangeArrowheads="1"/>
          </p:cNvPicPr>
          <p:nvPr/>
        </p:nvPicPr>
        <p:blipFill>
          <a:blip r:embed="rId3" cstate="print"/>
          <a:srcRect/>
          <a:stretch>
            <a:fillRect/>
          </a:stretch>
        </p:blipFill>
        <p:spPr bwMode="auto">
          <a:xfrm>
            <a:off x="1880156" y="3284984"/>
            <a:ext cx="5572164" cy="2786082"/>
          </a:xfrm>
          <a:prstGeom prst="rect">
            <a:avLst/>
          </a:prstGeom>
          <a:noFill/>
          <a:ln w="9525">
            <a:noFill/>
            <a:miter lim="800000"/>
            <a:headEnd/>
            <a:tailEnd/>
          </a:ln>
        </p:spPr>
      </p:pic>
      <p:sp>
        <p:nvSpPr>
          <p:cNvPr id="6" name="Rectangle 5"/>
          <p:cNvSpPr/>
          <p:nvPr/>
        </p:nvSpPr>
        <p:spPr>
          <a:xfrm>
            <a:off x="678250" y="6165304"/>
            <a:ext cx="8358246" cy="369332"/>
          </a:xfrm>
          <a:prstGeom prst="rect">
            <a:avLst/>
          </a:prstGeom>
        </p:spPr>
        <p:txBody>
          <a:bodyPr wrap="square">
            <a:spAutoFit/>
          </a:bodyPr>
          <a:lstStyle/>
          <a:p>
            <a:pPr algn="ctr"/>
            <a:r>
              <a:rPr lang="fr-FR" b="1" dirty="0" smtClean="0">
                <a:solidFill>
                  <a:schemeClr val="tx1">
                    <a:lumMod val="95000"/>
                    <a:lumOff val="5000"/>
                  </a:schemeClr>
                </a:solidFill>
                <a:latin typeface="Andalus" pitchFamily="18" charset="-78"/>
                <a:cs typeface="Andalus" pitchFamily="18" charset="-78"/>
              </a:rPr>
              <a:t>Figure 9</a:t>
            </a:r>
            <a:r>
              <a:rPr lang="fr-FR" dirty="0" smtClean="0">
                <a:solidFill>
                  <a:schemeClr val="tx1">
                    <a:lumMod val="95000"/>
                    <a:lumOff val="5000"/>
                  </a:schemeClr>
                </a:solidFill>
                <a:latin typeface="Andalus" pitchFamily="18" charset="-78"/>
                <a:cs typeface="Andalus" pitchFamily="18" charset="-78"/>
              </a:rPr>
              <a:t>:.perte de masse de  film plastique en fonction du temps</a:t>
            </a:r>
            <a:endParaRPr lang="fr-FR" dirty="0">
              <a:solidFill>
                <a:schemeClr val="tx1">
                  <a:lumMod val="95000"/>
                  <a:lumOff val="5000"/>
                </a:schemeClr>
              </a:solidFill>
            </a:endParaRPr>
          </a:p>
        </p:txBody>
      </p:sp>
      <p:sp>
        <p:nvSpPr>
          <p:cNvPr id="9" name="AutoShape 13"/>
          <p:cNvSpPr>
            <a:spLocks noChangeArrowheads="1"/>
          </p:cNvSpPr>
          <p:nvPr/>
        </p:nvSpPr>
        <p:spPr bwMode="auto">
          <a:xfrm>
            <a:off x="214282" y="332656"/>
            <a:ext cx="8572528" cy="696710"/>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24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La perte de masse de film plastique</a:t>
            </a:r>
            <a:r>
              <a:rPr lang="fr-FR" sz="2400" dirty="0" smtClean="0">
                <a:solidFill>
                  <a:srgbClr val="FF0000"/>
                </a:solidFill>
                <a:latin typeface="Andalus" pitchFamily="18" charset="-78"/>
                <a:cs typeface="Andalus" pitchFamily="18" charset="-78"/>
              </a:rPr>
              <a:t> </a:t>
            </a:r>
            <a:r>
              <a:rPr lang="fr-FR" sz="24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en fonction du temps</a:t>
            </a:r>
          </a:p>
        </p:txBody>
      </p:sp>
      <p:sp>
        <p:nvSpPr>
          <p:cNvPr id="8" name="Rectangle 7"/>
          <p:cNvSpPr/>
          <p:nvPr/>
        </p:nvSpPr>
        <p:spPr>
          <a:xfrm>
            <a:off x="1026368" y="1268760"/>
            <a:ext cx="7650088" cy="400110"/>
          </a:xfrm>
          <a:prstGeom prst="rect">
            <a:avLst/>
          </a:prstGeom>
        </p:spPr>
        <p:txBody>
          <a:bodyPr wrap="square">
            <a:spAutoFit/>
          </a:bodyPr>
          <a:lstStyle/>
          <a:p>
            <a:r>
              <a:rPr lang="fr-FR" sz="2000" b="1" dirty="0" smtClean="0">
                <a:latin typeface="Andalus" pitchFamily="18" charset="-78"/>
                <a:ea typeface="Times New Roman" pitchFamily="18" charset="0"/>
                <a:cs typeface="Andalus" pitchFamily="18" charset="-78"/>
              </a:rPr>
              <a:t>Tableau.5:</a:t>
            </a:r>
            <a:r>
              <a:rPr lang="fr-FR" sz="2000" dirty="0" smtClean="0">
                <a:latin typeface="Andalus" pitchFamily="18" charset="-78"/>
                <a:ea typeface="Times New Roman" pitchFamily="18" charset="0"/>
                <a:cs typeface="Andalus" pitchFamily="18" charset="-78"/>
              </a:rPr>
              <a:t> </a:t>
            </a:r>
            <a:r>
              <a:rPr lang="fr-FR" sz="2000" dirty="0" smtClean="0">
                <a:latin typeface="Andalus" pitchFamily="18" charset="-78"/>
                <a:cs typeface="Andalus" pitchFamily="18" charset="-78"/>
              </a:rPr>
              <a:t>perte de masse de  film plastique en fonction du temps</a:t>
            </a:r>
            <a:r>
              <a:rPr lang="fr-FR" dirty="0" smtClean="0">
                <a:solidFill>
                  <a:srgbClr val="FF0000"/>
                </a:solidFill>
                <a:latin typeface="Andalus" pitchFamily="18" charset="-78"/>
                <a:ea typeface="Times New Roman" pitchFamily="18" charset="0"/>
                <a:cs typeface="Andalus" pitchFamily="18" charset="-78"/>
              </a:rPr>
              <a:t>.</a:t>
            </a:r>
            <a:endParaRPr lang="fr-FR"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par>
                                <p:cTn id="13" presetID="5" presetClass="entr" presetSubtype="1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50178"/>
                                        </p:tgtEl>
                                        <p:attrNameLst>
                                          <p:attrName>style.visibility</p:attrName>
                                        </p:attrNameLst>
                                      </p:cBhvr>
                                      <p:to>
                                        <p:strVal val="visible"/>
                                      </p:to>
                                    </p:set>
                                    <p:anim calcmode="lin" valueType="num">
                                      <p:cBhvr additive="base">
                                        <p:cTn id="20" dur="500" fill="hold"/>
                                        <p:tgtEl>
                                          <p:spTgt spid="50178"/>
                                        </p:tgtEl>
                                        <p:attrNameLst>
                                          <p:attrName>ppt_x</p:attrName>
                                        </p:attrNameLst>
                                      </p:cBhvr>
                                      <p:tavLst>
                                        <p:tav tm="0">
                                          <p:val>
                                            <p:strVal val="#ppt_x"/>
                                          </p:val>
                                        </p:tav>
                                        <p:tav tm="100000">
                                          <p:val>
                                            <p:strVal val="#ppt_x"/>
                                          </p:val>
                                        </p:tav>
                                      </p:tavLst>
                                    </p:anim>
                                    <p:anim calcmode="lin" valueType="num">
                                      <p:cBhvr additive="base">
                                        <p:cTn id="21" dur="500" fill="hold"/>
                                        <p:tgtEl>
                                          <p:spTgt spid="50178"/>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661248"/>
            <a:ext cx="9001156" cy="400110"/>
          </a:xfrm>
          <a:prstGeom prst="rect">
            <a:avLst/>
          </a:prstGeom>
        </p:spPr>
        <p:txBody>
          <a:bodyPr wrap="square">
            <a:spAutoFit/>
          </a:bodyPr>
          <a:lstStyle/>
          <a:p>
            <a:pPr algn="ctr"/>
            <a:r>
              <a:rPr lang="fr-FR" sz="2000" b="1" dirty="0" smtClean="0">
                <a:latin typeface="Andalus" pitchFamily="18" charset="-78"/>
                <a:cs typeface="Andalus" pitchFamily="18" charset="-78"/>
              </a:rPr>
              <a:t>Figure .10: </a:t>
            </a:r>
            <a:r>
              <a:rPr lang="fr-FR" sz="2000" dirty="0" smtClean="0">
                <a:latin typeface="Andalus" pitchFamily="18" charset="-78"/>
                <a:cs typeface="Andalus" pitchFamily="18" charset="-78"/>
              </a:rPr>
              <a:t>Spectres FTIR de film plastique avant et après essai de biodégradabilité</a:t>
            </a:r>
            <a:endParaRPr lang="fr-FR" sz="2000" dirty="0">
              <a:latin typeface="Andalus" pitchFamily="18" charset="-78"/>
              <a:cs typeface="Andalus" pitchFamily="18" charset="-78"/>
            </a:endParaRPr>
          </a:p>
        </p:txBody>
      </p:sp>
      <p:pic>
        <p:nvPicPr>
          <p:cNvPr id="91138" name="Picture 2"/>
          <p:cNvPicPr>
            <a:picLocks noChangeAspect="1" noChangeArrowheads="1"/>
          </p:cNvPicPr>
          <p:nvPr/>
        </p:nvPicPr>
        <p:blipFill>
          <a:blip r:embed="rId3" cstate="print">
            <a:lum contrast="40000"/>
          </a:blip>
          <a:srcRect/>
          <a:stretch>
            <a:fillRect/>
          </a:stretch>
        </p:blipFill>
        <p:spPr bwMode="auto">
          <a:xfrm>
            <a:off x="1601380" y="1412776"/>
            <a:ext cx="5971016" cy="4000528"/>
          </a:xfrm>
          <a:prstGeom prst="rect">
            <a:avLst/>
          </a:prstGeom>
          <a:noFill/>
          <a:ln w="9525">
            <a:noFill/>
            <a:miter lim="800000"/>
            <a:headEnd/>
            <a:tailEnd/>
          </a:ln>
        </p:spPr>
      </p:pic>
      <p:sp>
        <p:nvSpPr>
          <p:cNvPr id="91139" name="Text Box 3"/>
          <p:cNvSpPr txBox="1">
            <a:spLocks noChangeArrowheads="1"/>
          </p:cNvSpPr>
          <p:nvPr/>
        </p:nvSpPr>
        <p:spPr bwMode="auto">
          <a:xfrm>
            <a:off x="7575581" y="4429132"/>
            <a:ext cx="1425575" cy="6921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900" b="0" i="0" u="none" strike="noStrike" cap="none" normalizeH="0" baseline="0" smtClean="0">
                <a:ln>
                  <a:noFill/>
                </a:ln>
                <a:solidFill>
                  <a:schemeClr val="tx1"/>
                </a:solidFill>
                <a:effectLst/>
                <a:latin typeface="Calibri" pitchFamily="34" charset="0"/>
                <a:ea typeface="Arial" pitchFamily="34" charset="0"/>
                <a:cs typeface="Arial" pitchFamily="34" charset="0"/>
              </a:rPr>
              <a:t>                      Avant</a:t>
            </a:r>
            <a:endParaRPr kumimoji="0" lang="fr-FR" sz="9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900" b="0" i="0" u="none" strike="noStrike" cap="none" normalizeH="0" baseline="0" smtClean="0">
                <a:ln>
                  <a:noFill/>
                </a:ln>
                <a:solidFill>
                  <a:schemeClr val="tx1"/>
                </a:solidFill>
                <a:effectLst/>
                <a:latin typeface="Times New Roman" pitchFamily="18" charset="0"/>
                <a:ea typeface="Arial" pitchFamily="34" charset="0"/>
                <a:cs typeface="Arial" pitchFamily="34" charset="0"/>
              </a:rPr>
              <a:t>                      Après</a:t>
            </a:r>
            <a:endParaRPr kumimoji="0" lang="fr-FR" sz="9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smtClean="0">
                <a:ln>
                  <a:noFill/>
                </a:ln>
                <a:solidFill>
                  <a:schemeClr val="tx1"/>
                </a:solidFill>
                <a:effectLst/>
                <a:latin typeface="Calibri" pitchFamily="34" charset="0"/>
                <a:ea typeface="Arial" pitchFamily="34"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91140" name="AutoShape 4"/>
          <p:cNvCxnSpPr>
            <a:cxnSpLocks noChangeShapeType="1"/>
          </p:cNvCxnSpPr>
          <p:nvPr/>
        </p:nvCxnSpPr>
        <p:spPr bwMode="auto">
          <a:xfrm>
            <a:off x="7767663" y="4857760"/>
            <a:ext cx="436562" cy="0"/>
          </a:xfrm>
          <a:prstGeom prst="straightConnector1">
            <a:avLst/>
          </a:prstGeom>
          <a:noFill/>
          <a:ln w="9525">
            <a:solidFill>
              <a:srgbClr val="000000"/>
            </a:solidFill>
            <a:round/>
            <a:headEnd/>
            <a:tailEnd/>
          </a:ln>
        </p:spPr>
      </p:cxnSp>
      <p:cxnSp>
        <p:nvCxnSpPr>
          <p:cNvPr id="91141" name="AutoShape 5"/>
          <p:cNvCxnSpPr>
            <a:cxnSpLocks noChangeShapeType="1"/>
          </p:cNvCxnSpPr>
          <p:nvPr/>
        </p:nvCxnSpPr>
        <p:spPr bwMode="auto">
          <a:xfrm>
            <a:off x="7780363" y="4597410"/>
            <a:ext cx="434975" cy="0"/>
          </a:xfrm>
          <a:prstGeom prst="straightConnector1">
            <a:avLst/>
          </a:prstGeom>
          <a:noFill/>
          <a:ln w="9525">
            <a:solidFill>
              <a:srgbClr val="000000"/>
            </a:solidFill>
            <a:prstDash val="dash"/>
            <a:round/>
            <a:headEnd/>
            <a:tailEnd/>
          </a:ln>
        </p:spPr>
      </p:cxnSp>
      <p:sp>
        <p:nvSpPr>
          <p:cNvPr id="9" name="AutoShape 13"/>
          <p:cNvSpPr>
            <a:spLocks noChangeArrowheads="1"/>
          </p:cNvSpPr>
          <p:nvPr/>
        </p:nvSpPr>
        <p:spPr bwMode="auto">
          <a:xfrm>
            <a:off x="576064" y="260648"/>
            <a:ext cx="8100392" cy="936104"/>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24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Caractérisation de la biodégradation  de film plastique </a:t>
            </a:r>
          </a:p>
          <a:p>
            <a:pPr algn="ctr">
              <a:defRPr/>
            </a:pPr>
            <a:r>
              <a:rPr lang="fr-FR" sz="24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avant et  après  par IR.</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91138"/>
                                        </p:tgtEl>
                                        <p:attrNameLst>
                                          <p:attrName>style.visibility</p:attrName>
                                        </p:attrNameLst>
                                      </p:cBhvr>
                                      <p:to>
                                        <p:strVal val="visible"/>
                                      </p:to>
                                    </p:set>
                                    <p:animEffect transition="in" filter="box(in)">
                                      <p:cBhvr>
                                        <p:cTn id="12" dur="500"/>
                                        <p:tgtEl>
                                          <p:spTgt spid="91138"/>
                                        </p:tgtEl>
                                      </p:cBhvr>
                                    </p:animEffect>
                                  </p:childTnLst>
                                </p:cTn>
                              </p:par>
                            </p:childTnLst>
                          </p:cTn>
                        </p:par>
                        <p:par>
                          <p:cTn id="13" fill="hold">
                            <p:stCondLst>
                              <p:cond delay="500"/>
                            </p:stCondLst>
                            <p:childTnLst>
                              <p:par>
                                <p:cTn id="14" presetID="4" presetClass="entr" presetSubtype="16" fill="hold" grpId="0" nodeType="afterEffect">
                                  <p:stCondLst>
                                    <p:cond delay="0"/>
                                  </p:stCondLst>
                                  <p:childTnLst>
                                    <p:set>
                                      <p:cBhvr>
                                        <p:cTn id="15" dur="1" fill="hold">
                                          <p:stCondLst>
                                            <p:cond delay="0"/>
                                          </p:stCondLst>
                                        </p:cTn>
                                        <p:tgtEl>
                                          <p:spTgt spid="91139"/>
                                        </p:tgtEl>
                                        <p:attrNameLst>
                                          <p:attrName>style.visibility</p:attrName>
                                        </p:attrNameLst>
                                      </p:cBhvr>
                                      <p:to>
                                        <p:strVal val="visible"/>
                                      </p:to>
                                    </p:set>
                                    <p:animEffect transition="in" filter="box(in)">
                                      <p:cBhvr>
                                        <p:cTn id="16" dur="500"/>
                                        <p:tgtEl>
                                          <p:spTgt spid="91139"/>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1139"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13"/>
          <p:cNvSpPr>
            <a:spLocks noChangeArrowheads="1"/>
          </p:cNvSpPr>
          <p:nvPr/>
        </p:nvSpPr>
        <p:spPr bwMode="auto">
          <a:xfrm>
            <a:off x="571472" y="260648"/>
            <a:ext cx="8001056" cy="642942"/>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32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Structure de surface </a:t>
            </a:r>
          </a:p>
        </p:txBody>
      </p:sp>
      <p:pic>
        <p:nvPicPr>
          <p:cNvPr id="20" name="Image 3"/>
          <p:cNvPicPr>
            <a:picLocks noChangeAspect="1" noChangeArrowheads="1"/>
          </p:cNvPicPr>
          <p:nvPr/>
        </p:nvPicPr>
        <p:blipFill>
          <a:blip r:embed="rId3" cstate="print"/>
          <a:srcRect/>
          <a:stretch>
            <a:fillRect/>
          </a:stretch>
        </p:blipFill>
        <p:spPr bwMode="auto">
          <a:xfrm>
            <a:off x="2643174" y="1844824"/>
            <a:ext cx="822848" cy="2214578"/>
          </a:xfrm>
          <a:prstGeom prst="rect">
            <a:avLst/>
          </a:prstGeom>
          <a:noFill/>
        </p:spPr>
      </p:pic>
      <p:pic>
        <p:nvPicPr>
          <p:cNvPr id="21" name="Image 4"/>
          <p:cNvPicPr>
            <a:picLocks noChangeAspect="1" noChangeArrowheads="1"/>
          </p:cNvPicPr>
          <p:nvPr/>
        </p:nvPicPr>
        <p:blipFill>
          <a:blip r:embed="rId4" cstate="print"/>
          <a:srcRect/>
          <a:stretch>
            <a:fillRect/>
          </a:stretch>
        </p:blipFill>
        <p:spPr bwMode="auto">
          <a:xfrm>
            <a:off x="3786182" y="1844824"/>
            <a:ext cx="785819" cy="2143140"/>
          </a:xfrm>
          <a:prstGeom prst="rect">
            <a:avLst/>
          </a:prstGeom>
          <a:noFill/>
        </p:spPr>
      </p:pic>
      <p:pic>
        <p:nvPicPr>
          <p:cNvPr id="22" name="Image 5"/>
          <p:cNvPicPr>
            <a:picLocks noChangeAspect="1" noChangeArrowheads="1"/>
          </p:cNvPicPr>
          <p:nvPr/>
        </p:nvPicPr>
        <p:blipFill>
          <a:blip r:embed="rId5" cstate="print"/>
          <a:srcRect/>
          <a:stretch>
            <a:fillRect/>
          </a:stretch>
        </p:blipFill>
        <p:spPr bwMode="auto">
          <a:xfrm>
            <a:off x="6357950" y="1844824"/>
            <a:ext cx="785819" cy="2089972"/>
          </a:xfrm>
          <a:prstGeom prst="rect">
            <a:avLst/>
          </a:prstGeom>
          <a:noFill/>
        </p:spPr>
      </p:pic>
      <p:pic>
        <p:nvPicPr>
          <p:cNvPr id="23" name="Image 7"/>
          <p:cNvPicPr>
            <a:picLocks noChangeAspect="1" noChangeArrowheads="1"/>
          </p:cNvPicPr>
          <p:nvPr/>
        </p:nvPicPr>
        <p:blipFill>
          <a:blip r:embed="rId6" cstate="print"/>
          <a:srcRect/>
          <a:stretch>
            <a:fillRect/>
          </a:stretch>
        </p:blipFill>
        <p:spPr bwMode="auto">
          <a:xfrm>
            <a:off x="5000628" y="1844824"/>
            <a:ext cx="942982" cy="2143140"/>
          </a:xfrm>
          <a:prstGeom prst="rect">
            <a:avLst/>
          </a:prstGeom>
          <a:noFill/>
        </p:spPr>
      </p:pic>
      <p:sp>
        <p:nvSpPr>
          <p:cNvPr id="89089" name="Rectangle 1"/>
          <p:cNvSpPr>
            <a:spLocks noChangeArrowheads="1"/>
          </p:cNvSpPr>
          <p:nvPr/>
        </p:nvSpPr>
        <p:spPr bwMode="auto">
          <a:xfrm>
            <a:off x="1285852" y="4293096"/>
            <a:ext cx="721520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Figure </a:t>
            </a:r>
            <a:r>
              <a:rPr lang="fr-FR" b="1" dirty="0" smtClean="0">
                <a:latin typeface="Times New Roman" pitchFamily="18" charset="0"/>
                <a:ea typeface="Times New Roman" pitchFamily="18" charset="0"/>
                <a:cs typeface="Times New Roman" pitchFamily="18" charset="0"/>
              </a:rPr>
              <a:t>11:</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Surface de </a:t>
            </a:r>
            <a:r>
              <a:rPr kumimoji="0" lang="fr-FR"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biopolymère</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avant (a) et après (b) la dégradation.</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4)">
                                      <p:cBhvr>
                                        <p:cTn id="7" dur="1000"/>
                                        <p:tgtEl>
                                          <p:spTgt spid="10"/>
                                        </p:tgtEl>
                                      </p:cBhvr>
                                    </p:animEffect>
                                  </p:childTnLst>
                                </p:cTn>
                              </p:par>
                            </p:childTnLst>
                          </p:cTn>
                        </p:par>
                        <p:par>
                          <p:cTn id="8" fill="hold">
                            <p:stCondLst>
                              <p:cond delay="1000"/>
                            </p:stCondLst>
                            <p:childTnLst>
                              <p:par>
                                <p:cTn id="9" presetID="18" presetClass="entr" presetSubtype="1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strips(downLeft)">
                                      <p:cBhvr>
                                        <p:cTn id="11" dur="1000"/>
                                        <p:tgtEl>
                                          <p:spTgt spid="20"/>
                                        </p:tgtEl>
                                      </p:cBhvr>
                                    </p:animEffect>
                                  </p:childTnLst>
                                </p:cTn>
                              </p:par>
                            </p:childTnLst>
                          </p:cTn>
                        </p:par>
                        <p:par>
                          <p:cTn id="12" fill="hold">
                            <p:stCondLst>
                              <p:cond delay="2000"/>
                            </p:stCondLst>
                            <p:childTnLst>
                              <p:par>
                                <p:cTn id="13" presetID="18" presetClass="entr" presetSubtype="12"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strips(downLeft)">
                                      <p:cBhvr>
                                        <p:cTn id="15" dur="1000"/>
                                        <p:tgtEl>
                                          <p:spTgt spid="21"/>
                                        </p:tgtEl>
                                      </p:cBhvr>
                                    </p:animEffect>
                                  </p:childTnLst>
                                </p:cTn>
                              </p:par>
                            </p:childTnLst>
                          </p:cTn>
                        </p:par>
                        <p:par>
                          <p:cTn id="16" fill="hold">
                            <p:stCondLst>
                              <p:cond delay="3000"/>
                            </p:stCondLst>
                            <p:childTnLst>
                              <p:par>
                                <p:cTn id="17" presetID="18" presetClass="entr" presetSubtype="12"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strips(downLeft)">
                                      <p:cBhvr>
                                        <p:cTn id="19" dur="1000"/>
                                        <p:tgtEl>
                                          <p:spTgt spid="23"/>
                                        </p:tgtEl>
                                      </p:cBhvr>
                                    </p:animEffect>
                                  </p:childTnLst>
                                </p:cTn>
                              </p:par>
                            </p:childTnLst>
                          </p:cTn>
                        </p:par>
                        <p:par>
                          <p:cTn id="20" fill="hold">
                            <p:stCondLst>
                              <p:cond delay="4000"/>
                            </p:stCondLst>
                            <p:childTnLst>
                              <p:par>
                                <p:cTn id="21" presetID="18" presetClass="entr" presetSubtype="12"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trips(downLeft)">
                                      <p:cBhvr>
                                        <p:cTn id="23" dur="1000"/>
                                        <p:tgtEl>
                                          <p:spTgt spid="22"/>
                                        </p:tgtEl>
                                      </p:cBhvr>
                                    </p:animEffect>
                                  </p:childTnLst>
                                </p:cTn>
                              </p:par>
                            </p:childTnLst>
                          </p:cTn>
                        </p:par>
                        <p:par>
                          <p:cTn id="24" fill="hold">
                            <p:stCondLst>
                              <p:cond delay="5000"/>
                            </p:stCondLst>
                            <p:childTnLst>
                              <p:par>
                                <p:cTn id="25" presetID="18" presetClass="entr" presetSubtype="12" fill="hold" grpId="0" nodeType="afterEffect">
                                  <p:stCondLst>
                                    <p:cond delay="0"/>
                                  </p:stCondLst>
                                  <p:childTnLst>
                                    <p:set>
                                      <p:cBhvr>
                                        <p:cTn id="26" dur="1" fill="hold">
                                          <p:stCondLst>
                                            <p:cond delay="0"/>
                                          </p:stCondLst>
                                        </p:cTn>
                                        <p:tgtEl>
                                          <p:spTgt spid="89089"/>
                                        </p:tgtEl>
                                        <p:attrNameLst>
                                          <p:attrName>style.visibility</p:attrName>
                                        </p:attrNameLst>
                                      </p:cBhvr>
                                      <p:to>
                                        <p:strVal val="visible"/>
                                      </p:to>
                                    </p:set>
                                    <p:animEffect transition="in" filter="strips(downLeft)">
                                      <p:cBhvr>
                                        <p:cTn id="27" dur="500"/>
                                        <p:tgtEl>
                                          <p:spTgt spid="890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908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13"/>
          <p:cNvSpPr>
            <a:spLocks noChangeArrowheads="1"/>
          </p:cNvSpPr>
          <p:nvPr/>
        </p:nvSpPr>
        <p:spPr bwMode="auto">
          <a:xfrm>
            <a:off x="571472" y="188640"/>
            <a:ext cx="8001056" cy="642942"/>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32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Test de DBO</a:t>
            </a:r>
            <a:r>
              <a:rPr lang="fr-FR" sz="20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5</a:t>
            </a:r>
          </a:p>
        </p:txBody>
      </p:sp>
      <p:sp>
        <p:nvSpPr>
          <p:cNvPr id="11" name="ZoneTexte 10"/>
          <p:cNvSpPr txBox="1"/>
          <p:nvPr/>
        </p:nvSpPr>
        <p:spPr>
          <a:xfrm>
            <a:off x="1571604" y="1124744"/>
            <a:ext cx="7572396" cy="830997"/>
          </a:xfrm>
          <a:prstGeom prst="rect">
            <a:avLst/>
          </a:prstGeom>
          <a:noFill/>
        </p:spPr>
        <p:txBody>
          <a:bodyPr wrap="square" rtlCol="0">
            <a:spAutoFit/>
          </a:bodyPr>
          <a:lstStyle/>
          <a:p>
            <a:pPr>
              <a:buFont typeface="Wingdings" pitchFamily="2" charset="2"/>
              <a:buChar char="Ø"/>
            </a:pPr>
            <a:r>
              <a:rPr lang="fr-FR" sz="1400" dirty="0" smtClean="0">
                <a:latin typeface="Times New Roman" pitchFamily="18" charset="0"/>
                <a:cs typeface="Times New Roman" pitchFamily="18" charset="0"/>
              </a:rPr>
              <a:t>  L</a:t>
            </a:r>
            <a:r>
              <a:rPr lang="fr-FR" sz="1600" dirty="0" smtClean="0">
                <a:latin typeface="Times New Roman" pitchFamily="18" charset="0"/>
                <a:cs typeface="Times New Roman" pitchFamily="18" charset="0"/>
              </a:rPr>
              <a:t>e test de </a:t>
            </a:r>
            <a:r>
              <a:rPr lang="fr-FR" sz="1600" dirty="0" err="1" smtClean="0">
                <a:latin typeface="Times New Roman" pitchFamily="18" charset="0"/>
                <a:cs typeface="Times New Roman" pitchFamily="18" charset="0"/>
              </a:rPr>
              <a:t>respirométrie</a:t>
            </a:r>
            <a:r>
              <a:rPr lang="fr-FR" sz="1600" dirty="0" smtClean="0">
                <a:latin typeface="Times New Roman" pitchFamily="18" charset="0"/>
                <a:cs typeface="Times New Roman" pitchFamily="18" charset="0"/>
              </a:rPr>
              <a:t> permet de suivre la consommation d’oxygène par les bactéries . </a:t>
            </a:r>
          </a:p>
          <a:p>
            <a:pPr>
              <a:buFont typeface="Wingdings" pitchFamily="2" charset="2"/>
              <a:buChar char="Ø"/>
            </a:pPr>
            <a:endParaRPr lang="fr-FR" sz="1600" dirty="0" smtClean="0">
              <a:latin typeface="Times New Roman" pitchFamily="18" charset="0"/>
              <a:cs typeface="Times New Roman" pitchFamily="18" charset="0"/>
            </a:endParaRPr>
          </a:p>
          <a:p>
            <a:pPr>
              <a:buFont typeface="Wingdings" pitchFamily="2" charset="2"/>
              <a:buChar char="Ø"/>
            </a:pPr>
            <a:r>
              <a:rPr lang="fr-FR" sz="1600" dirty="0" smtClean="0">
                <a:latin typeface="Times New Roman" pitchFamily="18" charset="0"/>
                <a:cs typeface="Times New Roman" pitchFamily="18" charset="0"/>
              </a:rPr>
              <a:t>  En condition aérobie.</a:t>
            </a:r>
            <a:endParaRPr lang="fr-FR" dirty="0"/>
          </a:p>
        </p:txBody>
      </p:sp>
      <p:pic>
        <p:nvPicPr>
          <p:cNvPr id="12" name="Picture 1" descr="C:\Users\p\Music\Documents\Desktop\Capture.PNG"/>
          <p:cNvPicPr>
            <a:picLocks noChangeAspect="1" noChangeArrowheads="1"/>
          </p:cNvPicPr>
          <p:nvPr/>
        </p:nvPicPr>
        <p:blipFill>
          <a:blip r:embed="rId3" cstate="print"/>
          <a:srcRect/>
          <a:stretch>
            <a:fillRect/>
          </a:stretch>
        </p:blipFill>
        <p:spPr bwMode="auto">
          <a:xfrm>
            <a:off x="214282" y="2595171"/>
            <a:ext cx="1500198" cy="2905531"/>
          </a:xfrm>
          <a:prstGeom prst="rect">
            <a:avLst/>
          </a:prstGeom>
          <a:noFill/>
        </p:spPr>
      </p:pic>
      <p:sp>
        <p:nvSpPr>
          <p:cNvPr id="13" name="ZoneTexte 12"/>
          <p:cNvSpPr txBox="1"/>
          <p:nvPr/>
        </p:nvSpPr>
        <p:spPr>
          <a:xfrm>
            <a:off x="1643042" y="2668028"/>
            <a:ext cx="1571636" cy="3046988"/>
          </a:xfrm>
          <a:prstGeom prst="rect">
            <a:avLst/>
          </a:prstGeom>
          <a:noFill/>
          <a:effectLst/>
        </p:spPr>
        <p:txBody>
          <a:bodyPr wrap="square" rtlCol="0">
            <a:spAutoFit/>
          </a:bodyPr>
          <a:lstStyle/>
          <a:p>
            <a:endParaRPr lang="fr-FR" b="1" dirty="0" smtClean="0">
              <a:latin typeface="Times New Roman"/>
              <a:ea typeface="Calibri"/>
              <a:cs typeface="Arial"/>
            </a:endParaRPr>
          </a:p>
          <a:p>
            <a:r>
              <a:rPr lang="fr-FR" sz="1200" b="1" dirty="0" smtClean="0">
                <a:latin typeface="Times New Roman"/>
                <a:ea typeface="Calibri"/>
                <a:cs typeface="Arial"/>
              </a:rPr>
              <a:t>Tête OXITOP</a:t>
            </a:r>
          </a:p>
          <a:p>
            <a:endParaRPr lang="fr-FR" b="1" dirty="0" smtClean="0">
              <a:latin typeface="Times New Roman"/>
              <a:ea typeface="Calibri"/>
              <a:cs typeface="Arial"/>
            </a:endParaRPr>
          </a:p>
          <a:p>
            <a:endParaRPr lang="fr-FR" sz="1200" b="1" dirty="0" smtClean="0">
              <a:latin typeface="Times New Roman"/>
              <a:ea typeface="Calibri"/>
              <a:cs typeface="Arial"/>
            </a:endParaRPr>
          </a:p>
          <a:p>
            <a:r>
              <a:rPr lang="fr-FR" sz="1200" b="1" dirty="0" smtClean="0">
                <a:latin typeface="Times New Roman"/>
                <a:ea typeface="Calibri"/>
                <a:cs typeface="Arial"/>
              </a:rPr>
              <a:t>Manchon cartouche </a:t>
            </a:r>
          </a:p>
          <a:p>
            <a:r>
              <a:rPr lang="fr-FR" sz="1200" b="1" dirty="0" smtClean="0">
                <a:latin typeface="Times New Roman"/>
                <a:ea typeface="Calibri"/>
                <a:cs typeface="Arial"/>
              </a:rPr>
              <a:t>Pastilles de soude </a:t>
            </a:r>
          </a:p>
          <a:p>
            <a:endParaRPr lang="fr-FR" sz="1200" b="1" dirty="0" smtClean="0">
              <a:latin typeface="Times New Roman"/>
              <a:ea typeface="Calibri"/>
              <a:cs typeface="Arial"/>
            </a:endParaRPr>
          </a:p>
          <a:p>
            <a:endParaRPr lang="fr-FR" sz="1200" b="1" dirty="0" smtClean="0">
              <a:latin typeface="Times New Roman"/>
              <a:ea typeface="Calibri"/>
              <a:cs typeface="Arial"/>
            </a:endParaRPr>
          </a:p>
          <a:p>
            <a:endParaRPr lang="fr-FR" sz="1200" b="1" dirty="0" smtClean="0">
              <a:latin typeface="Times New Roman"/>
              <a:ea typeface="Calibri"/>
              <a:cs typeface="Arial"/>
            </a:endParaRPr>
          </a:p>
          <a:p>
            <a:endParaRPr lang="fr-FR" sz="1200" b="1" dirty="0" smtClean="0">
              <a:latin typeface="Times New Roman"/>
              <a:ea typeface="Calibri"/>
              <a:cs typeface="Arial"/>
            </a:endParaRPr>
          </a:p>
          <a:p>
            <a:endParaRPr lang="fr-FR" sz="1200" b="1" dirty="0" smtClean="0">
              <a:latin typeface="Times New Roman"/>
              <a:ea typeface="Calibri"/>
              <a:cs typeface="Arial"/>
            </a:endParaRPr>
          </a:p>
          <a:p>
            <a:r>
              <a:rPr lang="fr-FR" sz="1200" b="1" dirty="0" smtClean="0">
                <a:latin typeface="Times New Roman"/>
                <a:ea typeface="Calibri"/>
                <a:cs typeface="Arial"/>
              </a:rPr>
              <a:t>Eau </a:t>
            </a:r>
            <a:r>
              <a:rPr lang="fr-FR" sz="1200" b="1" dirty="0" err="1" smtClean="0">
                <a:latin typeface="Times New Roman"/>
                <a:ea typeface="Calibri"/>
                <a:cs typeface="Arial"/>
              </a:rPr>
              <a:t>extré</a:t>
            </a:r>
            <a:endParaRPr lang="fr-FR" sz="1200" b="1" dirty="0" smtClean="0">
              <a:latin typeface="Times New Roman"/>
              <a:ea typeface="Calibri"/>
              <a:cs typeface="Arial"/>
            </a:endParaRPr>
          </a:p>
          <a:p>
            <a:endParaRPr lang="fr-FR" sz="1200" b="1" dirty="0" smtClean="0">
              <a:latin typeface="Times New Roman"/>
              <a:ea typeface="Calibri"/>
              <a:cs typeface="Arial"/>
            </a:endParaRPr>
          </a:p>
          <a:p>
            <a:r>
              <a:rPr lang="fr-FR" sz="1200" b="1" dirty="0" smtClean="0">
                <a:latin typeface="Times New Roman"/>
                <a:ea typeface="Calibri"/>
                <a:cs typeface="Arial"/>
              </a:rPr>
              <a:t>Barreau magnétique </a:t>
            </a:r>
          </a:p>
          <a:p>
            <a:endParaRPr lang="fr-FR" sz="1200" dirty="0"/>
          </a:p>
        </p:txBody>
      </p:sp>
      <p:graphicFrame>
        <p:nvGraphicFramePr>
          <p:cNvPr id="14" name="Tableau 13"/>
          <p:cNvGraphicFramePr>
            <a:graphicFrameLocks noGrp="1"/>
          </p:cNvGraphicFramePr>
          <p:nvPr/>
        </p:nvGraphicFramePr>
        <p:xfrm>
          <a:off x="4071934" y="3954792"/>
          <a:ext cx="4387215" cy="1188720"/>
        </p:xfrm>
        <a:graphic>
          <a:graphicData uri="http://schemas.openxmlformats.org/drawingml/2006/table">
            <a:tbl>
              <a:tblPr>
                <a:tableStyleId>{3C2FFA5D-87B4-456A-9821-1D502468CF0F}</a:tableStyleId>
              </a:tblPr>
              <a:tblGrid>
                <a:gridCol w="1462405"/>
                <a:gridCol w="1462405"/>
                <a:gridCol w="1462405"/>
              </a:tblGrid>
              <a:tr h="0">
                <a:tc>
                  <a:txBody>
                    <a:bodyPr/>
                    <a:lstStyle/>
                    <a:p>
                      <a:pPr algn="ctr">
                        <a:lnSpc>
                          <a:spcPct val="150000"/>
                        </a:lnSpc>
                        <a:spcAft>
                          <a:spcPts val="0"/>
                        </a:spcAft>
                      </a:pPr>
                      <a:endParaRPr lang="fr-FR" sz="1400" b="1" dirty="0">
                        <a:latin typeface="Calibri"/>
                        <a:ea typeface="Calibri"/>
                        <a:cs typeface="Arial"/>
                      </a:endParaRPr>
                    </a:p>
                  </a:txBody>
                  <a:tcPr marL="68580" marR="68580" marT="0" marB="0"/>
                </a:tc>
                <a:tc>
                  <a:txBody>
                    <a:bodyPr/>
                    <a:lstStyle/>
                    <a:p>
                      <a:pPr algn="ctr">
                        <a:lnSpc>
                          <a:spcPct val="150000"/>
                        </a:lnSpc>
                        <a:spcAft>
                          <a:spcPts val="0"/>
                        </a:spcAft>
                      </a:pPr>
                      <a:r>
                        <a:rPr lang="fr-FR" sz="1400" b="1" dirty="0"/>
                        <a:t>Composition </a:t>
                      </a:r>
                      <a:endParaRPr lang="fr-FR" sz="1400" b="1" dirty="0">
                        <a:latin typeface="Calibri"/>
                        <a:ea typeface="Calibri"/>
                        <a:cs typeface="Arial"/>
                      </a:endParaRPr>
                    </a:p>
                  </a:txBody>
                  <a:tcPr marL="68580" marR="68580" marT="0" marB="0"/>
                </a:tc>
                <a:tc>
                  <a:txBody>
                    <a:bodyPr/>
                    <a:lstStyle/>
                    <a:p>
                      <a:pPr algn="ctr">
                        <a:lnSpc>
                          <a:spcPct val="150000"/>
                        </a:lnSpc>
                        <a:spcAft>
                          <a:spcPts val="0"/>
                        </a:spcAft>
                      </a:pPr>
                      <a:r>
                        <a:rPr lang="fr-FR" sz="1400" b="1" dirty="0"/>
                        <a:t>DBO</a:t>
                      </a:r>
                      <a:r>
                        <a:rPr lang="fr-FR" sz="1400" b="1" baseline="-25000" dirty="0"/>
                        <a:t>5</a:t>
                      </a:r>
                      <a:r>
                        <a:rPr lang="fr-FR" sz="1400" b="1" dirty="0"/>
                        <a:t> (mg/l)</a:t>
                      </a:r>
                      <a:endParaRPr lang="fr-FR" sz="1400" b="1" dirty="0">
                        <a:latin typeface="Calibri"/>
                        <a:ea typeface="Calibri"/>
                        <a:cs typeface="Arial"/>
                      </a:endParaRPr>
                    </a:p>
                  </a:txBody>
                  <a:tcPr marL="68580" marR="68580" marT="0" marB="0"/>
                </a:tc>
              </a:tr>
              <a:tr h="0">
                <a:tc>
                  <a:txBody>
                    <a:bodyPr/>
                    <a:lstStyle/>
                    <a:p>
                      <a:pPr algn="ctr">
                        <a:lnSpc>
                          <a:spcPct val="150000"/>
                        </a:lnSpc>
                        <a:spcAft>
                          <a:spcPts val="0"/>
                        </a:spcAft>
                      </a:pPr>
                      <a:r>
                        <a:rPr lang="fr-FR" sz="1400" b="1" dirty="0"/>
                        <a:t>Solution 01</a:t>
                      </a:r>
                      <a:endParaRPr lang="fr-FR" sz="1400" b="1" dirty="0">
                        <a:latin typeface="Calibri"/>
                        <a:ea typeface="Calibri"/>
                        <a:cs typeface="Arial"/>
                      </a:endParaRPr>
                    </a:p>
                  </a:txBody>
                  <a:tcPr marL="68580" marR="68580" marT="0" marB="0"/>
                </a:tc>
                <a:tc>
                  <a:txBody>
                    <a:bodyPr/>
                    <a:lstStyle/>
                    <a:p>
                      <a:pPr algn="ctr">
                        <a:lnSpc>
                          <a:spcPct val="150000"/>
                        </a:lnSpc>
                        <a:spcAft>
                          <a:spcPts val="0"/>
                        </a:spcAft>
                      </a:pPr>
                      <a:r>
                        <a:rPr lang="fr-FR" sz="1200" dirty="0"/>
                        <a:t>1g de sol+250 ml</a:t>
                      </a:r>
                      <a:endParaRPr lang="fr-FR" sz="1200" dirty="0">
                        <a:latin typeface="Calibri"/>
                        <a:ea typeface="Calibri"/>
                        <a:cs typeface="Arial"/>
                      </a:endParaRPr>
                    </a:p>
                  </a:txBody>
                  <a:tcPr marL="68580" marR="68580" marT="0" marB="0"/>
                </a:tc>
                <a:tc>
                  <a:txBody>
                    <a:bodyPr/>
                    <a:lstStyle/>
                    <a:p>
                      <a:pPr algn="ctr">
                        <a:lnSpc>
                          <a:spcPct val="150000"/>
                        </a:lnSpc>
                        <a:spcAft>
                          <a:spcPts val="0"/>
                        </a:spcAft>
                      </a:pPr>
                      <a:r>
                        <a:rPr lang="fr-FR" sz="1200" dirty="0"/>
                        <a:t>31</a:t>
                      </a:r>
                      <a:endParaRPr lang="fr-FR" sz="1200" dirty="0">
                        <a:latin typeface="Calibri"/>
                        <a:ea typeface="Calibri"/>
                        <a:cs typeface="Arial"/>
                      </a:endParaRPr>
                    </a:p>
                  </a:txBody>
                  <a:tcPr marL="68580" marR="68580" marT="0" marB="0"/>
                </a:tc>
              </a:tr>
              <a:tr h="0">
                <a:tc>
                  <a:txBody>
                    <a:bodyPr/>
                    <a:lstStyle/>
                    <a:p>
                      <a:pPr algn="ctr">
                        <a:lnSpc>
                          <a:spcPct val="150000"/>
                        </a:lnSpc>
                        <a:spcAft>
                          <a:spcPts val="0"/>
                        </a:spcAft>
                      </a:pPr>
                      <a:r>
                        <a:rPr lang="fr-FR" sz="1400" b="1" dirty="0"/>
                        <a:t>Solution 02</a:t>
                      </a:r>
                      <a:endParaRPr lang="fr-FR" sz="1400" b="1" dirty="0">
                        <a:latin typeface="Calibri"/>
                        <a:ea typeface="Calibri"/>
                        <a:cs typeface="Arial"/>
                      </a:endParaRPr>
                    </a:p>
                  </a:txBody>
                  <a:tcPr marL="68580" marR="68580" marT="0" marB="0"/>
                </a:tc>
                <a:tc>
                  <a:txBody>
                    <a:bodyPr/>
                    <a:lstStyle/>
                    <a:p>
                      <a:pPr algn="ctr">
                        <a:lnSpc>
                          <a:spcPct val="150000"/>
                        </a:lnSpc>
                        <a:spcAft>
                          <a:spcPts val="0"/>
                        </a:spcAft>
                      </a:pPr>
                      <a:r>
                        <a:rPr lang="fr-FR" sz="1200" dirty="0"/>
                        <a:t>1g de sol+250 ml+1g de polymère</a:t>
                      </a:r>
                      <a:endParaRPr lang="fr-FR" sz="1200" dirty="0">
                        <a:latin typeface="Calibri"/>
                        <a:ea typeface="Calibri"/>
                        <a:cs typeface="Arial"/>
                      </a:endParaRPr>
                    </a:p>
                  </a:txBody>
                  <a:tcPr marL="68580" marR="68580" marT="0" marB="0"/>
                </a:tc>
                <a:tc>
                  <a:txBody>
                    <a:bodyPr/>
                    <a:lstStyle/>
                    <a:p>
                      <a:pPr algn="ctr">
                        <a:lnSpc>
                          <a:spcPct val="150000"/>
                        </a:lnSpc>
                        <a:spcAft>
                          <a:spcPts val="0"/>
                        </a:spcAft>
                      </a:pPr>
                      <a:r>
                        <a:rPr lang="fr-FR" sz="1200" dirty="0"/>
                        <a:t>53</a:t>
                      </a:r>
                      <a:endParaRPr lang="fr-FR" sz="1200" dirty="0">
                        <a:latin typeface="Calibri"/>
                        <a:ea typeface="Calibri"/>
                        <a:cs typeface="Arial"/>
                      </a:endParaRPr>
                    </a:p>
                  </a:txBody>
                  <a:tcPr marL="68580" marR="68580" marT="0" marB="0"/>
                </a:tc>
              </a:tr>
            </a:tbl>
          </a:graphicData>
        </a:graphic>
      </p:graphicFrame>
      <p:sp>
        <p:nvSpPr>
          <p:cNvPr id="15" name="Rectangle 14"/>
          <p:cNvSpPr/>
          <p:nvPr/>
        </p:nvSpPr>
        <p:spPr>
          <a:xfrm>
            <a:off x="3537098" y="3549851"/>
            <a:ext cx="5606902" cy="307777"/>
          </a:xfrm>
          <a:prstGeom prst="rect">
            <a:avLst/>
          </a:prstGeom>
        </p:spPr>
        <p:txBody>
          <a:bodyPr wrap="square">
            <a:spAutoFit/>
          </a:bodyPr>
          <a:lstStyle/>
          <a:p>
            <a:pPr algn="ctr"/>
            <a:r>
              <a:rPr lang="fr-FR" sz="1400" b="1" dirty="0" smtClean="0">
                <a:latin typeface="Times New Roman"/>
                <a:ea typeface="Calibri"/>
                <a:cs typeface="Arial"/>
              </a:rPr>
              <a:t>Tableau 6:  </a:t>
            </a:r>
            <a:r>
              <a:rPr lang="fr-FR" sz="1400" dirty="0" smtClean="0">
                <a:latin typeface="Times New Roman"/>
                <a:ea typeface="Calibri"/>
                <a:cs typeface="Arial"/>
              </a:rPr>
              <a:t>résultat de consommation d’oxygène  (DBO5 )</a:t>
            </a:r>
            <a:endParaRPr lang="fr-FR" sz="1400" dirty="0">
              <a:latin typeface="Times New Roman"/>
              <a:ea typeface="Calibri"/>
              <a:cs typeface="Arial"/>
            </a:endParaRPr>
          </a:p>
        </p:txBody>
      </p:sp>
      <p:sp>
        <p:nvSpPr>
          <p:cNvPr id="16" name="Ellipse 15"/>
          <p:cNvSpPr/>
          <p:nvPr/>
        </p:nvSpPr>
        <p:spPr>
          <a:xfrm>
            <a:off x="7215206" y="4653136"/>
            <a:ext cx="1013242" cy="272072"/>
          </a:xfrm>
          <a:prstGeom prst="ellipse">
            <a:avLst/>
          </a:prstGeom>
          <a:noFill/>
          <a:ln>
            <a:solidFill>
              <a:srgbClr val="FF0000"/>
            </a:solidFill>
          </a:ln>
        </p:spPr>
        <p:style>
          <a:lnRef idx="2">
            <a:schemeClr val="accent6"/>
          </a:lnRef>
          <a:fillRef idx="1001">
            <a:schemeClr val="lt1"/>
          </a:fillRef>
          <a:effectRef idx="0">
            <a:schemeClr val="accent6"/>
          </a:effectRef>
          <a:fontRef idx="minor">
            <a:schemeClr val="dk1"/>
          </a:fontRef>
        </p:style>
        <p:txBody>
          <a:bodyPr rtlCol="0" anchor="ctr"/>
          <a:lstStyle/>
          <a:p>
            <a:pPr algn="ctr"/>
            <a:endParaRPr lang="fr-FR" dirty="0"/>
          </a:p>
        </p:txBody>
      </p:sp>
      <p:sp>
        <p:nvSpPr>
          <p:cNvPr id="17" name="Ellipse 16"/>
          <p:cNvSpPr/>
          <p:nvPr/>
        </p:nvSpPr>
        <p:spPr>
          <a:xfrm>
            <a:off x="7215206" y="4293096"/>
            <a:ext cx="1153268" cy="288032"/>
          </a:xfrm>
          <a:prstGeom prst="ellipse">
            <a:avLst/>
          </a:prstGeom>
          <a:noFill/>
          <a:ln>
            <a:solidFill>
              <a:srgbClr val="FF0000"/>
            </a:solidFill>
          </a:ln>
        </p:spPr>
        <p:style>
          <a:lnRef idx="2">
            <a:schemeClr val="accent6"/>
          </a:lnRef>
          <a:fillRef idx="1001">
            <a:schemeClr val="lt1"/>
          </a:fillRef>
          <a:effectRef idx="0">
            <a:schemeClr val="accent6"/>
          </a:effectRef>
          <a:fontRef idx="minor">
            <a:schemeClr val="dk1"/>
          </a:fontRef>
        </p:style>
        <p:txBody>
          <a:bodyPr rtlCol="0" anchor="ctr"/>
          <a:lstStyle/>
          <a:p>
            <a:pPr algn="ctr"/>
            <a:endParaRPr lang="fr-FR"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4)">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checkerboard(across)">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checkerboard(across)">
                                      <p:cBhvr>
                                        <p:cTn id="25" dur="500"/>
                                        <p:tgtEl>
                                          <p:spTgt spid="14"/>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checkerboard(across)">
                                      <p:cBhvr>
                                        <p:cTn id="28" dur="500"/>
                                        <p:tgtEl>
                                          <p:spTgt spid="15"/>
                                        </p:tgtEl>
                                      </p:cBhvr>
                                    </p:animEffect>
                                  </p:childTnLst>
                                </p:cTn>
                              </p:par>
                            </p:childTnLst>
                          </p:cTn>
                        </p:par>
                        <p:par>
                          <p:cTn id="29" fill="hold">
                            <p:stCondLst>
                              <p:cond delay="500"/>
                            </p:stCondLst>
                            <p:childTnLst>
                              <p:par>
                                <p:cTn id="30" presetID="17" presetClass="entr" presetSubtype="1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1000" fill="hold"/>
                                        <p:tgtEl>
                                          <p:spTgt spid="16"/>
                                        </p:tgtEl>
                                        <p:attrNameLst>
                                          <p:attrName>ppt_w</p:attrName>
                                        </p:attrNameLst>
                                      </p:cBhvr>
                                      <p:tavLst>
                                        <p:tav tm="0">
                                          <p:val>
                                            <p:fltVal val="0"/>
                                          </p:val>
                                        </p:tav>
                                        <p:tav tm="100000">
                                          <p:val>
                                            <p:strVal val="#ppt_w"/>
                                          </p:val>
                                        </p:tav>
                                      </p:tavLst>
                                    </p:anim>
                                    <p:anim calcmode="lin" valueType="num">
                                      <p:cBhvr>
                                        <p:cTn id="33" dur="1000" fill="hold"/>
                                        <p:tgtEl>
                                          <p:spTgt spid="16"/>
                                        </p:tgtEl>
                                        <p:attrNameLst>
                                          <p:attrName>ppt_h</p:attrName>
                                        </p:attrNameLst>
                                      </p:cBhvr>
                                      <p:tavLst>
                                        <p:tav tm="0">
                                          <p:val>
                                            <p:strVal val="#ppt_h"/>
                                          </p:val>
                                        </p:tav>
                                        <p:tav tm="100000">
                                          <p:val>
                                            <p:strVal val="#ppt_h"/>
                                          </p:val>
                                        </p:tav>
                                      </p:tavLst>
                                    </p:anim>
                                  </p:childTnLst>
                                </p:cTn>
                              </p:par>
                            </p:childTnLst>
                          </p:cTn>
                        </p:par>
                        <p:par>
                          <p:cTn id="34" fill="hold">
                            <p:stCondLst>
                              <p:cond delay="1500"/>
                            </p:stCondLst>
                            <p:childTnLst>
                              <p:par>
                                <p:cTn id="35" presetID="35" presetClass="emph" presetSubtype="0" repeatCount="indefinite" fill="hold" grpId="1" nodeType="afterEffect">
                                  <p:stCondLst>
                                    <p:cond delay="0"/>
                                  </p:stCondLst>
                                  <p:childTnLst>
                                    <p:anim calcmode="discrete" valueType="str">
                                      <p:cBhvr>
                                        <p:cTn id="36" dur="1000" fill="hold"/>
                                        <p:tgtEl>
                                          <p:spTgt spid="16"/>
                                        </p:tgtEl>
                                        <p:attrNameLst>
                                          <p:attrName>style.visibility</p:attrName>
                                        </p:attrNameLst>
                                      </p:cBhvr>
                                      <p:tavLst>
                                        <p:tav tm="0">
                                          <p:val>
                                            <p:strVal val="hidden"/>
                                          </p:val>
                                        </p:tav>
                                        <p:tav tm="50000">
                                          <p:val>
                                            <p:strVal val="visible"/>
                                          </p:val>
                                        </p:tav>
                                      </p:tavLst>
                                    </p:anim>
                                  </p:childTnLst>
                                </p:cTn>
                              </p:par>
                              <p:par>
                                <p:cTn id="37" presetID="17" presetClass="entr" presetSubtype="1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1" presetClass="emph" presetSubtype="0" repeatCount="indefinite" fill="hold" grpId="1" nodeType="clickEffect">
                                  <p:stCondLst>
                                    <p:cond delay="0"/>
                                  </p:stCondLst>
                                  <p:childTnLst>
                                    <p:animClr clrSpc="hsl">
                                      <p:cBhvr override="childStyle">
                                        <p:cTn id="44" dur="500" fill="hold"/>
                                        <p:tgtEl>
                                          <p:spTgt spid="17"/>
                                        </p:tgtEl>
                                        <p:attrNameLst>
                                          <p:attrName>style.color</p:attrName>
                                        </p:attrNameLst>
                                      </p:cBhvr>
                                      <p:by>
                                        <p:hsl h="7200000" s="0" l="0"/>
                                      </p:by>
                                    </p:animClr>
                                    <p:animClr clrSpc="hsl">
                                      <p:cBhvr>
                                        <p:cTn id="45" dur="500" fill="hold"/>
                                        <p:tgtEl>
                                          <p:spTgt spid="17"/>
                                        </p:tgtEl>
                                        <p:attrNameLst>
                                          <p:attrName>fillcolor</p:attrName>
                                        </p:attrNameLst>
                                      </p:cBhvr>
                                      <p:by>
                                        <p:hsl h="7200000" s="0" l="0"/>
                                      </p:by>
                                    </p:animClr>
                                    <p:animClr clrSpc="hsl">
                                      <p:cBhvr>
                                        <p:cTn id="46" dur="500" fill="hold"/>
                                        <p:tgtEl>
                                          <p:spTgt spid="17"/>
                                        </p:tgtEl>
                                        <p:attrNameLst>
                                          <p:attrName>stroke.color</p:attrName>
                                        </p:attrNameLst>
                                      </p:cBhvr>
                                      <p:by>
                                        <p:hsl h="7200000" s="0" l="0"/>
                                      </p:by>
                                    </p:animClr>
                                    <p:set>
                                      <p:cBhvr>
                                        <p:cTn id="47" dur="500" fill="hold"/>
                                        <p:tgtEl>
                                          <p:spTgt spid="1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p:bldP spid="15" grpId="0"/>
      <p:bldP spid="16" grpId="0" animBg="1"/>
      <p:bldP spid="16" grpId="1" animBg="1"/>
      <p:bldP spid="17" grpId="0" animBg="1"/>
      <p:bldP spid="17"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utoShape 48"/>
          <p:cNvSpPr>
            <a:spLocks noChangeArrowheads="1"/>
          </p:cNvSpPr>
          <p:nvPr/>
        </p:nvSpPr>
        <p:spPr bwMode="gray">
          <a:xfrm>
            <a:off x="1000100" y="5857892"/>
            <a:ext cx="4500594" cy="508000"/>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eaLnBrk="0" hangingPunct="0">
              <a:defRPr/>
            </a:pPr>
            <a:r>
              <a:rPr lang="fr-FR" sz="2400" b="1" dirty="0" smtClean="0"/>
              <a:t>Conclusion</a:t>
            </a:r>
            <a:endParaRPr lang="en-US" sz="2400" b="1" dirty="0"/>
          </a:p>
        </p:txBody>
      </p:sp>
      <p:sp>
        <p:nvSpPr>
          <p:cNvPr id="46" name="AutoShape 50"/>
          <p:cNvSpPr>
            <a:spLocks noChangeArrowheads="1"/>
          </p:cNvSpPr>
          <p:nvPr/>
        </p:nvSpPr>
        <p:spPr bwMode="gray">
          <a:xfrm>
            <a:off x="2123159" y="4793208"/>
            <a:ext cx="4449105" cy="508000"/>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eaLnBrk="0" hangingPunct="0">
              <a:defRPr/>
            </a:pPr>
            <a:r>
              <a:rPr lang="fr-FR" sz="2400" b="1" dirty="0" smtClean="0"/>
              <a:t>Résultats et Discussion</a:t>
            </a:r>
            <a:endParaRPr lang="en-US" sz="2400" b="1" dirty="0" smtClean="0"/>
          </a:p>
        </p:txBody>
      </p:sp>
      <p:sp>
        <p:nvSpPr>
          <p:cNvPr id="48" name="AutoShape 46"/>
          <p:cNvSpPr>
            <a:spLocks noChangeArrowheads="1"/>
          </p:cNvSpPr>
          <p:nvPr/>
        </p:nvSpPr>
        <p:spPr bwMode="ltGray">
          <a:xfrm rot="5400000">
            <a:off x="-2368550" y="1384300"/>
            <a:ext cx="4824412" cy="477043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defRPr/>
            </a:pPr>
            <a:endParaRPr lang="fr-FR">
              <a:latin typeface="Arial" charset="0"/>
              <a:cs typeface="Arial" charset="0"/>
            </a:endParaRPr>
          </a:p>
        </p:txBody>
      </p:sp>
      <p:sp>
        <p:nvSpPr>
          <p:cNvPr id="49" name="AutoShape 47"/>
          <p:cNvSpPr>
            <a:spLocks noChangeArrowheads="1"/>
          </p:cNvSpPr>
          <p:nvPr/>
        </p:nvSpPr>
        <p:spPr bwMode="ltGray">
          <a:xfrm rot="5400000" flipH="1">
            <a:off x="-1816297" y="1824410"/>
            <a:ext cx="4032250" cy="3929063"/>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defRPr/>
            </a:pPr>
            <a:endParaRPr lang="fr-FR" dirty="0">
              <a:latin typeface="Arial" charset="0"/>
              <a:cs typeface="Arial" charset="0"/>
            </a:endParaRPr>
          </a:p>
        </p:txBody>
      </p:sp>
      <p:sp>
        <p:nvSpPr>
          <p:cNvPr id="50" name="AutoShape 50"/>
          <p:cNvSpPr>
            <a:spLocks noChangeArrowheads="1"/>
          </p:cNvSpPr>
          <p:nvPr/>
        </p:nvSpPr>
        <p:spPr bwMode="gray">
          <a:xfrm>
            <a:off x="2428860" y="3643314"/>
            <a:ext cx="5472608" cy="508000"/>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eaLnBrk="0" hangingPunct="0">
              <a:defRPr/>
            </a:pPr>
            <a:endParaRPr lang="fr-FR" sz="2400" i="1" dirty="0" smtClean="0">
              <a:solidFill>
                <a:schemeClr val="tx1"/>
              </a:solidFill>
              <a:effectLst>
                <a:outerShdw blurRad="38100" dist="38100" dir="2700000" algn="tl">
                  <a:srgbClr val="000000">
                    <a:alpha val="43137"/>
                  </a:srgbClr>
                </a:outerShdw>
              </a:effectLst>
              <a:cs typeface="Arial" pitchFamily="34" charset="0"/>
            </a:endParaRPr>
          </a:p>
          <a:p>
            <a:pPr algn="ctr" eaLnBrk="0" hangingPunct="0">
              <a:defRPr/>
            </a:pPr>
            <a:r>
              <a:rPr lang="fr-FR" sz="2400" b="1" dirty="0" smtClean="0"/>
              <a:t>Matériel et Méthodes</a:t>
            </a:r>
            <a:endParaRPr lang="en-US" sz="2400" b="1" dirty="0" smtClean="0"/>
          </a:p>
          <a:p>
            <a:pPr algn="ctr" eaLnBrk="0" hangingPunct="0">
              <a:defRPr/>
            </a:pPr>
            <a:endParaRPr lang="fr-FR" sz="2400" b="1" dirty="0">
              <a:latin typeface="+mj-lt"/>
            </a:endParaRPr>
          </a:p>
        </p:txBody>
      </p:sp>
      <p:sp>
        <p:nvSpPr>
          <p:cNvPr id="51" name="AutoShape 51"/>
          <p:cNvSpPr>
            <a:spLocks noChangeArrowheads="1"/>
          </p:cNvSpPr>
          <p:nvPr/>
        </p:nvSpPr>
        <p:spPr bwMode="gray">
          <a:xfrm>
            <a:off x="2143108" y="2348880"/>
            <a:ext cx="4419600" cy="508000"/>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r>
              <a:rPr lang="fr-FR" sz="2400" b="1" dirty="0" smtClean="0"/>
              <a:t>Partie théorique  </a:t>
            </a:r>
            <a:endParaRPr lang="fr-FR" sz="2400" b="1" dirty="0"/>
          </a:p>
        </p:txBody>
      </p:sp>
      <p:sp>
        <p:nvSpPr>
          <p:cNvPr id="52" name="AutoShape 52"/>
          <p:cNvSpPr>
            <a:spLocks noChangeArrowheads="1"/>
          </p:cNvSpPr>
          <p:nvPr/>
        </p:nvSpPr>
        <p:spPr bwMode="gray">
          <a:xfrm>
            <a:off x="938218" y="1120800"/>
            <a:ext cx="4419600" cy="508000"/>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eaLnBrk="0" hangingPunct="0">
              <a:defRPr/>
            </a:pPr>
            <a:r>
              <a:rPr lang="en-US" sz="2400" b="1" dirty="0">
                <a:solidFill>
                  <a:schemeClr val="tx2"/>
                </a:solidFill>
              </a:rPr>
              <a:t> </a:t>
            </a:r>
            <a:r>
              <a:rPr lang="en-US" sz="2400" b="1" dirty="0"/>
              <a:t>Introduction</a:t>
            </a:r>
          </a:p>
        </p:txBody>
      </p:sp>
      <p:grpSp>
        <p:nvGrpSpPr>
          <p:cNvPr id="2" name="Group 53"/>
          <p:cNvGrpSpPr>
            <a:grpSpLocks/>
          </p:cNvGrpSpPr>
          <p:nvPr/>
        </p:nvGrpSpPr>
        <p:grpSpPr bwMode="auto">
          <a:xfrm>
            <a:off x="976290" y="1196752"/>
            <a:ext cx="381000" cy="381000"/>
            <a:chOff x="2078" y="1680"/>
            <a:chExt cx="1615" cy="1615"/>
          </a:xfrm>
        </p:grpSpPr>
        <p:sp>
          <p:nvSpPr>
            <p:cNvPr id="54" name="Oval 54"/>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fr-FR"/>
            </a:p>
          </p:txBody>
        </p:sp>
        <p:sp>
          <p:nvSpPr>
            <p:cNvPr id="55" name="Oval 55"/>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fr-FR"/>
            </a:p>
          </p:txBody>
        </p:sp>
        <p:sp>
          <p:nvSpPr>
            <p:cNvPr id="56" name="Oval 56"/>
            <p:cNvSpPr>
              <a:spLocks noChangeArrowheads="1"/>
            </p:cNvSpPr>
            <p:nvPr/>
          </p:nvSpPr>
          <p:spPr bwMode="gray">
            <a:xfrm>
              <a:off x="2253" y="185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fr-FR">
                <a:latin typeface="Arial" charset="0"/>
                <a:cs typeface="Arial" charset="0"/>
              </a:endParaRPr>
            </a:p>
          </p:txBody>
        </p:sp>
        <p:sp>
          <p:nvSpPr>
            <p:cNvPr id="57" name="Oval 57"/>
            <p:cNvSpPr>
              <a:spLocks noChangeArrowheads="1"/>
            </p:cNvSpPr>
            <p:nvPr/>
          </p:nvSpPr>
          <p:spPr bwMode="gray">
            <a:xfrm>
              <a:off x="2254" y="1856"/>
              <a:ext cx="1262" cy="1264"/>
            </a:xfrm>
            <a:prstGeom prst="ellipse">
              <a:avLst/>
            </a:prstGeom>
            <a:gradFill rotWithShape="1">
              <a:gsLst>
                <a:gs pos="0">
                  <a:srgbClr val="000000"/>
                </a:gs>
                <a:gs pos="100000">
                  <a:srgbClr val="FFCC00"/>
                </a:gs>
              </a:gsLst>
              <a:lin ang="2700000" scaled="1"/>
            </a:gradFill>
            <a:ln w="38100" algn="ctr">
              <a:noFill/>
              <a:round/>
              <a:headEnd/>
              <a:tailEnd/>
            </a:ln>
          </p:spPr>
          <p:txBody>
            <a:bodyPr wrap="none" anchor="ctr">
              <a:spAutoFit/>
            </a:bodyPr>
            <a:lstStyle/>
            <a:p>
              <a:endParaRPr lang="fr-FR"/>
            </a:p>
          </p:txBody>
        </p:sp>
        <p:sp>
          <p:nvSpPr>
            <p:cNvPr id="58" name="Oval 58"/>
            <p:cNvSpPr>
              <a:spLocks noChangeArrowheads="1"/>
            </p:cNvSpPr>
            <p:nvPr/>
          </p:nvSpPr>
          <p:spPr bwMode="gray">
            <a:xfrm>
              <a:off x="2334" y="193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fr-FR">
                <a:latin typeface="Arial" charset="0"/>
                <a:cs typeface="Arial" charset="0"/>
              </a:endParaRPr>
            </a:p>
          </p:txBody>
        </p:sp>
        <p:sp>
          <p:nvSpPr>
            <p:cNvPr id="59" name="Oval 59"/>
            <p:cNvSpPr>
              <a:spLocks noChangeArrowheads="1"/>
            </p:cNvSpPr>
            <p:nvPr/>
          </p:nvSpPr>
          <p:spPr bwMode="gray">
            <a:xfrm>
              <a:off x="2337" y="1939"/>
              <a:ext cx="1096" cy="1098"/>
            </a:xfrm>
            <a:prstGeom prst="ellipse">
              <a:avLst/>
            </a:prstGeom>
            <a:gradFill rotWithShape="1">
              <a:gsLst>
                <a:gs pos="0">
                  <a:srgbClr val="FFCC00"/>
                </a:gs>
                <a:gs pos="100000">
                  <a:srgbClr val="7C6300"/>
                </a:gs>
              </a:gsLst>
              <a:lin ang="2700000" scaled="1"/>
            </a:gradFill>
            <a:ln w="38100" algn="ctr">
              <a:noFill/>
              <a:round/>
              <a:headEnd/>
              <a:tailEnd/>
            </a:ln>
          </p:spPr>
          <p:txBody>
            <a:bodyPr anchor="ctr">
              <a:spAutoFit/>
            </a:bodyPr>
            <a:lstStyle/>
            <a:p>
              <a:endParaRPr lang="fr-FR"/>
            </a:p>
          </p:txBody>
        </p:sp>
      </p:grpSp>
      <p:grpSp>
        <p:nvGrpSpPr>
          <p:cNvPr id="3" name="Group 67"/>
          <p:cNvGrpSpPr>
            <a:grpSpLocks/>
          </p:cNvGrpSpPr>
          <p:nvPr/>
        </p:nvGrpSpPr>
        <p:grpSpPr bwMode="auto">
          <a:xfrm>
            <a:off x="2333612" y="2420888"/>
            <a:ext cx="381000" cy="381000"/>
            <a:chOff x="2078" y="1680"/>
            <a:chExt cx="1615" cy="1615"/>
          </a:xfrm>
        </p:grpSpPr>
        <p:sp>
          <p:nvSpPr>
            <p:cNvPr id="61" name="Oval 68"/>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fr-FR"/>
            </a:p>
          </p:txBody>
        </p:sp>
        <p:sp>
          <p:nvSpPr>
            <p:cNvPr id="62" name="Oval 69"/>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fr-FR"/>
            </a:p>
          </p:txBody>
        </p:sp>
        <p:sp>
          <p:nvSpPr>
            <p:cNvPr id="63" name="Oval 70"/>
            <p:cNvSpPr>
              <a:spLocks noChangeArrowheads="1"/>
            </p:cNvSpPr>
            <p:nvPr/>
          </p:nvSpPr>
          <p:spPr bwMode="gray">
            <a:xfrm>
              <a:off x="2253" y="185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fr-FR">
                <a:latin typeface="Arial" charset="0"/>
                <a:cs typeface="Arial" charset="0"/>
              </a:endParaRPr>
            </a:p>
          </p:txBody>
        </p:sp>
        <p:sp>
          <p:nvSpPr>
            <p:cNvPr id="64" name="Oval 71"/>
            <p:cNvSpPr>
              <a:spLocks noChangeArrowheads="1"/>
            </p:cNvSpPr>
            <p:nvPr/>
          </p:nvSpPr>
          <p:spPr bwMode="gray">
            <a:xfrm>
              <a:off x="2254" y="1856"/>
              <a:ext cx="1262" cy="1264"/>
            </a:xfrm>
            <a:prstGeom prst="ellipse">
              <a:avLst/>
            </a:prstGeom>
            <a:gradFill rotWithShape="1">
              <a:gsLst>
                <a:gs pos="0">
                  <a:srgbClr val="21B3E1"/>
                </a:gs>
                <a:gs pos="100000">
                  <a:srgbClr val="0F5368"/>
                </a:gs>
              </a:gsLst>
              <a:lin ang="5400000" scaled="1"/>
            </a:gradFill>
            <a:ln w="38100" algn="ctr">
              <a:noFill/>
              <a:round/>
              <a:headEnd/>
              <a:tailEnd/>
            </a:ln>
          </p:spPr>
          <p:txBody>
            <a:bodyPr wrap="none" anchor="ctr">
              <a:spAutoFit/>
            </a:bodyPr>
            <a:lstStyle/>
            <a:p>
              <a:endParaRPr lang="fr-FR"/>
            </a:p>
          </p:txBody>
        </p:sp>
        <p:sp>
          <p:nvSpPr>
            <p:cNvPr id="65" name="Oval 72"/>
            <p:cNvSpPr>
              <a:spLocks noChangeArrowheads="1"/>
            </p:cNvSpPr>
            <p:nvPr/>
          </p:nvSpPr>
          <p:spPr bwMode="gray">
            <a:xfrm>
              <a:off x="2334" y="193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fr-FR">
                <a:latin typeface="Arial" charset="0"/>
                <a:cs typeface="Arial" charset="0"/>
              </a:endParaRPr>
            </a:p>
          </p:txBody>
        </p:sp>
        <p:sp>
          <p:nvSpPr>
            <p:cNvPr id="66" name="Oval 73"/>
            <p:cNvSpPr>
              <a:spLocks noChangeArrowheads="1"/>
            </p:cNvSpPr>
            <p:nvPr/>
          </p:nvSpPr>
          <p:spPr bwMode="gray">
            <a:xfrm>
              <a:off x="2337" y="1939"/>
              <a:ext cx="1096" cy="1098"/>
            </a:xfrm>
            <a:prstGeom prst="ellipse">
              <a:avLst/>
            </a:prstGeom>
            <a:gradFill rotWithShape="1">
              <a:gsLst>
                <a:gs pos="0">
                  <a:srgbClr val="21B3E1"/>
                </a:gs>
                <a:gs pos="100000">
                  <a:srgbClr val="10576D"/>
                </a:gs>
              </a:gsLst>
              <a:lin ang="2700000" scaled="1"/>
            </a:gradFill>
            <a:ln w="38100" algn="ctr">
              <a:noFill/>
              <a:round/>
              <a:headEnd/>
              <a:tailEnd/>
            </a:ln>
          </p:spPr>
          <p:txBody>
            <a:bodyPr anchor="ctr">
              <a:spAutoFit/>
            </a:bodyPr>
            <a:lstStyle/>
            <a:p>
              <a:endParaRPr lang="fr-FR"/>
            </a:p>
          </p:txBody>
        </p:sp>
      </p:grpSp>
      <p:grpSp>
        <p:nvGrpSpPr>
          <p:cNvPr id="4" name="Group 74"/>
          <p:cNvGrpSpPr>
            <a:grpSpLocks/>
          </p:cNvGrpSpPr>
          <p:nvPr/>
        </p:nvGrpSpPr>
        <p:grpSpPr bwMode="auto">
          <a:xfrm>
            <a:off x="2190736" y="4857760"/>
            <a:ext cx="381000" cy="381000"/>
            <a:chOff x="2078" y="1680"/>
            <a:chExt cx="1615" cy="1615"/>
          </a:xfrm>
        </p:grpSpPr>
        <p:sp>
          <p:nvSpPr>
            <p:cNvPr id="68" name="Oval 75"/>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fr-FR"/>
            </a:p>
          </p:txBody>
        </p:sp>
        <p:sp>
          <p:nvSpPr>
            <p:cNvPr id="69" name="Oval 76"/>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fr-FR"/>
            </a:p>
          </p:txBody>
        </p:sp>
        <p:sp>
          <p:nvSpPr>
            <p:cNvPr id="70" name="Oval 77"/>
            <p:cNvSpPr>
              <a:spLocks noChangeArrowheads="1"/>
            </p:cNvSpPr>
            <p:nvPr/>
          </p:nvSpPr>
          <p:spPr bwMode="gray">
            <a:xfrm>
              <a:off x="2253" y="185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fr-FR">
                <a:latin typeface="Arial" charset="0"/>
                <a:cs typeface="Arial" charset="0"/>
              </a:endParaRPr>
            </a:p>
          </p:txBody>
        </p:sp>
        <p:sp>
          <p:nvSpPr>
            <p:cNvPr id="71" name="Oval 78"/>
            <p:cNvSpPr>
              <a:spLocks noChangeArrowheads="1"/>
            </p:cNvSpPr>
            <p:nvPr/>
          </p:nvSpPr>
          <p:spPr bwMode="gray">
            <a:xfrm>
              <a:off x="2254" y="1856"/>
              <a:ext cx="1262" cy="1264"/>
            </a:xfrm>
            <a:prstGeom prst="ellipse">
              <a:avLst/>
            </a:prstGeom>
            <a:gradFill rotWithShape="1">
              <a:gsLst>
                <a:gs pos="0">
                  <a:srgbClr val="000000"/>
                </a:gs>
                <a:gs pos="100000">
                  <a:srgbClr val="8D67E1"/>
                </a:gs>
              </a:gsLst>
              <a:lin ang="2700000" scaled="1"/>
            </a:gradFill>
            <a:ln w="38100" algn="ctr">
              <a:noFill/>
              <a:round/>
              <a:headEnd/>
              <a:tailEnd/>
            </a:ln>
          </p:spPr>
          <p:txBody>
            <a:bodyPr wrap="none" anchor="ctr">
              <a:spAutoFit/>
            </a:bodyPr>
            <a:lstStyle/>
            <a:p>
              <a:endParaRPr lang="fr-FR"/>
            </a:p>
          </p:txBody>
        </p:sp>
        <p:sp>
          <p:nvSpPr>
            <p:cNvPr id="72" name="Oval 79"/>
            <p:cNvSpPr>
              <a:spLocks noChangeArrowheads="1"/>
            </p:cNvSpPr>
            <p:nvPr/>
          </p:nvSpPr>
          <p:spPr bwMode="gray">
            <a:xfrm>
              <a:off x="2334" y="193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fr-FR">
                <a:latin typeface="Arial" charset="0"/>
                <a:cs typeface="Arial" charset="0"/>
              </a:endParaRPr>
            </a:p>
          </p:txBody>
        </p:sp>
        <p:sp>
          <p:nvSpPr>
            <p:cNvPr id="73" name="Oval 80"/>
            <p:cNvSpPr>
              <a:spLocks noChangeArrowheads="1"/>
            </p:cNvSpPr>
            <p:nvPr/>
          </p:nvSpPr>
          <p:spPr bwMode="gray">
            <a:xfrm>
              <a:off x="2337" y="1939"/>
              <a:ext cx="1096" cy="1098"/>
            </a:xfrm>
            <a:prstGeom prst="ellipse">
              <a:avLst/>
            </a:prstGeom>
            <a:gradFill rotWithShape="1">
              <a:gsLst>
                <a:gs pos="0">
                  <a:srgbClr val="8D67E1"/>
                </a:gs>
                <a:gs pos="100000">
                  <a:srgbClr val="45326D"/>
                </a:gs>
              </a:gsLst>
              <a:lin ang="2700000" scaled="1"/>
            </a:gradFill>
            <a:ln w="38100" algn="ctr">
              <a:noFill/>
              <a:round/>
              <a:headEnd/>
              <a:tailEnd/>
            </a:ln>
          </p:spPr>
          <p:txBody>
            <a:bodyPr anchor="ctr">
              <a:spAutoFit/>
            </a:bodyPr>
            <a:lstStyle/>
            <a:p>
              <a:endParaRPr lang="fr-FR"/>
            </a:p>
          </p:txBody>
        </p:sp>
      </p:grpSp>
      <p:grpSp>
        <p:nvGrpSpPr>
          <p:cNvPr id="5" name="Group 81"/>
          <p:cNvGrpSpPr>
            <a:grpSpLocks/>
          </p:cNvGrpSpPr>
          <p:nvPr/>
        </p:nvGrpSpPr>
        <p:grpSpPr bwMode="auto">
          <a:xfrm>
            <a:off x="1073128" y="5949280"/>
            <a:ext cx="355600" cy="381000"/>
            <a:chOff x="2078" y="1680"/>
            <a:chExt cx="1615" cy="1615"/>
          </a:xfrm>
        </p:grpSpPr>
        <p:sp>
          <p:nvSpPr>
            <p:cNvPr id="75" name="Oval 82"/>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fr-FR"/>
            </a:p>
          </p:txBody>
        </p:sp>
        <p:sp>
          <p:nvSpPr>
            <p:cNvPr id="76" name="Oval 83"/>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fr-FR"/>
            </a:p>
          </p:txBody>
        </p:sp>
        <p:sp>
          <p:nvSpPr>
            <p:cNvPr id="77" name="Oval 84"/>
            <p:cNvSpPr>
              <a:spLocks noChangeArrowheads="1"/>
            </p:cNvSpPr>
            <p:nvPr/>
          </p:nvSpPr>
          <p:spPr bwMode="gray">
            <a:xfrm>
              <a:off x="2251" y="1855"/>
              <a:ext cx="1262"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fr-FR">
                <a:latin typeface="Arial" charset="0"/>
                <a:cs typeface="Arial" charset="0"/>
              </a:endParaRPr>
            </a:p>
          </p:txBody>
        </p:sp>
        <p:sp>
          <p:nvSpPr>
            <p:cNvPr id="78" name="Oval 85"/>
            <p:cNvSpPr>
              <a:spLocks noChangeArrowheads="1"/>
            </p:cNvSpPr>
            <p:nvPr/>
          </p:nvSpPr>
          <p:spPr bwMode="gray">
            <a:xfrm>
              <a:off x="2254" y="1856"/>
              <a:ext cx="1262" cy="1264"/>
            </a:xfrm>
            <a:prstGeom prst="ellipse">
              <a:avLst/>
            </a:prstGeom>
            <a:gradFill rotWithShape="1">
              <a:gsLst>
                <a:gs pos="0">
                  <a:srgbClr val="000000"/>
                </a:gs>
                <a:gs pos="100000">
                  <a:srgbClr val="E35E23"/>
                </a:gs>
              </a:gsLst>
              <a:lin ang="2700000" scaled="1"/>
            </a:gradFill>
            <a:ln w="38100" algn="ctr">
              <a:noFill/>
              <a:round/>
              <a:headEnd/>
              <a:tailEnd/>
            </a:ln>
          </p:spPr>
          <p:txBody>
            <a:bodyPr wrap="none" anchor="ctr">
              <a:spAutoFit/>
            </a:bodyPr>
            <a:lstStyle/>
            <a:p>
              <a:endParaRPr lang="fr-FR"/>
            </a:p>
          </p:txBody>
        </p:sp>
        <p:sp>
          <p:nvSpPr>
            <p:cNvPr id="79" name="Oval 86"/>
            <p:cNvSpPr>
              <a:spLocks noChangeArrowheads="1"/>
            </p:cNvSpPr>
            <p:nvPr/>
          </p:nvSpPr>
          <p:spPr bwMode="gray">
            <a:xfrm>
              <a:off x="2338" y="1936"/>
              <a:ext cx="1096"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fr-FR">
                <a:latin typeface="Arial" charset="0"/>
                <a:cs typeface="Arial" charset="0"/>
              </a:endParaRPr>
            </a:p>
          </p:txBody>
        </p:sp>
        <p:sp>
          <p:nvSpPr>
            <p:cNvPr id="80" name="Oval 87"/>
            <p:cNvSpPr>
              <a:spLocks noChangeArrowheads="1"/>
            </p:cNvSpPr>
            <p:nvPr/>
          </p:nvSpPr>
          <p:spPr bwMode="gray">
            <a:xfrm>
              <a:off x="2337" y="1939"/>
              <a:ext cx="1096" cy="1098"/>
            </a:xfrm>
            <a:prstGeom prst="ellipse">
              <a:avLst/>
            </a:prstGeom>
            <a:gradFill rotWithShape="1">
              <a:gsLst>
                <a:gs pos="0">
                  <a:srgbClr val="E35E23"/>
                </a:gs>
                <a:gs pos="100000">
                  <a:srgbClr val="6E2E11"/>
                </a:gs>
              </a:gsLst>
              <a:lin ang="2700000" scaled="1"/>
            </a:gradFill>
            <a:ln w="38100" algn="ctr">
              <a:noFill/>
              <a:round/>
              <a:headEnd/>
              <a:tailEnd/>
            </a:ln>
          </p:spPr>
          <p:txBody>
            <a:bodyPr anchor="ctr">
              <a:spAutoFit/>
            </a:bodyPr>
            <a:lstStyle/>
            <a:p>
              <a:endParaRPr lang="fr-FR"/>
            </a:p>
          </p:txBody>
        </p:sp>
      </p:grpSp>
      <p:grpSp>
        <p:nvGrpSpPr>
          <p:cNvPr id="6" name="Group 60"/>
          <p:cNvGrpSpPr>
            <a:grpSpLocks/>
          </p:cNvGrpSpPr>
          <p:nvPr/>
        </p:nvGrpSpPr>
        <p:grpSpPr bwMode="auto">
          <a:xfrm>
            <a:off x="2476488" y="3717032"/>
            <a:ext cx="381000" cy="381000"/>
            <a:chOff x="2078" y="1680"/>
            <a:chExt cx="1615" cy="1615"/>
          </a:xfrm>
        </p:grpSpPr>
        <p:sp>
          <p:nvSpPr>
            <p:cNvPr id="82" name="Oval 61"/>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fr-FR"/>
            </a:p>
          </p:txBody>
        </p:sp>
        <p:sp>
          <p:nvSpPr>
            <p:cNvPr id="83" name="Oval 62"/>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fr-FR"/>
            </a:p>
          </p:txBody>
        </p:sp>
        <p:sp>
          <p:nvSpPr>
            <p:cNvPr id="84" name="Oval 63"/>
            <p:cNvSpPr>
              <a:spLocks noChangeArrowheads="1"/>
            </p:cNvSpPr>
            <p:nvPr/>
          </p:nvSpPr>
          <p:spPr bwMode="gray">
            <a:xfrm>
              <a:off x="2253" y="185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fr-FR">
                <a:latin typeface="Arial" charset="0"/>
                <a:cs typeface="Arial" charset="0"/>
              </a:endParaRPr>
            </a:p>
          </p:txBody>
        </p:sp>
        <p:sp>
          <p:nvSpPr>
            <p:cNvPr id="85" name="Oval 64"/>
            <p:cNvSpPr>
              <a:spLocks noChangeArrowheads="1"/>
            </p:cNvSpPr>
            <p:nvPr/>
          </p:nvSpPr>
          <p:spPr bwMode="gray">
            <a:xfrm>
              <a:off x="2254" y="1856"/>
              <a:ext cx="1262" cy="1264"/>
            </a:xfrm>
            <a:prstGeom prst="ellipse">
              <a:avLst/>
            </a:prstGeom>
            <a:gradFill rotWithShape="1">
              <a:gsLst>
                <a:gs pos="0">
                  <a:srgbClr val="000000"/>
                </a:gs>
                <a:gs pos="100000">
                  <a:srgbClr val="48BE67"/>
                </a:gs>
              </a:gsLst>
              <a:lin ang="2700000" scaled="1"/>
            </a:gradFill>
            <a:ln w="38100" algn="ctr">
              <a:noFill/>
              <a:round/>
              <a:headEnd/>
              <a:tailEnd/>
            </a:ln>
          </p:spPr>
          <p:txBody>
            <a:bodyPr wrap="none" anchor="ctr">
              <a:spAutoFit/>
            </a:bodyPr>
            <a:lstStyle/>
            <a:p>
              <a:endParaRPr lang="fr-FR"/>
            </a:p>
          </p:txBody>
        </p:sp>
        <p:sp>
          <p:nvSpPr>
            <p:cNvPr id="86" name="Oval 65"/>
            <p:cNvSpPr>
              <a:spLocks noChangeArrowheads="1"/>
            </p:cNvSpPr>
            <p:nvPr/>
          </p:nvSpPr>
          <p:spPr bwMode="gray">
            <a:xfrm>
              <a:off x="2334" y="193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fr-FR">
                <a:latin typeface="Arial" charset="0"/>
                <a:cs typeface="Arial" charset="0"/>
              </a:endParaRPr>
            </a:p>
          </p:txBody>
        </p:sp>
        <p:sp>
          <p:nvSpPr>
            <p:cNvPr id="87" name="Oval 66"/>
            <p:cNvSpPr>
              <a:spLocks noChangeArrowheads="1"/>
            </p:cNvSpPr>
            <p:nvPr/>
          </p:nvSpPr>
          <p:spPr bwMode="gray">
            <a:xfrm>
              <a:off x="2337" y="1939"/>
              <a:ext cx="1096" cy="1098"/>
            </a:xfrm>
            <a:prstGeom prst="ellipse">
              <a:avLst/>
            </a:prstGeom>
            <a:gradFill rotWithShape="1">
              <a:gsLst>
                <a:gs pos="0">
                  <a:srgbClr val="48BE67"/>
                </a:gs>
                <a:gs pos="100000">
                  <a:srgbClr val="235C32"/>
                </a:gs>
              </a:gsLst>
              <a:lin ang="2700000" scaled="1"/>
            </a:gradFill>
            <a:ln w="38100" algn="ctr">
              <a:noFill/>
              <a:round/>
              <a:headEnd/>
              <a:tailEnd/>
            </a:ln>
          </p:spPr>
          <p:txBody>
            <a:bodyPr anchor="ctr">
              <a:spAutoFit/>
            </a:bodyPr>
            <a:lstStyle/>
            <a:p>
              <a:endParaRPr lang="fr-FR"/>
            </a:p>
          </p:txBody>
        </p:sp>
      </p:grpSp>
      <p:sp>
        <p:nvSpPr>
          <p:cNvPr id="88" name="Rectangle 87"/>
          <p:cNvSpPr/>
          <p:nvPr/>
        </p:nvSpPr>
        <p:spPr>
          <a:xfrm rot="16200000">
            <a:off x="-968298" y="3301495"/>
            <a:ext cx="3435556" cy="707886"/>
          </a:xfrm>
          <a:prstGeom prst="rect">
            <a:avLst/>
          </a:prstGeom>
        </p:spPr>
        <p:txBody>
          <a:bodyPr wrap="none">
            <a:spAutoFit/>
          </a:bodyPr>
          <a:lstStyle/>
          <a:p>
            <a:pPr>
              <a:defRPr/>
            </a:pPr>
            <a:r>
              <a:rPr lang="fr-FR" sz="4000" dirty="0" smtClean="0">
                <a:latin typeface="Arial" charset="0"/>
                <a:cs typeface="Arial" charset="0"/>
              </a:rPr>
              <a:t>Plan du travail</a:t>
            </a:r>
            <a:endParaRPr lang="fr-FR" sz="4000" dirty="0">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repeatCount="indefinite" fill="hold" nodeType="clickEffect">
                                  <p:stCondLst>
                                    <p:cond delay="0"/>
                                  </p:stCondLst>
                                  <p:childTnLst>
                                    <p:animRot by="21600000">
                                      <p:cBhvr>
                                        <p:cTn id="6" dur="2000" fill="hold"/>
                                        <p:tgtEl>
                                          <p:spTgt spid="2"/>
                                        </p:tgtEl>
                                        <p:attrNameLst>
                                          <p:attrName>r</p:attrName>
                                        </p:attrNameLst>
                                      </p:cBhvr>
                                    </p:animRot>
                                  </p:childTnLst>
                                </p:cTn>
                              </p:par>
                              <p:par>
                                <p:cTn id="7" presetID="34"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anim from="(-#ppt_w/2)" to="(#ppt_x)" calcmode="lin" valueType="num">
                                      <p:cBhvr>
                                        <p:cTn id="9" dur="600" fill="hold">
                                          <p:stCondLst>
                                            <p:cond delay="0"/>
                                          </p:stCondLst>
                                        </p:cTn>
                                        <p:tgtEl>
                                          <p:spTgt spid="52"/>
                                        </p:tgtEl>
                                        <p:attrNameLst>
                                          <p:attrName>ppt_x</p:attrName>
                                        </p:attrNameLst>
                                      </p:cBhvr>
                                    </p:anim>
                                    <p:anim from="0" to="-1.0" calcmode="lin" valueType="num">
                                      <p:cBhvr>
                                        <p:cTn id="10" dur="200" decel="50000" autoRev="1" fill="hold">
                                          <p:stCondLst>
                                            <p:cond delay="600"/>
                                          </p:stCondLst>
                                        </p:cTn>
                                        <p:tgtEl>
                                          <p:spTgt spid="52"/>
                                        </p:tgtEl>
                                        <p:attrNameLst>
                                          <p:attrName>xshear</p:attrName>
                                        </p:attrNameLst>
                                      </p:cBhvr>
                                    </p:anim>
                                    <p:animScale>
                                      <p:cBhvr>
                                        <p:cTn id="11" dur="200" decel="100000" autoRev="1" fill="hold">
                                          <p:stCondLst>
                                            <p:cond delay="600"/>
                                          </p:stCondLst>
                                        </p:cTn>
                                        <p:tgtEl>
                                          <p:spTgt spid="52"/>
                                        </p:tgtEl>
                                      </p:cBhvr>
                                      <p:from x="100000" y="100000"/>
                                      <p:to x="80000" y="100000"/>
                                    </p:animScale>
                                    <p:anim by="(#ppt_h/3+#ppt_w*0.1)" calcmode="lin" valueType="num">
                                      <p:cBhvr additive="sum">
                                        <p:cTn id="12" dur="200" decel="100000" autoRev="1" fill="hold">
                                          <p:stCondLst>
                                            <p:cond delay="600"/>
                                          </p:stCondLst>
                                        </p:cTn>
                                        <p:tgtEl>
                                          <p:spTgt spid="52"/>
                                        </p:tgtEl>
                                        <p:attrNameLst>
                                          <p:attrName>ppt_x</p:attrName>
                                        </p:attrNameLst>
                                      </p:cBhvr>
                                    </p:anim>
                                  </p:childTnLst>
                                </p:cTn>
                              </p:par>
                            </p:childTnLst>
                          </p:cTn>
                        </p:par>
                      </p:childTnLst>
                    </p:cTn>
                  </p:par>
                  <p:par>
                    <p:cTn id="13" fill="hold">
                      <p:stCondLst>
                        <p:cond delay="indefinite"/>
                      </p:stCondLst>
                      <p:childTnLst>
                        <p:par>
                          <p:cTn id="14" fill="hold">
                            <p:stCondLst>
                              <p:cond delay="0"/>
                            </p:stCondLst>
                            <p:childTnLst>
                              <p:par>
                                <p:cTn id="15" presetID="8" presetClass="emph" presetSubtype="0" repeatCount="indefinite" fill="hold" nodeType="clickEffect">
                                  <p:stCondLst>
                                    <p:cond delay="0"/>
                                  </p:stCondLst>
                                  <p:childTnLst>
                                    <p:animRot by="21600000">
                                      <p:cBhvr>
                                        <p:cTn id="16" dur="2000" fill="hold"/>
                                        <p:tgtEl>
                                          <p:spTgt spid="3"/>
                                        </p:tgtEl>
                                        <p:attrNameLst>
                                          <p:attrName>r</p:attrName>
                                        </p:attrNameLst>
                                      </p:cBhvr>
                                    </p:animRot>
                                  </p:childTnLst>
                                </p:cTn>
                              </p:par>
                              <p:par>
                                <p:cTn id="17" presetID="34"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from="(-#ppt_w/2)" to="(#ppt_x)" calcmode="lin" valueType="num">
                                      <p:cBhvr>
                                        <p:cTn id="19" dur="600" fill="hold">
                                          <p:stCondLst>
                                            <p:cond delay="0"/>
                                          </p:stCondLst>
                                        </p:cTn>
                                        <p:tgtEl>
                                          <p:spTgt spid="51"/>
                                        </p:tgtEl>
                                        <p:attrNameLst>
                                          <p:attrName>ppt_x</p:attrName>
                                        </p:attrNameLst>
                                      </p:cBhvr>
                                    </p:anim>
                                    <p:anim from="0" to="-1.0" calcmode="lin" valueType="num">
                                      <p:cBhvr>
                                        <p:cTn id="20" dur="200" decel="50000" autoRev="1" fill="hold">
                                          <p:stCondLst>
                                            <p:cond delay="600"/>
                                          </p:stCondLst>
                                        </p:cTn>
                                        <p:tgtEl>
                                          <p:spTgt spid="51"/>
                                        </p:tgtEl>
                                        <p:attrNameLst>
                                          <p:attrName>xshear</p:attrName>
                                        </p:attrNameLst>
                                      </p:cBhvr>
                                    </p:anim>
                                    <p:animScale>
                                      <p:cBhvr>
                                        <p:cTn id="21" dur="200" decel="100000" autoRev="1" fill="hold">
                                          <p:stCondLst>
                                            <p:cond delay="600"/>
                                          </p:stCondLst>
                                        </p:cTn>
                                        <p:tgtEl>
                                          <p:spTgt spid="51"/>
                                        </p:tgtEl>
                                      </p:cBhvr>
                                      <p:from x="100000" y="100000"/>
                                      <p:to x="80000" y="100000"/>
                                    </p:animScale>
                                    <p:anim by="(#ppt_h/3+#ppt_w*0.1)" calcmode="lin" valueType="num">
                                      <p:cBhvr additive="sum">
                                        <p:cTn id="22" dur="200" decel="100000" autoRev="1" fill="hold">
                                          <p:stCondLst>
                                            <p:cond delay="600"/>
                                          </p:stCondLst>
                                        </p:cTn>
                                        <p:tgtEl>
                                          <p:spTgt spid="51"/>
                                        </p:tgtEl>
                                        <p:attrNameLst>
                                          <p:attrName>ppt_x</p:attrName>
                                        </p:attrNameLst>
                                      </p:cBhvr>
                                    </p:anim>
                                  </p:childTnLst>
                                </p:cTn>
                              </p:par>
                            </p:childTnLst>
                          </p:cTn>
                        </p:par>
                      </p:childTnLst>
                    </p:cTn>
                  </p:par>
                  <p:par>
                    <p:cTn id="23" fill="hold">
                      <p:stCondLst>
                        <p:cond delay="indefinite"/>
                      </p:stCondLst>
                      <p:childTnLst>
                        <p:par>
                          <p:cTn id="24" fill="hold">
                            <p:stCondLst>
                              <p:cond delay="0"/>
                            </p:stCondLst>
                            <p:childTnLst>
                              <p:par>
                                <p:cTn id="25" presetID="8" presetClass="emph" presetSubtype="0" repeatCount="indefinite" fill="hold" nodeType="clickEffect">
                                  <p:stCondLst>
                                    <p:cond delay="0"/>
                                  </p:stCondLst>
                                  <p:childTnLst>
                                    <p:animRot by="21600000">
                                      <p:cBhvr>
                                        <p:cTn id="26" dur="2000" fill="hold"/>
                                        <p:tgtEl>
                                          <p:spTgt spid="6"/>
                                        </p:tgtEl>
                                        <p:attrNameLst>
                                          <p:attrName>r</p:attrName>
                                        </p:attrNameLst>
                                      </p:cBhvr>
                                    </p:animRot>
                                  </p:childTnLst>
                                </p:cTn>
                              </p:par>
                              <p:par>
                                <p:cTn id="27" presetID="34"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 from="(-#ppt_w/2)" to="(#ppt_x)" calcmode="lin" valueType="num">
                                      <p:cBhvr>
                                        <p:cTn id="29" dur="600" fill="hold">
                                          <p:stCondLst>
                                            <p:cond delay="0"/>
                                          </p:stCondLst>
                                        </p:cTn>
                                        <p:tgtEl>
                                          <p:spTgt spid="50"/>
                                        </p:tgtEl>
                                        <p:attrNameLst>
                                          <p:attrName>ppt_x</p:attrName>
                                        </p:attrNameLst>
                                      </p:cBhvr>
                                    </p:anim>
                                    <p:anim from="0" to="-1.0" calcmode="lin" valueType="num">
                                      <p:cBhvr>
                                        <p:cTn id="30" dur="200" decel="50000" autoRev="1" fill="hold">
                                          <p:stCondLst>
                                            <p:cond delay="600"/>
                                          </p:stCondLst>
                                        </p:cTn>
                                        <p:tgtEl>
                                          <p:spTgt spid="50"/>
                                        </p:tgtEl>
                                        <p:attrNameLst>
                                          <p:attrName>xshear</p:attrName>
                                        </p:attrNameLst>
                                      </p:cBhvr>
                                    </p:anim>
                                    <p:animScale>
                                      <p:cBhvr>
                                        <p:cTn id="31" dur="200" decel="100000" autoRev="1" fill="hold">
                                          <p:stCondLst>
                                            <p:cond delay="600"/>
                                          </p:stCondLst>
                                        </p:cTn>
                                        <p:tgtEl>
                                          <p:spTgt spid="50"/>
                                        </p:tgtEl>
                                      </p:cBhvr>
                                      <p:from x="100000" y="100000"/>
                                      <p:to x="80000" y="100000"/>
                                    </p:animScale>
                                    <p:anim by="(#ppt_h/3+#ppt_w*0.1)" calcmode="lin" valueType="num">
                                      <p:cBhvr additive="sum">
                                        <p:cTn id="32" dur="200" decel="100000" autoRev="1" fill="hold">
                                          <p:stCondLst>
                                            <p:cond delay="600"/>
                                          </p:stCondLst>
                                        </p:cTn>
                                        <p:tgtEl>
                                          <p:spTgt spid="50"/>
                                        </p:tgtEl>
                                        <p:attrNameLst>
                                          <p:attrName>ppt_x</p:attrName>
                                        </p:attrNameLst>
                                      </p:cBhvr>
                                    </p:anim>
                                  </p:childTnLst>
                                </p:cTn>
                              </p:par>
                            </p:childTnLst>
                          </p:cTn>
                        </p:par>
                      </p:childTnLst>
                    </p:cTn>
                  </p:par>
                  <p:par>
                    <p:cTn id="33" fill="hold">
                      <p:stCondLst>
                        <p:cond delay="indefinite"/>
                      </p:stCondLst>
                      <p:childTnLst>
                        <p:par>
                          <p:cTn id="34" fill="hold">
                            <p:stCondLst>
                              <p:cond delay="0"/>
                            </p:stCondLst>
                            <p:childTnLst>
                              <p:par>
                                <p:cTn id="35" presetID="8" presetClass="emph" presetSubtype="0" repeatCount="indefinite" fill="hold" nodeType="clickEffect">
                                  <p:stCondLst>
                                    <p:cond delay="0"/>
                                  </p:stCondLst>
                                  <p:childTnLst>
                                    <p:animRot by="21600000">
                                      <p:cBhvr>
                                        <p:cTn id="36" dur="2000" fill="hold"/>
                                        <p:tgtEl>
                                          <p:spTgt spid="4"/>
                                        </p:tgtEl>
                                        <p:attrNameLst>
                                          <p:attrName>r</p:attrName>
                                        </p:attrNameLst>
                                      </p:cBhvr>
                                    </p:animRot>
                                  </p:childTnLst>
                                </p:cTn>
                              </p:par>
                              <p:par>
                                <p:cTn id="37" presetID="34"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from="(-#ppt_w/2)" to="(#ppt_x)" calcmode="lin" valueType="num">
                                      <p:cBhvr>
                                        <p:cTn id="39" dur="600" fill="hold">
                                          <p:stCondLst>
                                            <p:cond delay="0"/>
                                          </p:stCondLst>
                                        </p:cTn>
                                        <p:tgtEl>
                                          <p:spTgt spid="46"/>
                                        </p:tgtEl>
                                        <p:attrNameLst>
                                          <p:attrName>ppt_x</p:attrName>
                                        </p:attrNameLst>
                                      </p:cBhvr>
                                    </p:anim>
                                    <p:anim from="0" to="-1.0" calcmode="lin" valueType="num">
                                      <p:cBhvr>
                                        <p:cTn id="40" dur="200" decel="50000" autoRev="1" fill="hold">
                                          <p:stCondLst>
                                            <p:cond delay="600"/>
                                          </p:stCondLst>
                                        </p:cTn>
                                        <p:tgtEl>
                                          <p:spTgt spid="46"/>
                                        </p:tgtEl>
                                        <p:attrNameLst>
                                          <p:attrName>xshear</p:attrName>
                                        </p:attrNameLst>
                                      </p:cBhvr>
                                    </p:anim>
                                    <p:animScale>
                                      <p:cBhvr>
                                        <p:cTn id="41" dur="200" decel="100000" autoRev="1" fill="hold">
                                          <p:stCondLst>
                                            <p:cond delay="600"/>
                                          </p:stCondLst>
                                        </p:cTn>
                                        <p:tgtEl>
                                          <p:spTgt spid="46"/>
                                        </p:tgtEl>
                                      </p:cBhvr>
                                      <p:from x="100000" y="100000"/>
                                      <p:to x="80000" y="100000"/>
                                    </p:animScale>
                                    <p:anim by="(#ppt_h/3+#ppt_w*0.1)" calcmode="lin" valueType="num">
                                      <p:cBhvr additive="sum">
                                        <p:cTn id="42" dur="200" decel="100000" autoRev="1" fill="hold">
                                          <p:stCondLst>
                                            <p:cond delay="600"/>
                                          </p:stCondLst>
                                        </p:cTn>
                                        <p:tgtEl>
                                          <p:spTgt spid="46"/>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8" presetClass="emph" presetSubtype="0" repeatCount="indefinite" fill="hold" nodeType="clickEffect">
                                  <p:stCondLst>
                                    <p:cond delay="0"/>
                                  </p:stCondLst>
                                  <p:childTnLst>
                                    <p:animRot by="21600000">
                                      <p:cBhvr>
                                        <p:cTn id="46" dur="2000" fill="hold"/>
                                        <p:tgtEl>
                                          <p:spTgt spid="5"/>
                                        </p:tgtEl>
                                        <p:attrNameLst>
                                          <p:attrName>r</p:attrName>
                                        </p:attrNameLst>
                                      </p:cBhvr>
                                    </p:animRot>
                                  </p:childTnLst>
                                </p:cTn>
                              </p:par>
                              <p:par>
                                <p:cTn id="47" presetID="34"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 from="(-#ppt_w/2)" to="(#ppt_x)" calcmode="lin" valueType="num">
                                      <p:cBhvr>
                                        <p:cTn id="49" dur="600" fill="hold">
                                          <p:stCondLst>
                                            <p:cond delay="0"/>
                                          </p:stCondLst>
                                        </p:cTn>
                                        <p:tgtEl>
                                          <p:spTgt spid="45"/>
                                        </p:tgtEl>
                                        <p:attrNameLst>
                                          <p:attrName>ppt_x</p:attrName>
                                        </p:attrNameLst>
                                      </p:cBhvr>
                                    </p:anim>
                                    <p:anim from="0" to="-1.0" calcmode="lin" valueType="num">
                                      <p:cBhvr>
                                        <p:cTn id="50" dur="200" decel="50000" autoRev="1" fill="hold">
                                          <p:stCondLst>
                                            <p:cond delay="600"/>
                                          </p:stCondLst>
                                        </p:cTn>
                                        <p:tgtEl>
                                          <p:spTgt spid="45"/>
                                        </p:tgtEl>
                                        <p:attrNameLst>
                                          <p:attrName>xshear</p:attrName>
                                        </p:attrNameLst>
                                      </p:cBhvr>
                                    </p:anim>
                                    <p:animScale>
                                      <p:cBhvr>
                                        <p:cTn id="51" dur="200" decel="100000" autoRev="1" fill="hold">
                                          <p:stCondLst>
                                            <p:cond delay="600"/>
                                          </p:stCondLst>
                                        </p:cTn>
                                        <p:tgtEl>
                                          <p:spTgt spid="45"/>
                                        </p:tgtEl>
                                      </p:cBhvr>
                                      <p:from x="100000" y="100000"/>
                                      <p:to x="80000" y="100000"/>
                                    </p:animScale>
                                    <p:anim by="(#ppt_h/3+#ppt_w*0.1)" calcmode="lin" valueType="num">
                                      <p:cBhvr additive="sum">
                                        <p:cTn id="52" dur="200" decel="100000" autoRev="1" fill="hold">
                                          <p:stCondLst>
                                            <p:cond delay="600"/>
                                          </p:stCondLst>
                                        </p:cTn>
                                        <p:tgtEl>
                                          <p:spTgt spid="4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50" grpId="0" animBg="1"/>
      <p:bldP spid="51" grpId="0" animBg="1"/>
      <p:bldP spid="5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13"/>
          <p:cNvSpPr>
            <a:spLocks noChangeArrowheads="1"/>
          </p:cNvSpPr>
          <p:nvPr/>
        </p:nvSpPr>
        <p:spPr bwMode="auto">
          <a:xfrm>
            <a:off x="285720" y="1500174"/>
            <a:ext cx="8501092" cy="2428891"/>
          </a:xfrm>
          <a:prstGeom prst="plaque">
            <a:avLst>
              <a:gd name="adj" fmla="val 16667"/>
            </a:avLst>
          </a:prstGeom>
          <a:solidFill>
            <a:srgbClr val="604A7B">
              <a:alpha val="0"/>
            </a:srgbClr>
          </a:solidFill>
          <a:ln w="127000">
            <a:solidFill>
              <a:schemeClr val="bg1"/>
            </a:solidFill>
            <a:miter lim="800000"/>
            <a:headEnd/>
            <a:tailEnd/>
          </a:ln>
          <a:effectLst>
            <a:glow rad="228600">
              <a:schemeClr val="accent5">
                <a:satMod val="175000"/>
                <a:alpha val="40000"/>
              </a:schemeClr>
            </a:glow>
            <a:reflection blurRad="6350" stA="50000" endA="300" endPos="90000" dir="5400000" sy="-100000" algn="bl" rotWithShape="0"/>
          </a:effectLst>
        </p:spPr>
        <p:txBody>
          <a:bodyPr wrap="none" anchor="ctr"/>
          <a:lstStyle/>
          <a:p>
            <a:pPr algn="ctr">
              <a:defRPr/>
            </a:pPr>
            <a:r>
              <a:rPr lang="fr-FR" sz="7200" i="1" dirty="0" smtClean="0">
                <a:effectLst>
                  <a:outerShdw blurRad="38100" dist="38100" dir="2700000" algn="tl">
                    <a:srgbClr val="000000">
                      <a:alpha val="43137"/>
                    </a:srgbClr>
                  </a:outerShdw>
                </a:effectLst>
                <a:latin typeface="Andalus" pitchFamily="18" charset="-78"/>
                <a:cs typeface="Andalus" pitchFamily="18" charset="-78"/>
              </a:rPr>
              <a:t>Conclusion </a:t>
            </a:r>
            <a:endParaRPr lang="fr-FR" sz="7200" i="1" dirty="0">
              <a:effectLst>
                <a:outerShdw blurRad="38100" dist="38100" dir="2700000" algn="tl">
                  <a:srgbClr val="000000">
                    <a:alpha val="43137"/>
                  </a:srgbClr>
                </a:outerShdw>
              </a:effectLst>
              <a:latin typeface="Andalus" pitchFamily="18" charset="-78"/>
              <a:cs typeface="Andalus" pitchFamily="18"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rrondir un rectangle avec un coin du même côté 5"/>
          <p:cNvSpPr/>
          <p:nvPr/>
        </p:nvSpPr>
        <p:spPr>
          <a:xfrm>
            <a:off x="467544" y="548680"/>
            <a:ext cx="8136904" cy="5904667"/>
          </a:xfrm>
          <a:prstGeom prst="round2Same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p:txBody>
      </p:sp>
      <p:sp>
        <p:nvSpPr>
          <p:cNvPr id="8" name="Rectangle 1"/>
          <p:cNvSpPr>
            <a:spLocks noChangeArrowheads="1"/>
          </p:cNvSpPr>
          <p:nvPr/>
        </p:nvSpPr>
        <p:spPr bwMode="auto">
          <a:xfrm>
            <a:off x="683568" y="692696"/>
            <a:ext cx="751594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Low" fontAlgn="base">
              <a:lnSpc>
                <a:spcPct val="150000"/>
              </a:lnSpc>
              <a:spcBef>
                <a:spcPct val="0"/>
              </a:spcBef>
              <a:spcAft>
                <a:spcPct val="0"/>
              </a:spcAft>
            </a:pPr>
            <a:r>
              <a:rPr lang="fr-FR" sz="2000" dirty="0" smtClean="0">
                <a:latin typeface="Times New Roman" pitchFamily="18" charset="0"/>
                <a:cs typeface="Times New Roman" pitchFamily="18" charset="0"/>
              </a:rPr>
              <a:t>Cette étude est réalisée dans le but d’élaborer des matériaux plastiques biodégradables, pour se faire, nous avons utilisé un </a:t>
            </a:r>
            <a:r>
              <a:rPr lang="fr-FR" sz="2000" dirty="0" err="1" smtClean="0">
                <a:latin typeface="Times New Roman" pitchFamily="18" charset="0"/>
                <a:cs typeface="Times New Roman" pitchFamily="18" charset="0"/>
              </a:rPr>
              <a:t>biopolymère</a:t>
            </a:r>
            <a:r>
              <a:rPr lang="fr-FR" sz="2000" dirty="0" smtClean="0">
                <a:latin typeface="Times New Roman" pitchFamily="18" charset="0"/>
                <a:cs typeface="Times New Roman" pitchFamily="18" charset="0"/>
              </a:rPr>
              <a:t> très abondant, renouvelable et biodégradable tel que l’amidon de maïs pour avoir un matériau qui respecte les critères environnementaux</a:t>
            </a:r>
            <a:r>
              <a:rPr lang="fr-FR" sz="2400" dirty="0" smtClean="0"/>
              <a:t>.</a:t>
            </a:r>
          </a:p>
          <a:p>
            <a:pPr marL="0" marR="0" lvl="0" indent="449263" algn="justLow" defTabSz="914400" rtl="0" eaLnBrk="1" fontAlgn="base" latinLnBrk="0" hangingPunct="1">
              <a:lnSpc>
                <a:spcPct val="100000"/>
              </a:lnSpc>
              <a:spcBef>
                <a:spcPct val="0"/>
              </a:spcBef>
              <a:spcAft>
                <a:spcPct val="0"/>
              </a:spcAft>
              <a:buClrTx/>
              <a:buSzTx/>
              <a:buFont typeface="Wingdings" pitchFamily="2" charset="2"/>
              <a:buChar char="v"/>
              <a:tabLst/>
            </a:pPr>
            <a:endParaRPr kumimoji="0" lang="fr-FR" sz="2400" b="0" i="0" u="none" strike="noStrike" cap="none" normalizeH="0" baseline="0" dirty="0" smtClean="0">
              <a:ln>
                <a:noFill/>
              </a:ln>
              <a:solidFill>
                <a:schemeClr val="tx1"/>
              </a:solidFill>
              <a:effectLst/>
              <a:cs typeface="Arial" pitchFamily="34" charset="0"/>
            </a:endParaRPr>
          </a:p>
        </p:txBody>
      </p:sp>
      <p:sp>
        <p:nvSpPr>
          <p:cNvPr id="9" name="Rectangle 2"/>
          <p:cNvSpPr>
            <a:spLocks noChangeArrowheads="1"/>
          </p:cNvSpPr>
          <p:nvPr/>
        </p:nvSpPr>
        <p:spPr bwMode="auto">
          <a:xfrm>
            <a:off x="539552" y="3212976"/>
            <a:ext cx="7992888"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fr-FR" sz="2000" dirty="0" smtClean="0">
                <a:latin typeface="Times New Roman" pitchFamily="18" charset="0"/>
                <a:cs typeface="Times New Roman" pitchFamily="18" charset="0"/>
              </a:rPr>
              <a:t>           Sur la base de tous les résultats obtenus, nous pouvons conclure que :</a:t>
            </a:r>
          </a:p>
          <a:p>
            <a:pPr lvl="0" algn="just">
              <a:lnSpc>
                <a:spcPct val="150000"/>
              </a:lnSpc>
              <a:buFont typeface="Arial" pitchFamily="34" charset="0"/>
              <a:buChar char="•"/>
            </a:pPr>
            <a:r>
              <a:rPr lang="fr-FR" sz="2000" dirty="0" smtClean="0">
                <a:latin typeface="Times New Roman" pitchFamily="18" charset="0"/>
                <a:cs typeface="Times New Roman" pitchFamily="18" charset="0"/>
              </a:rPr>
              <a:t>Le film plastique préparée contient de l’amidon ce résultat est confirmé par l’apparition des groupements fonctionnels de ce polymère sur les spectres TFIR. </a:t>
            </a:r>
          </a:p>
          <a:p>
            <a:pPr lvl="0" algn="just">
              <a:lnSpc>
                <a:spcPct val="150000"/>
              </a:lnSpc>
              <a:buFont typeface="Arial" pitchFamily="34" charset="0"/>
              <a:buChar char="•"/>
            </a:pPr>
            <a:r>
              <a:rPr lang="fr-FR" sz="2000" dirty="0" smtClean="0">
                <a:latin typeface="Times New Roman" pitchFamily="18" charset="0"/>
                <a:cs typeface="Times New Roman" pitchFamily="18" charset="0"/>
              </a:rPr>
              <a:t>Le matériau plastique préparé est biodégradable dans le milieu bactérien dans le sol, ce résultat est clairement démontré par </a:t>
            </a:r>
            <a:r>
              <a:rPr lang="fr-FR" sz="2400" dirty="0" smtClean="0">
                <a:latin typeface="Times New Roman" pitchFamily="18" charset="0"/>
                <a:cs typeface="Times New Roman" pitchFamily="18" charset="0"/>
              </a:rPr>
              <a:t>: </a:t>
            </a:r>
          </a:p>
          <a:p>
            <a:pPr marL="457200" indent="-457200" algn="just"/>
            <a:endParaRPr lang="fr-FR" sz="2400" dirty="0" smtClean="0">
              <a:latin typeface="Times New Roman" pitchFamily="18" charset="0"/>
              <a:cs typeface="Times New Roman" pitchFamily="18" charset="0"/>
            </a:endParaRPr>
          </a:p>
          <a:p>
            <a:pPr marL="0" marR="0" lvl="0" indent="449263" algn="l" defTabSz="914400" rtl="0" eaLnBrk="1" fontAlgn="base" latinLnBrk="0" hangingPunct="1">
              <a:lnSpc>
                <a:spcPct val="100000"/>
              </a:lnSpc>
              <a:spcBef>
                <a:spcPct val="0"/>
              </a:spcBef>
              <a:spcAft>
                <a:spcPct val="0"/>
              </a:spcAft>
              <a:buClrTx/>
              <a:buSzTx/>
              <a:tabLst/>
            </a:pPr>
            <a:endParaRPr kumimoji="0" lang="fr-FR" sz="2000" b="0" i="0" u="none" strike="noStrike" cap="none" normalizeH="0" baseline="0" dirty="0" smtClean="0">
              <a:ln>
                <a:noFill/>
              </a:ln>
              <a:solidFill>
                <a:schemeClr val="tx1"/>
              </a:solidFill>
              <a:effectLst/>
              <a:cs typeface="Arial" pitchFamily="34" charset="0"/>
            </a:endParaRPr>
          </a:p>
          <a:p>
            <a:pPr marL="0" marR="0" lvl="0" indent="449263" algn="l" defTabSz="914400" rtl="0" eaLnBrk="1" fontAlgn="base" latinLnBrk="0" hangingPunct="1">
              <a:lnSpc>
                <a:spcPct val="100000"/>
              </a:lnSpc>
              <a:spcBef>
                <a:spcPct val="0"/>
              </a:spcBef>
              <a:spcAft>
                <a:spcPct val="0"/>
              </a:spcAft>
              <a:buClrTx/>
              <a:buSzTx/>
              <a:tabLst/>
            </a:pPr>
            <a:endParaRPr lang="fr-FR" sz="2000" dirty="0" smtClean="0">
              <a:cs typeface="Arial" pitchFamily="34" charset="0"/>
            </a:endParaRPr>
          </a:p>
          <a:p>
            <a:pPr marL="0" marR="0" lvl="0" indent="449263" algn="l" defTabSz="914400" rtl="0" eaLnBrk="1" fontAlgn="base" latinLnBrk="0" hangingPunct="1">
              <a:lnSpc>
                <a:spcPct val="100000"/>
              </a:lnSpc>
              <a:spcBef>
                <a:spcPct val="0"/>
              </a:spcBef>
              <a:spcAft>
                <a:spcPct val="0"/>
              </a:spcAft>
              <a:buClrTx/>
              <a:buSzTx/>
              <a:tabLst/>
            </a:pPr>
            <a:endParaRPr kumimoji="0" lang="fr-FR" sz="2000" b="0" i="0" u="none" strike="noStrike" cap="none" normalizeH="0" baseline="0" dirty="0" smtClean="0">
              <a:ln>
                <a:noFill/>
              </a:ln>
              <a:solidFill>
                <a:schemeClr val="tx1"/>
              </a:solidFill>
              <a:effectLst/>
              <a:cs typeface="Arial" pitchFamily="34" charset="0"/>
            </a:endParaRPr>
          </a:p>
          <a:p>
            <a:pPr marL="0" marR="0" lvl="0" indent="449263" algn="l" defTabSz="914400" rtl="0" eaLnBrk="1" fontAlgn="base" latinLnBrk="0" hangingPunct="1">
              <a:lnSpc>
                <a:spcPct val="100000"/>
              </a:lnSpc>
              <a:spcBef>
                <a:spcPct val="0"/>
              </a:spcBef>
              <a:spcAft>
                <a:spcPct val="0"/>
              </a:spcAft>
              <a:buClrTx/>
              <a:buSzTx/>
              <a:tabLst/>
            </a:pPr>
            <a:endParaRPr kumimoji="0" lang="fr-FR" sz="2000" b="0" i="0" u="none" strike="noStrike" cap="none" normalizeH="0" baseline="0" dirty="0" smtClean="0">
              <a:ln>
                <a:noFill/>
              </a:ln>
              <a:solidFill>
                <a:schemeClr val="tx1"/>
              </a:solidFill>
              <a:effectLst/>
              <a:cs typeface="Arial" pitchFamily="34"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5" presetClass="entr" presetSubtype="1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1000"/>
                                        <p:tgtEl>
                                          <p:spTgt spid="8"/>
                                        </p:tgtEl>
                                      </p:cBhvr>
                                    </p:animEffect>
                                  </p:childTnLst>
                                </p:cTn>
                              </p:par>
                            </p:childTnLst>
                          </p:cTn>
                        </p:par>
                        <p:par>
                          <p:cTn id="13" fill="hold">
                            <p:stCondLst>
                              <p:cond delay="2000"/>
                            </p:stCondLst>
                            <p:childTnLst>
                              <p:par>
                                <p:cTn id="14" presetID="5" presetClass="entr" presetSubtype="1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heckerboard(across)">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ndir un rectangle avec un coin du même côté 3"/>
          <p:cNvSpPr/>
          <p:nvPr/>
        </p:nvSpPr>
        <p:spPr>
          <a:xfrm>
            <a:off x="467544" y="332645"/>
            <a:ext cx="8136904" cy="5904667"/>
          </a:xfrm>
          <a:prstGeom prst="round2Same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p:txBody>
      </p:sp>
      <p:sp>
        <p:nvSpPr>
          <p:cNvPr id="5" name="Rectangle 1"/>
          <p:cNvSpPr>
            <a:spLocks noChangeArrowheads="1"/>
          </p:cNvSpPr>
          <p:nvPr/>
        </p:nvSpPr>
        <p:spPr bwMode="auto">
          <a:xfrm>
            <a:off x="694517" y="749182"/>
            <a:ext cx="7621899" cy="39039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lvl="0" indent="-457200" algn="just">
              <a:lnSpc>
                <a:spcPct val="150000"/>
              </a:lnSpc>
              <a:buFont typeface="+mj-lt"/>
              <a:buAutoNum type="arabicPeriod"/>
            </a:pPr>
            <a:r>
              <a:rPr lang="fr-FR" sz="2400" dirty="0" smtClean="0">
                <a:latin typeface="Times New Roman" pitchFamily="18" charset="0"/>
                <a:cs typeface="Times New Roman" pitchFamily="18" charset="0"/>
              </a:rPr>
              <a:t>La multiplication des bactéries du milieu.</a:t>
            </a:r>
          </a:p>
          <a:p>
            <a:pPr marL="457200" indent="-457200" algn="just">
              <a:lnSpc>
                <a:spcPct val="150000"/>
              </a:lnSpc>
              <a:buFont typeface="+mj-lt"/>
              <a:buAutoNum type="arabicPeriod"/>
            </a:pPr>
            <a:r>
              <a:rPr lang="fr-FR" sz="2400" dirty="0" smtClean="0">
                <a:latin typeface="Times New Roman" pitchFamily="18" charset="0"/>
                <a:cs typeface="Times New Roman" pitchFamily="18" charset="0"/>
              </a:rPr>
              <a:t>Destruction de la structure initiale du plastique par la variation</a:t>
            </a:r>
            <a:r>
              <a:rPr lang="fr-FR" sz="2400" dirty="0" smtClean="0"/>
              <a:t> </a:t>
            </a:r>
            <a:r>
              <a:rPr lang="fr-FR" sz="2400" dirty="0" smtClean="0">
                <a:latin typeface="Times New Roman" pitchFamily="18" charset="0"/>
                <a:cs typeface="Times New Roman" pitchFamily="18" charset="0"/>
              </a:rPr>
              <a:t>du </a:t>
            </a:r>
            <a:r>
              <a:rPr lang="fr-FR" sz="2400" dirty="0" smtClean="0"/>
              <a:t>Poids, la Surface et la Forme.</a:t>
            </a:r>
            <a:endParaRPr lang="fr-FR" sz="2400" dirty="0" smtClean="0">
              <a:latin typeface="Times New Roman" pitchFamily="18" charset="0"/>
              <a:cs typeface="Times New Roman" pitchFamily="18" charset="0"/>
            </a:endParaRPr>
          </a:p>
          <a:p>
            <a:pPr marL="0" marR="0" lvl="0" indent="449263" algn="justLow" defTabSz="914400" rtl="0" eaLnBrk="1" fontAlgn="base" latinLnBrk="0" hangingPunct="1">
              <a:lnSpc>
                <a:spcPct val="150000"/>
              </a:lnSpc>
              <a:spcBef>
                <a:spcPct val="0"/>
              </a:spcBef>
              <a:spcAft>
                <a:spcPct val="0"/>
              </a:spcAft>
              <a:buClrTx/>
              <a:buSzTx/>
              <a:buFontTx/>
              <a:buNone/>
              <a:tabLst/>
            </a:pPr>
            <a:r>
              <a:rPr lang="fr-FR" sz="2400" dirty="0" smtClean="0">
                <a:latin typeface="Times New Roman" pitchFamily="18" charset="0"/>
                <a:cs typeface="Times New Roman" pitchFamily="18" charset="0"/>
              </a:rPr>
              <a:t>L’analyse de matériau polymère avant et après un test de biodégradation ont permis de mettre en évidence les modifications structurales de ces matériaux et la nature chimique des résidus de dégradation.</a:t>
            </a:r>
          </a:p>
        </p:txBody>
      </p:sp>
      <p:pic>
        <p:nvPicPr>
          <p:cNvPr id="6" name="Picture 6" descr="Résultat de recherche d'images pour &quot;validation&quot;"/>
          <p:cNvPicPr>
            <a:picLocks noChangeAspect="1" noChangeArrowheads="1"/>
          </p:cNvPicPr>
          <p:nvPr/>
        </p:nvPicPr>
        <p:blipFill>
          <a:blip r:embed="rId2" cstate="print"/>
          <a:srcRect/>
          <a:stretch>
            <a:fillRect/>
          </a:stretch>
        </p:blipFill>
        <p:spPr bwMode="auto">
          <a:xfrm rot="655511">
            <a:off x="5817119" y="4464777"/>
            <a:ext cx="2647950" cy="1724025"/>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ppt_x"/>
                                          </p:val>
                                        </p:tav>
                                        <p:tav tm="100000">
                                          <p:val>
                                            <p:strVal val="#ppt_x"/>
                                          </p:val>
                                        </p:tav>
                                      </p:tavLst>
                                    </p:anim>
                                    <p:anim calcmode="lin" valueType="num">
                                      <p:cBhvr additive="base">
                                        <p:cTn id="13" dur="10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3" presetClass="entr" presetSubtype="16" repeatCount="indefinite"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722892327_724065.gif"/>
          <p:cNvPicPr>
            <a:picLocks noChangeAspect="1" noChangeArrowheads="1" noCrop="1"/>
          </p:cNvPicPr>
          <p:nvPr/>
        </p:nvPicPr>
        <p:blipFill>
          <a:blip r:embed="rId2" cstate="print"/>
          <a:srcRect/>
          <a:stretch>
            <a:fillRect/>
          </a:stretch>
        </p:blipFill>
        <p:spPr bwMode="auto">
          <a:xfrm>
            <a:off x="-72008" y="-27384"/>
            <a:ext cx="9180512" cy="7488832"/>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13"/>
          <p:cNvSpPr>
            <a:spLocks noChangeArrowheads="1"/>
          </p:cNvSpPr>
          <p:nvPr/>
        </p:nvSpPr>
        <p:spPr bwMode="auto">
          <a:xfrm>
            <a:off x="285720" y="1285860"/>
            <a:ext cx="8501092" cy="3071825"/>
          </a:xfrm>
          <a:prstGeom prst="plaque">
            <a:avLst>
              <a:gd name="adj" fmla="val 16667"/>
            </a:avLst>
          </a:prstGeom>
          <a:solidFill>
            <a:srgbClr val="604A7B">
              <a:alpha val="0"/>
            </a:srgbClr>
          </a:solidFill>
          <a:ln w="127000">
            <a:solidFill>
              <a:schemeClr val="bg1"/>
            </a:solidFill>
            <a:miter lim="800000"/>
            <a:headEnd/>
            <a:tailEnd/>
          </a:ln>
          <a:effectLst>
            <a:glow rad="228600">
              <a:schemeClr val="accent5">
                <a:satMod val="175000"/>
                <a:alpha val="40000"/>
              </a:schemeClr>
            </a:glow>
            <a:reflection blurRad="6350" stA="50000" endA="300" endPos="90000" dir="5400000" sy="-100000" algn="bl" rotWithShape="0"/>
          </a:effectLst>
        </p:spPr>
        <p:txBody>
          <a:bodyPr wrap="none" anchor="ctr"/>
          <a:lstStyle/>
          <a:p>
            <a:pPr algn="ctr">
              <a:defRPr/>
            </a:pPr>
            <a:r>
              <a:rPr lang="fr-FR" sz="9600" i="1" dirty="0" smtClean="0">
                <a:effectLst>
                  <a:outerShdw blurRad="38100" dist="38100" dir="2700000" algn="tl">
                    <a:srgbClr val="000000">
                      <a:alpha val="43137"/>
                    </a:srgbClr>
                  </a:outerShdw>
                </a:effectLst>
                <a:latin typeface="Andalus" pitchFamily="18" charset="-78"/>
                <a:cs typeface="Andalus" pitchFamily="18" charset="-78"/>
              </a:rPr>
              <a:t>Introduction</a:t>
            </a:r>
            <a:r>
              <a:rPr lang="fr-FR" i="1" dirty="0" smtClean="0">
                <a:effectLst>
                  <a:outerShdw blurRad="38100" dist="38100" dir="2700000" algn="tl">
                    <a:srgbClr val="000000">
                      <a:alpha val="43137"/>
                    </a:srgbClr>
                  </a:outerShdw>
                </a:effectLst>
                <a:latin typeface="Andalus" pitchFamily="18" charset="-78"/>
                <a:cs typeface="Andalus" pitchFamily="18" charset="-78"/>
              </a:rPr>
              <a:t> </a:t>
            </a:r>
            <a:endParaRPr lang="fr-FR" i="1" dirty="0">
              <a:effectLst>
                <a:outerShdw blurRad="38100" dist="38100" dir="2700000" algn="tl">
                  <a:srgbClr val="000000">
                    <a:alpha val="43137"/>
                  </a:srgbClr>
                </a:outerShdw>
              </a:effectLst>
              <a:latin typeface="Andalus" pitchFamily="18" charset="-78"/>
              <a:cs typeface="Andalus" pitchFamily="18"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4" name="AutoShape 8"/>
          <p:cNvSpPr>
            <a:spLocks noChangeAspect="1" noChangeArrowheads="1" noTextEdit="1"/>
          </p:cNvSpPr>
          <p:nvPr/>
        </p:nvSpPr>
        <p:spPr bwMode="gray">
          <a:xfrm flipH="1">
            <a:off x="4868863" y="3252788"/>
            <a:ext cx="909637" cy="1244600"/>
          </a:xfrm>
          <a:prstGeom prst="rect">
            <a:avLst/>
          </a:prstGeom>
          <a:noFill/>
          <a:ln w="9525">
            <a:noFill/>
            <a:miter lim="800000"/>
            <a:headEnd/>
            <a:tailEnd/>
          </a:ln>
        </p:spPr>
        <p:txBody>
          <a:bodyPr/>
          <a:lstStyle/>
          <a:p>
            <a:endParaRPr lang="fr-FR"/>
          </a:p>
        </p:txBody>
      </p:sp>
      <p:sp>
        <p:nvSpPr>
          <p:cNvPr id="12" name="Arrondir un rectangle avec un coin du même côté 11"/>
          <p:cNvSpPr/>
          <p:nvPr/>
        </p:nvSpPr>
        <p:spPr>
          <a:xfrm>
            <a:off x="467544" y="548680"/>
            <a:ext cx="8136904" cy="5904667"/>
          </a:xfrm>
          <a:prstGeom prst="round2Same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a:p>
            <a:pPr algn="just">
              <a:lnSpc>
                <a:spcPct val="150000"/>
              </a:lnSpc>
              <a:buNone/>
            </a:pPr>
            <a:endParaRPr lang="fr-FR" sz="2000" b="1" dirty="0" smtClean="0"/>
          </a:p>
        </p:txBody>
      </p:sp>
      <p:sp>
        <p:nvSpPr>
          <p:cNvPr id="13" name="Titre 23"/>
          <p:cNvSpPr txBox="1">
            <a:spLocks/>
          </p:cNvSpPr>
          <p:nvPr/>
        </p:nvSpPr>
        <p:spPr>
          <a:xfrm>
            <a:off x="673690" y="692696"/>
            <a:ext cx="7786742" cy="4786290"/>
          </a:xfrm>
          <a:prstGeom prst="rect">
            <a:avLst/>
          </a:prstGeom>
        </p:spPr>
        <p:txBody>
          <a:bodyPr vert="horz" lIns="0" rIns="0" bIns="0" anchor="b">
            <a:normAutofit fontScale="97500"/>
          </a:bodyPr>
          <a:lstStyle/>
          <a:p>
            <a:pPr marL="0" marR="0" lvl="0" indent="0" algn="just" defTabSz="914400" rtl="0" eaLnBrk="1" fontAlgn="auto" latinLnBrk="0" hangingPunct="1">
              <a:lnSpc>
                <a:spcPct val="150000"/>
              </a:lnSpc>
              <a:spcBef>
                <a:spcPct val="0"/>
              </a:spcBef>
              <a:spcAft>
                <a:spcPts val="0"/>
              </a:spcAft>
              <a:buClrTx/>
              <a:buSzTx/>
              <a:tabLst/>
              <a:defRPr/>
            </a:pPr>
            <a:r>
              <a:rPr kumimoji="0" lang="fr-FR" sz="2200" b="0" i="0" u="none" strike="noStrike" kern="1200" cap="none" spc="0" normalizeH="0" baseline="0" noProof="0" dirty="0" smtClean="0">
                <a:ln>
                  <a:noFill/>
                </a:ln>
                <a:solidFill>
                  <a:schemeClr val="tx1"/>
                </a:solidFill>
                <a:effectLst/>
                <a:uLnTx/>
                <a:uFillTx/>
                <a:latin typeface="+mn-lt"/>
                <a:ea typeface="+mj-ea"/>
                <a:cs typeface="+mj-cs"/>
              </a:rPr>
              <a:t>	Aujourd'hui La plupart des plastiques et des polymères synthétiques actuels sont issus de la pétrochimie. Etant donne leur longue durée de vie dans la nature, les matières plastiques traditionnelles,  constituent une source importante de pollution pour l'environnement et représentent une menace potentielle pour la faune. Avec la mise en place de nombreuses normes environnementales, de plus en plus d’industriels de la chimie s’intéressent au développement de films polymères à partir de matières premières végétales.</a:t>
            </a:r>
            <a:endParaRPr kumimoji="0" lang="fr-FR" sz="2200" b="0" i="0" u="none" strike="noStrike" kern="1200" cap="none" spc="0" normalizeH="0" baseline="0" noProof="0" dirty="0">
              <a:ln>
                <a:noFill/>
              </a:ln>
              <a:solidFill>
                <a:schemeClr val="tx1"/>
              </a:solidFill>
              <a:effectLst/>
              <a:uLnTx/>
              <a:uFillTx/>
              <a:latin typeface="+mn-lt"/>
              <a:ea typeface="+mj-ea"/>
              <a:cs typeface="+mj-cs"/>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0"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edge">
                                      <p:cBhvr>
                                        <p:cTn id="1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22" name="AutoShape 58"/>
          <p:cNvSpPr>
            <a:spLocks noChangeArrowheads="1"/>
          </p:cNvSpPr>
          <p:nvPr/>
        </p:nvSpPr>
        <p:spPr bwMode="gray">
          <a:xfrm>
            <a:off x="2571736" y="642918"/>
            <a:ext cx="4343400" cy="714380"/>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pPr algn="ctr"/>
            <a:r>
              <a:rPr lang="fr-FR" sz="3200" b="1" dirty="0" smtClean="0">
                <a:solidFill>
                  <a:srgbClr val="FF0000"/>
                </a:solidFill>
              </a:rPr>
              <a:t>Objectif</a:t>
            </a:r>
            <a:endParaRPr lang="fr-FR" sz="3200" b="1" dirty="0">
              <a:solidFill>
                <a:srgbClr val="FF0000"/>
              </a:solidFill>
            </a:endParaRPr>
          </a:p>
        </p:txBody>
      </p:sp>
      <p:sp>
        <p:nvSpPr>
          <p:cNvPr id="4" name="Parchemin vertical 3"/>
          <p:cNvSpPr/>
          <p:nvPr/>
        </p:nvSpPr>
        <p:spPr>
          <a:xfrm>
            <a:off x="2357422" y="1571612"/>
            <a:ext cx="4286280" cy="4572032"/>
          </a:xfrm>
          <a:prstGeom prst="verticalScroll">
            <a:avLst/>
          </a:prstGeom>
          <a:blipFill>
            <a:blip r:embed="rId3"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r-FR" sz="2800" b="1" dirty="0" smtClean="0">
                <a:solidFill>
                  <a:schemeClr val="tx1"/>
                </a:solidFill>
                <a:latin typeface="Andalus" pitchFamily="18" charset="-78"/>
                <a:ea typeface="Times New Roman" pitchFamily="18" charset="0"/>
                <a:cs typeface="Andalus" pitchFamily="18" charset="-78"/>
              </a:rPr>
              <a:t>L’étude de la biodégradation d’un polymère à base d’amidon dans  un milieu solide(sol).</a:t>
            </a:r>
            <a:endParaRPr lang="fr-FR" sz="2800" dirty="0">
              <a:solidFill>
                <a:schemeClr val="tx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8122"/>
                                        </p:tgtEl>
                                        <p:attrNameLst>
                                          <p:attrName>style.visibility</p:attrName>
                                        </p:attrNameLst>
                                      </p:cBhvr>
                                      <p:to>
                                        <p:strVal val="visible"/>
                                      </p:to>
                                    </p:set>
                                    <p:anim calcmode="lin" valueType="num">
                                      <p:cBhvr additive="base">
                                        <p:cTn id="7" dur="1000" fill="hold"/>
                                        <p:tgtEl>
                                          <p:spTgt spid="88122"/>
                                        </p:tgtEl>
                                        <p:attrNameLst>
                                          <p:attrName>ppt_x</p:attrName>
                                        </p:attrNameLst>
                                      </p:cBhvr>
                                      <p:tavLst>
                                        <p:tav tm="0">
                                          <p:val>
                                            <p:strVal val="#ppt_x"/>
                                          </p:val>
                                        </p:tav>
                                        <p:tav tm="100000">
                                          <p:val>
                                            <p:strVal val="#ppt_x"/>
                                          </p:val>
                                        </p:tav>
                                      </p:tavLst>
                                    </p:anim>
                                    <p:anim calcmode="lin" valueType="num">
                                      <p:cBhvr additive="base">
                                        <p:cTn id="8" dur="1000" fill="hold"/>
                                        <p:tgtEl>
                                          <p:spTgt spid="8812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7"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122"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13"/>
          <p:cNvSpPr>
            <a:spLocks noChangeArrowheads="1"/>
          </p:cNvSpPr>
          <p:nvPr/>
        </p:nvSpPr>
        <p:spPr bwMode="auto">
          <a:xfrm>
            <a:off x="285720" y="1285861"/>
            <a:ext cx="8501092" cy="2428891"/>
          </a:xfrm>
          <a:prstGeom prst="plaque">
            <a:avLst>
              <a:gd name="adj" fmla="val 16667"/>
            </a:avLst>
          </a:prstGeom>
          <a:solidFill>
            <a:srgbClr val="604A7B">
              <a:alpha val="0"/>
            </a:srgbClr>
          </a:solidFill>
          <a:ln w="127000">
            <a:solidFill>
              <a:schemeClr val="bg1"/>
            </a:solidFill>
            <a:miter lim="800000"/>
            <a:headEnd/>
            <a:tailEnd/>
          </a:ln>
          <a:effectLst>
            <a:glow rad="228600">
              <a:schemeClr val="accent5">
                <a:satMod val="175000"/>
                <a:alpha val="40000"/>
              </a:schemeClr>
            </a:glow>
            <a:reflection blurRad="6350" stA="50000" endA="300" endPos="90000" dir="5400000" sy="-100000" algn="bl" rotWithShape="0"/>
          </a:effectLst>
        </p:spPr>
        <p:txBody>
          <a:bodyPr wrap="none" anchor="ctr"/>
          <a:lstStyle/>
          <a:p>
            <a:pPr algn="ctr">
              <a:defRPr/>
            </a:pPr>
            <a:r>
              <a:rPr lang="fr-FR" sz="8000" i="1" dirty="0" smtClean="0">
                <a:effectLst>
                  <a:outerShdw blurRad="38100" dist="38100" dir="2700000" algn="tl">
                    <a:srgbClr val="000000">
                      <a:alpha val="43137"/>
                    </a:srgbClr>
                  </a:outerShdw>
                </a:effectLst>
                <a:latin typeface="Andalus" pitchFamily="18" charset="-78"/>
                <a:cs typeface="Andalus" pitchFamily="18" charset="-78"/>
              </a:rPr>
              <a:t>Partie théorique </a:t>
            </a:r>
            <a:endParaRPr lang="fr-FR" sz="8000" i="1" dirty="0">
              <a:effectLst>
                <a:outerShdw blurRad="38100" dist="38100" dir="2700000" algn="tl">
                  <a:srgbClr val="000000">
                    <a:alpha val="43137"/>
                  </a:srgbClr>
                </a:outerShdw>
              </a:effectLst>
              <a:latin typeface="Andalus" pitchFamily="18" charset="-78"/>
              <a:cs typeface="Andalus" pitchFamily="18"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llipse 16"/>
          <p:cNvSpPr/>
          <p:nvPr/>
        </p:nvSpPr>
        <p:spPr>
          <a:xfrm>
            <a:off x="2876784" y="428604"/>
            <a:ext cx="3471806" cy="952143"/>
          </a:xfrm>
          <a:prstGeom prst="ellipse">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algn="ctr"/>
            <a:r>
              <a:rPr lang="fr-FR" sz="2400" b="1" dirty="0" smtClean="0"/>
              <a:t>Les polymères</a:t>
            </a:r>
          </a:p>
          <a:p>
            <a:r>
              <a:rPr lang="fr-FR" sz="1400" dirty="0" smtClean="0"/>
              <a:t> </a:t>
            </a:r>
            <a:endParaRPr lang="fr-FR" sz="1400" b="1" dirty="0">
              <a:latin typeface="Times New Roman" pitchFamily="18" charset="0"/>
              <a:cs typeface="Times New Roman" pitchFamily="18" charset="0"/>
            </a:endParaRPr>
          </a:p>
        </p:txBody>
      </p:sp>
      <p:sp>
        <p:nvSpPr>
          <p:cNvPr id="20" name="Rectangle avec flèche vers le bas 19"/>
          <p:cNvSpPr/>
          <p:nvPr/>
        </p:nvSpPr>
        <p:spPr>
          <a:xfrm>
            <a:off x="323528" y="2420888"/>
            <a:ext cx="3744416" cy="1526244"/>
          </a:xfrm>
          <a:prstGeom prst="downArrowCallou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fr-FR" dirty="0" smtClean="0"/>
              <a:t> </a:t>
            </a:r>
            <a:r>
              <a:rPr lang="fr-FR" sz="2400" b="1" dirty="0" smtClean="0"/>
              <a:t>Synthétique</a:t>
            </a:r>
          </a:p>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smtClean="0">
                <a:latin typeface="Times New Roman" pitchFamily="18" charset="0"/>
                <a:cs typeface="Times New Roman" pitchFamily="18" charset="0"/>
              </a:rPr>
              <a:t>issu</a:t>
            </a:r>
            <a:r>
              <a:rPr lang="en-GB" dirty="0" smtClean="0">
                <a:latin typeface="Times New Roman" pitchFamily="18" charset="0"/>
                <a:cs typeface="Times New Roman" pitchFamily="18" charset="0"/>
              </a:rPr>
              <a:t> de la  </a:t>
            </a:r>
            <a:r>
              <a:rPr lang="en-GB" dirty="0" err="1" smtClean="0">
                <a:latin typeface="Times New Roman" pitchFamily="18" charset="0"/>
                <a:cs typeface="Times New Roman" pitchFamily="18" charset="0"/>
              </a:rPr>
              <a:t>pétrochimie</a:t>
            </a:r>
            <a:endParaRPr lang="fr-FR" b="1" dirty="0" smtClean="0"/>
          </a:p>
          <a:p>
            <a:pPr algn="ctr"/>
            <a:r>
              <a:rPr lang="fr-FR" dirty="0" smtClean="0"/>
              <a:t> </a:t>
            </a:r>
            <a:endParaRPr lang="fr-FR" dirty="0"/>
          </a:p>
        </p:txBody>
      </p:sp>
      <p:sp>
        <p:nvSpPr>
          <p:cNvPr id="21" name="Rectangle avec flèche vers le bas 20"/>
          <p:cNvSpPr/>
          <p:nvPr/>
        </p:nvSpPr>
        <p:spPr>
          <a:xfrm>
            <a:off x="4816727" y="2420888"/>
            <a:ext cx="4147761" cy="1461611"/>
          </a:xfrm>
          <a:prstGeom prst="downArrowCallou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fr-FR" sz="2400" b="1" dirty="0" smtClean="0"/>
              <a:t>Naturel</a:t>
            </a:r>
          </a:p>
          <a:p>
            <a:pPr algn="ctr"/>
            <a:r>
              <a:rPr lang="fr-FR" sz="1600" dirty="0" smtClean="0">
                <a:latin typeface="Times New Roman" pitchFamily="18" charset="0"/>
                <a:cs typeface="Times New Roman" pitchFamily="18" charset="0"/>
              </a:rPr>
              <a:t>Issue de ressources renouvelables de plantes, d’algues  ou d’animaux,   </a:t>
            </a:r>
            <a:endParaRPr lang="fr-FR" sz="1600" dirty="0">
              <a:latin typeface="Times New Roman" pitchFamily="18" charset="0"/>
              <a:cs typeface="Times New Roman" pitchFamily="18" charset="0"/>
            </a:endParaRPr>
          </a:p>
        </p:txBody>
      </p:sp>
      <p:cxnSp>
        <p:nvCxnSpPr>
          <p:cNvPr id="22" name="Connecteur droit avec flèche 21"/>
          <p:cNvCxnSpPr/>
          <p:nvPr/>
        </p:nvCxnSpPr>
        <p:spPr>
          <a:xfrm>
            <a:off x="5076056" y="1412776"/>
            <a:ext cx="1512168" cy="1008112"/>
          </a:xfrm>
          <a:prstGeom prst="straightConnector1">
            <a:avLst/>
          </a:prstGeom>
          <a:ln w="57150">
            <a:tailEnd type="arrow"/>
          </a:ln>
        </p:spPr>
        <p:style>
          <a:lnRef idx="3">
            <a:schemeClr val="accent3"/>
          </a:lnRef>
          <a:fillRef idx="0">
            <a:schemeClr val="accent3"/>
          </a:fillRef>
          <a:effectRef idx="2">
            <a:schemeClr val="accent3"/>
          </a:effectRef>
          <a:fontRef idx="minor">
            <a:schemeClr val="tx1"/>
          </a:fontRef>
        </p:style>
      </p:cxnSp>
      <p:sp>
        <p:nvSpPr>
          <p:cNvPr id="23" name="Rectangle 22"/>
          <p:cNvSpPr/>
          <p:nvPr/>
        </p:nvSpPr>
        <p:spPr>
          <a:xfrm>
            <a:off x="323528" y="4000504"/>
            <a:ext cx="3816424" cy="9510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smtClean="0">
                <a:solidFill>
                  <a:schemeClr val="tx1"/>
                </a:solidFill>
              </a:rPr>
              <a:t>Le </a:t>
            </a:r>
            <a:r>
              <a:rPr lang="en-GB" sz="2000" b="1" dirty="0" err="1" smtClean="0">
                <a:solidFill>
                  <a:schemeClr val="tx1"/>
                </a:solidFill>
              </a:rPr>
              <a:t>polystyrène</a:t>
            </a:r>
            <a:endParaRPr lang="en-GB" sz="2000" b="1" dirty="0" smtClean="0">
              <a:solidFill>
                <a:schemeClr val="tx1"/>
              </a:solidFill>
            </a:endParaRPr>
          </a:p>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smtClean="0">
                <a:solidFill>
                  <a:schemeClr val="tx1"/>
                </a:solidFill>
              </a:rPr>
              <a:t>PLA (</a:t>
            </a:r>
            <a:r>
              <a:rPr lang="en-GB" sz="2000" b="1" dirty="0" err="1" smtClean="0">
                <a:solidFill>
                  <a:schemeClr val="tx1"/>
                </a:solidFill>
              </a:rPr>
              <a:t>polymère</a:t>
            </a:r>
            <a:r>
              <a:rPr lang="en-GB" sz="2000" b="1" dirty="0" smtClean="0">
                <a:solidFill>
                  <a:schemeClr val="tx1"/>
                </a:solidFill>
              </a:rPr>
              <a:t> </a:t>
            </a:r>
            <a:r>
              <a:rPr lang="en-GB" sz="2000" b="1" dirty="0" err="1" smtClean="0">
                <a:solidFill>
                  <a:schemeClr val="tx1"/>
                </a:solidFill>
              </a:rPr>
              <a:t>d’acide</a:t>
            </a:r>
            <a:r>
              <a:rPr lang="en-GB" sz="2000" b="1" dirty="0" smtClean="0">
                <a:solidFill>
                  <a:schemeClr val="tx1"/>
                </a:solidFill>
              </a:rPr>
              <a:t> </a:t>
            </a:r>
            <a:r>
              <a:rPr lang="en-GB" sz="2000" b="1" dirty="0" err="1" smtClean="0">
                <a:solidFill>
                  <a:schemeClr val="tx1"/>
                </a:solidFill>
              </a:rPr>
              <a:t>lactique</a:t>
            </a:r>
            <a:r>
              <a:rPr lang="fr-FR" sz="2000" b="1" dirty="0" smtClean="0">
                <a:solidFill>
                  <a:schemeClr val="tx1"/>
                </a:solidFill>
              </a:rPr>
              <a:t>)</a:t>
            </a:r>
            <a:endParaRPr lang="en-GB" sz="2000" b="1" dirty="0" smtClean="0">
              <a:solidFill>
                <a:schemeClr val="tx1"/>
              </a:solidFill>
            </a:endParaRPr>
          </a:p>
        </p:txBody>
      </p:sp>
      <p:sp>
        <p:nvSpPr>
          <p:cNvPr id="24" name="Rectangle 23"/>
          <p:cNvSpPr/>
          <p:nvPr/>
        </p:nvSpPr>
        <p:spPr>
          <a:xfrm>
            <a:off x="4788024" y="3929066"/>
            <a:ext cx="4248472" cy="9510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smtClean="0"/>
              <a:t>La cellulose</a:t>
            </a:r>
          </a:p>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err="1" smtClean="0"/>
              <a:t>L’amidon</a:t>
            </a:r>
            <a:endParaRPr lang="en-GB" sz="2000" b="1" dirty="0" smtClean="0"/>
          </a:p>
          <a:p>
            <a:pPr algn="ct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sz="2000" b="1" dirty="0"/>
          </a:p>
        </p:txBody>
      </p:sp>
      <p:cxnSp>
        <p:nvCxnSpPr>
          <p:cNvPr id="25" name="Connecteur droit avec flèche 24"/>
          <p:cNvCxnSpPr/>
          <p:nvPr/>
        </p:nvCxnSpPr>
        <p:spPr>
          <a:xfrm flipH="1">
            <a:off x="2267744" y="1412776"/>
            <a:ext cx="1944216" cy="1008112"/>
          </a:xfrm>
          <a:prstGeom prst="straightConnector1">
            <a:avLst/>
          </a:prstGeom>
          <a:ln w="57150">
            <a:tailEnd type="arrow"/>
          </a:ln>
        </p:spPr>
        <p:style>
          <a:lnRef idx="3">
            <a:schemeClr val="accent3"/>
          </a:lnRef>
          <a:fillRef idx="0">
            <a:schemeClr val="accent3"/>
          </a:fillRef>
          <a:effectRef idx="2">
            <a:schemeClr val="accent3"/>
          </a:effectRef>
          <a:fontRef idx="minor">
            <a:schemeClr val="tx1"/>
          </a:fontRef>
        </p:style>
      </p:cxnSp>
      <p:pic>
        <p:nvPicPr>
          <p:cNvPr id="33" name="Picture 2"/>
          <p:cNvPicPr>
            <a:picLocks noChangeAspect="1" noChangeArrowheads="1"/>
          </p:cNvPicPr>
          <p:nvPr/>
        </p:nvPicPr>
        <p:blipFill>
          <a:blip r:embed="rId3" cstate="print"/>
          <a:srcRect/>
          <a:stretch>
            <a:fillRect/>
          </a:stretch>
        </p:blipFill>
        <p:spPr bwMode="auto">
          <a:xfrm>
            <a:off x="7072330" y="5073652"/>
            <a:ext cx="1793289" cy="1141430"/>
          </a:xfrm>
          <a:prstGeom prst="rect">
            <a:avLst/>
          </a:prstGeom>
          <a:noFill/>
          <a:ln w="9525">
            <a:noFill/>
            <a:round/>
            <a:headEnd/>
            <a:tailEnd/>
          </a:ln>
        </p:spPr>
      </p:pic>
      <p:pic>
        <p:nvPicPr>
          <p:cNvPr id="65537" name="Picture 1" descr="C:\Users\p\Music\Documents\Desktop\Contacts\photo-maizena-720x450.jpg"/>
          <p:cNvPicPr>
            <a:picLocks noChangeAspect="1" noChangeArrowheads="1"/>
          </p:cNvPicPr>
          <p:nvPr/>
        </p:nvPicPr>
        <p:blipFill>
          <a:blip r:embed="rId4" cstate="print"/>
          <a:srcRect/>
          <a:stretch>
            <a:fillRect/>
          </a:stretch>
        </p:blipFill>
        <p:spPr bwMode="auto">
          <a:xfrm>
            <a:off x="5072066" y="5072074"/>
            <a:ext cx="1828812" cy="1143008"/>
          </a:xfrm>
          <a:prstGeom prst="rect">
            <a:avLst/>
          </a:prstGeom>
          <a:noFill/>
        </p:spPr>
      </p:pic>
      <p:sp>
        <p:nvSpPr>
          <p:cNvPr id="44034" name="AutoShape 2" descr="http://metalscan.fr/wp-content/themes/artcompix/images/fr/petrochimi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44035" name="Picture 3" descr="D:\india-are-mai-multi-miliardari-decat-rusia-si-ocupa-locul-trei-in-topul-tarilor-cu-cei-mai-bogati-294557.jpg"/>
          <p:cNvPicPr>
            <a:picLocks noChangeAspect="1" noChangeArrowheads="1"/>
          </p:cNvPicPr>
          <p:nvPr/>
        </p:nvPicPr>
        <p:blipFill>
          <a:blip r:embed="rId5" cstate="print"/>
          <a:srcRect/>
          <a:stretch>
            <a:fillRect/>
          </a:stretch>
        </p:blipFill>
        <p:spPr bwMode="auto">
          <a:xfrm>
            <a:off x="323528" y="5105625"/>
            <a:ext cx="2016224" cy="1131687"/>
          </a:xfrm>
          <a:prstGeom prst="rect">
            <a:avLst/>
          </a:prstGeom>
          <a:noFill/>
        </p:spPr>
      </p:pic>
      <p:pic>
        <p:nvPicPr>
          <p:cNvPr id="44036" name="Picture 4" descr="D:\images.jpg"/>
          <p:cNvPicPr>
            <a:picLocks noChangeAspect="1" noChangeArrowheads="1"/>
          </p:cNvPicPr>
          <p:nvPr/>
        </p:nvPicPr>
        <p:blipFill>
          <a:blip r:embed="rId6" cstate="print"/>
          <a:srcRect/>
          <a:stretch>
            <a:fillRect/>
          </a:stretch>
        </p:blipFill>
        <p:spPr bwMode="auto">
          <a:xfrm>
            <a:off x="2411761" y="5085184"/>
            <a:ext cx="1730592" cy="1156717"/>
          </a:xfrm>
          <a:prstGeom prst="rect">
            <a:avLst/>
          </a:prstGeom>
          <a:noFill/>
        </p:spPr>
      </p:pic>
      <p:pic>
        <p:nvPicPr>
          <p:cNvPr id="1026" name="Picture 2" descr="D:\Smiley_pouce.png"/>
          <p:cNvPicPr>
            <a:picLocks noChangeAspect="1" noChangeArrowheads="1"/>
          </p:cNvPicPr>
          <p:nvPr/>
        </p:nvPicPr>
        <p:blipFill>
          <a:blip r:embed="rId7" cstate="print"/>
          <a:srcRect/>
          <a:stretch>
            <a:fillRect/>
          </a:stretch>
        </p:blipFill>
        <p:spPr bwMode="auto">
          <a:xfrm>
            <a:off x="6418089" y="908720"/>
            <a:ext cx="1538287" cy="1323975"/>
          </a:xfrm>
          <a:prstGeom prst="rect">
            <a:avLst/>
          </a:prstGeom>
          <a:noFill/>
        </p:spPr>
      </p:pic>
      <p:pic>
        <p:nvPicPr>
          <p:cNvPr id="1027" name="Picture 3" descr="D:\images (12).jpg"/>
          <p:cNvPicPr>
            <a:picLocks noChangeAspect="1" noChangeArrowheads="1"/>
          </p:cNvPicPr>
          <p:nvPr/>
        </p:nvPicPr>
        <p:blipFill>
          <a:blip r:embed="rId8" cstate="print"/>
          <a:srcRect/>
          <a:stretch>
            <a:fillRect/>
          </a:stretch>
        </p:blipFill>
        <p:spPr bwMode="auto">
          <a:xfrm>
            <a:off x="179512" y="620688"/>
            <a:ext cx="1809750" cy="16002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strips(downLeft)">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slide(fromBottom)">
                                      <p:cBhvr>
                                        <p:cTn id="25" dur="5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44035"/>
                                        </p:tgtEl>
                                        <p:attrNameLst>
                                          <p:attrName>style.visibility</p:attrName>
                                        </p:attrNameLst>
                                      </p:cBhvr>
                                      <p:to>
                                        <p:strVal val="visible"/>
                                      </p:to>
                                    </p:set>
                                    <p:anim calcmode="lin" valueType="num">
                                      <p:cBhvr additive="base">
                                        <p:cTn id="44" dur="500" fill="hold"/>
                                        <p:tgtEl>
                                          <p:spTgt spid="44035"/>
                                        </p:tgtEl>
                                        <p:attrNameLst>
                                          <p:attrName>ppt_x</p:attrName>
                                        </p:attrNameLst>
                                      </p:cBhvr>
                                      <p:tavLst>
                                        <p:tav tm="0">
                                          <p:val>
                                            <p:strVal val="#ppt_x"/>
                                          </p:val>
                                        </p:tav>
                                        <p:tav tm="100000">
                                          <p:val>
                                            <p:strVal val="#ppt_x"/>
                                          </p:val>
                                        </p:tav>
                                      </p:tavLst>
                                    </p:anim>
                                    <p:anim calcmode="lin" valueType="num">
                                      <p:cBhvr additive="base">
                                        <p:cTn id="45" dur="500" fill="hold"/>
                                        <p:tgtEl>
                                          <p:spTgt spid="44035"/>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44036"/>
                                        </p:tgtEl>
                                        <p:attrNameLst>
                                          <p:attrName>style.visibility</p:attrName>
                                        </p:attrNameLst>
                                      </p:cBhvr>
                                      <p:to>
                                        <p:strVal val="visible"/>
                                      </p:to>
                                    </p:set>
                                    <p:anim calcmode="lin" valueType="num">
                                      <p:cBhvr additive="base">
                                        <p:cTn id="50" dur="500" fill="hold"/>
                                        <p:tgtEl>
                                          <p:spTgt spid="44036"/>
                                        </p:tgtEl>
                                        <p:attrNameLst>
                                          <p:attrName>ppt_x</p:attrName>
                                        </p:attrNameLst>
                                      </p:cBhvr>
                                      <p:tavLst>
                                        <p:tav tm="0">
                                          <p:val>
                                            <p:strVal val="#ppt_x"/>
                                          </p:val>
                                        </p:tav>
                                        <p:tav tm="100000">
                                          <p:val>
                                            <p:strVal val="#ppt_x"/>
                                          </p:val>
                                        </p:tav>
                                      </p:tavLst>
                                    </p:anim>
                                    <p:anim calcmode="lin" valueType="num">
                                      <p:cBhvr additive="base">
                                        <p:cTn id="51" dur="500" fill="hold"/>
                                        <p:tgtEl>
                                          <p:spTgt spid="4403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65537"/>
                                        </p:tgtEl>
                                        <p:attrNameLst>
                                          <p:attrName>style.visibility</p:attrName>
                                        </p:attrNameLst>
                                      </p:cBhvr>
                                      <p:to>
                                        <p:strVal val="visible"/>
                                      </p:to>
                                    </p:set>
                                    <p:anim calcmode="lin" valueType="num">
                                      <p:cBhvr additive="base">
                                        <p:cTn id="63" dur="500" fill="hold"/>
                                        <p:tgtEl>
                                          <p:spTgt spid="65537"/>
                                        </p:tgtEl>
                                        <p:attrNameLst>
                                          <p:attrName>ppt_x</p:attrName>
                                        </p:attrNameLst>
                                      </p:cBhvr>
                                      <p:tavLst>
                                        <p:tav tm="0">
                                          <p:val>
                                            <p:strVal val="#ppt_x"/>
                                          </p:val>
                                        </p:tav>
                                        <p:tav tm="100000">
                                          <p:val>
                                            <p:strVal val="#ppt_x"/>
                                          </p:val>
                                        </p:tav>
                                      </p:tavLst>
                                    </p:anim>
                                    <p:anim calcmode="lin" valueType="num">
                                      <p:cBhvr additive="base">
                                        <p:cTn id="64" dur="500" fill="hold"/>
                                        <p:tgtEl>
                                          <p:spTgt spid="65537"/>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ppt_x"/>
                                          </p:val>
                                        </p:tav>
                                        <p:tav tm="100000">
                                          <p:val>
                                            <p:strVal val="#ppt_x"/>
                                          </p:val>
                                        </p:tav>
                                      </p:tavLst>
                                    </p:anim>
                                    <p:anim calcmode="lin" valueType="num">
                                      <p:cBhvr additive="base">
                                        <p:cTn id="7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1026"/>
                                        </p:tgtEl>
                                        <p:attrNameLst>
                                          <p:attrName>style.visibility</p:attrName>
                                        </p:attrNameLst>
                                      </p:cBhvr>
                                      <p:to>
                                        <p:strVal val="visible"/>
                                      </p:to>
                                    </p:set>
                                    <p:anim calcmode="lin" valueType="num">
                                      <p:cBhvr additive="base">
                                        <p:cTn id="75" dur="500" fill="hold"/>
                                        <p:tgtEl>
                                          <p:spTgt spid="1026"/>
                                        </p:tgtEl>
                                        <p:attrNameLst>
                                          <p:attrName>ppt_x</p:attrName>
                                        </p:attrNameLst>
                                      </p:cBhvr>
                                      <p:tavLst>
                                        <p:tav tm="0">
                                          <p:val>
                                            <p:strVal val="#ppt_x"/>
                                          </p:val>
                                        </p:tav>
                                        <p:tav tm="100000">
                                          <p:val>
                                            <p:strVal val="#ppt_x"/>
                                          </p:val>
                                        </p:tav>
                                      </p:tavLst>
                                    </p:anim>
                                    <p:anim calcmode="lin" valueType="num">
                                      <p:cBhvr additive="base">
                                        <p:cTn id="7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1027"/>
                                        </p:tgtEl>
                                        <p:attrNameLst>
                                          <p:attrName>style.visibility</p:attrName>
                                        </p:attrNameLst>
                                      </p:cBhvr>
                                      <p:to>
                                        <p:strVal val="visible"/>
                                      </p:to>
                                    </p:set>
                                    <p:anim calcmode="lin" valueType="num">
                                      <p:cBhvr additive="base">
                                        <p:cTn id="81" dur="500" fill="hold"/>
                                        <p:tgtEl>
                                          <p:spTgt spid="1027"/>
                                        </p:tgtEl>
                                        <p:attrNameLst>
                                          <p:attrName>ppt_x</p:attrName>
                                        </p:attrNameLst>
                                      </p:cBhvr>
                                      <p:tavLst>
                                        <p:tav tm="0">
                                          <p:val>
                                            <p:strVal val="#ppt_x"/>
                                          </p:val>
                                        </p:tav>
                                        <p:tav tm="100000">
                                          <p:val>
                                            <p:strVal val="#ppt_x"/>
                                          </p:val>
                                        </p:tav>
                                      </p:tavLst>
                                    </p:anim>
                                    <p:anim calcmode="lin" valueType="num">
                                      <p:cBhvr additive="base">
                                        <p:cTn id="82"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3"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115616" y="1124744"/>
            <a:ext cx="1314450" cy="1752600"/>
          </a:xfrm>
          <a:prstGeom prst="rect">
            <a:avLst/>
          </a:prstGeom>
          <a:noFill/>
          <a:ln w="9525">
            <a:noFill/>
            <a:miter lim="800000"/>
            <a:headEnd/>
            <a:tailEnd/>
          </a:ln>
        </p:spPr>
      </p:pic>
      <p:sp>
        <p:nvSpPr>
          <p:cNvPr id="6" name="Rectangle 5"/>
          <p:cNvSpPr/>
          <p:nvPr/>
        </p:nvSpPr>
        <p:spPr>
          <a:xfrm>
            <a:off x="2483768" y="1124744"/>
            <a:ext cx="3478837" cy="1815882"/>
          </a:xfrm>
          <a:prstGeom prst="rect">
            <a:avLst/>
          </a:prstGeom>
        </p:spPr>
        <p:txBody>
          <a:bodyPr wrap="none">
            <a:spAutoFit/>
          </a:bodyPr>
          <a:lstStyle/>
          <a:p>
            <a:r>
              <a:rPr lang="fr-FR" sz="28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Amidon  </a:t>
            </a:r>
            <a:r>
              <a:rPr lang="fr-FR" sz="2800" dirty="0" smtClean="0"/>
              <a:t>(C6H10O5)n</a:t>
            </a:r>
          </a:p>
          <a:p>
            <a:r>
              <a:rPr lang="fr-FR" sz="2800" dirty="0" smtClean="0"/>
              <a:t>Maïs</a:t>
            </a:r>
          </a:p>
          <a:p>
            <a:endParaRPr lang="fr-FR" sz="2800" dirty="0" smtClean="0"/>
          </a:p>
          <a:p>
            <a:endParaRPr lang="fr-FR" sz="2800" dirty="0"/>
          </a:p>
        </p:txBody>
      </p:sp>
      <p:sp>
        <p:nvSpPr>
          <p:cNvPr id="8" name="Rectangle 7"/>
          <p:cNvSpPr/>
          <p:nvPr/>
        </p:nvSpPr>
        <p:spPr>
          <a:xfrm>
            <a:off x="5364088" y="3501008"/>
            <a:ext cx="2790056" cy="830997"/>
          </a:xfrm>
          <a:prstGeom prst="rect">
            <a:avLst/>
          </a:prstGeom>
        </p:spPr>
        <p:txBody>
          <a:bodyPr wrap="square">
            <a:spAutoFit/>
          </a:bodyPr>
          <a:lstStyle/>
          <a:p>
            <a:r>
              <a:rPr lang="fr-FR" sz="2400" dirty="0" smtClean="0"/>
              <a:t>28% amylose</a:t>
            </a:r>
          </a:p>
          <a:p>
            <a:r>
              <a:rPr lang="fr-FR" sz="2400" dirty="0" smtClean="0"/>
              <a:t>Linéaire, amorphe</a:t>
            </a:r>
            <a:endParaRPr lang="fr-FR" sz="2400" dirty="0"/>
          </a:p>
        </p:txBody>
      </p:sp>
      <p:sp>
        <p:nvSpPr>
          <p:cNvPr id="9" name="Rectangle 8"/>
          <p:cNvSpPr/>
          <p:nvPr/>
        </p:nvSpPr>
        <p:spPr>
          <a:xfrm>
            <a:off x="5508104" y="5373216"/>
            <a:ext cx="2915816" cy="830997"/>
          </a:xfrm>
          <a:prstGeom prst="rect">
            <a:avLst/>
          </a:prstGeom>
        </p:spPr>
        <p:txBody>
          <a:bodyPr wrap="square">
            <a:spAutoFit/>
          </a:bodyPr>
          <a:lstStyle/>
          <a:p>
            <a:r>
              <a:rPr lang="fr-FR" sz="2400" dirty="0" smtClean="0"/>
              <a:t>78% </a:t>
            </a:r>
            <a:r>
              <a:rPr lang="fr-FR" sz="2400" dirty="0" err="1" smtClean="0"/>
              <a:t>amylopectine</a:t>
            </a:r>
            <a:endParaRPr lang="fr-FR" sz="2400" dirty="0" smtClean="0"/>
          </a:p>
          <a:p>
            <a:r>
              <a:rPr lang="fr-FR" sz="2400" dirty="0" smtClean="0"/>
              <a:t>Branchée, cristalline</a:t>
            </a:r>
            <a:endParaRPr lang="fr-FR" sz="2400" dirty="0"/>
          </a:p>
        </p:txBody>
      </p:sp>
      <p:pic>
        <p:nvPicPr>
          <p:cNvPr id="10" name="Image 9" descr="http://biochimej.univ-angers.fr/Page2/COURS/Zsuite/1Respiration/6Mobilisation/3Amylose.gif"/>
          <p:cNvPicPr/>
          <p:nvPr/>
        </p:nvPicPr>
        <p:blipFill>
          <a:blip r:embed="rId4" cstate="print"/>
          <a:srcRect/>
          <a:stretch>
            <a:fillRect/>
          </a:stretch>
        </p:blipFill>
        <p:spPr bwMode="auto">
          <a:xfrm>
            <a:off x="1665104" y="3212976"/>
            <a:ext cx="3122920" cy="1297305"/>
          </a:xfrm>
          <a:prstGeom prst="rect">
            <a:avLst/>
          </a:prstGeom>
          <a:noFill/>
          <a:ln w="9525">
            <a:noFill/>
            <a:miter lim="800000"/>
            <a:headEnd/>
            <a:tailEnd/>
          </a:ln>
        </p:spPr>
      </p:pic>
      <p:pic>
        <p:nvPicPr>
          <p:cNvPr id="11" name="Image 10"/>
          <p:cNvPicPr/>
          <p:nvPr/>
        </p:nvPicPr>
        <p:blipFill>
          <a:blip r:embed="rId5" cstate="print"/>
          <a:srcRect/>
          <a:stretch>
            <a:fillRect/>
          </a:stretch>
        </p:blipFill>
        <p:spPr bwMode="auto">
          <a:xfrm>
            <a:off x="1619672" y="5013176"/>
            <a:ext cx="3168352" cy="1296144"/>
          </a:xfrm>
          <a:prstGeom prst="rect">
            <a:avLst/>
          </a:prstGeom>
          <a:noFill/>
          <a:ln w="9525">
            <a:noFill/>
            <a:miter lim="800000"/>
            <a:headEnd/>
            <a:tailEnd/>
          </a:ln>
        </p:spPr>
      </p:pic>
      <p:sp>
        <p:nvSpPr>
          <p:cNvPr id="12" name="Rectangle 11"/>
          <p:cNvSpPr/>
          <p:nvPr/>
        </p:nvSpPr>
        <p:spPr>
          <a:xfrm>
            <a:off x="1547664" y="4509120"/>
            <a:ext cx="3323602" cy="369332"/>
          </a:xfrm>
          <a:prstGeom prst="rect">
            <a:avLst/>
          </a:prstGeom>
        </p:spPr>
        <p:txBody>
          <a:bodyPr wrap="none">
            <a:spAutoFit/>
          </a:bodyPr>
          <a:lstStyle/>
          <a:p>
            <a:r>
              <a:rPr lang="fr-FR" b="1" dirty="0" smtClean="0"/>
              <a:t>Figure 1:</a:t>
            </a:r>
            <a:r>
              <a:rPr lang="fr-FR" dirty="0" smtClean="0"/>
              <a:t> Structure de l’amylose</a:t>
            </a:r>
            <a:endParaRPr lang="fr-FR" dirty="0"/>
          </a:p>
        </p:txBody>
      </p:sp>
      <p:sp>
        <p:nvSpPr>
          <p:cNvPr id="13" name="Rectangle 12"/>
          <p:cNvSpPr/>
          <p:nvPr/>
        </p:nvSpPr>
        <p:spPr>
          <a:xfrm>
            <a:off x="1331640" y="6372036"/>
            <a:ext cx="3938322" cy="369332"/>
          </a:xfrm>
          <a:prstGeom prst="rect">
            <a:avLst/>
          </a:prstGeom>
        </p:spPr>
        <p:txBody>
          <a:bodyPr wrap="none">
            <a:spAutoFit/>
          </a:bodyPr>
          <a:lstStyle/>
          <a:p>
            <a:r>
              <a:rPr lang="fr-FR" b="1" dirty="0" smtClean="0"/>
              <a:t>Figure 2:</a:t>
            </a:r>
            <a:r>
              <a:rPr lang="fr-FR" dirty="0" smtClean="0"/>
              <a:t> Structure de l’</a:t>
            </a:r>
            <a:r>
              <a:rPr lang="fr-FR" dirty="0" err="1" smtClean="0"/>
              <a:t>amylopectine</a:t>
            </a:r>
            <a:r>
              <a:rPr lang="fr-FR" dirty="0" smtClean="0"/>
              <a:t> </a:t>
            </a:r>
            <a:endParaRPr lang="fr-FR" dirty="0"/>
          </a:p>
        </p:txBody>
      </p:sp>
      <p:sp>
        <p:nvSpPr>
          <p:cNvPr id="15" name="AutoShape 13"/>
          <p:cNvSpPr>
            <a:spLocks noChangeArrowheads="1"/>
          </p:cNvSpPr>
          <p:nvPr/>
        </p:nvSpPr>
        <p:spPr bwMode="auto">
          <a:xfrm>
            <a:off x="571472" y="116632"/>
            <a:ext cx="8001056" cy="642942"/>
          </a:xfrm>
          <a:prstGeom prst="plaque">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fr-FR" sz="3200" b="1" dirty="0" smtClean="0">
                <a:effectLst>
                  <a:glow rad="228600">
                    <a:schemeClr val="accent5">
                      <a:satMod val="175000"/>
                      <a:alpha val="40000"/>
                    </a:schemeClr>
                  </a:glow>
                  <a:outerShdw blurRad="80000" dist="40000" dir="5040000" algn="tl">
                    <a:srgbClr val="000000">
                      <a:alpha val="30000"/>
                    </a:srgbClr>
                  </a:outerShdw>
                </a:effectLst>
                <a:latin typeface="Andalus" pitchFamily="18" charset="-78"/>
                <a:cs typeface="Andalus" pitchFamily="18" charset="-78"/>
              </a:rPr>
              <a:t>Polymère d’origine naturelle (Amidon)</a:t>
            </a:r>
          </a:p>
        </p:txBody>
      </p:sp>
      <p:sp>
        <p:nvSpPr>
          <p:cNvPr id="14" name="ZoneTexte 13"/>
          <p:cNvSpPr txBox="1"/>
          <p:nvPr/>
        </p:nvSpPr>
        <p:spPr>
          <a:xfrm>
            <a:off x="2555776" y="2204864"/>
            <a:ext cx="4536504"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dirty="0" smtClean="0"/>
              <a:t>Amidon = Amylose + </a:t>
            </a:r>
            <a:r>
              <a:rPr lang="fr-FR" dirty="0" err="1" smtClean="0"/>
              <a:t>Amylopectine</a:t>
            </a:r>
            <a:r>
              <a:rPr lang="fr-FR" dirty="0" smtClean="0"/>
              <a:t> </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ppt_x"/>
                                          </p:val>
                                        </p:tav>
                                        <p:tav tm="100000">
                                          <p:val>
                                            <p:strVal val="#ppt_x"/>
                                          </p:val>
                                        </p:tav>
                                      </p:tavLst>
                                    </p:anim>
                                    <p:anim calcmode="lin" valueType="num">
                                      <p:cBhvr additive="base">
                                        <p:cTn id="22"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checkerboard(across)">
                                      <p:cBhvr>
                                        <p:cTn id="27" dur="500"/>
                                        <p:tgtEl>
                                          <p:spTgt spid="10"/>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checkerboard(across)">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checkerboard(across)">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checkerboard(across)">
                                      <p:cBhvr>
                                        <p:cTn id="40" dur="500"/>
                                        <p:tgtEl>
                                          <p:spTgt spid="11"/>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checkerboard(across)">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checkerboard(across)">
                                      <p:cBhvr>
                                        <p:cTn id="4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2" grpId="0"/>
      <p:bldP spid="13" grpId="0"/>
      <p:bldP spid="15" grpId="0" animBg="1"/>
      <p:bldP spid="1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3236</TotalTime>
  <Words>1759</Words>
  <Application>Microsoft Office PowerPoint</Application>
  <PresentationFormat>Affichage à l'écran (4:3)</PresentationFormat>
  <Paragraphs>469</Paragraphs>
  <Slides>33</Slides>
  <Notes>23</Notes>
  <HiddenSlides>0</HiddenSlides>
  <MMClips>0</MMClips>
  <ScaleCrop>false</ScaleCrop>
  <HeadingPairs>
    <vt:vector size="6" baseType="variant">
      <vt:variant>
        <vt:lpstr>Thème</vt:lpstr>
      </vt:variant>
      <vt:variant>
        <vt:i4>1</vt:i4>
      </vt:variant>
      <vt:variant>
        <vt:lpstr>Titres des diapositives</vt:lpstr>
      </vt:variant>
      <vt:variant>
        <vt:i4>33</vt:i4>
      </vt:variant>
      <vt:variant>
        <vt:lpstr>Diaporamas personnalisés</vt:lpstr>
      </vt:variant>
      <vt:variant>
        <vt:i4>1</vt:i4>
      </vt:variant>
    </vt:vector>
  </HeadingPairs>
  <TitlesOfParts>
    <vt:vector size="35" baseType="lpstr">
      <vt:lpstr>Débit</vt:lpstr>
      <vt:lpstr> </vt:lpstr>
      <vt:lpstr>Université De Djilali Bounaama Faculté De Science Et De La Technologie  Faculté: Sciences de la technologie Département: Génie des Procédé </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Diaporama personnalisé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wassit</dc:creator>
  <cp:lastModifiedBy>wassit</cp:lastModifiedBy>
  <cp:revision>528</cp:revision>
  <dcterms:created xsi:type="dcterms:W3CDTF">2016-05-25T21:16:38Z</dcterms:created>
  <dcterms:modified xsi:type="dcterms:W3CDTF">2016-06-18T19:46:48Z</dcterms:modified>
</cp:coreProperties>
</file>