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36"/>
  </p:notesMasterIdLst>
  <p:handoutMasterIdLst>
    <p:handoutMasterId r:id="rId37"/>
  </p:handoutMasterIdLst>
  <p:sldIdLst>
    <p:sldId id="280" r:id="rId2"/>
    <p:sldId id="283" r:id="rId3"/>
    <p:sldId id="276" r:id="rId4"/>
    <p:sldId id="261" r:id="rId5"/>
    <p:sldId id="257" r:id="rId6"/>
    <p:sldId id="258" r:id="rId7"/>
    <p:sldId id="259" r:id="rId8"/>
    <p:sldId id="284" r:id="rId9"/>
    <p:sldId id="260" r:id="rId10"/>
    <p:sldId id="285" r:id="rId11"/>
    <p:sldId id="265" r:id="rId12"/>
    <p:sldId id="286" r:id="rId13"/>
    <p:sldId id="269" r:id="rId14"/>
    <p:sldId id="309" r:id="rId15"/>
    <p:sldId id="310" r:id="rId16"/>
    <p:sldId id="273" r:id="rId17"/>
    <p:sldId id="274" r:id="rId18"/>
    <p:sldId id="275" r:id="rId19"/>
    <p:sldId id="311" r:id="rId20"/>
    <p:sldId id="287" r:id="rId21"/>
    <p:sldId id="288" r:id="rId22"/>
    <p:sldId id="289" r:id="rId23"/>
    <p:sldId id="312" r:id="rId24"/>
    <p:sldId id="291" r:id="rId25"/>
    <p:sldId id="292" r:id="rId26"/>
    <p:sldId id="293" r:id="rId27"/>
    <p:sldId id="313" r:id="rId28"/>
    <p:sldId id="294" r:id="rId29"/>
    <p:sldId id="295" r:id="rId30"/>
    <p:sldId id="296" r:id="rId31"/>
    <p:sldId id="297" r:id="rId32"/>
    <p:sldId id="303" r:id="rId33"/>
    <p:sldId id="305" r:id="rId34"/>
    <p:sldId id="306" r:id="rId3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9C7853C-536D-4A76-A0AE-DD22124D55A5}" styleName="Style à thème 1 - Accentuation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27F97BB-C833-4FB7-BDE5-3F7075034690}" styleName="Style à thème 2 - Accentuation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93D81CF-94F2-401A-BA57-92F5A7B2D0C5}" styleName="Style moyen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EB9631B5-78F2-41C9-869B-9F39066F8104}" styleName="Style moyen 3 - Accentuation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autoAdjust="0"/>
    <p:restoredTop sz="97904" autoAdjust="0"/>
  </p:normalViewPr>
  <p:slideViewPr>
    <p:cSldViewPr>
      <p:cViewPr>
        <p:scale>
          <a:sx n="60" d="100"/>
          <a:sy n="60" d="100"/>
        </p:scale>
        <p:origin x="-1656" y="-3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2022"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package" Target="../embeddings/Feuille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Feuille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Feuille_Microsoft_Office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chart>
    <c:autoTitleDeleted val="1"/>
    <c:view3D>
      <c:rotX val="30"/>
      <c:perspective val="30"/>
    </c:view3D>
    <c:plotArea>
      <c:layout>
        <c:manualLayout>
          <c:layoutTarget val="inner"/>
          <c:xMode val="edge"/>
          <c:yMode val="edge"/>
          <c:x val="0"/>
          <c:y val="0"/>
          <c:w val="1"/>
          <c:h val="0.99114527768221783"/>
        </c:manualLayout>
      </c:layout>
      <c:pie3DChart>
        <c:varyColors val="1"/>
        <c:ser>
          <c:idx val="0"/>
          <c:order val="0"/>
          <c:tx>
            <c:strRef>
              <c:f>Feuil1!$B$1</c:f>
              <c:strCache>
                <c:ptCount val="1"/>
                <c:pt idx="0">
                  <c:v>Ventes</c:v>
                </c:pt>
              </c:strCache>
            </c:strRef>
          </c:tx>
          <c:dLbls>
            <c:dLbl>
              <c:idx val="0"/>
              <c:layout>
                <c:manualLayout>
                  <c:x val="-0.18883416671247799"/>
                  <c:y val="0.10199997590551772"/>
                </c:manualLayout>
              </c:layout>
              <c:showPercent val="1"/>
            </c:dLbl>
            <c:dLbl>
              <c:idx val="1"/>
              <c:layout>
                <c:manualLayout>
                  <c:x val="-0.21874845721860744"/>
                  <c:y val="-0.30523292002371966"/>
                </c:manualLayout>
              </c:layout>
              <c:showPercent val="1"/>
            </c:dLbl>
            <c:dLbl>
              <c:idx val="2"/>
              <c:layout>
                <c:manualLayout>
                  <c:x val="0.23620932878111559"/>
                  <c:y val="-0.14142122643593091"/>
                </c:manualLayout>
              </c:layout>
              <c:showPercent val="1"/>
            </c:dLbl>
            <c:txPr>
              <a:bodyPr/>
              <a:lstStyle/>
              <a:p>
                <a:pPr>
                  <a:defRPr sz="1800" b="1">
                    <a:solidFill>
                      <a:schemeClr val="bg1">
                        <a:lumMod val="95000"/>
                        <a:lumOff val="5000"/>
                      </a:schemeClr>
                    </a:solidFill>
                  </a:defRPr>
                </a:pPr>
                <a:endParaRPr lang="fr-FR"/>
              </a:p>
            </c:txPr>
            <c:showPercent val="1"/>
          </c:dLbls>
          <c:cat>
            <c:strRef>
              <c:f>Feuil1!$A$2:$A$4</c:f>
              <c:strCache>
                <c:ptCount val="3"/>
                <c:pt idx="0">
                  <c:v>الصباح </c:v>
                </c:pt>
                <c:pt idx="1">
                  <c:v>المساء</c:v>
                </c:pt>
                <c:pt idx="2">
                  <c:v>لا تبالي</c:v>
                </c:pt>
              </c:strCache>
            </c:strRef>
          </c:cat>
          <c:val>
            <c:numRef>
              <c:f>Feuil1!$B$2:$B$4</c:f>
              <c:numCache>
                <c:formatCode>General</c:formatCode>
                <c:ptCount val="3"/>
                <c:pt idx="0">
                  <c:v>20</c:v>
                </c:pt>
                <c:pt idx="1">
                  <c:v>17</c:v>
                </c:pt>
                <c:pt idx="2">
                  <c:v>43</c:v>
                </c:pt>
              </c:numCache>
            </c:numRef>
          </c:val>
        </c:ser>
        <c:dLbls>
          <c:showPercent val="1"/>
        </c:dLbls>
      </c:pie3DChart>
    </c:plotArea>
    <c:legend>
      <c:legendPos val="r"/>
      <c:layout>
        <c:manualLayout>
          <c:xMode val="edge"/>
          <c:yMode val="edge"/>
          <c:x val="0.78915758621281251"/>
          <c:y val="0.69441770998006069"/>
          <c:w val="0.17447881562007295"/>
          <c:h val="0.27246843957438438"/>
        </c:manualLayout>
      </c:layout>
      <c:txPr>
        <a:bodyPr/>
        <a:lstStyle/>
        <a:p>
          <a:pPr>
            <a:defRPr b="1">
              <a:solidFill>
                <a:schemeClr val="bg1"/>
              </a:solidFill>
            </a:defRPr>
          </a:pPr>
          <a:endParaRPr lang="fr-FR"/>
        </a:p>
      </c:txPr>
    </c:legend>
    <c:plotVisOnly val="1"/>
  </c:chart>
  <c:txPr>
    <a:bodyPr/>
    <a:lstStyle/>
    <a:p>
      <a:pPr>
        <a:defRPr sz="1800"/>
      </a:pPr>
      <a:endParaRPr lang="fr-FR"/>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fr-FR"/>
  <c:style val="10"/>
  <c:chart>
    <c:autoTitleDeleted val="1"/>
    <c:view3D>
      <c:rotX val="30"/>
      <c:perspective val="30"/>
    </c:view3D>
    <c:plotArea>
      <c:layout>
        <c:manualLayout>
          <c:layoutTarget val="inner"/>
          <c:xMode val="edge"/>
          <c:yMode val="edge"/>
          <c:x val="1.1914340676618021E-2"/>
          <c:y val="0.17798499596999409"/>
          <c:w val="0.89803628570899541"/>
          <c:h val="0.74593440186609361"/>
        </c:manualLayout>
      </c:layout>
      <c:pie3DChart>
        <c:varyColors val="1"/>
        <c:ser>
          <c:idx val="0"/>
          <c:order val="0"/>
          <c:tx>
            <c:strRef>
              <c:f>Feuil1!$B$1</c:f>
              <c:strCache>
                <c:ptCount val="1"/>
                <c:pt idx="0">
                  <c:v>Ventes</c:v>
                </c:pt>
              </c:strCache>
            </c:strRef>
          </c:tx>
          <c:dLbls>
            <c:txPr>
              <a:bodyPr/>
              <a:lstStyle/>
              <a:p>
                <a:pPr>
                  <a:defRPr lang="ar-DZ" sz="1600" b="1">
                    <a:solidFill>
                      <a:schemeClr val="bg1"/>
                    </a:solidFill>
                  </a:defRPr>
                </a:pPr>
                <a:endParaRPr lang="fr-FR"/>
              </a:p>
            </c:txPr>
            <c:showPercent val="1"/>
          </c:dLbls>
          <c:cat>
            <c:strRef>
              <c:f>Feuil1!$A$2:$A$3</c:f>
              <c:strCache>
                <c:ptCount val="2"/>
                <c:pt idx="0">
                  <c:v>نعم </c:v>
                </c:pt>
                <c:pt idx="1">
                  <c:v>لا</c:v>
                </c:pt>
              </c:strCache>
            </c:strRef>
          </c:cat>
          <c:val>
            <c:numRef>
              <c:f>Feuil1!$B$2:$B$3</c:f>
              <c:numCache>
                <c:formatCode>General</c:formatCode>
                <c:ptCount val="2"/>
                <c:pt idx="0">
                  <c:v>72</c:v>
                </c:pt>
                <c:pt idx="1">
                  <c:v>8</c:v>
                </c:pt>
              </c:numCache>
            </c:numRef>
          </c:val>
        </c:ser>
        <c:dLbls>
          <c:showPercent val="1"/>
        </c:dLbls>
      </c:pie3DChart>
    </c:plotArea>
    <c:legend>
      <c:legendPos val="r"/>
      <c:layout>
        <c:manualLayout>
          <c:xMode val="edge"/>
          <c:yMode val="edge"/>
          <c:x val="0.85867810305965864"/>
          <c:y val="0.59217051380240138"/>
          <c:w val="0.12454253106825205"/>
          <c:h val="0.37382585786338712"/>
        </c:manualLayout>
      </c:layout>
      <c:txPr>
        <a:bodyPr/>
        <a:lstStyle/>
        <a:p>
          <a:pPr>
            <a:defRPr lang="ar-DZ" sz="1800" b="1">
              <a:solidFill>
                <a:schemeClr val="bg1"/>
              </a:solidFill>
            </a:defRPr>
          </a:pPr>
          <a:endParaRPr lang="fr-FR"/>
        </a:p>
      </c:txPr>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fr-FR"/>
  <c:style val="10"/>
  <c:chart>
    <c:autoTitleDeleted val="1"/>
    <c:view3D>
      <c:rotX val="30"/>
      <c:perspective val="30"/>
    </c:view3D>
    <c:plotArea>
      <c:layout/>
      <c:pie3DChart>
        <c:varyColors val="1"/>
        <c:ser>
          <c:idx val="0"/>
          <c:order val="0"/>
          <c:tx>
            <c:strRef>
              <c:f>Feuil1!$B$1</c:f>
              <c:strCache>
                <c:ptCount val="1"/>
                <c:pt idx="0">
                  <c:v>Ventes</c:v>
                </c:pt>
              </c:strCache>
            </c:strRef>
          </c:tx>
          <c:dLbls>
            <c:txPr>
              <a:bodyPr/>
              <a:lstStyle/>
              <a:p>
                <a:pPr>
                  <a:defRPr lang="ar-DZ" sz="2000" b="1">
                    <a:solidFill>
                      <a:schemeClr val="bg1"/>
                    </a:solidFill>
                  </a:defRPr>
                </a:pPr>
                <a:endParaRPr lang="fr-FR"/>
              </a:p>
            </c:txPr>
            <c:showPercent val="1"/>
          </c:dLbls>
          <c:cat>
            <c:strRef>
              <c:f>Feuil1!$A$2:$A$3</c:f>
              <c:strCache>
                <c:ptCount val="2"/>
                <c:pt idx="0">
                  <c:v>نعم </c:v>
                </c:pt>
                <c:pt idx="1">
                  <c:v>لا</c:v>
                </c:pt>
              </c:strCache>
            </c:strRef>
          </c:cat>
          <c:val>
            <c:numRef>
              <c:f>Feuil1!$B$2:$B$3</c:f>
              <c:numCache>
                <c:formatCode>General</c:formatCode>
                <c:ptCount val="2"/>
                <c:pt idx="0">
                  <c:v>63</c:v>
                </c:pt>
                <c:pt idx="1">
                  <c:v>17</c:v>
                </c:pt>
              </c:numCache>
            </c:numRef>
          </c:val>
        </c:ser>
        <c:dLbls>
          <c:showPercent val="1"/>
        </c:dLbls>
      </c:pie3DChart>
    </c:plotArea>
    <c:legend>
      <c:legendPos val="r"/>
      <c:layout>
        <c:manualLayout>
          <c:xMode val="edge"/>
          <c:yMode val="edge"/>
          <c:x val="0.86829071895843091"/>
          <c:y val="0.50895281822799388"/>
          <c:w val="0.10631263339905797"/>
          <c:h val="0.37030026322239762"/>
        </c:manualLayout>
      </c:layout>
      <c:txPr>
        <a:bodyPr/>
        <a:lstStyle/>
        <a:p>
          <a:pPr>
            <a:defRPr lang="ar-DZ" sz="2000" b="1">
              <a:solidFill>
                <a:schemeClr val="bg1"/>
              </a:solidFill>
            </a:defRPr>
          </a:pPr>
          <a:endParaRPr lang="fr-FR"/>
        </a:p>
      </c:txPr>
    </c:legend>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50847B1-09FC-4EFB-AA4E-65B2B0D293A9}" type="datetimeFigureOut">
              <a:rPr lang="fr-FR" smtClean="0"/>
              <a:pPr/>
              <a:t>25/05/2016</a:t>
            </a:fld>
            <a:endParaRPr lang="fr-FR" dirty="0"/>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9EFC39D-D2E4-4373-BDDB-71DE0F42629D}" type="slidenum">
              <a:rPr lang="fr-FR" smtClean="0"/>
              <a:pPr/>
              <a:t>‹N°›</a:t>
            </a:fld>
            <a:endParaRPr lang="fr-FR"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A4828A-9C20-4198-86E7-BC6DB49B6B1B}" type="datetimeFigureOut">
              <a:rPr lang="fr-FR" smtClean="0"/>
              <a:pPr/>
              <a:t>25/05/2016</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BCEAC0-53AC-402F-9916-D30216C5A919}" type="slidenum">
              <a:rPr lang="fr-FR" smtClean="0"/>
              <a:pPr/>
              <a:t>‹N°›</a:t>
            </a:fld>
            <a:endParaRPr lang="fr-FR"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7BCEAC0-53AC-402F-9916-D30216C5A919}" type="slidenum">
              <a:rPr lang="fr-FR" smtClean="0"/>
              <a:pPr/>
              <a:t>16</a:t>
            </a:fld>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7BCEAC0-53AC-402F-9916-D30216C5A919}" type="slidenum">
              <a:rPr lang="fr-FR" smtClean="0"/>
              <a:pPr/>
              <a:t>24</a:t>
            </a:fld>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8" name="Titr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fr-FR" smtClean="0"/>
              <a:t>Cliquez pour modifier le style du titre</a:t>
            </a:r>
            <a:endParaRPr kumimoji="0" lang="en-US"/>
          </a:p>
        </p:txBody>
      </p:sp>
      <p:sp>
        <p:nvSpPr>
          <p:cNvPr id="28" name="Espace réservé de la date 27"/>
          <p:cNvSpPr>
            <a:spLocks noGrp="1"/>
          </p:cNvSpPr>
          <p:nvPr>
            <p:ph type="dt" sz="half" idx="10"/>
          </p:nvPr>
        </p:nvSpPr>
        <p:spPr/>
        <p:txBody>
          <a:bodyPr/>
          <a:lstStyle/>
          <a:p>
            <a:fld id="{AA309A6D-C09C-4548-B29A-6CF363A7E532}" type="datetimeFigureOut">
              <a:rPr lang="fr-FR" smtClean="0"/>
              <a:pPr/>
              <a:t>25/05/2016</a:t>
            </a:fld>
            <a:endParaRPr lang="fr-BE" dirty="0"/>
          </a:p>
        </p:txBody>
      </p:sp>
      <p:sp>
        <p:nvSpPr>
          <p:cNvPr id="17" name="Espace réservé du pied de page 16"/>
          <p:cNvSpPr>
            <a:spLocks noGrp="1"/>
          </p:cNvSpPr>
          <p:nvPr>
            <p:ph type="ftr" sz="quarter" idx="11"/>
          </p:nvPr>
        </p:nvSpPr>
        <p:spPr/>
        <p:txBody>
          <a:bodyPr/>
          <a:lstStyle/>
          <a:p>
            <a:endParaRPr lang="fr-BE" dirty="0"/>
          </a:p>
        </p:txBody>
      </p:sp>
      <p:sp>
        <p:nvSpPr>
          <p:cNvPr id="29" name="Espace réservé du numéro de diapositive 28"/>
          <p:cNvSpPr>
            <a:spLocks noGrp="1"/>
          </p:cNvSpPr>
          <p:nvPr>
            <p:ph type="sldNum" sz="quarter" idx="12"/>
          </p:nvPr>
        </p:nvSpPr>
        <p:spPr/>
        <p:txBody>
          <a:bodyPr/>
          <a:lstStyle/>
          <a:p>
            <a:fld id="{CF4668DC-857F-487D-BFFA-8C0CA5037977}" type="slidenum">
              <a:rPr lang="fr-BE" smtClean="0"/>
              <a:pPr/>
              <a:t>‹N°›</a:t>
            </a:fld>
            <a:endParaRPr lang="fr-BE" dirty="0"/>
          </a:p>
        </p:txBody>
      </p:sp>
      <p:sp>
        <p:nvSpPr>
          <p:cNvPr id="9" name="Sous-titr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25/05/2016</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25/05/2016</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25/05/2016</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3">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25/05/2016</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a:xfrm>
            <a:off x="7924800" y="6416675"/>
            <a:ext cx="762000" cy="365125"/>
          </a:xfrm>
        </p:spPr>
        <p:txBody>
          <a:bodyPr/>
          <a:lstStyle/>
          <a:p>
            <a:fld id="{CF4668DC-857F-487D-BFFA-8C0CA5037977}" type="slidenum">
              <a:rPr lang="fr-BE" smtClean="0"/>
              <a:pPr/>
              <a:t>‹N°›</a:t>
            </a:fld>
            <a:endParaRPr lang="fr-BE"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AA309A6D-C09C-4548-B29A-6CF363A7E532}" type="datetimeFigureOut">
              <a:rPr lang="fr-FR" smtClean="0"/>
              <a:pPr/>
              <a:t>25/05/2016</a:t>
            </a:fld>
            <a:endParaRPr lang="fr-BE" dirty="0"/>
          </a:p>
        </p:txBody>
      </p:sp>
      <p:sp>
        <p:nvSpPr>
          <p:cNvPr id="6" name="Espace réservé du pied de page 5"/>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nchor="ctr"/>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AA309A6D-C09C-4548-B29A-6CF363A7E532}" type="datetimeFigureOut">
              <a:rPr lang="fr-FR" smtClean="0"/>
              <a:pPr/>
              <a:t>25/05/2016</a:t>
            </a:fld>
            <a:endParaRPr lang="fr-BE" dirty="0"/>
          </a:p>
        </p:txBody>
      </p:sp>
      <p:sp>
        <p:nvSpPr>
          <p:cNvPr id="8" name="Espace réservé du pied de page 7"/>
          <p:cNvSpPr>
            <a:spLocks noGrp="1"/>
          </p:cNvSpPr>
          <p:nvPr>
            <p:ph type="ftr" sz="quarter" idx="11"/>
          </p:nvPr>
        </p:nvSpPr>
        <p:spPr/>
        <p:txBody>
          <a:bodyPr/>
          <a:lstStyle/>
          <a:p>
            <a:endParaRPr lang="fr-BE" dirty="0"/>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AA309A6D-C09C-4548-B29A-6CF363A7E532}" type="datetimeFigureOut">
              <a:rPr lang="fr-FR" smtClean="0"/>
              <a:pPr/>
              <a:t>25/05/2016</a:t>
            </a:fld>
            <a:endParaRPr lang="fr-BE" dirty="0"/>
          </a:p>
        </p:txBody>
      </p:sp>
      <p:sp>
        <p:nvSpPr>
          <p:cNvPr id="4" name="Espace réservé du pied de page 3"/>
          <p:cNvSpPr>
            <a:spLocks noGrp="1"/>
          </p:cNvSpPr>
          <p:nvPr>
            <p:ph type="ftr" sz="quarter" idx="11"/>
          </p:nvPr>
        </p:nvSpPr>
        <p:spPr/>
        <p:txBody>
          <a:bodyPr/>
          <a:lstStyle/>
          <a:p>
            <a:endParaRPr lang="fr-BE" dirty="0"/>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pPr/>
              <a:t>25/05/2016</a:t>
            </a:fld>
            <a:endParaRPr lang="fr-BE" dirty="0"/>
          </a:p>
        </p:txBody>
      </p:sp>
      <p:sp>
        <p:nvSpPr>
          <p:cNvPr id="3" name="Espace réservé du pied de page 2"/>
          <p:cNvSpPr>
            <a:spLocks noGrp="1"/>
          </p:cNvSpPr>
          <p:nvPr>
            <p:ph type="ftr" sz="quarter" idx="11"/>
          </p:nvPr>
        </p:nvSpPr>
        <p:spPr/>
        <p:txBody>
          <a:bodyPr/>
          <a:lstStyle/>
          <a:p>
            <a:endParaRPr lang="fr-BE"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AA309A6D-C09C-4548-B29A-6CF363A7E532}" type="datetimeFigureOut">
              <a:rPr lang="fr-FR" smtClean="0"/>
              <a:pPr/>
              <a:t>25/05/2016</a:t>
            </a:fld>
            <a:endParaRPr lang="fr-BE" dirty="0"/>
          </a:p>
        </p:txBody>
      </p:sp>
      <p:sp>
        <p:nvSpPr>
          <p:cNvPr id="6" name="Espace réservé du pied de page 5"/>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fr-FR" smtClean="0">
                <a:solidFill>
                  <a:schemeClr val="lt1"/>
                </a:solidFill>
                <a:latin typeface="+mn-lt"/>
                <a:ea typeface="+mn-ea"/>
                <a:cs typeface="+mn-cs"/>
              </a:rPr>
              <a:t>Cliquez sur l'icône pour ajouter une image</a:t>
            </a:r>
            <a:endParaRPr kumimoji="0" lang="en-US" dirty="0">
              <a:solidFill>
                <a:schemeClr val="lt1"/>
              </a:solidFill>
              <a:latin typeface="+mn-lt"/>
              <a:ea typeface="+mn-ea"/>
              <a:cs typeface="+mn-cs"/>
            </a:endParaRPr>
          </a:p>
        </p:txBody>
      </p:sp>
      <p:sp>
        <p:nvSpPr>
          <p:cNvPr id="4" name="Espace réservé du texte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25/05/2016</a:t>
            </a:fld>
            <a:endParaRPr lang="fr-BE" dirty="0"/>
          </a:p>
        </p:txBody>
      </p:sp>
      <p:sp>
        <p:nvSpPr>
          <p:cNvPr id="6" name="Espace réservé du pied de page 5"/>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Espace réservé du titre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AA309A6D-C09C-4548-B29A-6CF363A7E532}" type="datetimeFigureOut">
              <a:rPr lang="fr-FR" smtClean="0"/>
              <a:pPr/>
              <a:t>25/05/2016</a:t>
            </a:fld>
            <a:endParaRPr lang="fr-BE" dirty="0"/>
          </a:p>
        </p:txBody>
      </p:sp>
      <p:sp>
        <p:nvSpPr>
          <p:cNvPr id="3" name="Espace réservé du pied de page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fr-BE" dirty="0"/>
          </a:p>
        </p:txBody>
      </p:sp>
      <p:sp>
        <p:nvSpPr>
          <p:cNvPr id="23" name="Espace réservé du numéro de diapositive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CF4668DC-857F-487D-BFFA-8C0CA5037977}" type="slidenum">
              <a:rPr lang="fr-BE" smtClean="0"/>
              <a:pPr/>
              <a:t>‹N°›</a:t>
            </a:fld>
            <a:endParaRPr lang="fr-BE" dirty="0"/>
          </a:p>
        </p:txBody>
      </p:sp>
    </p:spTree>
  </p:cSld>
  <p:clrMap bg1="dk1" tx1="lt1" bg2="dk2" tx2="lt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gif"/><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slideLayout" Target="../slideLayouts/slideLayout2.xml"/><Relationship Id="rId1" Type="http://schemas.openxmlformats.org/officeDocument/2006/relationships/audio" Target="file:///D:\Hannachi\Mozike%20mp3%25\@&amp;.mp3" TargetMode="External"/><Relationship Id="rId5" Type="http://schemas.openxmlformats.org/officeDocument/2006/relationships/image" Target="../media/image11.png"/><Relationship Id="rId4" Type="http://schemas.openxmlformats.org/officeDocument/2006/relationships/image" Target="../media/image10.gif"/></Relationships>
</file>

<file path=ppt/slides/_rels/slide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Espace réservé du contenu 3"/>
          <p:cNvSpPr>
            <a:spLocks noGrp="1"/>
          </p:cNvSpPr>
          <p:nvPr>
            <p:ph idx="1"/>
          </p:nvPr>
        </p:nvSpPr>
        <p:spPr/>
        <p:txBody>
          <a:bodyPr/>
          <a:lstStyle/>
          <a:p>
            <a:endParaRPr lang="fr-FR" dirty="0" smtClean="0"/>
          </a:p>
        </p:txBody>
      </p:sp>
      <p:pic>
        <p:nvPicPr>
          <p:cNvPr id="3075" name="Picture 2" descr="Image3"/>
          <p:cNvPicPr>
            <a:picLocks noChangeAspect="1" noChangeArrowheads="1"/>
          </p:cNvPicPr>
          <p:nvPr/>
        </p:nvPicPr>
        <p:blipFill>
          <a:blip r:embed="rId2"/>
          <a:srcRect/>
          <a:stretch>
            <a:fillRect/>
          </a:stretch>
        </p:blipFill>
        <p:spPr bwMode="auto">
          <a:xfrm>
            <a:off x="-36513" y="0"/>
            <a:ext cx="9237663" cy="7007225"/>
          </a:xfrm>
          <a:prstGeom prst="rect">
            <a:avLst/>
          </a:prstGeom>
          <a:noFill/>
          <a:ln w="9525">
            <a:noFill/>
            <a:miter lim="800000"/>
            <a:headEnd/>
            <a:tailEnd/>
          </a:ln>
        </p:spPr>
      </p:pic>
      <p:sp>
        <p:nvSpPr>
          <p:cNvPr id="3076" name="Rectangle 3"/>
          <p:cNvSpPr>
            <a:spLocks noChangeArrowheads="1"/>
          </p:cNvSpPr>
          <p:nvPr/>
        </p:nvSpPr>
        <p:spPr bwMode="auto">
          <a:xfrm>
            <a:off x="369888" y="1946275"/>
            <a:ext cx="7618412" cy="655638"/>
          </a:xfrm>
          <a:prstGeom prst="rect">
            <a:avLst/>
          </a:prstGeom>
          <a:noFill/>
          <a:ln w="9525">
            <a:noFill/>
            <a:miter lim="800000"/>
            <a:headEnd/>
            <a:tailEnd/>
          </a:ln>
        </p:spPr>
        <p:txBody>
          <a:bodyPr>
            <a:spAutoFit/>
          </a:bodyPr>
          <a:lstStyle/>
          <a:p>
            <a:r>
              <a:rPr lang="ar-SA" sz="3600" dirty="0">
                <a:latin typeface="Times New Roman" pitchFamily="18" charset="0"/>
                <a:cs typeface="Times New Roman" pitchFamily="18" charset="0"/>
              </a:rPr>
              <a:t>    </a:t>
            </a:r>
            <a:endParaRPr lang="fr-FR" sz="3600" dirty="0">
              <a:latin typeface="Times New Roman" pitchFamily="18" charset="0"/>
              <a:cs typeface="Times New Roman" pitchFamily="18" charset="0"/>
            </a:endParaRPr>
          </a:p>
        </p:txBody>
      </p:sp>
      <p:pic>
        <p:nvPicPr>
          <p:cNvPr id="3077" name="Picture 17" descr="separ09"/>
          <p:cNvPicPr>
            <a:picLocks noChangeAspect="1" noChangeArrowheads="1"/>
          </p:cNvPicPr>
          <p:nvPr/>
        </p:nvPicPr>
        <p:blipFill>
          <a:blip r:embed="rId3"/>
          <a:srcRect/>
          <a:stretch>
            <a:fillRect/>
          </a:stretch>
        </p:blipFill>
        <p:spPr bwMode="auto">
          <a:xfrm>
            <a:off x="-36513" y="0"/>
            <a:ext cx="9237663" cy="266700"/>
          </a:xfrm>
          <a:prstGeom prst="rect">
            <a:avLst/>
          </a:prstGeom>
          <a:noFill/>
          <a:ln w="9525">
            <a:noFill/>
            <a:miter lim="800000"/>
            <a:headEnd/>
            <a:tailEnd/>
          </a:ln>
        </p:spPr>
      </p:pic>
      <p:pic>
        <p:nvPicPr>
          <p:cNvPr id="3078" name="Picture 18" descr="separ09"/>
          <p:cNvPicPr>
            <a:picLocks noChangeAspect="1" noChangeArrowheads="1"/>
          </p:cNvPicPr>
          <p:nvPr/>
        </p:nvPicPr>
        <p:blipFill>
          <a:blip r:embed="rId3"/>
          <a:srcRect/>
          <a:stretch>
            <a:fillRect/>
          </a:stretch>
        </p:blipFill>
        <p:spPr bwMode="auto">
          <a:xfrm rot="-5400000">
            <a:off x="-3448844" y="3467894"/>
            <a:ext cx="6931025" cy="100013"/>
          </a:xfrm>
          <a:prstGeom prst="rect">
            <a:avLst/>
          </a:prstGeom>
          <a:noFill/>
          <a:ln w="9525">
            <a:noFill/>
            <a:miter lim="800000"/>
            <a:headEnd/>
            <a:tailEnd/>
          </a:ln>
        </p:spPr>
      </p:pic>
      <p:pic>
        <p:nvPicPr>
          <p:cNvPr id="3079" name="Picture 19" descr="separ09"/>
          <p:cNvPicPr>
            <a:picLocks noChangeAspect="1" noChangeArrowheads="1"/>
          </p:cNvPicPr>
          <p:nvPr/>
        </p:nvPicPr>
        <p:blipFill>
          <a:blip r:embed="rId3"/>
          <a:srcRect/>
          <a:stretch>
            <a:fillRect/>
          </a:stretch>
        </p:blipFill>
        <p:spPr bwMode="auto">
          <a:xfrm rot="-5400000">
            <a:off x="5621338" y="3443288"/>
            <a:ext cx="7005637" cy="166687"/>
          </a:xfrm>
          <a:prstGeom prst="rect">
            <a:avLst/>
          </a:prstGeom>
          <a:noFill/>
          <a:ln w="9525">
            <a:noFill/>
            <a:miter lim="800000"/>
            <a:headEnd/>
            <a:tailEnd/>
          </a:ln>
        </p:spPr>
      </p:pic>
      <p:pic>
        <p:nvPicPr>
          <p:cNvPr id="3080" name="Picture 20" descr="separ09"/>
          <p:cNvPicPr>
            <a:picLocks noChangeAspect="1" noChangeArrowheads="1"/>
          </p:cNvPicPr>
          <p:nvPr/>
        </p:nvPicPr>
        <p:blipFill>
          <a:blip r:embed="rId3"/>
          <a:srcRect/>
          <a:stretch>
            <a:fillRect/>
          </a:stretch>
        </p:blipFill>
        <p:spPr bwMode="auto">
          <a:xfrm>
            <a:off x="-93663" y="6858000"/>
            <a:ext cx="9237663" cy="266700"/>
          </a:xfrm>
          <a:prstGeom prst="rect">
            <a:avLst/>
          </a:prstGeom>
          <a:noFill/>
          <a:ln w="9525">
            <a:noFill/>
            <a:miter lim="800000"/>
            <a:headEnd/>
            <a:tailEnd/>
          </a:ln>
        </p:spPr>
      </p:pic>
      <p:sp>
        <p:nvSpPr>
          <p:cNvPr id="3081" name="WordArt 7"/>
          <p:cNvSpPr>
            <a:spLocks noChangeArrowheads="1" noChangeShapeType="1" noTextEdit="1"/>
          </p:cNvSpPr>
          <p:nvPr/>
        </p:nvSpPr>
        <p:spPr bwMode="auto">
          <a:xfrm>
            <a:off x="579438" y="4019550"/>
            <a:ext cx="8148637" cy="2500313"/>
          </a:xfrm>
          <a:prstGeom prst="rect">
            <a:avLst/>
          </a:prstGeom>
        </p:spPr>
        <p:txBody>
          <a:bodyPr wrap="none" fromWordArt="1">
            <a:prstTxWarp prst="textPlain">
              <a:avLst>
                <a:gd name="adj" fmla="val 50000"/>
              </a:avLst>
            </a:prstTxWarp>
          </a:bodyPr>
          <a:lstStyle/>
          <a:p>
            <a:r>
              <a:rPr lang="ar-DZ" sz="4000" kern="10" dirty="0">
                <a:ln w="19050">
                  <a:solidFill>
                    <a:srgbClr val="FF00FF"/>
                  </a:solidFill>
                  <a:round/>
                  <a:headEnd/>
                  <a:tailEnd/>
                </a:ln>
                <a:solidFill>
                  <a:srgbClr val="FFFF00"/>
                </a:solidFill>
                <a:effectLst>
                  <a:outerShdw dist="35921" dir="2700000" algn="ctr" rotWithShape="0">
                    <a:srgbClr val="990000"/>
                  </a:outerShdw>
                </a:effectLst>
                <a:latin typeface="Andalus"/>
                <a:cs typeface="Andalus"/>
              </a:rPr>
              <a:t> مرحباً بضيوفنا الكرام</a:t>
            </a:r>
            <a:endParaRPr lang="fr-FR" sz="4000" kern="10" dirty="0">
              <a:ln w="19050">
                <a:solidFill>
                  <a:srgbClr val="FF00FF"/>
                </a:solidFill>
                <a:round/>
                <a:headEnd/>
                <a:tailEnd/>
              </a:ln>
              <a:solidFill>
                <a:srgbClr val="FFFF00"/>
              </a:solidFill>
              <a:effectLst>
                <a:outerShdw dist="35921" dir="2700000" algn="ctr" rotWithShape="0">
                  <a:srgbClr val="990000"/>
                </a:outerShdw>
              </a:effectLst>
              <a:latin typeface="Andalus"/>
              <a:cs typeface="Andalus"/>
            </a:endParaRPr>
          </a:p>
        </p:txBody>
      </p:sp>
      <p:pic>
        <p:nvPicPr>
          <p:cNvPr id="3082" name="Picture 7" descr="image353"/>
          <p:cNvPicPr>
            <a:picLocks noChangeAspect="1" noChangeArrowheads="1" noCrop="1"/>
          </p:cNvPicPr>
          <p:nvPr/>
        </p:nvPicPr>
        <p:blipFill>
          <a:blip r:embed="rId4"/>
          <a:srcRect/>
          <a:stretch>
            <a:fillRect/>
          </a:stretch>
        </p:blipFill>
        <p:spPr bwMode="auto">
          <a:xfrm>
            <a:off x="-584200" y="0"/>
            <a:ext cx="9785350" cy="938213"/>
          </a:xfrm>
          <a:prstGeom prst="rect">
            <a:avLst/>
          </a:prstGeom>
          <a:noFill/>
          <a:ln w="9525">
            <a:noFill/>
            <a:miter lim="800000"/>
            <a:headEnd/>
            <a:tailEnd/>
          </a:ln>
        </p:spPr>
      </p:pic>
      <p:grpSp>
        <p:nvGrpSpPr>
          <p:cNvPr id="2" name="Groupe 18"/>
          <p:cNvGrpSpPr>
            <a:grpSpLocks/>
          </p:cNvGrpSpPr>
          <p:nvPr/>
        </p:nvGrpSpPr>
        <p:grpSpPr bwMode="auto">
          <a:xfrm>
            <a:off x="-406400" y="0"/>
            <a:ext cx="9959975" cy="7007225"/>
            <a:chOff x="-542501" y="0"/>
            <a:chExt cx="9959551" cy="7006743"/>
          </a:xfrm>
        </p:grpSpPr>
        <p:pic>
          <p:nvPicPr>
            <p:cNvPr id="3084" name="Picture 9" descr="11cy0"/>
            <p:cNvPicPr>
              <a:picLocks noChangeAspect="1" noChangeArrowheads="1" noCrop="1"/>
            </p:cNvPicPr>
            <p:nvPr/>
          </p:nvPicPr>
          <p:blipFill>
            <a:blip r:embed="rId5"/>
            <a:srcRect/>
            <a:stretch>
              <a:fillRect/>
            </a:stretch>
          </p:blipFill>
          <p:spPr bwMode="auto">
            <a:xfrm>
              <a:off x="-37306" y="0"/>
              <a:ext cx="9237844" cy="3824514"/>
            </a:xfrm>
            <a:prstGeom prst="rect">
              <a:avLst/>
            </a:prstGeom>
            <a:noFill/>
            <a:ln w="9525">
              <a:noFill/>
              <a:miter lim="800000"/>
              <a:headEnd/>
              <a:tailEnd/>
            </a:ln>
          </p:spPr>
        </p:pic>
        <p:pic>
          <p:nvPicPr>
            <p:cNvPr id="3085" name="Picture 8" descr="image353"/>
            <p:cNvPicPr>
              <a:picLocks noChangeAspect="1" noChangeArrowheads="1" noCrop="1"/>
            </p:cNvPicPr>
            <p:nvPr/>
          </p:nvPicPr>
          <p:blipFill>
            <a:blip r:embed="rId4"/>
            <a:srcRect/>
            <a:stretch>
              <a:fillRect/>
            </a:stretch>
          </p:blipFill>
          <p:spPr bwMode="auto">
            <a:xfrm rot="10800000">
              <a:off x="-37306" y="291948"/>
              <a:ext cx="9454356" cy="2316118"/>
            </a:xfrm>
            <a:prstGeom prst="rect">
              <a:avLst/>
            </a:prstGeom>
            <a:noFill/>
            <a:ln w="9525">
              <a:noFill/>
              <a:miter lim="800000"/>
              <a:headEnd/>
              <a:tailEnd/>
            </a:ln>
          </p:spPr>
        </p:pic>
        <p:pic>
          <p:nvPicPr>
            <p:cNvPr id="3086" name="Picture 8" descr="image353"/>
            <p:cNvPicPr>
              <a:picLocks noChangeAspect="1" noChangeArrowheads="1" noCrop="1"/>
            </p:cNvPicPr>
            <p:nvPr/>
          </p:nvPicPr>
          <p:blipFill>
            <a:blip r:embed="rId4"/>
            <a:srcRect/>
            <a:stretch>
              <a:fillRect/>
            </a:stretch>
          </p:blipFill>
          <p:spPr bwMode="auto">
            <a:xfrm rot="10800000">
              <a:off x="-37306" y="4690625"/>
              <a:ext cx="9237844" cy="2316118"/>
            </a:xfrm>
            <a:prstGeom prst="rect">
              <a:avLst/>
            </a:prstGeom>
            <a:noFill/>
            <a:ln w="9525">
              <a:noFill/>
              <a:miter lim="800000"/>
              <a:headEnd/>
              <a:tailEnd/>
            </a:ln>
          </p:spPr>
        </p:pic>
        <p:pic>
          <p:nvPicPr>
            <p:cNvPr id="3087" name="Picture 7" descr="image353"/>
            <p:cNvPicPr>
              <a:picLocks noChangeAspect="1" noChangeArrowheads="1" noCrop="1"/>
            </p:cNvPicPr>
            <p:nvPr/>
          </p:nvPicPr>
          <p:blipFill>
            <a:blip r:embed="rId4"/>
            <a:srcRect/>
            <a:stretch>
              <a:fillRect/>
            </a:stretch>
          </p:blipFill>
          <p:spPr bwMode="auto">
            <a:xfrm>
              <a:off x="-542501" y="4598176"/>
              <a:ext cx="9743039" cy="937476"/>
            </a:xfrm>
            <a:prstGeom prst="rect">
              <a:avLst/>
            </a:prstGeom>
            <a:noFill/>
            <a:ln w="9525">
              <a:noFill/>
              <a:miter lim="800000"/>
              <a:headEnd/>
              <a:tailEnd/>
            </a:ln>
          </p:spPr>
        </p:pic>
        <p:pic>
          <p:nvPicPr>
            <p:cNvPr id="3088" name="Picture 7" descr="image353"/>
            <p:cNvPicPr>
              <a:picLocks noChangeAspect="1" noChangeArrowheads="1" noCrop="1"/>
            </p:cNvPicPr>
            <p:nvPr/>
          </p:nvPicPr>
          <p:blipFill>
            <a:blip r:embed="rId4"/>
            <a:srcRect/>
            <a:stretch>
              <a:fillRect/>
            </a:stretch>
          </p:blipFill>
          <p:spPr bwMode="auto">
            <a:xfrm>
              <a:off x="-430236" y="155705"/>
              <a:ext cx="9784738" cy="937476"/>
            </a:xfrm>
            <a:prstGeom prst="rect">
              <a:avLst/>
            </a:prstGeom>
            <a:noFill/>
            <a:ln w="9525">
              <a:noFill/>
              <a:miter lim="800000"/>
              <a:headEnd/>
              <a:tailEnd/>
            </a:ln>
          </p:spPr>
        </p:pic>
      </p:grpSp>
      <p:grpSp>
        <p:nvGrpSpPr>
          <p:cNvPr id="17" name="Groupe 18"/>
          <p:cNvGrpSpPr>
            <a:grpSpLocks/>
          </p:cNvGrpSpPr>
          <p:nvPr/>
        </p:nvGrpSpPr>
        <p:grpSpPr bwMode="auto">
          <a:xfrm>
            <a:off x="-428660" y="0"/>
            <a:ext cx="9959975" cy="7007225"/>
            <a:chOff x="-542501" y="0"/>
            <a:chExt cx="9959551" cy="7006743"/>
          </a:xfrm>
        </p:grpSpPr>
        <p:pic>
          <p:nvPicPr>
            <p:cNvPr id="18" name="Picture 9" descr="11cy0"/>
            <p:cNvPicPr>
              <a:picLocks noChangeAspect="1" noChangeArrowheads="1" noCrop="1"/>
            </p:cNvPicPr>
            <p:nvPr/>
          </p:nvPicPr>
          <p:blipFill>
            <a:blip r:embed="rId5"/>
            <a:srcRect/>
            <a:stretch>
              <a:fillRect/>
            </a:stretch>
          </p:blipFill>
          <p:spPr bwMode="auto">
            <a:xfrm>
              <a:off x="-37306" y="0"/>
              <a:ext cx="9237844" cy="3824514"/>
            </a:xfrm>
            <a:prstGeom prst="rect">
              <a:avLst/>
            </a:prstGeom>
            <a:noFill/>
            <a:ln w="9525">
              <a:noFill/>
              <a:miter lim="800000"/>
              <a:headEnd/>
              <a:tailEnd/>
            </a:ln>
          </p:spPr>
        </p:pic>
        <p:pic>
          <p:nvPicPr>
            <p:cNvPr id="19" name="Picture 8" descr="image353"/>
            <p:cNvPicPr>
              <a:picLocks noChangeAspect="1" noChangeArrowheads="1" noCrop="1"/>
            </p:cNvPicPr>
            <p:nvPr/>
          </p:nvPicPr>
          <p:blipFill>
            <a:blip r:embed="rId4"/>
            <a:srcRect/>
            <a:stretch>
              <a:fillRect/>
            </a:stretch>
          </p:blipFill>
          <p:spPr bwMode="auto">
            <a:xfrm rot="10800000">
              <a:off x="-37306" y="291948"/>
              <a:ext cx="9454356" cy="2316118"/>
            </a:xfrm>
            <a:prstGeom prst="rect">
              <a:avLst/>
            </a:prstGeom>
            <a:noFill/>
            <a:ln w="9525">
              <a:noFill/>
              <a:miter lim="800000"/>
              <a:headEnd/>
              <a:tailEnd/>
            </a:ln>
          </p:spPr>
        </p:pic>
        <p:pic>
          <p:nvPicPr>
            <p:cNvPr id="20" name="Picture 8" descr="image353"/>
            <p:cNvPicPr>
              <a:picLocks noChangeAspect="1" noChangeArrowheads="1" noCrop="1"/>
            </p:cNvPicPr>
            <p:nvPr/>
          </p:nvPicPr>
          <p:blipFill>
            <a:blip r:embed="rId4"/>
            <a:srcRect/>
            <a:stretch>
              <a:fillRect/>
            </a:stretch>
          </p:blipFill>
          <p:spPr bwMode="auto">
            <a:xfrm rot="10800000">
              <a:off x="-37306" y="4690625"/>
              <a:ext cx="9237844" cy="2316118"/>
            </a:xfrm>
            <a:prstGeom prst="rect">
              <a:avLst/>
            </a:prstGeom>
            <a:noFill/>
            <a:ln w="9525">
              <a:noFill/>
              <a:miter lim="800000"/>
              <a:headEnd/>
              <a:tailEnd/>
            </a:ln>
          </p:spPr>
        </p:pic>
        <p:pic>
          <p:nvPicPr>
            <p:cNvPr id="21" name="Picture 7" descr="image353"/>
            <p:cNvPicPr>
              <a:picLocks noChangeAspect="1" noChangeArrowheads="1" noCrop="1"/>
            </p:cNvPicPr>
            <p:nvPr/>
          </p:nvPicPr>
          <p:blipFill>
            <a:blip r:embed="rId4"/>
            <a:srcRect/>
            <a:stretch>
              <a:fillRect/>
            </a:stretch>
          </p:blipFill>
          <p:spPr bwMode="auto">
            <a:xfrm>
              <a:off x="-542501" y="4598176"/>
              <a:ext cx="9743039" cy="937476"/>
            </a:xfrm>
            <a:prstGeom prst="rect">
              <a:avLst/>
            </a:prstGeom>
            <a:noFill/>
            <a:ln w="9525">
              <a:noFill/>
              <a:miter lim="800000"/>
              <a:headEnd/>
              <a:tailEnd/>
            </a:ln>
          </p:spPr>
        </p:pic>
        <p:pic>
          <p:nvPicPr>
            <p:cNvPr id="22" name="Picture 7" descr="image353"/>
            <p:cNvPicPr>
              <a:picLocks noChangeAspect="1" noChangeArrowheads="1" noCrop="1"/>
            </p:cNvPicPr>
            <p:nvPr/>
          </p:nvPicPr>
          <p:blipFill>
            <a:blip r:embed="rId4"/>
            <a:srcRect/>
            <a:stretch>
              <a:fillRect/>
            </a:stretch>
          </p:blipFill>
          <p:spPr bwMode="auto">
            <a:xfrm>
              <a:off x="-430236" y="155705"/>
              <a:ext cx="9784738" cy="937476"/>
            </a:xfrm>
            <a:prstGeom prst="rect">
              <a:avLst/>
            </a:prstGeom>
            <a:noFill/>
            <a:ln w="9525">
              <a:noFill/>
              <a:miter lim="800000"/>
              <a:headEnd/>
              <a:tailEnd/>
            </a:ln>
          </p:spPr>
        </p:pic>
      </p:gr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7"/>
          <p:cNvGrpSpPr>
            <a:grpSpLocks/>
          </p:cNvGrpSpPr>
          <p:nvPr/>
        </p:nvGrpSpPr>
        <p:grpSpPr bwMode="auto">
          <a:xfrm>
            <a:off x="0" y="0"/>
            <a:ext cx="9144000" cy="6858000"/>
            <a:chOff x="0" y="0"/>
            <a:chExt cx="9144000" cy="6858000"/>
          </a:xfrm>
        </p:grpSpPr>
        <p:pic>
          <p:nvPicPr>
            <p:cNvPr id="18439" name="Picture 5" descr="C (217)"/>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8440" name="WordArt 4"/>
            <p:cNvSpPr>
              <a:spLocks noChangeArrowheads="1" noChangeShapeType="1" noTextEdit="1"/>
            </p:cNvSpPr>
            <p:nvPr/>
          </p:nvSpPr>
          <p:spPr bwMode="auto">
            <a:xfrm rot="-364284">
              <a:off x="3132138" y="2492375"/>
              <a:ext cx="2879725" cy="1727200"/>
            </a:xfrm>
            <a:prstGeom prst="rect">
              <a:avLst/>
            </a:prstGeom>
          </p:spPr>
          <p:txBody>
            <a:bodyPr wrap="none" fromWordArt="1">
              <a:prstTxWarp prst="textPlain">
                <a:avLst>
                  <a:gd name="adj" fmla="val 50000"/>
                </a:avLst>
              </a:prstTxWarp>
              <a:scene3d>
                <a:camera prst="legacyPerspectiveTopLeft"/>
                <a:lightRig rig="legacyNormal3" dir="r"/>
              </a:scene3d>
              <a:sp3d extrusionH="201600" prstMaterial="legacyMetal">
                <a:extrusionClr>
                  <a:srgbClr val="FFFFFF"/>
                </a:extrusionClr>
              </a:sp3d>
            </a:bodyPr>
            <a:lstStyle/>
            <a:p>
              <a:pPr algn="ctr"/>
              <a:r>
                <a:rPr lang="ar-DZ" sz="3600" kern="10" dirty="0">
                  <a:ln w="9525">
                    <a:round/>
                    <a:headEnd/>
                    <a:tailEnd/>
                  </a:ln>
                  <a:gradFill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760000" scaled="1"/>
                  </a:gradFill>
                  <a:latin typeface="Times New Roman"/>
                  <a:cs typeface="Times New Roman"/>
                </a:rPr>
                <a:t>الفصل الثاني</a:t>
              </a:r>
              <a:endParaRPr lang="fr-FR" sz="3600" kern="10" dirty="0">
                <a:ln w="9525">
                  <a:round/>
                  <a:headEnd/>
                  <a:tailEnd/>
                </a:ln>
                <a:gradFill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760000" scaled="1"/>
                </a:gradFill>
                <a:latin typeface="Times New Roman"/>
                <a:cs typeface="Times New Roman"/>
              </a:endParaRPr>
            </a:p>
          </p:txBody>
        </p:sp>
      </p:grpSp>
      <p:pic>
        <p:nvPicPr>
          <p:cNvPr id="18435" name="Picture 7" descr="4386n59s5gw86b"/>
          <p:cNvPicPr>
            <a:picLocks noChangeAspect="1" noChangeArrowheads="1" noCrop="1"/>
          </p:cNvPicPr>
          <p:nvPr/>
        </p:nvPicPr>
        <p:blipFill>
          <a:blip r:embed="rId3"/>
          <a:srcRect/>
          <a:stretch>
            <a:fillRect/>
          </a:stretch>
        </p:blipFill>
        <p:spPr bwMode="auto">
          <a:xfrm>
            <a:off x="0" y="0"/>
            <a:ext cx="1844675" cy="2276475"/>
          </a:xfrm>
          <a:prstGeom prst="rect">
            <a:avLst/>
          </a:prstGeom>
          <a:noFill/>
          <a:ln w="9525">
            <a:noFill/>
            <a:miter lim="800000"/>
            <a:headEnd/>
            <a:tailEnd/>
          </a:ln>
        </p:spPr>
      </p:pic>
      <p:pic>
        <p:nvPicPr>
          <p:cNvPr id="18436" name="Picture 8" descr="4386n59s5gw86b"/>
          <p:cNvPicPr>
            <a:picLocks noChangeAspect="1" noChangeArrowheads="1" noCrop="1"/>
          </p:cNvPicPr>
          <p:nvPr/>
        </p:nvPicPr>
        <p:blipFill>
          <a:blip r:embed="rId3"/>
          <a:srcRect/>
          <a:stretch>
            <a:fillRect/>
          </a:stretch>
        </p:blipFill>
        <p:spPr bwMode="auto">
          <a:xfrm>
            <a:off x="0" y="4365625"/>
            <a:ext cx="1692275" cy="2492375"/>
          </a:xfrm>
          <a:prstGeom prst="rect">
            <a:avLst/>
          </a:prstGeom>
          <a:noFill/>
          <a:ln w="9525">
            <a:noFill/>
            <a:miter lim="800000"/>
            <a:headEnd/>
            <a:tailEnd/>
          </a:ln>
        </p:spPr>
      </p:pic>
      <p:pic>
        <p:nvPicPr>
          <p:cNvPr id="18437" name="Picture 9" descr="4386n59s5gw86b"/>
          <p:cNvPicPr>
            <a:picLocks noChangeAspect="1" noChangeArrowheads="1" noCrop="1"/>
          </p:cNvPicPr>
          <p:nvPr/>
        </p:nvPicPr>
        <p:blipFill>
          <a:blip r:embed="rId3"/>
          <a:srcRect/>
          <a:stretch>
            <a:fillRect/>
          </a:stretch>
        </p:blipFill>
        <p:spPr bwMode="auto">
          <a:xfrm>
            <a:off x="7283450" y="0"/>
            <a:ext cx="1692275" cy="1989138"/>
          </a:xfrm>
          <a:prstGeom prst="rect">
            <a:avLst/>
          </a:prstGeom>
          <a:noFill/>
          <a:ln w="9525">
            <a:noFill/>
            <a:miter lim="800000"/>
            <a:headEnd/>
            <a:tailEnd/>
          </a:ln>
        </p:spPr>
      </p:pic>
      <p:pic>
        <p:nvPicPr>
          <p:cNvPr id="18438" name="Picture 10" descr="4386n59s5gw86b"/>
          <p:cNvPicPr>
            <a:picLocks noChangeAspect="1" noChangeArrowheads="1" noCrop="1"/>
          </p:cNvPicPr>
          <p:nvPr/>
        </p:nvPicPr>
        <p:blipFill>
          <a:blip r:embed="rId3"/>
          <a:srcRect/>
          <a:stretch>
            <a:fillRect/>
          </a:stretch>
        </p:blipFill>
        <p:spPr bwMode="auto">
          <a:xfrm>
            <a:off x="7451725" y="4652963"/>
            <a:ext cx="1692275" cy="2205037"/>
          </a:xfrm>
          <a:prstGeom prst="rect">
            <a:avLst/>
          </a:prstGeom>
          <a:noFill/>
          <a:ln w="9525">
            <a:noFill/>
            <a:miter lim="800000"/>
            <a:headEnd/>
            <a:tailEnd/>
          </a:ln>
        </p:spPr>
      </p:pic>
      <p:sp>
        <p:nvSpPr>
          <p:cNvPr id="12" name="Titre 1"/>
          <p:cNvSpPr>
            <a:spLocks noGrp="1"/>
          </p:cNvSpPr>
          <p:nvPr>
            <p:ph type="title"/>
          </p:nvPr>
        </p:nvSpPr>
        <p:spPr>
          <a:xfrm>
            <a:off x="1214414" y="0"/>
            <a:ext cx="6686568" cy="725470"/>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4"/>
          </a:lnRef>
          <a:fillRef idx="3">
            <a:schemeClr val="accent4"/>
          </a:fillRef>
          <a:effectRef idx="2">
            <a:schemeClr val="accent4"/>
          </a:effectRef>
          <a:fontRef idx="minor">
            <a:schemeClr val="lt1"/>
          </a:fontRef>
        </p:style>
        <p:txBody>
          <a:bodyPr>
            <a:scene3d>
              <a:camera prst="orthographicFront"/>
              <a:lightRig rig="soft" dir="t">
                <a:rot lat="0" lon="0" rev="16800000"/>
              </a:lightRig>
            </a:scene3d>
            <a:sp3d extrusionH="57150" prstMaterial="softEdge">
              <a:bevelT w="57150" h="38100" prst="artDeco"/>
            </a:sp3d>
          </a:bodyPr>
          <a:lstStyle/>
          <a:p>
            <a:r>
              <a:rPr lang="ar-DZ"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الجانب النظري</a:t>
            </a:r>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14282" y="142852"/>
            <a:ext cx="8715436" cy="6572296"/>
          </a:xfrm>
        </p:spPr>
        <p:style>
          <a:lnRef idx="1">
            <a:schemeClr val="accent4"/>
          </a:lnRef>
          <a:fillRef idx="2">
            <a:schemeClr val="accent4"/>
          </a:fillRef>
          <a:effectRef idx="1">
            <a:schemeClr val="accent4"/>
          </a:effectRef>
          <a:fontRef idx="minor">
            <a:schemeClr val="dk1"/>
          </a:fontRef>
        </p:style>
        <p:txBody>
          <a:bodyPr/>
          <a:lstStyle/>
          <a:p>
            <a:pPr algn="r" rtl="1">
              <a:buNone/>
            </a:pPr>
            <a:endParaRPr lang="fr-FR" dirty="0" smtClean="0"/>
          </a:p>
          <a:p>
            <a:pPr algn="r" rtl="1">
              <a:buNone/>
            </a:pPr>
            <a:endParaRPr lang="fr-FR" dirty="0" smtClean="0"/>
          </a:p>
          <a:p>
            <a:pPr algn="r" rtl="1">
              <a:buNone/>
            </a:pPr>
            <a:endParaRPr lang="ar-DZ" dirty="0" smtClean="0"/>
          </a:p>
        </p:txBody>
      </p:sp>
      <p:sp>
        <p:nvSpPr>
          <p:cNvPr id="4" name="Ellipse 3"/>
          <p:cNvSpPr/>
          <p:nvPr/>
        </p:nvSpPr>
        <p:spPr>
          <a:xfrm>
            <a:off x="1285852" y="1571612"/>
            <a:ext cx="6286544" cy="3357586"/>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sp3d extrusionH="57150">
              <a:bevelT w="38100" h="38100" prst="convex"/>
            </a:sp3d>
          </a:bodyPr>
          <a:lstStyle/>
          <a:p>
            <a:pPr algn="ctr" rtl="1"/>
            <a:r>
              <a:rPr lang="ar-DZ" sz="36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الفصل الثاني </a:t>
            </a:r>
            <a:r>
              <a:rPr lang="fr-FR" sz="36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ar-DZ" sz="36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endParaRPr lang="fr-FR" sz="36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rtl="1"/>
            <a:r>
              <a:rPr lang="ar-DZ" sz="36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الملاعب الاصطناعية الخشنة</a:t>
            </a:r>
            <a:endParaRPr lang="fr-FR" sz="36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Titre 1"/>
          <p:cNvSpPr>
            <a:spLocks noGrp="1"/>
          </p:cNvSpPr>
          <p:nvPr>
            <p:ph type="title"/>
          </p:nvPr>
        </p:nvSpPr>
        <p:spPr>
          <a:xfrm>
            <a:off x="1214414" y="214290"/>
            <a:ext cx="6686568" cy="725470"/>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4"/>
          </a:lnRef>
          <a:fillRef idx="3">
            <a:schemeClr val="accent4"/>
          </a:fillRef>
          <a:effectRef idx="2">
            <a:schemeClr val="accent4"/>
          </a:effectRef>
          <a:fontRef idx="minor">
            <a:schemeClr val="lt1"/>
          </a:fontRef>
        </p:style>
        <p:txBody>
          <a:bodyPr>
            <a:scene3d>
              <a:camera prst="orthographicFront"/>
              <a:lightRig rig="soft" dir="t">
                <a:rot lat="0" lon="0" rev="16800000"/>
              </a:lightRig>
            </a:scene3d>
            <a:sp3d extrusionH="57150" prstMaterial="softEdge">
              <a:bevelT w="57150" h="38100" prst="artDeco"/>
            </a:sp3d>
          </a:bodyPr>
          <a:lstStyle/>
          <a:p>
            <a:r>
              <a:rPr lang="ar-DZ"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الجانب النظري</a:t>
            </a:r>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7"/>
          <p:cNvGrpSpPr>
            <a:grpSpLocks/>
          </p:cNvGrpSpPr>
          <p:nvPr/>
        </p:nvGrpSpPr>
        <p:grpSpPr bwMode="auto">
          <a:xfrm>
            <a:off x="0" y="0"/>
            <a:ext cx="9144000" cy="6858000"/>
            <a:chOff x="0" y="0"/>
            <a:chExt cx="9144000" cy="6858000"/>
          </a:xfrm>
        </p:grpSpPr>
        <p:pic>
          <p:nvPicPr>
            <p:cNvPr id="18439" name="Picture 5" descr="C (217)"/>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8440" name="WordArt 4"/>
            <p:cNvSpPr>
              <a:spLocks noChangeArrowheads="1" noChangeShapeType="1" noTextEdit="1"/>
            </p:cNvSpPr>
            <p:nvPr/>
          </p:nvSpPr>
          <p:spPr bwMode="auto">
            <a:xfrm rot="-364284">
              <a:off x="3132138" y="2492375"/>
              <a:ext cx="2879725" cy="1727200"/>
            </a:xfrm>
            <a:prstGeom prst="rect">
              <a:avLst/>
            </a:prstGeom>
          </p:spPr>
          <p:txBody>
            <a:bodyPr wrap="none" fromWordArt="1">
              <a:prstTxWarp prst="textPlain">
                <a:avLst>
                  <a:gd name="adj" fmla="val 50000"/>
                </a:avLst>
              </a:prstTxWarp>
              <a:scene3d>
                <a:camera prst="legacyPerspectiveTopLeft"/>
                <a:lightRig rig="legacyNormal3" dir="r"/>
              </a:scene3d>
              <a:sp3d extrusionH="201600" prstMaterial="legacyMetal">
                <a:extrusionClr>
                  <a:srgbClr val="FFFFFF"/>
                </a:extrusionClr>
              </a:sp3d>
            </a:bodyPr>
            <a:lstStyle/>
            <a:p>
              <a:pPr algn="ctr"/>
              <a:r>
                <a:rPr lang="ar-DZ" sz="3600" kern="10" dirty="0">
                  <a:ln w="9525">
                    <a:round/>
                    <a:headEnd/>
                    <a:tailEnd/>
                  </a:ln>
                  <a:gradFill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760000" scaled="1"/>
                  </a:gradFill>
                  <a:latin typeface="Times New Roman"/>
                  <a:cs typeface="Times New Roman"/>
                </a:rPr>
                <a:t>الفصل </a:t>
              </a:r>
              <a:r>
                <a:rPr lang="ar-DZ" sz="3600" kern="10" dirty="0" smtClean="0">
                  <a:ln w="9525">
                    <a:round/>
                    <a:headEnd/>
                    <a:tailEnd/>
                  </a:ln>
                  <a:gradFill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760000" scaled="1"/>
                  </a:gradFill>
                  <a:latin typeface="Times New Roman"/>
                  <a:cs typeface="Times New Roman"/>
                </a:rPr>
                <a:t>الثالث</a:t>
              </a:r>
              <a:endParaRPr lang="fr-FR" sz="3600" kern="10" dirty="0">
                <a:ln w="9525">
                  <a:round/>
                  <a:headEnd/>
                  <a:tailEnd/>
                </a:ln>
                <a:gradFill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760000" scaled="1"/>
                </a:gradFill>
                <a:latin typeface="Times New Roman"/>
                <a:cs typeface="Times New Roman"/>
              </a:endParaRPr>
            </a:p>
          </p:txBody>
        </p:sp>
      </p:grpSp>
      <p:pic>
        <p:nvPicPr>
          <p:cNvPr id="18435" name="Picture 7" descr="4386n59s5gw86b"/>
          <p:cNvPicPr>
            <a:picLocks noChangeAspect="1" noChangeArrowheads="1" noCrop="1"/>
          </p:cNvPicPr>
          <p:nvPr/>
        </p:nvPicPr>
        <p:blipFill>
          <a:blip r:embed="rId3"/>
          <a:srcRect/>
          <a:stretch>
            <a:fillRect/>
          </a:stretch>
        </p:blipFill>
        <p:spPr bwMode="auto">
          <a:xfrm>
            <a:off x="0" y="0"/>
            <a:ext cx="1844675" cy="2276475"/>
          </a:xfrm>
          <a:prstGeom prst="rect">
            <a:avLst/>
          </a:prstGeom>
          <a:noFill/>
          <a:ln w="9525">
            <a:noFill/>
            <a:miter lim="800000"/>
            <a:headEnd/>
            <a:tailEnd/>
          </a:ln>
        </p:spPr>
      </p:pic>
      <p:pic>
        <p:nvPicPr>
          <p:cNvPr id="18436" name="Picture 8" descr="4386n59s5gw86b"/>
          <p:cNvPicPr>
            <a:picLocks noChangeAspect="1" noChangeArrowheads="1" noCrop="1"/>
          </p:cNvPicPr>
          <p:nvPr/>
        </p:nvPicPr>
        <p:blipFill>
          <a:blip r:embed="rId3"/>
          <a:srcRect/>
          <a:stretch>
            <a:fillRect/>
          </a:stretch>
        </p:blipFill>
        <p:spPr bwMode="auto">
          <a:xfrm>
            <a:off x="0" y="4365625"/>
            <a:ext cx="1692275" cy="2492375"/>
          </a:xfrm>
          <a:prstGeom prst="rect">
            <a:avLst/>
          </a:prstGeom>
          <a:noFill/>
          <a:ln w="9525">
            <a:noFill/>
            <a:miter lim="800000"/>
            <a:headEnd/>
            <a:tailEnd/>
          </a:ln>
        </p:spPr>
      </p:pic>
      <p:pic>
        <p:nvPicPr>
          <p:cNvPr id="18437" name="Picture 9" descr="4386n59s5gw86b"/>
          <p:cNvPicPr>
            <a:picLocks noChangeAspect="1" noChangeArrowheads="1" noCrop="1"/>
          </p:cNvPicPr>
          <p:nvPr/>
        </p:nvPicPr>
        <p:blipFill>
          <a:blip r:embed="rId3"/>
          <a:srcRect/>
          <a:stretch>
            <a:fillRect/>
          </a:stretch>
        </p:blipFill>
        <p:spPr bwMode="auto">
          <a:xfrm>
            <a:off x="7283450" y="0"/>
            <a:ext cx="1692275" cy="1989138"/>
          </a:xfrm>
          <a:prstGeom prst="rect">
            <a:avLst/>
          </a:prstGeom>
          <a:noFill/>
          <a:ln w="9525">
            <a:noFill/>
            <a:miter lim="800000"/>
            <a:headEnd/>
            <a:tailEnd/>
          </a:ln>
        </p:spPr>
      </p:pic>
      <p:pic>
        <p:nvPicPr>
          <p:cNvPr id="18438" name="Picture 10" descr="4386n59s5gw86b"/>
          <p:cNvPicPr>
            <a:picLocks noChangeAspect="1" noChangeArrowheads="1" noCrop="1"/>
          </p:cNvPicPr>
          <p:nvPr/>
        </p:nvPicPr>
        <p:blipFill>
          <a:blip r:embed="rId3"/>
          <a:srcRect/>
          <a:stretch>
            <a:fillRect/>
          </a:stretch>
        </p:blipFill>
        <p:spPr bwMode="auto">
          <a:xfrm>
            <a:off x="7451725" y="4652963"/>
            <a:ext cx="1692275" cy="2205037"/>
          </a:xfrm>
          <a:prstGeom prst="rect">
            <a:avLst/>
          </a:prstGeom>
          <a:noFill/>
          <a:ln w="9525">
            <a:noFill/>
            <a:miter lim="800000"/>
            <a:headEnd/>
            <a:tailEnd/>
          </a:ln>
        </p:spPr>
      </p:pic>
      <p:sp>
        <p:nvSpPr>
          <p:cNvPr id="9" name="Titre 1"/>
          <p:cNvSpPr>
            <a:spLocks noGrp="1"/>
          </p:cNvSpPr>
          <p:nvPr>
            <p:ph type="title"/>
          </p:nvPr>
        </p:nvSpPr>
        <p:spPr>
          <a:xfrm>
            <a:off x="1214414" y="214290"/>
            <a:ext cx="6686568" cy="725470"/>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4"/>
          </a:lnRef>
          <a:fillRef idx="3">
            <a:schemeClr val="accent4"/>
          </a:fillRef>
          <a:effectRef idx="2">
            <a:schemeClr val="accent4"/>
          </a:effectRef>
          <a:fontRef idx="minor">
            <a:schemeClr val="lt1"/>
          </a:fontRef>
        </p:style>
        <p:txBody>
          <a:bodyPr>
            <a:scene3d>
              <a:camera prst="orthographicFront"/>
              <a:lightRig rig="soft" dir="t">
                <a:rot lat="0" lon="0" rev="16800000"/>
              </a:lightRig>
            </a:scene3d>
            <a:sp3d extrusionH="57150" prstMaterial="softEdge">
              <a:bevelT w="57150" h="38100" prst="artDeco"/>
            </a:sp3d>
          </a:bodyPr>
          <a:lstStyle/>
          <a:p>
            <a:r>
              <a:rPr lang="ar-DZ"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الجانب النظري</a:t>
            </a:r>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42844" y="214290"/>
            <a:ext cx="8858312" cy="6500858"/>
          </a:xfrm>
        </p:spPr>
        <p:style>
          <a:lnRef idx="1">
            <a:schemeClr val="accent4"/>
          </a:lnRef>
          <a:fillRef idx="2">
            <a:schemeClr val="accent4"/>
          </a:fillRef>
          <a:effectRef idx="1">
            <a:schemeClr val="accent4"/>
          </a:effectRef>
          <a:fontRef idx="minor">
            <a:schemeClr val="dk1"/>
          </a:fontRef>
        </p:style>
        <p:txBody>
          <a:bodyPr>
            <a:normAutofit/>
          </a:bodyPr>
          <a:lstStyle/>
          <a:p>
            <a:pPr algn="r" rtl="1">
              <a:buNone/>
            </a:pPr>
            <a:endParaRPr lang="ar-DZ" dirty="0" smtClean="0"/>
          </a:p>
          <a:p>
            <a:pPr algn="r" rtl="1">
              <a:buNone/>
            </a:pPr>
            <a:endParaRPr lang="ar-DZ" dirty="0" smtClean="0"/>
          </a:p>
        </p:txBody>
      </p:sp>
      <p:sp>
        <p:nvSpPr>
          <p:cNvPr id="4" name="Ellipse 3"/>
          <p:cNvSpPr/>
          <p:nvPr/>
        </p:nvSpPr>
        <p:spPr>
          <a:xfrm>
            <a:off x="1643042" y="1785926"/>
            <a:ext cx="6357982" cy="3500462"/>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sp3d extrusionH="57150">
              <a:bevelT w="38100" h="38100" prst="convex"/>
            </a:sp3d>
          </a:bodyPr>
          <a:lstStyle/>
          <a:p>
            <a:pPr algn="ctr" rtl="1"/>
            <a:r>
              <a:rPr lang="ar-DZ" sz="36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الفصل الثالث</a:t>
            </a:r>
            <a:r>
              <a:rPr lang="fr-FR" sz="36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ar-DZ" sz="36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p>
          <a:p>
            <a:pPr algn="ctr" rtl="1"/>
            <a:r>
              <a:rPr lang="ar-DZ" sz="36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الحذاء الرياضي</a:t>
            </a:r>
            <a:endParaRPr lang="fr-FR" sz="36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Titre 1"/>
          <p:cNvSpPr>
            <a:spLocks noGrp="1"/>
          </p:cNvSpPr>
          <p:nvPr>
            <p:ph type="title"/>
          </p:nvPr>
        </p:nvSpPr>
        <p:spPr>
          <a:xfrm>
            <a:off x="1214414" y="214290"/>
            <a:ext cx="6686568" cy="725470"/>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4"/>
          </a:lnRef>
          <a:fillRef idx="3">
            <a:schemeClr val="accent4"/>
          </a:fillRef>
          <a:effectRef idx="2">
            <a:schemeClr val="accent4"/>
          </a:effectRef>
          <a:fontRef idx="minor">
            <a:schemeClr val="lt1"/>
          </a:fontRef>
        </p:style>
        <p:txBody>
          <a:bodyPr>
            <a:scene3d>
              <a:camera prst="orthographicFront"/>
              <a:lightRig rig="soft" dir="t">
                <a:rot lat="0" lon="0" rev="16800000"/>
              </a:lightRig>
            </a:scene3d>
            <a:sp3d extrusionH="57150" prstMaterial="softEdge">
              <a:bevelT w="57150" h="38100" prst="artDeco"/>
            </a:sp3d>
          </a:bodyPr>
          <a:lstStyle/>
          <a:p>
            <a:r>
              <a:rPr lang="ar-DZ"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الجانب النظري</a:t>
            </a:r>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7"/>
          <p:cNvGrpSpPr>
            <a:grpSpLocks/>
          </p:cNvGrpSpPr>
          <p:nvPr/>
        </p:nvGrpSpPr>
        <p:grpSpPr bwMode="auto">
          <a:xfrm>
            <a:off x="0" y="0"/>
            <a:ext cx="9144000" cy="6858000"/>
            <a:chOff x="0" y="0"/>
            <a:chExt cx="9144000" cy="6858000"/>
          </a:xfrm>
        </p:grpSpPr>
        <p:pic>
          <p:nvPicPr>
            <p:cNvPr id="3" name="Picture 5" descr="C (217)"/>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4" name="WordArt 4"/>
            <p:cNvSpPr>
              <a:spLocks noChangeArrowheads="1" noChangeShapeType="1" noTextEdit="1"/>
            </p:cNvSpPr>
            <p:nvPr/>
          </p:nvSpPr>
          <p:spPr bwMode="auto">
            <a:xfrm rot="21235716">
              <a:off x="3083628" y="2433439"/>
              <a:ext cx="2879725" cy="1727200"/>
            </a:xfrm>
            <a:prstGeom prst="rect">
              <a:avLst/>
            </a:prstGeom>
          </p:spPr>
          <p:txBody>
            <a:bodyPr wrap="none" fromWordArt="1">
              <a:prstTxWarp prst="textPlain">
                <a:avLst>
                  <a:gd name="adj" fmla="val 50000"/>
                </a:avLst>
              </a:prstTxWarp>
              <a:scene3d>
                <a:camera prst="legacyPerspectiveTopLeft"/>
                <a:lightRig rig="legacyNormal3" dir="r"/>
              </a:scene3d>
              <a:sp3d extrusionH="201600" prstMaterial="legacyMetal">
                <a:extrusionClr>
                  <a:srgbClr val="FFFFFF"/>
                </a:extrusionClr>
              </a:sp3d>
            </a:bodyPr>
            <a:lstStyle/>
            <a:p>
              <a:pPr algn="ctr"/>
              <a:r>
                <a:rPr lang="ar-DZ" sz="3600" b="1" kern="10" dirty="0">
                  <a:ln w="9525">
                    <a:round/>
                    <a:headEnd/>
                    <a:tailEnd/>
                  </a:ln>
                  <a:solidFill>
                    <a:schemeClr val="bg1">
                      <a:lumMod val="50000"/>
                      <a:lumOff val="50000"/>
                    </a:schemeClr>
                  </a:solidFill>
                  <a:latin typeface="Times New Roman"/>
                  <a:cs typeface="Times New Roman"/>
                </a:rPr>
                <a:t>ا</a:t>
              </a:r>
              <a:r>
                <a:rPr lang="ar-DZ" sz="3600" kern="10" dirty="0">
                  <a:ln w="9525">
                    <a:round/>
                    <a:headEnd/>
                    <a:tailEnd/>
                  </a:ln>
                  <a:solidFill>
                    <a:schemeClr val="bg1">
                      <a:lumMod val="50000"/>
                      <a:lumOff val="50000"/>
                    </a:schemeClr>
                  </a:solidFill>
                  <a:latin typeface="Times New Roman"/>
                  <a:cs typeface="Times New Roman"/>
                </a:rPr>
                <a:t>لفصل </a:t>
              </a:r>
              <a:r>
                <a:rPr lang="ar-DZ" sz="3600" kern="10" dirty="0" smtClean="0">
                  <a:ln w="9525">
                    <a:round/>
                    <a:headEnd/>
                    <a:tailEnd/>
                  </a:ln>
                  <a:solidFill>
                    <a:schemeClr val="bg1">
                      <a:lumMod val="50000"/>
                      <a:lumOff val="50000"/>
                    </a:schemeClr>
                  </a:solidFill>
                  <a:latin typeface="Times New Roman"/>
                </a:rPr>
                <a:t>الرابع</a:t>
              </a:r>
              <a:endParaRPr lang="fr-FR" sz="3600" kern="10" dirty="0">
                <a:ln w="9525">
                  <a:round/>
                  <a:headEnd/>
                  <a:tailEnd/>
                </a:ln>
                <a:solidFill>
                  <a:schemeClr val="bg1">
                    <a:lumMod val="50000"/>
                    <a:lumOff val="50000"/>
                  </a:schemeClr>
                </a:solidFill>
                <a:latin typeface="Times New Roman"/>
                <a:cs typeface="Times New Roman"/>
              </a:endParaRPr>
            </a:p>
          </p:txBody>
        </p:sp>
      </p:grpSp>
      <p:sp>
        <p:nvSpPr>
          <p:cNvPr id="5" name="Titre 1"/>
          <p:cNvSpPr txBox="1">
            <a:spLocks/>
          </p:cNvSpPr>
          <p:nvPr/>
        </p:nvSpPr>
        <p:spPr>
          <a:xfrm>
            <a:off x="1214414" y="214290"/>
            <a:ext cx="6686568" cy="725470"/>
          </a:xfrm>
          <a:prstGeom prst="rect">
            <a:avLst/>
          </a:prstGeom>
          <a:ln w="9525"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4"/>
          </a:lnRef>
          <a:fillRef idx="3">
            <a:schemeClr val="accent4"/>
          </a:fillRef>
          <a:effectRef idx="2">
            <a:schemeClr val="accent4"/>
          </a:effectRef>
          <a:fontRef idx="minor">
            <a:schemeClr val="lt1"/>
          </a:fontRef>
        </p:style>
        <p:txBody>
          <a:bodyPr>
            <a:scene3d>
              <a:camera prst="orthographicFront"/>
              <a:lightRig rig="soft" dir="t">
                <a:rot lat="0" lon="0" rev="16800000"/>
              </a:lightRig>
            </a:scene3d>
            <a:sp3d extrusionH="57150" prstMaterial="softEdge">
              <a:bevelT w="57150" h="38100" prst="artDeco"/>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ar-DZ" sz="4100" b="1" i="0" u="none" strike="noStrike" kern="1200" cap="none" spc="0" normalizeH="0" baseline="0" noProof="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الجانب النظري</a:t>
            </a:r>
            <a:endParaRPr kumimoji="0" lang="fr-FR" sz="4100" b="1"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2"/>
          <p:cNvSpPr txBox="1">
            <a:spLocks/>
          </p:cNvSpPr>
          <p:nvPr/>
        </p:nvSpPr>
        <p:spPr>
          <a:xfrm>
            <a:off x="142844" y="214290"/>
            <a:ext cx="8858312" cy="6500858"/>
          </a:xfrm>
          <a:prstGeom prst="rect">
            <a:avLst/>
          </a:prstGeom>
        </p:spPr>
        <p:style>
          <a:lnRef idx="1">
            <a:schemeClr val="accent4"/>
          </a:lnRef>
          <a:fillRef idx="2">
            <a:schemeClr val="accent4"/>
          </a:fillRef>
          <a:effectRef idx="1">
            <a:schemeClr val="accent4"/>
          </a:effectRef>
          <a:fontRef idx="minor">
            <a:schemeClr val="dk1"/>
          </a:fontRef>
        </p:style>
        <p:txBody>
          <a:bodyPr>
            <a:normAutofit/>
          </a:bodyPr>
          <a:lstStyle/>
          <a:p>
            <a:pPr marL="548640" marR="0" lvl="0" indent="-411480" algn="r" defTabSz="914400" rtl="1" eaLnBrk="1" fontAlgn="auto" latinLnBrk="0" hangingPunct="1">
              <a:lnSpc>
                <a:spcPct val="100000"/>
              </a:lnSpc>
              <a:spcBef>
                <a:spcPct val="20000"/>
              </a:spcBef>
              <a:spcAft>
                <a:spcPts val="0"/>
              </a:spcAft>
              <a:buClr>
                <a:schemeClr val="tx1">
                  <a:shade val="95000"/>
                </a:schemeClr>
              </a:buClr>
              <a:buSzPct val="65000"/>
              <a:buFont typeface="Wingdings 2"/>
              <a:buNone/>
              <a:tabLst/>
              <a:defRPr/>
            </a:pPr>
            <a:endParaRPr kumimoji="0" lang="ar-DZ" sz="2800" b="0" i="0" u="none" strike="noStrike" kern="1200" cap="none" spc="0" normalizeH="0" baseline="0" noProof="0" smtClean="0">
              <a:ln>
                <a:noFill/>
              </a:ln>
              <a:solidFill>
                <a:schemeClr val="dk1"/>
              </a:solidFill>
              <a:effectLst/>
              <a:uLnTx/>
              <a:uFillTx/>
              <a:latin typeface="+mn-lt"/>
              <a:ea typeface="+mn-ea"/>
              <a:cs typeface="+mn-cs"/>
            </a:endParaRPr>
          </a:p>
          <a:p>
            <a:pPr marL="548640" marR="0" lvl="0" indent="-411480" algn="r" defTabSz="914400" rtl="1" eaLnBrk="1" fontAlgn="auto" latinLnBrk="0" hangingPunct="1">
              <a:lnSpc>
                <a:spcPct val="100000"/>
              </a:lnSpc>
              <a:spcBef>
                <a:spcPct val="20000"/>
              </a:spcBef>
              <a:spcAft>
                <a:spcPts val="0"/>
              </a:spcAft>
              <a:buClr>
                <a:schemeClr val="tx1">
                  <a:shade val="95000"/>
                </a:schemeClr>
              </a:buClr>
              <a:buSzPct val="65000"/>
              <a:buFont typeface="Wingdings 2"/>
              <a:buNone/>
              <a:tabLst/>
              <a:defRPr/>
            </a:pPr>
            <a:endParaRPr kumimoji="0" lang="ar-DZ" sz="2800" b="0" i="0" u="none" strike="noStrike" kern="1200" cap="none" spc="0" normalizeH="0" baseline="0" noProof="0" dirty="0" smtClean="0">
              <a:ln>
                <a:noFill/>
              </a:ln>
              <a:solidFill>
                <a:schemeClr val="dk1"/>
              </a:solidFill>
              <a:effectLst/>
              <a:uLnTx/>
              <a:uFillTx/>
              <a:latin typeface="+mn-lt"/>
              <a:ea typeface="+mn-ea"/>
              <a:cs typeface="+mn-cs"/>
            </a:endParaRPr>
          </a:p>
        </p:txBody>
      </p:sp>
      <p:sp>
        <p:nvSpPr>
          <p:cNvPr id="8" name="Titre 1"/>
          <p:cNvSpPr txBox="1">
            <a:spLocks/>
          </p:cNvSpPr>
          <p:nvPr/>
        </p:nvSpPr>
        <p:spPr>
          <a:xfrm>
            <a:off x="1214414" y="214290"/>
            <a:ext cx="6686568" cy="725470"/>
          </a:xfrm>
          <a:prstGeom prst="rect">
            <a:avLst/>
          </a:prstGeom>
          <a:ln w="9525"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4"/>
          </a:lnRef>
          <a:fillRef idx="3">
            <a:schemeClr val="accent4"/>
          </a:fillRef>
          <a:effectRef idx="2">
            <a:schemeClr val="accent4"/>
          </a:effectRef>
          <a:fontRef idx="minor">
            <a:schemeClr val="lt1"/>
          </a:fontRef>
        </p:style>
        <p:txBody>
          <a:bodyPr>
            <a:scene3d>
              <a:camera prst="orthographicFront"/>
              <a:lightRig rig="soft" dir="t">
                <a:rot lat="0" lon="0" rev="16800000"/>
              </a:lightRig>
            </a:scene3d>
            <a:sp3d extrusionH="57150" prstMaterial="softEdge">
              <a:bevelT w="57150" h="38100" prst="artDeco"/>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ar-DZ" sz="4100" b="1" i="0" u="none" strike="noStrike" kern="1200" cap="none" spc="0" normalizeH="0" baseline="0" noProof="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الجانب النظري</a:t>
            </a:r>
            <a:endParaRPr kumimoji="0" lang="fr-FR" sz="4100" b="1"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9" name="Ellipse 8"/>
          <p:cNvSpPr/>
          <p:nvPr/>
        </p:nvSpPr>
        <p:spPr>
          <a:xfrm>
            <a:off x="1500166" y="1785926"/>
            <a:ext cx="6357982" cy="3500462"/>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sp3d extrusionH="57150">
              <a:bevelT w="38100" h="38100" prst="convex"/>
            </a:sp3d>
          </a:bodyPr>
          <a:lstStyle/>
          <a:p>
            <a:pPr algn="ctr" rtl="1"/>
            <a:r>
              <a:rPr lang="ar-DZ" sz="36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الفصل الرابع</a:t>
            </a:r>
            <a:r>
              <a:rPr lang="fr-FR" sz="36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ar-DZ" sz="36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p>
          <a:p>
            <a:pPr algn="ctr" rtl="1"/>
            <a:r>
              <a:rPr lang="ar-DZ" sz="36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الإصابات الرياضية</a:t>
            </a:r>
            <a:endParaRPr lang="fr-FR" sz="36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42844" y="142852"/>
            <a:ext cx="8858312" cy="6500858"/>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algn="r" rtl="1">
              <a:buNone/>
            </a:pPr>
            <a:endParaRPr lang="ar-DZ" dirty="0" smtClean="0"/>
          </a:p>
          <a:p>
            <a:pPr algn="r" rtl="1">
              <a:buNone/>
            </a:pPr>
            <a:endParaRPr lang="ar-DZ" dirty="0" smtClean="0"/>
          </a:p>
          <a:p>
            <a:pPr algn="r" rtl="1">
              <a:buNone/>
            </a:pPr>
            <a:r>
              <a:rPr lang="ar-DZ" sz="2400" dirty="0" smtClean="0"/>
              <a:t>بعد ما رتبنا الجانب النظري وصلنا إلى الجانب التطبيقي حيث يتناول هذا الجانب الطرق والوسائل المنهجية المتبعة في هذا البحث </a:t>
            </a:r>
            <a:r>
              <a:rPr lang="ar-DZ" dirty="0" smtClean="0"/>
              <a:t>.</a:t>
            </a:r>
          </a:p>
          <a:p>
            <a:pPr algn="r" rtl="1">
              <a:buNone/>
            </a:pPr>
            <a:endParaRPr lang="ar-DZ" dirty="0" smtClean="0"/>
          </a:p>
          <a:p>
            <a:pPr algn="r" rtl="1">
              <a:buNone/>
            </a:pPr>
            <a:endParaRPr lang="ar-DZ" dirty="0" smtClean="0"/>
          </a:p>
          <a:p>
            <a:pPr algn="r" rtl="1">
              <a:buNone/>
            </a:pPr>
            <a:r>
              <a:rPr lang="ar-DZ" sz="2400" dirty="0" smtClean="0">
                <a:solidFill>
                  <a:srgbClr val="C00000"/>
                </a:solidFill>
              </a:rPr>
              <a:t>1-منهج البحث </a:t>
            </a:r>
            <a:r>
              <a:rPr lang="fr-FR" sz="2400" dirty="0" smtClean="0">
                <a:solidFill>
                  <a:srgbClr val="C00000"/>
                </a:solidFill>
              </a:rPr>
              <a:t> </a:t>
            </a:r>
            <a:r>
              <a:rPr lang="fr-FR" sz="2400" dirty="0" smtClean="0"/>
              <a:t>:</a:t>
            </a:r>
            <a:r>
              <a:rPr lang="ar-DZ" sz="2400" dirty="0" smtClean="0"/>
              <a:t>اعتمدنا في بحثنا هذا على المنهج الوصفي.</a:t>
            </a:r>
          </a:p>
          <a:p>
            <a:pPr algn="r" rtl="1">
              <a:buNone/>
            </a:pPr>
            <a:r>
              <a:rPr lang="ar-DZ" sz="2400" dirty="0" smtClean="0">
                <a:solidFill>
                  <a:srgbClr val="C00000"/>
                </a:solidFill>
              </a:rPr>
              <a:t>2-متغيرات البحث </a:t>
            </a:r>
            <a:r>
              <a:rPr lang="fr-FR" sz="2400" dirty="0" smtClean="0">
                <a:solidFill>
                  <a:srgbClr val="C00000"/>
                </a:solidFill>
              </a:rPr>
              <a:t> </a:t>
            </a:r>
            <a:r>
              <a:rPr lang="fr-FR" sz="2400" dirty="0" smtClean="0"/>
              <a:t>:</a:t>
            </a:r>
            <a:r>
              <a:rPr lang="ar-DZ" sz="2400" dirty="0" smtClean="0"/>
              <a:t>تتمثل متغيرات البحث في</a:t>
            </a:r>
            <a:r>
              <a:rPr lang="fr-FR" sz="2400" dirty="0" smtClean="0"/>
              <a:t>:</a:t>
            </a:r>
            <a:endParaRPr lang="ar-DZ" sz="2400" dirty="0" smtClean="0"/>
          </a:p>
          <a:p>
            <a:pPr algn="r" rtl="1">
              <a:buNone/>
            </a:pPr>
            <a:r>
              <a:rPr lang="ar-DZ" sz="2400" dirty="0" smtClean="0"/>
              <a:t>      *</a:t>
            </a:r>
            <a:r>
              <a:rPr lang="ar-DZ" sz="2400" dirty="0" smtClean="0">
                <a:solidFill>
                  <a:srgbClr val="C00000"/>
                </a:solidFill>
              </a:rPr>
              <a:t>المتغير المستقل </a:t>
            </a:r>
            <a:r>
              <a:rPr lang="fr-FR" sz="2400" dirty="0" smtClean="0">
                <a:solidFill>
                  <a:srgbClr val="C00000"/>
                </a:solidFill>
              </a:rPr>
              <a:t>:</a:t>
            </a:r>
            <a:r>
              <a:rPr lang="ar-DZ" sz="2400" dirty="0" smtClean="0">
                <a:solidFill>
                  <a:srgbClr val="C00000"/>
                </a:solidFill>
              </a:rPr>
              <a:t> </a:t>
            </a:r>
            <a:r>
              <a:rPr lang="ar-DZ" sz="2400" dirty="0" smtClean="0"/>
              <a:t>الملاعب الاصطناعية الخشنة.</a:t>
            </a:r>
          </a:p>
          <a:p>
            <a:pPr algn="r" rtl="1">
              <a:buNone/>
            </a:pPr>
            <a:r>
              <a:rPr lang="ar-DZ" sz="2400" dirty="0" smtClean="0"/>
              <a:t>      *</a:t>
            </a:r>
            <a:r>
              <a:rPr lang="ar-DZ" sz="2400" dirty="0" smtClean="0">
                <a:solidFill>
                  <a:srgbClr val="C00000"/>
                </a:solidFill>
              </a:rPr>
              <a:t>المتغير التابع </a:t>
            </a:r>
            <a:r>
              <a:rPr lang="fr-FR" sz="2400" dirty="0" smtClean="0">
                <a:solidFill>
                  <a:srgbClr val="C00000"/>
                </a:solidFill>
              </a:rPr>
              <a:t>:</a:t>
            </a:r>
            <a:r>
              <a:rPr lang="ar-DZ" sz="2400" dirty="0" smtClean="0">
                <a:solidFill>
                  <a:srgbClr val="C00000"/>
                </a:solidFill>
              </a:rPr>
              <a:t> </a:t>
            </a:r>
            <a:r>
              <a:rPr lang="ar-DZ" sz="2400" dirty="0" err="1" smtClean="0"/>
              <a:t>الاصابات</a:t>
            </a:r>
            <a:r>
              <a:rPr lang="ar-DZ" sz="2400" dirty="0" smtClean="0"/>
              <a:t> الرياضية .</a:t>
            </a:r>
          </a:p>
          <a:p>
            <a:pPr algn="r" rtl="1">
              <a:buNone/>
            </a:pPr>
            <a:r>
              <a:rPr lang="ar-DZ" sz="2400" dirty="0" smtClean="0">
                <a:solidFill>
                  <a:srgbClr val="C00000"/>
                </a:solidFill>
              </a:rPr>
              <a:t>3-مجتمع الدراسة </a:t>
            </a:r>
            <a:r>
              <a:rPr lang="fr-FR" sz="2400" dirty="0" smtClean="0">
                <a:solidFill>
                  <a:srgbClr val="C00000"/>
                </a:solidFill>
              </a:rPr>
              <a:t>:</a:t>
            </a:r>
            <a:r>
              <a:rPr lang="ar-DZ" sz="2400" dirty="0" smtClean="0"/>
              <a:t> يتمثل المجتمع الإحصائي في دراستنا كل عدائي ألعاب القوى في الجزائر، ولما كان من المستحيل دراسة المجتمع بأكمله كان لزاما علينا أن ندرس عينة منه، ولما كان كذلك دراسة </a:t>
            </a:r>
            <a:r>
              <a:rPr lang="ar-DZ" sz="2400" b="1" dirty="0" smtClean="0"/>
              <a:t>10</a:t>
            </a:r>
            <a:r>
              <a:rPr lang="fr-FR" sz="2400" b="1" dirty="0" smtClean="0"/>
              <a:t>%</a:t>
            </a:r>
            <a:r>
              <a:rPr lang="ar-DZ" sz="2400" dirty="0" smtClean="0"/>
              <a:t> من المجتمع الكلي غير ممكن، استهدفنا بالدراسة معهد واحد كدراسة حالة، وتتمثل العينة البحثية في الدراسة جامعة خميس </a:t>
            </a:r>
            <a:r>
              <a:rPr lang="ar-DZ" sz="2400" dirty="0" err="1" smtClean="0"/>
              <a:t>مليانة</a:t>
            </a:r>
            <a:r>
              <a:rPr lang="ar-DZ" sz="2400" dirty="0" smtClean="0"/>
              <a:t> التي تضم أكثر من </a:t>
            </a:r>
            <a:r>
              <a:rPr lang="fr-FR" sz="2400" b="1" dirty="0" smtClean="0"/>
              <a:t>898</a:t>
            </a:r>
            <a:r>
              <a:rPr lang="ar-DZ" sz="2400" dirty="0" smtClean="0"/>
              <a:t> طالب، أخذنا منهم قسم الأولى </a:t>
            </a:r>
            <a:r>
              <a:rPr lang="ar-DZ" sz="2400" dirty="0" err="1" smtClean="0"/>
              <a:t>ماستر</a:t>
            </a:r>
            <a:r>
              <a:rPr lang="ar-DZ" sz="2400" dirty="0" smtClean="0"/>
              <a:t> تدريب رياضي تنافسي، تخصص ألعاب القوى- ذكور- فكانت عينة بحثنا </a:t>
            </a:r>
            <a:r>
              <a:rPr lang="en-US" sz="2400" b="1" dirty="0" smtClean="0"/>
              <a:t>90</a:t>
            </a:r>
            <a:r>
              <a:rPr lang="en-US" sz="2400" dirty="0" smtClean="0"/>
              <a:t> </a:t>
            </a:r>
            <a:r>
              <a:rPr lang="ar-DZ" sz="2400" dirty="0" smtClean="0"/>
              <a:t>طالبا.</a:t>
            </a:r>
            <a:endParaRPr lang="fr-FR" sz="2400" dirty="0" smtClean="0"/>
          </a:p>
          <a:p>
            <a:pPr algn="r" rtl="1">
              <a:buNone/>
            </a:pPr>
            <a:endParaRPr lang="fr-FR" sz="2400" dirty="0"/>
          </a:p>
        </p:txBody>
      </p:sp>
      <p:sp>
        <p:nvSpPr>
          <p:cNvPr id="4" name="Rectangle 3"/>
          <p:cNvSpPr/>
          <p:nvPr/>
        </p:nvSpPr>
        <p:spPr>
          <a:xfrm>
            <a:off x="1357290" y="142852"/>
            <a:ext cx="6572296" cy="785818"/>
          </a:xfrm>
          <a:prstGeom prst="rect">
            <a:avLst/>
          </a:prstGeom>
        </p:spPr>
        <p:style>
          <a:lnRef idx="0">
            <a:schemeClr val="accent4"/>
          </a:lnRef>
          <a:fillRef idx="3">
            <a:schemeClr val="accent4"/>
          </a:fillRef>
          <a:effectRef idx="3">
            <a:schemeClr val="accent4"/>
          </a:effectRef>
          <a:fontRef idx="minor">
            <a:schemeClr val="lt1"/>
          </a:fontRef>
        </p:style>
        <p:txBody>
          <a:bodyPr rtlCol="0" anchor="ctr">
            <a:sp3d extrusionH="57150">
              <a:bevelT w="38100" h="38100" prst="convex"/>
            </a:sp3d>
          </a:bodyPr>
          <a:lstStyle/>
          <a:p>
            <a:pPr algn="ctr"/>
            <a:r>
              <a:rPr lang="ar-DZ" sz="36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الجانب التطبيقي</a:t>
            </a:r>
            <a:endParaRPr lang="fr-FR" sz="36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Ellipse 5"/>
          <p:cNvSpPr/>
          <p:nvPr/>
        </p:nvSpPr>
        <p:spPr>
          <a:xfrm>
            <a:off x="2571736" y="1785926"/>
            <a:ext cx="4357718" cy="1071570"/>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sp3d extrusionH="57150">
              <a:bevelT w="38100" h="38100" prst="convex"/>
            </a:sp3d>
          </a:bodyPr>
          <a:lstStyle/>
          <a:p>
            <a:pPr algn="ctr" rtl="1"/>
            <a:r>
              <a:rPr lang="ar-DZ" sz="32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الفصل الخامس</a:t>
            </a:r>
            <a:r>
              <a:rPr lang="ar-DZ" sz="32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ar-DZ" sz="3200" b="1"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الاطار</a:t>
            </a:r>
            <a:r>
              <a:rPr lang="ar-DZ" sz="32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المنهجي للبحث</a:t>
            </a:r>
            <a:endParaRPr lang="fr-FR" sz="32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42844" y="142852"/>
            <a:ext cx="8858312" cy="6572296"/>
          </a:xfrm>
        </p:spPr>
        <p:style>
          <a:lnRef idx="1">
            <a:schemeClr val="accent4"/>
          </a:lnRef>
          <a:fillRef idx="2">
            <a:schemeClr val="accent4"/>
          </a:fillRef>
          <a:effectRef idx="1">
            <a:schemeClr val="accent4"/>
          </a:effectRef>
          <a:fontRef idx="minor">
            <a:schemeClr val="dk1"/>
          </a:fontRef>
        </p:style>
        <p:txBody>
          <a:bodyPr>
            <a:normAutofit/>
          </a:bodyPr>
          <a:lstStyle/>
          <a:p>
            <a:pPr algn="r" rtl="1">
              <a:buNone/>
            </a:pPr>
            <a:r>
              <a:rPr lang="ar-DZ" sz="2400" dirty="0" smtClean="0">
                <a:solidFill>
                  <a:srgbClr val="C00000"/>
                </a:solidFill>
              </a:rPr>
              <a:t>4-أدوات وتقنيات البحث</a:t>
            </a:r>
            <a:r>
              <a:rPr lang="fr-FR" sz="2400" dirty="0" smtClean="0">
                <a:solidFill>
                  <a:srgbClr val="C00000"/>
                </a:solidFill>
              </a:rPr>
              <a:t> :</a:t>
            </a:r>
            <a:endParaRPr lang="ar-DZ" sz="2400" dirty="0" smtClean="0">
              <a:solidFill>
                <a:srgbClr val="C00000"/>
              </a:solidFill>
            </a:endParaRPr>
          </a:p>
          <a:p>
            <a:pPr algn="r" rtl="1"/>
            <a:r>
              <a:rPr lang="ar-DZ" sz="2400" dirty="0" smtClean="0">
                <a:solidFill>
                  <a:srgbClr val="C00000"/>
                </a:solidFill>
              </a:rPr>
              <a:t>-الاستبيان </a:t>
            </a:r>
            <a:r>
              <a:rPr lang="fr-FR" sz="2400" dirty="0" smtClean="0">
                <a:solidFill>
                  <a:srgbClr val="C00000"/>
                </a:solidFill>
              </a:rPr>
              <a:t>:</a:t>
            </a:r>
            <a:r>
              <a:rPr lang="ar-DZ" sz="2400" dirty="0" smtClean="0"/>
              <a:t> وفي دراستنا هذه قمنا بمجموعة من الأسئلة موجهة إلى العدائين للإجابة عنها، وهذه الاستمارة وضعت من أجل إثبات أو نفي فرضيات البحث والإجابة على تساؤلات الإشكالية.</a:t>
            </a:r>
            <a:endParaRPr lang="fr-FR" sz="2400" dirty="0" smtClean="0"/>
          </a:p>
          <a:p>
            <a:pPr algn="r"/>
            <a:r>
              <a:rPr lang="ar-DZ" sz="2400" dirty="0" smtClean="0"/>
              <a:t>وقد تم تحكيم الاستمارة من طرف دكاترة وأساتذة من معهد علوم وتقنيات النشاطات البدنية والرياضية، وبعد تعديل وحذف بعض الأسئلة وضعت الاستمارة بشكلها الأخير، حيث كان عدد أسئلته (</a:t>
            </a:r>
            <a:r>
              <a:rPr lang="ar-DZ" sz="2400" b="1" dirty="0" smtClean="0"/>
              <a:t>50)</a:t>
            </a:r>
            <a:r>
              <a:rPr lang="ar-DZ" sz="2400" dirty="0" smtClean="0"/>
              <a:t> سؤال ليصبح بعد تعديله من طرف الخبراء (</a:t>
            </a:r>
            <a:r>
              <a:rPr lang="ar-DZ" sz="2400" b="1" dirty="0" smtClean="0"/>
              <a:t>45)</a:t>
            </a:r>
            <a:r>
              <a:rPr lang="ar-DZ" sz="2400" dirty="0" smtClean="0"/>
              <a:t> سؤال، بالإضافة إلى (</a:t>
            </a:r>
            <a:r>
              <a:rPr lang="ar-DZ" sz="2400" b="1" dirty="0" smtClean="0"/>
              <a:t>15)</a:t>
            </a:r>
            <a:r>
              <a:rPr lang="ar-DZ" sz="2400" dirty="0" smtClean="0"/>
              <a:t> سؤال فرعي، حيث أصبح العدد الإجمالي لعدد الأسئلة (</a:t>
            </a:r>
            <a:r>
              <a:rPr lang="ar-DZ" sz="2400" b="1" dirty="0" smtClean="0"/>
              <a:t>60).</a:t>
            </a:r>
            <a:r>
              <a:rPr lang="ar-DZ" sz="2400" dirty="0" smtClean="0"/>
              <a:t> </a:t>
            </a:r>
          </a:p>
          <a:p>
            <a:pPr algn="r" rtl="1">
              <a:buNone/>
            </a:pPr>
            <a:r>
              <a:rPr lang="ar-DZ" sz="2400" dirty="0" smtClean="0">
                <a:solidFill>
                  <a:srgbClr val="C00000"/>
                </a:solidFill>
              </a:rPr>
              <a:t>5-مجالات البحث</a:t>
            </a:r>
            <a:r>
              <a:rPr lang="fr-FR" sz="2400" dirty="0" smtClean="0">
                <a:solidFill>
                  <a:srgbClr val="C00000"/>
                </a:solidFill>
              </a:rPr>
              <a:t>:</a:t>
            </a:r>
            <a:endParaRPr lang="ar-DZ" sz="2400" dirty="0" smtClean="0">
              <a:solidFill>
                <a:srgbClr val="C00000"/>
              </a:solidFill>
            </a:endParaRPr>
          </a:p>
          <a:p>
            <a:pPr algn="r" rtl="1">
              <a:buNone/>
            </a:pPr>
            <a:r>
              <a:rPr lang="ar-DZ" sz="2400" b="1" dirty="0" smtClean="0"/>
              <a:t>1- المجال المكاني: </a:t>
            </a:r>
            <a:r>
              <a:rPr lang="ar-DZ" sz="2400" dirty="0" smtClean="0"/>
              <a:t>لقد ارتأينا في بحثنا هذا التعامل مع عدد من الطلبة بجامعة خميس </a:t>
            </a:r>
            <a:r>
              <a:rPr lang="ar-DZ" sz="2400" dirty="0" err="1" smtClean="0"/>
              <a:t>مليانة</a:t>
            </a:r>
            <a:r>
              <a:rPr lang="ar-DZ" sz="2400" dirty="0" smtClean="0"/>
              <a:t>، معهد علوم وتقنيات النشاطات البدنية والرياضية، تخصص التدريب الرياضي التنافسي، وقمنا بتوزيع الاستمارات على طلبة الجامعة المذكورة سابقا.</a:t>
            </a:r>
            <a:endParaRPr lang="fr-FR" sz="2400" dirty="0" smtClean="0"/>
          </a:p>
          <a:p>
            <a:pPr algn="r" rtl="1">
              <a:buNone/>
            </a:pPr>
            <a:r>
              <a:rPr lang="ar-DZ" sz="2400" b="1" dirty="0" smtClean="0"/>
              <a:t>2-</a:t>
            </a:r>
            <a:r>
              <a:rPr lang="ar-DZ" sz="2400" dirty="0" smtClean="0"/>
              <a:t> </a:t>
            </a:r>
            <a:r>
              <a:rPr lang="ar-DZ" sz="2400" b="1" dirty="0" smtClean="0"/>
              <a:t>المجال الزمني:</a:t>
            </a:r>
            <a:r>
              <a:rPr lang="ar-DZ" sz="2400" dirty="0" smtClean="0"/>
              <a:t> تم توزيع الاستمارات الاستطلاعية (نسبة </a:t>
            </a:r>
            <a:r>
              <a:rPr lang="ar-DZ" sz="2400" b="1" dirty="0" smtClean="0"/>
              <a:t>10</a:t>
            </a:r>
            <a:r>
              <a:rPr lang="fr-FR" sz="2400" b="1" dirty="0" smtClean="0"/>
              <a:t>%</a:t>
            </a:r>
            <a:r>
              <a:rPr lang="ar-DZ" sz="2400" dirty="0" smtClean="0"/>
              <a:t>من الاستبيان) في شهر فيفري ابتداء </a:t>
            </a:r>
            <a:r>
              <a:rPr lang="ar-DZ" sz="2400" b="1" dirty="0" smtClean="0"/>
              <a:t>2016</a:t>
            </a:r>
            <a:r>
              <a:rPr lang="ar-DZ" sz="2400" dirty="0" smtClean="0"/>
              <a:t> بعد استرجاعه تم تعديل الأسئلة غير المفهومة والتي تحتاج التعديل. بعد ذالك تم توزيع الاستبيان النهائي في شهر </a:t>
            </a:r>
            <a:r>
              <a:rPr lang="ar-DZ" sz="2400" dirty="0" err="1" smtClean="0"/>
              <a:t>أفريل</a:t>
            </a:r>
            <a:r>
              <a:rPr lang="ar-DZ" sz="2400" dirty="0" smtClean="0"/>
              <a:t> من نفس السنة. </a:t>
            </a:r>
            <a:endParaRPr lang="fr-FR" sz="2400" dirty="0"/>
          </a:p>
        </p:txBody>
      </p:sp>
    </p:spTree>
  </p:cSld>
  <p:clrMapOvr>
    <a:masterClrMapping/>
  </p:clrMapOvr>
  <p:transition>
    <p:spli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24"/>
            <a:ext cx="9144000" cy="6858000"/>
          </a:xfrm>
        </p:spPr>
        <p:style>
          <a:lnRef idx="1">
            <a:schemeClr val="accent4"/>
          </a:lnRef>
          <a:fillRef idx="2">
            <a:schemeClr val="accent4"/>
          </a:fillRef>
          <a:effectRef idx="1">
            <a:schemeClr val="accent4"/>
          </a:effectRef>
          <a:fontRef idx="minor">
            <a:schemeClr val="dk1"/>
          </a:fontRef>
        </p:style>
        <p:txBody>
          <a:bodyPr>
            <a:normAutofit fontScale="77500" lnSpcReduction="20000"/>
          </a:bodyPr>
          <a:lstStyle/>
          <a:p>
            <a:pPr algn="r" rtl="1">
              <a:buNone/>
            </a:pPr>
            <a:endParaRPr lang="ar-DZ" dirty="0" smtClean="0">
              <a:solidFill>
                <a:srgbClr val="C00000"/>
              </a:solidFill>
            </a:endParaRPr>
          </a:p>
          <a:p>
            <a:pPr algn="r" rtl="1"/>
            <a:r>
              <a:rPr lang="ar-DZ" b="1" dirty="0" err="1" smtClean="0"/>
              <a:t>الادوات</a:t>
            </a:r>
            <a:r>
              <a:rPr lang="ar-DZ" b="1" dirty="0" smtClean="0"/>
              <a:t> </a:t>
            </a:r>
            <a:r>
              <a:rPr lang="ar-DZ" b="1" dirty="0" err="1" smtClean="0"/>
              <a:t>الاحصائية</a:t>
            </a:r>
            <a:r>
              <a:rPr lang="ar-DZ" b="1" dirty="0" smtClean="0"/>
              <a:t> المستعملة:</a:t>
            </a:r>
          </a:p>
          <a:p>
            <a:pPr algn="r" rtl="1"/>
            <a:r>
              <a:rPr lang="ar-DZ" b="1" dirty="0" smtClean="0"/>
              <a:t>-1- النسبة المؤوية:</a:t>
            </a:r>
            <a:endParaRPr lang="fr-FR" dirty="0" smtClean="0"/>
          </a:p>
          <a:p>
            <a:pPr algn="r" rtl="1"/>
            <a:r>
              <a:rPr lang="ar-DZ" dirty="0" smtClean="0"/>
              <a:t>تستعمل للمقارنة بين النتائج تبعا للنسبة الكلية:</a:t>
            </a:r>
          </a:p>
          <a:p>
            <a:pPr algn="r" rtl="1"/>
            <a:r>
              <a:rPr lang="fr-FR" dirty="0" smtClean="0"/>
              <a:t/>
            </a:r>
            <a:br>
              <a:rPr lang="fr-FR" dirty="0" smtClean="0"/>
            </a:br>
            <a:r>
              <a:rPr lang="ar-DZ" b="1" dirty="0" smtClean="0"/>
              <a:t>قانون النسبة المئوية:</a:t>
            </a:r>
            <a:endParaRPr lang="fr-FR" b="1" dirty="0" smtClean="0"/>
          </a:p>
          <a:p>
            <a:pPr algn="r" rtl="1"/>
            <a:endParaRPr lang="ar-DZ" dirty="0" smtClean="0"/>
          </a:p>
          <a:p>
            <a:pPr algn="r" rtl="1"/>
            <a:endParaRPr lang="fr-FR" dirty="0" smtClean="0"/>
          </a:p>
          <a:p>
            <a:pPr algn="r" rtl="1">
              <a:buNone/>
            </a:pPr>
            <a:r>
              <a:rPr lang="ar-DZ" dirty="0" smtClean="0"/>
              <a:t>المجموع الكلي                                       100</a:t>
            </a:r>
            <a:r>
              <a:rPr lang="fr-FR" dirty="0" smtClean="0"/>
              <a:t>%</a:t>
            </a:r>
          </a:p>
          <a:p>
            <a:r>
              <a:rPr lang="ar-DZ" dirty="0" smtClean="0"/>
              <a:t> </a:t>
            </a:r>
            <a:endParaRPr lang="fr-FR" dirty="0" smtClean="0"/>
          </a:p>
          <a:p>
            <a:pPr algn="r" rtl="1">
              <a:buNone/>
            </a:pPr>
            <a:r>
              <a:rPr lang="ar-DZ" dirty="0" smtClean="0"/>
              <a:t>التكرار المتحصل علية                             </a:t>
            </a:r>
            <a:r>
              <a:rPr lang="ar-DZ" dirty="0" err="1" smtClean="0"/>
              <a:t>س</a:t>
            </a:r>
            <a:r>
              <a:rPr lang="ar-DZ" dirty="0" smtClean="0"/>
              <a:t>   </a:t>
            </a:r>
            <a:r>
              <a:rPr lang="fr-FR" dirty="0" smtClean="0"/>
              <a:t>% </a:t>
            </a:r>
          </a:p>
          <a:p>
            <a:pPr rtl="1"/>
            <a:r>
              <a:rPr lang="ar-DZ" dirty="0" smtClean="0"/>
              <a:t> </a:t>
            </a:r>
            <a:endParaRPr lang="fr-FR" dirty="0" smtClean="0"/>
          </a:p>
          <a:p>
            <a:pPr algn="r" rtl="1"/>
            <a:r>
              <a:rPr lang="ar-DZ" dirty="0" smtClean="0"/>
              <a:t>            التكرار المتحصل عليه                   </a:t>
            </a:r>
            <a:endParaRPr lang="fr-FR" dirty="0" smtClean="0"/>
          </a:p>
          <a:p>
            <a:pPr algn="r" rtl="1"/>
            <a:r>
              <a:rPr lang="ar-DZ" dirty="0" smtClean="0"/>
              <a:t>س=                                              * </a:t>
            </a:r>
            <a:r>
              <a:rPr lang="fr-FR" dirty="0" smtClean="0"/>
              <a:t>0</a:t>
            </a:r>
            <a:r>
              <a:rPr lang="ar-DZ" dirty="0" smtClean="0"/>
              <a:t>10</a:t>
            </a:r>
            <a:endParaRPr lang="fr-FR" dirty="0" smtClean="0"/>
          </a:p>
          <a:p>
            <a:pPr algn="r" rtl="1"/>
            <a:r>
              <a:rPr lang="ar-DZ" dirty="0" smtClean="0"/>
              <a:t>              المجموع الكلي                         </a:t>
            </a:r>
            <a:endParaRPr lang="fr-FR" dirty="0" smtClean="0"/>
          </a:p>
          <a:p>
            <a:pPr rtl="1"/>
            <a:r>
              <a:rPr lang="ar-DZ" dirty="0" smtClean="0"/>
              <a:t> </a:t>
            </a:r>
            <a:r>
              <a:rPr lang="fr-FR" dirty="0" smtClean="0"/>
              <a:t> </a:t>
            </a:r>
            <a:r>
              <a:rPr lang="ar-DZ" dirty="0" smtClean="0"/>
              <a:t> </a:t>
            </a:r>
            <a:endParaRPr lang="fr-FR" dirty="0" smtClean="0"/>
          </a:p>
          <a:p>
            <a:pPr rtl="1"/>
            <a:r>
              <a:rPr lang="ar-DZ" dirty="0" smtClean="0"/>
              <a:t> </a:t>
            </a:r>
            <a:endParaRPr lang="fr-FR" dirty="0" smtClean="0"/>
          </a:p>
          <a:p>
            <a:pPr rtl="1"/>
            <a:r>
              <a:rPr lang="ar-DZ" dirty="0" smtClean="0"/>
              <a:t> </a:t>
            </a:r>
            <a:endParaRPr lang="fr-FR" dirty="0" smtClean="0"/>
          </a:p>
          <a:p>
            <a:pPr rtl="1"/>
            <a:r>
              <a:rPr lang="ar-DZ" dirty="0" smtClean="0"/>
              <a:t> </a:t>
            </a:r>
            <a:endParaRPr lang="fr-FR" dirty="0" smtClean="0"/>
          </a:p>
          <a:p>
            <a:pPr algn="r" rtl="1"/>
            <a:r>
              <a:rPr lang="ar-DZ" dirty="0" smtClean="0"/>
              <a:t> </a:t>
            </a:r>
            <a:endParaRPr lang="fr-FR" dirty="0" smtClean="0"/>
          </a:p>
        </p:txBody>
      </p:sp>
      <p:cxnSp>
        <p:nvCxnSpPr>
          <p:cNvPr id="5" name="Connecteur droit 4"/>
          <p:cNvCxnSpPr/>
          <p:nvPr/>
        </p:nvCxnSpPr>
        <p:spPr>
          <a:xfrm>
            <a:off x="5286380" y="4357694"/>
            <a:ext cx="2571768"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heel spokes="8"/>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0" y="-24"/>
            <a:ext cx="9144000" cy="8286808"/>
          </a:xfrm>
          <a:prstGeom prst="rect">
            <a:avLst/>
          </a:prstGeom>
        </p:spPr>
        <p:style>
          <a:lnRef idx="1">
            <a:schemeClr val="accent4"/>
          </a:lnRef>
          <a:fillRef idx="2">
            <a:schemeClr val="accent4"/>
          </a:fillRef>
          <a:effectRef idx="1">
            <a:schemeClr val="accent4"/>
          </a:effectRef>
          <a:fontRef idx="minor">
            <a:schemeClr val="dk1"/>
          </a:fontRef>
        </p:style>
        <p:txBody>
          <a:bodyPr>
            <a:normAutofit fontScale="40000" lnSpcReduction="20000"/>
          </a:bodyPr>
          <a:lstStyle/>
          <a:p>
            <a:pPr marL="548640" marR="0" lvl="0" indent="-411480" algn="r" defTabSz="914400" rtl="1" eaLnBrk="1" fontAlgn="auto" latinLnBrk="0" hangingPunct="1">
              <a:lnSpc>
                <a:spcPct val="100000"/>
              </a:lnSpc>
              <a:spcBef>
                <a:spcPct val="20000"/>
              </a:spcBef>
              <a:spcAft>
                <a:spcPts val="0"/>
              </a:spcAft>
              <a:buClr>
                <a:schemeClr val="tx1">
                  <a:shade val="95000"/>
                </a:schemeClr>
              </a:buClr>
              <a:buSzPct val="65000"/>
              <a:buFont typeface="Wingdings 2"/>
              <a:buNone/>
              <a:tabLst/>
              <a:defRPr/>
            </a:pPr>
            <a:endParaRPr kumimoji="0" lang="ar-DZ" sz="2800" b="0" i="0" u="none" strike="noStrike" kern="1200" cap="none" spc="0" normalizeH="0" baseline="0" noProof="0" dirty="0" smtClean="0">
              <a:ln>
                <a:noFill/>
              </a:ln>
              <a:solidFill>
                <a:srgbClr val="FF0000"/>
              </a:solidFill>
              <a:effectLst/>
              <a:uLnTx/>
              <a:uFillTx/>
              <a:latin typeface="+mn-lt"/>
              <a:ea typeface="+mn-ea"/>
              <a:cs typeface="+mn-cs"/>
            </a:endParaRPr>
          </a:p>
          <a:p>
            <a:pPr marL="1005840" lvl="1" indent="-411480" algn="r" rtl="1">
              <a:spcBef>
                <a:spcPct val="20000"/>
              </a:spcBef>
              <a:buClr>
                <a:schemeClr val="tx1">
                  <a:shade val="95000"/>
                </a:schemeClr>
              </a:buClr>
              <a:buSzPct val="65000"/>
              <a:buFont typeface="Wingdings 2"/>
              <a:buChar char=""/>
            </a:pPr>
            <a:r>
              <a:rPr kumimoji="0" lang="ar-DZ" sz="2800" b="1" i="0" u="none" strike="noStrike" kern="1200" cap="none" spc="0" normalizeH="0" baseline="0" noProof="0" dirty="0" smtClean="0">
                <a:ln>
                  <a:noFill/>
                </a:ln>
                <a:solidFill>
                  <a:srgbClr val="FF0000"/>
                </a:solidFill>
                <a:effectLst/>
                <a:uLnTx/>
                <a:uFillTx/>
                <a:latin typeface="+mn-lt"/>
                <a:ea typeface="+mn-ea"/>
                <a:cs typeface="+mn-cs"/>
              </a:rPr>
              <a:t>-</a:t>
            </a:r>
            <a:endParaRPr kumimoji="0" lang="fr-FR" sz="2800" b="0" i="0" u="none" strike="noStrike" kern="1200" cap="none" spc="0" normalizeH="0" baseline="0" noProof="0" dirty="0" smtClean="0">
              <a:ln>
                <a:noFill/>
              </a:ln>
              <a:solidFill>
                <a:srgbClr val="FF0000"/>
              </a:solidFill>
              <a:effectLst/>
              <a:uLnTx/>
              <a:uFillTx/>
              <a:latin typeface="+mn-lt"/>
              <a:ea typeface="+mn-ea"/>
              <a:cs typeface="+mn-cs"/>
            </a:endParaRPr>
          </a:p>
          <a:p>
            <a:pPr algn="r" rtl="1">
              <a:lnSpc>
                <a:spcPct val="120000"/>
              </a:lnSpc>
            </a:pPr>
            <a:r>
              <a:rPr lang="ar-DZ" sz="3800" b="1" dirty="0" smtClean="0">
                <a:solidFill>
                  <a:srgbClr val="FF0000"/>
                </a:solidFill>
              </a:rPr>
              <a:t>-</a:t>
            </a:r>
            <a:r>
              <a:rPr lang="ar-DZ" sz="6000" dirty="0" smtClean="0">
                <a:solidFill>
                  <a:srgbClr val="FF0000"/>
                </a:solidFill>
              </a:rPr>
              <a:t>2ـ  اختبار كا</a:t>
            </a:r>
            <a:r>
              <a:rPr lang="ar-DZ" sz="6000" baseline="30000" dirty="0" smtClean="0">
                <a:solidFill>
                  <a:srgbClr val="FF0000"/>
                </a:solidFill>
              </a:rPr>
              <a:t>2 </a:t>
            </a:r>
            <a:r>
              <a:rPr lang="ar-DZ" sz="6000" dirty="0" smtClean="0">
                <a:solidFill>
                  <a:srgbClr val="FF0000"/>
                </a:solidFill>
              </a:rPr>
              <a:t>:</a:t>
            </a:r>
            <a:endParaRPr lang="fr-FR" sz="6000" dirty="0" smtClean="0">
              <a:solidFill>
                <a:srgbClr val="FF0000"/>
              </a:solidFill>
            </a:endParaRPr>
          </a:p>
          <a:p>
            <a:pPr algn="r" rtl="1">
              <a:lnSpc>
                <a:spcPct val="120000"/>
              </a:lnSpc>
            </a:pPr>
            <a:r>
              <a:rPr lang="ar-DZ" sz="6000" dirty="0" smtClean="0">
                <a:solidFill>
                  <a:schemeClr val="bg1"/>
                </a:solidFill>
              </a:rPr>
              <a:t>يتكون هذا القانون من:</a:t>
            </a:r>
            <a:endParaRPr lang="fr-FR" sz="6000" dirty="0" smtClean="0">
              <a:solidFill>
                <a:schemeClr val="bg1"/>
              </a:solidFill>
            </a:endParaRPr>
          </a:p>
          <a:p>
            <a:pPr algn="r" rtl="1">
              <a:lnSpc>
                <a:spcPct val="120000"/>
              </a:lnSpc>
            </a:pPr>
            <a:r>
              <a:rPr lang="ar-DZ" sz="6000" dirty="0" smtClean="0">
                <a:solidFill>
                  <a:srgbClr val="FF0000"/>
                </a:solidFill>
              </a:rPr>
              <a:t>التكرارات المشاهدة</a:t>
            </a:r>
            <a:r>
              <a:rPr lang="ar-DZ" sz="6000" dirty="0" smtClean="0"/>
              <a:t> : وهي التكرارات التي </a:t>
            </a:r>
            <a:r>
              <a:rPr lang="ar-DZ" sz="6000" dirty="0" err="1" smtClean="0"/>
              <a:t>نتحصل</a:t>
            </a:r>
            <a:r>
              <a:rPr lang="ar-DZ" sz="6000" dirty="0" smtClean="0"/>
              <a:t> عليها بعد توزيع الاستبيان ونرمز إليها في الدراسة ب:تك مش.</a:t>
            </a:r>
            <a:endParaRPr lang="fr-FR" sz="6000" dirty="0" smtClean="0"/>
          </a:p>
          <a:p>
            <a:pPr algn="r" rtl="1">
              <a:lnSpc>
                <a:spcPct val="120000"/>
              </a:lnSpc>
            </a:pPr>
            <a:r>
              <a:rPr lang="ar-DZ" sz="6000" dirty="0" smtClean="0">
                <a:solidFill>
                  <a:srgbClr val="FF0000"/>
                </a:solidFill>
              </a:rPr>
              <a:t>التكرارات المتوقعة: </a:t>
            </a:r>
            <a:r>
              <a:rPr lang="ar-DZ" sz="6000" dirty="0" smtClean="0"/>
              <a:t>وهو مجموع التكرارات يقسم على عدد الإجابات بالتساوي ونرمز إليها في الدراسة ب: تك مت. </a:t>
            </a:r>
            <a:endParaRPr lang="fr-FR" sz="6000" dirty="0" smtClean="0"/>
          </a:p>
          <a:p>
            <a:pPr algn="r" rtl="1">
              <a:lnSpc>
                <a:spcPct val="120000"/>
              </a:lnSpc>
            </a:pPr>
            <a:r>
              <a:rPr lang="ar-DZ" sz="6000" dirty="0" smtClean="0"/>
              <a:t>جدول كا</a:t>
            </a:r>
            <a:r>
              <a:rPr lang="ar-DZ" sz="6000" baseline="30000" dirty="0" smtClean="0"/>
              <a:t>2 </a:t>
            </a:r>
            <a:r>
              <a:rPr lang="ar-DZ" sz="6000" dirty="0" smtClean="0"/>
              <a:t> يحتوي هذا الجدول على: </a:t>
            </a:r>
            <a:endParaRPr lang="fr-FR" sz="6000" dirty="0" smtClean="0"/>
          </a:p>
          <a:p>
            <a:pPr algn="r" rtl="1">
              <a:lnSpc>
                <a:spcPct val="120000"/>
              </a:lnSpc>
            </a:pPr>
            <a:r>
              <a:rPr lang="ar-DZ" sz="6000" dirty="0" smtClean="0"/>
              <a:t>كا</a:t>
            </a:r>
            <a:r>
              <a:rPr lang="ar-DZ" sz="6000" baseline="30000" dirty="0" smtClean="0"/>
              <a:t>2 </a:t>
            </a:r>
            <a:r>
              <a:rPr lang="ar-DZ" sz="6000" dirty="0" smtClean="0"/>
              <a:t>المجدولة: وهي قيمة ثابتة نقارنها مع كا</a:t>
            </a:r>
            <a:r>
              <a:rPr lang="ar-DZ" sz="6000" baseline="30000" dirty="0" smtClean="0"/>
              <a:t>2 </a:t>
            </a:r>
            <a:r>
              <a:rPr lang="ar-DZ" sz="6000" dirty="0" smtClean="0"/>
              <a:t>المحسوبة اتخاذ القرار الإحصائي ونرمز إليها في الدراسة ب: كا</a:t>
            </a:r>
            <a:r>
              <a:rPr lang="ar-DZ" sz="6000" baseline="30000" dirty="0" smtClean="0"/>
              <a:t>2 </a:t>
            </a:r>
            <a:r>
              <a:rPr lang="ar-DZ" sz="6000" dirty="0" smtClean="0"/>
              <a:t>مج.</a:t>
            </a:r>
            <a:endParaRPr lang="fr-FR" sz="6000" dirty="0" smtClean="0"/>
          </a:p>
          <a:p>
            <a:pPr algn="r" rtl="1">
              <a:lnSpc>
                <a:spcPct val="120000"/>
              </a:lnSpc>
            </a:pPr>
            <a:r>
              <a:rPr lang="ar-DZ" sz="6000" dirty="0" smtClean="0"/>
              <a:t>كا</a:t>
            </a:r>
            <a:r>
              <a:rPr lang="ar-DZ" sz="6000" baseline="30000" dirty="0" smtClean="0"/>
              <a:t>2</a:t>
            </a:r>
            <a:r>
              <a:rPr lang="ar-DZ" sz="6000" dirty="0" smtClean="0"/>
              <a:t> المحسوبة: وهي القيمة التي </a:t>
            </a:r>
            <a:r>
              <a:rPr lang="ar-DZ" sz="6000" dirty="0" err="1" smtClean="0"/>
              <a:t>نتحصل</a:t>
            </a:r>
            <a:r>
              <a:rPr lang="ar-DZ" sz="6000" dirty="0" smtClean="0"/>
              <a:t> من خلال تطبيق قانون كا</a:t>
            </a:r>
            <a:r>
              <a:rPr lang="ar-DZ" sz="6000" baseline="30000" dirty="0" smtClean="0"/>
              <a:t>2 </a:t>
            </a:r>
            <a:r>
              <a:rPr lang="ar-DZ" sz="6000" dirty="0" smtClean="0"/>
              <a:t> ونرمز إليه بالرمز كا</a:t>
            </a:r>
            <a:r>
              <a:rPr lang="ar-DZ" sz="6000" baseline="30000" dirty="0" smtClean="0"/>
              <a:t>2</a:t>
            </a:r>
            <a:r>
              <a:rPr lang="ar-DZ" sz="6000" dirty="0" smtClean="0"/>
              <a:t> </a:t>
            </a:r>
            <a:r>
              <a:rPr lang="ar-DZ" sz="6000" dirty="0" err="1" smtClean="0"/>
              <a:t>مح</a:t>
            </a:r>
            <a:r>
              <a:rPr lang="ar-DZ" sz="6000" dirty="0" smtClean="0"/>
              <a:t>.</a:t>
            </a:r>
            <a:endParaRPr lang="fr-FR" sz="6000" dirty="0" smtClean="0"/>
          </a:p>
          <a:p>
            <a:pPr algn="r" rtl="1">
              <a:lnSpc>
                <a:spcPct val="120000"/>
              </a:lnSpc>
            </a:pPr>
            <a:r>
              <a:rPr lang="ar-DZ" sz="6000" dirty="0" smtClean="0"/>
              <a:t>درجة الحرية: وقانونها هو( </a:t>
            </a:r>
            <a:r>
              <a:rPr lang="ar-DZ" sz="6000" dirty="0" err="1" smtClean="0"/>
              <a:t>ن</a:t>
            </a:r>
            <a:r>
              <a:rPr lang="ar-DZ" sz="6000" dirty="0" smtClean="0"/>
              <a:t>-1)، حيث </a:t>
            </a:r>
            <a:r>
              <a:rPr lang="ar-DZ" sz="6000" dirty="0" err="1" smtClean="0"/>
              <a:t>ن</a:t>
            </a:r>
            <a:r>
              <a:rPr lang="ar-DZ" sz="6000" dirty="0" smtClean="0"/>
              <a:t> هي عدد الإجابات المقترحة ونرمز إليه في دراستنا بالرمز </a:t>
            </a:r>
            <a:r>
              <a:rPr lang="fr-FR" sz="6000" dirty="0" err="1" smtClean="0"/>
              <a:t>df</a:t>
            </a:r>
            <a:r>
              <a:rPr lang="ar-DZ" sz="6000" dirty="0" smtClean="0"/>
              <a:t>.</a:t>
            </a:r>
            <a:endParaRPr lang="fr-FR" sz="6000" dirty="0" smtClean="0"/>
          </a:p>
          <a:p>
            <a:pPr algn="r" rtl="1">
              <a:lnSpc>
                <a:spcPct val="120000"/>
              </a:lnSpc>
            </a:pPr>
            <a:r>
              <a:rPr lang="ar-DZ" sz="6000" dirty="0" smtClean="0"/>
              <a:t>مستوى الدلالة: نقوم بمقارنة النتائج عندها والغالب من الباحثين يستعملون مستوى دلالة 0.05 أو 0.01 واستعملنا 0.05 في دراستنا، ونرمز إليه بالرمز α.</a:t>
            </a:r>
          </a:p>
          <a:p>
            <a:pPr algn="r" rtl="1">
              <a:lnSpc>
                <a:spcPct val="120000"/>
              </a:lnSpc>
            </a:pPr>
            <a:endParaRPr lang="fr-FR" sz="4200" dirty="0" smtClean="0"/>
          </a:p>
          <a:p>
            <a:pPr algn="r" rtl="1">
              <a:lnSpc>
                <a:spcPct val="120000"/>
              </a:lnSpc>
            </a:pPr>
            <a:r>
              <a:rPr lang="ar-DZ" sz="4200" dirty="0" smtClean="0"/>
              <a:t>  </a:t>
            </a:r>
            <a:r>
              <a:rPr lang="ar-DZ" sz="4200" b="1" dirty="0" smtClean="0"/>
              <a:t>قانون: كا</a:t>
            </a:r>
            <a:r>
              <a:rPr lang="ar-DZ" sz="4200" b="1" baseline="30000" dirty="0" smtClean="0"/>
              <a:t>2 </a:t>
            </a:r>
            <a:r>
              <a:rPr lang="ar-DZ" sz="4200" b="1" dirty="0" smtClean="0"/>
              <a:t>:</a:t>
            </a:r>
            <a:endParaRPr lang="fr-FR" sz="4200" b="1" dirty="0" smtClean="0"/>
          </a:p>
          <a:p>
            <a:pPr algn="r">
              <a:lnSpc>
                <a:spcPct val="120000"/>
              </a:lnSpc>
            </a:pPr>
            <a:r>
              <a:rPr lang="ar-DZ" sz="4200" dirty="0" smtClean="0"/>
              <a:t> </a:t>
            </a:r>
            <a:endParaRPr lang="fr-FR" sz="4200" dirty="0" smtClean="0"/>
          </a:p>
          <a:p>
            <a:pPr algn="r">
              <a:lnSpc>
                <a:spcPct val="120000"/>
              </a:lnSpc>
            </a:pPr>
            <a:r>
              <a:rPr lang="ar-DZ" sz="4200" dirty="0" smtClean="0"/>
              <a:t>                    (التكرار المشاهد – التكرار المتوقع )</a:t>
            </a:r>
            <a:r>
              <a:rPr lang="ar-DZ" sz="4200" baseline="30000" dirty="0" smtClean="0"/>
              <a:t>2</a:t>
            </a:r>
            <a:endParaRPr lang="fr-FR" sz="4200" dirty="0" smtClean="0"/>
          </a:p>
          <a:p>
            <a:pPr algn="r" rtl="1">
              <a:lnSpc>
                <a:spcPct val="120000"/>
              </a:lnSpc>
            </a:pPr>
            <a:r>
              <a:rPr lang="ar-DZ" sz="4200" b="1" dirty="0" smtClean="0"/>
              <a:t>كا</a:t>
            </a:r>
            <a:r>
              <a:rPr lang="ar-DZ" sz="4200" b="1" baseline="30000" dirty="0" smtClean="0"/>
              <a:t>2</a:t>
            </a:r>
            <a:r>
              <a:rPr lang="ar-DZ" sz="4200" baseline="30000" dirty="0" smtClean="0"/>
              <a:t> </a:t>
            </a:r>
            <a:r>
              <a:rPr lang="ar-DZ" sz="4200" dirty="0" smtClean="0"/>
              <a:t>= مج</a:t>
            </a:r>
            <a:endParaRPr lang="fr-FR" sz="4200" dirty="0" smtClean="0"/>
          </a:p>
          <a:p>
            <a:pPr algn="r"/>
            <a:r>
              <a:rPr lang="ar-DZ" sz="3800" dirty="0" smtClean="0"/>
              <a:t>                    التكرار المتوقع                 </a:t>
            </a:r>
            <a:endParaRPr lang="fr-FR" sz="3800" dirty="0" smtClean="0"/>
          </a:p>
          <a:p>
            <a:pPr algn="r" rtl="1"/>
            <a:r>
              <a:rPr lang="ar-DZ" sz="3800" dirty="0" smtClean="0"/>
              <a:t> </a:t>
            </a:r>
            <a:r>
              <a:rPr lang="fr-FR" sz="3800" dirty="0" smtClean="0"/>
              <a:t> </a:t>
            </a:r>
            <a:br>
              <a:rPr lang="fr-FR" sz="3800" dirty="0" smtClean="0"/>
            </a:br>
            <a:endParaRPr lang="fr-FR" sz="3800" dirty="0" smtClean="0"/>
          </a:p>
          <a:p>
            <a:pPr marL="548640" marR="0" lvl="0" indent="-411480" algn="l" defTabSz="914400" rtl="1"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r>
              <a:rPr kumimoji="0" lang="ar-DZ" sz="2800" b="0" i="0" u="none" strike="noStrike" kern="1200" cap="none" spc="0" normalizeH="0" baseline="0" noProof="0" dirty="0" smtClean="0">
                <a:ln>
                  <a:noFill/>
                </a:ln>
                <a:solidFill>
                  <a:schemeClr val="dk1"/>
                </a:solidFill>
                <a:effectLst/>
                <a:uLnTx/>
                <a:uFillTx/>
                <a:latin typeface="+mn-lt"/>
                <a:ea typeface="+mn-ea"/>
                <a:cs typeface="+mn-cs"/>
              </a:rPr>
              <a:t> </a:t>
            </a:r>
            <a:r>
              <a:rPr kumimoji="0" lang="fr-FR" sz="2800" b="0" i="0" u="none" strike="noStrike" kern="1200" cap="none" spc="0" normalizeH="0" baseline="0" noProof="0" dirty="0" smtClean="0">
                <a:ln>
                  <a:noFill/>
                </a:ln>
                <a:solidFill>
                  <a:schemeClr val="dk1"/>
                </a:solidFill>
                <a:effectLst/>
                <a:uLnTx/>
                <a:uFillTx/>
                <a:latin typeface="+mn-lt"/>
                <a:ea typeface="+mn-ea"/>
                <a:cs typeface="+mn-cs"/>
              </a:rPr>
              <a:t> </a:t>
            </a:r>
            <a:r>
              <a:rPr kumimoji="0" lang="ar-DZ" sz="2800" b="0" i="0" u="none" strike="noStrike" kern="1200" cap="none" spc="0" normalizeH="0" baseline="0" noProof="0" dirty="0" smtClean="0">
                <a:ln>
                  <a:noFill/>
                </a:ln>
                <a:solidFill>
                  <a:schemeClr val="dk1"/>
                </a:solidFill>
                <a:effectLst/>
                <a:uLnTx/>
                <a:uFillTx/>
                <a:latin typeface="+mn-lt"/>
                <a:ea typeface="+mn-ea"/>
                <a:cs typeface="+mn-cs"/>
              </a:rPr>
              <a:t> </a:t>
            </a:r>
            <a:endParaRPr kumimoji="0" lang="fr-FR" sz="2800" b="0" i="0" u="none" strike="noStrike" kern="1200" cap="none" spc="0" normalizeH="0" baseline="0" noProof="0" dirty="0" smtClean="0">
              <a:ln>
                <a:noFill/>
              </a:ln>
              <a:solidFill>
                <a:schemeClr val="dk1"/>
              </a:solidFill>
              <a:effectLst/>
              <a:uLnTx/>
              <a:uFillTx/>
              <a:latin typeface="+mn-lt"/>
              <a:ea typeface="+mn-ea"/>
              <a:cs typeface="+mn-cs"/>
            </a:endParaRPr>
          </a:p>
          <a:p>
            <a:pPr marL="548640" marR="0" lvl="0" indent="-411480" algn="l" defTabSz="914400" rtl="1"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r>
              <a:rPr kumimoji="0" lang="ar-DZ" sz="2800" b="0" i="0" u="none" strike="noStrike" kern="1200" cap="none" spc="0" normalizeH="0" baseline="0" noProof="0" dirty="0" smtClean="0">
                <a:ln>
                  <a:noFill/>
                </a:ln>
                <a:solidFill>
                  <a:schemeClr val="dk1"/>
                </a:solidFill>
                <a:effectLst/>
                <a:uLnTx/>
                <a:uFillTx/>
                <a:latin typeface="+mn-lt"/>
                <a:ea typeface="+mn-ea"/>
                <a:cs typeface="+mn-cs"/>
              </a:rPr>
              <a:t> </a:t>
            </a:r>
            <a:endParaRPr kumimoji="0" lang="fr-FR" sz="2800" b="0" i="0" u="none" strike="noStrike" kern="1200" cap="none" spc="0" normalizeH="0" baseline="0" noProof="0" dirty="0" smtClean="0">
              <a:ln>
                <a:noFill/>
              </a:ln>
              <a:solidFill>
                <a:schemeClr val="dk1"/>
              </a:solidFill>
              <a:effectLst/>
              <a:uLnTx/>
              <a:uFillTx/>
              <a:latin typeface="+mn-lt"/>
              <a:ea typeface="+mn-ea"/>
              <a:cs typeface="+mn-cs"/>
            </a:endParaRPr>
          </a:p>
          <a:p>
            <a:pPr marL="548640" marR="0" lvl="0" indent="-411480" algn="l" defTabSz="914400" rtl="1"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r>
              <a:rPr kumimoji="0" lang="ar-DZ" sz="2800" b="0" i="0" u="none" strike="noStrike" kern="1200" cap="none" spc="0" normalizeH="0" baseline="0" noProof="0" dirty="0" smtClean="0">
                <a:ln>
                  <a:noFill/>
                </a:ln>
                <a:solidFill>
                  <a:schemeClr val="dk1"/>
                </a:solidFill>
                <a:effectLst/>
                <a:uLnTx/>
                <a:uFillTx/>
                <a:latin typeface="+mn-lt"/>
                <a:ea typeface="+mn-ea"/>
                <a:cs typeface="+mn-cs"/>
              </a:rPr>
              <a:t> </a:t>
            </a:r>
            <a:endParaRPr kumimoji="0" lang="fr-FR" sz="2800" b="0" i="0" u="none" strike="noStrike" kern="1200" cap="none" spc="0" normalizeH="0" baseline="0" noProof="0" dirty="0" smtClean="0">
              <a:ln>
                <a:noFill/>
              </a:ln>
              <a:solidFill>
                <a:schemeClr val="dk1"/>
              </a:solidFill>
              <a:effectLst/>
              <a:uLnTx/>
              <a:uFillTx/>
              <a:latin typeface="+mn-lt"/>
              <a:ea typeface="+mn-ea"/>
              <a:cs typeface="+mn-cs"/>
            </a:endParaRPr>
          </a:p>
          <a:p>
            <a:pPr marL="548640" marR="0" lvl="0" indent="-411480" algn="l" defTabSz="914400" rtl="1"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r>
              <a:rPr kumimoji="0" lang="ar-DZ" sz="2800" b="0" i="0" u="none" strike="noStrike" kern="1200" cap="none" spc="0" normalizeH="0" baseline="0" noProof="0" dirty="0" smtClean="0">
                <a:ln>
                  <a:noFill/>
                </a:ln>
                <a:solidFill>
                  <a:schemeClr val="dk1"/>
                </a:solidFill>
                <a:effectLst/>
                <a:uLnTx/>
                <a:uFillTx/>
                <a:latin typeface="+mn-lt"/>
                <a:ea typeface="+mn-ea"/>
                <a:cs typeface="+mn-cs"/>
              </a:rPr>
              <a:t> </a:t>
            </a:r>
            <a:endParaRPr kumimoji="0" lang="fr-FR" sz="2800" b="0" i="0" u="none" strike="noStrike" kern="1200" cap="none" spc="0" normalizeH="0" baseline="0" noProof="0" dirty="0" smtClean="0">
              <a:ln>
                <a:noFill/>
              </a:ln>
              <a:solidFill>
                <a:schemeClr val="dk1"/>
              </a:solidFill>
              <a:effectLst/>
              <a:uLnTx/>
              <a:uFillTx/>
              <a:latin typeface="+mn-lt"/>
              <a:ea typeface="+mn-ea"/>
              <a:cs typeface="+mn-cs"/>
            </a:endParaRPr>
          </a:p>
          <a:p>
            <a:pPr marL="548640" marR="0" lvl="0" indent="-411480" algn="r" defTabSz="914400" rtl="1"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r>
              <a:rPr kumimoji="0" lang="ar-DZ" sz="2800" b="0" i="0" u="none" strike="noStrike" kern="1200" cap="none" spc="0" normalizeH="0" baseline="0" noProof="0" dirty="0" smtClean="0">
                <a:ln>
                  <a:noFill/>
                </a:ln>
                <a:solidFill>
                  <a:schemeClr val="dk1"/>
                </a:solidFill>
                <a:effectLst/>
                <a:uLnTx/>
                <a:uFillTx/>
                <a:latin typeface="+mn-lt"/>
                <a:ea typeface="+mn-ea"/>
                <a:cs typeface="+mn-cs"/>
              </a:rPr>
              <a:t> </a:t>
            </a:r>
            <a:endParaRPr kumimoji="0" lang="fr-FR" sz="2800" b="0" i="0" u="none" strike="noStrike" kern="1200" cap="none" spc="0" normalizeH="0" baseline="0" noProof="0" dirty="0" smtClean="0">
              <a:ln>
                <a:noFill/>
              </a:ln>
              <a:solidFill>
                <a:schemeClr val="dk1"/>
              </a:solidFill>
              <a:effectLst/>
              <a:uLnTx/>
              <a:uFillTx/>
              <a:latin typeface="+mn-lt"/>
              <a:ea typeface="+mn-ea"/>
              <a:cs typeface="+mn-cs"/>
            </a:endParaRPr>
          </a:p>
        </p:txBody>
      </p:sp>
      <p:cxnSp>
        <p:nvCxnSpPr>
          <p:cNvPr id="4" name="Connecteur droit 3"/>
          <p:cNvCxnSpPr/>
          <p:nvPr/>
        </p:nvCxnSpPr>
        <p:spPr>
          <a:xfrm rot="10800000">
            <a:off x="5429256" y="4071942"/>
            <a:ext cx="2714644"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re 1"/>
          <p:cNvSpPr>
            <a:spLocks noGrp="1"/>
          </p:cNvSpPr>
          <p:nvPr>
            <p:ph type="ctrTitle"/>
          </p:nvPr>
        </p:nvSpPr>
        <p:spPr/>
        <p:txBody>
          <a:bodyPr/>
          <a:lstStyle/>
          <a:p>
            <a:pPr eaLnBrk="1" hangingPunct="1"/>
            <a:endParaRPr lang="fr-FR" dirty="0" smtClean="0"/>
          </a:p>
        </p:txBody>
      </p:sp>
      <p:sp>
        <p:nvSpPr>
          <p:cNvPr id="2051" name="Sous-titr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endParaRPr lang="fr-FR" dirty="0" smtClean="0"/>
          </a:p>
        </p:txBody>
      </p:sp>
      <p:pic>
        <p:nvPicPr>
          <p:cNvPr id="2052" name="Picture 1"/>
          <p:cNvPicPr>
            <a:picLocks noChangeAspect="1"/>
          </p:cNvPicPr>
          <p:nvPr/>
        </p:nvPicPr>
        <p:blipFill>
          <a:blip r:embed="rId2"/>
          <a:srcRect/>
          <a:stretch>
            <a:fillRect/>
          </a:stretch>
        </p:blipFill>
        <p:spPr bwMode="auto">
          <a:xfrm>
            <a:off x="0" y="-279774"/>
            <a:ext cx="9144000" cy="7137774"/>
          </a:xfrm>
          <a:prstGeom prst="rect">
            <a:avLst/>
          </a:prstGeom>
          <a:ln>
            <a:noFill/>
          </a:ln>
          <a:effectLst>
            <a:outerShdw blurRad="190500" algn="tl" rotWithShape="0">
              <a:srgbClr val="000000">
                <a:alpha val="70000"/>
              </a:srgbClr>
            </a:outerShdw>
          </a:effectLst>
        </p:spPr>
      </p:pic>
      <p:sp>
        <p:nvSpPr>
          <p:cNvPr id="5" name="Rectangle 4"/>
          <p:cNvSpPr/>
          <p:nvPr/>
        </p:nvSpPr>
        <p:spPr>
          <a:xfrm>
            <a:off x="2438400" y="0"/>
            <a:ext cx="4572000" cy="523220"/>
          </a:xfrm>
          <a:prstGeom prst="rect">
            <a:avLst/>
          </a:prstGeom>
        </p:spPr>
        <p:txBody>
          <a:bodyPr>
            <a:spAutoFit/>
          </a:bodyPr>
          <a:lstStyle/>
          <a:p>
            <a:pPr algn="ctr" eaLnBrk="0" hangingPunct="0">
              <a:defRPr/>
            </a:pPr>
            <a:endParaRPr lang="ar-DZ" sz="2800" b="1" i="1" kern="10" dirty="0">
              <a:ln w="9525">
                <a:solidFill>
                  <a:schemeClr val="bg1"/>
                </a:solidFill>
                <a:round/>
                <a:headEnd/>
                <a:tailEnd/>
              </a:ln>
              <a:solidFill>
                <a:srgbClr val="FFFF00"/>
              </a:solidFill>
              <a:effectLst>
                <a:outerShdw dist="38100" dir="2700000" algn="tl" rotWithShape="0">
                  <a:srgbClr val="000000">
                    <a:alpha val="43137"/>
                  </a:srgbClr>
                </a:outerShdw>
              </a:effectLst>
              <a:latin typeface="Lucida Console" pitchFamily="49" charset="0"/>
              <a:cs typeface="Simplified Arabic"/>
            </a:endParaRPr>
          </a:p>
        </p:txBody>
      </p:sp>
      <p:sp>
        <p:nvSpPr>
          <p:cNvPr id="6" name="Rectangle 5"/>
          <p:cNvSpPr/>
          <p:nvPr/>
        </p:nvSpPr>
        <p:spPr>
          <a:xfrm>
            <a:off x="533400" y="1828800"/>
            <a:ext cx="8305800" cy="584775"/>
          </a:xfrm>
          <a:prstGeom prst="rect">
            <a:avLst/>
          </a:prstGeom>
        </p:spPr>
        <p:txBody>
          <a:bodyPr>
            <a:spAutoFit/>
          </a:bodyPr>
          <a:lstStyle/>
          <a:p>
            <a:pPr eaLnBrk="0" hangingPunct="0">
              <a:defRPr/>
            </a:pPr>
            <a:endParaRPr lang="fr-FR" sz="3200" dirty="0">
              <a:latin typeface="Arial" pitchFamily="34" charset="0"/>
              <a:cs typeface="+mn-cs"/>
            </a:endParaRPr>
          </a:p>
        </p:txBody>
      </p:sp>
      <p:sp>
        <p:nvSpPr>
          <p:cNvPr id="10" name="Rectangle 9"/>
          <p:cNvSpPr/>
          <p:nvPr/>
        </p:nvSpPr>
        <p:spPr>
          <a:xfrm>
            <a:off x="4572000" y="4643447"/>
            <a:ext cx="4572000" cy="1384995"/>
          </a:xfrm>
          <a:prstGeom prst="rect">
            <a:avLst/>
          </a:prstGeom>
        </p:spPr>
        <p:txBody>
          <a:bodyPr wrap="square">
            <a:spAutoFit/>
          </a:bodyPr>
          <a:lstStyle/>
          <a:p>
            <a:pPr algn="r" rtl="1" eaLnBrk="0" hangingPunct="0">
              <a:defRPr/>
            </a:pPr>
            <a:r>
              <a:rPr lang="ar-SA" sz="2800" b="1" cap="all" dirty="0" smtClean="0">
                <a:ln w="0"/>
                <a:solidFill>
                  <a:schemeClr val="accent6">
                    <a:lumMod val="40000"/>
                    <a:lumOff val="60000"/>
                  </a:schemeClr>
                </a:solidFill>
                <a:effectLst>
                  <a:reflection blurRad="12700" stA="50000" endPos="50000" dist="5000" dir="5400000" sy="-100000" rotWithShape="0"/>
                </a:effectLst>
                <a:latin typeface="Arial" pitchFamily="34" charset="0"/>
                <a:cs typeface="+mn-cs"/>
              </a:rPr>
              <a:t>إعداد</a:t>
            </a:r>
            <a:r>
              <a:rPr lang="ar-DZ" sz="2800" b="1" cap="all" dirty="0" smtClean="0">
                <a:ln w="0"/>
                <a:solidFill>
                  <a:schemeClr val="accent6">
                    <a:lumMod val="40000"/>
                    <a:lumOff val="60000"/>
                  </a:schemeClr>
                </a:solidFill>
                <a:effectLst>
                  <a:reflection blurRad="12700" stA="50000" endPos="50000" dist="5000" dir="5400000" sy="-100000" rotWithShape="0"/>
                </a:effectLst>
                <a:latin typeface="Arial" pitchFamily="34" charset="0"/>
                <a:cs typeface="+mn-cs"/>
              </a:rPr>
              <a:t> </a:t>
            </a:r>
            <a:r>
              <a:rPr lang="ar-DZ" sz="2800" b="1" cap="all" dirty="0" smtClean="0">
                <a:ln w="0"/>
                <a:solidFill>
                  <a:schemeClr val="accent6">
                    <a:lumMod val="40000"/>
                    <a:lumOff val="60000"/>
                  </a:schemeClr>
                </a:solidFill>
                <a:effectLst>
                  <a:reflection blurRad="12700" stA="50000" endPos="50000" dist="5000" dir="5400000" sy="-100000" rotWithShape="0"/>
                </a:effectLst>
                <a:latin typeface="Arial" pitchFamily="34" charset="0"/>
                <a:cs typeface="+mn-cs"/>
              </a:rPr>
              <a:t>الطالبين:</a:t>
            </a:r>
            <a:endParaRPr lang="fr-FR" sz="2800" b="1" cap="all" dirty="0" smtClean="0">
              <a:ln w="0"/>
              <a:solidFill>
                <a:schemeClr val="accent6">
                  <a:lumMod val="40000"/>
                  <a:lumOff val="60000"/>
                </a:schemeClr>
              </a:solidFill>
              <a:effectLst>
                <a:reflection blurRad="12700" stA="50000" endPos="50000" dist="5000" dir="5400000" sy="-100000" rotWithShape="0"/>
              </a:effectLst>
              <a:latin typeface="Arial" pitchFamily="34" charset="0"/>
              <a:cs typeface="+mn-cs"/>
            </a:endParaRPr>
          </a:p>
          <a:p>
            <a:pPr algn="r" rtl="1" eaLnBrk="0" hangingPunct="0">
              <a:defRPr/>
            </a:pPr>
            <a:r>
              <a:rPr lang="ar-DZ" sz="2800" dirty="0" smtClean="0">
                <a:solidFill>
                  <a:schemeClr val="accent6">
                    <a:lumMod val="40000"/>
                    <a:lumOff val="60000"/>
                  </a:schemeClr>
                </a:solidFill>
              </a:rPr>
              <a:t>-</a:t>
            </a:r>
            <a:r>
              <a:rPr lang="ar-DZ" sz="2800" b="1" dirty="0" smtClean="0">
                <a:solidFill>
                  <a:schemeClr val="accent6">
                    <a:lumMod val="40000"/>
                    <a:lumOff val="60000"/>
                  </a:schemeClr>
                </a:solidFill>
              </a:rPr>
              <a:t> بن فرحات حميد</a:t>
            </a:r>
            <a:endParaRPr lang="fr-FR" sz="2800" b="1" dirty="0" smtClean="0">
              <a:solidFill>
                <a:schemeClr val="accent6">
                  <a:lumMod val="40000"/>
                  <a:lumOff val="60000"/>
                </a:schemeClr>
              </a:solidFill>
            </a:endParaRPr>
          </a:p>
          <a:p>
            <a:pPr algn="r" rtl="1" eaLnBrk="0" hangingPunct="0">
              <a:defRPr/>
            </a:pPr>
            <a:r>
              <a:rPr lang="ar-DZ" sz="2800" cap="all" dirty="0" smtClean="0">
                <a:ln w="0"/>
                <a:solidFill>
                  <a:schemeClr val="accent6">
                    <a:lumMod val="40000"/>
                    <a:lumOff val="60000"/>
                  </a:schemeClr>
                </a:solidFill>
                <a:effectLst>
                  <a:reflection blurRad="12700" stA="50000" endPos="50000" dist="5000" dir="5400000" sy="-100000" rotWithShape="0"/>
                </a:effectLst>
                <a:latin typeface="Arial" pitchFamily="34" charset="0"/>
                <a:cs typeface="+mn-cs"/>
              </a:rPr>
              <a:t>- </a:t>
            </a:r>
            <a:r>
              <a:rPr lang="ar-DZ" sz="2800" b="1" cap="all" dirty="0" smtClean="0">
                <a:ln w="0"/>
                <a:solidFill>
                  <a:schemeClr val="accent6">
                    <a:lumMod val="40000"/>
                    <a:lumOff val="60000"/>
                  </a:schemeClr>
                </a:solidFill>
                <a:effectLst>
                  <a:reflection blurRad="12700" stA="50000" endPos="50000" dist="5000" dir="5400000" sy="-100000" rotWithShape="0"/>
                </a:effectLst>
                <a:latin typeface="Arial" pitchFamily="34" charset="0"/>
                <a:cs typeface="+mn-cs"/>
              </a:rPr>
              <a:t>عيلان سمير</a:t>
            </a:r>
            <a:endParaRPr lang="fr-FR" sz="2800" b="1" dirty="0" smtClean="0">
              <a:solidFill>
                <a:schemeClr val="accent6">
                  <a:lumMod val="40000"/>
                  <a:lumOff val="60000"/>
                </a:schemeClr>
              </a:solidFill>
            </a:endParaRPr>
          </a:p>
        </p:txBody>
      </p:sp>
      <p:sp>
        <p:nvSpPr>
          <p:cNvPr id="2057" name="Rectangle 10"/>
          <p:cNvSpPr>
            <a:spLocks noChangeArrowheads="1"/>
          </p:cNvSpPr>
          <p:nvPr/>
        </p:nvSpPr>
        <p:spPr bwMode="auto">
          <a:xfrm>
            <a:off x="304800" y="4572008"/>
            <a:ext cx="2838440" cy="954107"/>
          </a:xfrm>
          <a:prstGeom prst="rect">
            <a:avLst/>
          </a:prstGeom>
          <a:noFill/>
          <a:ln w="9525">
            <a:noFill/>
            <a:miter lim="800000"/>
            <a:headEnd/>
            <a:tailEnd/>
          </a:ln>
        </p:spPr>
        <p:txBody>
          <a:bodyPr wrap="square">
            <a:spAutoFit/>
          </a:bodyPr>
          <a:lstStyle/>
          <a:p>
            <a:pPr algn="r" eaLnBrk="0" hangingPunct="0"/>
            <a:r>
              <a:rPr lang="ar-DZ" sz="2800" b="1" dirty="0" smtClean="0"/>
              <a:t>إشراف الأستاذ :</a:t>
            </a:r>
          </a:p>
          <a:p>
            <a:pPr algn="r" eaLnBrk="0" hangingPunct="0"/>
            <a:r>
              <a:rPr lang="ar-DZ" sz="2800" b="1" dirty="0" smtClean="0"/>
              <a:t>د/ بشير نمرود  </a:t>
            </a:r>
            <a:endParaRPr lang="fr-FR" sz="2800" b="1" dirty="0"/>
          </a:p>
        </p:txBody>
      </p:sp>
      <p:sp>
        <p:nvSpPr>
          <p:cNvPr id="12" name="Rectangle 11"/>
          <p:cNvSpPr/>
          <p:nvPr/>
        </p:nvSpPr>
        <p:spPr>
          <a:xfrm>
            <a:off x="3500430" y="5715017"/>
            <a:ext cx="2366970" cy="646331"/>
          </a:xfrm>
          <a:prstGeom prst="rect">
            <a:avLst/>
          </a:prstGeom>
        </p:spPr>
        <p:txBody>
          <a:bodyPr wrap="square">
            <a:spAutoFit/>
          </a:bodyPr>
          <a:lstStyle/>
          <a:p>
            <a:pPr algn="r" eaLnBrk="0" hangingPunct="0">
              <a:defRPr/>
            </a:pPr>
            <a:r>
              <a:rPr lang="ar-DZ" sz="3600" b="1" cap="all" dirty="0">
                <a:ln w="9000" cmpd="sng">
                  <a:solidFill>
                    <a:schemeClr val="accent4">
                      <a:shade val="50000"/>
                      <a:satMod val="120000"/>
                    </a:schemeClr>
                  </a:solidFill>
                  <a:prstDash val="solid"/>
                </a:ln>
                <a:effectLst>
                  <a:reflection blurRad="12700" stA="28000" endPos="45000" dist="1000" dir="5400000" sy="-100000" algn="bl" rotWithShape="0"/>
                </a:effectLst>
                <a:latin typeface="Arial" pitchFamily="34" charset="0"/>
                <a:cs typeface="+mn-cs"/>
              </a:rPr>
              <a:t>دفعة : </a:t>
            </a:r>
            <a:r>
              <a:rPr lang="ar-SA" sz="3600" b="1" cap="all" dirty="0" smtClean="0">
                <a:ln w="9000" cmpd="sng">
                  <a:solidFill>
                    <a:schemeClr val="accent4">
                      <a:shade val="50000"/>
                      <a:satMod val="120000"/>
                    </a:schemeClr>
                  </a:solidFill>
                  <a:prstDash val="solid"/>
                </a:ln>
                <a:effectLst>
                  <a:reflection blurRad="12700" stA="28000" endPos="45000" dist="1000" dir="5400000" sy="-100000" algn="bl" rotWithShape="0"/>
                </a:effectLst>
                <a:latin typeface="Arial" pitchFamily="34" charset="0"/>
                <a:cs typeface="+mn-cs"/>
              </a:rPr>
              <a:t>201</a:t>
            </a:r>
            <a:r>
              <a:rPr lang="ar-DZ" sz="3600" b="1" cap="all" dirty="0" smtClean="0">
                <a:ln w="9000" cmpd="sng">
                  <a:solidFill>
                    <a:schemeClr val="accent4">
                      <a:shade val="50000"/>
                      <a:satMod val="120000"/>
                    </a:schemeClr>
                  </a:solidFill>
                  <a:prstDash val="solid"/>
                </a:ln>
                <a:effectLst>
                  <a:reflection blurRad="12700" stA="28000" endPos="45000" dist="1000" dir="5400000" sy="-100000" algn="bl" rotWithShape="0"/>
                </a:effectLst>
                <a:latin typeface="Arial" pitchFamily="34" charset="0"/>
              </a:rPr>
              <a:t>6</a:t>
            </a:r>
            <a:endParaRPr lang="fr-FR" sz="3600" b="1" cap="all" dirty="0">
              <a:ln w="9000" cmpd="sng">
                <a:solidFill>
                  <a:schemeClr val="accent4">
                    <a:shade val="50000"/>
                    <a:satMod val="120000"/>
                  </a:schemeClr>
                </a:solidFill>
                <a:prstDash val="solid"/>
              </a:ln>
              <a:effectLst>
                <a:reflection blurRad="12700" stA="28000" endPos="45000" dist="1000" dir="5400000" sy="-100000" algn="bl" rotWithShape="0"/>
              </a:effectLst>
              <a:latin typeface="Arial" pitchFamily="34" charset="0"/>
              <a:cs typeface="+mn-cs"/>
            </a:endParaRPr>
          </a:p>
        </p:txBody>
      </p:sp>
      <p:sp>
        <p:nvSpPr>
          <p:cNvPr id="2059" name="ZoneTexte 10"/>
          <p:cNvSpPr txBox="1">
            <a:spLocks noChangeArrowheads="1"/>
          </p:cNvSpPr>
          <p:nvPr/>
        </p:nvSpPr>
        <p:spPr bwMode="auto">
          <a:xfrm>
            <a:off x="2743200" y="6324600"/>
            <a:ext cx="184150" cy="369888"/>
          </a:xfrm>
          <a:prstGeom prst="rect">
            <a:avLst/>
          </a:prstGeom>
          <a:noFill/>
          <a:ln w="9525">
            <a:noFill/>
            <a:miter lim="800000"/>
            <a:headEnd/>
            <a:tailEnd/>
          </a:ln>
        </p:spPr>
        <p:txBody>
          <a:bodyPr wrap="none">
            <a:spAutoFit/>
          </a:bodyPr>
          <a:lstStyle/>
          <a:p>
            <a:endParaRPr lang="fr-FR" dirty="0"/>
          </a:p>
        </p:txBody>
      </p:sp>
      <p:sp>
        <p:nvSpPr>
          <p:cNvPr id="43009" name="Rectangle 1"/>
          <p:cNvSpPr>
            <a:spLocks noChangeArrowheads="1"/>
          </p:cNvSpPr>
          <p:nvPr/>
        </p:nvSpPr>
        <p:spPr bwMode="auto">
          <a:xfrm>
            <a:off x="2819400" y="228600"/>
            <a:ext cx="4073551" cy="101566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tab pos="1720850" algn="l"/>
              </a:tabLst>
            </a:pPr>
            <a:r>
              <a:rPr kumimoji="0" lang="ar-DZ" sz="2000" b="1" i="0" u="none" strike="noStrike" cap="none" normalizeH="0" dirty="0" smtClean="0">
                <a:ln>
                  <a:noFill/>
                </a:ln>
                <a:solidFill>
                  <a:srgbClr val="FFFF00"/>
                </a:solidFill>
                <a:effectLst/>
                <a:latin typeface="Simplified Arabic" pitchFamily="18" charset="-78"/>
                <a:ea typeface="Times New Roman" pitchFamily="18" charset="0"/>
                <a:cs typeface="Simplified Arabic" pitchFamily="18" charset="-78"/>
              </a:rPr>
              <a:t>جامعة </a:t>
            </a:r>
            <a:r>
              <a:rPr lang="ar-DZ" sz="2000" b="1" dirty="0" err="1" smtClean="0">
                <a:solidFill>
                  <a:srgbClr val="FFFF00"/>
                </a:solidFill>
                <a:latin typeface="Simplified Arabic" pitchFamily="18" charset="-78"/>
                <a:ea typeface="Times New Roman" pitchFamily="18" charset="0"/>
                <a:cs typeface="Simplified Arabic" pitchFamily="18" charset="-78"/>
              </a:rPr>
              <a:t>الجيلالي</a:t>
            </a:r>
            <a:r>
              <a:rPr lang="ar-DZ" sz="2000" b="1" dirty="0" smtClean="0">
                <a:solidFill>
                  <a:srgbClr val="FFFF00"/>
                </a:solidFill>
                <a:latin typeface="Simplified Arabic" pitchFamily="18" charset="-78"/>
                <a:ea typeface="Times New Roman" pitchFamily="18" charset="0"/>
                <a:cs typeface="Simplified Arabic" pitchFamily="18" charset="-78"/>
              </a:rPr>
              <a:t> </a:t>
            </a:r>
            <a:r>
              <a:rPr lang="ar-DZ" sz="2000" b="1" dirty="0" err="1" smtClean="0">
                <a:solidFill>
                  <a:srgbClr val="FFFF00"/>
                </a:solidFill>
                <a:latin typeface="Simplified Arabic" pitchFamily="18" charset="-78"/>
                <a:ea typeface="Times New Roman" pitchFamily="18" charset="0"/>
                <a:cs typeface="Simplified Arabic" pitchFamily="18" charset="-78"/>
              </a:rPr>
              <a:t>بونعامة</a:t>
            </a:r>
            <a:r>
              <a:rPr lang="ar-DZ" sz="2000" b="1" dirty="0" smtClean="0">
                <a:solidFill>
                  <a:srgbClr val="FFFF00"/>
                </a:solidFill>
                <a:latin typeface="Simplified Arabic" pitchFamily="18" charset="-78"/>
                <a:ea typeface="Times New Roman" pitchFamily="18" charset="0"/>
                <a:cs typeface="Simplified Arabic" pitchFamily="18" charset="-78"/>
              </a:rPr>
              <a:t> ب</a:t>
            </a:r>
            <a:r>
              <a:rPr kumimoji="0" lang="ar-EG" sz="2000" b="1" i="0" u="none" strike="noStrike" cap="none" normalizeH="0" baseline="0" dirty="0" smtClean="0">
                <a:ln>
                  <a:noFill/>
                </a:ln>
                <a:solidFill>
                  <a:srgbClr val="FFFF00"/>
                </a:solidFill>
                <a:effectLst/>
                <a:latin typeface="Simplified Arabic" pitchFamily="18" charset="-78"/>
                <a:ea typeface="Times New Roman" pitchFamily="18" charset="0"/>
                <a:cs typeface="Simplified Arabic" pitchFamily="18" charset="-78"/>
              </a:rPr>
              <a:t>خميس مليانة</a:t>
            </a:r>
            <a:endParaRPr kumimoji="0" lang="fr-FR" sz="2000" b="0" i="0" u="none" strike="noStrike" cap="none" normalizeH="0" baseline="0" dirty="0" smtClean="0">
              <a:ln>
                <a:noFill/>
              </a:ln>
              <a:solidFill>
                <a:srgbClr val="FFFF00"/>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tab pos="1720850" algn="l"/>
              </a:tabLst>
            </a:pPr>
            <a:r>
              <a:rPr lang="ar-DZ" sz="2000" b="1" dirty="0" smtClean="0">
                <a:solidFill>
                  <a:srgbClr val="FFFF00"/>
                </a:solidFill>
                <a:latin typeface="Simplified Arabic" pitchFamily="18" charset="-78"/>
                <a:ea typeface="Times New Roman" pitchFamily="18" charset="0"/>
                <a:cs typeface="Simplified Arabic" pitchFamily="18" charset="-78"/>
              </a:rPr>
              <a:t>معهد</a:t>
            </a:r>
            <a:r>
              <a:rPr kumimoji="0" lang="ar-EG" sz="2000" b="1" i="0" u="none" strike="noStrike" cap="none" normalizeH="0" baseline="0" dirty="0" smtClean="0">
                <a:ln>
                  <a:noFill/>
                </a:ln>
                <a:solidFill>
                  <a:srgbClr val="FFFF00"/>
                </a:solidFill>
                <a:effectLst/>
                <a:latin typeface="Simplified Arabic" pitchFamily="18" charset="-78"/>
                <a:ea typeface="Times New Roman" pitchFamily="18" charset="0"/>
                <a:cs typeface="Simplified Arabic" pitchFamily="18" charset="-78"/>
              </a:rPr>
              <a:t> علوم وتقنيات </a:t>
            </a:r>
            <a:r>
              <a:rPr kumimoji="0" lang="ar-DZ" sz="2000" b="1" i="0" u="none" strike="noStrike" cap="none" normalizeH="0" baseline="0" dirty="0" smtClean="0">
                <a:ln>
                  <a:noFill/>
                </a:ln>
                <a:solidFill>
                  <a:srgbClr val="FFFF00"/>
                </a:solidFill>
                <a:effectLst/>
                <a:latin typeface="Simplified Arabic" pitchFamily="18" charset="-78"/>
                <a:ea typeface="Times New Roman" pitchFamily="18" charset="0"/>
                <a:cs typeface="Simplified Arabic" pitchFamily="18" charset="-78"/>
              </a:rPr>
              <a:t>النشاطات </a:t>
            </a:r>
            <a:r>
              <a:rPr kumimoji="0" lang="ar-EG" sz="2000" b="1" i="0" u="none" strike="noStrike" cap="none" normalizeH="0" baseline="0" dirty="0" smtClean="0">
                <a:ln>
                  <a:noFill/>
                </a:ln>
                <a:solidFill>
                  <a:srgbClr val="FFFF00"/>
                </a:solidFill>
                <a:effectLst/>
                <a:latin typeface="Simplified Arabic" pitchFamily="18" charset="-78"/>
                <a:ea typeface="Times New Roman" pitchFamily="18" charset="0"/>
                <a:cs typeface="Simplified Arabic" pitchFamily="18" charset="-78"/>
              </a:rPr>
              <a:t>البدنية والرياضية</a:t>
            </a:r>
            <a:endParaRPr kumimoji="0" lang="ar-DZ" sz="2000" b="1" i="0" u="none" strike="noStrike" cap="none" normalizeH="0" baseline="0" dirty="0" smtClean="0">
              <a:ln>
                <a:noFill/>
              </a:ln>
              <a:solidFill>
                <a:srgbClr val="FFFF00"/>
              </a:solidFill>
              <a:effectLst/>
              <a:latin typeface="Simplified Arabic" pitchFamily="18" charset="-78"/>
              <a:ea typeface="Times New Roman" pitchFamily="18" charset="0"/>
              <a:cs typeface="Simplified Arabic" pitchFamily="18" charset="-78"/>
            </a:endParaRPr>
          </a:p>
          <a:p>
            <a:pPr marL="0" marR="0" lvl="0" indent="0" algn="ctr" defTabSz="914400" rtl="1" eaLnBrk="0" fontAlgn="base" latinLnBrk="0" hangingPunct="0">
              <a:lnSpc>
                <a:spcPct val="100000"/>
              </a:lnSpc>
              <a:spcBef>
                <a:spcPct val="0"/>
              </a:spcBef>
              <a:spcAft>
                <a:spcPct val="0"/>
              </a:spcAft>
              <a:buClrTx/>
              <a:buSzTx/>
              <a:buFontTx/>
              <a:buNone/>
              <a:tabLst>
                <a:tab pos="1720850" algn="l"/>
              </a:tabLst>
            </a:pPr>
            <a:r>
              <a:rPr lang="ar-DZ" sz="2000" b="1" dirty="0" smtClean="0">
                <a:solidFill>
                  <a:srgbClr val="FFFF00"/>
                </a:solidFill>
                <a:latin typeface="Simplified Arabic" pitchFamily="18" charset="-78"/>
                <a:cs typeface="Simplified Arabic" pitchFamily="18" charset="-78"/>
              </a:rPr>
              <a:t>التخصص: التدريب الرياضي التنافسي</a:t>
            </a:r>
            <a:endParaRPr kumimoji="0" lang="ar-EG" sz="2000" b="0" i="0" u="none" strike="noStrike" cap="none" normalizeH="0" baseline="0" dirty="0" smtClean="0">
              <a:ln>
                <a:noFill/>
              </a:ln>
              <a:solidFill>
                <a:srgbClr val="FFFF00"/>
              </a:solidFill>
              <a:effectLst/>
              <a:latin typeface="Arial" pitchFamily="34" charset="0"/>
              <a:cs typeface="Arial" pitchFamily="34" charset="0"/>
            </a:endParaRPr>
          </a:p>
        </p:txBody>
      </p:sp>
      <p:sp>
        <p:nvSpPr>
          <p:cNvPr id="13" name="Rectangle 12"/>
          <p:cNvSpPr/>
          <p:nvPr/>
        </p:nvSpPr>
        <p:spPr>
          <a:xfrm>
            <a:off x="0" y="1905000"/>
            <a:ext cx="8534400" cy="830997"/>
          </a:xfrm>
          <a:prstGeom prst="rect">
            <a:avLst/>
          </a:prstGeom>
        </p:spPr>
        <p:txBody>
          <a:bodyPr wrap="square">
            <a:spAutoFit/>
          </a:bodyPr>
          <a:lstStyle/>
          <a:p>
            <a:pPr algn="ctr" rtl="1"/>
            <a:r>
              <a:rPr lang="ar-DZ" sz="2400" b="1" dirty="0" smtClean="0">
                <a:solidFill>
                  <a:schemeClr val="bg1"/>
                </a:solidFill>
              </a:rPr>
              <a:t>مذكرة تدخل ضمن متطلبات نيل شهادة الماستر في علوم وتقنيات النشاطات البدنية والرياضية</a:t>
            </a:r>
            <a:endParaRPr lang="fr-FR" sz="2400" b="1" dirty="0">
              <a:solidFill>
                <a:schemeClr val="bg1"/>
              </a:solidFill>
            </a:endParaRPr>
          </a:p>
        </p:txBody>
      </p:sp>
      <p:sp>
        <p:nvSpPr>
          <p:cNvPr id="43010" name="WordArt 2"/>
          <p:cNvSpPr>
            <a:spLocks noChangeArrowheads="1" noChangeShapeType="1" noTextEdit="1"/>
          </p:cNvSpPr>
          <p:nvPr/>
        </p:nvSpPr>
        <p:spPr bwMode="auto">
          <a:xfrm>
            <a:off x="285720" y="2857496"/>
            <a:ext cx="8858280" cy="1571636"/>
          </a:xfrm>
          <a:prstGeom prst="rect">
            <a:avLst/>
          </a:prstGeom>
        </p:spPr>
        <p:txBody>
          <a:bodyPr wrap="none" fromWordArt="1">
            <a:prstTxWarp prst="textPlain">
              <a:avLst>
                <a:gd name="adj" fmla="val 51320"/>
              </a:avLst>
            </a:prstTxWarp>
          </a:bodyPr>
          <a:lstStyle/>
          <a:p>
            <a:pPr algn="ctr" rtl="1"/>
            <a:r>
              <a:rPr lang="ar-DZ" sz="4000" b="1" kern="10" spc="0" dirty="0" smtClean="0">
                <a:ln w="9525">
                  <a:solidFill>
                    <a:srgbClr val="CC99FF"/>
                  </a:solidFill>
                  <a:round/>
                  <a:headEnd/>
                  <a:tailEnd/>
                </a:ln>
                <a:solidFill>
                  <a:schemeClr val="bg1"/>
                </a:solidFill>
                <a:effectLst>
                  <a:outerShdw dist="45791" dir="2021404" algn="ctr" rotWithShape="0">
                    <a:srgbClr val="B2B2B2">
                      <a:alpha val="80000"/>
                    </a:srgbClr>
                  </a:outerShdw>
                </a:effectLst>
                <a:latin typeface="Traditional Arabic" pitchFamily="18" charset="-78"/>
                <a:cs typeface="Traditional Arabic" pitchFamily="18" charset="-78"/>
              </a:rPr>
              <a:t>ا</a:t>
            </a:r>
            <a:r>
              <a:rPr lang="ar-DZ" sz="4000" b="1" kern="10" spc="0" dirty="0" smtClean="0">
                <a:ln w="9525">
                  <a:solidFill>
                    <a:srgbClr val="CC99FF"/>
                  </a:solidFill>
                  <a:round/>
                  <a:headEnd/>
                  <a:tailEnd/>
                </a:ln>
                <a:solidFill>
                  <a:srgbClr val="FFC000"/>
                </a:solidFill>
                <a:effectLst>
                  <a:outerShdw dist="45791" dir="2021404" algn="ctr" rotWithShape="0">
                    <a:srgbClr val="B2B2B2">
                      <a:alpha val="80000"/>
                    </a:srgbClr>
                  </a:outerShdw>
                </a:effectLst>
                <a:latin typeface="Traditional Arabic" pitchFamily="18" charset="-78"/>
                <a:cs typeface="Traditional Arabic" pitchFamily="18" charset="-78"/>
              </a:rPr>
              <a:t>لتدريب في الملاعب </a:t>
            </a:r>
            <a:r>
              <a:rPr lang="ar-DZ" sz="4000" b="1" kern="10" spc="0" dirty="0" smtClean="0">
                <a:ln w="9525">
                  <a:solidFill>
                    <a:srgbClr val="CC99FF"/>
                  </a:solidFill>
                  <a:round/>
                  <a:headEnd/>
                  <a:tailEnd/>
                </a:ln>
                <a:solidFill>
                  <a:srgbClr val="FFC000"/>
                </a:solidFill>
                <a:effectLst>
                  <a:outerShdw blurRad="38100" dist="38100" dir="2700000" algn="tl">
                    <a:srgbClr val="000000">
                      <a:alpha val="43137"/>
                    </a:srgbClr>
                  </a:outerShdw>
                </a:effectLst>
                <a:latin typeface="Traditional Arabic" pitchFamily="18" charset="-78"/>
                <a:cs typeface="Traditional Arabic" pitchFamily="18" charset="-78"/>
              </a:rPr>
              <a:t>الاصطناعية</a:t>
            </a:r>
            <a:r>
              <a:rPr lang="ar-DZ" sz="4000" b="1" kern="10" spc="0" dirty="0" smtClean="0">
                <a:ln w="9525">
                  <a:solidFill>
                    <a:srgbClr val="CC99FF"/>
                  </a:solidFill>
                  <a:round/>
                  <a:headEnd/>
                  <a:tailEnd/>
                </a:ln>
                <a:solidFill>
                  <a:srgbClr val="FFC000"/>
                </a:solidFill>
                <a:effectLst>
                  <a:outerShdw dist="45791" dir="2021404" algn="ctr" rotWithShape="0">
                    <a:srgbClr val="B2B2B2">
                      <a:alpha val="80000"/>
                    </a:srgbClr>
                  </a:outerShdw>
                </a:effectLst>
                <a:latin typeface="Traditional Arabic" pitchFamily="18" charset="-78"/>
                <a:cs typeface="Traditional Arabic" pitchFamily="18" charset="-78"/>
              </a:rPr>
              <a:t> الخشنة وعلاقته </a:t>
            </a:r>
            <a:r>
              <a:rPr lang="ar-DZ" sz="4000" b="1" kern="10" dirty="0" smtClean="0">
                <a:ln w="9525">
                  <a:solidFill>
                    <a:srgbClr val="CC99FF"/>
                  </a:solidFill>
                  <a:round/>
                  <a:headEnd/>
                  <a:tailEnd/>
                </a:ln>
                <a:solidFill>
                  <a:srgbClr val="FFC000"/>
                </a:solidFill>
                <a:effectLst>
                  <a:outerShdw dist="45791" dir="2021404" algn="ctr" rotWithShape="0">
                    <a:srgbClr val="B2B2B2">
                      <a:alpha val="80000"/>
                    </a:srgbClr>
                  </a:outerShdw>
                </a:effectLst>
                <a:latin typeface="Traditional Arabic" pitchFamily="18" charset="-78"/>
                <a:cs typeface="Traditional Arabic" pitchFamily="18" charset="-78"/>
              </a:rPr>
              <a:t>بالإصابات التي </a:t>
            </a:r>
          </a:p>
          <a:p>
            <a:pPr algn="ctr" rtl="1"/>
            <a:r>
              <a:rPr lang="ar-DZ" sz="4000" b="1" kern="10" spc="0" dirty="0" smtClean="0">
                <a:ln w="9525">
                  <a:solidFill>
                    <a:srgbClr val="CC99FF"/>
                  </a:solidFill>
                  <a:round/>
                  <a:headEnd/>
                  <a:tailEnd/>
                </a:ln>
                <a:solidFill>
                  <a:srgbClr val="FFC000"/>
                </a:solidFill>
                <a:effectLst>
                  <a:outerShdw dist="45791" dir="2021404" algn="ctr" rotWithShape="0">
                    <a:srgbClr val="B2B2B2">
                      <a:alpha val="80000"/>
                    </a:srgbClr>
                  </a:outerShdw>
                </a:effectLst>
                <a:latin typeface="Traditional Arabic" pitchFamily="18" charset="-78"/>
                <a:cs typeface="Traditional Arabic" pitchFamily="18" charset="-78"/>
              </a:rPr>
              <a:t>يتلقاها عدا</a:t>
            </a:r>
            <a:r>
              <a:rPr lang="ar-DZ" sz="4000" b="1" kern="10" dirty="0" smtClean="0">
                <a:ln w="9525">
                  <a:solidFill>
                    <a:srgbClr val="CC99FF"/>
                  </a:solidFill>
                  <a:round/>
                  <a:headEnd/>
                  <a:tailEnd/>
                </a:ln>
                <a:solidFill>
                  <a:srgbClr val="FFC000"/>
                </a:solidFill>
                <a:effectLst>
                  <a:outerShdw dist="45791" dir="2021404" algn="ctr" rotWithShape="0">
                    <a:srgbClr val="B2B2B2">
                      <a:alpha val="80000"/>
                    </a:srgbClr>
                  </a:outerShdw>
                </a:effectLst>
                <a:latin typeface="Traditional Arabic" pitchFamily="18" charset="-78"/>
                <a:cs typeface="Traditional Arabic" pitchFamily="18" charset="-78"/>
              </a:rPr>
              <a:t>ئي</a:t>
            </a:r>
            <a:r>
              <a:rPr lang="ar-DZ" sz="4000" b="1" kern="10" spc="0" dirty="0" smtClean="0">
                <a:ln w="9525">
                  <a:solidFill>
                    <a:srgbClr val="CC99FF"/>
                  </a:solidFill>
                  <a:round/>
                  <a:headEnd/>
                  <a:tailEnd/>
                </a:ln>
                <a:solidFill>
                  <a:srgbClr val="FFC000"/>
                </a:solidFill>
                <a:effectLst>
                  <a:outerShdw dist="45791" dir="2021404" algn="ctr" rotWithShape="0">
                    <a:srgbClr val="B2B2B2">
                      <a:alpha val="80000"/>
                    </a:srgbClr>
                  </a:outerShdw>
                </a:effectLst>
                <a:latin typeface="Traditional Arabic" pitchFamily="18" charset="-78"/>
                <a:cs typeface="Traditional Arabic" pitchFamily="18" charset="-78"/>
              </a:rPr>
              <a:t> </a:t>
            </a:r>
            <a:r>
              <a:rPr lang="ar-DZ" sz="4000" b="1" kern="10" dirty="0" smtClean="0">
                <a:ln w="9525">
                  <a:solidFill>
                    <a:srgbClr val="CC99FF"/>
                  </a:solidFill>
                  <a:round/>
                  <a:headEnd/>
                  <a:tailEnd/>
                </a:ln>
                <a:solidFill>
                  <a:srgbClr val="FFC000"/>
                </a:solidFill>
                <a:effectLst>
                  <a:outerShdw dist="45791" dir="2021404" algn="ctr" rotWithShape="0">
                    <a:srgbClr val="B2B2B2">
                      <a:alpha val="80000"/>
                    </a:srgbClr>
                  </a:outerShdw>
                </a:effectLst>
                <a:latin typeface="Traditional Arabic" pitchFamily="18" charset="-78"/>
                <a:cs typeface="Traditional Arabic" pitchFamily="18" charset="-78"/>
              </a:rPr>
              <a:t>أ</a:t>
            </a:r>
            <a:r>
              <a:rPr lang="ar-DZ" sz="4000" b="1" kern="10" spc="0" dirty="0" smtClean="0">
                <a:ln w="9525">
                  <a:solidFill>
                    <a:srgbClr val="CC99FF"/>
                  </a:solidFill>
                  <a:round/>
                  <a:headEnd/>
                  <a:tailEnd/>
                </a:ln>
                <a:solidFill>
                  <a:srgbClr val="FFC000"/>
                </a:solidFill>
                <a:effectLst>
                  <a:outerShdw dist="45791" dir="2021404" algn="ctr" rotWithShape="0">
                    <a:srgbClr val="B2B2B2">
                      <a:alpha val="80000"/>
                    </a:srgbClr>
                  </a:outerShdw>
                </a:effectLst>
                <a:latin typeface="Traditional Arabic" pitchFamily="18" charset="-78"/>
                <a:cs typeface="Traditional Arabic" pitchFamily="18" charset="-78"/>
              </a:rPr>
              <a:t>لعاب القوى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57"/>
                                        </p:tgtEl>
                                        <p:attrNameLst>
                                          <p:attrName>style.visibility</p:attrName>
                                        </p:attrNameLst>
                                      </p:cBhvr>
                                      <p:to>
                                        <p:strVal val="visible"/>
                                      </p:to>
                                    </p:set>
                                    <p:anim calcmode="lin" valueType="num">
                                      <p:cBhvr additive="base">
                                        <p:cTn id="25" dur="500" fill="hold"/>
                                        <p:tgtEl>
                                          <p:spTgt spid="2057"/>
                                        </p:tgtEl>
                                        <p:attrNameLst>
                                          <p:attrName>ppt_x</p:attrName>
                                        </p:attrNameLst>
                                      </p:cBhvr>
                                      <p:tavLst>
                                        <p:tav tm="0">
                                          <p:val>
                                            <p:strVal val="#ppt_x"/>
                                          </p:val>
                                        </p:tav>
                                        <p:tav tm="100000">
                                          <p:val>
                                            <p:strVal val="#ppt_x"/>
                                          </p:val>
                                        </p:tav>
                                      </p:tavLst>
                                    </p:anim>
                                    <p:anim calcmode="lin" valueType="num">
                                      <p:cBhvr additive="base">
                                        <p:cTn id="26" dur="500" fill="hold"/>
                                        <p:tgtEl>
                                          <p:spTgt spid="205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857232"/>
            <a:ext cx="9144000" cy="6000768"/>
          </a:xfrm>
        </p:spPr>
        <p:style>
          <a:lnRef idx="1">
            <a:schemeClr val="accent4"/>
          </a:lnRef>
          <a:fillRef idx="2">
            <a:schemeClr val="accent4"/>
          </a:fillRef>
          <a:effectRef idx="1">
            <a:schemeClr val="accent4"/>
          </a:effectRef>
          <a:fontRef idx="minor">
            <a:schemeClr val="dk1"/>
          </a:fontRef>
        </p:style>
        <p:txBody>
          <a:bodyPr/>
          <a:lstStyle/>
          <a:p>
            <a:pPr algn="r" rtl="1"/>
            <a:endParaRPr lang="fr-FR" dirty="0" smtClean="0"/>
          </a:p>
          <a:p>
            <a:pPr algn="r" rtl="1">
              <a:buNone/>
            </a:pPr>
            <a:endParaRPr lang="ar-DZ" sz="2400" b="1" dirty="0" smtClean="0"/>
          </a:p>
          <a:p>
            <a:pPr algn="r" rtl="1"/>
            <a:r>
              <a:rPr lang="ar-DZ" sz="2400" b="1" dirty="0" smtClean="0"/>
              <a:t>السؤال (05):</a:t>
            </a:r>
            <a:r>
              <a:rPr lang="ar-DZ" sz="2400" dirty="0" smtClean="0"/>
              <a:t> عند اقتنائك لحذاء رياضي جديد تقيسه في.</a:t>
            </a:r>
            <a:endParaRPr lang="fr-FR" sz="2400" dirty="0" smtClean="0"/>
          </a:p>
          <a:p>
            <a:pPr algn="r" rtl="1"/>
            <a:r>
              <a:rPr lang="ar-DZ" sz="2400" b="1" dirty="0" smtClean="0"/>
              <a:t>الغرض من السؤال:</a:t>
            </a:r>
            <a:r>
              <a:rPr lang="ar-DZ" sz="2400" dirty="0" smtClean="0"/>
              <a:t> معرفة فترة قياس العداء لحذائه الرياضي.</a:t>
            </a:r>
            <a:endParaRPr lang="fr-FR" sz="2400" dirty="0"/>
          </a:p>
        </p:txBody>
      </p:sp>
      <p:sp>
        <p:nvSpPr>
          <p:cNvPr id="4" name="Rectangle à coins arrondis 3"/>
          <p:cNvSpPr/>
          <p:nvPr/>
        </p:nvSpPr>
        <p:spPr>
          <a:xfrm>
            <a:off x="0" y="0"/>
            <a:ext cx="9144000" cy="85725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0">
            <a:schemeClr val="accent5"/>
          </a:lnRef>
          <a:fillRef idx="3">
            <a:schemeClr val="accent5"/>
          </a:fillRef>
          <a:effectRef idx="3">
            <a:schemeClr val="accent5"/>
          </a:effectRef>
          <a:fontRef idx="minor">
            <a:schemeClr val="lt1"/>
          </a:fontRef>
        </p:style>
        <p:txBody>
          <a:bodyPr rtlCol="0" anchor="ctr">
            <a:sp3d extrusionH="57150">
              <a:bevelT w="38100" h="38100" prst="angle"/>
            </a:sp3d>
          </a:bodyPr>
          <a:lstStyle/>
          <a:p>
            <a:pPr algn="ctr"/>
            <a:r>
              <a:rPr lang="ar-DZ"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الجانب التطبيقي:</a:t>
            </a:r>
            <a:endParaRPr lang="fr-FR"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5" name="Ellipse 4"/>
          <p:cNvSpPr/>
          <p:nvPr/>
        </p:nvSpPr>
        <p:spPr>
          <a:xfrm>
            <a:off x="2285984" y="857232"/>
            <a:ext cx="4714908" cy="78581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sp3d extrusionH="57150">
              <a:bevelT w="57150" h="38100" prst="artDeco"/>
            </a:sp3d>
          </a:bodyPr>
          <a:lstStyle/>
          <a:p>
            <a:pPr algn="ctr" rtl="1"/>
            <a:r>
              <a:rPr lang="ar-DZ"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الفصل السادس: علاقة الحذاء الرياضي بالإصابات الرياضية.</a:t>
            </a:r>
            <a:endParaRPr lang="fr-FR"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13" name="Tableau 12"/>
          <p:cNvGraphicFramePr>
            <a:graphicFrameLocks noGrp="1"/>
          </p:cNvGraphicFramePr>
          <p:nvPr/>
        </p:nvGraphicFramePr>
        <p:xfrm>
          <a:off x="857226" y="2571743"/>
          <a:ext cx="7572424" cy="2962090"/>
        </p:xfrm>
        <a:graphic>
          <a:graphicData uri="http://schemas.openxmlformats.org/drawingml/2006/table">
            <a:tbl>
              <a:tblPr firstRow="1" bandRow="1">
                <a:tableStyleId>{08FB837D-C827-4EFA-A057-4D05807E0F7C}</a:tableStyleId>
              </a:tblPr>
              <a:tblGrid>
                <a:gridCol w="964246"/>
                <a:gridCol w="964246"/>
                <a:gridCol w="964246"/>
                <a:gridCol w="964246"/>
                <a:gridCol w="964246"/>
                <a:gridCol w="964246"/>
                <a:gridCol w="964246"/>
                <a:gridCol w="822702"/>
              </a:tblGrid>
              <a:tr h="720943">
                <a:tc>
                  <a:txBody>
                    <a:bodyPr/>
                    <a:lstStyle/>
                    <a:p>
                      <a:pPr algn="ctr" rtl="1">
                        <a:lnSpc>
                          <a:spcPct val="115000"/>
                        </a:lnSpc>
                        <a:spcAft>
                          <a:spcPts val="0"/>
                        </a:spcAft>
                      </a:pPr>
                      <a:r>
                        <a:rPr lang="ar-DZ" sz="2000" dirty="0"/>
                        <a:t>الدلالة</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a:t>درجة الحرية</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a:t>مستوى الدلالة</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SA" sz="2000" dirty="0"/>
                        <a:t>كا</a:t>
                      </a:r>
                      <a:r>
                        <a:rPr lang="ar-SA" sz="2000" baseline="30000" dirty="0"/>
                        <a:t>2</a:t>
                      </a:r>
                      <a:r>
                        <a:rPr lang="ar-SA" sz="2000" dirty="0"/>
                        <a:t> </a:t>
                      </a:r>
                      <a:endParaRPr lang="fr-FR" sz="2000" dirty="0"/>
                    </a:p>
                    <a:p>
                      <a:pPr algn="ctr" rtl="1">
                        <a:lnSpc>
                          <a:spcPct val="115000"/>
                        </a:lnSpc>
                        <a:spcAft>
                          <a:spcPts val="0"/>
                        </a:spcAft>
                      </a:pPr>
                      <a:r>
                        <a:rPr lang="ar-DZ" sz="2000" dirty="0"/>
                        <a:t>مج</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SA" sz="2000" dirty="0"/>
                        <a:t>كا</a:t>
                      </a:r>
                      <a:r>
                        <a:rPr lang="ar-SA" sz="2000" baseline="30000" dirty="0"/>
                        <a:t>2</a:t>
                      </a:r>
                      <a:r>
                        <a:rPr lang="ar-SA" sz="2000" dirty="0"/>
                        <a:t> </a:t>
                      </a:r>
                      <a:endParaRPr lang="fr-FR" sz="2000" dirty="0"/>
                    </a:p>
                    <a:p>
                      <a:pPr algn="ctr" rtl="1">
                        <a:lnSpc>
                          <a:spcPct val="115000"/>
                        </a:lnSpc>
                        <a:spcAft>
                          <a:spcPts val="0"/>
                        </a:spcAft>
                      </a:pPr>
                      <a:r>
                        <a:rPr lang="ar-DZ" sz="2000" dirty="0" err="1"/>
                        <a:t>مح</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a:t>النسبة</a:t>
                      </a:r>
                      <a:r>
                        <a:rPr lang="fr-FR" sz="2000" dirty="0"/>
                        <a:t>%</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a:t>التكرار</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smtClean="0"/>
                        <a:t>الجواب</a:t>
                      </a:r>
                      <a:endParaRPr lang="fr-FR" sz="2000" b="1" dirty="0">
                        <a:solidFill>
                          <a:schemeClr val="bg1"/>
                        </a:solidFill>
                        <a:latin typeface="Calibri"/>
                        <a:ea typeface="Calibri"/>
                        <a:cs typeface="Arial"/>
                      </a:endParaRPr>
                    </a:p>
                  </a:txBody>
                  <a:tcPr marL="68580" marR="68580" marT="0" marB="0"/>
                </a:tc>
              </a:tr>
              <a:tr h="511627">
                <a:tc rowSpan="4">
                  <a:txBody>
                    <a:bodyPr/>
                    <a:lstStyle/>
                    <a:p>
                      <a:pPr algn="ctr" rtl="1">
                        <a:lnSpc>
                          <a:spcPct val="115000"/>
                        </a:lnSpc>
                        <a:spcAft>
                          <a:spcPts val="0"/>
                        </a:spcAft>
                      </a:pPr>
                      <a:endParaRPr lang="ar-DZ" sz="2000" dirty="0"/>
                    </a:p>
                    <a:p>
                      <a:pPr algn="ctr" rtl="1">
                        <a:lnSpc>
                          <a:spcPct val="115000"/>
                        </a:lnSpc>
                        <a:spcAft>
                          <a:spcPts val="0"/>
                        </a:spcAft>
                      </a:pPr>
                      <a:r>
                        <a:rPr lang="ar-DZ" sz="2000" dirty="0"/>
                        <a:t>+</a:t>
                      </a:r>
                      <a:endParaRPr lang="fr-FR" sz="2000" b="1" dirty="0">
                        <a:solidFill>
                          <a:schemeClr val="bg1"/>
                        </a:solidFill>
                        <a:latin typeface="Calibri"/>
                        <a:ea typeface="Calibri"/>
                        <a:cs typeface="Arial"/>
                      </a:endParaRPr>
                    </a:p>
                  </a:txBody>
                  <a:tcPr marL="68580" marR="68580" marT="0" marB="0"/>
                </a:tc>
                <a:tc rowSpan="4">
                  <a:txBody>
                    <a:bodyPr/>
                    <a:lstStyle/>
                    <a:p>
                      <a:pPr algn="ctr" rtl="1">
                        <a:lnSpc>
                          <a:spcPct val="115000"/>
                        </a:lnSpc>
                        <a:spcAft>
                          <a:spcPts val="0"/>
                        </a:spcAft>
                      </a:pPr>
                      <a:endParaRPr lang="ar-DZ" sz="2000" dirty="0"/>
                    </a:p>
                    <a:p>
                      <a:pPr algn="ctr" rtl="1">
                        <a:lnSpc>
                          <a:spcPct val="115000"/>
                        </a:lnSpc>
                        <a:spcAft>
                          <a:spcPts val="0"/>
                        </a:spcAft>
                      </a:pPr>
                      <a:r>
                        <a:rPr lang="fr-FR" sz="2000" dirty="0"/>
                        <a:t>2</a:t>
                      </a:r>
                      <a:endParaRPr lang="fr-FR" sz="2000" b="1" dirty="0">
                        <a:solidFill>
                          <a:schemeClr val="bg1"/>
                        </a:solidFill>
                        <a:latin typeface="Calibri"/>
                        <a:ea typeface="Calibri"/>
                        <a:cs typeface="Arial"/>
                      </a:endParaRPr>
                    </a:p>
                  </a:txBody>
                  <a:tcPr marL="68580" marR="68580" marT="0" marB="0"/>
                </a:tc>
                <a:tc rowSpan="4">
                  <a:txBody>
                    <a:bodyPr/>
                    <a:lstStyle/>
                    <a:p>
                      <a:pPr algn="ctr" rtl="1">
                        <a:lnSpc>
                          <a:spcPct val="115000"/>
                        </a:lnSpc>
                        <a:spcAft>
                          <a:spcPts val="0"/>
                        </a:spcAft>
                      </a:pPr>
                      <a:endParaRPr lang="ar-DZ" sz="2000" dirty="0"/>
                    </a:p>
                    <a:p>
                      <a:pPr algn="ctr" rtl="1">
                        <a:lnSpc>
                          <a:spcPct val="115000"/>
                        </a:lnSpc>
                        <a:spcAft>
                          <a:spcPts val="0"/>
                        </a:spcAft>
                      </a:pPr>
                      <a:r>
                        <a:rPr lang="ar-DZ" sz="2000" dirty="0"/>
                        <a:t>0.05</a:t>
                      </a:r>
                      <a:endParaRPr lang="fr-FR" sz="2000" b="1" dirty="0">
                        <a:solidFill>
                          <a:schemeClr val="bg1"/>
                        </a:solidFill>
                        <a:latin typeface="Calibri"/>
                        <a:ea typeface="Calibri"/>
                        <a:cs typeface="Arial"/>
                      </a:endParaRPr>
                    </a:p>
                  </a:txBody>
                  <a:tcPr marL="68580" marR="68580" marT="0" marB="0"/>
                </a:tc>
                <a:tc rowSpan="4">
                  <a:txBody>
                    <a:bodyPr/>
                    <a:lstStyle/>
                    <a:p>
                      <a:pPr algn="ctr" rtl="1">
                        <a:lnSpc>
                          <a:spcPct val="115000"/>
                        </a:lnSpc>
                        <a:spcAft>
                          <a:spcPts val="0"/>
                        </a:spcAft>
                      </a:pPr>
                      <a:endParaRPr lang="ar-DZ" sz="2000" dirty="0"/>
                    </a:p>
                    <a:p>
                      <a:pPr algn="ctr" rtl="1">
                        <a:lnSpc>
                          <a:spcPct val="115000"/>
                        </a:lnSpc>
                        <a:spcAft>
                          <a:spcPts val="0"/>
                        </a:spcAft>
                      </a:pPr>
                      <a:r>
                        <a:rPr lang="ar-DZ" sz="2000" dirty="0"/>
                        <a:t>5.99</a:t>
                      </a:r>
                      <a:endParaRPr lang="fr-FR" sz="2000" b="1" dirty="0">
                        <a:solidFill>
                          <a:schemeClr val="bg1"/>
                        </a:solidFill>
                        <a:latin typeface="Calibri"/>
                        <a:ea typeface="Calibri"/>
                        <a:cs typeface="Arial"/>
                      </a:endParaRPr>
                    </a:p>
                  </a:txBody>
                  <a:tcPr marL="68580" marR="68580" marT="0" marB="0"/>
                </a:tc>
                <a:tc rowSpan="4">
                  <a:txBody>
                    <a:bodyPr/>
                    <a:lstStyle/>
                    <a:p>
                      <a:pPr algn="ctr" rtl="1">
                        <a:lnSpc>
                          <a:spcPct val="115000"/>
                        </a:lnSpc>
                        <a:spcAft>
                          <a:spcPts val="0"/>
                        </a:spcAft>
                      </a:pPr>
                      <a:endParaRPr lang="ar-DZ" sz="2000" dirty="0"/>
                    </a:p>
                    <a:p>
                      <a:pPr algn="ctr" rtl="1">
                        <a:lnSpc>
                          <a:spcPct val="115000"/>
                        </a:lnSpc>
                        <a:spcAft>
                          <a:spcPts val="0"/>
                        </a:spcAft>
                      </a:pPr>
                      <a:r>
                        <a:rPr lang="ar-DZ" sz="2000" dirty="0"/>
                        <a:t>15.17</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a:t>25</a:t>
                      </a:r>
                      <a:endParaRPr lang="fr-FR" sz="2000" b="1">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a:t>20</a:t>
                      </a:r>
                      <a:endParaRPr lang="fr-FR" sz="2000" b="1">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a:t>الصباح </a:t>
                      </a:r>
                      <a:endParaRPr lang="fr-FR" sz="2000" b="1" dirty="0">
                        <a:solidFill>
                          <a:schemeClr val="bg1"/>
                        </a:solidFill>
                        <a:latin typeface="Calibri"/>
                        <a:ea typeface="Calibri"/>
                        <a:cs typeface="Arial"/>
                      </a:endParaRPr>
                    </a:p>
                  </a:txBody>
                  <a:tcPr marL="68580" marR="68580" marT="0" marB="0"/>
                </a:tc>
              </a:tr>
              <a:tr h="511627">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ctr" rtl="1">
                        <a:lnSpc>
                          <a:spcPct val="115000"/>
                        </a:lnSpc>
                        <a:spcAft>
                          <a:spcPts val="0"/>
                        </a:spcAft>
                      </a:pPr>
                      <a:r>
                        <a:rPr lang="ar-DZ" sz="2000"/>
                        <a:t>21.25</a:t>
                      </a:r>
                      <a:endParaRPr lang="fr-FR" sz="2000" b="1">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a:t>17</a:t>
                      </a:r>
                      <a:endParaRPr lang="fr-FR" sz="2000" b="1">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a:t>المساء</a:t>
                      </a:r>
                      <a:endParaRPr lang="fr-FR" sz="2000" b="1" dirty="0">
                        <a:solidFill>
                          <a:schemeClr val="bg1"/>
                        </a:solidFill>
                        <a:latin typeface="Calibri"/>
                        <a:ea typeface="Calibri"/>
                        <a:cs typeface="Arial"/>
                      </a:endParaRPr>
                    </a:p>
                  </a:txBody>
                  <a:tcPr marL="68580" marR="68580" marT="0" marB="0"/>
                </a:tc>
              </a:tr>
              <a:tr h="511627">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ctr" rtl="1">
                        <a:lnSpc>
                          <a:spcPct val="115000"/>
                        </a:lnSpc>
                        <a:spcAft>
                          <a:spcPts val="0"/>
                        </a:spcAft>
                      </a:pPr>
                      <a:r>
                        <a:rPr lang="ar-DZ" sz="2000" dirty="0"/>
                        <a:t>53.75</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a:t>43</a:t>
                      </a:r>
                      <a:endParaRPr lang="fr-FR" sz="2000" b="1">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a:t>لا تبالي</a:t>
                      </a:r>
                      <a:endParaRPr lang="fr-FR" sz="2000" b="1" dirty="0">
                        <a:solidFill>
                          <a:schemeClr val="bg1"/>
                        </a:solidFill>
                        <a:latin typeface="Calibri"/>
                        <a:ea typeface="Calibri"/>
                        <a:cs typeface="Arial"/>
                      </a:endParaRPr>
                    </a:p>
                  </a:txBody>
                  <a:tcPr marL="68580" marR="68580" marT="0" marB="0"/>
                </a:tc>
              </a:tr>
              <a:tr h="706266">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ctr" rtl="1">
                        <a:lnSpc>
                          <a:spcPct val="115000"/>
                        </a:lnSpc>
                        <a:spcAft>
                          <a:spcPts val="0"/>
                        </a:spcAft>
                      </a:pPr>
                      <a:r>
                        <a:rPr lang="ar-DZ" sz="2000" dirty="0"/>
                        <a:t>100</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a:t>80</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a:t>المجموع</a:t>
                      </a:r>
                      <a:endParaRPr lang="fr-FR" sz="2000" b="1" dirty="0">
                        <a:solidFill>
                          <a:schemeClr val="bg1"/>
                        </a:solidFill>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144000" cy="6858000"/>
          </a:xfrm>
        </p:spPr>
        <p:style>
          <a:lnRef idx="1">
            <a:schemeClr val="accent4"/>
          </a:lnRef>
          <a:fillRef idx="2">
            <a:schemeClr val="accent4"/>
          </a:fillRef>
          <a:effectRef idx="1">
            <a:schemeClr val="accent4"/>
          </a:effectRef>
          <a:fontRef idx="minor">
            <a:schemeClr val="dk1"/>
          </a:fontRef>
        </p:style>
        <p:txBody>
          <a:bodyPr/>
          <a:lstStyle/>
          <a:p>
            <a:pPr algn="r" rtl="1">
              <a:buNone/>
            </a:pPr>
            <a:r>
              <a:rPr lang="ar-DZ" b="1" dirty="0" smtClean="0"/>
              <a:t>الشكل رقم (08): يبين إجابات المبحوثين حول فترة قياس العداء لحذائه الرياضي.</a:t>
            </a:r>
          </a:p>
        </p:txBody>
      </p:sp>
      <p:graphicFrame>
        <p:nvGraphicFramePr>
          <p:cNvPr id="5" name="Graphique 4"/>
          <p:cNvGraphicFramePr/>
          <p:nvPr/>
        </p:nvGraphicFramePr>
        <p:xfrm>
          <a:off x="1785918" y="2285992"/>
          <a:ext cx="5429288" cy="264320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idx="1"/>
          </p:nvPr>
        </p:nvSpPr>
        <p:spPr bwMode="auto">
          <a:xfrm>
            <a:off x="0" y="0"/>
            <a:ext cx="9144000"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r" defTabSz="914400" rtl="1" eaLnBrk="1" fontAlgn="base" latinLnBrk="0" hangingPunct="1">
              <a:lnSpc>
                <a:spcPct val="100000"/>
              </a:lnSpc>
              <a:spcBef>
                <a:spcPct val="0"/>
              </a:spcBef>
              <a:spcAft>
                <a:spcPct val="0"/>
              </a:spcAft>
              <a:buClrTx/>
              <a:buSzTx/>
              <a:buFontTx/>
              <a:buNone/>
              <a:tabLst/>
            </a:pPr>
            <a:r>
              <a:rPr kumimoji="0" lang="ar-DZ" sz="2000" b="1" i="0" u="none" strike="noStrike" cap="none" normalizeH="0" baseline="0" dirty="0" smtClean="0">
                <a:ln>
                  <a:noFill/>
                </a:ln>
                <a:solidFill>
                  <a:srgbClr val="FF0000"/>
                </a:solidFill>
                <a:effectLst/>
                <a:latin typeface="Simplified Arabic" pitchFamily="18" charset="-78"/>
                <a:ea typeface="Calibri" pitchFamily="34" charset="0"/>
                <a:cs typeface="Simplified Arabic" pitchFamily="18" charset="-78"/>
              </a:rPr>
              <a:t>تحليل الجدول رقم (07): </a:t>
            </a:r>
            <a:endParaRPr kumimoji="0" lang="fr-FR" sz="2000" b="0" i="0" u="none" strike="noStrike" cap="none" normalizeH="0" baseline="0" dirty="0" smtClean="0">
              <a:ln>
                <a:noFill/>
              </a:ln>
              <a:solidFill>
                <a:srgbClr val="FF0000"/>
              </a:solidFill>
              <a:effectLst/>
              <a:latin typeface="Arial" pitchFamily="34" charset="0"/>
              <a:cs typeface="Arial" pitchFamily="34" charset="0"/>
            </a:endParaRPr>
          </a:p>
          <a:p>
            <a:pPr marL="0" marR="0" lvl="0" indent="449263" algn="r" defTabSz="914400" rtl="1" eaLnBrk="0" fontAlgn="base" latinLnBrk="0" hangingPunct="0">
              <a:lnSpc>
                <a:spcPct val="100000"/>
              </a:lnSpc>
              <a:spcBef>
                <a:spcPct val="0"/>
              </a:spcBef>
              <a:spcAft>
                <a:spcPct val="0"/>
              </a:spcAft>
              <a:buClrTx/>
              <a:buSzTx/>
              <a:buFontTx/>
              <a:buNone/>
              <a:tabLst/>
            </a:pP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تمثل نسبة</a:t>
            </a:r>
            <a:r>
              <a:rPr kumimoji="0" lang="ar-DZ"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(25</a:t>
            </a:r>
            <a:r>
              <a:rPr kumimoji="0" lang="fr-FR"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a:t>
            </a:r>
            <a:r>
              <a:rPr kumimoji="0" lang="ar-DZ"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من المبحوثين يقيسون حذائهم في الفترة الصباحية، بينما نجد نسبة </a:t>
            </a:r>
            <a:r>
              <a:rPr kumimoji="0" lang="ar-DZ"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(21.25</a:t>
            </a:r>
            <a:r>
              <a:rPr kumimoji="0" lang="fr-FR"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a:t>
            </a:r>
            <a:r>
              <a:rPr kumimoji="0" lang="ar-DZ"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من المبحوثين يفضلون اقتناء أحذيتهم في الفترة المسائية، بينما نجد أن نسبة </a:t>
            </a:r>
            <a:r>
              <a:rPr kumimoji="0" lang="ar-DZ"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(53.73</a:t>
            </a:r>
            <a:r>
              <a:rPr kumimoji="0" lang="fr-FR"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a:t>
            </a:r>
            <a:r>
              <a:rPr kumimoji="0" lang="ar-DZ"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a:t>
            </a: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من المبحوثين ليس لهم مبالاة في فترة قياس حذاءهم الرياضي.</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r" defTabSz="914400" rtl="1" eaLnBrk="0" fontAlgn="base" latinLnBrk="0" hangingPunct="0">
              <a:lnSpc>
                <a:spcPct val="100000"/>
              </a:lnSpc>
              <a:spcBef>
                <a:spcPct val="0"/>
              </a:spcBef>
              <a:spcAft>
                <a:spcPct val="0"/>
              </a:spcAft>
              <a:buClrTx/>
              <a:buSzTx/>
              <a:buFontTx/>
              <a:buNone/>
              <a:tabLst/>
            </a:pPr>
            <a:r>
              <a:rPr kumimoji="0" lang="ar-DZ" sz="2000" b="1" i="0" u="none" strike="noStrike" cap="none" normalizeH="0" baseline="0" dirty="0" smtClean="0">
                <a:ln>
                  <a:noFill/>
                </a:ln>
                <a:solidFill>
                  <a:srgbClr val="FF0000"/>
                </a:solidFill>
                <a:effectLst/>
                <a:latin typeface="Simplified Arabic" pitchFamily="18" charset="-78"/>
                <a:ea typeface="Calibri" pitchFamily="34" charset="0"/>
                <a:cs typeface="Simplified Arabic" pitchFamily="18" charset="-78"/>
              </a:rPr>
              <a:t>القرار الإحصائي: </a:t>
            </a:r>
            <a:endParaRPr kumimoji="0" lang="fr-FR" sz="2000" b="0" i="0" u="none" strike="noStrike" cap="none" normalizeH="0" baseline="0" dirty="0" smtClean="0">
              <a:ln>
                <a:noFill/>
              </a:ln>
              <a:solidFill>
                <a:srgbClr val="FF0000"/>
              </a:solidFill>
              <a:effectLst/>
              <a:latin typeface="Arial" pitchFamily="34" charset="0"/>
              <a:cs typeface="Arial" pitchFamily="34" charset="0"/>
            </a:endParaRPr>
          </a:p>
          <a:p>
            <a:pPr marL="0" marR="0" lvl="0" indent="449263" algn="r" defTabSz="914400" rtl="1" eaLnBrk="0" fontAlgn="base" latinLnBrk="0" hangingPunct="0">
              <a:lnSpc>
                <a:spcPct val="100000"/>
              </a:lnSpc>
              <a:spcBef>
                <a:spcPct val="0"/>
              </a:spcBef>
              <a:spcAft>
                <a:spcPct val="0"/>
              </a:spcAft>
              <a:buClrTx/>
              <a:buSzTx/>
              <a:buFontTx/>
              <a:buNone/>
              <a:tabLst/>
            </a:pP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نلاحظ أن </a:t>
            </a:r>
            <a:r>
              <a:rPr kumimoji="0" lang="ar-SA"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كا</a:t>
            </a:r>
            <a:r>
              <a:rPr kumimoji="0" lang="ar-SA" sz="2000" b="0" i="0" u="none" strike="noStrike" cap="none" normalizeH="0" baseline="30000" dirty="0" smtClean="0">
                <a:ln>
                  <a:noFill/>
                </a:ln>
                <a:solidFill>
                  <a:schemeClr val="tx1"/>
                </a:solidFill>
                <a:effectLst/>
                <a:latin typeface="Simplified Arabic" pitchFamily="18" charset="-78"/>
                <a:ea typeface="Calibri" pitchFamily="34" charset="0"/>
                <a:cs typeface="Simplified Arabic" pitchFamily="18" charset="-78"/>
              </a:rPr>
              <a:t>2</a:t>
            </a:r>
            <a:r>
              <a:rPr kumimoji="0" lang="ar-SA"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المحسوبة </a:t>
            </a:r>
            <a:r>
              <a:rPr kumimoji="0" lang="ar-DZ"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(15.17)</a:t>
            </a: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أكبر من </a:t>
            </a:r>
            <a:r>
              <a:rPr kumimoji="0" lang="ar-SA"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كا</a:t>
            </a:r>
            <a:r>
              <a:rPr kumimoji="0" lang="ar-SA" sz="2000" b="0" i="0" u="none" strike="noStrike" cap="none" normalizeH="0" baseline="30000" dirty="0" smtClean="0">
                <a:ln>
                  <a:noFill/>
                </a:ln>
                <a:solidFill>
                  <a:schemeClr val="tx1"/>
                </a:solidFill>
                <a:effectLst/>
                <a:latin typeface="Simplified Arabic" pitchFamily="18" charset="-78"/>
                <a:ea typeface="Calibri" pitchFamily="34" charset="0"/>
                <a:cs typeface="Simplified Arabic" pitchFamily="18" charset="-78"/>
              </a:rPr>
              <a:t>2</a:t>
            </a:r>
            <a:r>
              <a:rPr kumimoji="0" lang="ar-SA"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المجدولة </a:t>
            </a:r>
            <a:r>
              <a:rPr kumimoji="0" lang="ar-DZ"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(5.991)</a:t>
            </a: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ومنه النتيجة إيجابية، أي توجد دلالة إحصائية ذات فروق عند مستوى الدلالة </a:t>
            </a:r>
            <a:r>
              <a:rPr kumimoji="0" lang="ar-DZ"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(0.05) </a:t>
            </a: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بين إجابات المبحوثين بخصوص فترة قياسهم للحذاء الرياضي.</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r" defTabSz="914400" rtl="1" eaLnBrk="0" fontAlgn="base" latinLnBrk="0" hangingPunct="0">
              <a:lnSpc>
                <a:spcPct val="100000"/>
              </a:lnSpc>
              <a:spcBef>
                <a:spcPct val="0"/>
              </a:spcBef>
              <a:spcAft>
                <a:spcPct val="0"/>
              </a:spcAft>
              <a:buClrTx/>
              <a:buSzTx/>
              <a:buFontTx/>
              <a:buNone/>
              <a:tabLst/>
            </a:pPr>
            <a:r>
              <a:rPr kumimoji="0" lang="ar-DZ" sz="2000" b="1" i="0" u="none" strike="noStrike" cap="none" normalizeH="0" baseline="0" dirty="0" smtClean="0">
                <a:ln>
                  <a:noFill/>
                </a:ln>
                <a:solidFill>
                  <a:srgbClr val="FF0000"/>
                </a:solidFill>
                <a:effectLst/>
                <a:latin typeface="Simplified Arabic" pitchFamily="18" charset="-78"/>
                <a:ea typeface="Calibri" pitchFamily="34" charset="0"/>
                <a:cs typeface="Simplified Arabic" pitchFamily="18" charset="-78"/>
              </a:rPr>
              <a:t>تفسير نتائج الجدول رقم (07): </a:t>
            </a:r>
            <a:endParaRPr kumimoji="0" lang="fr-FR" sz="2000" b="0" i="0" u="none" strike="noStrike" cap="none" normalizeH="0" baseline="0" dirty="0" smtClean="0">
              <a:ln>
                <a:noFill/>
              </a:ln>
              <a:solidFill>
                <a:srgbClr val="FF0000"/>
              </a:solidFill>
              <a:effectLst/>
              <a:latin typeface="Arial" pitchFamily="34" charset="0"/>
              <a:cs typeface="Arial" pitchFamily="34" charset="0"/>
            </a:endParaRPr>
          </a:p>
          <a:p>
            <a:pPr marL="0" marR="0" lvl="0" indent="449263" algn="r" defTabSz="914400" rtl="1" eaLnBrk="0" fontAlgn="base" latinLnBrk="0" hangingPunct="0">
              <a:lnSpc>
                <a:spcPct val="100000"/>
              </a:lnSpc>
              <a:spcBef>
                <a:spcPct val="0"/>
              </a:spcBef>
              <a:spcAft>
                <a:spcPct val="0"/>
              </a:spcAft>
              <a:buClrTx/>
              <a:buSzTx/>
              <a:buFontTx/>
              <a:buNone/>
              <a:tabLst/>
            </a:pP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من الناحية العلمية أثبت الدراسات أن الرجل </a:t>
            </a:r>
            <a:r>
              <a:rPr kumimoji="0" lang="ar-DZ" sz="20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اليسرى</a:t>
            </a: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أكبر من الرجل اليمنى، وأن جسم الإنسان يتمدد في المساء بالنسبة للرجل، في حين ينقص طول قامة الرياضي في المساء حتى إلى2 سنتيمتر بسبب انضغاط الأقراص بين الفقرية ولهذا يجب أخذ بعين الاعتبار وقت شراء الحذاء الرياضي، مما سبق تبين لنا النسبة </a:t>
            </a:r>
            <a:r>
              <a:rPr kumimoji="0" lang="ar-DZ"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(53.73</a:t>
            </a:r>
            <a:r>
              <a:rPr kumimoji="0" lang="fr-FR"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a:t>
            </a:r>
            <a:r>
              <a:rPr kumimoji="0" lang="ar-DZ"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a:t>
            </a: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أن معظم الرياضيين ليس لهم مبالاة في قياس حذائهم عند اقتنائه، وهذا خطأ فادح ففترة قياس الحذاء الرياضي عند الاقتناء لها أهمية كبيرة، حيث يفضل شراءه في فترات المساء دائما، وهذا راجع إلى أن عضلات القدم تتمدد مع الحركة مما يعطيها حجم أكبر قليلا من الصباح، لذالك إن ذهب العداء للتسوق باكرا ربما يكون مقاس حذائه غير مناسب.</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r" defTabSz="914400" rtl="1" eaLnBrk="0" fontAlgn="base" latinLnBrk="0" hangingPunct="0">
              <a:lnSpc>
                <a:spcPct val="100000"/>
              </a:lnSpc>
              <a:spcBef>
                <a:spcPct val="0"/>
              </a:spcBef>
              <a:spcAft>
                <a:spcPct val="0"/>
              </a:spcAft>
              <a:buClrTx/>
              <a:buSzTx/>
              <a:buFontTx/>
              <a:buNone/>
              <a:tabLst/>
            </a:pPr>
            <a:r>
              <a:rPr kumimoji="0" lang="ar-DZ" sz="2000" b="1" i="0" u="none" strike="noStrike" cap="none" normalizeH="0" baseline="0" dirty="0" smtClean="0">
                <a:ln>
                  <a:noFill/>
                </a:ln>
                <a:solidFill>
                  <a:srgbClr val="C00000"/>
                </a:solidFill>
                <a:effectLst/>
                <a:latin typeface="Simplified Arabic" pitchFamily="18" charset="-78"/>
                <a:ea typeface="Calibri" pitchFamily="34" charset="0"/>
                <a:cs typeface="Simplified Arabic" pitchFamily="18" charset="-78"/>
              </a:rPr>
              <a:t>الاستنتاج الخاص بالجدول رقم (07):</a:t>
            </a:r>
            <a:endParaRPr kumimoji="0" lang="fr-FR" sz="2000" b="1" i="0" u="none" strike="noStrike" cap="none" normalizeH="0" baseline="0" dirty="0" smtClean="0">
              <a:ln>
                <a:noFill/>
              </a:ln>
              <a:solidFill>
                <a:srgbClr val="C00000"/>
              </a:solidFill>
              <a:effectLst/>
              <a:latin typeface="Arial" pitchFamily="34" charset="0"/>
              <a:cs typeface="Arial" pitchFamily="34" charset="0"/>
            </a:endParaRPr>
          </a:p>
          <a:p>
            <a:pPr marL="0" marR="0" lvl="0" indent="449263" algn="r" defTabSz="914400" rtl="1" eaLnBrk="0" fontAlgn="base" latinLnBrk="0" hangingPunct="0">
              <a:lnSpc>
                <a:spcPct val="100000"/>
              </a:lnSpc>
              <a:spcBef>
                <a:spcPct val="0"/>
              </a:spcBef>
              <a:spcAft>
                <a:spcPct val="0"/>
              </a:spcAft>
              <a:buClrTx/>
              <a:buSzTx/>
              <a:buFontTx/>
              <a:buNone/>
              <a:tabLst/>
            </a:pP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ضرورة اقتناء الحذاء الرياضي في الفترة المسائية.</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r" defTabSz="914400" rtl="1" eaLnBrk="0" fontAlgn="base" latinLnBrk="0" hangingPunct="0">
              <a:lnSpc>
                <a:spcPct val="100000"/>
              </a:lnSpc>
              <a:spcBef>
                <a:spcPct val="0"/>
              </a:spcBef>
              <a:spcAft>
                <a:spcPct val="0"/>
              </a:spcAft>
              <a:buClrTx/>
              <a:buSzTx/>
              <a:buFontTx/>
              <a:buNone/>
              <a:tabLst/>
            </a:pP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تتمدد عضلات القدم مع الحركة  مما يعطيها حجما أكبر.</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r" defTabSz="914400" rtl="1" eaLnBrk="0" fontAlgn="base" latinLnBrk="0" hangingPunct="0">
              <a:lnSpc>
                <a:spcPct val="100000"/>
              </a:lnSpc>
              <a:spcBef>
                <a:spcPct val="0"/>
              </a:spcBef>
              <a:spcAft>
                <a:spcPct val="0"/>
              </a:spcAft>
              <a:buClrTx/>
              <a:buSzTx/>
              <a:buFontTx/>
              <a:buNone/>
              <a:tabLst/>
            </a:pP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ضرورة اقتناء المقاس المناسب للرجل لتفادي الإصابات.</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r" defTabSz="914400" rtl="0" eaLnBrk="0" fontAlgn="base" latinLnBrk="0" hangingPunct="0">
              <a:lnSpc>
                <a:spcPct val="100000"/>
              </a:lnSpc>
              <a:spcBef>
                <a:spcPct val="0"/>
              </a:spcBef>
              <a:spcAft>
                <a:spcPct val="0"/>
              </a:spcAft>
              <a:buClrTx/>
              <a:buSzTx/>
              <a:buFontTx/>
              <a:buNone/>
              <a:tabLst/>
            </a:pP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0">
            <a:schemeClr val="accent5"/>
          </a:lnRef>
          <a:fillRef idx="3">
            <a:schemeClr val="accent5"/>
          </a:fillRef>
          <a:effectRef idx="3">
            <a:schemeClr val="accent5"/>
          </a:effectRef>
          <a:fontRef idx="minor">
            <a:schemeClr val="lt1"/>
          </a:fontRef>
        </p:style>
        <p:txBody>
          <a:bodyPr rtlCol="0" anchor="ctr">
            <a:sp3d extrusionH="57150">
              <a:bevelT w="38100" h="38100" prst="angle"/>
            </a:sp3d>
          </a:bodyPr>
          <a:lstStyle/>
          <a:p>
            <a:pPr algn="ctr"/>
            <a:r>
              <a:rPr lang="ar-DZ"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الجانب التطبيقي:</a:t>
            </a:r>
            <a:endParaRPr lang="fr-FR"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5" name="Espace réservé du contenu 4"/>
          <p:cNvSpPr>
            <a:spLocks noGrp="1"/>
          </p:cNvSpPr>
          <p:nvPr>
            <p:ph idx="1"/>
          </p:nvPr>
        </p:nvSpPr>
        <p:spPr>
          <a:xfrm>
            <a:off x="1643042" y="1600200"/>
            <a:ext cx="5500726" cy="82866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normAutofit fontScale="85000" lnSpcReduction="20000"/>
            <a:sp3d extrusionH="57150">
              <a:bevelT w="57150" h="38100" prst="artDeco"/>
            </a:sp3d>
          </a:bodyPr>
          <a:lstStyle/>
          <a:p>
            <a:pPr algn="ctr" rtl="1"/>
            <a:r>
              <a:rPr lang="ar-DZ"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الفصل </a:t>
            </a:r>
            <a:r>
              <a:rPr lang="ar-DZ" sz="24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االسابع</a:t>
            </a:r>
            <a:r>
              <a:rPr lang="ar-DZ"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علاقة التمارين المستخدمة بالإصابات الرياضية</a:t>
            </a:r>
            <a:endParaRPr lang="fr-FR"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6" name="Tableau 5"/>
          <p:cNvGraphicFramePr>
            <a:graphicFrameLocks noGrp="1"/>
          </p:cNvGraphicFramePr>
          <p:nvPr/>
        </p:nvGraphicFramePr>
        <p:xfrm>
          <a:off x="857224" y="3643314"/>
          <a:ext cx="8001052" cy="2300549"/>
        </p:xfrm>
        <a:graphic>
          <a:graphicData uri="http://schemas.openxmlformats.org/drawingml/2006/table">
            <a:tbl>
              <a:tblPr firstRow="1" bandRow="1">
                <a:tableStyleId>{08FB837D-C827-4EFA-A057-4D05807E0F7C}</a:tableStyleId>
              </a:tblPr>
              <a:tblGrid>
                <a:gridCol w="1018826"/>
                <a:gridCol w="1018826"/>
                <a:gridCol w="1018826"/>
                <a:gridCol w="1018826"/>
                <a:gridCol w="1018826"/>
                <a:gridCol w="1018826"/>
                <a:gridCol w="1018826"/>
                <a:gridCol w="869270"/>
              </a:tblGrid>
              <a:tr h="678392">
                <a:tc>
                  <a:txBody>
                    <a:bodyPr/>
                    <a:lstStyle/>
                    <a:p>
                      <a:pPr algn="ctr" rtl="1">
                        <a:lnSpc>
                          <a:spcPct val="115000"/>
                        </a:lnSpc>
                        <a:spcAft>
                          <a:spcPts val="0"/>
                        </a:spcAft>
                      </a:pPr>
                      <a:r>
                        <a:rPr lang="ar-DZ" sz="2000" dirty="0"/>
                        <a:t>الدلالة</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a:t>درجة الحرية</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a:t>مستوى الدلالة</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SA" sz="2000" dirty="0"/>
                        <a:t>كا</a:t>
                      </a:r>
                      <a:r>
                        <a:rPr lang="ar-SA" sz="2000" baseline="30000" dirty="0"/>
                        <a:t>2</a:t>
                      </a:r>
                      <a:r>
                        <a:rPr lang="ar-SA" sz="2000" dirty="0"/>
                        <a:t> </a:t>
                      </a:r>
                      <a:endParaRPr lang="fr-FR" sz="2000" dirty="0"/>
                    </a:p>
                    <a:p>
                      <a:pPr algn="ctr" rtl="1">
                        <a:lnSpc>
                          <a:spcPct val="115000"/>
                        </a:lnSpc>
                        <a:spcAft>
                          <a:spcPts val="0"/>
                        </a:spcAft>
                      </a:pPr>
                      <a:r>
                        <a:rPr lang="ar-DZ" sz="2000" dirty="0"/>
                        <a:t>مج</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SA" sz="2000" dirty="0"/>
                        <a:t>كا</a:t>
                      </a:r>
                      <a:r>
                        <a:rPr lang="ar-SA" sz="2000" baseline="30000" dirty="0"/>
                        <a:t>2</a:t>
                      </a:r>
                      <a:r>
                        <a:rPr lang="ar-SA" sz="2000" dirty="0"/>
                        <a:t> </a:t>
                      </a:r>
                      <a:endParaRPr lang="fr-FR" sz="2000" dirty="0"/>
                    </a:p>
                    <a:p>
                      <a:pPr algn="ctr" rtl="1">
                        <a:lnSpc>
                          <a:spcPct val="115000"/>
                        </a:lnSpc>
                        <a:spcAft>
                          <a:spcPts val="0"/>
                        </a:spcAft>
                      </a:pPr>
                      <a:r>
                        <a:rPr lang="ar-DZ" sz="2000" dirty="0" err="1"/>
                        <a:t>مح</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a:t>النسبة</a:t>
                      </a:r>
                      <a:r>
                        <a:rPr lang="fr-FR" sz="2000" dirty="0"/>
                        <a:t>%</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a:t>التكرار</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smtClean="0"/>
                        <a:t>الجواب</a:t>
                      </a:r>
                      <a:endParaRPr lang="fr-FR" sz="2000" b="1" dirty="0">
                        <a:solidFill>
                          <a:schemeClr val="bg1"/>
                        </a:solidFill>
                        <a:latin typeface="Calibri"/>
                        <a:ea typeface="Calibri"/>
                        <a:cs typeface="Arial"/>
                      </a:endParaRPr>
                    </a:p>
                  </a:txBody>
                  <a:tcPr marL="68580" marR="68580" marT="0" marB="0"/>
                </a:tc>
              </a:tr>
              <a:tr h="481430">
                <a:tc rowSpan="3">
                  <a:txBody>
                    <a:bodyPr/>
                    <a:lstStyle/>
                    <a:p>
                      <a:pPr algn="ctr" rtl="1">
                        <a:lnSpc>
                          <a:spcPct val="115000"/>
                        </a:lnSpc>
                        <a:spcAft>
                          <a:spcPts val="0"/>
                        </a:spcAft>
                      </a:pPr>
                      <a:endParaRPr lang="ar-DZ" sz="2000" dirty="0"/>
                    </a:p>
                    <a:p>
                      <a:pPr algn="ctr" rtl="1">
                        <a:lnSpc>
                          <a:spcPct val="115000"/>
                        </a:lnSpc>
                        <a:spcAft>
                          <a:spcPts val="0"/>
                        </a:spcAft>
                      </a:pPr>
                      <a:r>
                        <a:rPr lang="ar-DZ" sz="2000" dirty="0"/>
                        <a:t>+</a:t>
                      </a:r>
                      <a:endParaRPr lang="fr-FR" sz="2000" b="1" dirty="0">
                        <a:solidFill>
                          <a:schemeClr val="bg1"/>
                        </a:solidFill>
                        <a:latin typeface="Calibri"/>
                        <a:ea typeface="Calibri"/>
                        <a:cs typeface="Arial"/>
                      </a:endParaRPr>
                    </a:p>
                  </a:txBody>
                  <a:tcPr marL="68580" marR="68580" marT="0" marB="0"/>
                </a:tc>
                <a:tc rowSpan="3">
                  <a:txBody>
                    <a:bodyPr/>
                    <a:lstStyle/>
                    <a:p>
                      <a:pPr algn="ctr" rtl="1">
                        <a:lnSpc>
                          <a:spcPct val="115000"/>
                        </a:lnSpc>
                        <a:spcAft>
                          <a:spcPts val="0"/>
                        </a:spcAft>
                      </a:pPr>
                      <a:endParaRPr lang="ar-DZ" sz="2000" dirty="0"/>
                    </a:p>
                    <a:p>
                      <a:pPr algn="ctr" rtl="1">
                        <a:lnSpc>
                          <a:spcPct val="115000"/>
                        </a:lnSpc>
                        <a:spcAft>
                          <a:spcPts val="0"/>
                        </a:spcAft>
                      </a:pPr>
                      <a:r>
                        <a:rPr lang="ar-DZ" sz="2000" b="1" dirty="0" smtClean="0">
                          <a:solidFill>
                            <a:schemeClr val="bg1"/>
                          </a:solidFill>
                          <a:latin typeface="Calibri"/>
                          <a:ea typeface="Calibri"/>
                          <a:cs typeface="Arial"/>
                        </a:rPr>
                        <a:t>1</a:t>
                      </a:r>
                      <a:endParaRPr lang="fr-FR" sz="2000" b="1" dirty="0">
                        <a:solidFill>
                          <a:schemeClr val="bg1"/>
                        </a:solidFill>
                        <a:latin typeface="Calibri"/>
                        <a:ea typeface="Calibri"/>
                        <a:cs typeface="Arial"/>
                      </a:endParaRPr>
                    </a:p>
                  </a:txBody>
                  <a:tcPr marL="68580" marR="68580" marT="0" marB="0"/>
                </a:tc>
                <a:tc rowSpan="3">
                  <a:txBody>
                    <a:bodyPr/>
                    <a:lstStyle/>
                    <a:p>
                      <a:pPr algn="ctr" rtl="1">
                        <a:lnSpc>
                          <a:spcPct val="115000"/>
                        </a:lnSpc>
                        <a:spcAft>
                          <a:spcPts val="0"/>
                        </a:spcAft>
                      </a:pPr>
                      <a:endParaRPr lang="ar-DZ" sz="2000" dirty="0"/>
                    </a:p>
                    <a:p>
                      <a:pPr algn="ctr" rtl="1">
                        <a:lnSpc>
                          <a:spcPct val="115000"/>
                        </a:lnSpc>
                        <a:spcAft>
                          <a:spcPts val="0"/>
                        </a:spcAft>
                      </a:pPr>
                      <a:r>
                        <a:rPr lang="ar-DZ" sz="2000" dirty="0"/>
                        <a:t>0.05</a:t>
                      </a:r>
                      <a:endParaRPr lang="fr-FR" sz="2000" b="1" dirty="0">
                        <a:solidFill>
                          <a:schemeClr val="bg1"/>
                        </a:solidFill>
                        <a:latin typeface="Calibri"/>
                        <a:ea typeface="Calibri"/>
                        <a:cs typeface="Arial"/>
                      </a:endParaRPr>
                    </a:p>
                  </a:txBody>
                  <a:tcPr marL="68580" marR="68580" marT="0" marB="0"/>
                </a:tc>
                <a:tc rowSpan="3">
                  <a:txBody>
                    <a:bodyPr/>
                    <a:lstStyle/>
                    <a:p>
                      <a:pPr algn="ctr" rtl="1">
                        <a:lnSpc>
                          <a:spcPct val="115000"/>
                        </a:lnSpc>
                        <a:spcAft>
                          <a:spcPts val="0"/>
                        </a:spcAft>
                      </a:pPr>
                      <a:endParaRPr lang="ar-DZ" sz="2000" dirty="0"/>
                    </a:p>
                    <a:p>
                      <a:pPr algn="ctr" rtl="1">
                        <a:lnSpc>
                          <a:spcPct val="115000"/>
                        </a:lnSpc>
                        <a:spcAft>
                          <a:spcPts val="0"/>
                        </a:spcAft>
                      </a:pPr>
                      <a:r>
                        <a:rPr lang="ar-DZ" sz="2000" dirty="0" smtClean="0"/>
                        <a:t>3.84</a:t>
                      </a:r>
                      <a:endParaRPr lang="fr-FR" sz="2000" b="1" dirty="0">
                        <a:solidFill>
                          <a:schemeClr val="bg1"/>
                        </a:solidFill>
                        <a:latin typeface="Calibri"/>
                        <a:ea typeface="Calibri"/>
                        <a:cs typeface="Arial"/>
                      </a:endParaRPr>
                    </a:p>
                  </a:txBody>
                  <a:tcPr marL="68580" marR="68580" marT="0" marB="0"/>
                </a:tc>
                <a:tc rowSpan="3">
                  <a:txBody>
                    <a:bodyPr/>
                    <a:lstStyle/>
                    <a:p>
                      <a:pPr algn="ctr" rtl="1">
                        <a:lnSpc>
                          <a:spcPct val="115000"/>
                        </a:lnSpc>
                        <a:spcAft>
                          <a:spcPts val="0"/>
                        </a:spcAft>
                      </a:pPr>
                      <a:endParaRPr lang="ar-DZ" sz="2000" dirty="0"/>
                    </a:p>
                    <a:p>
                      <a:pPr algn="ctr" rtl="1">
                        <a:lnSpc>
                          <a:spcPct val="115000"/>
                        </a:lnSpc>
                        <a:spcAft>
                          <a:spcPts val="0"/>
                        </a:spcAft>
                      </a:pPr>
                      <a:r>
                        <a:rPr lang="ar-DZ" sz="2000" dirty="0" smtClean="0"/>
                        <a:t>51.2</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smtClean="0"/>
                        <a:t>90</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smtClean="0"/>
                        <a:t>72</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smtClean="0"/>
                        <a:t>نعم </a:t>
                      </a:r>
                      <a:endParaRPr lang="fr-FR" sz="2000" b="1" dirty="0">
                        <a:solidFill>
                          <a:schemeClr val="bg1"/>
                        </a:solidFill>
                        <a:latin typeface="Calibri"/>
                        <a:ea typeface="Calibri"/>
                        <a:cs typeface="Arial"/>
                      </a:endParaRPr>
                    </a:p>
                  </a:txBody>
                  <a:tcPr marL="68580" marR="68580" marT="0" marB="0"/>
                </a:tc>
              </a:tr>
              <a:tr h="453498">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ctr" rtl="1">
                        <a:lnSpc>
                          <a:spcPct val="115000"/>
                        </a:lnSpc>
                        <a:spcAft>
                          <a:spcPts val="0"/>
                        </a:spcAft>
                      </a:pPr>
                      <a:r>
                        <a:rPr lang="ar-DZ" sz="2000" dirty="0" smtClean="0"/>
                        <a:t>10</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smtClean="0"/>
                        <a:t>08</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smtClean="0"/>
                        <a:t>لا</a:t>
                      </a:r>
                      <a:endParaRPr lang="fr-FR" sz="2000" b="1" dirty="0">
                        <a:solidFill>
                          <a:schemeClr val="bg1"/>
                        </a:solidFill>
                        <a:latin typeface="Calibri"/>
                        <a:ea typeface="Calibri"/>
                        <a:cs typeface="Arial"/>
                      </a:endParaRPr>
                    </a:p>
                  </a:txBody>
                  <a:tcPr marL="68580" marR="68580" marT="0" marB="0"/>
                </a:tc>
              </a:tr>
              <a:tr h="664581">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ctr" rtl="1">
                        <a:lnSpc>
                          <a:spcPct val="115000"/>
                        </a:lnSpc>
                        <a:spcAft>
                          <a:spcPts val="0"/>
                        </a:spcAft>
                      </a:pPr>
                      <a:r>
                        <a:rPr lang="ar-DZ" sz="2000" dirty="0"/>
                        <a:t>100</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a:t>80</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a:t>المجموع</a:t>
                      </a:r>
                      <a:endParaRPr lang="fr-FR" sz="2000" b="1" dirty="0">
                        <a:solidFill>
                          <a:schemeClr val="bg1"/>
                        </a:solidFill>
                        <a:latin typeface="Calibri"/>
                        <a:ea typeface="Calibri"/>
                        <a:cs typeface="Arial"/>
                      </a:endParaRPr>
                    </a:p>
                  </a:txBody>
                  <a:tcPr marL="68580" marR="68580" marT="0" marB="0"/>
                </a:tc>
              </a:tr>
            </a:tbl>
          </a:graphicData>
        </a:graphic>
      </p:graphicFrame>
      <p:sp>
        <p:nvSpPr>
          <p:cNvPr id="59395" name="Rectangle 3"/>
          <p:cNvSpPr>
            <a:spLocks noChangeArrowheads="1"/>
          </p:cNvSpPr>
          <p:nvPr/>
        </p:nvSpPr>
        <p:spPr bwMode="auto">
          <a:xfrm>
            <a:off x="3445007" y="2571744"/>
            <a:ext cx="5698996"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DZ" sz="16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السؤال رقم (28): </a:t>
            </a:r>
            <a:r>
              <a:rPr kumimoji="0" lang="ar-DZ" sz="1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نوعية الأرضية الصلبة الخشنة تحدد نوعية التمارين المستخدمة.</a:t>
            </a:r>
            <a:endParaRPr kumimoji="0" lang="en-US" sz="16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endParaRPr>
          </a:p>
          <a:p>
            <a:pPr lvl="0" algn="r" eaLnBrk="0" fontAlgn="base" hangingPunct="0">
              <a:spcBef>
                <a:spcPct val="0"/>
              </a:spcBef>
              <a:spcAft>
                <a:spcPct val="0"/>
              </a:spcAft>
            </a:pPr>
            <a:r>
              <a:rPr kumimoji="0" lang="fr-FR" sz="16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a:t>
            </a:r>
            <a:r>
              <a:rPr kumimoji="0" lang="ar-DZ" sz="1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lang="ar-DZ" sz="1400" b="1" dirty="0" smtClean="0">
                <a:latin typeface="Simplified Arabic" pitchFamily="18" charset="-78"/>
                <a:ea typeface="Calibri" pitchFamily="34" charset="0"/>
                <a:cs typeface="Simplified Arabic" pitchFamily="18" charset="-78"/>
              </a:rPr>
              <a:t>الغرض من السؤال: </a:t>
            </a:r>
            <a:r>
              <a:rPr kumimoji="0" lang="ar-DZ" sz="1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معرفة ما إن كان للأرضية الصلبة الخشنة تحدد لنوعية التمارين المستخدمة</a:t>
            </a:r>
            <a:r>
              <a:rPr kumimoji="0" lang="fr-FR" sz="1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a:t>
            </a:r>
            <a:r>
              <a:rPr kumimoji="0" lang="fr-FR" sz="800" b="0" i="0" u="none" strike="noStrike" cap="none" normalizeH="0" baseline="0" dirty="0" smtClean="0">
                <a:ln>
                  <a:noFill/>
                </a:ln>
                <a:solidFill>
                  <a:schemeClr val="tx1"/>
                </a:solidFill>
                <a:effectLst/>
                <a:latin typeface="Arial" pitchFamily="34" charset="0"/>
                <a:cs typeface="Arial" pitchFamily="34" charset="0"/>
              </a:rPr>
              <a:t>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24"/>
            <a:ext cx="9144000" cy="6858000"/>
          </a:xfrm>
        </p:spPr>
        <p:style>
          <a:lnRef idx="1">
            <a:schemeClr val="accent4"/>
          </a:lnRef>
          <a:fillRef idx="2">
            <a:schemeClr val="accent4"/>
          </a:fillRef>
          <a:effectRef idx="1">
            <a:schemeClr val="accent4"/>
          </a:effectRef>
          <a:fontRef idx="minor">
            <a:schemeClr val="dk1"/>
          </a:fontRef>
        </p:style>
        <p:txBody>
          <a:bodyPr>
            <a:normAutofit/>
          </a:bodyPr>
          <a:lstStyle/>
          <a:p>
            <a:pPr algn="r">
              <a:buNone/>
            </a:pPr>
            <a:r>
              <a:rPr lang="ar-SA" sz="2400" b="1" dirty="0" smtClean="0"/>
              <a:t>الشكل رقم </a:t>
            </a:r>
            <a:r>
              <a:rPr lang="ar-DZ" sz="2400" b="1" dirty="0" smtClean="0"/>
              <a:t>(38): يبين إجابات المبحوثين ما إذا كان للأرضية الصلبة دور في تحديد التمارين المستخدمة</a:t>
            </a:r>
            <a:r>
              <a:rPr lang="ar-SA" sz="2400" b="1" dirty="0" smtClean="0"/>
              <a:t>.</a:t>
            </a:r>
            <a:endParaRPr lang="fr-FR" sz="2400" dirty="0">
              <a:solidFill>
                <a:schemeClr val="accent5">
                  <a:lumMod val="75000"/>
                </a:schemeClr>
              </a:solidFill>
            </a:endParaRPr>
          </a:p>
        </p:txBody>
      </p:sp>
      <p:graphicFrame>
        <p:nvGraphicFramePr>
          <p:cNvPr id="6" name="Graphique 5"/>
          <p:cNvGraphicFramePr/>
          <p:nvPr/>
        </p:nvGraphicFramePr>
        <p:xfrm>
          <a:off x="1500166" y="1071546"/>
          <a:ext cx="6643734" cy="421484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idx="1"/>
          </p:nvPr>
        </p:nvSpPr>
        <p:spPr bwMode="auto">
          <a:xfrm>
            <a:off x="285720" y="285728"/>
            <a:ext cx="8643998" cy="57751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r" defTabSz="914400" rtl="1" eaLnBrk="1" fontAlgn="base" latinLnBrk="0" hangingPunct="1">
              <a:lnSpc>
                <a:spcPct val="100000"/>
              </a:lnSpc>
              <a:spcBef>
                <a:spcPct val="0"/>
              </a:spcBef>
              <a:spcAft>
                <a:spcPct val="0"/>
              </a:spcAft>
              <a:buClrTx/>
              <a:buSzTx/>
              <a:buFontTx/>
              <a:buNone/>
              <a:tabLst/>
            </a:pPr>
            <a:r>
              <a:rPr kumimoji="0" lang="ar-DZ" sz="2000" b="1" i="0" u="none" strike="noStrike" cap="none" normalizeH="0" baseline="0" dirty="0" smtClean="0">
                <a:ln>
                  <a:noFill/>
                </a:ln>
                <a:solidFill>
                  <a:srgbClr val="FF0000"/>
                </a:solidFill>
                <a:effectLst/>
                <a:latin typeface="Simplified Arabic" pitchFamily="18" charset="-78"/>
                <a:ea typeface="Calibri" pitchFamily="34" charset="0"/>
                <a:cs typeface="Simplified Arabic" pitchFamily="18" charset="-78"/>
              </a:rPr>
              <a:t>تحليل الجدول رقم (37):</a:t>
            </a:r>
            <a:endParaRPr kumimoji="0" lang="fr-FR" sz="2000" b="0" i="0" u="none" strike="noStrike" cap="none" normalizeH="0" baseline="0" dirty="0" smtClean="0">
              <a:ln>
                <a:noFill/>
              </a:ln>
              <a:solidFill>
                <a:srgbClr val="FF0000"/>
              </a:solidFill>
              <a:effectLst/>
              <a:latin typeface="Arial" pitchFamily="34" charset="0"/>
              <a:cs typeface="Arial" pitchFamily="34" charset="0"/>
            </a:endParaRPr>
          </a:p>
          <a:p>
            <a:pPr marL="0" marR="0" lvl="0" indent="449263" algn="r" defTabSz="914400" rtl="1" eaLnBrk="0" fontAlgn="base" latinLnBrk="0" hangingPunct="0">
              <a:lnSpc>
                <a:spcPct val="100000"/>
              </a:lnSpc>
              <a:spcBef>
                <a:spcPct val="0"/>
              </a:spcBef>
              <a:spcAft>
                <a:spcPct val="0"/>
              </a:spcAft>
              <a:buClrTx/>
              <a:buSzTx/>
              <a:buFontTx/>
              <a:buNone/>
              <a:tabLst/>
            </a:pP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نلاحظ من خلال النتائج المتحصل عليها أن نسبة </a:t>
            </a:r>
            <a:r>
              <a:rPr kumimoji="0" lang="ar-DZ"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(90</a:t>
            </a:r>
            <a:r>
              <a:rPr kumimoji="0" lang="fr-FR"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a:t>
            </a:r>
            <a:r>
              <a:rPr kumimoji="0" lang="ar-DZ"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a:t>
            </a: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من المبحوثين أن أجابوا "نعم" أي نوعية الأرضية الصلبة الخشنة تحدد نوعية التمارين المستخدمة، في حين نجد نسبة</a:t>
            </a:r>
            <a:r>
              <a:rPr kumimoji="0" lang="ar-DZ"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(10</a:t>
            </a:r>
            <a:r>
              <a:rPr kumimoji="0" lang="fr-FR"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a:t>
            </a:r>
            <a:r>
              <a:rPr kumimoji="0" lang="ar-DZ"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a:t>
            </a: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من المبحوثين أجابوا </a:t>
            </a:r>
            <a:r>
              <a:rPr kumimoji="0" lang="ar-DZ" sz="20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ب</a:t>
            </a: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"لا" أي لنوعية الأرضية ليس لها دخل في تحديد نوعية التمارين.</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r" defTabSz="914400" rtl="1" eaLnBrk="0" fontAlgn="base" latinLnBrk="0" hangingPunct="0">
              <a:lnSpc>
                <a:spcPct val="100000"/>
              </a:lnSpc>
              <a:spcBef>
                <a:spcPct val="0"/>
              </a:spcBef>
              <a:spcAft>
                <a:spcPct val="0"/>
              </a:spcAft>
              <a:buClrTx/>
              <a:buSzTx/>
              <a:buFontTx/>
              <a:buNone/>
              <a:tabLst/>
            </a:pPr>
            <a:r>
              <a:rPr kumimoji="0" lang="ar-DZ" sz="2000" b="1" i="0" u="none" strike="noStrike" cap="none" normalizeH="0" baseline="0" dirty="0" smtClean="0">
                <a:ln>
                  <a:noFill/>
                </a:ln>
                <a:solidFill>
                  <a:srgbClr val="FF0000"/>
                </a:solidFill>
                <a:effectLst/>
                <a:latin typeface="Simplified Arabic" pitchFamily="18" charset="-78"/>
                <a:ea typeface="Calibri" pitchFamily="34" charset="0"/>
                <a:cs typeface="Simplified Arabic" pitchFamily="18" charset="-78"/>
              </a:rPr>
              <a:t>القرار الإحصائي:</a:t>
            </a:r>
            <a:endParaRPr kumimoji="0" lang="fr-FR" sz="2000" b="0" i="0" u="none" strike="noStrike" cap="none" normalizeH="0" baseline="0" dirty="0" smtClean="0">
              <a:ln>
                <a:noFill/>
              </a:ln>
              <a:solidFill>
                <a:srgbClr val="FF0000"/>
              </a:solidFill>
              <a:effectLst/>
              <a:latin typeface="Arial" pitchFamily="34" charset="0"/>
              <a:cs typeface="Arial" pitchFamily="34" charset="0"/>
            </a:endParaRPr>
          </a:p>
          <a:p>
            <a:pPr marL="0" marR="0" lvl="0" indent="449263" algn="r" defTabSz="914400" rtl="1" eaLnBrk="0" fontAlgn="base" latinLnBrk="0" hangingPunct="0">
              <a:lnSpc>
                <a:spcPct val="100000"/>
              </a:lnSpc>
              <a:spcBef>
                <a:spcPct val="0"/>
              </a:spcBef>
              <a:spcAft>
                <a:spcPct val="0"/>
              </a:spcAft>
              <a:buClrTx/>
              <a:buSzTx/>
              <a:buFontTx/>
              <a:buNone/>
              <a:tabLst/>
            </a:pP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نلاحظ أن </a:t>
            </a:r>
            <a:r>
              <a:rPr kumimoji="0" lang="ar-SA"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كا</a:t>
            </a:r>
            <a:r>
              <a:rPr kumimoji="0" lang="ar-SA" sz="2000" b="0" i="0" u="none" strike="noStrike" cap="none" normalizeH="0" baseline="30000" dirty="0" smtClean="0">
                <a:ln>
                  <a:noFill/>
                </a:ln>
                <a:solidFill>
                  <a:schemeClr val="tx1"/>
                </a:solidFill>
                <a:effectLst/>
                <a:latin typeface="Simplified Arabic" pitchFamily="18" charset="-78"/>
                <a:ea typeface="Calibri" pitchFamily="34" charset="0"/>
                <a:cs typeface="Simplified Arabic" pitchFamily="18" charset="-78"/>
              </a:rPr>
              <a:t>2</a:t>
            </a:r>
            <a:r>
              <a:rPr kumimoji="0" lang="ar-SA"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المحسوبة </a:t>
            </a:r>
            <a:r>
              <a:rPr kumimoji="0" lang="ar-DZ"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(51.2) </a:t>
            </a: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أكبر من </a:t>
            </a:r>
            <a:r>
              <a:rPr kumimoji="0" lang="ar-SA"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كا</a:t>
            </a:r>
            <a:r>
              <a:rPr kumimoji="0" lang="ar-SA" sz="2000" b="0" i="0" u="none" strike="noStrike" cap="none" normalizeH="0" baseline="30000" dirty="0" smtClean="0">
                <a:ln>
                  <a:noFill/>
                </a:ln>
                <a:solidFill>
                  <a:schemeClr val="tx1"/>
                </a:solidFill>
                <a:effectLst/>
                <a:latin typeface="Simplified Arabic" pitchFamily="18" charset="-78"/>
                <a:ea typeface="Calibri" pitchFamily="34" charset="0"/>
                <a:cs typeface="Simplified Arabic" pitchFamily="18" charset="-78"/>
              </a:rPr>
              <a:t>2</a:t>
            </a: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المجدولة </a:t>
            </a:r>
            <a:r>
              <a:rPr kumimoji="0" lang="ar-DZ"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(3.841)</a:t>
            </a: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ومنه فالنتّيجة إيجابية، أي توجد فروق ذات دلالة إحصائية عند مستوى الدلالة </a:t>
            </a:r>
            <a:r>
              <a:rPr kumimoji="0" lang="ar-DZ"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(0.05)</a:t>
            </a: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بين المبحوثين بخصوص نوعية التمارين المستخدمة في الأرضية الصلبة الخشنة.</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r" defTabSz="914400" rtl="1" eaLnBrk="0" fontAlgn="base" latinLnBrk="0" hangingPunct="0">
              <a:lnSpc>
                <a:spcPct val="100000"/>
              </a:lnSpc>
              <a:spcBef>
                <a:spcPct val="0"/>
              </a:spcBef>
              <a:spcAft>
                <a:spcPct val="0"/>
              </a:spcAft>
              <a:buClrTx/>
              <a:buSzTx/>
              <a:buFontTx/>
              <a:buNone/>
              <a:tabLst/>
            </a:pPr>
            <a:r>
              <a:rPr kumimoji="0" lang="ar-DZ" sz="2000" b="1" i="0" u="none" strike="noStrike" cap="none" normalizeH="0" baseline="0" dirty="0" smtClean="0">
                <a:ln>
                  <a:noFill/>
                </a:ln>
                <a:solidFill>
                  <a:srgbClr val="FF0000"/>
                </a:solidFill>
                <a:effectLst/>
                <a:latin typeface="Simplified Arabic" pitchFamily="18" charset="-78"/>
                <a:ea typeface="Calibri" pitchFamily="34" charset="0"/>
                <a:cs typeface="Simplified Arabic" pitchFamily="18" charset="-78"/>
              </a:rPr>
              <a:t>تفسير نتائج الجدول رقم (37):</a:t>
            </a:r>
            <a:endParaRPr kumimoji="0" lang="fr-FR" sz="2000" b="0" i="0" u="none" strike="noStrike" cap="none" normalizeH="0" baseline="0" dirty="0" smtClean="0">
              <a:ln>
                <a:noFill/>
              </a:ln>
              <a:solidFill>
                <a:srgbClr val="FF0000"/>
              </a:solidFill>
              <a:effectLst/>
              <a:latin typeface="Arial" pitchFamily="34" charset="0"/>
              <a:cs typeface="Arial" pitchFamily="34" charset="0"/>
            </a:endParaRPr>
          </a:p>
          <a:p>
            <a:pPr marL="0" marR="0" lvl="0" indent="449263" algn="r" defTabSz="914400" rtl="1" eaLnBrk="0" fontAlgn="base" latinLnBrk="0" hangingPunct="0">
              <a:lnSpc>
                <a:spcPct val="100000"/>
              </a:lnSpc>
              <a:spcBef>
                <a:spcPct val="0"/>
              </a:spcBef>
              <a:spcAft>
                <a:spcPct val="0"/>
              </a:spcAft>
              <a:buClrTx/>
              <a:buSzTx/>
              <a:buFontTx/>
              <a:buNone/>
              <a:tabLst/>
            </a:pP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تبين النتائج المتحصل عليها أن غالبية العدائين بنسبة </a:t>
            </a:r>
            <a:r>
              <a:rPr kumimoji="0" lang="ar-DZ"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(90</a:t>
            </a:r>
            <a:r>
              <a:rPr kumimoji="0" lang="fr-FR"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a:t>
            </a:r>
            <a:r>
              <a:rPr kumimoji="0" lang="ar-DZ"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a:t>
            </a: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يرون أن نوعية الأرضية هي التي تحدد نوعية التمارين المستخدمة أثناء التدريبات، فبعض التمارين التي تمارس في أرضيات أخرى (معشوشبة، ترابية...) لا يمكن القيام </a:t>
            </a:r>
            <a:r>
              <a:rPr kumimoji="0" lang="ar-DZ" sz="20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بها</a:t>
            </a: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في الأرضية الصلبة الخشنة، وهذا لتفادي التعرض للإصابات والإجهاد البدني، لذا يجب على المدرب اختيار أفضل التمارين التي تتناسب مع نوعية الأرضية.</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r" defTabSz="914400" rtl="1" eaLnBrk="0" fontAlgn="base" latinLnBrk="0" hangingPunct="0">
              <a:lnSpc>
                <a:spcPct val="100000"/>
              </a:lnSpc>
              <a:spcBef>
                <a:spcPct val="0"/>
              </a:spcBef>
              <a:spcAft>
                <a:spcPct val="0"/>
              </a:spcAft>
              <a:buClrTx/>
              <a:buSzTx/>
              <a:buFontTx/>
              <a:buNone/>
              <a:tabLst/>
            </a:pPr>
            <a:r>
              <a:rPr kumimoji="0" lang="ar-DZ" sz="2000" b="1" i="0" u="none" strike="noStrike" cap="none" normalizeH="0" baseline="0" dirty="0" smtClean="0">
                <a:ln>
                  <a:noFill/>
                </a:ln>
                <a:solidFill>
                  <a:srgbClr val="FF0000"/>
                </a:solidFill>
                <a:effectLst/>
                <a:latin typeface="Simplified Arabic" pitchFamily="18" charset="-78"/>
                <a:ea typeface="Calibri" pitchFamily="34" charset="0"/>
                <a:cs typeface="Simplified Arabic" pitchFamily="18" charset="-78"/>
              </a:rPr>
              <a:t>الاستنتاج الخاص بالجدول رقم (37): </a:t>
            </a:r>
            <a:endParaRPr kumimoji="0" lang="fr-FR" sz="2000" b="0" i="0" u="none" strike="noStrike" cap="none" normalizeH="0" baseline="0" dirty="0" smtClean="0">
              <a:ln>
                <a:noFill/>
              </a:ln>
              <a:solidFill>
                <a:srgbClr val="FF0000"/>
              </a:solidFill>
              <a:effectLst/>
              <a:latin typeface="Arial" pitchFamily="34" charset="0"/>
              <a:cs typeface="Arial" pitchFamily="34" charset="0"/>
            </a:endParaRPr>
          </a:p>
          <a:p>
            <a:pPr marL="0" marR="0" lvl="0" indent="449263" algn="r" defTabSz="914400" rtl="1" eaLnBrk="0" fontAlgn="base" latinLnBrk="0" hangingPunct="0">
              <a:lnSpc>
                <a:spcPct val="100000"/>
              </a:lnSpc>
              <a:spcBef>
                <a:spcPct val="0"/>
              </a:spcBef>
              <a:spcAft>
                <a:spcPct val="0"/>
              </a:spcAft>
              <a:buClrTx/>
              <a:buSzTx/>
              <a:buFontTx/>
              <a:buNone/>
              <a:tabLst/>
            </a:pP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تختلف تمرينات الأرضية الاصطناعية الخشنة عن تمرينات الأرضيات الأخرى.</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r" defTabSz="914400" rtl="1" eaLnBrk="0" fontAlgn="base" latinLnBrk="0" hangingPunct="0">
              <a:lnSpc>
                <a:spcPct val="100000"/>
              </a:lnSpc>
              <a:spcBef>
                <a:spcPct val="0"/>
              </a:spcBef>
              <a:spcAft>
                <a:spcPct val="0"/>
              </a:spcAft>
              <a:buClrTx/>
              <a:buSzTx/>
              <a:buFontTx/>
              <a:buNone/>
              <a:tabLst/>
            </a:pP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اختيار التمارين المناسبة لتفادي الإصابة والإجهاد البدني.</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r" defTabSz="914400" rtl="1" eaLnBrk="0" fontAlgn="base" latinLnBrk="0" hangingPunct="0">
              <a:lnSpc>
                <a:spcPct val="100000"/>
              </a:lnSpc>
              <a:spcBef>
                <a:spcPct val="0"/>
              </a:spcBef>
              <a:spcAft>
                <a:spcPct val="0"/>
              </a:spcAft>
              <a:buClrTx/>
              <a:buSzTx/>
              <a:buFontTx/>
              <a:buNone/>
              <a:tabLst/>
            </a:pP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تفادي التمارين التي من شئنها أن تعرض العداء للإصابة.</a:t>
            </a:r>
            <a:endParaRPr kumimoji="0" lang="en-US"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endParaRPr>
          </a:p>
          <a:p>
            <a:pPr marL="0" marR="0" lvl="0" indent="449263" algn="r" defTabSz="914400" rtl="0" eaLnBrk="0" fontAlgn="base" latinLnBrk="0" hangingPunct="0">
              <a:lnSpc>
                <a:spcPct val="100000"/>
              </a:lnSpc>
              <a:spcBef>
                <a:spcPct val="0"/>
              </a:spcBef>
              <a:spcAft>
                <a:spcPct val="0"/>
              </a:spcAft>
              <a:buClrTx/>
              <a:buSzTx/>
              <a:buFontTx/>
              <a:buNone/>
              <a:tabLst/>
            </a:pPr>
            <a:r>
              <a:rPr kumimoji="0" lang="ar-DZ"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التدريب في الأرضية الصلبة أكثر صعوبة من الأرضيات الأخرى</a:t>
            </a:r>
            <a:r>
              <a:rPr kumimoji="0" lang="fr-FR" sz="20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a:t>
            </a:r>
            <a:r>
              <a:rPr kumimoji="0" lang="fr-FR" sz="20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144000" cy="6858000"/>
          </a:xfrm>
        </p:spPr>
        <p:style>
          <a:lnRef idx="1">
            <a:schemeClr val="accent4"/>
          </a:lnRef>
          <a:fillRef idx="2">
            <a:schemeClr val="accent4"/>
          </a:fillRef>
          <a:effectRef idx="1">
            <a:schemeClr val="accent4"/>
          </a:effectRef>
          <a:fontRef idx="minor">
            <a:schemeClr val="dk1"/>
          </a:fontRef>
        </p:style>
        <p:txBody>
          <a:bodyPr/>
          <a:lstStyle/>
          <a:p>
            <a:pPr algn="r" rtl="1">
              <a:buNone/>
            </a:pPr>
            <a:endParaRPr lang="fr-FR" dirty="0" smtClean="0"/>
          </a:p>
          <a:p>
            <a:pPr algn="r" rtl="1">
              <a:buNone/>
            </a:pPr>
            <a:endParaRPr lang="ar-DZ" dirty="0" smtClean="0"/>
          </a:p>
          <a:p>
            <a:pPr algn="just" rtl="1">
              <a:lnSpc>
                <a:spcPct val="115000"/>
              </a:lnSpc>
              <a:spcAft>
                <a:spcPts val="0"/>
              </a:spcAft>
              <a:buNone/>
            </a:pPr>
            <a:endParaRPr lang="ar-DZ" sz="2400" b="1" dirty="0" smtClean="0">
              <a:solidFill>
                <a:srgbClr val="7030A0"/>
              </a:solidFill>
              <a:latin typeface="Times New Roman"/>
              <a:ea typeface="Times New Roman"/>
              <a:cs typeface="Simplified Arabic"/>
            </a:endParaRPr>
          </a:p>
          <a:p>
            <a:pPr algn="just" rtl="1">
              <a:lnSpc>
                <a:spcPct val="115000"/>
              </a:lnSpc>
              <a:spcAft>
                <a:spcPts val="0"/>
              </a:spcAft>
              <a:buNone/>
            </a:pPr>
            <a:r>
              <a:rPr lang="ar-EG" sz="2400" b="1" dirty="0" smtClean="0">
                <a:solidFill>
                  <a:srgbClr val="7030A0"/>
                </a:solidFill>
                <a:latin typeface="Times New Roman"/>
                <a:ea typeface="Times New Roman"/>
                <a:cs typeface="Simplified Arabic"/>
              </a:rPr>
              <a:t>السؤال الثامن</a:t>
            </a:r>
            <a:r>
              <a:rPr lang="ar-EG" sz="2400" b="1" dirty="0" smtClean="0">
                <a:latin typeface="Times New Roman"/>
                <a:ea typeface="Times New Roman"/>
                <a:cs typeface="Simplified Arabic"/>
              </a:rPr>
              <a:t>:</a:t>
            </a:r>
            <a:r>
              <a:rPr lang="ar-EG" sz="2400" dirty="0" smtClean="0">
                <a:latin typeface="Times New Roman"/>
                <a:ea typeface="Times New Roman"/>
                <a:cs typeface="Simplified Arabic"/>
              </a:rPr>
              <a:t>هل</a:t>
            </a:r>
            <a:r>
              <a:rPr lang="ar-EG" sz="2400" b="1" dirty="0" smtClean="0">
                <a:latin typeface="Times New Roman"/>
                <a:ea typeface="Times New Roman"/>
                <a:cs typeface="Simplified Arabic"/>
              </a:rPr>
              <a:t> </a:t>
            </a:r>
            <a:r>
              <a:rPr lang="ar-EG" sz="2400" dirty="0" smtClean="0">
                <a:latin typeface="Times New Roman"/>
                <a:ea typeface="Times New Roman"/>
                <a:cs typeface="Simplified Arabic"/>
              </a:rPr>
              <a:t>ترون أنه من الضروري زيادة</a:t>
            </a:r>
            <a:r>
              <a:rPr lang="ar-EG" sz="2400" b="1" dirty="0" smtClean="0">
                <a:latin typeface="Times New Roman"/>
                <a:ea typeface="Times New Roman"/>
                <a:cs typeface="Simplified Arabic"/>
              </a:rPr>
              <a:t> </a:t>
            </a:r>
            <a:r>
              <a:rPr lang="ar-EG" sz="2400" dirty="0" smtClean="0">
                <a:latin typeface="Times New Roman"/>
                <a:ea typeface="Times New Roman"/>
                <a:cs typeface="Simplified Arabic"/>
              </a:rPr>
              <a:t>عدد الحصص التدريبية الخاصة بالرياضة المدرسية؟</a:t>
            </a:r>
            <a:endParaRPr lang="fr-FR" sz="2000" dirty="0" smtClean="0">
              <a:latin typeface="Times New Roman"/>
              <a:ea typeface="Times New Roman"/>
            </a:endParaRPr>
          </a:p>
          <a:p>
            <a:pPr algn="just" rtl="1">
              <a:lnSpc>
                <a:spcPct val="115000"/>
              </a:lnSpc>
              <a:spcAft>
                <a:spcPts val="0"/>
              </a:spcAft>
              <a:buNone/>
            </a:pPr>
            <a:r>
              <a:rPr lang="ar-EG" sz="2400" b="1" dirty="0" smtClean="0">
                <a:solidFill>
                  <a:srgbClr val="7030A0"/>
                </a:solidFill>
                <a:latin typeface="Times New Roman"/>
                <a:ea typeface="Times New Roman"/>
                <a:cs typeface="Simplified Arabic"/>
              </a:rPr>
              <a:t>الهدف من السؤال:</a:t>
            </a:r>
            <a:r>
              <a:rPr lang="ar-EG" sz="2400" dirty="0" smtClean="0">
                <a:solidFill>
                  <a:srgbClr val="7030A0"/>
                </a:solidFill>
                <a:latin typeface="Times New Roman"/>
                <a:ea typeface="Times New Roman"/>
                <a:cs typeface="Simplified Arabic"/>
              </a:rPr>
              <a:t> </a:t>
            </a:r>
            <a:r>
              <a:rPr lang="ar-EG" sz="2400" dirty="0" smtClean="0">
                <a:latin typeface="Times New Roman"/>
                <a:ea typeface="Times New Roman"/>
                <a:cs typeface="Simplified Arabic"/>
              </a:rPr>
              <a:t>هو معرفة أهمية زيادة عدد الحصص التدريبية الخاصة بالرياضة المدرسية بالنسبة للأستاذ.</a:t>
            </a:r>
            <a:endParaRPr lang="ar-DZ" sz="2400" dirty="0" smtClean="0">
              <a:latin typeface="Times New Roman"/>
              <a:ea typeface="Times New Roman"/>
              <a:cs typeface="Simplified Arabic"/>
            </a:endParaRPr>
          </a:p>
          <a:p>
            <a:pPr algn="just" rtl="1">
              <a:lnSpc>
                <a:spcPct val="115000"/>
              </a:lnSpc>
              <a:spcAft>
                <a:spcPts val="0"/>
              </a:spcAft>
              <a:buNone/>
            </a:pPr>
            <a:endParaRPr lang="ar-DZ" sz="2400" dirty="0" smtClean="0">
              <a:latin typeface="Times New Roman"/>
              <a:ea typeface="Times New Roman"/>
              <a:cs typeface="Simplified Arabic"/>
            </a:endParaRPr>
          </a:p>
          <a:p>
            <a:pPr algn="just" rtl="1">
              <a:lnSpc>
                <a:spcPct val="115000"/>
              </a:lnSpc>
              <a:spcAft>
                <a:spcPts val="0"/>
              </a:spcAft>
              <a:buNone/>
            </a:pPr>
            <a:endParaRPr lang="ar-DZ" sz="2400" dirty="0" smtClean="0">
              <a:latin typeface="Times New Roman"/>
              <a:ea typeface="Times New Roman"/>
              <a:cs typeface="Simplified Arabic"/>
            </a:endParaRPr>
          </a:p>
          <a:p>
            <a:pPr algn="just" rtl="1">
              <a:lnSpc>
                <a:spcPct val="115000"/>
              </a:lnSpc>
              <a:spcAft>
                <a:spcPts val="0"/>
              </a:spcAft>
              <a:buNone/>
            </a:pPr>
            <a:endParaRPr lang="ar-DZ" sz="2400" dirty="0" smtClean="0">
              <a:latin typeface="Times New Roman"/>
              <a:ea typeface="Times New Roman"/>
              <a:cs typeface="Simplified Arabic"/>
            </a:endParaRPr>
          </a:p>
          <a:p>
            <a:pPr algn="just" rtl="1">
              <a:lnSpc>
                <a:spcPct val="115000"/>
              </a:lnSpc>
              <a:spcAft>
                <a:spcPts val="0"/>
              </a:spcAft>
              <a:buNone/>
            </a:pPr>
            <a:endParaRPr lang="ar-DZ" sz="2400" dirty="0" smtClean="0"/>
          </a:p>
          <a:p>
            <a:pPr algn="just" rtl="1">
              <a:lnSpc>
                <a:spcPct val="115000"/>
              </a:lnSpc>
              <a:spcAft>
                <a:spcPts val="0"/>
              </a:spcAft>
              <a:buNone/>
            </a:pPr>
            <a:r>
              <a:rPr lang="ar-EG" sz="2400" dirty="0" smtClean="0">
                <a:solidFill>
                  <a:srgbClr val="C00000"/>
                </a:solidFill>
              </a:rPr>
              <a:t>الجدول رقم 18: </a:t>
            </a:r>
            <a:r>
              <a:rPr lang="ar-EG" sz="2400" dirty="0" smtClean="0"/>
              <a:t>يبين موقف الأستاذ من زيادة عدد الحصص التدريبية الخاصة بالرياضة المدرسية</a:t>
            </a:r>
            <a:endParaRPr lang="ar-DZ" sz="2400" dirty="0" smtClean="0">
              <a:latin typeface="Times New Roman"/>
              <a:ea typeface="Times New Roman"/>
              <a:cs typeface="Simplified Arabic"/>
            </a:endParaRPr>
          </a:p>
          <a:p>
            <a:pPr algn="just" rtl="1">
              <a:lnSpc>
                <a:spcPct val="115000"/>
              </a:lnSpc>
              <a:spcAft>
                <a:spcPts val="0"/>
              </a:spcAft>
              <a:buNone/>
            </a:pPr>
            <a:endParaRPr lang="ar-DZ" sz="2400" dirty="0" smtClean="0">
              <a:latin typeface="Times New Roman"/>
              <a:ea typeface="Times New Roman"/>
              <a:cs typeface="Simplified Arabic"/>
            </a:endParaRPr>
          </a:p>
          <a:p>
            <a:pPr algn="just" rtl="1">
              <a:lnSpc>
                <a:spcPct val="115000"/>
              </a:lnSpc>
              <a:spcAft>
                <a:spcPts val="0"/>
              </a:spcAft>
              <a:buNone/>
            </a:pPr>
            <a:endParaRPr lang="fr-FR" sz="2000" dirty="0" smtClean="0">
              <a:latin typeface="Times New Roman"/>
              <a:ea typeface="Times New Roman"/>
            </a:endParaRPr>
          </a:p>
          <a:p>
            <a:pPr algn="r" rtl="1">
              <a:buNone/>
            </a:pPr>
            <a:endParaRPr lang="ar-DZ" sz="2400" dirty="0" smtClean="0">
              <a:solidFill>
                <a:srgbClr val="C00000"/>
              </a:solidFill>
            </a:endParaRPr>
          </a:p>
          <a:p>
            <a:pPr algn="r" rtl="1">
              <a:buNone/>
            </a:pPr>
            <a:endParaRPr lang="fr-FR" dirty="0" smtClean="0"/>
          </a:p>
        </p:txBody>
      </p:sp>
      <p:sp>
        <p:nvSpPr>
          <p:cNvPr id="6" name="Ellipse 5"/>
          <p:cNvSpPr/>
          <p:nvPr/>
        </p:nvSpPr>
        <p:spPr>
          <a:xfrm>
            <a:off x="1643042" y="0"/>
            <a:ext cx="5715040" cy="1071570"/>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0">
            <a:schemeClr val="accent5"/>
          </a:lnRef>
          <a:fillRef idx="3">
            <a:schemeClr val="accent5"/>
          </a:fillRef>
          <a:effectRef idx="3">
            <a:schemeClr val="accent5"/>
          </a:effectRef>
          <a:fontRef idx="minor">
            <a:schemeClr val="lt1"/>
          </a:fontRef>
        </p:style>
        <p:txBody>
          <a:bodyPr rtlCol="0" anchor="ctr">
            <a:sp3d extrusionH="57150">
              <a:bevelT w="38100" h="38100" prst="convex"/>
            </a:sp3d>
          </a:bodyPr>
          <a:lstStyle/>
          <a:p>
            <a:pPr algn="ctr"/>
            <a:r>
              <a:rPr lang="ar-EG" sz="2800" b="1" dirty="0" smtClean="0">
                <a:ln w="18415" cmpd="sng">
                  <a:solidFill>
                    <a:srgbClr val="FFFFFF"/>
                  </a:solidFill>
                  <a:prstDash val="solid"/>
                </a:ln>
                <a:solidFill>
                  <a:srgbClr val="FFFFFF"/>
                </a:solidFill>
                <a:effectLst>
                  <a:innerShdw blurRad="63500" dist="50800" dir="18900000">
                    <a:prstClr val="black">
                      <a:alpha val="50000"/>
                    </a:prstClr>
                  </a:innerShdw>
                </a:effectLst>
              </a:rPr>
              <a:t>الاستبيان الخاص بالأستاذ</a:t>
            </a:r>
            <a:endParaRPr lang="fr-FR" sz="2800" b="1" dirty="0">
              <a:ln w="18415" cmpd="sng">
                <a:solidFill>
                  <a:srgbClr val="FFFFFF"/>
                </a:solidFill>
                <a:prstDash val="solid"/>
              </a:ln>
              <a:solidFill>
                <a:srgbClr val="FFFFFF"/>
              </a:solidFill>
              <a:effectLst>
                <a:innerShdw blurRad="63500" dist="50800" dir="18900000">
                  <a:prstClr val="black">
                    <a:alpha val="50000"/>
                  </a:prstClr>
                </a:innerShdw>
              </a:effectLst>
            </a:endParaRPr>
          </a:p>
        </p:txBody>
      </p:sp>
      <p:graphicFrame>
        <p:nvGraphicFramePr>
          <p:cNvPr id="7" name="Tableau 6"/>
          <p:cNvGraphicFramePr>
            <a:graphicFrameLocks noGrp="1"/>
          </p:cNvGraphicFramePr>
          <p:nvPr/>
        </p:nvGraphicFramePr>
        <p:xfrm>
          <a:off x="1500166" y="3286124"/>
          <a:ext cx="6096000" cy="1483360"/>
        </p:xfrm>
        <a:graphic>
          <a:graphicData uri="http://schemas.openxmlformats.org/drawingml/2006/table">
            <a:tbl>
              <a:tblPr firstRow="1" bandRow="1">
                <a:effectLst>
                  <a:outerShdw blurRad="76200" dir="13500000" sy="23000" kx="1200000" algn="br" rotWithShape="0">
                    <a:prstClr val="black">
                      <a:alpha val="20000"/>
                    </a:prstClr>
                  </a:outerShdw>
                  <a:reflection blurRad="6350" stA="52000" endA="300" endPos="35000" dir="5400000" sy="-100000" algn="bl" rotWithShape="0"/>
                </a:effectLst>
                <a:tableStyleId>{327F97BB-C833-4FB7-BDE5-3F7075034690}</a:tableStyleId>
              </a:tblPr>
              <a:tblGrid>
                <a:gridCol w="2032000"/>
                <a:gridCol w="2032000"/>
                <a:gridCol w="2032000"/>
              </a:tblGrid>
              <a:tr h="370840">
                <a:tc>
                  <a:txBody>
                    <a:bodyPr/>
                    <a:lstStyle/>
                    <a:p>
                      <a:pPr algn="ctr" rtl="1">
                        <a:lnSpc>
                          <a:spcPct val="150000"/>
                        </a:lnSpc>
                        <a:spcAft>
                          <a:spcPts val="0"/>
                        </a:spcAft>
                      </a:pPr>
                      <a:r>
                        <a:rPr lang="ar-EG" sz="1600" b="1" cap="all" dirty="0">
                          <a:latin typeface="Times New Roman"/>
                          <a:ea typeface="Times New Roman"/>
                          <a:cs typeface="Arial"/>
                        </a:rPr>
                        <a:t>النسبة (%)</a:t>
                      </a:r>
                      <a:endParaRPr lang="fr-FR" sz="1600" dirty="0">
                        <a:latin typeface="Times New Roman"/>
                        <a:ea typeface="Times New Roman"/>
                        <a:cs typeface="Arial"/>
                      </a:endParaRPr>
                    </a:p>
                  </a:txBody>
                  <a:tcPr marL="68580" marR="68580" marT="0" marB="0">
                    <a:cell3D prstMaterial="dkEdge">
                      <a:bevel prst="artDeco"/>
                      <a:lightRig rig="flood" dir="t"/>
                    </a:cell3D>
                    <a:solidFill>
                      <a:schemeClr val="accent5"/>
                    </a:solidFill>
                  </a:tcPr>
                </a:tc>
                <a:tc>
                  <a:txBody>
                    <a:bodyPr/>
                    <a:lstStyle/>
                    <a:p>
                      <a:pPr algn="ctr" rtl="1">
                        <a:lnSpc>
                          <a:spcPct val="150000"/>
                        </a:lnSpc>
                        <a:spcAft>
                          <a:spcPts val="0"/>
                        </a:spcAft>
                      </a:pPr>
                      <a:r>
                        <a:rPr lang="ar-EG" sz="1600" b="1" cap="all" dirty="0">
                          <a:latin typeface="Times New Roman"/>
                          <a:ea typeface="Times New Roman"/>
                          <a:cs typeface="Arial"/>
                        </a:rPr>
                        <a:t>التكرار</a:t>
                      </a:r>
                      <a:endParaRPr lang="fr-FR" sz="1600" dirty="0">
                        <a:latin typeface="Times New Roman"/>
                        <a:ea typeface="Times New Roman"/>
                        <a:cs typeface="Arial"/>
                      </a:endParaRPr>
                    </a:p>
                  </a:txBody>
                  <a:tcPr marL="68580" marR="68580" marT="0" marB="0">
                    <a:cell3D prstMaterial="dkEdge">
                      <a:bevel prst="artDeco"/>
                      <a:lightRig rig="flood" dir="t"/>
                    </a:cell3D>
                    <a:solidFill>
                      <a:schemeClr val="accent5"/>
                    </a:solidFill>
                  </a:tcPr>
                </a:tc>
                <a:tc>
                  <a:txBody>
                    <a:bodyPr/>
                    <a:lstStyle/>
                    <a:p>
                      <a:pPr algn="ctr" rtl="1">
                        <a:lnSpc>
                          <a:spcPct val="150000"/>
                        </a:lnSpc>
                        <a:spcAft>
                          <a:spcPts val="0"/>
                        </a:spcAft>
                      </a:pPr>
                      <a:r>
                        <a:rPr lang="ar-EG" sz="1600" b="1" cap="all" dirty="0">
                          <a:latin typeface="Times New Roman"/>
                          <a:ea typeface="Times New Roman"/>
                          <a:cs typeface="Arial"/>
                        </a:rPr>
                        <a:t>الإجابة</a:t>
                      </a:r>
                      <a:endParaRPr lang="fr-FR" sz="1600" dirty="0">
                        <a:latin typeface="Times New Roman"/>
                        <a:ea typeface="Times New Roman"/>
                        <a:cs typeface="Arial"/>
                      </a:endParaRPr>
                    </a:p>
                  </a:txBody>
                  <a:tcPr marL="68580" marR="68580" marT="0" marB="0">
                    <a:cell3D prstMaterial="dkEdge">
                      <a:bevel prst="artDeco"/>
                      <a:lightRig rig="flood" dir="t"/>
                    </a:cell3D>
                    <a:solidFill>
                      <a:schemeClr val="accent5"/>
                    </a:solidFill>
                  </a:tcPr>
                </a:tc>
              </a:tr>
              <a:tr h="370840">
                <a:tc>
                  <a:txBody>
                    <a:bodyPr/>
                    <a:lstStyle/>
                    <a:p>
                      <a:pPr algn="ctr" rtl="1">
                        <a:lnSpc>
                          <a:spcPct val="150000"/>
                        </a:lnSpc>
                        <a:spcAft>
                          <a:spcPts val="0"/>
                        </a:spcAft>
                      </a:pPr>
                      <a:r>
                        <a:rPr lang="ar-EG" sz="1600" dirty="0">
                          <a:latin typeface="Times New Roman"/>
                          <a:ea typeface="Times New Roman"/>
                          <a:cs typeface="Arial"/>
                        </a:rPr>
                        <a:t>93.33</a:t>
                      </a:r>
                      <a:endParaRPr lang="fr-FR" sz="1600" dirty="0">
                        <a:latin typeface="Times New Roman"/>
                        <a:ea typeface="Times New Roman"/>
                        <a:cs typeface="Arial"/>
                      </a:endParaRPr>
                    </a:p>
                  </a:txBody>
                  <a:tcPr marL="68580" marR="68580" marT="0" marB="0">
                    <a:cell3D prstMaterial="dkEdge">
                      <a:bevel prst="artDeco"/>
                      <a:lightRig rig="flood" dir="t"/>
                    </a:cell3D>
                    <a:solidFill>
                      <a:schemeClr val="accent5"/>
                    </a:solidFill>
                  </a:tcPr>
                </a:tc>
                <a:tc>
                  <a:txBody>
                    <a:bodyPr/>
                    <a:lstStyle/>
                    <a:p>
                      <a:pPr algn="ctr" rtl="1">
                        <a:lnSpc>
                          <a:spcPct val="150000"/>
                        </a:lnSpc>
                        <a:spcAft>
                          <a:spcPts val="0"/>
                        </a:spcAft>
                      </a:pPr>
                      <a:r>
                        <a:rPr lang="ar-EG" sz="1600" dirty="0">
                          <a:latin typeface="Times New Roman"/>
                          <a:ea typeface="Times New Roman"/>
                          <a:cs typeface="Arial"/>
                        </a:rPr>
                        <a:t>14</a:t>
                      </a:r>
                      <a:endParaRPr lang="fr-FR" sz="1600" dirty="0">
                        <a:latin typeface="Times New Roman"/>
                        <a:ea typeface="Times New Roman"/>
                        <a:cs typeface="Arial"/>
                      </a:endParaRPr>
                    </a:p>
                  </a:txBody>
                  <a:tcPr marL="68580" marR="68580" marT="0" marB="0">
                    <a:cell3D prstMaterial="dkEdge">
                      <a:bevel prst="artDeco"/>
                      <a:lightRig rig="flood" dir="t"/>
                    </a:cell3D>
                    <a:solidFill>
                      <a:schemeClr val="accent5"/>
                    </a:solidFill>
                  </a:tcPr>
                </a:tc>
                <a:tc>
                  <a:txBody>
                    <a:bodyPr/>
                    <a:lstStyle/>
                    <a:p>
                      <a:pPr algn="ctr" rtl="1">
                        <a:lnSpc>
                          <a:spcPct val="150000"/>
                        </a:lnSpc>
                        <a:spcAft>
                          <a:spcPts val="0"/>
                        </a:spcAft>
                      </a:pPr>
                      <a:r>
                        <a:rPr lang="ar-EG" sz="1600" dirty="0">
                          <a:latin typeface="Times New Roman"/>
                          <a:ea typeface="Times New Roman"/>
                          <a:cs typeface="Arial"/>
                        </a:rPr>
                        <a:t>نعم</a:t>
                      </a:r>
                      <a:endParaRPr lang="fr-FR" sz="1600" dirty="0">
                        <a:latin typeface="Times New Roman"/>
                        <a:ea typeface="Times New Roman"/>
                        <a:cs typeface="Arial"/>
                      </a:endParaRPr>
                    </a:p>
                  </a:txBody>
                  <a:tcPr marL="68580" marR="68580" marT="0" marB="0">
                    <a:cell3D prstMaterial="dkEdge">
                      <a:bevel prst="artDeco"/>
                      <a:lightRig rig="flood" dir="t"/>
                    </a:cell3D>
                    <a:solidFill>
                      <a:schemeClr val="accent5"/>
                    </a:solidFill>
                  </a:tcPr>
                </a:tc>
              </a:tr>
              <a:tr h="370840">
                <a:tc>
                  <a:txBody>
                    <a:bodyPr/>
                    <a:lstStyle/>
                    <a:p>
                      <a:pPr algn="ctr" rtl="1">
                        <a:lnSpc>
                          <a:spcPct val="150000"/>
                        </a:lnSpc>
                        <a:spcAft>
                          <a:spcPts val="0"/>
                        </a:spcAft>
                      </a:pPr>
                      <a:r>
                        <a:rPr lang="ar-EG" sz="1600" dirty="0">
                          <a:latin typeface="Times New Roman"/>
                          <a:ea typeface="Times New Roman"/>
                          <a:cs typeface="Arial"/>
                        </a:rPr>
                        <a:t>6.66</a:t>
                      </a:r>
                      <a:endParaRPr lang="fr-FR" sz="1600" dirty="0">
                        <a:latin typeface="Times New Roman"/>
                        <a:ea typeface="Times New Roman"/>
                        <a:cs typeface="Arial"/>
                      </a:endParaRPr>
                    </a:p>
                  </a:txBody>
                  <a:tcPr marL="68580" marR="68580" marT="0" marB="0">
                    <a:cell3D prstMaterial="dkEdge">
                      <a:bevel prst="artDeco"/>
                      <a:lightRig rig="flood" dir="t"/>
                    </a:cell3D>
                    <a:solidFill>
                      <a:schemeClr val="accent5"/>
                    </a:solidFill>
                  </a:tcPr>
                </a:tc>
                <a:tc>
                  <a:txBody>
                    <a:bodyPr/>
                    <a:lstStyle/>
                    <a:p>
                      <a:pPr algn="ctr" rtl="1">
                        <a:lnSpc>
                          <a:spcPct val="150000"/>
                        </a:lnSpc>
                        <a:spcAft>
                          <a:spcPts val="0"/>
                        </a:spcAft>
                      </a:pPr>
                      <a:r>
                        <a:rPr lang="ar-EG" sz="1600" dirty="0">
                          <a:latin typeface="Times New Roman"/>
                          <a:ea typeface="Times New Roman"/>
                          <a:cs typeface="Arial"/>
                        </a:rPr>
                        <a:t>1</a:t>
                      </a:r>
                      <a:endParaRPr lang="fr-FR" sz="1600" dirty="0">
                        <a:latin typeface="Times New Roman"/>
                        <a:ea typeface="Times New Roman"/>
                        <a:cs typeface="Arial"/>
                      </a:endParaRPr>
                    </a:p>
                  </a:txBody>
                  <a:tcPr marL="68580" marR="68580" marT="0" marB="0">
                    <a:cell3D prstMaterial="dkEdge">
                      <a:bevel prst="artDeco"/>
                      <a:lightRig rig="flood" dir="t"/>
                    </a:cell3D>
                    <a:solidFill>
                      <a:schemeClr val="accent5"/>
                    </a:solidFill>
                  </a:tcPr>
                </a:tc>
                <a:tc>
                  <a:txBody>
                    <a:bodyPr/>
                    <a:lstStyle/>
                    <a:p>
                      <a:pPr algn="ctr" rtl="1">
                        <a:lnSpc>
                          <a:spcPct val="150000"/>
                        </a:lnSpc>
                        <a:spcAft>
                          <a:spcPts val="0"/>
                        </a:spcAft>
                      </a:pPr>
                      <a:r>
                        <a:rPr lang="ar-EG" sz="1600" dirty="0">
                          <a:latin typeface="Times New Roman"/>
                          <a:ea typeface="Times New Roman"/>
                          <a:cs typeface="Arial"/>
                        </a:rPr>
                        <a:t>لا</a:t>
                      </a:r>
                      <a:endParaRPr lang="fr-FR" sz="1600" dirty="0">
                        <a:latin typeface="Times New Roman"/>
                        <a:ea typeface="Times New Roman"/>
                        <a:cs typeface="Arial"/>
                      </a:endParaRPr>
                    </a:p>
                  </a:txBody>
                  <a:tcPr marL="68580" marR="68580" marT="0" marB="0">
                    <a:cell3D prstMaterial="dkEdge">
                      <a:bevel prst="artDeco"/>
                      <a:lightRig rig="flood" dir="t"/>
                    </a:cell3D>
                    <a:solidFill>
                      <a:schemeClr val="accent5"/>
                    </a:solidFill>
                  </a:tcPr>
                </a:tc>
              </a:tr>
              <a:tr h="370840">
                <a:tc>
                  <a:txBody>
                    <a:bodyPr/>
                    <a:lstStyle/>
                    <a:p>
                      <a:pPr algn="ctr" rtl="1">
                        <a:lnSpc>
                          <a:spcPct val="150000"/>
                        </a:lnSpc>
                        <a:spcAft>
                          <a:spcPts val="0"/>
                        </a:spcAft>
                      </a:pPr>
                      <a:r>
                        <a:rPr lang="ar-EG" sz="1600" dirty="0">
                          <a:latin typeface="Times New Roman"/>
                          <a:ea typeface="Times New Roman"/>
                          <a:cs typeface="Arial"/>
                        </a:rPr>
                        <a:t>100</a:t>
                      </a:r>
                      <a:endParaRPr lang="fr-FR" sz="1600" dirty="0">
                        <a:latin typeface="Times New Roman"/>
                        <a:ea typeface="Times New Roman"/>
                        <a:cs typeface="Arial"/>
                      </a:endParaRPr>
                    </a:p>
                  </a:txBody>
                  <a:tcPr marL="68580" marR="68580" marT="0" marB="0">
                    <a:cell3D prstMaterial="dkEdge">
                      <a:bevel prst="artDeco"/>
                      <a:lightRig rig="flood" dir="t"/>
                    </a:cell3D>
                    <a:solidFill>
                      <a:schemeClr val="accent5"/>
                    </a:solidFill>
                  </a:tcPr>
                </a:tc>
                <a:tc>
                  <a:txBody>
                    <a:bodyPr/>
                    <a:lstStyle/>
                    <a:p>
                      <a:pPr algn="ctr" rtl="1">
                        <a:lnSpc>
                          <a:spcPct val="150000"/>
                        </a:lnSpc>
                        <a:spcAft>
                          <a:spcPts val="0"/>
                        </a:spcAft>
                      </a:pPr>
                      <a:r>
                        <a:rPr lang="ar-EG" sz="1600" dirty="0">
                          <a:latin typeface="Times New Roman"/>
                          <a:ea typeface="Times New Roman"/>
                          <a:cs typeface="Arial"/>
                        </a:rPr>
                        <a:t>15</a:t>
                      </a:r>
                      <a:endParaRPr lang="fr-FR" sz="1600" dirty="0">
                        <a:latin typeface="Times New Roman"/>
                        <a:ea typeface="Times New Roman"/>
                        <a:cs typeface="Arial"/>
                      </a:endParaRPr>
                    </a:p>
                  </a:txBody>
                  <a:tcPr marL="68580" marR="68580" marT="0" marB="0">
                    <a:cell3D prstMaterial="dkEdge">
                      <a:bevel prst="artDeco"/>
                      <a:lightRig rig="flood" dir="t"/>
                    </a:cell3D>
                    <a:solidFill>
                      <a:schemeClr val="accent5"/>
                    </a:solidFill>
                  </a:tcPr>
                </a:tc>
                <a:tc>
                  <a:txBody>
                    <a:bodyPr/>
                    <a:lstStyle/>
                    <a:p>
                      <a:pPr algn="ctr" rtl="1">
                        <a:lnSpc>
                          <a:spcPct val="150000"/>
                        </a:lnSpc>
                        <a:spcAft>
                          <a:spcPts val="0"/>
                        </a:spcAft>
                        <a:tabLst>
                          <a:tab pos="1193165" algn="r"/>
                        </a:tabLst>
                      </a:pPr>
                      <a:r>
                        <a:rPr lang="ar-EG" sz="1600" b="1" dirty="0">
                          <a:latin typeface="Times New Roman"/>
                          <a:ea typeface="Times New Roman"/>
                          <a:cs typeface="Arial"/>
                        </a:rPr>
                        <a:t>المجموع	</a:t>
                      </a:r>
                      <a:endParaRPr lang="fr-FR" sz="1600" dirty="0">
                        <a:latin typeface="Times New Roman"/>
                        <a:ea typeface="Times New Roman"/>
                        <a:cs typeface="Arial"/>
                      </a:endParaRPr>
                    </a:p>
                  </a:txBody>
                  <a:tcPr marL="68580" marR="68580" marT="0" marB="0">
                    <a:cell3D prstMaterial="dkEdge">
                      <a:bevel prst="artDeco"/>
                      <a:lightRig rig="flood" dir="t"/>
                    </a:cell3D>
                    <a:solidFill>
                      <a:schemeClr val="accent5"/>
                    </a:solidFill>
                  </a:tcPr>
                </a:tc>
              </a:tr>
            </a:tbl>
          </a:graphicData>
        </a:graphic>
      </p:graphicFrame>
      <p:sp>
        <p:nvSpPr>
          <p:cNvPr id="8" name="Ellipse 7"/>
          <p:cNvSpPr/>
          <p:nvPr/>
        </p:nvSpPr>
        <p:spPr>
          <a:xfrm>
            <a:off x="6000760" y="857232"/>
            <a:ext cx="2714644" cy="642942"/>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rtl="1">
              <a:buNone/>
            </a:pPr>
            <a:r>
              <a:rPr lang="ar-DZ" sz="2400" b="1" dirty="0" smtClean="0">
                <a:solidFill>
                  <a:schemeClr val="tx1"/>
                </a:solidFill>
              </a:rPr>
              <a:t>المحور الاول</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0">
            <a:schemeClr val="accent5"/>
          </a:lnRef>
          <a:fillRef idx="3">
            <a:schemeClr val="accent5"/>
          </a:fillRef>
          <a:effectRef idx="3">
            <a:schemeClr val="accent5"/>
          </a:effectRef>
          <a:fontRef idx="minor">
            <a:schemeClr val="lt1"/>
          </a:fontRef>
        </p:style>
        <p:txBody>
          <a:bodyPr rtlCol="0" anchor="ctr">
            <a:sp3d extrusionH="57150">
              <a:bevelT w="38100" h="38100" prst="angle"/>
            </a:sp3d>
          </a:bodyPr>
          <a:lstStyle/>
          <a:p>
            <a:pPr algn="ctr"/>
            <a:r>
              <a:rPr lang="ar-DZ"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الجانب التطبيقي:</a:t>
            </a:r>
            <a:endParaRPr lang="fr-FR"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5" name="Espace réservé du contenu 4"/>
          <p:cNvSpPr>
            <a:spLocks noGrp="1"/>
          </p:cNvSpPr>
          <p:nvPr>
            <p:ph idx="1"/>
          </p:nvPr>
        </p:nvSpPr>
        <p:spPr>
          <a:xfrm>
            <a:off x="1643042" y="1600200"/>
            <a:ext cx="5500726" cy="82866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normAutofit fontScale="77500" lnSpcReduction="20000"/>
            <a:sp3d extrusionH="57150">
              <a:bevelT w="57150" h="38100" prst="artDeco"/>
            </a:sp3d>
          </a:bodyPr>
          <a:lstStyle/>
          <a:p>
            <a:pPr algn="ctr" rtl="1"/>
            <a:r>
              <a:rPr lang="ar-DZ"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الفصل الثامن: علاقة  الملاعب الاصطناعية الخشنة بالإصابات الرياضية</a:t>
            </a:r>
            <a:endParaRPr lang="fr-FR"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6" name="Tableau 5"/>
          <p:cNvGraphicFramePr>
            <a:graphicFrameLocks noGrp="1"/>
          </p:cNvGraphicFramePr>
          <p:nvPr/>
        </p:nvGraphicFramePr>
        <p:xfrm>
          <a:off x="857224" y="3643314"/>
          <a:ext cx="8001052" cy="2300549"/>
        </p:xfrm>
        <a:graphic>
          <a:graphicData uri="http://schemas.openxmlformats.org/drawingml/2006/table">
            <a:tbl>
              <a:tblPr firstRow="1" bandRow="1">
                <a:tableStyleId>{08FB837D-C827-4EFA-A057-4D05807E0F7C}</a:tableStyleId>
              </a:tblPr>
              <a:tblGrid>
                <a:gridCol w="1018826"/>
                <a:gridCol w="1018826"/>
                <a:gridCol w="1018826"/>
                <a:gridCol w="1018826"/>
                <a:gridCol w="1018826"/>
                <a:gridCol w="1018826"/>
                <a:gridCol w="1018826"/>
                <a:gridCol w="869270"/>
              </a:tblGrid>
              <a:tr h="678392">
                <a:tc>
                  <a:txBody>
                    <a:bodyPr/>
                    <a:lstStyle/>
                    <a:p>
                      <a:pPr algn="ctr" rtl="1">
                        <a:lnSpc>
                          <a:spcPct val="115000"/>
                        </a:lnSpc>
                        <a:spcAft>
                          <a:spcPts val="0"/>
                        </a:spcAft>
                      </a:pPr>
                      <a:r>
                        <a:rPr lang="ar-DZ" sz="2000" b="0" dirty="0"/>
                        <a:t>الدلالة</a:t>
                      </a:r>
                      <a:endParaRPr lang="fr-FR" sz="2000" b="0"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b="0" dirty="0"/>
                        <a:t>درجة الحرية</a:t>
                      </a:r>
                      <a:endParaRPr lang="fr-FR" sz="2000" b="0"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b="0" dirty="0"/>
                        <a:t>مستوى الدلالة</a:t>
                      </a:r>
                      <a:endParaRPr lang="fr-FR" sz="2000" b="0"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SA" sz="2000" b="0" dirty="0"/>
                        <a:t>كا</a:t>
                      </a:r>
                      <a:r>
                        <a:rPr lang="ar-SA" sz="2000" b="0" baseline="30000" dirty="0"/>
                        <a:t>2</a:t>
                      </a:r>
                      <a:r>
                        <a:rPr lang="ar-SA" sz="2000" b="0" dirty="0"/>
                        <a:t> </a:t>
                      </a:r>
                      <a:endParaRPr lang="fr-FR" sz="2000" b="0" dirty="0"/>
                    </a:p>
                    <a:p>
                      <a:pPr algn="ctr" rtl="1">
                        <a:lnSpc>
                          <a:spcPct val="115000"/>
                        </a:lnSpc>
                        <a:spcAft>
                          <a:spcPts val="0"/>
                        </a:spcAft>
                      </a:pPr>
                      <a:r>
                        <a:rPr lang="ar-DZ" sz="2000" b="0" dirty="0"/>
                        <a:t>مج</a:t>
                      </a:r>
                      <a:endParaRPr lang="fr-FR" sz="2000" b="0"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SA" sz="2000" b="0" dirty="0"/>
                        <a:t>كا</a:t>
                      </a:r>
                      <a:r>
                        <a:rPr lang="ar-SA" sz="2000" b="0" baseline="30000" dirty="0"/>
                        <a:t>2</a:t>
                      </a:r>
                      <a:r>
                        <a:rPr lang="ar-SA" sz="2000" b="0" dirty="0"/>
                        <a:t> </a:t>
                      </a:r>
                      <a:endParaRPr lang="fr-FR" sz="2000" b="0" dirty="0"/>
                    </a:p>
                    <a:p>
                      <a:pPr algn="ctr" rtl="1">
                        <a:lnSpc>
                          <a:spcPct val="115000"/>
                        </a:lnSpc>
                        <a:spcAft>
                          <a:spcPts val="0"/>
                        </a:spcAft>
                      </a:pPr>
                      <a:r>
                        <a:rPr lang="ar-DZ" sz="2000" b="0" dirty="0" err="1"/>
                        <a:t>مح</a:t>
                      </a:r>
                      <a:endParaRPr lang="fr-FR" sz="2000" b="0"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b="0" dirty="0"/>
                        <a:t>النسبة</a:t>
                      </a:r>
                      <a:r>
                        <a:rPr lang="fr-FR" sz="2000" b="0" dirty="0"/>
                        <a:t>%</a:t>
                      </a:r>
                      <a:endParaRPr lang="fr-FR" sz="2000" b="0"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b="0" dirty="0"/>
                        <a:t>التكرار</a:t>
                      </a:r>
                      <a:endParaRPr lang="fr-FR" sz="2000" b="0"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smtClean="0"/>
                        <a:t>الجواب</a:t>
                      </a:r>
                      <a:endParaRPr lang="fr-FR" sz="2000" b="1" dirty="0">
                        <a:solidFill>
                          <a:schemeClr val="bg1"/>
                        </a:solidFill>
                        <a:latin typeface="Calibri"/>
                        <a:ea typeface="Calibri"/>
                        <a:cs typeface="Arial"/>
                      </a:endParaRPr>
                    </a:p>
                  </a:txBody>
                  <a:tcPr marL="68580" marR="68580" marT="0" marB="0"/>
                </a:tc>
              </a:tr>
              <a:tr h="481430">
                <a:tc rowSpan="3">
                  <a:txBody>
                    <a:bodyPr/>
                    <a:lstStyle/>
                    <a:p>
                      <a:pPr algn="ctr" rtl="1">
                        <a:lnSpc>
                          <a:spcPct val="115000"/>
                        </a:lnSpc>
                        <a:spcAft>
                          <a:spcPts val="0"/>
                        </a:spcAft>
                      </a:pPr>
                      <a:endParaRPr lang="ar-DZ" sz="2000" b="0" dirty="0"/>
                    </a:p>
                    <a:p>
                      <a:pPr algn="ctr" rtl="1">
                        <a:lnSpc>
                          <a:spcPct val="115000"/>
                        </a:lnSpc>
                        <a:spcAft>
                          <a:spcPts val="0"/>
                        </a:spcAft>
                      </a:pPr>
                      <a:r>
                        <a:rPr lang="ar-DZ" sz="2000" b="0" dirty="0"/>
                        <a:t>+</a:t>
                      </a:r>
                      <a:endParaRPr lang="fr-FR" sz="2000" b="0" dirty="0">
                        <a:solidFill>
                          <a:schemeClr val="bg1"/>
                        </a:solidFill>
                        <a:latin typeface="Calibri"/>
                        <a:ea typeface="Calibri"/>
                        <a:cs typeface="Arial"/>
                      </a:endParaRPr>
                    </a:p>
                  </a:txBody>
                  <a:tcPr marL="68580" marR="68580" marT="0" marB="0"/>
                </a:tc>
                <a:tc rowSpan="3">
                  <a:txBody>
                    <a:bodyPr/>
                    <a:lstStyle/>
                    <a:p>
                      <a:pPr algn="ctr" rtl="1">
                        <a:lnSpc>
                          <a:spcPct val="115000"/>
                        </a:lnSpc>
                        <a:spcAft>
                          <a:spcPts val="0"/>
                        </a:spcAft>
                      </a:pPr>
                      <a:endParaRPr lang="ar-DZ" sz="2000" b="0" dirty="0"/>
                    </a:p>
                    <a:p>
                      <a:pPr algn="ctr" rtl="1">
                        <a:lnSpc>
                          <a:spcPct val="115000"/>
                        </a:lnSpc>
                        <a:spcAft>
                          <a:spcPts val="0"/>
                        </a:spcAft>
                      </a:pPr>
                      <a:r>
                        <a:rPr lang="ar-DZ" sz="2000" b="0" dirty="0" smtClean="0">
                          <a:solidFill>
                            <a:schemeClr val="bg1"/>
                          </a:solidFill>
                          <a:latin typeface="Calibri"/>
                          <a:ea typeface="Calibri"/>
                          <a:cs typeface="Arial"/>
                        </a:rPr>
                        <a:t>1</a:t>
                      </a:r>
                      <a:endParaRPr lang="fr-FR" sz="2000" b="0" dirty="0">
                        <a:solidFill>
                          <a:schemeClr val="bg1"/>
                        </a:solidFill>
                        <a:latin typeface="Calibri"/>
                        <a:ea typeface="Calibri"/>
                        <a:cs typeface="Arial"/>
                      </a:endParaRPr>
                    </a:p>
                  </a:txBody>
                  <a:tcPr marL="68580" marR="68580" marT="0" marB="0"/>
                </a:tc>
                <a:tc rowSpan="3">
                  <a:txBody>
                    <a:bodyPr/>
                    <a:lstStyle/>
                    <a:p>
                      <a:pPr algn="ctr" rtl="1">
                        <a:lnSpc>
                          <a:spcPct val="115000"/>
                        </a:lnSpc>
                        <a:spcAft>
                          <a:spcPts val="0"/>
                        </a:spcAft>
                      </a:pPr>
                      <a:endParaRPr lang="ar-DZ" sz="2000" b="0" dirty="0"/>
                    </a:p>
                    <a:p>
                      <a:pPr algn="ctr" rtl="1">
                        <a:lnSpc>
                          <a:spcPct val="115000"/>
                        </a:lnSpc>
                        <a:spcAft>
                          <a:spcPts val="0"/>
                        </a:spcAft>
                      </a:pPr>
                      <a:r>
                        <a:rPr lang="ar-DZ" sz="2000" b="0" dirty="0"/>
                        <a:t>0.05</a:t>
                      </a:r>
                      <a:endParaRPr lang="fr-FR" sz="2000" b="0" dirty="0">
                        <a:solidFill>
                          <a:schemeClr val="bg1"/>
                        </a:solidFill>
                        <a:latin typeface="Calibri"/>
                        <a:ea typeface="Calibri"/>
                        <a:cs typeface="Arial"/>
                      </a:endParaRPr>
                    </a:p>
                  </a:txBody>
                  <a:tcPr marL="68580" marR="68580" marT="0" marB="0"/>
                </a:tc>
                <a:tc rowSpan="3">
                  <a:txBody>
                    <a:bodyPr/>
                    <a:lstStyle/>
                    <a:p>
                      <a:pPr algn="ctr" rtl="1">
                        <a:lnSpc>
                          <a:spcPct val="115000"/>
                        </a:lnSpc>
                        <a:spcAft>
                          <a:spcPts val="0"/>
                        </a:spcAft>
                      </a:pPr>
                      <a:endParaRPr lang="ar-DZ" sz="2000" b="0" dirty="0"/>
                    </a:p>
                    <a:p>
                      <a:pPr algn="ctr" rtl="1">
                        <a:lnSpc>
                          <a:spcPct val="115000"/>
                        </a:lnSpc>
                        <a:spcAft>
                          <a:spcPts val="0"/>
                        </a:spcAft>
                      </a:pPr>
                      <a:r>
                        <a:rPr lang="ar-DZ" sz="2000" b="0" dirty="0" smtClean="0"/>
                        <a:t>3.84</a:t>
                      </a:r>
                      <a:endParaRPr lang="fr-FR" sz="2000" b="0" dirty="0">
                        <a:solidFill>
                          <a:schemeClr val="bg1"/>
                        </a:solidFill>
                        <a:latin typeface="Calibri"/>
                        <a:ea typeface="Calibri"/>
                        <a:cs typeface="Arial"/>
                      </a:endParaRPr>
                    </a:p>
                  </a:txBody>
                  <a:tcPr marL="68580" marR="68580" marT="0" marB="0"/>
                </a:tc>
                <a:tc rowSpan="3">
                  <a:txBody>
                    <a:bodyPr/>
                    <a:lstStyle/>
                    <a:p>
                      <a:pPr algn="ctr" rtl="1">
                        <a:lnSpc>
                          <a:spcPct val="115000"/>
                        </a:lnSpc>
                        <a:spcAft>
                          <a:spcPts val="0"/>
                        </a:spcAft>
                      </a:pPr>
                      <a:endParaRPr lang="ar-DZ" sz="2000" b="0" dirty="0" smtClean="0">
                        <a:solidFill>
                          <a:schemeClr val="bg1"/>
                        </a:solidFill>
                        <a:latin typeface="Calibri"/>
                        <a:ea typeface="Calibri"/>
                        <a:cs typeface="Arial"/>
                      </a:endParaRPr>
                    </a:p>
                    <a:p>
                      <a:pPr algn="ctr" rtl="1">
                        <a:lnSpc>
                          <a:spcPct val="115000"/>
                        </a:lnSpc>
                        <a:spcAft>
                          <a:spcPts val="0"/>
                        </a:spcAft>
                      </a:pPr>
                      <a:r>
                        <a:rPr lang="ar-DZ" sz="2000" b="0" dirty="0" smtClean="0">
                          <a:solidFill>
                            <a:schemeClr val="bg1"/>
                          </a:solidFill>
                          <a:latin typeface="Calibri"/>
                          <a:ea typeface="Calibri"/>
                          <a:cs typeface="Arial"/>
                        </a:rPr>
                        <a:t>26.45</a:t>
                      </a:r>
                      <a:endParaRPr lang="fr-FR" sz="2000" b="0"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b="0" dirty="0" smtClean="0">
                          <a:solidFill>
                            <a:schemeClr val="bg1"/>
                          </a:solidFill>
                          <a:latin typeface="Calibri"/>
                          <a:ea typeface="Calibri"/>
                          <a:cs typeface="Arial"/>
                        </a:rPr>
                        <a:t>78.75</a:t>
                      </a:r>
                      <a:endParaRPr lang="fr-FR" sz="2000" b="0"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b="0" dirty="0" smtClean="0"/>
                        <a:t>63</a:t>
                      </a:r>
                      <a:endParaRPr lang="fr-FR" sz="2000" b="0"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smtClean="0"/>
                        <a:t>نعم </a:t>
                      </a:r>
                      <a:endParaRPr lang="fr-FR" sz="2000" b="1" dirty="0">
                        <a:solidFill>
                          <a:schemeClr val="bg1"/>
                        </a:solidFill>
                        <a:latin typeface="Calibri"/>
                        <a:ea typeface="Calibri"/>
                        <a:cs typeface="Arial"/>
                      </a:endParaRPr>
                    </a:p>
                  </a:txBody>
                  <a:tcPr marL="68580" marR="68580" marT="0" marB="0"/>
                </a:tc>
              </a:tr>
              <a:tr h="453498">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ctr" rtl="1">
                        <a:lnSpc>
                          <a:spcPct val="115000"/>
                        </a:lnSpc>
                        <a:spcAft>
                          <a:spcPts val="0"/>
                        </a:spcAft>
                      </a:pPr>
                      <a:r>
                        <a:rPr lang="ar-DZ" sz="2000" b="0" dirty="0" smtClean="0">
                          <a:solidFill>
                            <a:schemeClr val="bg1"/>
                          </a:solidFill>
                          <a:latin typeface="Calibri"/>
                          <a:ea typeface="Calibri"/>
                          <a:cs typeface="Arial"/>
                        </a:rPr>
                        <a:t>21.25</a:t>
                      </a:r>
                      <a:endParaRPr lang="fr-FR" sz="2000" b="0"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b="0" dirty="0" smtClean="0">
                          <a:solidFill>
                            <a:schemeClr val="bg1"/>
                          </a:solidFill>
                          <a:latin typeface="Calibri"/>
                          <a:ea typeface="Calibri"/>
                          <a:cs typeface="Arial"/>
                        </a:rPr>
                        <a:t>17</a:t>
                      </a:r>
                      <a:endParaRPr lang="fr-FR" sz="2000" b="0"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smtClean="0"/>
                        <a:t>لا</a:t>
                      </a:r>
                      <a:endParaRPr lang="fr-FR" sz="2000" b="1" dirty="0">
                        <a:solidFill>
                          <a:schemeClr val="bg1"/>
                        </a:solidFill>
                        <a:latin typeface="Calibri"/>
                        <a:ea typeface="Calibri"/>
                        <a:cs typeface="Arial"/>
                      </a:endParaRPr>
                    </a:p>
                  </a:txBody>
                  <a:tcPr marL="68580" marR="68580" marT="0" marB="0"/>
                </a:tc>
              </a:tr>
              <a:tr h="664581">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ctr" rtl="1">
                        <a:lnSpc>
                          <a:spcPct val="115000"/>
                        </a:lnSpc>
                        <a:spcAft>
                          <a:spcPts val="0"/>
                        </a:spcAft>
                      </a:pPr>
                      <a:r>
                        <a:rPr lang="ar-DZ" sz="2000" dirty="0"/>
                        <a:t>100</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a:t>80</a:t>
                      </a:r>
                      <a:endParaRPr lang="fr-FR" sz="2000" b="1" dirty="0">
                        <a:solidFill>
                          <a:schemeClr val="bg1"/>
                        </a:solidFill>
                        <a:latin typeface="Calibri"/>
                        <a:ea typeface="Calibri"/>
                        <a:cs typeface="Arial"/>
                      </a:endParaRPr>
                    </a:p>
                  </a:txBody>
                  <a:tcPr marL="68580" marR="68580" marT="0" marB="0"/>
                </a:tc>
                <a:tc>
                  <a:txBody>
                    <a:bodyPr/>
                    <a:lstStyle/>
                    <a:p>
                      <a:pPr algn="ctr" rtl="1">
                        <a:lnSpc>
                          <a:spcPct val="115000"/>
                        </a:lnSpc>
                        <a:spcAft>
                          <a:spcPts val="0"/>
                        </a:spcAft>
                      </a:pPr>
                      <a:r>
                        <a:rPr lang="ar-DZ" sz="2000" dirty="0"/>
                        <a:t>المجموع</a:t>
                      </a:r>
                      <a:endParaRPr lang="fr-FR" sz="2000" b="1" dirty="0">
                        <a:solidFill>
                          <a:schemeClr val="bg1"/>
                        </a:solidFill>
                        <a:latin typeface="Calibri"/>
                        <a:ea typeface="Calibri"/>
                        <a:cs typeface="Arial"/>
                      </a:endParaRPr>
                    </a:p>
                  </a:txBody>
                  <a:tcPr marL="68580" marR="68580" marT="0" marB="0"/>
                </a:tc>
              </a:tr>
            </a:tbl>
          </a:graphicData>
        </a:graphic>
      </p:graphicFrame>
      <p:sp>
        <p:nvSpPr>
          <p:cNvPr id="60417" name="Rectangle 1"/>
          <p:cNvSpPr>
            <a:spLocks noChangeArrowheads="1"/>
          </p:cNvSpPr>
          <p:nvPr/>
        </p:nvSpPr>
        <p:spPr bwMode="auto">
          <a:xfrm>
            <a:off x="928662" y="2500306"/>
            <a:ext cx="7786742"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DZ" sz="16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السؤال رقم (35): </a:t>
            </a:r>
            <a:r>
              <a:rPr kumimoji="0" lang="ar-DZ" sz="1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تلقيت إصابة عند تدريبك في الملاعب الاصطناعية الخشنة.</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DZ" sz="16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الغرض من السؤال: </a:t>
            </a:r>
            <a:r>
              <a:rPr kumimoji="0" lang="ar-DZ" sz="1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معرفة ما إذا تلقى العداء إصابة في الملاعب الاصطناعية الخشنة أثناء التدريب.</a:t>
            </a:r>
            <a:endParaRPr kumimoji="0" lang="ar-DZ"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144000" cy="6858000"/>
          </a:xfrm>
        </p:spPr>
        <p:style>
          <a:lnRef idx="1">
            <a:schemeClr val="accent4"/>
          </a:lnRef>
          <a:fillRef idx="2">
            <a:schemeClr val="accent4"/>
          </a:fillRef>
          <a:effectRef idx="1">
            <a:schemeClr val="accent4"/>
          </a:effectRef>
          <a:fontRef idx="minor">
            <a:schemeClr val="dk1"/>
          </a:fontRef>
        </p:style>
        <p:txBody>
          <a:bodyPr/>
          <a:lstStyle/>
          <a:p>
            <a:pPr algn="r" rtl="1">
              <a:buNone/>
            </a:pPr>
            <a:r>
              <a:rPr lang="ar-DZ" b="1" dirty="0" smtClean="0"/>
              <a:t>الشكل رقم (45): يبين إجابات المبحوثين حول تلقي العداء إصابة في الملاعب الاصطناعية الخشنة أثناء التدريب.</a:t>
            </a:r>
            <a:endParaRPr lang="fr-FR" dirty="0"/>
          </a:p>
        </p:txBody>
      </p:sp>
      <p:graphicFrame>
        <p:nvGraphicFramePr>
          <p:cNvPr id="5" name="Graphique 4"/>
          <p:cNvGraphicFramePr/>
          <p:nvPr/>
        </p:nvGraphicFramePr>
        <p:xfrm>
          <a:off x="1571604" y="1714488"/>
          <a:ext cx="6000792" cy="350046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357214"/>
            <a:ext cx="9144000" cy="8286808"/>
          </a:xfrm>
        </p:spPr>
        <p:style>
          <a:lnRef idx="1">
            <a:schemeClr val="accent4"/>
          </a:lnRef>
          <a:fillRef idx="2">
            <a:schemeClr val="accent4"/>
          </a:fillRef>
          <a:effectRef idx="1">
            <a:schemeClr val="accent4"/>
          </a:effectRef>
          <a:fontRef idx="minor">
            <a:schemeClr val="dk1"/>
          </a:fontRef>
        </p:style>
        <p:txBody>
          <a:bodyPr>
            <a:normAutofit fontScale="62500" lnSpcReduction="20000"/>
          </a:bodyPr>
          <a:lstStyle/>
          <a:p>
            <a:pPr algn="just" rtl="1">
              <a:lnSpc>
                <a:spcPct val="115000"/>
              </a:lnSpc>
              <a:spcAft>
                <a:spcPts val="0"/>
              </a:spcAft>
              <a:buNone/>
            </a:pPr>
            <a:r>
              <a:rPr lang="ar-DZ" sz="2400" b="1" dirty="0" smtClean="0">
                <a:solidFill>
                  <a:srgbClr val="7030A0"/>
                </a:solidFill>
                <a:latin typeface="Times New Roman"/>
                <a:ea typeface="Times New Roman"/>
                <a:cs typeface="Simplified Arabic"/>
              </a:rPr>
              <a:t>                                   </a:t>
            </a:r>
          </a:p>
          <a:p>
            <a:pPr algn="r" rtl="1"/>
            <a:r>
              <a:rPr lang="ar-DZ" sz="3100" b="1" dirty="0" smtClean="0">
                <a:solidFill>
                  <a:srgbClr val="FF0000"/>
                </a:solidFill>
              </a:rPr>
              <a:t>تحليل نتائج الجدول رقم (44):</a:t>
            </a:r>
            <a:endParaRPr lang="fr-FR" sz="3100" b="1" dirty="0" smtClean="0">
              <a:solidFill>
                <a:srgbClr val="FF0000"/>
              </a:solidFill>
            </a:endParaRPr>
          </a:p>
          <a:p>
            <a:pPr algn="r" rtl="1"/>
            <a:r>
              <a:rPr lang="ar-DZ" sz="3100" b="1" dirty="0" smtClean="0"/>
              <a:t>تمثل نسبة (78.75</a:t>
            </a:r>
            <a:r>
              <a:rPr lang="fr-FR" sz="3100" b="1" dirty="0" smtClean="0"/>
              <a:t>%</a:t>
            </a:r>
            <a:r>
              <a:rPr lang="ar-DZ" sz="3100" b="1" dirty="0" smtClean="0"/>
              <a:t>) العدائين الذين أجابوا بنعم فيما يخص تلقيهم إصابة عند تدريبهم في الملاعب الاصطناعية الخشنة، في حين نسبة (21.25</a:t>
            </a:r>
            <a:r>
              <a:rPr lang="fr-FR" sz="3100" b="1" dirty="0" smtClean="0"/>
              <a:t>%</a:t>
            </a:r>
            <a:r>
              <a:rPr lang="ar-DZ" sz="3100" b="1" dirty="0" smtClean="0"/>
              <a:t>) العدائين الذين أجابوا بلا فيما يخص تلقيهم إصابة عند تدربيهم في الملاعب الاصطناعية الخشنة.</a:t>
            </a:r>
            <a:endParaRPr lang="fr-FR" sz="3100" b="1" dirty="0" smtClean="0"/>
          </a:p>
          <a:p>
            <a:pPr algn="r" rtl="1"/>
            <a:r>
              <a:rPr lang="ar-DZ" sz="3100" b="1" dirty="0" smtClean="0">
                <a:solidFill>
                  <a:srgbClr val="FF0000"/>
                </a:solidFill>
              </a:rPr>
              <a:t>القرار الإحصائي:</a:t>
            </a:r>
            <a:endParaRPr lang="fr-FR" sz="3100" b="1" dirty="0" smtClean="0">
              <a:solidFill>
                <a:srgbClr val="FF0000"/>
              </a:solidFill>
            </a:endParaRPr>
          </a:p>
          <a:p>
            <a:pPr algn="r" rtl="1"/>
            <a:r>
              <a:rPr lang="ar-DZ" sz="3100" b="1" dirty="0" smtClean="0"/>
              <a:t>نلاحظ أن </a:t>
            </a:r>
            <a:r>
              <a:rPr lang="ar-SA" sz="3100" b="1" dirty="0" smtClean="0"/>
              <a:t>كا</a:t>
            </a:r>
            <a:r>
              <a:rPr lang="ar-SA" sz="3100" b="1" baseline="30000" dirty="0" smtClean="0"/>
              <a:t>2</a:t>
            </a:r>
            <a:r>
              <a:rPr lang="ar-SA" sz="3100" b="1" dirty="0" smtClean="0"/>
              <a:t> </a:t>
            </a:r>
            <a:r>
              <a:rPr lang="ar-DZ" sz="3100" b="1" dirty="0" smtClean="0"/>
              <a:t>المحسوبة (26.45) أكبر من </a:t>
            </a:r>
            <a:r>
              <a:rPr lang="ar-SA" sz="3100" b="1" dirty="0" smtClean="0"/>
              <a:t>كا</a:t>
            </a:r>
            <a:r>
              <a:rPr lang="ar-SA" sz="3100" b="1" baseline="30000" dirty="0" smtClean="0"/>
              <a:t>2</a:t>
            </a:r>
            <a:r>
              <a:rPr lang="ar-DZ" sz="3100" b="1" dirty="0" smtClean="0"/>
              <a:t> المجدولة (3.481) ومنه فالنتيجة إيجابية، أي توجد دلالة إحصائية ذات فروق عند مستوى الدلالة (0.05) بخصوص ما إذا تلقى العداء إصابة في الملاعب الاصطناعية الخشنة أثناء التدريب.</a:t>
            </a:r>
            <a:endParaRPr lang="fr-FR" sz="3100" b="1" dirty="0" smtClean="0"/>
          </a:p>
          <a:p>
            <a:pPr algn="r" rtl="1"/>
            <a:r>
              <a:rPr lang="ar-DZ" sz="3100" b="1" dirty="0" smtClean="0">
                <a:solidFill>
                  <a:srgbClr val="FF0000"/>
                </a:solidFill>
              </a:rPr>
              <a:t>تفسير نتائج الجدول رقم (44):</a:t>
            </a:r>
            <a:endParaRPr lang="fr-FR" sz="3100" b="1" dirty="0" smtClean="0">
              <a:solidFill>
                <a:srgbClr val="FF0000"/>
              </a:solidFill>
            </a:endParaRPr>
          </a:p>
          <a:p>
            <a:pPr algn="r" rtl="1"/>
            <a:r>
              <a:rPr lang="ar-DZ" sz="3100" b="1" dirty="0" smtClean="0"/>
              <a:t> </a:t>
            </a:r>
            <a:r>
              <a:rPr lang="en-US" sz="3100" b="1" dirty="0" smtClean="0"/>
              <a:t>	</a:t>
            </a:r>
            <a:r>
              <a:rPr lang="ar-SA" sz="3100" b="1" dirty="0" smtClean="0"/>
              <a:t>بشكل عام الجري على السطوح الصلبة كالإسفلت يزيد من احتمالية حدوث التهاب في الغشاء العضلي، ومنه احتمال إصابة أوتار العضلات الموجودة على الساق والتي تعمل على رفع القدم للأعلى نتيجة قلة امتصاص الصدمات من خلال هذا السطح، </a:t>
            </a:r>
            <a:r>
              <a:rPr lang="ar-DZ" sz="3100" b="1" dirty="0" smtClean="0"/>
              <a:t>ومن خلال النتائج المتحصل عليها يتبين لنا أن معظم العدائين تلقوا إصابات عند تدريبهم في الملاعب الاصطناعية الخشنة، وهذا راجع إلى عدم ارتدائهم لحذاء رياضي خاص بالأرضية، وكذا قيامهم بتمارين صعبة ومعقدة تستوجب بذل مجهود زائد، كذلك ربما يعود السبب إلى حالة الأرضية ومدى صلاحيتها للتدريبات كل هذا يصب لتلقي العداء لإصابة ما.</a:t>
            </a:r>
            <a:endParaRPr lang="fr-FR" sz="3100" b="1" dirty="0" smtClean="0"/>
          </a:p>
          <a:p>
            <a:pPr algn="r" rtl="1"/>
            <a:r>
              <a:rPr lang="ar-DZ" sz="3100" b="1" dirty="0" smtClean="0">
                <a:solidFill>
                  <a:srgbClr val="FF0000"/>
                </a:solidFill>
              </a:rPr>
              <a:t>الاستنتاج الخاص بالجدول رقم (44):</a:t>
            </a:r>
            <a:endParaRPr lang="fr-FR" sz="3100" b="1" dirty="0" smtClean="0">
              <a:solidFill>
                <a:srgbClr val="FF0000"/>
              </a:solidFill>
            </a:endParaRPr>
          </a:p>
          <a:p>
            <a:pPr algn="r" rtl="1"/>
            <a:r>
              <a:rPr lang="ar-DZ" sz="3100" b="1" dirty="0" smtClean="0"/>
              <a:t>- يزيد الجري على السطوح الصلبة من حدوث التهاب في الغشاء العضلي.</a:t>
            </a:r>
            <a:endParaRPr lang="fr-FR" sz="3100" b="1" dirty="0" smtClean="0"/>
          </a:p>
          <a:p>
            <a:pPr algn="r" rtl="1"/>
            <a:r>
              <a:rPr lang="ar-DZ" sz="3100" b="1" dirty="0" smtClean="0"/>
              <a:t>- يساهم الجري على السطوح الصلبة في تلقي الإصابات نتيجة قلة امتصاص الصدمات.</a:t>
            </a:r>
            <a:endParaRPr lang="fr-FR" sz="3100" b="1" dirty="0" smtClean="0"/>
          </a:p>
          <a:p>
            <a:pPr algn="r" rtl="1"/>
            <a:r>
              <a:rPr lang="ar-DZ" sz="3100" b="1" dirty="0" smtClean="0"/>
              <a:t>- ضرورة ارتداء حذاء رياضي خاص بالأرضية الاصطناعية الخشنة.</a:t>
            </a:r>
            <a:endParaRPr lang="fr-FR" sz="3100" b="1" dirty="0" smtClean="0"/>
          </a:p>
          <a:p>
            <a:pPr algn="r"/>
            <a:r>
              <a:rPr lang="ar-DZ" sz="3100" b="1" dirty="0" smtClean="0"/>
              <a:t>         - </a:t>
            </a:r>
            <a:r>
              <a:rPr lang="ar-DZ" sz="3100" b="1" dirty="0" smtClean="0"/>
              <a:t>تفادي بعض التمارين الصعبة والمعقدة في التدريب على الأرضية الاصطناعية الخشنة</a:t>
            </a:r>
            <a:endParaRPr lang="ar-DZ" sz="3100" b="1" dirty="0" smtClean="0">
              <a:solidFill>
                <a:srgbClr val="7030A0"/>
              </a:solidFill>
              <a:latin typeface="Times New Roman"/>
              <a:ea typeface="Times New Roman"/>
              <a:cs typeface="Simplified Arabic"/>
            </a:endParaRPr>
          </a:p>
          <a:p>
            <a:pPr algn="just" rtl="1">
              <a:lnSpc>
                <a:spcPct val="115000"/>
              </a:lnSpc>
              <a:spcAft>
                <a:spcPts val="0"/>
              </a:spcAft>
              <a:buNone/>
            </a:pPr>
            <a:endParaRPr lang="fr-FR" sz="3100" b="1" dirty="0" smtClean="0">
              <a:latin typeface="Times New Roman"/>
              <a:ea typeface="Times New Roman"/>
            </a:endParaRPr>
          </a:p>
          <a:p>
            <a:pPr algn="r" rtl="1">
              <a:buNone/>
            </a:pPr>
            <a:endParaRPr lang="ar-DZ" sz="3100" b="1" dirty="0" smtClean="0">
              <a:solidFill>
                <a:srgbClr val="7030A0"/>
              </a:solidFill>
            </a:endParaRPr>
          </a:p>
          <a:p>
            <a:pPr algn="r" rtl="1">
              <a:buNone/>
            </a:pPr>
            <a:endParaRPr lang="ar-DZ" sz="3100" b="1" dirty="0" smtClean="0">
              <a:solidFill>
                <a:srgbClr val="7030A0"/>
              </a:solidFill>
            </a:endParaRPr>
          </a:p>
          <a:p>
            <a:pPr algn="r" rtl="1">
              <a:buNone/>
            </a:pPr>
            <a:endParaRPr lang="ar-DZ" sz="3100" b="1" dirty="0" smtClean="0">
              <a:solidFill>
                <a:srgbClr val="7030A0"/>
              </a:solidFill>
            </a:endParaRPr>
          </a:p>
          <a:p>
            <a:pPr algn="r" rtl="1">
              <a:buNone/>
            </a:pPr>
            <a:endParaRPr lang="ar-DZ" sz="3100" b="1" dirty="0" smtClean="0">
              <a:solidFill>
                <a:srgbClr val="7030A0"/>
              </a:solidFill>
            </a:endParaRPr>
          </a:p>
          <a:p>
            <a:pPr algn="r" rtl="1">
              <a:buNone/>
            </a:pPr>
            <a:endParaRPr lang="ar-DZ" sz="2400" dirty="0" smtClean="0">
              <a:solidFill>
                <a:srgbClr val="7030A0"/>
              </a:solidFill>
            </a:endParaRPr>
          </a:p>
          <a:p>
            <a:pPr algn="r" rtl="1">
              <a:buNone/>
            </a:pPr>
            <a:r>
              <a:rPr lang="ar-EG" sz="2400" dirty="0" smtClean="0"/>
              <a:t>.</a:t>
            </a:r>
            <a:endParaRPr lang="ar-DZ" sz="2400" dirty="0" smtClean="0">
              <a:solidFill>
                <a:srgbClr val="7030A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14282" y="214290"/>
            <a:ext cx="8472518" cy="6429420"/>
          </a:xfrm>
        </p:spPr>
        <p:style>
          <a:lnRef idx="1">
            <a:schemeClr val="accent4"/>
          </a:lnRef>
          <a:fillRef idx="2">
            <a:schemeClr val="accent4"/>
          </a:fillRef>
          <a:effectRef idx="1">
            <a:schemeClr val="accent4"/>
          </a:effectRef>
          <a:fontRef idx="minor">
            <a:schemeClr val="dk1"/>
          </a:fontRef>
        </p:style>
        <p:txBody>
          <a:bodyPr/>
          <a:lstStyle/>
          <a:p>
            <a:pPr algn="r" rtl="1">
              <a:buNone/>
            </a:pPr>
            <a:endParaRPr lang="fr-FR" dirty="0" smtClean="0"/>
          </a:p>
          <a:p>
            <a:pPr algn="r" rtl="1">
              <a:buNone/>
            </a:pPr>
            <a:r>
              <a:rPr lang="ar-DZ" b="1" dirty="0" smtClean="0"/>
              <a:t>مقدمة:</a:t>
            </a:r>
            <a:endParaRPr lang="fr-FR" b="1" dirty="0" smtClean="0"/>
          </a:p>
          <a:p>
            <a:pPr algn="just" rtl="1"/>
            <a:r>
              <a:rPr lang="ar-DZ" dirty="0" smtClean="0"/>
              <a:t>تعتبر المنشآت الرياضية عنصرا هاما في الفعاليات الرياضية وتوسيع قاعدة الممارسة، وتحتل هذه الأهمية أن لكل رياضة ملعبها الذي تلعب عليه، ولا بد لهذا الملعب حسب القوانين والتنظيمات أن يستوفي الشروط الضرورية للممارسة، ولهذا السبب نجد أن مع تطور الرياضة في العصر الحديث ظهرت شركات كبرى نشاطها هو إنشاء الملاعب والأرضيات الخاصة بالألعاب بأدق وأعلى </a:t>
            </a:r>
            <a:r>
              <a:rPr lang="ar-DZ" dirty="0" err="1" smtClean="0"/>
              <a:t>الجودات</a:t>
            </a:r>
            <a:r>
              <a:rPr lang="ar-DZ" dirty="0" smtClean="0"/>
              <a:t> العالمية مثل: شركة (</a:t>
            </a:r>
            <a:r>
              <a:rPr lang="fr-FR" b="1" dirty="0" smtClean="0"/>
              <a:t>GERFLOR</a:t>
            </a:r>
            <a:r>
              <a:rPr lang="ar-DZ" b="1" dirty="0" smtClean="0"/>
              <a:t>)</a:t>
            </a:r>
            <a:r>
              <a:rPr lang="ar-DZ" dirty="0" smtClean="0"/>
              <a:t> المختصة في تركيب أرضيات الملاعب الداخلية أو ما يعرف بالصالات، والآن لا تقبل أية تظاهرة دولية تلعب في الصالة دون أرضية مصنوعة من طرف هذه الشركة </a:t>
            </a:r>
            <a:r>
              <a:rPr lang="fr-FR" dirty="0" smtClean="0"/>
              <a:t>!!</a:t>
            </a:r>
          </a:p>
          <a:p>
            <a:pPr algn="r" rtl="1">
              <a:buNone/>
            </a:pPr>
            <a:endParaRPr lang="fr-FR" dirty="0"/>
          </a:p>
        </p:txBody>
      </p:sp>
    </p:spTree>
  </p:cSld>
  <p:clrMapOvr>
    <a:masterClrMapping/>
  </p:clrMapOvr>
  <p:transition>
    <p:wheel spokes="8"/>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144000" cy="6858000"/>
          </a:xfrm>
        </p:spPr>
        <p:style>
          <a:lnRef idx="1">
            <a:schemeClr val="accent4"/>
          </a:lnRef>
          <a:fillRef idx="2">
            <a:schemeClr val="accent4"/>
          </a:fillRef>
          <a:effectRef idx="1">
            <a:schemeClr val="accent4"/>
          </a:effectRef>
          <a:fontRef idx="minor">
            <a:schemeClr val="dk1"/>
          </a:fontRef>
        </p:style>
        <p:txBody>
          <a:bodyPr/>
          <a:lstStyle/>
          <a:p>
            <a:pPr algn="r" rtl="1">
              <a:buNone/>
            </a:pPr>
            <a:endParaRPr lang="fr-FR" dirty="0" smtClean="0"/>
          </a:p>
          <a:p>
            <a:pPr algn="r" rtl="1">
              <a:buNone/>
            </a:pPr>
            <a:endParaRPr lang="fr-FR" dirty="0" smtClean="0"/>
          </a:p>
          <a:p>
            <a:pPr algn="r" rtl="1">
              <a:buNone/>
            </a:pPr>
            <a:r>
              <a:rPr lang="ar-DZ" dirty="0" smtClean="0"/>
              <a:t>من </a:t>
            </a:r>
            <a:r>
              <a:rPr lang="ar-DZ" dirty="0" smtClean="0"/>
              <a:t>خلال دراستنا لموضوع البحث نظريا وتطبيقيا، </a:t>
            </a:r>
            <a:r>
              <a:rPr lang="ar-DZ" dirty="0" smtClean="0"/>
              <a:t>ومن </a:t>
            </a:r>
            <a:r>
              <a:rPr lang="ar-DZ" dirty="0" smtClean="0"/>
              <a:t>خلال تحليلنا لنتائج الاستبيان، تبين لنا أن التدريب في الملاعب الاصطناعية الخشنة له علاقة بالإصابات التي يتلقاها عدائي ألعاب القوى، وهذا راجع أساسا إلى العراقيل الكثيرة التي تواجههم في الممارسة </a:t>
            </a:r>
            <a:r>
              <a:rPr lang="ar-DZ" dirty="0" smtClean="0"/>
              <a:t>الرياضية، من بينها:</a:t>
            </a:r>
          </a:p>
          <a:p>
            <a:pPr algn="r" rtl="1">
              <a:buNone/>
            </a:pPr>
            <a:r>
              <a:rPr lang="ar-DZ" dirty="0" smtClean="0"/>
              <a:t>- </a:t>
            </a:r>
            <a:r>
              <a:rPr lang="ar-DZ" dirty="0" smtClean="0"/>
              <a:t>عدم صلاحية الأرضية تعرض العداء للإصابة.</a:t>
            </a:r>
            <a:endParaRPr lang="fr-FR" dirty="0" smtClean="0"/>
          </a:p>
          <a:p>
            <a:pPr algn="r" rtl="1">
              <a:buNone/>
            </a:pPr>
            <a:r>
              <a:rPr lang="ar-DZ" dirty="0" smtClean="0"/>
              <a:t>- </a:t>
            </a:r>
            <a:r>
              <a:rPr lang="ar-DZ" dirty="0" smtClean="0"/>
              <a:t>نوعية الأرضية من الأسباب المؤدية إلى التعرض للإصابات.</a:t>
            </a:r>
            <a:endParaRPr lang="ar-DZ" dirty="0" smtClean="0"/>
          </a:p>
          <a:p>
            <a:pPr algn="r" rtl="1">
              <a:buNone/>
            </a:pPr>
            <a:r>
              <a:rPr lang="ar-DZ" dirty="0" smtClean="0"/>
              <a:t>- </a:t>
            </a:r>
            <a:r>
              <a:rPr lang="ar-DZ" dirty="0" smtClean="0"/>
              <a:t>نوعية </a:t>
            </a:r>
            <a:r>
              <a:rPr lang="ar-DZ" dirty="0" smtClean="0"/>
              <a:t>الحذاء الرياضي يتماشى مع خصوصية ونوعية الأرضية</a:t>
            </a:r>
            <a:r>
              <a:rPr lang="ar-DZ" dirty="0" smtClean="0"/>
              <a:t>.</a:t>
            </a:r>
          </a:p>
          <a:p>
            <a:pPr algn="r" rtl="1">
              <a:buNone/>
            </a:pPr>
            <a:r>
              <a:rPr lang="ar-DZ" dirty="0" smtClean="0"/>
              <a:t>- </a:t>
            </a:r>
            <a:r>
              <a:rPr lang="ar-SA" dirty="0" smtClean="0"/>
              <a:t>عامل </a:t>
            </a:r>
            <a:r>
              <a:rPr lang="ar-SA" dirty="0" smtClean="0"/>
              <a:t>المناخ يؤثر بشكل كبير في تلقي الإصابة على هذه </a:t>
            </a:r>
            <a:r>
              <a:rPr lang="ar-SA" dirty="0" smtClean="0"/>
              <a:t>الأرضية</a:t>
            </a:r>
            <a:r>
              <a:rPr lang="ar-DZ" dirty="0" smtClean="0"/>
              <a:t> الصلبة.</a:t>
            </a:r>
          </a:p>
          <a:p>
            <a:pPr algn="r" rtl="1">
              <a:buNone/>
            </a:pPr>
            <a:r>
              <a:rPr lang="ar-DZ" dirty="0" smtClean="0"/>
              <a:t>- بتغيير </a:t>
            </a:r>
            <a:r>
              <a:rPr lang="ar-DZ" dirty="0" smtClean="0"/>
              <a:t>الحذاء الرياضي كل أربعة أشهر بالنسبة للعدائين يتم تغييره بعد قطع ما بين 600- </a:t>
            </a:r>
            <a:r>
              <a:rPr lang="ar-DZ" dirty="0" smtClean="0"/>
              <a:t>800كم.</a:t>
            </a:r>
            <a:endParaRPr lang="ar-DZ" dirty="0" smtClean="0"/>
          </a:p>
          <a:p>
            <a:pPr algn="r" rtl="1">
              <a:buNone/>
            </a:pPr>
            <a:r>
              <a:rPr lang="ar-DZ" dirty="0" smtClean="0"/>
              <a:t>- التدريب </a:t>
            </a:r>
            <a:r>
              <a:rPr lang="ar-DZ" dirty="0" smtClean="0"/>
              <a:t>في الأرضية الصلبة أكثر صعوبة من الأرضيات الأخرى.</a:t>
            </a:r>
            <a:endParaRPr lang="fr-FR" dirty="0" smtClean="0"/>
          </a:p>
          <a:p>
            <a:pPr rtl="1"/>
            <a:r>
              <a:rPr lang="ar-DZ" b="1" dirty="0" smtClean="0"/>
              <a:t> </a:t>
            </a:r>
            <a:endParaRPr lang="fr-FR" dirty="0" smtClean="0"/>
          </a:p>
          <a:p>
            <a:pPr algn="r" rtl="1">
              <a:buNone/>
            </a:pPr>
            <a:endParaRPr lang="fr-FR" dirty="0"/>
          </a:p>
        </p:txBody>
      </p:sp>
      <p:sp>
        <p:nvSpPr>
          <p:cNvPr id="5" name="Titre 3"/>
          <p:cNvSpPr>
            <a:spLocks noGrp="1"/>
          </p:cNvSpPr>
          <p:nvPr>
            <p:ph type="title"/>
          </p:nvPr>
        </p:nvSpPr>
        <p:spPr>
          <a:xfrm>
            <a:off x="428596" y="-214338"/>
            <a:ext cx="8229600" cy="114300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0">
            <a:schemeClr val="accent5"/>
          </a:lnRef>
          <a:fillRef idx="3">
            <a:schemeClr val="accent5"/>
          </a:fillRef>
          <a:effectRef idx="3">
            <a:schemeClr val="accent5"/>
          </a:effectRef>
          <a:fontRef idx="minor">
            <a:schemeClr val="lt1"/>
          </a:fontRef>
        </p:style>
        <p:txBody>
          <a:bodyPr rtlCol="0" anchor="ctr">
            <a:sp3d extrusionH="57150">
              <a:bevelT w="38100" h="38100" prst="angle"/>
            </a:sp3d>
          </a:bodyPr>
          <a:lstStyle/>
          <a:p>
            <a:pPr algn="ctr"/>
            <a:r>
              <a:rPr lang="ar-DZ"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الاستنتاج العام:</a:t>
            </a:r>
            <a:endParaRPr lang="fr-FR"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144000" cy="8072470"/>
          </a:xfrm>
        </p:spPr>
        <p:style>
          <a:lnRef idx="1">
            <a:schemeClr val="accent4"/>
          </a:lnRef>
          <a:fillRef idx="2">
            <a:schemeClr val="accent4"/>
          </a:fillRef>
          <a:effectRef idx="1">
            <a:schemeClr val="accent4"/>
          </a:effectRef>
          <a:fontRef idx="minor">
            <a:schemeClr val="dk1"/>
          </a:fontRef>
        </p:style>
        <p:txBody>
          <a:bodyPr/>
          <a:lstStyle/>
          <a:p>
            <a:pPr algn="r" rtl="1">
              <a:buNone/>
            </a:pPr>
            <a:endParaRPr lang="ar-DZ" dirty="0" smtClean="0"/>
          </a:p>
          <a:p>
            <a:pPr algn="r" rtl="1">
              <a:buNone/>
            </a:pPr>
            <a:endParaRPr lang="ar-DZ" dirty="0" smtClean="0"/>
          </a:p>
          <a:p>
            <a:pPr algn="r" rtl="1"/>
            <a:r>
              <a:rPr lang="ar-DZ" sz="2400" dirty="0" smtClean="0"/>
              <a:t> </a:t>
            </a:r>
            <a:r>
              <a:rPr lang="ar-DZ" dirty="0" smtClean="0"/>
              <a:t>من </a:t>
            </a:r>
            <a:r>
              <a:rPr lang="ar-DZ" dirty="0" smtClean="0"/>
              <a:t>خلال كل هذا ارتأينا </a:t>
            </a:r>
            <a:r>
              <a:rPr lang="ar-DZ" dirty="0" smtClean="0"/>
              <a:t>إلى تقديم بعض الفرضيات المستقبلية نأمل من خلالها حل بعض مشاكل العداء التي نأمل أن نجد أذانا صاغية وعقولا واعية ومن بين هذه الاقتراحات ما يلي: </a:t>
            </a:r>
            <a:endParaRPr lang="fr-FR" dirty="0" smtClean="0"/>
          </a:p>
          <a:p>
            <a:pPr lvl="0" algn="r" rtl="1"/>
            <a:r>
              <a:rPr lang="ar-DZ" dirty="0" smtClean="0"/>
              <a:t>ـ دراسة </a:t>
            </a:r>
            <a:r>
              <a:rPr lang="ar-DZ" dirty="0" smtClean="0"/>
              <a:t>الأخطار الناجمة عن التدريب في الجبال والمرتفعات. </a:t>
            </a:r>
            <a:endParaRPr lang="fr-FR" dirty="0" smtClean="0"/>
          </a:p>
          <a:p>
            <a:pPr lvl="0" algn="r" rtl="1"/>
            <a:r>
              <a:rPr lang="ar-DZ" dirty="0" smtClean="0"/>
              <a:t>ـ التدريب </a:t>
            </a:r>
            <a:r>
              <a:rPr lang="ar-DZ" dirty="0" smtClean="0"/>
              <a:t>الرياضي وعلاقته بالخصائص الفيزيولوجية.</a:t>
            </a:r>
            <a:endParaRPr lang="fr-FR" dirty="0" smtClean="0"/>
          </a:p>
          <a:p>
            <a:pPr lvl="0" algn="r" rtl="1"/>
            <a:r>
              <a:rPr lang="ar-DZ" dirty="0" smtClean="0"/>
              <a:t>ـ التدريب </a:t>
            </a:r>
            <a:r>
              <a:rPr lang="ar-DZ" dirty="0" smtClean="0"/>
              <a:t>في الملاعب الاصطناعية الخشنة وعلاقته بالأداء المهاري للعداء.</a:t>
            </a:r>
            <a:endParaRPr lang="fr-FR" dirty="0" smtClean="0"/>
          </a:p>
          <a:p>
            <a:pPr lvl="0" algn="r" rtl="1"/>
            <a:r>
              <a:rPr lang="ar-DZ" dirty="0" smtClean="0"/>
              <a:t>ـ التدريب </a:t>
            </a:r>
            <a:r>
              <a:rPr lang="ar-DZ" dirty="0" smtClean="0"/>
              <a:t>في الأراضي الرملية وعلاقته بتطوير القدرة العضلية</a:t>
            </a:r>
            <a:r>
              <a:rPr lang="ar-DZ" dirty="0" smtClean="0"/>
              <a:t>.</a:t>
            </a:r>
            <a:endParaRPr lang="fr-FR" dirty="0" smtClean="0"/>
          </a:p>
          <a:p>
            <a:pPr lvl="0" algn="r" rtl="1"/>
            <a:r>
              <a:rPr lang="ar-DZ" dirty="0" smtClean="0"/>
              <a:t>ـ دراسة </a:t>
            </a:r>
            <a:r>
              <a:rPr lang="ar-DZ" dirty="0" smtClean="0"/>
              <a:t>الأحذية الرياضية المناسبة في التدريبات لرياضي الجنوب (الحرارة، الأرضية).</a:t>
            </a:r>
            <a:endParaRPr lang="fr-FR" dirty="0" smtClean="0"/>
          </a:p>
          <a:p>
            <a:pPr algn="r" rtl="1"/>
            <a:r>
              <a:rPr lang="en-US" sz="2400" dirty="0" smtClean="0"/>
              <a:t> </a:t>
            </a:r>
            <a:endParaRPr lang="fr-FR" sz="2400" dirty="0" smtClean="0"/>
          </a:p>
          <a:p>
            <a:pPr algn="r" rtl="1">
              <a:lnSpc>
                <a:spcPct val="115000"/>
              </a:lnSpc>
              <a:spcAft>
                <a:spcPts val="0"/>
              </a:spcAft>
              <a:buNone/>
            </a:pPr>
            <a:endParaRPr lang="ar-DZ" sz="2400" dirty="0" smtClean="0">
              <a:latin typeface="Times New Roman"/>
              <a:ea typeface="Times New Roman"/>
              <a:cs typeface="Simplified Arabic"/>
            </a:endParaRPr>
          </a:p>
          <a:p>
            <a:pPr algn="just" rtl="1">
              <a:lnSpc>
                <a:spcPct val="115000"/>
              </a:lnSpc>
              <a:spcAft>
                <a:spcPts val="0"/>
              </a:spcAft>
              <a:buNone/>
            </a:pPr>
            <a:endParaRPr lang="fr-FR" sz="2400" dirty="0" smtClean="0">
              <a:latin typeface="Times New Roman"/>
              <a:ea typeface="Times New Roman"/>
            </a:endParaRPr>
          </a:p>
          <a:p>
            <a:pPr marL="266700" indent="-130175" algn="r" rtl="1">
              <a:buNone/>
            </a:pPr>
            <a:endParaRPr lang="fr-FR" dirty="0"/>
          </a:p>
        </p:txBody>
      </p:sp>
      <p:sp>
        <p:nvSpPr>
          <p:cNvPr id="4" name="Ellipse 3"/>
          <p:cNvSpPr/>
          <p:nvPr/>
        </p:nvSpPr>
        <p:spPr>
          <a:xfrm>
            <a:off x="2071670" y="0"/>
            <a:ext cx="4786346" cy="857256"/>
          </a:xfrm>
          <a:prstGeom prst="ellipse">
            <a:avLst/>
          </a:prstGeom>
          <a:scene3d>
            <a:camera prst="orthographicFront" fov="0">
              <a:rot lat="0" lon="0" rev="0"/>
            </a:camera>
            <a:lightRig rig="glow" dir="tl">
              <a:rot lat="0" lon="0" rev="900000"/>
            </a:lightRig>
          </a:scene3d>
          <a:sp3d prstMaterial="powder">
            <a:bevelT w="25400" h="38100" prst="convex"/>
          </a:sp3d>
        </p:spPr>
        <p:style>
          <a:lnRef idx="0">
            <a:schemeClr val="accent5"/>
          </a:lnRef>
          <a:fillRef idx="3">
            <a:schemeClr val="accent5"/>
          </a:fillRef>
          <a:effectRef idx="3">
            <a:schemeClr val="accent5"/>
          </a:effectRef>
          <a:fontRef idx="minor">
            <a:schemeClr val="lt1"/>
          </a:fontRef>
        </p:style>
        <p:txBody>
          <a:bodyPr rtlCol="0" anchor="ctr"/>
          <a:lstStyle/>
          <a:p>
            <a:pPr algn="ctr"/>
            <a:r>
              <a:rPr lang="ar-DZ" sz="2800" b="1" dirty="0" smtClean="0"/>
              <a:t>الفرضيات المستقبلية:</a:t>
            </a:r>
            <a:endParaRPr lang="ar-DZ" sz="2800" b="1"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144000" cy="7643842"/>
          </a:xfrm>
        </p:spPr>
        <p:style>
          <a:lnRef idx="1">
            <a:schemeClr val="accent4"/>
          </a:lnRef>
          <a:fillRef idx="3">
            <a:schemeClr val="accent4"/>
          </a:fillRef>
          <a:effectRef idx="2">
            <a:schemeClr val="accent4"/>
          </a:effectRef>
          <a:fontRef idx="minor">
            <a:schemeClr val="lt1"/>
          </a:fontRef>
        </p:style>
        <p:txBody>
          <a:bodyPr>
            <a:normAutofit fontScale="92500"/>
          </a:bodyPr>
          <a:lstStyle/>
          <a:p>
            <a:r>
              <a:rPr lang="ar-SA" dirty="0" smtClean="0"/>
              <a:t> </a:t>
            </a:r>
            <a:endParaRPr lang="ar-DZ" dirty="0" smtClean="0"/>
          </a:p>
          <a:p>
            <a:endParaRPr lang="ar-DZ" dirty="0" smtClean="0"/>
          </a:p>
          <a:p>
            <a:pPr algn="r"/>
            <a:r>
              <a:rPr lang="ar-SA" dirty="0" smtClean="0">
                <a:solidFill>
                  <a:schemeClr val="bg1"/>
                </a:solidFill>
              </a:rPr>
              <a:t>في حدود إمكانياتنا تم بعون الله إنجاز هذه الدراسة المتواضعة حيث حاولنا البحث بكل جدية على كشف العلاقة الموجودة بين </a:t>
            </a:r>
            <a:r>
              <a:rPr lang="ar-SA" dirty="0" err="1" smtClean="0">
                <a:solidFill>
                  <a:schemeClr val="bg1"/>
                </a:solidFill>
              </a:rPr>
              <a:t>ال</a:t>
            </a:r>
            <a:r>
              <a:rPr lang="ar-DZ" dirty="0" smtClean="0">
                <a:solidFill>
                  <a:schemeClr val="bg1"/>
                </a:solidFill>
              </a:rPr>
              <a:t>تدريب </a:t>
            </a:r>
            <a:r>
              <a:rPr lang="ar-SA" dirty="0" smtClean="0">
                <a:solidFill>
                  <a:schemeClr val="bg1"/>
                </a:solidFill>
              </a:rPr>
              <a:t>في الملاعب </a:t>
            </a:r>
            <a:r>
              <a:rPr lang="ar-SA" dirty="0" smtClean="0">
                <a:solidFill>
                  <a:schemeClr val="bg1"/>
                </a:solidFill>
              </a:rPr>
              <a:t>لاصطناعية الخشنة والإصابات التي يتلقاها عدائي ألعاب القوى،</a:t>
            </a:r>
            <a:r>
              <a:rPr lang="ar-DZ" dirty="0" smtClean="0">
                <a:solidFill>
                  <a:schemeClr val="bg1"/>
                </a:solidFill>
              </a:rPr>
              <a:t> </a:t>
            </a:r>
            <a:r>
              <a:rPr lang="ar-SA" dirty="0" smtClean="0">
                <a:solidFill>
                  <a:schemeClr val="bg1"/>
                </a:solidFill>
              </a:rPr>
              <a:t> </a:t>
            </a:r>
            <a:r>
              <a:rPr lang="ar-SA" dirty="0" smtClean="0">
                <a:solidFill>
                  <a:schemeClr val="bg1"/>
                </a:solidFill>
              </a:rPr>
              <a:t>آخذين عدائي ألعاب القوى </a:t>
            </a:r>
            <a:r>
              <a:rPr lang="ar-SA" dirty="0" smtClean="0">
                <a:solidFill>
                  <a:schemeClr val="bg1"/>
                </a:solidFill>
              </a:rPr>
              <a:t>بجامعة </a:t>
            </a:r>
            <a:r>
              <a:rPr lang="ar-SA" dirty="0" smtClean="0">
                <a:solidFill>
                  <a:schemeClr val="bg1"/>
                </a:solidFill>
              </a:rPr>
              <a:t>خميس </a:t>
            </a:r>
            <a:r>
              <a:rPr lang="ar-SA" dirty="0" err="1" smtClean="0">
                <a:solidFill>
                  <a:schemeClr val="bg1"/>
                </a:solidFill>
              </a:rPr>
              <a:t>مليانة</a:t>
            </a:r>
            <a:r>
              <a:rPr lang="ar-SA" dirty="0" smtClean="0">
                <a:solidFill>
                  <a:schemeClr val="bg1"/>
                </a:solidFill>
              </a:rPr>
              <a:t> علوم وتقنيات النشاطات البدنية والرياضية، نموذجا للدراسة. </a:t>
            </a:r>
            <a:endParaRPr lang="fr-FR" dirty="0" smtClean="0">
              <a:solidFill>
                <a:schemeClr val="bg1"/>
              </a:solidFill>
            </a:endParaRPr>
          </a:p>
          <a:p>
            <a:pPr algn="just" rtl="1"/>
            <a:r>
              <a:rPr lang="ar-SA" dirty="0" smtClean="0">
                <a:solidFill>
                  <a:schemeClr val="bg1"/>
                </a:solidFill>
              </a:rPr>
              <a:t>          ومن خلال أدوات البحث المستعملة في الدراسة التطبيقية لاختيار الفرضيات المطروحة في الجانب النظري، بما في ذلك الاستبيان الذي قمنا بتوزيعه على عينة الدراسة، وبعد عملية التجميع والتحليل وتفسير النتائج المتحصل عليها توصلنا إلى الأسباب التي تقف وراء هذه العلاقة ومن بين هذه الأسباب نذكر: </a:t>
            </a:r>
            <a:endParaRPr lang="fr-FR" dirty="0" smtClean="0">
              <a:solidFill>
                <a:schemeClr val="bg1"/>
              </a:solidFill>
            </a:endParaRPr>
          </a:p>
          <a:p>
            <a:pPr lvl="0" algn="just" rtl="1"/>
            <a:r>
              <a:rPr lang="ar-SA" dirty="0" smtClean="0">
                <a:solidFill>
                  <a:schemeClr val="bg1"/>
                </a:solidFill>
              </a:rPr>
              <a:t>نوعية الحذاء الرياضي وكذا كيفية استخدامه الخاطئة وعدم </a:t>
            </a:r>
            <a:r>
              <a:rPr lang="ar-SA" dirty="0" err="1" smtClean="0">
                <a:solidFill>
                  <a:schemeClr val="bg1"/>
                </a:solidFill>
              </a:rPr>
              <a:t>ملائمته</a:t>
            </a:r>
            <a:r>
              <a:rPr lang="ar-SA" dirty="0" smtClean="0">
                <a:solidFill>
                  <a:schemeClr val="bg1"/>
                </a:solidFill>
              </a:rPr>
              <a:t> للرجل والأرضية وحتى نوع الحذاء.  </a:t>
            </a:r>
            <a:endParaRPr lang="fr-FR" dirty="0" smtClean="0">
              <a:solidFill>
                <a:schemeClr val="bg1"/>
              </a:solidFill>
            </a:endParaRPr>
          </a:p>
          <a:p>
            <a:pPr lvl="0" algn="just" rtl="1"/>
            <a:r>
              <a:rPr lang="ar-SA" dirty="0" smtClean="0">
                <a:solidFill>
                  <a:schemeClr val="bg1"/>
                </a:solidFill>
              </a:rPr>
              <a:t>نوعية التمارين المستخدمة في الملاعب الاصطناعية الخشنة وعدم </a:t>
            </a:r>
            <a:r>
              <a:rPr lang="ar-SA" dirty="0" err="1" smtClean="0">
                <a:solidFill>
                  <a:schemeClr val="bg1"/>
                </a:solidFill>
              </a:rPr>
              <a:t>ملائمتها</a:t>
            </a:r>
            <a:r>
              <a:rPr lang="ar-SA" dirty="0" smtClean="0">
                <a:solidFill>
                  <a:schemeClr val="bg1"/>
                </a:solidFill>
              </a:rPr>
              <a:t> للحذاء وللأرضية.</a:t>
            </a:r>
            <a:endParaRPr lang="fr-FR" dirty="0" smtClean="0">
              <a:solidFill>
                <a:schemeClr val="bg1"/>
              </a:solidFill>
            </a:endParaRPr>
          </a:p>
          <a:p>
            <a:pPr lvl="0" algn="just" rtl="1"/>
            <a:r>
              <a:rPr lang="ar-SA" dirty="0" smtClean="0">
                <a:solidFill>
                  <a:schemeClr val="bg1"/>
                </a:solidFill>
              </a:rPr>
              <a:t>نوعية </a:t>
            </a:r>
            <a:r>
              <a:rPr lang="ar-SA" dirty="0" smtClean="0">
                <a:solidFill>
                  <a:schemeClr val="bg1"/>
                </a:solidFill>
              </a:rPr>
              <a:t>الملاعب الاصطناعية الخشنة وعدم </a:t>
            </a:r>
            <a:r>
              <a:rPr lang="ar-SA" dirty="0" err="1" smtClean="0">
                <a:solidFill>
                  <a:schemeClr val="bg1"/>
                </a:solidFill>
              </a:rPr>
              <a:t>ملائمتها</a:t>
            </a:r>
            <a:r>
              <a:rPr lang="ar-SA" dirty="0" smtClean="0">
                <a:solidFill>
                  <a:schemeClr val="bg1"/>
                </a:solidFill>
              </a:rPr>
              <a:t> مع التمارين المستخدمة وكذا مع نوعية الحذاء المستعمل.</a:t>
            </a:r>
            <a:endParaRPr lang="fr-FR" dirty="0" smtClean="0">
              <a:solidFill>
                <a:schemeClr val="bg1"/>
              </a:solidFill>
            </a:endParaRPr>
          </a:p>
          <a:p>
            <a:pPr algn="just" rtl="1"/>
            <a:r>
              <a:rPr lang="ar-SA" dirty="0" smtClean="0">
                <a:solidFill>
                  <a:schemeClr val="bg1"/>
                </a:solidFill>
              </a:rPr>
              <a:t>كل هذه الأسباب لها علاقة بالإصابات التي يتلقاها عدائي ألعاب القوى</a:t>
            </a:r>
            <a:r>
              <a:rPr lang="ar-SA" dirty="0" smtClean="0"/>
              <a:t>. </a:t>
            </a:r>
            <a:endParaRPr lang="fr-FR" dirty="0" smtClean="0"/>
          </a:p>
        </p:txBody>
      </p:sp>
      <p:sp>
        <p:nvSpPr>
          <p:cNvPr id="4" name="Ellipse 3"/>
          <p:cNvSpPr/>
          <p:nvPr/>
        </p:nvSpPr>
        <p:spPr>
          <a:xfrm>
            <a:off x="2857488" y="0"/>
            <a:ext cx="3357586" cy="928646"/>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ar-DZ" sz="3200" dirty="0" smtClean="0"/>
              <a:t>خاتمة الدراسة</a:t>
            </a:r>
            <a:endParaRPr lang="fr-FR" sz="32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4" descr="62"/>
          <p:cNvPicPr>
            <a:picLocks noGrp="1" noChangeAspect="1" noChangeArrowheads="1" noCrop="1"/>
          </p:cNvPicPr>
          <p:nvPr>
            <p:ph type="title"/>
          </p:nvPr>
        </p:nvPicPr>
        <p:blipFill>
          <a:blip r:embed="rId3"/>
          <a:srcRect/>
          <a:stretch>
            <a:fillRect/>
          </a:stretch>
        </p:blipFill>
        <p:spPr>
          <a:xfrm>
            <a:off x="0" y="-127000"/>
            <a:ext cx="9144000" cy="6858000"/>
          </a:xfrm>
          <a:noFill/>
        </p:spPr>
      </p:pic>
      <p:pic>
        <p:nvPicPr>
          <p:cNvPr id="54275" name="Picture 5" descr="qXW63912"/>
          <p:cNvPicPr>
            <a:picLocks noChangeAspect="1" noChangeArrowheads="1" noCrop="1"/>
          </p:cNvPicPr>
          <p:nvPr/>
        </p:nvPicPr>
        <p:blipFill>
          <a:blip r:embed="rId4"/>
          <a:srcRect/>
          <a:stretch>
            <a:fillRect/>
          </a:stretch>
        </p:blipFill>
        <p:spPr bwMode="auto">
          <a:xfrm>
            <a:off x="34925" y="-100013"/>
            <a:ext cx="2058988" cy="2309813"/>
          </a:xfrm>
          <a:prstGeom prst="rect">
            <a:avLst/>
          </a:prstGeom>
          <a:noFill/>
          <a:ln w="9525">
            <a:noFill/>
            <a:miter lim="800000"/>
            <a:headEnd/>
            <a:tailEnd/>
          </a:ln>
        </p:spPr>
      </p:pic>
      <p:sp>
        <p:nvSpPr>
          <p:cNvPr id="80902" name="WordArt 6"/>
          <p:cNvSpPr>
            <a:spLocks noChangeAspect="1" noChangeArrowheads="1" noChangeShapeType="1" noTextEdit="1"/>
          </p:cNvSpPr>
          <p:nvPr/>
        </p:nvSpPr>
        <p:spPr bwMode="auto">
          <a:xfrm>
            <a:off x="5867400" y="5213350"/>
            <a:ext cx="1247775" cy="1023938"/>
          </a:xfrm>
          <a:prstGeom prst="rect">
            <a:avLst/>
          </a:prstGeom>
          <a:effectLst>
            <a:innerShdw blurRad="63500" dist="50800" dir="10800000">
              <a:prstClr val="black">
                <a:alpha val="50000"/>
              </a:prstClr>
            </a:innerShdw>
          </a:effectLst>
        </p:spPr>
        <p:txBody>
          <a:bodyPr wrap="none" fromWordArt="1">
            <a:prstTxWarp prst="textPlain">
              <a:avLst>
                <a:gd name="adj" fmla="val 50000"/>
              </a:avLst>
            </a:prstTxWarp>
            <a:scene3d>
              <a:camera prst="legacyPerspectiveFront">
                <a:rot lat="20519958" lon="1080000" rev="0"/>
              </a:camera>
              <a:lightRig rig="legacyHarsh2" dir="b"/>
            </a:scene3d>
            <a:sp3d extrusionH="430200" prstMaterial="legacyMatte">
              <a:extrusionClr>
                <a:srgbClr val="FF6600"/>
              </a:extrusionClr>
            </a:sp3d>
          </a:bodyPr>
          <a:lstStyle/>
          <a:p>
            <a:pPr algn="ctr"/>
            <a:r>
              <a:rPr lang="ar-DZ" sz="3600" kern="10" dirty="0" smtClean="0">
                <a:ln w="9525">
                  <a:round/>
                  <a:headEnd/>
                  <a:tailEnd/>
                </a:ln>
                <a:solidFill>
                  <a:srgbClr val="7030A0"/>
                </a:solidFill>
                <a:latin typeface="Arial"/>
                <a:cs typeface="Arial"/>
              </a:rPr>
              <a:t>سمير</a:t>
            </a:r>
            <a:endParaRPr lang="fr-FR" sz="3600" kern="10" dirty="0">
              <a:ln w="9525">
                <a:round/>
                <a:headEnd/>
                <a:tailEnd/>
              </a:ln>
              <a:solidFill>
                <a:srgbClr val="7030A0"/>
              </a:solidFill>
              <a:latin typeface="Arial"/>
              <a:cs typeface="Arial"/>
            </a:endParaRPr>
          </a:p>
        </p:txBody>
      </p:sp>
      <p:sp>
        <p:nvSpPr>
          <p:cNvPr id="80903" name="WordArt 7"/>
          <p:cNvSpPr>
            <a:spLocks noChangeAspect="1" noChangeArrowheads="1" noChangeShapeType="1" noTextEdit="1"/>
          </p:cNvSpPr>
          <p:nvPr/>
        </p:nvSpPr>
        <p:spPr bwMode="auto">
          <a:xfrm>
            <a:off x="1811338" y="5429250"/>
            <a:ext cx="1247775" cy="1023938"/>
          </a:xfrm>
          <a:prstGeom prst="rect">
            <a:avLst/>
          </a:prstGeom>
        </p:spPr>
        <p:txBody>
          <a:bodyPr wrap="none" fromWordArt="1">
            <a:prstTxWarp prst="textPlain">
              <a:avLst>
                <a:gd name="adj" fmla="val 50000"/>
              </a:avLst>
            </a:prstTxWarp>
            <a:scene3d>
              <a:camera prst="legacyPerspectiveFront">
                <a:rot lat="20519958" lon="1080000" rev="0"/>
              </a:camera>
              <a:lightRig rig="legacyHarsh2" dir="b"/>
            </a:scene3d>
            <a:sp3d extrusionH="430200" prstMaterial="legacyMatte">
              <a:extrusionClr>
                <a:srgbClr val="FF6600"/>
              </a:extrusionClr>
            </a:sp3d>
          </a:bodyPr>
          <a:lstStyle/>
          <a:p>
            <a:pPr algn="ctr"/>
            <a:r>
              <a:rPr lang="ar-DZ" sz="3600" kern="10" dirty="0" smtClean="0">
                <a:ln w="9525">
                  <a:round/>
                  <a:headEnd/>
                  <a:tailEnd/>
                </a:ln>
                <a:gradFill rotWithShape="1">
                  <a:gsLst>
                    <a:gs pos="0">
                      <a:srgbClr val="FFE701"/>
                    </a:gs>
                    <a:gs pos="100000">
                      <a:srgbClr val="FE3E02"/>
                    </a:gs>
                  </a:gsLst>
                  <a:lin ang="5400000" scaled="1"/>
                </a:gradFill>
                <a:latin typeface="Arial"/>
                <a:cs typeface="Arial"/>
              </a:rPr>
              <a:t>حميد</a:t>
            </a:r>
            <a:endParaRPr lang="fr-FR" sz="3600" kern="10" dirty="0">
              <a:ln w="9525">
                <a:round/>
                <a:headEnd/>
                <a:tailEnd/>
              </a:ln>
              <a:solidFill>
                <a:srgbClr val="7030A0"/>
              </a:solidFill>
              <a:latin typeface="Arial"/>
              <a:cs typeface="Arial"/>
            </a:endParaRPr>
          </a:p>
        </p:txBody>
      </p:sp>
      <p:sp>
        <p:nvSpPr>
          <p:cNvPr id="80904" name="WordArt 8"/>
          <p:cNvSpPr>
            <a:spLocks noChangeAspect="1" noChangeArrowheads="1" noChangeShapeType="1" noTextEdit="1"/>
          </p:cNvSpPr>
          <p:nvPr/>
        </p:nvSpPr>
        <p:spPr bwMode="auto">
          <a:xfrm>
            <a:off x="3779838" y="5084763"/>
            <a:ext cx="1484312" cy="1223962"/>
          </a:xfrm>
          <a:prstGeom prst="rect">
            <a:avLst/>
          </a:prstGeom>
        </p:spPr>
        <p:txBody>
          <a:bodyPr wrap="none" fromWordArt="1">
            <a:prstTxWarp prst="textPlain">
              <a:avLst>
                <a:gd name="adj" fmla="val 50000"/>
              </a:avLst>
            </a:prstTxWarp>
            <a:scene3d>
              <a:camera prst="legacyPerspectiveFront">
                <a:rot lat="20519958" lon="1080000" rev="0"/>
              </a:camera>
              <a:lightRig rig="legacyHarsh2" dir="b"/>
            </a:scene3d>
            <a:sp3d extrusionH="430200" prstMaterial="legacyMatte">
              <a:extrusionClr>
                <a:srgbClr val="FF6600"/>
              </a:extrusionClr>
            </a:sp3d>
          </a:bodyPr>
          <a:lstStyle/>
          <a:p>
            <a:pPr algn="ctr" rtl="0"/>
            <a:endParaRPr lang="fr-FR" sz="3600" kern="10" dirty="0">
              <a:ln w="9525">
                <a:round/>
                <a:headEnd/>
                <a:tailEnd/>
              </a:ln>
              <a:gradFill rotWithShape="1">
                <a:gsLst>
                  <a:gs pos="0">
                    <a:srgbClr val="FFE701"/>
                  </a:gs>
                  <a:gs pos="100000">
                    <a:srgbClr val="FE3E02"/>
                  </a:gs>
                </a:gsLst>
                <a:lin ang="5400000" scaled="1"/>
              </a:gradFill>
              <a:latin typeface="Impact"/>
            </a:endParaRPr>
          </a:p>
        </p:txBody>
      </p:sp>
      <p:sp>
        <p:nvSpPr>
          <p:cNvPr id="80905" name="WordArt 9" descr="Rayures étroites verticales"/>
          <p:cNvSpPr>
            <a:spLocks noChangeArrowheads="1" noChangeShapeType="1" noTextEdit="1"/>
          </p:cNvSpPr>
          <p:nvPr/>
        </p:nvSpPr>
        <p:spPr bwMode="auto">
          <a:xfrm rot="216227">
            <a:off x="1628827" y="2054166"/>
            <a:ext cx="5797258" cy="1295309"/>
          </a:xfrm>
          <a:prstGeom prst="rect">
            <a:avLst/>
          </a:prstGeom>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divot"/>
          </a:sp3d>
        </p:spPr>
        <p:txBody>
          <a:bodyPr wrap="none" fromWordArt="1">
            <a:prstTxWarp prst="textCurveUp">
              <a:avLst>
                <a:gd name="adj" fmla="val 0"/>
              </a:avLst>
            </a:prstTxWarp>
            <a:scene3d>
              <a:camera prst="orthographicFront"/>
              <a:lightRig rig="soft" dir="t">
                <a:rot lat="0" lon="0" rev="10800000"/>
              </a:lightRig>
            </a:scene3d>
            <a:sp3d>
              <a:bevelT w="27940" h="12700"/>
              <a:contourClr>
                <a:srgbClr val="DDDDDD"/>
              </a:contourClr>
            </a:sp3d>
          </a:bodyPr>
          <a:lstStyle/>
          <a:p>
            <a:pPr algn="ctr"/>
            <a:r>
              <a:rPr lang="ar-DZ" sz="3600" b="1" kern="10" spc="150" dirty="0">
                <a:ln w="11430"/>
                <a:solidFill>
                  <a:srgbClr val="F8F8F8"/>
                </a:solidFill>
                <a:effectLst>
                  <a:outerShdw blurRad="25400" algn="tl" rotWithShape="0">
                    <a:srgbClr val="000000">
                      <a:alpha val="43000"/>
                    </a:srgbClr>
                  </a:outerShdw>
                </a:effectLst>
                <a:latin typeface="Arial"/>
                <a:cs typeface="Arial"/>
              </a:rPr>
              <a:t>شكرا على حسن المتابعة والإصغاء</a:t>
            </a:r>
            <a:endParaRPr lang="fr-FR" sz="3600" b="1" kern="10" spc="150" dirty="0">
              <a:ln w="11430"/>
              <a:solidFill>
                <a:srgbClr val="F8F8F8"/>
              </a:solidFill>
              <a:effectLst>
                <a:outerShdw blurRad="25400" algn="tl" rotWithShape="0">
                  <a:srgbClr val="000000">
                    <a:alpha val="43000"/>
                  </a:srgbClr>
                </a:outerShdw>
              </a:effectLst>
              <a:latin typeface="Arial"/>
              <a:cs typeface="Arial"/>
            </a:endParaRPr>
          </a:p>
        </p:txBody>
      </p:sp>
      <p:pic>
        <p:nvPicPr>
          <p:cNvPr id="54280" name="Picture 10" descr="qXW63912"/>
          <p:cNvPicPr>
            <a:picLocks noChangeAspect="1" noChangeArrowheads="1" noCrop="1"/>
          </p:cNvPicPr>
          <p:nvPr/>
        </p:nvPicPr>
        <p:blipFill>
          <a:blip r:embed="rId4"/>
          <a:srcRect/>
          <a:stretch>
            <a:fillRect/>
          </a:stretch>
        </p:blipFill>
        <p:spPr bwMode="auto">
          <a:xfrm>
            <a:off x="-180975" y="4648200"/>
            <a:ext cx="2058988" cy="2309813"/>
          </a:xfrm>
          <a:prstGeom prst="rect">
            <a:avLst/>
          </a:prstGeom>
          <a:noFill/>
          <a:ln w="9525">
            <a:noFill/>
            <a:miter lim="800000"/>
            <a:headEnd/>
            <a:tailEnd/>
          </a:ln>
        </p:spPr>
      </p:pic>
      <p:pic>
        <p:nvPicPr>
          <p:cNvPr id="54281" name="Picture 11" descr="qXW63912"/>
          <p:cNvPicPr>
            <a:picLocks noChangeAspect="1" noChangeArrowheads="1" noCrop="1"/>
          </p:cNvPicPr>
          <p:nvPr/>
        </p:nvPicPr>
        <p:blipFill>
          <a:blip r:embed="rId4"/>
          <a:srcRect/>
          <a:stretch>
            <a:fillRect/>
          </a:stretch>
        </p:blipFill>
        <p:spPr bwMode="auto">
          <a:xfrm>
            <a:off x="7192963" y="4503738"/>
            <a:ext cx="2058987" cy="2309812"/>
          </a:xfrm>
          <a:prstGeom prst="rect">
            <a:avLst/>
          </a:prstGeom>
          <a:noFill/>
          <a:ln w="9525">
            <a:noFill/>
            <a:miter lim="800000"/>
            <a:headEnd/>
            <a:tailEnd/>
          </a:ln>
        </p:spPr>
      </p:pic>
      <p:pic>
        <p:nvPicPr>
          <p:cNvPr id="54282" name="Picture 12" descr="qXW63912"/>
          <p:cNvPicPr>
            <a:picLocks noChangeAspect="1" noChangeArrowheads="1" noCrop="1"/>
          </p:cNvPicPr>
          <p:nvPr/>
        </p:nvPicPr>
        <p:blipFill>
          <a:blip r:embed="rId4"/>
          <a:srcRect/>
          <a:stretch>
            <a:fillRect/>
          </a:stretch>
        </p:blipFill>
        <p:spPr bwMode="auto">
          <a:xfrm>
            <a:off x="7089775" y="-242888"/>
            <a:ext cx="2162175" cy="2957513"/>
          </a:xfrm>
          <a:prstGeom prst="rect">
            <a:avLst/>
          </a:prstGeom>
          <a:noFill/>
          <a:ln w="9525">
            <a:noFill/>
            <a:miter lim="800000"/>
            <a:headEnd/>
            <a:tailEnd/>
          </a:ln>
        </p:spPr>
      </p:pic>
      <p:sp>
        <p:nvSpPr>
          <p:cNvPr id="54283" name="Espace réservé du numéro de diapositive 10"/>
          <p:cNvSpPr>
            <a:spLocks noGrp="1"/>
          </p:cNvSpPr>
          <p:nvPr>
            <p:ph type="sldNum" sz="quarter" idx="12"/>
          </p:nvPr>
        </p:nvSpPr>
        <p:spPr>
          <a:noFill/>
        </p:spPr>
        <p:txBody>
          <a:bodyPr/>
          <a:lstStyle/>
          <a:p>
            <a:fld id="{7597E036-367B-421B-BFE9-E4964828909B}" type="slidenum">
              <a:rPr lang="ar-SA" smtClean="0">
                <a:latin typeface="Arial" pitchFamily="34" charset="0"/>
                <a:cs typeface="Arial" pitchFamily="34" charset="0"/>
              </a:rPr>
              <a:pPr/>
              <a:t>33</a:t>
            </a:fld>
            <a:endParaRPr lang="fr-FR" dirty="0" smtClean="0">
              <a:latin typeface="Arial" pitchFamily="34" charset="0"/>
              <a:cs typeface="Arial" pitchFamily="34" charset="0"/>
            </a:endParaRPr>
          </a:p>
        </p:txBody>
      </p:sp>
      <p:pic>
        <p:nvPicPr>
          <p:cNvPr id="13" name="@&amp;.mp3">
            <a:hlinkClick r:id="" action="ppaction://media"/>
          </p:cNvPr>
          <p:cNvPicPr>
            <a:picLocks noRot="1" noChangeAspect="1"/>
          </p:cNvPicPr>
          <p:nvPr>
            <a:audioFile r:link="rId1"/>
          </p:nvPr>
        </p:nvPicPr>
        <p:blipFill>
          <a:blip r:embed="rId5"/>
          <a:stretch>
            <a:fillRect/>
          </a:stretch>
        </p:blipFill>
        <p:spPr>
          <a:xfrm>
            <a:off x="4419600" y="327660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repeatCount="indefinite" fill="hold" grpId="0" nodeType="withEffect">
                                  <p:stCondLst>
                                    <p:cond delay="0"/>
                                  </p:stCondLst>
                                  <p:childTnLst>
                                    <p:set>
                                      <p:cBhvr>
                                        <p:cTn id="6" dur="1" fill="hold">
                                          <p:stCondLst>
                                            <p:cond delay="0"/>
                                          </p:stCondLst>
                                        </p:cTn>
                                        <p:tgtEl>
                                          <p:spTgt spid="80902"/>
                                        </p:tgtEl>
                                        <p:attrNameLst>
                                          <p:attrName>style.visibility</p:attrName>
                                        </p:attrNameLst>
                                      </p:cBhvr>
                                      <p:to>
                                        <p:strVal val="visible"/>
                                      </p:to>
                                    </p:set>
                                    <p:animEffect transition="in" filter="dissolve">
                                      <p:cBhvr>
                                        <p:cTn id="7" dur="2000"/>
                                        <p:tgtEl>
                                          <p:spTgt spid="80902"/>
                                        </p:tgtEl>
                                      </p:cBhvr>
                                    </p:animEffect>
                                  </p:childTnLst>
                                </p:cTn>
                              </p:par>
                              <p:par>
                                <p:cTn id="8" presetID="9" presetClass="entr" presetSubtype="0" repeatCount="indefinite" fill="hold" grpId="0" nodeType="withEffect">
                                  <p:stCondLst>
                                    <p:cond delay="0"/>
                                  </p:stCondLst>
                                  <p:childTnLst>
                                    <p:set>
                                      <p:cBhvr>
                                        <p:cTn id="9" dur="1" fill="hold">
                                          <p:stCondLst>
                                            <p:cond delay="0"/>
                                          </p:stCondLst>
                                        </p:cTn>
                                        <p:tgtEl>
                                          <p:spTgt spid="80903"/>
                                        </p:tgtEl>
                                        <p:attrNameLst>
                                          <p:attrName>style.visibility</p:attrName>
                                        </p:attrNameLst>
                                      </p:cBhvr>
                                      <p:to>
                                        <p:strVal val="visible"/>
                                      </p:to>
                                    </p:set>
                                    <p:animEffect transition="in" filter="dissolve">
                                      <p:cBhvr>
                                        <p:cTn id="10" dur="2000"/>
                                        <p:tgtEl>
                                          <p:spTgt spid="80903"/>
                                        </p:tgtEl>
                                      </p:cBhvr>
                                    </p:animEffect>
                                  </p:childTnLst>
                                </p:cTn>
                              </p:par>
                              <p:par>
                                <p:cTn id="11" presetID="9" presetClass="entr" presetSubtype="0" repeatCount="indefinite" fill="hold" grpId="0" nodeType="withEffect" nodePh="1">
                                  <p:stCondLst>
                                    <p:cond delay="0"/>
                                  </p:stCondLst>
                                  <p:endCondLst>
                                    <p:cond evt="begin" delay="0">
                                      <p:tn val="11"/>
                                    </p:cond>
                                  </p:endCondLst>
                                  <p:childTnLst>
                                    <p:set>
                                      <p:cBhvr>
                                        <p:cTn id="12" dur="1" fill="hold">
                                          <p:stCondLst>
                                            <p:cond delay="0"/>
                                          </p:stCondLst>
                                        </p:cTn>
                                        <p:tgtEl>
                                          <p:spTgt spid="80904"/>
                                        </p:tgtEl>
                                        <p:attrNameLst>
                                          <p:attrName>style.visibility</p:attrName>
                                        </p:attrNameLst>
                                      </p:cBhvr>
                                      <p:to>
                                        <p:strVal val="visible"/>
                                      </p:to>
                                    </p:set>
                                    <p:animEffect transition="in" filter="dissolve">
                                      <p:cBhvr>
                                        <p:cTn id="13" dur="2000"/>
                                        <p:tgtEl>
                                          <p:spTgt spid="80904"/>
                                        </p:tgtEl>
                                      </p:cBhvr>
                                    </p:animEffect>
                                  </p:childTnLst>
                                </p:cTn>
                              </p:par>
                              <p:par>
                                <p:cTn id="14" presetID="19" presetClass="entr" presetSubtype="10" repeatCount="indefinite" fill="hold" grpId="0" nodeType="withEffect">
                                  <p:stCondLst>
                                    <p:cond delay="0"/>
                                  </p:stCondLst>
                                  <p:childTnLst>
                                    <p:set>
                                      <p:cBhvr>
                                        <p:cTn id="15" dur="1" fill="hold">
                                          <p:stCondLst>
                                            <p:cond delay="0"/>
                                          </p:stCondLst>
                                        </p:cTn>
                                        <p:tgtEl>
                                          <p:spTgt spid="80905"/>
                                        </p:tgtEl>
                                        <p:attrNameLst>
                                          <p:attrName>style.visibility</p:attrName>
                                        </p:attrNameLst>
                                      </p:cBhvr>
                                      <p:to>
                                        <p:strVal val="visible"/>
                                      </p:to>
                                    </p:set>
                                    <p:anim calcmode="lin" valueType="num">
                                      <p:cBhvr>
                                        <p:cTn id="16" dur="5000" fill="hold"/>
                                        <p:tgtEl>
                                          <p:spTgt spid="80905"/>
                                        </p:tgtEl>
                                        <p:attrNameLst>
                                          <p:attrName>ppt_w</p:attrName>
                                        </p:attrNameLst>
                                      </p:cBhvr>
                                      <p:tavLst>
                                        <p:tav tm="0" fmla="#ppt_w*sin(2.5*pi*$)">
                                          <p:val>
                                            <p:fltVal val="0"/>
                                          </p:val>
                                        </p:tav>
                                        <p:tav tm="100000">
                                          <p:val>
                                            <p:fltVal val="1"/>
                                          </p:val>
                                        </p:tav>
                                      </p:tavLst>
                                    </p:anim>
                                    <p:anim calcmode="lin" valueType="num">
                                      <p:cBhvr>
                                        <p:cTn id="17" dur="5000" fill="hold"/>
                                        <p:tgtEl>
                                          <p:spTgt spid="8090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18" restart="whenNotActive" fill="hold" evtFilter="cancelBubble" nodeType="interactiveSeq">
                <p:stCondLst>
                  <p:cond evt="onClick" delay="0">
                    <p:tgtEl>
                      <p:spTgt spid="13"/>
                    </p:tgtEl>
                  </p:cond>
                </p:stCondLst>
                <p:endSync evt="end" delay="0">
                  <p:rtn val="all"/>
                </p:endSync>
                <p:childTnLst>
                  <p:par>
                    <p:cTn id="19" fill="hold">
                      <p:stCondLst>
                        <p:cond delay="0"/>
                      </p:stCondLst>
                      <p:childTnLst>
                        <p:par>
                          <p:cTn id="20" fill="hold">
                            <p:stCondLst>
                              <p:cond delay="0"/>
                            </p:stCondLst>
                            <p:childTnLst>
                              <p:par>
                                <p:cTn id="21" presetID="1" presetClass="mediacall" presetSubtype="0" fill="hold" nodeType="clickEffect">
                                  <p:stCondLst>
                                    <p:cond delay="0"/>
                                  </p:stCondLst>
                                  <p:childTnLst>
                                    <p:cmd type="call" cmd="playFrom(0.0)">
                                      <p:cBhvr>
                                        <p:cTn id="22" dur="250045" fill="hold"/>
                                        <p:tgtEl>
                                          <p:spTgt spid="13"/>
                                        </p:tgtEl>
                                      </p:cBhvr>
                                    </p:cmd>
                                  </p:childTnLst>
                                </p:cTn>
                              </p:par>
                            </p:childTnLst>
                          </p:cTn>
                        </p:par>
                      </p:childTnLst>
                    </p:cTn>
                  </p:par>
                </p:childTnLst>
              </p:cTn>
              <p:nextCondLst>
                <p:cond evt="onClick" delay="0">
                  <p:tgtEl>
                    <p:spTgt spid="13"/>
                  </p:tgtEl>
                </p:cond>
              </p:nextCondLst>
            </p:seq>
            <p:audio>
              <p:cMediaNode>
                <p:cTn id="23"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childTnLst>
        </p:cTn>
      </p:par>
    </p:tnLst>
    <p:bldLst>
      <p:bldP spid="80902" grpId="0" animBg="1"/>
      <p:bldP spid="80903" grpId="0" animBg="1"/>
      <p:bldP spid="80904" grpId="0" animBg="1"/>
      <p:bldP spid="8090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descr="C:\Documents and Settings\LENOVO\Bureau\mdkrat\التخرج\647.gif.jpg"/>
          <p:cNvPicPr>
            <a:picLocks noChangeAspect="1" noChangeArrowheads="1"/>
          </p:cNvPicPr>
          <p:nvPr/>
        </p:nvPicPr>
        <p:blipFill>
          <a:blip r:embed="rId2"/>
          <a:srcRect/>
          <a:stretch>
            <a:fillRect/>
          </a:stretch>
        </p:blipFill>
        <p:spPr bwMode="auto">
          <a:xfrm>
            <a:off x="-214346" y="-214338"/>
            <a:ext cx="9144000" cy="6858000"/>
          </a:xfrm>
          <a:prstGeom prst="rect">
            <a:avLst/>
          </a:prstGeom>
          <a:noFill/>
          <a:ln w="9525">
            <a:noFill/>
            <a:miter lim="800000"/>
            <a:headEnd/>
            <a:tailEnd/>
          </a:ln>
        </p:spPr>
      </p:pic>
      <p:sp>
        <p:nvSpPr>
          <p:cNvPr id="3" name="ZoneTexte 2"/>
          <p:cNvSpPr txBox="1">
            <a:spLocks noChangeArrowheads="1"/>
          </p:cNvSpPr>
          <p:nvPr/>
        </p:nvSpPr>
        <p:spPr bwMode="auto">
          <a:xfrm rot="-1909823">
            <a:off x="5426075" y="933450"/>
            <a:ext cx="3917950" cy="1323975"/>
          </a:xfrm>
          <a:prstGeom prst="rect">
            <a:avLst/>
          </a:prstGeom>
          <a:noFill/>
          <a:ln w="9525">
            <a:noFill/>
            <a:miter lim="800000"/>
            <a:headEnd/>
            <a:tailEnd/>
          </a:ln>
        </p:spPr>
        <p:txBody>
          <a:bodyPr>
            <a:spAutoFit/>
          </a:bodyPr>
          <a:lstStyle/>
          <a:p>
            <a:pPr algn="ctr"/>
            <a:r>
              <a:rPr lang="ar-DZ" sz="8000" b="1" dirty="0" smtClean="0">
                <a:solidFill>
                  <a:schemeClr val="bg1"/>
                </a:solidFill>
                <a:cs typeface="Andalus" pitchFamily="18" charset="-78"/>
              </a:rPr>
              <a:t>سمير</a:t>
            </a:r>
            <a:endParaRPr lang="fr-FR" sz="8000" b="1" dirty="0">
              <a:solidFill>
                <a:schemeClr val="bg1"/>
              </a:solidFill>
              <a:cs typeface="Andalus" pitchFamily="18" charset="-78"/>
            </a:endParaRPr>
          </a:p>
        </p:txBody>
      </p:sp>
      <p:sp>
        <p:nvSpPr>
          <p:cNvPr id="4" name="ZoneTexte 3"/>
          <p:cNvSpPr txBox="1">
            <a:spLocks noChangeArrowheads="1"/>
          </p:cNvSpPr>
          <p:nvPr/>
        </p:nvSpPr>
        <p:spPr bwMode="auto">
          <a:xfrm rot="-1768710">
            <a:off x="-6350" y="4214813"/>
            <a:ext cx="2278063" cy="1323975"/>
          </a:xfrm>
          <a:prstGeom prst="rect">
            <a:avLst/>
          </a:prstGeom>
          <a:noFill/>
          <a:ln w="9525">
            <a:noFill/>
            <a:miter lim="800000"/>
            <a:headEnd/>
            <a:tailEnd/>
          </a:ln>
        </p:spPr>
        <p:txBody>
          <a:bodyPr>
            <a:spAutoFit/>
          </a:bodyPr>
          <a:lstStyle/>
          <a:p>
            <a:r>
              <a:rPr lang="ar-DZ" sz="8000" dirty="0" smtClean="0">
                <a:solidFill>
                  <a:schemeClr val="bg1"/>
                </a:solidFill>
                <a:cs typeface="Andalus" pitchFamily="18" charset="-78"/>
              </a:rPr>
              <a:t>حميد</a:t>
            </a:r>
            <a:endParaRPr lang="fr-FR" sz="8000" dirty="0">
              <a:solidFill>
                <a:schemeClr val="bg1"/>
              </a:solidFill>
              <a:cs typeface="Andalus" pitchFamily="18" charset="-78"/>
            </a:endParaRPr>
          </a:p>
        </p:txBody>
      </p:sp>
      <p:sp>
        <p:nvSpPr>
          <p:cNvPr id="63493" name="ZoneTexte 5"/>
          <p:cNvSpPr txBox="1">
            <a:spLocks noChangeArrowheads="1"/>
          </p:cNvSpPr>
          <p:nvPr/>
        </p:nvSpPr>
        <p:spPr bwMode="auto">
          <a:xfrm>
            <a:off x="6715140" y="2928934"/>
            <a:ext cx="1600200" cy="369888"/>
          </a:xfrm>
          <a:prstGeom prst="rect">
            <a:avLst/>
          </a:prstGeom>
          <a:noFill/>
          <a:ln w="9525">
            <a:noFill/>
            <a:miter lim="800000"/>
            <a:headEnd/>
            <a:tailEnd/>
          </a:ln>
        </p:spPr>
        <p:txBody>
          <a:bodyPr>
            <a:spAutoFit/>
          </a:bodyPr>
          <a:lstStyle/>
          <a:p>
            <a:endParaRPr lang="fr-FR" dirty="0"/>
          </a:p>
        </p:txBody>
      </p:sp>
      <p:pic>
        <p:nvPicPr>
          <p:cNvPr id="7" name="Picture 7" descr="0071"/>
          <p:cNvPicPr>
            <a:picLocks noChangeAspect="1" noChangeArrowheads="1"/>
          </p:cNvPicPr>
          <p:nvPr/>
        </p:nvPicPr>
        <p:blipFill>
          <a:blip r:embed="rId3"/>
          <a:srcRect/>
          <a:stretch>
            <a:fillRect/>
          </a:stretch>
        </p:blipFill>
        <p:spPr bwMode="auto">
          <a:xfrm>
            <a:off x="-214346" y="-214338"/>
            <a:ext cx="9144000" cy="68580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12"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strips(downLeft)">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9" presetClass="entr" presetSubtype="1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0" fill="hold"/>
                                        <p:tgtEl>
                                          <p:spTgt spid="7"/>
                                        </p:tgtEl>
                                        <p:attrNameLst>
                                          <p:attrName>ppt_w</p:attrName>
                                        </p:attrNameLst>
                                      </p:cBhvr>
                                      <p:tavLst>
                                        <p:tav tm="0" fmla="#ppt_w*sin(2.5*pi*$)">
                                          <p:val>
                                            <p:fltVal val="0"/>
                                          </p:val>
                                        </p:tav>
                                        <p:tav tm="100000">
                                          <p:val>
                                            <p:fltVal val="1"/>
                                          </p:val>
                                        </p:tav>
                                      </p:tavLst>
                                    </p:anim>
                                    <p:anim calcmode="lin" valueType="num">
                                      <p:cBhvr>
                                        <p:cTn id="22" dur="5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214290"/>
            <a:ext cx="8229600" cy="571504"/>
          </a:xfrm>
        </p:spPr>
        <p:style>
          <a:lnRef idx="0">
            <a:schemeClr val="accent4"/>
          </a:lnRef>
          <a:fillRef idx="3">
            <a:schemeClr val="accent4"/>
          </a:fillRef>
          <a:effectRef idx="3">
            <a:schemeClr val="accent4"/>
          </a:effectRef>
          <a:fontRef idx="minor">
            <a:schemeClr val="lt1"/>
          </a:fontRef>
        </p:style>
        <p:txBody>
          <a:bodyPr>
            <a:normAutofit fontScale="90000"/>
            <a:scene3d>
              <a:camera prst="orthographicFront"/>
              <a:lightRig rig="soft" dir="t">
                <a:rot lat="0" lon="0" rev="16800000"/>
              </a:lightRig>
            </a:scene3d>
            <a:sp3d extrusionH="57150" prstMaterial="softEdge">
              <a:bevelT w="38100" h="38100" prst="relaxedInset"/>
            </a:sp3d>
          </a:bodyPr>
          <a:lstStyle/>
          <a:p>
            <a:r>
              <a:rPr lang="ar-DZ" sz="44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Simplified Arabic" pitchFamily="18" charset="-78"/>
                <a:cs typeface="Simplified Arabic" pitchFamily="18" charset="-78"/>
              </a:rPr>
              <a:t>المدخل العام</a:t>
            </a:r>
            <a:endParaRPr lang="fr-FR" b="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Sous-titre 5"/>
          <p:cNvSpPr>
            <a:spLocks noGrp="1"/>
          </p:cNvSpPr>
          <p:nvPr>
            <p:ph idx="1"/>
          </p:nvPr>
        </p:nvSpPr>
        <p:spPr>
          <a:xfrm>
            <a:off x="285720" y="928670"/>
            <a:ext cx="8715436" cy="5929330"/>
          </a:xfrm>
        </p:spPr>
        <p:style>
          <a:lnRef idx="1">
            <a:schemeClr val="accent4"/>
          </a:lnRef>
          <a:fillRef idx="2">
            <a:schemeClr val="accent4"/>
          </a:fillRef>
          <a:effectRef idx="1">
            <a:schemeClr val="accent4"/>
          </a:effectRef>
          <a:fontRef idx="minor">
            <a:schemeClr val="dk1"/>
          </a:fontRef>
        </p:style>
        <p:txBody>
          <a:bodyPr>
            <a:normAutofit/>
          </a:bodyPr>
          <a:lstStyle/>
          <a:p>
            <a:pPr algn="r" rtl="1">
              <a:buNone/>
            </a:pPr>
            <a:endParaRPr lang="ar-DZ" sz="2000" dirty="0" smtClean="0">
              <a:solidFill>
                <a:schemeClr val="bg1"/>
              </a:solidFill>
              <a:latin typeface="Simplified Arabic" pitchFamily="18" charset="-78"/>
              <a:cs typeface="Simplified Arabic" pitchFamily="18" charset="-78"/>
            </a:endParaRPr>
          </a:p>
          <a:p>
            <a:pPr algn="r"/>
            <a:r>
              <a:rPr lang="ar-DZ" sz="2400" dirty="0" smtClean="0"/>
              <a:t>وعلى إثر هذا التطور نطرح التساؤل العام: </a:t>
            </a:r>
          </a:p>
          <a:p>
            <a:pPr algn="r"/>
            <a:r>
              <a:rPr lang="ar-DZ" sz="2400" dirty="0" smtClean="0"/>
              <a:t>هل التدريب في الملاعب الاصطناعية الخشنة له علاقة بالإصابات التي يتلقاها عدائي ألعاب القوى؟</a:t>
            </a:r>
            <a:endParaRPr lang="en-US" sz="2400" dirty="0" smtClean="0">
              <a:cs typeface="Majalla UI"/>
            </a:endParaRPr>
          </a:p>
          <a:p>
            <a:pPr algn="r"/>
            <a:r>
              <a:rPr lang="ar-DZ" sz="2400" dirty="0" smtClean="0"/>
              <a:t>ولتبسيط هذه الإشكالية طرحنا التساؤلات التالية: 	</a:t>
            </a:r>
            <a:endParaRPr lang="en-US" sz="2400" dirty="0" smtClean="0">
              <a:cs typeface="Majalla UI"/>
            </a:endParaRPr>
          </a:p>
          <a:p>
            <a:pPr algn="r"/>
            <a:r>
              <a:rPr lang="ar-DZ" sz="2400" dirty="0" smtClean="0"/>
              <a:t>1- هل لنوعية الحذاء الرياضي المستعمل في الملاعب الاصطناعية الخشنة علاقة بالإصابات التي يتلقاها عدائي ألعاب القوى ؟</a:t>
            </a:r>
            <a:endParaRPr lang="en-US" sz="2400" dirty="0" smtClean="0">
              <a:cs typeface="Majalla UI"/>
            </a:endParaRPr>
          </a:p>
          <a:p>
            <a:pPr algn="r"/>
            <a:r>
              <a:rPr lang="ar-DZ" sz="2400" dirty="0" smtClean="0"/>
              <a:t>2- هل لنوعية التمارين المستخدمة في الملاعب الاصطناعية الخشنة علاقة بالإصابات التي يتلقاها عدائي ألعاب القوى ؟</a:t>
            </a:r>
            <a:endParaRPr lang="en-US" sz="2400" dirty="0" smtClean="0">
              <a:cs typeface="Majalla UI"/>
            </a:endParaRPr>
          </a:p>
          <a:p>
            <a:pPr algn="r"/>
            <a:r>
              <a:rPr lang="ar-DZ" sz="2400" dirty="0" smtClean="0"/>
              <a:t>3- هل لخصوصية الملاعب الاصطناعية الخشنة علاقة بالإصابات التي يتلقاها عدائي ألعاب القوى ؟        </a:t>
            </a:r>
            <a:endParaRPr lang="ar-SA" sz="2400" dirty="0" smtClean="0"/>
          </a:p>
          <a:p>
            <a:pPr algn="r" rtl="1"/>
            <a:endParaRPr lang="ar-DZ" sz="2400" dirty="0" smtClean="0">
              <a:solidFill>
                <a:schemeClr val="bg1"/>
              </a:solidFill>
              <a:latin typeface="Simplified Arabic" pitchFamily="18" charset="-78"/>
              <a:cs typeface="Simplified Arabic" pitchFamily="18" charset="-78"/>
            </a:endParaRPr>
          </a:p>
          <a:p>
            <a:pPr algn="just" rtl="1"/>
            <a:endParaRPr lang="ar-DZ" sz="2000" dirty="0" smtClean="0">
              <a:solidFill>
                <a:schemeClr val="bg1"/>
              </a:solidFill>
              <a:latin typeface="Simplified Arabic" pitchFamily="18" charset="-78"/>
              <a:cs typeface="Simplified Arabic" pitchFamily="18" charset="-78"/>
            </a:endParaRPr>
          </a:p>
          <a:p>
            <a:pPr algn="ct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ar-DZ" sz="2000" dirty="0" smtClean="0">
              <a:solidFill>
                <a:schemeClr val="bg1"/>
              </a:solidFill>
              <a:latin typeface="Simplified Arabic" pitchFamily="18" charset="-78"/>
              <a:cs typeface="Simplified Arabic" pitchFamily="18" charset="-78"/>
            </a:endParaRPr>
          </a:p>
          <a:p>
            <a:pPr rtl="1"/>
            <a:endParaRPr lang="fr-FR" sz="2000" dirty="0">
              <a:solidFill>
                <a:schemeClr val="bg1"/>
              </a:solidFill>
              <a:latin typeface="Simplified Arabic" pitchFamily="18" charset="-78"/>
              <a:cs typeface="Simplified Arabic" pitchFamily="18" charset="-78"/>
            </a:endParaRPr>
          </a:p>
        </p:txBody>
      </p:sp>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42844" y="1071546"/>
            <a:ext cx="8715436" cy="5643602"/>
          </a:xfrm>
        </p:spPr>
        <p:style>
          <a:lnRef idx="1">
            <a:schemeClr val="accent4"/>
          </a:lnRef>
          <a:fillRef idx="2">
            <a:schemeClr val="accent4"/>
          </a:fillRef>
          <a:effectRef idx="1">
            <a:schemeClr val="accent4"/>
          </a:effectRef>
          <a:fontRef idx="minor">
            <a:schemeClr val="dk1"/>
          </a:fontRef>
        </p:style>
        <p:txBody>
          <a:bodyPr>
            <a:normAutofit fontScale="92500"/>
          </a:bodyPr>
          <a:lstStyle/>
          <a:p>
            <a:pPr rtl="1"/>
            <a:endParaRPr lang="ar-DZ" sz="2400" dirty="0" smtClean="0">
              <a:solidFill>
                <a:schemeClr val="bg1"/>
              </a:solidFill>
            </a:endParaRPr>
          </a:p>
          <a:p>
            <a:pPr rtl="1"/>
            <a:r>
              <a:rPr lang="ar-SA" sz="2400" dirty="0" smtClean="0">
                <a:solidFill>
                  <a:schemeClr val="bg1"/>
                </a:solidFill>
              </a:rPr>
              <a:t>وللإجابة على هذه الإشكالية والتساؤلات الفرعية قدمنا الفرضية العامة التالية:</a:t>
            </a:r>
            <a:endParaRPr lang="fr-FR" sz="2400" dirty="0" smtClean="0">
              <a:solidFill>
                <a:schemeClr val="bg1"/>
              </a:solidFill>
            </a:endParaRPr>
          </a:p>
          <a:p>
            <a:pPr rtl="1"/>
            <a:r>
              <a:rPr lang="ar-SA" sz="2400" b="1" dirty="0" smtClean="0">
                <a:solidFill>
                  <a:schemeClr val="bg1"/>
                </a:solidFill>
              </a:rPr>
              <a:t>الفرضية العامة: </a:t>
            </a:r>
            <a:endParaRPr lang="fr-FR" sz="2400" dirty="0" smtClean="0">
              <a:solidFill>
                <a:schemeClr val="bg1"/>
              </a:solidFill>
            </a:endParaRPr>
          </a:p>
          <a:p>
            <a:pPr rtl="1"/>
            <a:r>
              <a:rPr lang="ar-SA" sz="2400" dirty="0" smtClean="0">
                <a:solidFill>
                  <a:schemeClr val="bg1"/>
                </a:solidFill>
              </a:rPr>
              <a:t>- للتدريب في الملاعب الاصطناعية الخشنة علاقة بالإصابات التي يتلقاها عدائي ألعاب القوى. </a:t>
            </a:r>
            <a:endParaRPr lang="fr-FR" sz="2400" dirty="0" smtClean="0">
              <a:solidFill>
                <a:schemeClr val="bg1"/>
              </a:solidFill>
            </a:endParaRPr>
          </a:p>
          <a:p>
            <a:pPr rtl="1"/>
            <a:r>
              <a:rPr lang="ar-SA" sz="2400" dirty="0" smtClean="0">
                <a:solidFill>
                  <a:schemeClr val="bg1"/>
                </a:solidFill>
              </a:rPr>
              <a:t>وتفرعت من هذه الفرضية عدة فرضيات جزئية هي:</a:t>
            </a:r>
            <a:endParaRPr lang="fr-FR" sz="2400" dirty="0" smtClean="0">
              <a:solidFill>
                <a:schemeClr val="bg1"/>
              </a:solidFill>
            </a:endParaRPr>
          </a:p>
          <a:p>
            <a:pPr rtl="1"/>
            <a:r>
              <a:rPr lang="ar-SA" sz="2400" b="1" dirty="0" smtClean="0">
                <a:solidFill>
                  <a:schemeClr val="bg1"/>
                </a:solidFill>
              </a:rPr>
              <a:t>الفرضيات الجزئية</a:t>
            </a:r>
            <a:r>
              <a:rPr lang="ar-SA" sz="2400" dirty="0" smtClean="0">
                <a:solidFill>
                  <a:schemeClr val="bg1"/>
                </a:solidFill>
              </a:rPr>
              <a:t>:</a:t>
            </a:r>
            <a:endParaRPr lang="fr-FR" sz="2400" dirty="0" smtClean="0">
              <a:solidFill>
                <a:schemeClr val="bg1"/>
              </a:solidFill>
            </a:endParaRPr>
          </a:p>
          <a:p>
            <a:pPr lvl="0" rtl="1"/>
            <a:r>
              <a:rPr lang="ar-SA" sz="2400" dirty="0" smtClean="0">
                <a:solidFill>
                  <a:schemeClr val="bg1"/>
                </a:solidFill>
              </a:rPr>
              <a:t> </a:t>
            </a:r>
            <a:r>
              <a:rPr lang="ar-DZ" sz="2400" dirty="0" smtClean="0">
                <a:solidFill>
                  <a:schemeClr val="bg1"/>
                </a:solidFill>
              </a:rPr>
              <a:t>1- </a:t>
            </a:r>
            <a:r>
              <a:rPr lang="ar-SA" sz="2400" dirty="0" smtClean="0">
                <a:solidFill>
                  <a:schemeClr val="bg1"/>
                </a:solidFill>
              </a:rPr>
              <a:t>لنوعية الحذاء الرياضي المستعمل في الملاعب الاصطناعية الخشنة علاقة بالإصابات التي يتلقاها عدائي ألعاب القوى. </a:t>
            </a:r>
            <a:endParaRPr lang="fr-FR" sz="2400" dirty="0" smtClean="0">
              <a:solidFill>
                <a:schemeClr val="bg1"/>
              </a:solidFill>
            </a:endParaRPr>
          </a:p>
          <a:p>
            <a:pPr lvl="0" rtl="1"/>
            <a:r>
              <a:rPr lang="ar-SA" sz="2400" dirty="0" smtClean="0">
                <a:solidFill>
                  <a:schemeClr val="bg1"/>
                </a:solidFill>
              </a:rPr>
              <a:t> </a:t>
            </a:r>
            <a:r>
              <a:rPr lang="ar-DZ" sz="2400" dirty="0" smtClean="0">
                <a:solidFill>
                  <a:schemeClr val="bg1"/>
                </a:solidFill>
              </a:rPr>
              <a:t>2- </a:t>
            </a:r>
            <a:r>
              <a:rPr lang="ar-SA" sz="2400" dirty="0" smtClean="0">
                <a:solidFill>
                  <a:schemeClr val="bg1"/>
                </a:solidFill>
              </a:rPr>
              <a:t>لنوعية التمارين المستخدمة في الملاعب الاصطناعية الخشنة علاقة بالإصابات التي يتلقاها عدائي ألعاب القوى. </a:t>
            </a:r>
            <a:endParaRPr lang="fr-FR" sz="2400" dirty="0" smtClean="0">
              <a:solidFill>
                <a:schemeClr val="bg1"/>
              </a:solidFill>
            </a:endParaRPr>
          </a:p>
          <a:p>
            <a:pPr lvl="0" rtl="1"/>
            <a:r>
              <a:rPr lang="ar-DZ" sz="2400" dirty="0" smtClean="0">
                <a:solidFill>
                  <a:schemeClr val="bg1"/>
                </a:solidFill>
              </a:rPr>
              <a:t>   3- </a:t>
            </a:r>
            <a:r>
              <a:rPr lang="fr-FR" sz="2400" dirty="0" smtClean="0">
                <a:solidFill>
                  <a:schemeClr val="bg1"/>
                </a:solidFill>
              </a:rPr>
              <a:t> </a:t>
            </a:r>
            <a:r>
              <a:rPr lang="ar-SA" sz="2400" dirty="0" smtClean="0">
                <a:solidFill>
                  <a:schemeClr val="bg1"/>
                </a:solidFill>
              </a:rPr>
              <a:t>لخصوصية الملاعب الاصطناعية الخشنة علاقة بالإصابات التي يتلقاها عدائي ألعاب القوى. </a:t>
            </a:r>
            <a:endParaRPr lang="fr-FR" sz="2400" dirty="0" smtClean="0">
              <a:solidFill>
                <a:schemeClr val="bg1"/>
              </a:solidFill>
            </a:endParaRPr>
          </a:p>
          <a:p>
            <a:pPr algn="r" rtl="1"/>
            <a:endParaRPr lang="ar-DZ" sz="2400" dirty="0" smtClean="0">
              <a:solidFill>
                <a:schemeClr val="bg1"/>
              </a:solidFill>
            </a:endParaRPr>
          </a:p>
          <a:p>
            <a:pPr algn="r" rtl="1"/>
            <a:r>
              <a:rPr lang="ar-DZ" sz="2400" dirty="0" smtClean="0">
                <a:solidFill>
                  <a:schemeClr val="bg1"/>
                </a:solidFill>
              </a:rPr>
              <a:t>                 </a:t>
            </a:r>
            <a:endParaRPr lang="fr-FR" sz="2400" dirty="0">
              <a:solidFill>
                <a:schemeClr val="bg1"/>
              </a:solidFill>
            </a:endParaRPr>
          </a:p>
        </p:txBody>
      </p:sp>
      <p:sp>
        <p:nvSpPr>
          <p:cNvPr id="2" name="Titre 1"/>
          <p:cNvSpPr>
            <a:spLocks noGrp="1"/>
          </p:cNvSpPr>
          <p:nvPr>
            <p:ph type="ctrTitle"/>
          </p:nvPr>
        </p:nvSpPr>
        <p:spPr>
          <a:xfrm>
            <a:off x="2000232" y="214290"/>
            <a:ext cx="5143536" cy="571504"/>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3">
            <a:schemeClr val="accent4"/>
          </a:fillRef>
          <a:effectRef idx="2">
            <a:schemeClr val="accent4"/>
          </a:effectRef>
          <a:fontRef idx="minor">
            <a:schemeClr val="lt1"/>
          </a:fontRef>
        </p:style>
        <p:txBody>
          <a:bodyPr>
            <a:noAutofit/>
            <a:scene3d>
              <a:camera prst="orthographicFront"/>
              <a:lightRig rig="soft" dir="t">
                <a:rot lat="0" lon="0" rev="17220000"/>
              </a:lightRig>
            </a:scene3d>
            <a:sp3d prstMaterial="softEdge">
              <a:bevelT w="38100" h="38100"/>
            </a:sp3d>
          </a:bodyPr>
          <a:lstStyle/>
          <a:p>
            <a:r>
              <a:rPr lang="ar-DZ" sz="3200" cap="none" dirty="0" smtClean="0">
                <a:ln w="18415" cmpd="sng">
                  <a:solidFill>
                    <a:srgbClr val="FFFFFF"/>
                  </a:solidFill>
                  <a:prstDash val="solid"/>
                </a:ln>
                <a:solidFill>
                  <a:schemeClr val="tx1"/>
                </a:solidFill>
                <a:effectLst>
                  <a:outerShdw blurRad="63500" dir="3600000" algn="tl" rotWithShape="0">
                    <a:srgbClr val="000000">
                      <a:alpha val="70000"/>
                    </a:srgbClr>
                  </a:outerShdw>
                </a:effectLst>
                <a:latin typeface="Simplified Arabic" pitchFamily="18" charset="-78"/>
                <a:cs typeface="Simplified Arabic" pitchFamily="18" charset="-78"/>
              </a:rPr>
              <a:t>المدخل العام</a:t>
            </a:r>
            <a:endParaRPr lang="fr-FR" sz="3200" cap="none" dirty="0">
              <a:ln w="18415" cmpd="sng">
                <a:solidFill>
                  <a:srgbClr val="FFFFFF"/>
                </a:solidFill>
                <a:prstDash val="solid"/>
              </a:ln>
              <a:solidFill>
                <a:schemeClr val="tx1"/>
              </a:solidFill>
              <a:effectLst>
                <a:outerShdw blurRad="63500" dir="3600000" algn="tl" rotWithShape="0">
                  <a:srgbClr val="000000">
                    <a:alpha val="70000"/>
                  </a:srgbClr>
                </a:outerShdw>
              </a:effectLst>
              <a:latin typeface="Simplified Arabic" pitchFamily="18" charset="-78"/>
              <a:cs typeface="Simplified Arabic" pitchFamily="18" charset="-78"/>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144000" cy="7143752"/>
          </a:xfrm>
        </p:spPr>
        <p:style>
          <a:lnRef idx="1">
            <a:schemeClr val="accent4"/>
          </a:lnRef>
          <a:fillRef idx="2">
            <a:schemeClr val="accent4"/>
          </a:fillRef>
          <a:effectRef idx="1">
            <a:schemeClr val="accent4"/>
          </a:effectRef>
          <a:fontRef idx="minor">
            <a:schemeClr val="dk1"/>
          </a:fontRef>
        </p:style>
        <p:txBody>
          <a:bodyPr>
            <a:normAutofit fontScale="62500" lnSpcReduction="20000"/>
          </a:bodyPr>
          <a:lstStyle/>
          <a:p>
            <a:pPr algn="r" rtl="1">
              <a:buFontTx/>
              <a:buChar char="-"/>
            </a:pPr>
            <a:endParaRPr lang="ar-DZ" sz="2000" dirty="0" smtClean="0"/>
          </a:p>
          <a:p>
            <a:pPr algn="r" rtl="1">
              <a:buFontTx/>
              <a:buChar char="-"/>
            </a:pPr>
            <a:endParaRPr lang="ar-DZ" sz="2000" dirty="0" smtClean="0"/>
          </a:p>
          <a:p>
            <a:pPr algn="r" rtl="1">
              <a:buFontTx/>
              <a:buChar char="-"/>
            </a:pPr>
            <a:endParaRPr lang="ar-DZ" sz="2000" dirty="0" smtClean="0"/>
          </a:p>
          <a:p>
            <a:pPr algn="r" rtl="1">
              <a:buFontTx/>
              <a:buChar char="-"/>
            </a:pPr>
            <a:endParaRPr lang="ar-DZ" sz="2000" dirty="0" smtClean="0"/>
          </a:p>
          <a:p>
            <a:pPr algn="r" rtl="1">
              <a:buFontTx/>
              <a:buChar char="-"/>
            </a:pPr>
            <a:r>
              <a:rPr lang="ar-DZ" sz="6000" dirty="0" smtClean="0"/>
              <a:t>1- الإطلاع على واقع التدريب الرياضي في أوساط العدائين في الجزائر.</a:t>
            </a:r>
          </a:p>
          <a:p>
            <a:pPr algn="r" rtl="1"/>
            <a:r>
              <a:rPr lang="ar-DZ" sz="6000" dirty="0" smtClean="0"/>
              <a:t>2- محاولة معرفة دور الأرضية والحذاء الرياضي في الأداء البدني وفي السلامة من الإصابات الرياضية.</a:t>
            </a:r>
            <a:endParaRPr lang="fr-FR" sz="6000" dirty="0" smtClean="0"/>
          </a:p>
          <a:p>
            <a:pPr algn="r" rtl="1"/>
            <a:r>
              <a:rPr lang="ar-DZ" sz="6000" dirty="0" smtClean="0"/>
              <a:t>3- محاولة معرفة علاقة التدريب في الملاعب الاصطناعية الخشنة بالإصابات الرياضية.</a:t>
            </a:r>
            <a:endParaRPr lang="fr-FR" sz="6000" dirty="0" smtClean="0"/>
          </a:p>
          <a:p>
            <a:pPr algn="r" rtl="1"/>
            <a:r>
              <a:rPr lang="ar-DZ" sz="6000" dirty="0" smtClean="0"/>
              <a:t>4- اقتراح بعض الحلول والتوصيات التي من شأنها التوفيق بين التدريب في الملاعب الاصطناعية الخشنة والوقاية من الإصابات المحتملة.</a:t>
            </a:r>
            <a:endParaRPr lang="fr-FR" sz="6000" dirty="0" smtClean="0"/>
          </a:p>
          <a:p>
            <a:pPr algn="r" rtl="1"/>
            <a:r>
              <a:rPr lang="ar-DZ" sz="6000" dirty="0" smtClean="0"/>
              <a:t>5- فتح آفاق جديدة للطلبة المتخرجين مستقبلا من خلال تطرقهم لموضوع دراستنا من جوانب لم نتطرق إليها.</a:t>
            </a:r>
            <a:endParaRPr lang="fr-FR" sz="6000" dirty="0" smtClean="0"/>
          </a:p>
          <a:p>
            <a:pPr marL="85725" indent="50800" algn="r" rtl="1">
              <a:buNone/>
            </a:pPr>
            <a:endParaRPr lang="ar-DZ" sz="6000" dirty="0" smtClean="0"/>
          </a:p>
          <a:p>
            <a:pPr marL="85725" indent="50800" algn="r" rtl="1">
              <a:buNone/>
            </a:pPr>
            <a:endParaRPr lang="ar-DZ" sz="6000" dirty="0" smtClean="0"/>
          </a:p>
          <a:p>
            <a:pPr marL="85725" indent="50800" algn="r" rtl="1">
              <a:buNone/>
            </a:pPr>
            <a:endParaRPr lang="ar-DZ" sz="6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a:p>
            <a:pPr marL="85725" indent="50800" algn="r" rtl="1">
              <a:buNone/>
            </a:pPr>
            <a:endParaRPr lang="ar-DZ" sz="2000" dirty="0" smtClean="0"/>
          </a:p>
        </p:txBody>
      </p:sp>
      <p:sp>
        <p:nvSpPr>
          <p:cNvPr id="4" name="Rectangle 3"/>
          <p:cNvSpPr/>
          <p:nvPr/>
        </p:nvSpPr>
        <p:spPr>
          <a:xfrm>
            <a:off x="2928926" y="0"/>
            <a:ext cx="3429024" cy="523220"/>
          </a:xfrm>
          <a:prstGeom prst="rect">
            <a:avLst/>
          </a:prstGeom>
          <a:ln>
            <a:solidFill>
              <a:schemeClr val="bg1"/>
            </a:solidFill>
          </a:ln>
          <a:effectLst>
            <a:glow rad="63500">
              <a:schemeClr val="accent2">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coolSlant"/>
          </a:sp3d>
        </p:spPr>
        <p:style>
          <a:lnRef idx="1">
            <a:schemeClr val="accent4"/>
          </a:lnRef>
          <a:fillRef idx="3">
            <a:schemeClr val="accent4"/>
          </a:fillRef>
          <a:effectRef idx="2">
            <a:schemeClr val="accent4"/>
          </a:effectRef>
          <a:fontRef idx="minor">
            <a:schemeClr val="lt1"/>
          </a:fontRef>
        </p:style>
        <p:txBody>
          <a:bodyPr wrap="square" lIns="91440" tIns="45720" rIns="91440" bIns="45720">
            <a:spAutoFit/>
            <a:sp3d extrusionH="57150">
              <a:bevelT w="38100" h="38100"/>
            </a:sp3d>
          </a:bodyPr>
          <a:lstStyle/>
          <a:p>
            <a:pPr algn="ctr"/>
            <a:r>
              <a:rPr lang="ar-DZ" sz="2800" b="1" dirty="0" smtClean="0">
                <a:ln w="18415" cmpd="sng">
                  <a:solidFill>
                    <a:srgbClr val="FFFFFF"/>
                  </a:solidFill>
                  <a:prstDash val="solid"/>
                </a:ln>
                <a:solidFill>
                  <a:schemeClr val="tx1"/>
                </a:solidFill>
                <a:effectLst>
                  <a:outerShdw blurRad="50800" dist="38100" dir="10800000" algn="r" rotWithShape="0">
                    <a:prstClr val="black">
                      <a:alpha val="40000"/>
                    </a:prstClr>
                  </a:outerShdw>
                </a:effectLst>
              </a:rPr>
              <a:t>أهداف البحث</a:t>
            </a:r>
            <a:endParaRPr lang="fr-FR" sz="2800" b="1" dirty="0">
              <a:ln w="18415" cmpd="sng">
                <a:solidFill>
                  <a:srgbClr val="FFFFFF"/>
                </a:solidFill>
                <a:prstDash val="solid"/>
              </a:ln>
              <a:solidFill>
                <a:schemeClr val="tx1"/>
              </a:solidFill>
              <a:effectLst>
                <a:outerShdw blurRad="50800" dist="38100" dir="10800000" algn="r" rotWithShape="0">
                  <a:prstClr val="black">
                    <a:alpha val="40000"/>
                  </a:prstClr>
                </a:outerShdw>
              </a:effectLst>
            </a:endParaRPr>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42976" y="0"/>
            <a:ext cx="6929486" cy="857232"/>
          </a:xfr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prst="relaxedInset"/>
          </a:sp3d>
        </p:spPr>
        <p:style>
          <a:lnRef idx="0">
            <a:schemeClr val="accent4"/>
          </a:lnRef>
          <a:fillRef idx="3">
            <a:schemeClr val="accent4"/>
          </a:fillRef>
          <a:effectRef idx="3">
            <a:schemeClr val="accent4"/>
          </a:effectRef>
          <a:fontRef idx="minor">
            <a:schemeClr val="lt1"/>
          </a:fontRef>
        </p:style>
        <p:txBody>
          <a:bodyPr>
            <a:noAutofit/>
            <a:scene3d>
              <a:camera prst="orthographicFront"/>
              <a:lightRig rig="soft" dir="t">
                <a:rot lat="0" lon="0" rev="16800000"/>
              </a:lightRig>
            </a:scene3d>
            <a:sp3d extrusionH="57150" prstMaterial="softEdge">
              <a:bevelT w="38100" h="38100" prst="convex"/>
            </a:sp3d>
          </a:bodyPr>
          <a:lstStyle/>
          <a:p>
            <a:r>
              <a:rPr lang="ar-DZ" sz="32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تحديد المصطلحات وضبط المفاهيم</a:t>
            </a:r>
            <a:endParaRPr lang="fr-FR" sz="3200" b="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Espace réservé du contenu 2"/>
          <p:cNvSpPr>
            <a:spLocks noGrp="1"/>
          </p:cNvSpPr>
          <p:nvPr>
            <p:ph idx="1"/>
          </p:nvPr>
        </p:nvSpPr>
        <p:spPr>
          <a:xfrm>
            <a:off x="0" y="857232"/>
            <a:ext cx="9144000" cy="6000768"/>
          </a:xfrm>
        </p:spPr>
        <p:style>
          <a:lnRef idx="1">
            <a:schemeClr val="accent4"/>
          </a:lnRef>
          <a:fillRef idx="2">
            <a:schemeClr val="accent4"/>
          </a:fillRef>
          <a:effectRef idx="1">
            <a:schemeClr val="accent4"/>
          </a:effectRef>
          <a:fontRef idx="minor">
            <a:schemeClr val="dk1"/>
          </a:fontRef>
        </p:style>
        <p:txBody>
          <a:bodyPr/>
          <a:lstStyle/>
          <a:p>
            <a:pPr algn="r" rtl="1">
              <a:buNone/>
            </a:pPr>
            <a:endParaRPr lang="ar-DZ" dirty="0" smtClean="0"/>
          </a:p>
          <a:p>
            <a:pPr algn="r" rtl="1">
              <a:buNone/>
            </a:pPr>
            <a:r>
              <a:rPr lang="ar-DZ" sz="3200" dirty="0" smtClean="0"/>
              <a:t>1- التدريب</a:t>
            </a:r>
          </a:p>
          <a:p>
            <a:pPr algn="r" rtl="1">
              <a:buNone/>
            </a:pPr>
            <a:r>
              <a:rPr lang="ar-DZ" sz="3200" dirty="0" smtClean="0"/>
              <a:t>2- الملاعب الاصطناعية الخشنة </a:t>
            </a:r>
          </a:p>
          <a:p>
            <a:pPr algn="r" rtl="1">
              <a:buNone/>
            </a:pPr>
            <a:r>
              <a:rPr lang="ar-DZ" sz="3200" dirty="0" smtClean="0"/>
              <a:t>3- الإصابات الرياضية</a:t>
            </a:r>
          </a:p>
          <a:p>
            <a:pPr algn="r" rtl="1">
              <a:buNone/>
            </a:pPr>
            <a:endParaRPr lang="ar-DZ" dirty="0" smtClean="0"/>
          </a:p>
          <a:p>
            <a:pPr algn="r" rtl="1">
              <a:buNone/>
            </a:pPr>
            <a:endParaRPr lang="fr-FR" dirty="0">
              <a:solidFill>
                <a:schemeClr val="bg1"/>
              </a:solidFill>
            </a:endParaRPr>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7"/>
          <p:cNvGrpSpPr>
            <a:grpSpLocks/>
          </p:cNvGrpSpPr>
          <p:nvPr/>
        </p:nvGrpSpPr>
        <p:grpSpPr bwMode="auto">
          <a:xfrm>
            <a:off x="0" y="0"/>
            <a:ext cx="9144000" cy="6858000"/>
            <a:chOff x="0" y="0"/>
            <a:chExt cx="9144000" cy="6858000"/>
          </a:xfrm>
        </p:grpSpPr>
        <p:pic>
          <p:nvPicPr>
            <p:cNvPr id="16391" name="Picture 5" descr="C (217)"/>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6392" name="WordArt 4"/>
            <p:cNvSpPr>
              <a:spLocks noChangeArrowheads="1" noChangeShapeType="1" noTextEdit="1"/>
            </p:cNvSpPr>
            <p:nvPr/>
          </p:nvSpPr>
          <p:spPr bwMode="auto">
            <a:xfrm rot="-364284">
              <a:off x="3132138" y="2492375"/>
              <a:ext cx="2879725" cy="1727200"/>
            </a:xfrm>
            <a:prstGeom prst="rect">
              <a:avLst/>
            </a:prstGeom>
          </p:spPr>
          <p:txBody>
            <a:bodyPr wrap="none" fromWordArt="1">
              <a:prstTxWarp prst="textPlain">
                <a:avLst>
                  <a:gd name="adj" fmla="val 50000"/>
                </a:avLst>
              </a:prstTxWarp>
              <a:scene3d>
                <a:camera prst="legacyPerspectiveTopLeft"/>
                <a:lightRig rig="legacyNormal3" dir="r"/>
              </a:scene3d>
              <a:sp3d extrusionH="201600" prstMaterial="legacyMetal">
                <a:extrusionClr>
                  <a:srgbClr val="FFFFFF"/>
                </a:extrusionClr>
              </a:sp3d>
            </a:bodyPr>
            <a:lstStyle/>
            <a:p>
              <a:pPr algn="ctr"/>
              <a:r>
                <a:rPr lang="ar-DZ" sz="3600" kern="10" dirty="0">
                  <a:ln w="9525">
                    <a:round/>
                    <a:headEnd/>
                    <a:tailEnd/>
                  </a:ln>
                  <a:gradFill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760000" scaled="1"/>
                  </a:gradFill>
                  <a:latin typeface="Times New Roman"/>
                  <a:cs typeface="Times New Roman"/>
                </a:rPr>
                <a:t>الفصل الأول</a:t>
              </a:r>
              <a:endParaRPr lang="fr-FR" sz="3600" kern="10" dirty="0">
                <a:ln w="9525">
                  <a:round/>
                  <a:headEnd/>
                  <a:tailEnd/>
                </a:ln>
                <a:gradFill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760000" scaled="1"/>
                </a:gradFill>
                <a:latin typeface="Times New Roman"/>
                <a:cs typeface="Times New Roman"/>
              </a:endParaRPr>
            </a:p>
          </p:txBody>
        </p:sp>
      </p:grpSp>
      <p:pic>
        <p:nvPicPr>
          <p:cNvPr id="16387" name="Picture 7" descr="4386n59s5gw86b"/>
          <p:cNvPicPr>
            <a:picLocks noChangeAspect="1" noChangeArrowheads="1" noCrop="1"/>
          </p:cNvPicPr>
          <p:nvPr/>
        </p:nvPicPr>
        <p:blipFill>
          <a:blip r:embed="rId3"/>
          <a:srcRect/>
          <a:stretch>
            <a:fillRect/>
          </a:stretch>
        </p:blipFill>
        <p:spPr bwMode="auto">
          <a:xfrm>
            <a:off x="0" y="0"/>
            <a:ext cx="1844675" cy="2276475"/>
          </a:xfrm>
          <a:prstGeom prst="rect">
            <a:avLst/>
          </a:prstGeom>
          <a:noFill/>
          <a:ln w="9525">
            <a:noFill/>
            <a:miter lim="800000"/>
            <a:headEnd/>
            <a:tailEnd/>
          </a:ln>
        </p:spPr>
      </p:pic>
      <p:pic>
        <p:nvPicPr>
          <p:cNvPr id="16388" name="Picture 8" descr="4386n59s5gw86b"/>
          <p:cNvPicPr>
            <a:picLocks noChangeAspect="1" noChangeArrowheads="1" noCrop="1"/>
          </p:cNvPicPr>
          <p:nvPr/>
        </p:nvPicPr>
        <p:blipFill>
          <a:blip r:embed="rId3"/>
          <a:srcRect/>
          <a:stretch>
            <a:fillRect/>
          </a:stretch>
        </p:blipFill>
        <p:spPr bwMode="auto">
          <a:xfrm>
            <a:off x="0" y="4365625"/>
            <a:ext cx="1692275" cy="2492375"/>
          </a:xfrm>
          <a:prstGeom prst="rect">
            <a:avLst/>
          </a:prstGeom>
          <a:noFill/>
          <a:ln w="9525">
            <a:noFill/>
            <a:miter lim="800000"/>
            <a:headEnd/>
            <a:tailEnd/>
          </a:ln>
        </p:spPr>
      </p:pic>
      <p:pic>
        <p:nvPicPr>
          <p:cNvPr id="16389" name="Picture 9" descr="4386n59s5gw86b"/>
          <p:cNvPicPr>
            <a:picLocks noChangeAspect="1" noChangeArrowheads="1" noCrop="1"/>
          </p:cNvPicPr>
          <p:nvPr/>
        </p:nvPicPr>
        <p:blipFill>
          <a:blip r:embed="rId3"/>
          <a:srcRect/>
          <a:stretch>
            <a:fillRect/>
          </a:stretch>
        </p:blipFill>
        <p:spPr bwMode="auto">
          <a:xfrm>
            <a:off x="7451725" y="0"/>
            <a:ext cx="1692275" cy="1989138"/>
          </a:xfrm>
          <a:prstGeom prst="rect">
            <a:avLst/>
          </a:prstGeom>
          <a:noFill/>
          <a:ln w="9525">
            <a:noFill/>
            <a:miter lim="800000"/>
            <a:headEnd/>
            <a:tailEnd/>
          </a:ln>
        </p:spPr>
      </p:pic>
      <p:pic>
        <p:nvPicPr>
          <p:cNvPr id="16390" name="Picture 10" descr="4386n59s5gw86b"/>
          <p:cNvPicPr>
            <a:picLocks noChangeAspect="1" noChangeArrowheads="1" noCrop="1"/>
          </p:cNvPicPr>
          <p:nvPr/>
        </p:nvPicPr>
        <p:blipFill>
          <a:blip r:embed="rId3"/>
          <a:srcRect/>
          <a:stretch>
            <a:fillRect/>
          </a:stretch>
        </p:blipFill>
        <p:spPr bwMode="auto">
          <a:xfrm>
            <a:off x="7451725" y="4652963"/>
            <a:ext cx="1692275" cy="2205037"/>
          </a:xfrm>
          <a:prstGeom prst="rect">
            <a:avLst/>
          </a:prstGeom>
          <a:noFill/>
          <a:ln w="9525">
            <a:noFill/>
            <a:miter lim="800000"/>
            <a:headEnd/>
            <a:tailEnd/>
          </a:ln>
        </p:spPr>
      </p:pic>
      <p:sp>
        <p:nvSpPr>
          <p:cNvPr id="9" name="Titre 1"/>
          <p:cNvSpPr txBox="1">
            <a:spLocks/>
          </p:cNvSpPr>
          <p:nvPr/>
        </p:nvSpPr>
        <p:spPr>
          <a:xfrm>
            <a:off x="1357290" y="0"/>
            <a:ext cx="6686568" cy="725470"/>
          </a:xfrm>
          <a:prstGeom prst="rect">
            <a:avLst/>
          </a:prstGeom>
          <a:ln w="9525"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4"/>
          </a:lnRef>
          <a:fillRef idx="3">
            <a:schemeClr val="accent4"/>
          </a:fillRef>
          <a:effectRef idx="2">
            <a:schemeClr val="accent4"/>
          </a:effectRef>
          <a:fontRef idx="minor">
            <a:schemeClr val="lt1"/>
          </a:fontRef>
        </p:style>
        <p:txBody>
          <a:bodyPr vert="horz" anchor="ctr">
            <a:normAutofit/>
            <a:scene3d>
              <a:camera prst="orthographicFront"/>
              <a:lightRig rig="soft" dir="t">
                <a:rot lat="0" lon="0" rev="16800000"/>
              </a:lightRig>
            </a:scene3d>
            <a:sp3d extrusionH="57150" prstMaterial="softEdge">
              <a:bevelT w="57150" h="38100" prst="artDeco"/>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ar-DZ" sz="4100" b="1" i="0" u="none" strike="noStrike" kern="1200" cap="none" spc="0" normalizeH="0" baseline="0" noProof="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الجانب النظري</a:t>
            </a:r>
            <a:endParaRPr kumimoji="0" lang="fr-FR" sz="4100" b="1"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Tree>
  </p:cSld>
  <p:clrMapOvr>
    <a:masterClrMapping/>
  </p:clrMapOvr>
  <p:transition>
    <p:pull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14414" y="214290"/>
            <a:ext cx="6686568" cy="725470"/>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4"/>
          </a:lnRef>
          <a:fillRef idx="3">
            <a:schemeClr val="accent4"/>
          </a:fillRef>
          <a:effectRef idx="2">
            <a:schemeClr val="accent4"/>
          </a:effectRef>
          <a:fontRef idx="minor">
            <a:schemeClr val="lt1"/>
          </a:fontRef>
        </p:style>
        <p:txBody>
          <a:bodyPr>
            <a:scene3d>
              <a:camera prst="orthographicFront"/>
              <a:lightRig rig="soft" dir="t">
                <a:rot lat="0" lon="0" rev="16800000"/>
              </a:lightRig>
            </a:scene3d>
            <a:sp3d extrusionH="57150" prstMaterial="softEdge">
              <a:bevelT w="57150" h="38100" prst="artDeco"/>
            </a:sp3d>
          </a:bodyPr>
          <a:lstStyle/>
          <a:p>
            <a:r>
              <a:rPr lang="ar-DZ"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الجانب النظري</a:t>
            </a:r>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Espace réservé du contenu 4"/>
          <p:cNvSpPr>
            <a:spLocks noGrp="1"/>
          </p:cNvSpPr>
          <p:nvPr>
            <p:ph idx="1"/>
          </p:nvPr>
        </p:nvSpPr>
        <p:spPr>
          <a:xfrm>
            <a:off x="214282" y="1357298"/>
            <a:ext cx="8786874" cy="5357850"/>
          </a:xfrm>
        </p:spPr>
        <p:style>
          <a:lnRef idx="1">
            <a:schemeClr val="accent4"/>
          </a:lnRef>
          <a:fillRef idx="2">
            <a:schemeClr val="accent4"/>
          </a:fillRef>
          <a:effectRef idx="1">
            <a:schemeClr val="accent4"/>
          </a:effectRef>
          <a:fontRef idx="minor">
            <a:schemeClr val="dk1"/>
          </a:fontRef>
        </p:style>
        <p:txBody>
          <a:bodyPr>
            <a:noAutofit/>
          </a:bodyPr>
          <a:lstStyle/>
          <a:p>
            <a:pPr algn="r" rtl="1">
              <a:buNone/>
            </a:pPr>
            <a:r>
              <a:rPr lang="ar-DZ" dirty="0" smtClean="0">
                <a:solidFill>
                  <a:schemeClr val="bg1"/>
                </a:solidFill>
              </a:rPr>
              <a:t>                            </a:t>
            </a:r>
          </a:p>
          <a:p>
            <a:pPr algn="r" rtl="1">
              <a:buNone/>
            </a:pPr>
            <a:endParaRPr lang="ar-DZ" sz="2400" dirty="0" smtClean="0">
              <a:solidFill>
                <a:schemeClr val="bg1"/>
              </a:solidFill>
            </a:endParaRPr>
          </a:p>
          <a:p>
            <a:pPr algn="r" rtl="1">
              <a:buNone/>
            </a:pPr>
            <a:endParaRPr lang="ar-DZ" sz="2400" dirty="0" smtClean="0">
              <a:solidFill>
                <a:schemeClr val="bg1"/>
              </a:solidFill>
            </a:endParaRPr>
          </a:p>
          <a:p>
            <a:pPr algn="r" rtl="1">
              <a:buNone/>
            </a:pPr>
            <a:r>
              <a:rPr lang="ar-DZ" sz="2400" dirty="0" smtClean="0">
                <a:solidFill>
                  <a:schemeClr val="bg1"/>
                </a:solidFill>
                <a:latin typeface="Simplified Arabic" pitchFamily="18" charset="-78"/>
                <a:cs typeface="Simplified Arabic" pitchFamily="18" charset="-78"/>
              </a:rPr>
              <a:t>                            </a:t>
            </a:r>
          </a:p>
        </p:txBody>
      </p:sp>
      <p:sp>
        <p:nvSpPr>
          <p:cNvPr id="6" name="Ellipse 5"/>
          <p:cNvSpPr/>
          <p:nvPr/>
        </p:nvSpPr>
        <p:spPr>
          <a:xfrm>
            <a:off x="1285852" y="2214554"/>
            <a:ext cx="6643734" cy="3714776"/>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scene3d>
              <a:camera prst="orthographicFront"/>
              <a:lightRig rig="threePt" dir="t"/>
            </a:scene3d>
            <a:sp3d extrusionH="57150">
              <a:bevelT w="57150" h="38100" prst="hardEdge"/>
            </a:sp3d>
          </a:bodyPr>
          <a:lstStyle/>
          <a:p>
            <a:pPr algn="ctr"/>
            <a:r>
              <a:rPr lang="ar-DZ"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الفصل الأول: التدريب الرياضي</a:t>
            </a:r>
            <a:endParaRPr lang="fr-FR" sz="28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zoom dir="in"/>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etAttachment_2">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GetAttachment_2</Template>
  <TotalTime>387</TotalTime>
  <Words>2211</Words>
  <PresentationFormat>Affichage à l'écran (4:3)</PresentationFormat>
  <Paragraphs>422</Paragraphs>
  <Slides>34</Slides>
  <Notes>2</Notes>
  <HiddenSlides>0</HiddenSlides>
  <MMClips>1</MMClips>
  <ScaleCrop>false</ScaleCrop>
  <HeadingPairs>
    <vt:vector size="4" baseType="variant">
      <vt:variant>
        <vt:lpstr>Thème</vt:lpstr>
      </vt:variant>
      <vt:variant>
        <vt:i4>1</vt:i4>
      </vt:variant>
      <vt:variant>
        <vt:lpstr>Titres des diapositives</vt:lpstr>
      </vt:variant>
      <vt:variant>
        <vt:i4>34</vt:i4>
      </vt:variant>
    </vt:vector>
  </HeadingPairs>
  <TitlesOfParts>
    <vt:vector size="35" baseType="lpstr">
      <vt:lpstr>GetAttachment_2</vt:lpstr>
      <vt:lpstr>Diapositive 1</vt:lpstr>
      <vt:lpstr>Diapositive 2</vt:lpstr>
      <vt:lpstr>Diapositive 3</vt:lpstr>
      <vt:lpstr>المدخل العام</vt:lpstr>
      <vt:lpstr>المدخل العام</vt:lpstr>
      <vt:lpstr>Diapositive 6</vt:lpstr>
      <vt:lpstr>تحديد المصطلحات وضبط المفاهيم</vt:lpstr>
      <vt:lpstr>Diapositive 8</vt:lpstr>
      <vt:lpstr>الجانب النظري</vt:lpstr>
      <vt:lpstr>الجانب النظري</vt:lpstr>
      <vt:lpstr>الجانب النظري</vt:lpstr>
      <vt:lpstr>الجانب النظري</vt:lpstr>
      <vt:lpstr>الجانب النظري</vt:lpstr>
      <vt:lpstr>Diapositive 14</vt:lpstr>
      <vt:lpstr>Diapositive 15</vt:lpstr>
      <vt:lpstr>Diapositive 16</vt:lpstr>
      <vt:lpstr>Diapositive 17</vt:lpstr>
      <vt:lpstr>Diapositive 18</vt:lpstr>
      <vt:lpstr>Diapositive 19</vt:lpstr>
      <vt:lpstr>Diapositive 20</vt:lpstr>
      <vt:lpstr>Diapositive 21</vt:lpstr>
      <vt:lpstr>Diapositive 22</vt:lpstr>
      <vt:lpstr>الجانب التطبيقي:</vt:lpstr>
      <vt:lpstr>Diapositive 24</vt:lpstr>
      <vt:lpstr>Diapositive 25</vt:lpstr>
      <vt:lpstr>Diapositive 26</vt:lpstr>
      <vt:lpstr>الجانب التطبيقي:</vt:lpstr>
      <vt:lpstr>Diapositive 28</vt:lpstr>
      <vt:lpstr>Diapositive 29</vt:lpstr>
      <vt:lpstr>الاستنتاج العام:</vt:lpstr>
      <vt:lpstr>Diapositive 31</vt:lpstr>
      <vt:lpstr>Diapositive 32</vt:lpstr>
      <vt:lpstr>Diapositive 33</vt:lpstr>
      <vt:lpstr>Diapositive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NetinfoTALI</dc:creator>
  <cp:lastModifiedBy>hp</cp:lastModifiedBy>
  <cp:revision>52</cp:revision>
  <dcterms:created xsi:type="dcterms:W3CDTF">2013-06-13T15:26:07Z</dcterms:created>
  <dcterms:modified xsi:type="dcterms:W3CDTF">2016-05-25T01:09:20Z</dcterms:modified>
</cp:coreProperties>
</file>