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37"/>
  </p:notesMasterIdLst>
  <p:sldIdLst>
    <p:sldId id="262" r:id="rId2"/>
    <p:sldId id="263" r:id="rId3"/>
    <p:sldId id="256" r:id="rId4"/>
    <p:sldId id="257" r:id="rId5"/>
    <p:sldId id="258" r:id="rId6"/>
    <p:sldId id="259" r:id="rId7"/>
    <p:sldId id="260" r:id="rId8"/>
    <p:sldId id="261" r:id="rId9"/>
    <p:sldId id="264" r:id="rId10"/>
    <p:sldId id="265" r:id="rId11"/>
    <p:sldId id="266" r:id="rId12"/>
    <p:sldId id="267" r:id="rId13"/>
    <p:sldId id="269" r:id="rId14"/>
    <p:sldId id="270" r:id="rId15"/>
    <p:sldId id="276" r:id="rId16"/>
    <p:sldId id="278" r:id="rId17"/>
    <p:sldId id="279" r:id="rId18"/>
    <p:sldId id="280" r:id="rId19"/>
    <p:sldId id="277" r:id="rId20"/>
    <p:sldId id="274" r:id="rId21"/>
    <p:sldId id="275" r:id="rId22"/>
    <p:sldId id="285" r:id="rId23"/>
    <p:sldId id="286" r:id="rId24"/>
    <p:sldId id="287" r:id="rId25"/>
    <p:sldId id="288" r:id="rId26"/>
    <p:sldId id="289" r:id="rId27"/>
    <p:sldId id="290" r:id="rId28"/>
    <p:sldId id="291" r:id="rId29"/>
    <p:sldId id="292" r:id="rId30"/>
    <p:sldId id="293" r:id="rId31"/>
    <p:sldId id="281" r:id="rId32"/>
    <p:sldId id="282" r:id="rId33"/>
    <p:sldId id="283" r:id="rId34"/>
    <p:sldId id="294" r:id="rId35"/>
    <p:sldId id="295" r:id="rId3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66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324" autoAdjust="0"/>
    <p:restoredTop sz="66607" autoAdjust="0"/>
  </p:normalViewPr>
  <p:slideViewPr>
    <p:cSldViewPr>
      <p:cViewPr>
        <p:scale>
          <a:sx n="70" d="100"/>
          <a:sy n="70" d="100"/>
        </p:scale>
        <p:origin x="-1356" y="-180"/>
      </p:cViewPr>
      <p:guideLst>
        <p:guide orient="horz" pos="2160"/>
        <p:guide pos="2880"/>
      </p:guideLst>
    </p:cSldViewPr>
  </p:slideViewPr>
  <p:outlineViewPr>
    <p:cViewPr>
      <p:scale>
        <a:sx n="33" d="100"/>
        <a:sy n="33" d="100"/>
      </p:scale>
      <p:origin x="0" y="180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1" Type="http://schemas.openxmlformats.org/officeDocument/2006/relationships/oleObject" Target="../embeddings/oleObject2.bin"/></Relationships>
</file>

<file path=ppt/charts/_rels/chart3.xml.rels><?xml version="1.0" encoding="UTF-8" standalone="yes"?>
<Relationships xmlns="http://schemas.openxmlformats.org/package/2006/relationships"><Relationship Id="rId1" Type="http://schemas.openxmlformats.org/officeDocument/2006/relationships/oleObject" Target="../embeddings/oleObject3.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22"/>
    </mc:Choice>
    <mc:Fallback>
      <c:style val="22"/>
    </mc:Fallback>
  </mc:AlternateContent>
  <c:chart>
    <c:title>
      <c:layout/>
      <c:overlay val="0"/>
    </c:title>
    <c:autoTitleDeleted val="0"/>
    <c:plotArea>
      <c:layout/>
      <c:scatterChart>
        <c:scatterStyle val="lineMarker"/>
        <c:varyColors val="0"/>
        <c:ser>
          <c:idx val="0"/>
          <c:order val="0"/>
          <c:tx>
            <c:strRef>
              <c:f>Feuil3!$B$1</c:f>
              <c:strCache>
                <c:ptCount val="1"/>
                <c:pt idx="0">
                  <c:v>الرضا الحركي</c:v>
                </c:pt>
              </c:strCache>
            </c:strRef>
          </c:tx>
          <c:spPr>
            <a:ln w="47625">
              <a:noFill/>
            </a:ln>
          </c:spPr>
          <c:xVal>
            <c:numRef>
              <c:f>Feuil3!$A$2:$A$21</c:f>
              <c:numCache>
                <c:formatCode>General</c:formatCode>
                <c:ptCount val="20"/>
                <c:pt idx="0">
                  <c:v>2.77</c:v>
                </c:pt>
                <c:pt idx="1">
                  <c:v>3.66</c:v>
                </c:pt>
                <c:pt idx="2">
                  <c:v>3.44</c:v>
                </c:pt>
                <c:pt idx="3">
                  <c:v>2.66</c:v>
                </c:pt>
                <c:pt idx="4">
                  <c:v>2.77</c:v>
                </c:pt>
                <c:pt idx="5">
                  <c:v>3</c:v>
                </c:pt>
                <c:pt idx="6">
                  <c:v>2.44</c:v>
                </c:pt>
                <c:pt idx="7">
                  <c:v>3.11</c:v>
                </c:pt>
                <c:pt idx="8">
                  <c:v>3.77</c:v>
                </c:pt>
                <c:pt idx="9">
                  <c:v>3.77</c:v>
                </c:pt>
                <c:pt idx="10">
                  <c:v>2.66</c:v>
                </c:pt>
                <c:pt idx="11">
                  <c:v>2.88</c:v>
                </c:pt>
                <c:pt idx="12">
                  <c:v>4.4400000000000004</c:v>
                </c:pt>
                <c:pt idx="13">
                  <c:v>2.5499999999999998</c:v>
                </c:pt>
                <c:pt idx="14">
                  <c:v>2.2200000000000002</c:v>
                </c:pt>
                <c:pt idx="15">
                  <c:v>3.77</c:v>
                </c:pt>
                <c:pt idx="16">
                  <c:v>3.33</c:v>
                </c:pt>
                <c:pt idx="17">
                  <c:v>2.88</c:v>
                </c:pt>
                <c:pt idx="18">
                  <c:v>3.33</c:v>
                </c:pt>
                <c:pt idx="19">
                  <c:v>3.77</c:v>
                </c:pt>
              </c:numCache>
            </c:numRef>
          </c:xVal>
          <c:yVal>
            <c:numRef>
              <c:f>Feuil3!$B$2:$B$21</c:f>
              <c:numCache>
                <c:formatCode>General</c:formatCode>
                <c:ptCount val="20"/>
                <c:pt idx="0">
                  <c:v>4.09</c:v>
                </c:pt>
                <c:pt idx="1">
                  <c:v>3.95</c:v>
                </c:pt>
                <c:pt idx="2">
                  <c:v>5</c:v>
                </c:pt>
                <c:pt idx="3">
                  <c:v>4.2699999999999996</c:v>
                </c:pt>
                <c:pt idx="4">
                  <c:v>4.09</c:v>
                </c:pt>
                <c:pt idx="5">
                  <c:v>4.13</c:v>
                </c:pt>
                <c:pt idx="6">
                  <c:v>4.04</c:v>
                </c:pt>
                <c:pt idx="7">
                  <c:v>5</c:v>
                </c:pt>
                <c:pt idx="8">
                  <c:v>5</c:v>
                </c:pt>
                <c:pt idx="9">
                  <c:v>5</c:v>
                </c:pt>
                <c:pt idx="10">
                  <c:v>5</c:v>
                </c:pt>
                <c:pt idx="11">
                  <c:v>2.54</c:v>
                </c:pt>
                <c:pt idx="12">
                  <c:v>3.68</c:v>
                </c:pt>
                <c:pt idx="13">
                  <c:v>4.5</c:v>
                </c:pt>
                <c:pt idx="14">
                  <c:v>4</c:v>
                </c:pt>
                <c:pt idx="15">
                  <c:v>3.5</c:v>
                </c:pt>
                <c:pt idx="16">
                  <c:v>3.77</c:v>
                </c:pt>
                <c:pt idx="17">
                  <c:v>4.8099999999999996</c:v>
                </c:pt>
                <c:pt idx="18">
                  <c:v>4.9000000000000004</c:v>
                </c:pt>
                <c:pt idx="19">
                  <c:v>4.09</c:v>
                </c:pt>
              </c:numCache>
            </c:numRef>
          </c:yVal>
          <c:smooth val="0"/>
        </c:ser>
        <c:dLbls>
          <c:showLegendKey val="0"/>
          <c:showVal val="0"/>
          <c:showCatName val="0"/>
          <c:showSerName val="0"/>
          <c:showPercent val="0"/>
          <c:showBubbleSize val="0"/>
        </c:dLbls>
        <c:axId val="27780992"/>
        <c:axId val="27782528"/>
      </c:scatterChart>
      <c:valAx>
        <c:axId val="27780992"/>
        <c:scaling>
          <c:orientation val="minMax"/>
        </c:scaling>
        <c:delete val="0"/>
        <c:axPos val="b"/>
        <c:numFmt formatCode="General" sourceLinked="1"/>
        <c:majorTickMark val="out"/>
        <c:minorTickMark val="none"/>
        <c:tickLblPos val="nextTo"/>
        <c:crossAx val="27782528"/>
        <c:crosses val="autoZero"/>
        <c:crossBetween val="midCat"/>
      </c:valAx>
      <c:valAx>
        <c:axId val="27782528"/>
        <c:scaling>
          <c:orientation val="minMax"/>
        </c:scaling>
        <c:delete val="0"/>
        <c:axPos val="l"/>
        <c:majorGridlines/>
        <c:numFmt formatCode="General" sourceLinked="1"/>
        <c:majorTickMark val="out"/>
        <c:minorTickMark val="none"/>
        <c:tickLblPos val="nextTo"/>
        <c:crossAx val="27780992"/>
        <c:crosses val="autoZero"/>
        <c:crossBetween val="midCat"/>
      </c:valAx>
      <c:spPr>
        <a:gradFill rotWithShape="1">
          <a:gsLst>
            <a:gs pos="0">
              <a:schemeClr val="dk1">
                <a:tint val="0"/>
              </a:schemeClr>
            </a:gs>
            <a:gs pos="44000">
              <a:schemeClr val="dk1">
                <a:tint val="60000"/>
                <a:satMod val="120000"/>
              </a:schemeClr>
            </a:gs>
            <a:gs pos="100000">
              <a:schemeClr val="dk1">
                <a:tint val="90000"/>
                <a:alpha val="100000"/>
                <a:lumMod val="90000"/>
              </a:schemeClr>
            </a:gs>
          </a:gsLst>
          <a:lin ang="5400000" scaled="0"/>
        </a:gradFill>
        <a:ln w="9525" cap="flat" cmpd="sng" algn="ctr">
          <a:solidFill>
            <a:schemeClr val="dk1"/>
          </a:solidFill>
          <a:prstDash val="solid"/>
        </a:ln>
        <a:effectLst/>
      </c:spPr>
    </c:plotArea>
    <c:legend>
      <c:legendPos val="r"/>
      <c:layout/>
      <c:overlay val="0"/>
    </c:legend>
    <c:plotVisOnly val="1"/>
    <c:dispBlanksAs val="gap"/>
    <c:showDLblsOverMax val="0"/>
  </c:chart>
  <c:txPr>
    <a:bodyPr/>
    <a:lstStyle/>
    <a:p>
      <a:pPr>
        <a:defRPr sz="1800"/>
      </a:pPr>
      <a:endParaRPr lang="fr-F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9"/>
    </mc:Choice>
    <mc:Fallback>
      <c:style val="19"/>
    </mc:Fallback>
  </mc:AlternateContent>
  <c:chart>
    <c:title>
      <c:layout/>
      <c:overlay val="0"/>
    </c:title>
    <c:autoTitleDeleted val="0"/>
    <c:plotArea>
      <c:layout/>
      <c:scatterChart>
        <c:scatterStyle val="lineMarker"/>
        <c:varyColors val="0"/>
        <c:ser>
          <c:idx val="0"/>
          <c:order val="0"/>
          <c:tx>
            <c:strRef>
              <c:f>Feuil4!$B$1</c:f>
              <c:strCache>
                <c:ptCount val="1"/>
                <c:pt idx="0">
                  <c:v>الرضا الحركي</c:v>
                </c:pt>
              </c:strCache>
            </c:strRef>
          </c:tx>
          <c:spPr>
            <a:ln w="47625">
              <a:noFill/>
            </a:ln>
          </c:spPr>
          <c:xVal>
            <c:numRef>
              <c:f>Feuil4!$A$2:$A$21</c:f>
              <c:numCache>
                <c:formatCode>General</c:formatCode>
                <c:ptCount val="20"/>
                <c:pt idx="0">
                  <c:v>4</c:v>
                </c:pt>
                <c:pt idx="1">
                  <c:v>3.5</c:v>
                </c:pt>
                <c:pt idx="2">
                  <c:v>5</c:v>
                </c:pt>
                <c:pt idx="3">
                  <c:v>4.25</c:v>
                </c:pt>
                <c:pt idx="4">
                  <c:v>4.75</c:v>
                </c:pt>
                <c:pt idx="5">
                  <c:v>3.75</c:v>
                </c:pt>
                <c:pt idx="6">
                  <c:v>3.5</c:v>
                </c:pt>
                <c:pt idx="7">
                  <c:v>3.75</c:v>
                </c:pt>
                <c:pt idx="8">
                  <c:v>4</c:v>
                </c:pt>
                <c:pt idx="9">
                  <c:v>5</c:v>
                </c:pt>
                <c:pt idx="10">
                  <c:v>4.5</c:v>
                </c:pt>
                <c:pt idx="11">
                  <c:v>4.25</c:v>
                </c:pt>
                <c:pt idx="12">
                  <c:v>3</c:v>
                </c:pt>
                <c:pt idx="13">
                  <c:v>4</c:v>
                </c:pt>
                <c:pt idx="14">
                  <c:v>4.75</c:v>
                </c:pt>
                <c:pt idx="15">
                  <c:v>5</c:v>
                </c:pt>
                <c:pt idx="16">
                  <c:v>3</c:v>
                </c:pt>
                <c:pt idx="17">
                  <c:v>3.75</c:v>
                </c:pt>
                <c:pt idx="18">
                  <c:v>3.25</c:v>
                </c:pt>
                <c:pt idx="19">
                  <c:v>5</c:v>
                </c:pt>
              </c:numCache>
            </c:numRef>
          </c:xVal>
          <c:yVal>
            <c:numRef>
              <c:f>Feuil4!$B$2:$B$21</c:f>
              <c:numCache>
                <c:formatCode>General</c:formatCode>
                <c:ptCount val="20"/>
                <c:pt idx="0">
                  <c:v>4.09</c:v>
                </c:pt>
                <c:pt idx="1">
                  <c:v>3.95</c:v>
                </c:pt>
                <c:pt idx="2">
                  <c:v>5</c:v>
                </c:pt>
                <c:pt idx="3">
                  <c:v>4.2699999999999996</c:v>
                </c:pt>
                <c:pt idx="4">
                  <c:v>4.09</c:v>
                </c:pt>
                <c:pt idx="5">
                  <c:v>4.13</c:v>
                </c:pt>
                <c:pt idx="6">
                  <c:v>4.04</c:v>
                </c:pt>
                <c:pt idx="7">
                  <c:v>5</c:v>
                </c:pt>
                <c:pt idx="8">
                  <c:v>5</c:v>
                </c:pt>
                <c:pt idx="9">
                  <c:v>5</c:v>
                </c:pt>
                <c:pt idx="10">
                  <c:v>5</c:v>
                </c:pt>
                <c:pt idx="11">
                  <c:v>2.54</c:v>
                </c:pt>
                <c:pt idx="12">
                  <c:v>3.68</c:v>
                </c:pt>
                <c:pt idx="13">
                  <c:v>4.5</c:v>
                </c:pt>
                <c:pt idx="14">
                  <c:v>4</c:v>
                </c:pt>
                <c:pt idx="15">
                  <c:v>3.5</c:v>
                </c:pt>
                <c:pt idx="16">
                  <c:v>3.77</c:v>
                </c:pt>
                <c:pt idx="17">
                  <c:v>4.8099999999999996</c:v>
                </c:pt>
                <c:pt idx="18">
                  <c:v>4.9000000000000004</c:v>
                </c:pt>
                <c:pt idx="19">
                  <c:v>4.09</c:v>
                </c:pt>
              </c:numCache>
            </c:numRef>
          </c:yVal>
          <c:smooth val="0"/>
        </c:ser>
        <c:dLbls>
          <c:showLegendKey val="0"/>
          <c:showVal val="0"/>
          <c:showCatName val="0"/>
          <c:showSerName val="0"/>
          <c:showPercent val="0"/>
          <c:showBubbleSize val="0"/>
        </c:dLbls>
        <c:axId val="28053504"/>
        <c:axId val="28055040"/>
      </c:scatterChart>
      <c:valAx>
        <c:axId val="28053504"/>
        <c:scaling>
          <c:orientation val="minMax"/>
        </c:scaling>
        <c:delete val="0"/>
        <c:axPos val="b"/>
        <c:numFmt formatCode="General" sourceLinked="1"/>
        <c:majorTickMark val="out"/>
        <c:minorTickMark val="none"/>
        <c:tickLblPos val="nextTo"/>
        <c:crossAx val="28055040"/>
        <c:crosses val="autoZero"/>
        <c:crossBetween val="midCat"/>
      </c:valAx>
      <c:valAx>
        <c:axId val="28055040"/>
        <c:scaling>
          <c:orientation val="minMax"/>
        </c:scaling>
        <c:delete val="0"/>
        <c:axPos val="l"/>
        <c:majorGridlines/>
        <c:numFmt formatCode="General" sourceLinked="1"/>
        <c:majorTickMark val="out"/>
        <c:minorTickMark val="none"/>
        <c:tickLblPos val="nextTo"/>
        <c:crossAx val="28053504"/>
        <c:crosses val="autoZero"/>
        <c:crossBetween val="midCat"/>
      </c:valAx>
      <c:spPr>
        <a:gradFill rotWithShape="1">
          <a:gsLst>
            <a:gs pos="0">
              <a:schemeClr val="accent5">
                <a:tint val="0"/>
              </a:schemeClr>
            </a:gs>
            <a:gs pos="44000">
              <a:schemeClr val="accent5">
                <a:tint val="60000"/>
                <a:satMod val="120000"/>
              </a:schemeClr>
            </a:gs>
            <a:gs pos="100000">
              <a:schemeClr val="accent5">
                <a:tint val="90000"/>
                <a:alpha val="100000"/>
                <a:lumMod val="90000"/>
              </a:schemeClr>
            </a:gs>
          </a:gsLst>
          <a:lin ang="5400000" scaled="0"/>
        </a:gradFill>
        <a:ln w="9525" cap="flat" cmpd="sng" algn="ctr">
          <a:solidFill>
            <a:schemeClr val="accent5"/>
          </a:solidFill>
          <a:prstDash val="solid"/>
        </a:ln>
        <a:effectLst/>
      </c:spPr>
    </c:plotArea>
    <c:legend>
      <c:legendPos val="r"/>
      <c:layout/>
      <c:overlay val="0"/>
    </c:legend>
    <c:plotVisOnly val="1"/>
    <c:dispBlanksAs val="gap"/>
    <c:showDLblsOverMax val="0"/>
  </c:chart>
  <c:txPr>
    <a:bodyPr/>
    <a:lstStyle/>
    <a:p>
      <a:pPr>
        <a:defRPr sz="1800"/>
      </a:pPr>
      <a:endParaRPr lang="fr-F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20"/>
    </mc:Choice>
    <mc:Fallback>
      <c:style val="20"/>
    </mc:Fallback>
  </mc:AlternateContent>
  <c:chart>
    <c:title>
      <c:layout/>
      <c:overlay val="0"/>
    </c:title>
    <c:autoTitleDeleted val="0"/>
    <c:plotArea>
      <c:layout>
        <c:manualLayout>
          <c:layoutTarget val="inner"/>
          <c:xMode val="edge"/>
          <c:yMode val="edge"/>
          <c:x val="4.9102970818368452E-2"/>
          <c:y val="0.1464527428555954"/>
          <c:w val="0.78220137071604545"/>
          <c:h val="0.7362567900457333"/>
        </c:manualLayout>
      </c:layout>
      <c:scatterChart>
        <c:scatterStyle val="lineMarker"/>
        <c:varyColors val="0"/>
        <c:ser>
          <c:idx val="0"/>
          <c:order val="0"/>
          <c:tx>
            <c:strRef>
              <c:f>Feuil5!$B$1</c:f>
              <c:strCache>
                <c:ptCount val="1"/>
                <c:pt idx="0">
                  <c:v>الرضا الحركي</c:v>
                </c:pt>
              </c:strCache>
            </c:strRef>
          </c:tx>
          <c:spPr>
            <a:ln w="47625">
              <a:noFill/>
            </a:ln>
          </c:spPr>
          <c:xVal>
            <c:numRef>
              <c:f>Feuil5!$A$2:$A$21</c:f>
              <c:numCache>
                <c:formatCode>General</c:formatCode>
                <c:ptCount val="20"/>
                <c:pt idx="0">
                  <c:v>3.75</c:v>
                </c:pt>
                <c:pt idx="1">
                  <c:v>4.5</c:v>
                </c:pt>
                <c:pt idx="2">
                  <c:v>4</c:v>
                </c:pt>
                <c:pt idx="3">
                  <c:v>4.25</c:v>
                </c:pt>
                <c:pt idx="4">
                  <c:v>3.5</c:v>
                </c:pt>
                <c:pt idx="5">
                  <c:v>4.87</c:v>
                </c:pt>
                <c:pt idx="6">
                  <c:v>4.62</c:v>
                </c:pt>
                <c:pt idx="7">
                  <c:v>4.5</c:v>
                </c:pt>
                <c:pt idx="8">
                  <c:v>4.62</c:v>
                </c:pt>
                <c:pt idx="9">
                  <c:v>4.5</c:v>
                </c:pt>
                <c:pt idx="10">
                  <c:v>3.87</c:v>
                </c:pt>
                <c:pt idx="11">
                  <c:v>3.37</c:v>
                </c:pt>
                <c:pt idx="12">
                  <c:v>5</c:v>
                </c:pt>
                <c:pt idx="13">
                  <c:v>3.62</c:v>
                </c:pt>
                <c:pt idx="14">
                  <c:v>4.87</c:v>
                </c:pt>
                <c:pt idx="15">
                  <c:v>4.62</c:v>
                </c:pt>
                <c:pt idx="16">
                  <c:v>3.62</c:v>
                </c:pt>
                <c:pt idx="17">
                  <c:v>3.5</c:v>
                </c:pt>
                <c:pt idx="18">
                  <c:v>3.5</c:v>
                </c:pt>
                <c:pt idx="19">
                  <c:v>4.5</c:v>
                </c:pt>
              </c:numCache>
            </c:numRef>
          </c:xVal>
          <c:yVal>
            <c:numRef>
              <c:f>Feuil5!$B$2:$B$21</c:f>
              <c:numCache>
                <c:formatCode>General</c:formatCode>
                <c:ptCount val="20"/>
                <c:pt idx="0">
                  <c:v>4.09</c:v>
                </c:pt>
                <c:pt idx="1">
                  <c:v>3.95</c:v>
                </c:pt>
                <c:pt idx="2">
                  <c:v>5</c:v>
                </c:pt>
                <c:pt idx="3">
                  <c:v>4.2699999999999996</c:v>
                </c:pt>
                <c:pt idx="4">
                  <c:v>4.09</c:v>
                </c:pt>
                <c:pt idx="5">
                  <c:v>4.13</c:v>
                </c:pt>
                <c:pt idx="6">
                  <c:v>4.04</c:v>
                </c:pt>
                <c:pt idx="7">
                  <c:v>5</c:v>
                </c:pt>
                <c:pt idx="8">
                  <c:v>5</c:v>
                </c:pt>
                <c:pt idx="9">
                  <c:v>5</c:v>
                </c:pt>
                <c:pt idx="10">
                  <c:v>5</c:v>
                </c:pt>
                <c:pt idx="11">
                  <c:v>2.54</c:v>
                </c:pt>
                <c:pt idx="12">
                  <c:v>3.68</c:v>
                </c:pt>
                <c:pt idx="13">
                  <c:v>4.5</c:v>
                </c:pt>
                <c:pt idx="14">
                  <c:v>4</c:v>
                </c:pt>
                <c:pt idx="15">
                  <c:v>3.5</c:v>
                </c:pt>
                <c:pt idx="16">
                  <c:v>3.77</c:v>
                </c:pt>
                <c:pt idx="17">
                  <c:v>4.8099999999999996</c:v>
                </c:pt>
                <c:pt idx="18">
                  <c:v>4.9000000000000004</c:v>
                </c:pt>
                <c:pt idx="19">
                  <c:v>4.09</c:v>
                </c:pt>
              </c:numCache>
            </c:numRef>
          </c:yVal>
          <c:smooth val="0"/>
        </c:ser>
        <c:dLbls>
          <c:showLegendKey val="0"/>
          <c:showVal val="0"/>
          <c:showCatName val="0"/>
          <c:showSerName val="0"/>
          <c:showPercent val="0"/>
          <c:showBubbleSize val="0"/>
        </c:dLbls>
        <c:axId val="28173440"/>
        <c:axId val="28174976"/>
      </c:scatterChart>
      <c:valAx>
        <c:axId val="28173440"/>
        <c:scaling>
          <c:orientation val="minMax"/>
        </c:scaling>
        <c:delete val="0"/>
        <c:axPos val="b"/>
        <c:numFmt formatCode="General" sourceLinked="1"/>
        <c:majorTickMark val="out"/>
        <c:minorTickMark val="none"/>
        <c:tickLblPos val="nextTo"/>
        <c:crossAx val="28174976"/>
        <c:crosses val="autoZero"/>
        <c:crossBetween val="midCat"/>
      </c:valAx>
      <c:valAx>
        <c:axId val="28174976"/>
        <c:scaling>
          <c:orientation val="minMax"/>
        </c:scaling>
        <c:delete val="0"/>
        <c:axPos val="l"/>
        <c:majorGridlines/>
        <c:numFmt formatCode="General" sourceLinked="1"/>
        <c:majorTickMark val="out"/>
        <c:minorTickMark val="none"/>
        <c:tickLblPos val="nextTo"/>
        <c:crossAx val="28173440"/>
        <c:crosses val="autoZero"/>
        <c:crossBetween val="midCat"/>
      </c:valAx>
      <c:spPr>
        <a:gradFill rotWithShape="1">
          <a:gsLst>
            <a:gs pos="0">
              <a:schemeClr val="dk1">
                <a:tint val="0"/>
              </a:schemeClr>
            </a:gs>
            <a:gs pos="44000">
              <a:schemeClr val="dk1">
                <a:tint val="60000"/>
                <a:satMod val="120000"/>
              </a:schemeClr>
            </a:gs>
            <a:gs pos="100000">
              <a:schemeClr val="dk1">
                <a:tint val="90000"/>
                <a:alpha val="100000"/>
                <a:lumMod val="90000"/>
              </a:schemeClr>
            </a:gs>
          </a:gsLst>
          <a:lin ang="5400000" scaled="0"/>
        </a:gradFill>
        <a:ln w="9525" cap="flat" cmpd="sng" algn="ctr">
          <a:solidFill>
            <a:schemeClr val="dk1"/>
          </a:solidFill>
          <a:prstDash val="solid"/>
        </a:ln>
        <a:effectLst/>
      </c:spPr>
    </c:plotArea>
    <c:legend>
      <c:legendPos val="r"/>
      <c:layout/>
      <c:overlay val="0"/>
    </c:legend>
    <c:plotVisOnly val="1"/>
    <c:dispBlanksAs val="gap"/>
    <c:showDLblsOverMax val="0"/>
  </c:chart>
  <c:txPr>
    <a:bodyPr/>
    <a:lstStyle/>
    <a:p>
      <a:pPr>
        <a:defRPr sz="1800"/>
      </a:pPr>
      <a:endParaRPr lang="fr-FR"/>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4C3DE9-B9BF-4DED-B51B-26A834A07CC2}" type="datetimeFigureOut">
              <a:rPr lang="fr-FR" smtClean="0"/>
              <a:t>26/05/2016</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9B7737-71CC-41BF-92AB-2E81B8105A43}" type="slidenum">
              <a:rPr lang="fr-FR" smtClean="0"/>
              <a:t>‹N°›</a:t>
            </a:fld>
            <a:endParaRPr lang="fr-FR"/>
          </a:p>
        </p:txBody>
      </p:sp>
    </p:spTree>
    <p:extLst>
      <p:ext uri="{BB962C8B-B14F-4D97-AF65-F5344CB8AC3E}">
        <p14:creationId xmlns:p14="http://schemas.microsoft.com/office/powerpoint/2010/main" val="7650792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5C9B7737-71CC-41BF-92AB-2E81B8105A43}" type="slidenum">
              <a:rPr lang="fr-FR" smtClean="0"/>
              <a:t>3</a:t>
            </a:fld>
            <a:endParaRPr lang="fr-FR"/>
          </a:p>
        </p:txBody>
      </p:sp>
    </p:spTree>
    <p:extLst>
      <p:ext uri="{BB962C8B-B14F-4D97-AF65-F5344CB8AC3E}">
        <p14:creationId xmlns:p14="http://schemas.microsoft.com/office/powerpoint/2010/main" val="7453752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fr-FR" smtClean="0"/>
              <a:t>Modifiez le style du titre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US" dirty="0"/>
          </a:p>
        </p:txBody>
      </p:sp>
      <p:sp>
        <p:nvSpPr>
          <p:cNvPr id="4" name="Date Placeholder 3"/>
          <p:cNvSpPr>
            <a:spLocks noGrp="1"/>
          </p:cNvSpPr>
          <p:nvPr>
            <p:ph type="dt" sz="half" idx="10"/>
          </p:nvPr>
        </p:nvSpPr>
        <p:spPr/>
        <p:txBody>
          <a:bodyPr/>
          <a:lstStyle/>
          <a:p>
            <a:fld id="{2F203A11-FB60-43D4-830B-1ED0CE26AB81}" type="datetime1">
              <a:rPr lang="fr-FR" smtClean="0"/>
              <a:t>26/05/2016</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CA8E8466-BEA2-4840-AD46-4ADADE822A05}" type="datetime1">
              <a:rPr lang="fr-FR" smtClean="0"/>
              <a:t>26/05/2016</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F71315BF-B53D-4BCB-8490-EAF3C0121010}" type="datetime1">
              <a:rPr lang="fr-FR" smtClean="0"/>
              <a:t>26/05/2016</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a:t>
            </a:fld>
            <a:endParaRPr lang="fr-BE"/>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fr-FR" smtClean="0"/>
              <a:t>Modifiez le style du titre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11F5B9B5-90C4-493D-B205-99B5F13F9467}" type="datetime1">
              <a:rPr lang="fr-FR" smtClean="0"/>
              <a:t>26/05/2016</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a:t>
            </a:fld>
            <a:endParaRPr lang="fr-BE"/>
          </a:p>
        </p:txBody>
      </p:sp>
      <p:sp>
        <p:nvSpPr>
          <p:cNvPr id="7" name="Title 6"/>
          <p:cNvSpPr>
            <a:spLocks noGrp="1"/>
          </p:cNvSpPr>
          <p:nvPr>
            <p:ph type="title"/>
          </p:nvPr>
        </p:nvSpPr>
        <p:spPr/>
        <p:txBody>
          <a:bodyPr/>
          <a:lstStyle/>
          <a:p>
            <a:r>
              <a:rPr lang="fr-FR" smtClean="0"/>
              <a:t>Modifiez le style du titre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fr-FR" smtClean="0"/>
              <a:t>Modifiez le style du titre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0E46C158-81D6-484C-8F64-4E4432415B6B}" type="datetime1">
              <a:rPr lang="fr-FR" smtClean="0"/>
              <a:t>26/05/2016</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5" name="Date Placeholder 4"/>
          <p:cNvSpPr>
            <a:spLocks noGrp="1"/>
          </p:cNvSpPr>
          <p:nvPr>
            <p:ph type="dt" sz="half" idx="10"/>
          </p:nvPr>
        </p:nvSpPr>
        <p:spPr/>
        <p:txBody>
          <a:bodyPr/>
          <a:lstStyle/>
          <a:p>
            <a:fld id="{29BB0B99-BDB6-4CF5-9AA2-6FE533F56A50}" type="datetime1">
              <a:rPr lang="fr-FR" smtClean="0"/>
              <a:t>26/05/2016</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CF4668DC-857F-487D-BFFA-8C0CA5037977}" type="slidenum">
              <a:rPr lang="fr-BE" smtClean="0"/>
              <a:t>‹N°›</a:t>
            </a:fld>
            <a:endParaRPr lang="fr-BE"/>
          </a:p>
        </p:txBody>
      </p:sp>
      <p:sp>
        <p:nvSpPr>
          <p:cNvPr id="9" name="Content Placeholder 8"/>
          <p:cNvSpPr>
            <a:spLocks noGrp="1"/>
          </p:cNvSpPr>
          <p:nvPr>
            <p:ph sz="quarter" idx="13"/>
          </p:nvPr>
        </p:nvSpPr>
        <p:spPr>
          <a:xfrm>
            <a:off x="676655" y="2679192"/>
            <a:ext cx="3822192" cy="34472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Modifiez le style du titre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C387529B-5007-441B-9F20-040A476E4FD6}" type="datetime1">
              <a:rPr lang="fr-FR" smtClean="0"/>
              <a:t>26/05/2016</a:t>
            </a:fld>
            <a:endParaRPr lang="fr-BE"/>
          </a:p>
        </p:txBody>
      </p:sp>
      <p:sp>
        <p:nvSpPr>
          <p:cNvPr id="8" name="Footer Placeholder 7"/>
          <p:cNvSpPr>
            <a:spLocks noGrp="1"/>
          </p:cNvSpPr>
          <p:nvPr>
            <p:ph type="ftr" sz="quarter" idx="11"/>
          </p:nvPr>
        </p:nvSpPr>
        <p:spPr/>
        <p:txBody>
          <a:bodyPr/>
          <a:lstStyle/>
          <a:p>
            <a:endParaRPr lang="fr-BE"/>
          </a:p>
        </p:txBody>
      </p:sp>
      <p:sp>
        <p:nvSpPr>
          <p:cNvPr id="9" name="Slide Number Placeholder 8"/>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Date Placeholder 2"/>
          <p:cNvSpPr>
            <a:spLocks noGrp="1"/>
          </p:cNvSpPr>
          <p:nvPr>
            <p:ph type="dt" sz="half" idx="10"/>
          </p:nvPr>
        </p:nvSpPr>
        <p:spPr/>
        <p:txBody>
          <a:bodyPr/>
          <a:lstStyle/>
          <a:p>
            <a:fld id="{03F816EF-CF37-4139-A47F-C02905F7EC84}" type="datetime1">
              <a:rPr lang="fr-FR" smtClean="0"/>
              <a:t>26/05/2016</a:t>
            </a:fld>
            <a:endParaRPr lang="fr-BE"/>
          </a:p>
        </p:txBody>
      </p:sp>
      <p:sp>
        <p:nvSpPr>
          <p:cNvPr id="4" name="Footer Placeholder 3"/>
          <p:cNvSpPr>
            <a:spLocks noGrp="1"/>
          </p:cNvSpPr>
          <p:nvPr>
            <p:ph type="ftr" sz="quarter" idx="11"/>
          </p:nvPr>
        </p:nvSpPr>
        <p:spPr/>
        <p:txBody>
          <a:bodyPr/>
          <a:lstStyle/>
          <a:p>
            <a:endParaRPr lang="fr-BE"/>
          </a:p>
        </p:txBody>
      </p:sp>
      <p:sp>
        <p:nvSpPr>
          <p:cNvPr id="5" name="Slide Number Placeholder 4"/>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221BC56F-761A-4954-8BF2-F297A6D4146C}" type="datetime1">
              <a:rPr lang="fr-FR" smtClean="0"/>
              <a:t>26/05/2016</a:t>
            </a:fld>
            <a:endParaRPr lang="fr-BE"/>
          </a:p>
        </p:txBody>
      </p:sp>
      <p:sp>
        <p:nvSpPr>
          <p:cNvPr id="3" name="Footer Placeholder 2"/>
          <p:cNvSpPr>
            <a:spLocks noGrp="1"/>
          </p:cNvSpPr>
          <p:nvPr>
            <p:ph type="ftr" sz="quarter" idx="11"/>
          </p:nvPr>
        </p:nvSpPr>
        <p:spPr/>
        <p:txBody>
          <a:bodyPr/>
          <a:lstStyle/>
          <a:p>
            <a:endParaRPr lang="fr-BE"/>
          </a:p>
        </p:txBody>
      </p:sp>
      <p:sp>
        <p:nvSpPr>
          <p:cNvPr id="4" name="Slide Number Placeholder 3"/>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9C62ED2E-1891-4634-91DF-70CBBD87206C}" type="datetime1">
              <a:rPr lang="fr-FR" smtClean="0"/>
              <a:t>26/05/2016</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CF4668DC-857F-487D-BFFA-8C0CA5037977}" type="slidenum">
              <a:rPr lang="fr-BE" smtClean="0"/>
              <a:t>‹N°›</a:t>
            </a:fld>
            <a:endParaRPr lang="fr-BE"/>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fr-FR" smtClean="0"/>
              <a:t>Modifiez le style du titre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fr-FR" smtClean="0"/>
              <a:t>Modifiez le style du titre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DF232B18-994A-4F10-8B0B-0431D921271E}" type="datetime1">
              <a:rPr lang="fr-FR" smtClean="0"/>
              <a:t>26/05/2016</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CF4668DC-857F-487D-BFFA-8C0CA5037977}" type="slidenum">
              <a:rPr lang="fr-BE" smtClean="0"/>
              <a:t>‹N°›</a:t>
            </a:fld>
            <a:endParaRPr lang="fr-BE"/>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fr-FR" smtClean="0"/>
              <a:t>Modifiez le style du titre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28005939-D601-40BA-9651-00432A1D5D1E}" type="datetime1">
              <a:rPr lang="fr-FR" smtClean="0"/>
              <a:t>26/05/2016</a:t>
            </a:fld>
            <a:endParaRPr lang="fr-BE"/>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fr-BE"/>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CF4668DC-857F-487D-BFFA-8C0CA5037977}" type="slidenum">
              <a:rPr lang="fr-BE" smtClean="0"/>
              <a:t>‹N°›</a:t>
            </a:fld>
            <a:endParaRPr lang="fr-BE"/>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hdr="0" ftr="0" dt="0"/>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package" Target="../embeddings/Microsoft_Word_Document1.doc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5.emf"/></Relationships>
</file>

<file path=ppt/slides/_rels/slide2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package" Target="../embeddings/Microsoft_Word_Document2.docx"/><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6.emf"/></Relationships>
</file>

<file path=ppt/slides/_rels/slide2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package" Target="../embeddings/Microsoft_Word_Document3.docx"/><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7.emf"/></Relationships>
</file>

<file path=ppt/slides/_rels/slide2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548681"/>
            <a:ext cx="8568952"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descr="a_rosen9"/>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192576" y="4493419"/>
            <a:ext cx="8699904" cy="157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Espace réservé du numéro de diapositive 3"/>
          <p:cNvSpPr>
            <a:spLocks noGrp="1"/>
          </p:cNvSpPr>
          <p:nvPr>
            <p:ph type="sldNum" sz="quarter" idx="12"/>
          </p:nvPr>
        </p:nvSpPr>
        <p:spPr/>
        <p:txBody>
          <a:bodyPr/>
          <a:lstStyle/>
          <a:p>
            <a:fld id="{CF4668DC-857F-487D-BFFA-8C0CA5037977}" type="slidenum">
              <a:rPr lang="fr-BE" smtClean="0"/>
              <a:t>1</a:t>
            </a:fld>
            <a:endParaRPr lang="fr-BE"/>
          </a:p>
        </p:txBody>
      </p:sp>
    </p:spTree>
    <p:extLst>
      <p:ext uri="{BB962C8B-B14F-4D97-AF65-F5344CB8AC3E}">
        <p14:creationId xmlns:p14="http://schemas.microsoft.com/office/powerpoint/2010/main" val="25291936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31"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anim calcmode="lin" valueType="num">
                                      <p:cBhvr>
                                        <p:cTn id="13" dur="1000" fill="hold"/>
                                        <p:tgtEl>
                                          <p:spTgt spid="1026"/>
                                        </p:tgtEl>
                                        <p:attrNameLst>
                                          <p:attrName>ppt_w</p:attrName>
                                        </p:attrNameLst>
                                      </p:cBhvr>
                                      <p:tavLst>
                                        <p:tav tm="0">
                                          <p:val>
                                            <p:fltVal val="0"/>
                                          </p:val>
                                        </p:tav>
                                        <p:tav tm="100000">
                                          <p:val>
                                            <p:strVal val="#ppt_w"/>
                                          </p:val>
                                        </p:tav>
                                      </p:tavLst>
                                    </p:anim>
                                    <p:anim calcmode="lin" valueType="num">
                                      <p:cBhvr>
                                        <p:cTn id="14" dur="1000" fill="hold"/>
                                        <p:tgtEl>
                                          <p:spTgt spid="1026"/>
                                        </p:tgtEl>
                                        <p:attrNameLst>
                                          <p:attrName>ppt_h</p:attrName>
                                        </p:attrNameLst>
                                      </p:cBhvr>
                                      <p:tavLst>
                                        <p:tav tm="0">
                                          <p:val>
                                            <p:fltVal val="0"/>
                                          </p:val>
                                        </p:tav>
                                        <p:tav tm="100000">
                                          <p:val>
                                            <p:strVal val="#ppt_h"/>
                                          </p:val>
                                        </p:tav>
                                      </p:tavLst>
                                    </p:anim>
                                    <p:anim calcmode="lin" valueType="num">
                                      <p:cBhvr>
                                        <p:cTn id="15" dur="1000" fill="hold"/>
                                        <p:tgtEl>
                                          <p:spTgt spid="1026"/>
                                        </p:tgtEl>
                                        <p:attrNameLst>
                                          <p:attrName>style.rotation</p:attrName>
                                        </p:attrNameLst>
                                      </p:cBhvr>
                                      <p:tavLst>
                                        <p:tav tm="0">
                                          <p:val>
                                            <p:fltVal val="90"/>
                                          </p:val>
                                        </p:tav>
                                        <p:tav tm="100000">
                                          <p:val>
                                            <p:fltVal val="0"/>
                                          </p:val>
                                        </p:tav>
                                      </p:tavLst>
                                    </p:anim>
                                    <p:animEffect transition="in" filter="fade">
                                      <p:cBhvr>
                                        <p:cTn id="16" dur="1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260648"/>
            <a:ext cx="8682168" cy="5832648"/>
          </a:xfrm>
        </p:spPr>
        <p:txBody>
          <a:bodyPr>
            <a:normAutofit lnSpcReduction="10000"/>
          </a:bodyPr>
          <a:lstStyle/>
          <a:p>
            <a:pPr marL="82296" indent="0" algn="just" rtl="1">
              <a:buNone/>
            </a:pPr>
            <a:r>
              <a:rPr lang="ar-DZ" sz="2800" b="1" dirty="0">
                <a:solidFill>
                  <a:schemeClr val="tx1"/>
                </a:solidFill>
                <a:latin typeface="Arial" panose="020B0604020202020204" pitchFamily="34" charset="0"/>
                <a:cs typeface="Arial" panose="020B0604020202020204" pitchFamily="34" charset="0"/>
              </a:rPr>
              <a:t>للإجابة على هذه الإشكالية اعتمدنا على الخطة </a:t>
            </a:r>
            <a:r>
              <a:rPr lang="ar-DZ" sz="2800" b="1" dirty="0" smtClean="0">
                <a:solidFill>
                  <a:schemeClr val="tx1"/>
                </a:solidFill>
                <a:latin typeface="Arial" panose="020B0604020202020204" pitchFamily="34" charset="0"/>
                <a:cs typeface="Arial" panose="020B0604020202020204" pitchFamily="34" charset="0"/>
              </a:rPr>
              <a:t>التالية: </a:t>
            </a:r>
            <a:endParaRPr lang="ar-DZ" sz="2800" b="1" dirty="0">
              <a:solidFill>
                <a:schemeClr val="tx1"/>
              </a:solidFill>
              <a:latin typeface="Arial" panose="020B0604020202020204" pitchFamily="34" charset="0"/>
              <a:cs typeface="Arial" panose="020B0604020202020204" pitchFamily="34" charset="0"/>
            </a:endParaRPr>
          </a:p>
          <a:p>
            <a:pPr marL="82296" indent="0" algn="just" rtl="1">
              <a:lnSpc>
                <a:spcPct val="150000"/>
              </a:lnSpc>
              <a:buNone/>
            </a:pPr>
            <a:r>
              <a:rPr lang="ar-DZ" sz="2400" dirty="0">
                <a:solidFill>
                  <a:schemeClr val="tx1"/>
                </a:solidFill>
                <a:latin typeface="Arial" panose="020B0604020202020204" pitchFamily="34" charset="0"/>
                <a:cs typeface="Arial" panose="020B0604020202020204" pitchFamily="34" charset="0"/>
              </a:rPr>
              <a:t>في البداية تناولنا مقدمة التي كانت عبارة عن تقـديم وإثـارة للموضـوع وشملت على خـطة سير البحث.</a:t>
            </a:r>
          </a:p>
          <a:p>
            <a:pPr marL="82296" indent="0" algn="just" rtl="1">
              <a:lnSpc>
                <a:spcPct val="150000"/>
              </a:lnSpc>
              <a:buNone/>
            </a:pPr>
            <a:r>
              <a:rPr lang="ar-DZ" sz="2400" dirty="0">
                <a:solidFill>
                  <a:schemeClr val="tx1"/>
                </a:solidFill>
                <a:latin typeface="Arial" panose="020B0604020202020204" pitchFamily="34" charset="0"/>
                <a:cs typeface="Arial" panose="020B0604020202020204" pitchFamily="34" charset="0"/>
              </a:rPr>
              <a:t>ثم تطرقنا إلى الإطار العام للدراسة والذي تمثل </a:t>
            </a:r>
            <a:r>
              <a:rPr lang="ar-DZ" sz="2400" dirty="0" smtClean="0">
                <a:solidFill>
                  <a:schemeClr val="tx1"/>
                </a:solidFill>
                <a:latin typeface="Arial" panose="020B0604020202020204" pitchFamily="34" charset="0"/>
                <a:cs typeface="Arial" panose="020B0604020202020204" pitchFamily="34" charset="0"/>
              </a:rPr>
              <a:t>في: عـرض </a:t>
            </a:r>
            <a:r>
              <a:rPr lang="ar-DZ" sz="2400" dirty="0">
                <a:solidFill>
                  <a:schemeClr val="tx1"/>
                </a:solidFill>
                <a:latin typeface="Arial" panose="020B0604020202020204" pitchFamily="34" charset="0"/>
                <a:cs typeface="Arial" panose="020B0604020202020204" pitchFamily="34" charset="0"/>
              </a:rPr>
              <a:t>إشكالية </a:t>
            </a:r>
            <a:r>
              <a:rPr lang="ar-DZ" sz="2400" dirty="0" smtClean="0">
                <a:solidFill>
                  <a:schemeClr val="tx1"/>
                </a:solidFill>
                <a:latin typeface="Arial" panose="020B0604020202020204" pitchFamily="34" charset="0"/>
                <a:cs typeface="Arial" panose="020B0604020202020204" pitchFamily="34" charset="0"/>
              </a:rPr>
              <a:t>البحث، الفرضيات، </a:t>
            </a:r>
            <a:r>
              <a:rPr lang="ar-DZ" sz="2400" dirty="0">
                <a:solidFill>
                  <a:schemeClr val="tx1"/>
                </a:solidFill>
                <a:latin typeface="Arial" panose="020B0604020202020204" pitchFamily="34" charset="0"/>
                <a:cs typeface="Arial" panose="020B0604020202020204" pitchFamily="34" charset="0"/>
              </a:rPr>
              <a:t>أهمية الدراسة والهـدف منها ومصطلحات البحث والدراسات </a:t>
            </a:r>
            <a:r>
              <a:rPr lang="ar-DZ" sz="2400" dirty="0" smtClean="0">
                <a:solidFill>
                  <a:schemeClr val="tx1"/>
                </a:solidFill>
                <a:latin typeface="Arial" panose="020B0604020202020204" pitchFamily="34" charset="0"/>
                <a:cs typeface="Arial" panose="020B0604020202020204" pitchFamily="34" charset="0"/>
              </a:rPr>
              <a:t>السابقة.</a:t>
            </a:r>
            <a:endParaRPr lang="ar-DZ" sz="2400" dirty="0">
              <a:solidFill>
                <a:schemeClr val="tx1"/>
              </a:solidFill>
              <a:latin typeface="Arial" panose="020B0604020202020204" pitchFamily="34" charset="0"/>
              <a:cs typeface="Arial" panose="020B0604020202020204" pitchFamily="34" charset="0"/>
            </a:endParaRPr>
          </a:p>
          <a:p>
            <a:pPr marL="82296" indent="0" algn="just" rtl="1">
              <a:lnSpc>
                <a:spcPct val="150000"/>
              </a:lnSpc>
              <a:buNone/>
            </a:pPr>
            <a:r>
              <a:rPr lang="ar-DZ" sz="2600" dirty="0">
                <a:solidFill>
                  <a:schemeClr val="tx1"/>
                </a:solidFill>
                <a:latin typeface="Arial" panose="020B0604020202020204" pitchFamily="34" charset="0"/>
                <a:cs typeface="Arial" panose="020B0604020202020204" pitchFamily="34" charset="0"/>
              </a:rPr>
              <a:t>أما صلب الموضوع فقد قسمناه إلى </a:t>
            </a:r>
            <a:r>
              <a:rPr lang="ar-DZ" sz="2600" dirty="0" smtClean="0">
                <a:solidFill>
                  <a:schemeClr val="tx1"/>
                </a:solidFill>
                <a:latin typeface="Arial" panose="020B0604020202020204" pitchFamily="34" charset="0"/>
                <a:cs typeface="Arial" panose="020B0604020202020204" pitchFamily="34" charset="0"/>
              </a:rPr>
              <a:t>جانبين:</a:t>
            </a:r>
            <a:endParaRPr lang="ar-DZ" sz="2600" dirty="0">
              <a:solidFill>
                <a:schemeClr val="tx1"/>
              </a:solidFill>
              <a:latin typeface="Arial" panose="020B0604020202020204" pitchFamily="34" charset="0"/>
              <a:cs typeface="Arial" panose="020B0604020202020204" pitchFamily="34" charset="0"/>
            </a:endParaRPr>
          </a:p>
          <a:p>
            <a:pPr marL="82296" indent="0" algn="just" rtl="1">
              <a:lnSpc>
                <a:spcPct val="150000"/>
              </a:lnSpc>
              <a:buNone/>
            </a:pPr>
            <a:r>
              <a:rPr lang="ar-DZ" sz="2800" b="1" dirty="0" smtClean="0">
                <a:solidFill>
                  <a:schemeClr val="tx1"/>
                </a:solidFill>
                <a:latin typeface="Arial" panose="020B0604020202020204" pitchFamily="34" charset="0"/>
                <a:cs typeface="Arial" panose="020B0604020202020204" pitchFamily="34" charset="0"/>
              </a:rPr>
              <a:t>الجانب </a:t>
            </a:r>
            <a:r>
              <a:rPr lang="ar-DZ" sz="2800" b="1" dirty="0">
                <a:solidFill>
                  <a:schemeClr val="tx1"/>
                </a:solidFill>
                <a:latin typeface="Arial" panose="020B0604020202020204" pitchFamily="34" charset="0"/>
                <a:cs typeface="Arial" panose="020B0604020202020204" pitchFamily="34" charset="0"/>
              </a:rPr>
              <a:t>النظـري وشمل على </a:t>
            </a:r>
            <a:r>
              <a:rPr lang="ar-DZ" sz="2800" b="1" dirty="0" smtClean="0">
                <a:solidFill>
                  <a:schemeClr val="tx1"/>
                </a:solidFill>
                <a:latin typeface="Arial" panose="020B0604020202020204" pitchFamily="34" charset="0"/>
                <a:cs typeface="Arial" panose="020B0604020202020204" pitchFamily="34" charset="0"/>
              </a:rPr>
              <a:t>ثلاث فصول: </a:t>
            </a:r>
            <a:endParaRPr lang="ar-DZ" sz="2800" b="1" dirty="0">
              <a:solidFill>
                <a:schemeClr val="tx1"/>
              </a:solidFill>
              <a:latin typeface="Arial" panose="020B0604020202020204" pitchFamily="34" charset="0"/>
              <a:cs typeface="Arial" panose="020B0604020202020204" pitchFamily="34" charset="0"/>
            </a:endParaRPr>
          </a:p>
          <a:p>
            <a:pPr marL="82296" indent="0" algn="just" rtl="1">
              <a:lnSpc>
                <a:spcPct val="150000"/>
              </a:lnSpc>
              <a:buNone/>
            </a:pPr>
            <a:r>
              <a:rPr lang="ar-DZ" sz="2400" b="1" dirty="0">
                <a:solidFill>
                  <a:schemeClr val="tx1"/>
                </a:solidFill>
                <a:latin typeface="Arial" panose="020B0604020202020204" pitchFamily="34" charset="0"/>
                <a:cs typeface="Arial" panose="020B0604020202020204" pitchFamily="34" charset="0"/>
              </a:rPr>
              <a:t>الفصـل </a:t>
            </a:r>
            <a:r>
              <a:rPr lang="ar-DZ" sz="2400" b="1" dirty="0" smtClean="0">
                <a:solidFill>
                  <a:schemeClr val="tx1"/>
                </a:solidFill>
                <a:latin typeface="Arial" panose="020B0604020202020204" pitchFamily="34" charset="0"/>
                <a:cs typeface="Arial" panose="020B0604020202020204" pitchFamily="34" charset="0"/>
              </a:rPr>
              <a:t>الأول: </a:t>
            </a:r>
            <a:r>
              <a:rPr lang="ar-DZ" sz="2400" dirty="0" err="1" smtClean="0">
                <a:solidFill>
                  <a:schemeClr val="tx1"/>
                </a:solidFill>
                <a:latin typeface="Arial" panose="020B0604020202020204" pitchFamily="34" charset="0"/>
                <a:cs typeface="Arial" panose="020B0604020202020204" pitchFamily="34" charset="0"/>
              </a:rPr>
              <a:t>السلوكات</a:t>
            </a:r>
            <a:r>
              <a:rPr lang="ar-DZ" sz="2400" dirty="0" smtClean="0">
                <a:solidFill>
                  <a:schemeClr val="tx1"/>
                </a:solidFill>
                <a:latin typeface="Arial" panose="020B0604020202020204" pitchFamily="34" charset="0"/>
                <a:cs typeface="Arial" panose="020B0604020202020204" pitchFamily="34" charset="0"/>
              </a:rPr>
              <a:t> القيادية لأساتذة التربية البدنية والرياضية.</a:t>
            </a:r>
            <a:endParaRPr lang="ar-DZ" sz="2400" dirty="0">
              <a:solidFill>
                <a:schemeClr val="tx1"/>
              </a:solidFill>
              <a:latin typeface="Arial" panose="020B0604020202020204" pitchFamily="34" charset="0"/>
              <a:cs typeface="Arial" panose="020B0604020202020204" pitchFamily="34" charset="0"/>
            </a:endParaRPr>
          </a:p>
          <a:p>
            <a:pPr marL="82296" indent="0" algn="just" rtl="1">
              <a:lnSpc>
                <a:spcPct val="150000"/>
              </a:lnSpc>
              <a:buNone/>
            </a:pPr>
            <a:r>
              <a:rPr lang="ar-DZ" sz="2400" b="1" dirty="0">
                <a:solidFill>
                  <a:schemeClr val="tx1"/>
                </a:solidFill>
                <a:latin typeface="Arial" panose="020B0604020202020204" pitchFamily="34" charset="0"/>
                <a:cs typeface="Arial" panose="020B0604020202020204" pitchFamily="34" charset="0"/>
              </a:rPr>
              <a:t>الفصـل </a:t>
            </a:r>
            <a:r>
              <a:rPr lang="ar-DZ" sz="2400" b="1" dirty="0" smtClean="0">
                <a:solidFill>
                  <a:schemeClr val="tx1"/>
                </a:solidFill>
                <a:latin typeface="Arial" panose="020B0604020202020204" pitchFamily="34" charset="0"/>
                <a:cs typeface="Arial" panose="020B0604020202020204" pitchFamily="34" charset="0"/>
              </a:rPr>
              <a:t>الثاني: </a:t>
            </a:r>
            <a:r>
              <a:rPr lang="ar-DZ" sz="2400" dirty="0">
                <a:solidFill>
                  <a:schemeClr val="tx1"/>
                </a:solidFill>
                <a:latin typeface="Arial" panose="020B0604020202020204" pitchFamily="34" charset="0"/>
                <a:cs typeface="Arial" panose="020B0604020202020204" pitchFamily="34" charset="0"/>
              </a:rPr>
              <a:t>تطـرقنا فيه </a:t>
            </a:r>
            <a:r>
              <a:rPr lang="ar-DZ" sz="2400" dirty="0" smtClean="0">
                <a:solidFill>
                  <a:schemeClr val="tx1"/>
                </a:solidFill>
                <a:latin typeface="Arial" panose="020B0604020202020204" pitchFamily="34" charset="0"/>
                <a:cs typeface="Arial" panose="020B0604020202020204" pitchFamily="34" charset="0"/>
              </a:rPr>
              <a:t>أستاذ التربية البدنية والرياضية.</a:t>
            </a:r>
          </a:p>
          <a:p>
            <a:pPr marL="82296" indent="0" algn="just" rtl="1">
              <a:lnSpc>
                <a:spcPct val="150000"/>
              </a:lnSpc>
              <a:buNone/>
            </a:pPr>
            <a:r>
              <a:rPr lang="ar-DZ" sz="2400" b="1" dirty="0" smtClean="0">
                <a:solidFill>
                  <a:schemeClr val="tx1"/>
                </a:solidFill>
                <a:latin typeface="Arial" panose="020B0604020202020204" pitchFamily="34" charset="0"/>
                <a:cs typeface="Arial" panose="020B0604020202020204" pitchFamily="34" charset="0"/>
              </a:rPr>
              <a:t>الفصل الثالث: </a:t>
            </a:r>
            <a:r>
              <a:rPr lang="ar-DZ" sz="2400" dirty="0" smtClean="0">
                <a:solidFill>
                  <a:schemeClr val="tx1"/>
                </a:solidFill>
                <a:latin typeface="Arial" panose="020B0604020202020204" pitchFamily="34" charset="0"/>
                <a:cs typeface="Arial" panose="020B0604020202020204" pitchFamily="34" charset="0"/>
              </a:rPr>
              <a:t>اشتمل على الرضا الحركي لتلاميذ الطور المتوسط.</a:t>
            </a:r>
            <a:endParaRPr lang="ar-DZ" sz="2400" dirty="0">
              <a:solidFill>
                <a:schemeClr val="tx1"/>
              </a:solidFill>
              <a:latin typeface="Arial" panose="020B0604020202020204" pitchFamily="34" charset="0"/>
              <a:cs typeface="Arial" panose="020B0604020202020204" pitchFamily="34" charset="0"/>
            </a:endParaRPr>
          </a:p>
          <a:p>
            <a:pPr marL="82296" indent="0" algn="r" rtl="1">
              <a:buNone/>
            </a:pPr>
            <a:endParaRPr lang="fr-FR" sz="2800" dirty="0"/>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t>10</a:t>
            </a:fld>
            <a:endParaRPr lang="fr-BE"/>
          </a:p>
        </p:txBody>
      </p:sp>
    </p:spTree>
    <p:extLst>
      <p:ext uri="{BB962C8B-B14F-4D97-AF65-F5344CB8AC3E}">
        <p14:creationId xmlns:p14="http://schemas.microsoft.com/office/powerpoint/2010/main" val="251518531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1196752"/>
            <a:ext cx="8682168" cy="4752528"/>
          </a:xfrm>
        </p:spPr>
        <p:txBody>
          <a:bodyPr>
            <a:normAutofit/>
          </a:bodyPr>
          <a:lstStyle/>
          <a:p>
            <a:pPr marL="82296" indent="0" algn="just" rtl="1">
              <a:buNone/>
            </a:pPr>
            <a:r>
              <a:rPr lang="ar-DZ" sz="2800" b="1" dirty="0">
                <a:solidFill>
                  <a:schemeClr val="tx1"/>
                </a:solidFill>
                <a:latin typeface="Arial" panose="020B0604020202020204" pitchFamily="34" charset="0"/>
                <a:cs typeface="Arial" panose="020B0604020202020204" pitchFamily="34" charset="0"/>
              </a:rPr>
              <a:t>الجانب التـطبيقي فقد احتوى على فصـلين:</a:t>
            </a:r>
          </a:p>
          <a:p>
            <a:pPr marL="82296" indent="0" algn="just" rtl="1">
              <a:lnSpc>
                <a:spcPct val="150000"/>
              </a:lnSpc>
              <a:buNone/>
            </a:pPr>
            <a:r>
              <a:rPr lang="ar-DZ" sz="2800" b="1" dirty="0">
                <a:solidFill>
                  <a:schemeClr val="tx1"/>
                </a:solidFill>
                <a:latin typeface="Arial" panose="020B0604020202020204" pitchFamily="34" charset="0"/>
                <a:cs typeface="Arial" panose="020B0604020202020204" pitchFamily="34" charset="0"/>
              </a:rPr>
              <a:t>الفصـل الأول: </a:t>
            </a:r>
            <a:r>
              <a:rPr lang="ar-DZ" sz="2800" dirty="0">
                <a:solidFill>
                  <a:schemeClr val="tx1"/>
                </a:solidFill>
                <a:latin typeface="Arial" panose="020B0604020202020204" pitchFamily="34" charset="0"/>
                <a:cs typeface="Arial" panose="020B0604020202020204" pitchFamily="34" charset="0"/>
              </a:rPr>
              <a:t>شمل الطـرق المنهجية للبحث وذلك باستعمال أدوات البحث، ومكـان </a:t>
            </a:r>
            <a:r>
              <a:rPr lang="ar-DZ" sz="2800" dirty="0" smtClean="0">
                <a:solidFill>
                  <a:schemeClr val="tx1"/>
                </a:solidFill>
                <a:latin typeface="Arial" panose="020B0604020202020204" pitchFamily="34" charset="0"/>
                <a:cs typeface="Arial" panose="020B0604020202020204" pitchFamily="34" charset="0"/>
              </a:rPr>
              <a:t>إجرائه المنهج المستخدم و عينة الدراسة.</a:t>
            </a:r>
            <a:endParaRPr lang="ar-DZ" sz="2800" dirty="0">
              <a:solidFill>
                <a:schemeClr val="tx1"/>
              </a:solidFill>
              <a:latin typeface="Arial" panose="020B0604020202020204" pitchFamily="34" charset="0"/>
              <a:cs typeface="Arial" panose="020B0604020202020204" pitchFamily="34" charset="0"/>
            </a:endParaRPr>
          </a:p>
          <a:p>
            <a:pPr marL="82296" indent="0" algn="just" rtl="1">
              <a:lnSpc>
                <a:spcPct val="150000"/>
              </a:lnSpc>
              <a:buNone/>
            </a:pPr>
            <a:r>
              <a:rPr lang="ar-DZ" sz="2800" b="1" dirty="0">
                <a:solidFill>
                  <a:schemeClr val="tx1"/>
                </a:solidFill>
                <a:latin typeface="Arial" panose="020B0604020202020204" pitchFamily="34" charset="0"/>
                <a:cs typeface="Arial" panose="020B0604020202020204" pitchFamily="34" charset="0"/>
              </a:rPr>
              <a:t>الفصـل </a:t>
            </a:r>
            <a:r>
              <a:rPr lang="ar-DZ" sz="2800" b="1" dirty="0" smtClean="0">
                <a:solidFill>
                  <a:schemeClr val="tx1"/>
                </a:solidFill>
                <a:latin typeface="Arial" panose="020B0604020202020204" pitchFamily="34" charset="0"/>
                <a:cs typeface="Arial" panose="020B0604020202020204" pitchFamily="34" charset="0"/>
              </a:rPr>
              <a:t>الثاني: </a:t>
            </a:r>
            <a:r>
              <a:rPr lang="ar-DZ" sz="2800" dirty="0" smtClean="0">
                <a:solidFill>
                  <a:schemeClr val="tx1"/>
                </a:solidFill>
                <a:latin typeface="Arial" panose="020B0604020202020204" pitchFamily="34" charset="0"/>
                <a:cs typeface="Arial" panose="020B0604020202020204" pitchFamily="34" charset="0"/>
              </a:rPr>
              <a:t>تطـرقنا </a:t>
            </a:r>
            <a:r>
              <a:rPr lang="ar-DZ" sz="2800" dirty="0">
                <a:solidFill>
                  <a:schemeClr val="tx1"/>
                </a:solidFill>
                <a:latin typeface="Arial" panose="020B0604020202020204" pitchFamily="34" charset="0"/>
                <a:cs typeface="Arial" panose="020B0604020202020204" pitchFamily="34" charset="0"/>
              </a:rPr>
              <a:t>فيه إلى عـرض وتحليل النـتائج </a:t>
            </a:r>
            <a:r>
              <a:rPr lang="ar-DZ" sz="2800" dirty="0" err="1">
                <a:solidFill>
                  <a:schemeClr val="tx1"/>
                </a:solidFill>
                <a:latin typeface="Arial" panose="020B0604020202020204" pitchFamily="34" charset="0"/>
                <a:cs typeface="Arial" panose="020B0604020202020204" pitchFamily="34" charset="0"/>
              </a:rPr>
              <a:t>المتـوصل</a:t>
            </a:r>
            <a:r>
              <a:rPr lang="ar-DZ" sz="2800" dirty="0">
                <a:solidFill>
                  <a:schemeClr val="tx1"/>
                </a:solidFill>
                <a:latin typeface="Arial" panose="020B0604020202020204" pitchFamily="34" charset="0"/>
                <a:cs typeface="Arial" panose="020B0604020202020204" pitchFamily="34" charset="0"/>
              </a:rPr>
              <a:t> إليهـا والتعليق عليها بالعـودة إلى الإطـار النظـري للبحث.</a:t>
            </a:r>
          </a:p>
          <a:p>
            <a:pPr marL="82296" indent="0" algn="just" rtl="1">
              <a:lnSpc>
                <a:spcPct val="150000"/>
              </a:lnSpc>
              <a:buNone/>
            </a:pPr>
            <a:r>
              <a:rPr lang="ar-DZ" sz="2800" dirty="0">
                <a:solidFill>
                  <a:schemeClr val="tx1"/>
                </a:solidFill>
                <a:latin typeface="Arial" panose="020B0604020202020204" pitchFamily="34" charset="0"/>
                <a:cs typeface="Arial" panose="020B0604020202020204" pitchFamily="34" charset="0"/>
              </a:rPr>
              <a:t> وفي خـاتمة الدراسة طرحنـا رؤيتنـا في البحث من خلال دراسة فرضيات البحث ومناقشتهـا بموضـوعية وأمانـة </a:t>
            </a:r>
            <a:r>
              <a:rPr lang="ar-DZ" sz="2800" dirty="0" smtClean="0">
                <a:solidFill>
                  <a:schemeClr val="tx1"/>
                </a:solidFill>
                <a:latin typeface="Arial" panose="020B0604020202020204" pitchFamily="34" charset="0"/>
                <a:cs typeface="Arial" panose="020B0604020202020204" pitchFamily="34" charset="0"/>
              </a:rPr>
              <a:t>علميـة وفي الأخير </a:t>
            </a:r>
            <a:r>
              <a:rPr lang="ar-DZ" sz="2800" dirty="0" err="1">
                <a:solidFill>
                  <a:schemeClr val="tx1"/>
                </a:solidFill>
                <a:latin typeface="Arial" panose="020B0604020202020204" pitchFamily="34" charset="0"/>
                <a:cs typeface="Arial" panose="020B0604020202020204" pitchFamily="34" charset="0"/>
              </a:rPr>
              <a:t>إ</a:t>
            </a:r>
            <a:r>
              <a:rPr lang="ar-DZ" sz="2800" dirty="0" err="1" smtClean="0">
                <a:solidFill>
                  <a:schemeClr val="tx1"/>
                </a:solidFill>
                <a:latin typeface="Arial" panose="020B0604020202020204" pitchFamily="34" charset="0"/>
                <a:cs typeface="Arial" panose="020B0604020202020204" pitchFamily="34" charset="0"/>
              </a:rPr>
              <a:t>ستنتاج</a:t>
            </a:r>
            <a:r>
              <a:rPr lang="ar-DZ" sz="2800" dirty="0" smtClean="0">
                <a:solidFill>
                  <a:schemeClr val="tx1"/>
                </a:solidFill>
                <a:latin typeface="Arial" panose="020B0604020202020204" pitchFamily="34" charset="0"/>
                <a:cs typeface="Arial" panose="020B0604020202020204" pitchFamily="34" charset="0"/>
              </a:rPr>
              <a:t> عام. </a:t>
            </a:r>
            <a:endParaRPr lang="ar-DZ" sz="2800" dirty="0">
              <a:solidFill>
                <a:schemeClr val="tx1"/>
              </a:solidFill>
              <a:latin typeface="Arial" panose="020B0604020202020204" pitchFamily="34" charset="0"/>
              <a:cs typeface="Arial" panose="020B0604020202020204" pitchFamily="34" charset="0"/>
            </a:endParaRPr>
          </a:p>
          <a:p>
            <a:pPr marL="82296" indent="0" algn="r" rtl="1">
              <a:buNone/>
            </a:pPr>
            <a:endParaRPr lang="fr-FR" dirty="0"/>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t>11</a:t>
            </a:fld>
            <a:endParaRPr lang="fr-BE"/>
          </a:p>
        </p:txBody>
      </p:sp>
    </p:spTree>
    <p:extLst>
      <p:ext uri="{BB962C8B-B14F-4D97-AF65-F5344CB8AC3E}">
        <p14:creationId xmlns:p14="http://schemas.microsoft.com/office/powerpoint/2010/main" val="262885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260648"/>
            <a:ext cx="8682168" cy="5987752"/>
          </a:xfrm>
        </p:spPr>
        <p:txBody>
          <a:bodyPr>
            <a:normAutofit/>
          </a:bodyPr>
          <a:lstStyle/>
          <a:p>
            <a:pPr marL="82296" indent="0" algn="ctr" rtl="1">
              <a:lnSpc>
                <a:spcPct val="150000"/>
              </a:lnSpc>
              <a:buNone/>
            </a:pPr>
            <a:r>
              <a:rPr lang="ar-DZ" sz="4000" b="1" dirty="0" smtClean="0">
                <a:solidFill>
                  <a:srgbClr val="FF0000"/>
                </a:solidFill>
              </a:rPr>
              <a:t>الفرضية العامة </a:t>
            </a:r>
            <a:endParaRPr lang="ar-DZ" sz="4000" b="1" dirty="0">
              <a:solidFill>
                <a:srgbClr val="FF0000"/>
              </a:solidFill>
            </a:endParaRPr>
          </a:p>
          <a:p>
            <a:pPr marL="82296" indent="0" algn="just" rtl="1">
              <a:lnSpc>
                <a:spcPct val="110000"/>
              </a:lnSpc>
              <a:buNone/>
            </a:pPr>
            <a:r>
              <a:rPr lang="ar-DZ" sz="2800" dirty="0" smtClean="0">
                <a:solidFill>
                  <a:schemeClr val="tx1"/>
                </a:solidFill>
                <a:latin typeface="Arial" panose="020B0604020202020204" pitchFamily="34" charset="0"/>
                <a:cs typeface="Arial" panose="020B0604020202020204" pitchFamily="34" charset="0"/>
              </a:rPr>
              <a:t>•</a:t>
            </a:r>
            <a:r>
              <a:rPr lang="fr-FR" sz="2800" dirty="0" smtClean="0">
                <a:solidFill>
                  <a:schemeClr val="tx1"/>
                </a:solidFill>
                <a:latin typeface="Arial" panose="020B0604020202020204" pitchFamily="34" charset="0"/>
                <a:cs typeface="Arial" panose="020B0604020202020204" pitchFamily="34" charset="0"/>
              </a:rPr>
              <a:t> </a:t>
            </a:r>
            <a:r>
              <a:rPr lang="ar-DZ" sz="2800" dirty="0" smtClean="0">
                <a:solidFill>
                  <a:schemeClr val="tx1"/>
                </a:solidFill>
                <a:latin typeface="Arial" panose="020B0604020202020204" pitchFamily="34" charset="0"/>
                <a:cs typeface="Arial" panose="020B0604020202020204" pitchFamily="34" charset="0"/>
              </a:rPr>
              <a:t>للسلوك </a:t>
            </a:r>
            <a:r>
              <a:rPr lang="ar-DZ" sz="2800" dirty="0">
                <a:solidFill>
                  <a:schemeClr val="tx1"/>
                </a:solidFill>
                <a:latin typeface="Arial" panose="020B0604020202020204" pitchFamily="34" charset="0"/>
                <a:cs typeface="Arial" panose="020B0604020202020204" pitchFamily="34" charset="0"/>
              </a:rPr>
              <a:t>القيادي لأستاذ التربية البدنية والرياضية علاقة بالرضا الحركي للتلميذ في الطور المتوسط.</a:t>
            </a:r>
          </a:p>
          <a:p>
            <a:pPr marL="82296" indent="0" algn="just" rtl="1">
              <a:lnSpc>
                <a:spcPct val="110000"/>
              </a:lnSpc>
              <a:buNone/>
            </a:pPr>
            <a:r>
              <a:rPr lang="ar-DZ" sz="2800" b="1" dirty="0" smtClean="0">
                <a:solidFill>
                  <a:schemeClr val="tx1"/>
                </a:solidFill>
                <a:latin typeface="Arial" panose="020B0604020202020204" pitchFamily="34" charset="0"/>
                <a:cs typeface="Arial" panose="020B0604020202020204" pitchFamily="34" charset="0"/>
              </a:rPr>
              <a:t>3-1- </a:t>
            </a:r>
            <a:r>
              <a:rPr lang="ar-DZ" sz="2800" b="1" dirty="0">
                <a:solidFill>
                  <a:schemeClr val="tx1"/>
                </a:solidFill>
                <a:latin typeface="Arial" panose="020B0604020202020204" pitchFamily="34" charset="0"/>
                <a:cs typeface="Arial" panose="020B0604020202020204" pitchFamily="34" charset="0"/>
              </a:rPr>
              <a:t>الفرضيات الجزئية:</a:t>
            </a:r>
          </a:p>
          <a:p>
            <a:pPr marL="82296" indent="0" algn="just" rtl="1">
              <a:lnSpc>
                <a:spcPct val="110000"/>
              </a:lnSpc>
              <a:buNone/>
            </a:pPr>
            <a:r>
              <a:rPr lang="ar-DZ" sz="2800" b="1" dirty="0" smtClean="0">
                <a:solidFill>
                  <a:schemeClr val="tx1"/>
                </a:solidFill>
                <a:latin typeface="Arial" panose="020B0604020202020204" pitchFamily="34" charset="0"/>
                <a:cs typeface="Arial" panose="020B0604020202020204" pitchFamily="34" charset="0"/>
              </a:rPr>
              <a:t>أ‌-</a:t>
            </a:r>
            <a:r>
              <a:rPr lang="fr-FR" sz="2800" dirty="0" smtClean="0">
                <a:solidFill>
                  <a:schemeClr val="tx1"/>
                </a:solidFill>
                <a:latin typeface="Arial" panose="020B0604020202020204" pitchFamily="34" charset="0"/>
                <a:cs typeface="Arial" panose="020B0604020202020204" pitchFamily="34" charset="0"/>
              </a:rPr>
              <a:t> </a:t>
            </a:r>
            <a:r>
              <a:rPr lang="ar-DZ" sz="2800" dirty="0" smtClean="0">
                <a:solidFill>
                  <a:schemeClr val="tx1"/>
                </a:solidFill>
                <a:latin typeface="Arial" panose="020B0604020202020204" pitchFamily="34" charset="0"/>
                <a:cs typeface="Arial" panose="020B0604020202020204" pitchFamily="34" charset="0"/>
              </a:rPr>
              <a:t>للسلوك </a:t>
            </a:r>
            <a:r>
              <a:rPr lang="ar-DZ" sz="2800" dirty="0">
                <a:solidFill>
                  <a:schemeClr val="tx1"/>
                </a:solidFill>
                <a:latin typeface="Arial" panose="020B0604020202020204" pitchFamily="34" charset="0"/>
                <a:cs typeface="Arial" panose="020B0604020202020204" pitchFamily="34" charset="0"/>
              </a:rPr>
              <a:t>الديمقراطي لأستاذ التربية البدنية والرياضية علاقة بالرضا الحركي للتلميذ في الطور المتوسط.</a:t>
            </a:r>
          </a:p>
          <a:p>
            <a:pPr marL="82296" indent="0" algn="just" rtl="1">
              <a:lnSpc>
                <a:spcPct val="110000"/>
              </a:lnSpc>
              <a:buNone/>
            </a:pPr>
            <a:r>
              <a:rPr lang="ar-DZ" sz="2800" b="1" dirty="0" smtClean="0">
                <a:solidFill>
                  <a:schemeClr val="tx1"/>
                </a:solidFill>
                <a:latin typeface="Arial" panose="020B0604020202020204" pitchFamily="34" charset="0"/>
                <a:cs typeface="Arial" panose="020B0604020202020204" pitchFamily="34" charset="0"/>
              </a:rPr>
              <a:t>ب‌-</a:t>
            </a:r>
            <a:r>
              <a:rPr lang="ar-DZ" sz="2800" dirty="0" smtClean="0">
                <a:solidFill>
                  <a:schemeClr val="tx1"/>
                </a:solidFill>
                <a:latin typeface="Arial" panose="020B0604020202020204" pitchFamily="34" charset="0"/>
                <a:cs typeface="Arial" panose="020B0604020202020204" pitchFamily="34" charset="0"/>
              </a:rPr>
              <a:t> </a:t>
            </a:r>
            <a:r>
              <a:rPr lang="ar-DZ" sz="2800" dirty="0">
                <a:solidFill>
                  <a:schemeClr val="tx1"/>
                </a:solidFill>
                <a:latin typeface="Arial" panose="020B0604020202020204" pitchFamily="34" charset="0"/>
                <a:cs typeface="Arial" panose="020B0604020202020204" pitchFamily="34" charset="0"/>
              </a:rPr>
              <a:t>للسلوك الأوتوقراطي(التسلطي) لأستاذ التربية البدنية والرياضية علاقة بالرضا الحركي للتلميذ في الطور المتوسط.</a:t>
            </a:r>
          </a:p>
          <a:p>
            <a:pPr marL="82296" indent="0" algn="just" rtl="1">
              <a:lnSpc>
                <a:spcPct val="110000"/>
              </a:lnSpc>
              <a:buNone/>
            </a:pPr>
            <a:r>
              <a:rPr lang="ar-DZ" sz="2800" b="1" dirty="0" smtClean="0">
                <a:solidFill>
                  <a:schemeClr val="tx1"/>
                </a:solidFill>
                <a:latin typeface="Arial" panose="020B0604020202020204" pitchFamily="34" charset="0"/>
                <a:cs typeface="Arial" panose="020B0604020202020204" pitchFamily="34" charset="0"/>
              </a:rPr>
              <a:t>ت‌-</a:t>
            </a:r>
            <a:r>
              <a:rPr lang="fr-FR" sz="2800" dirty="0" smtClean="0">
                <a:solidFill>
                  <a:schemeClr val="tx1"/>
                </a:solidFill>
                <a:latin typeface="Arial" panose="020B0604020202020204" pitchFamily="34" charset="0"/>
                <a:cs typeface="Arial" panose="020B0604020202020204" pitchFamily="34" charset="0"/>
              </a:rPr>
              <a:t> </a:t>
            </a:r>
            <a:r>
              <a:rPr lang="ar-DZ" sz="2800" dirty="0" smtClean="0">
                <a:solidFill>
                  <a:schemeClr val="tx1"/>
                </a:solidFill>
                <a:latin typeface="Arial" panose="020B0604020202020204" pitchFamily="34" charset="0"/>
                <a:cs typeface="Arial" panose="020B0604020202020204" pitchFamily="34" charset="0"/>
              </a:rPr>
              <a:t>للسلوك </a:t>
            </a:r>
            <a:r>
              <a:rPr lang="ar-DZ" sz="2800" dirty="0">
                <a:solidFill>
                  <a:schemeClr val="tx1"/>
                </a:solidFill>
                <a:latin typeface="Arial" panose="020B0604020202020204" pitchFamily="34" charset="0"/>
                <a:cs typeface="Arial" panose="020B0604020202020204" pitchFamily="34" charset="0"/>
              </a:rPr>
              <a:t>الاجتماعي المساعد لأستاذ التربية البدنية والرياضية علاقة بالرضا الحركي للتلميذ في الطور المتوسط.</a:t>
            </a:r>
          </a:p>
          <a:p>
            <a:pPr marL="82296" indent="0" algn="r" rtl="1">
              <a:buNone/>
            </a:pPr>
            <a:endParaRPr lang="fr-FR" dirty="0"/>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t>12</a:t>
            </a:fld>
            <a:endParaRPr lang="fr-BE"/>
          </a:p>
        </p:txBody>
      </p:sp>
    </p:spTree>
    <p:extLst>
      <p:ext uri="{BB962C8B-B14F-4D97-AF65-F5344CB8AC3E}">
        <p14:creationId xmlns:p14="http://schemas.microsoft.com/office/powerpoint/2010/main" val="280790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980728"/>
            <a:ext cx="8650208" cy="4824536"/>
          </a:xfrm>
        </p:spPr>
        <p:txBody>
          <a:bodyPr>
            <a:normAutofit fontScale="25000" lnSpcReduction="20000"/>
          </a:bodyPr>
          <a:lstStyle/>
          <a:p>
            <a:pPr marL="82296" indent="0" algn="just" rtl="1">
              <a:lnSpc>
                <a:spcPct val="120000"/>
              </a:lnSpc>
              <a:buNone/>
            </a:pPr>
            <a:r>
              <a:rPr lang="ar-DZ" sz="11200" b="1" dirty="0" smtClean="0">
                <a:solidFill>
                  <a:schemeClr val="tx1"/>
                </a:solidFill>
                <a:latin typeface="Arial" panose="020B0604020202020204" pitchFamily="34" charset="0"/>
                <a:cs typeface="Arial" panose="020B0604020202020204" pitchFamily="34" charset="0"/>
              </a:rPr>
              <a:t>تهدف </a:t>
            </a:r>
            <a:r>
              <a:rPr lang="ar-DZ" sz="11200" b="1" dirty="0">
                <a:solidFill>
                  <a:schemeClr val="tx1"/>
                </a:solidFill>
                <a:latin typeface="Arial" panose="020B0604020202020204" pitchFamily="34" charset="0"/>
                <a:cs typeface="Arial" panose="020B0604020202020204" pitchFamily="34" charset="0"/>
              </a:rPr>
              <a:t>دراستنا إلى:</a:t>
            </a:r>
          </a:p>
          <a:p>
            <a:pPr marL="82296" indent="0" algn="just" rtl="1">
              <a:lnSpc>
                <a:spcPct val="120000"/>
              </a:lnSpc>
              <a:buNone/>
            </a:pPr>
            <a:r>
              <a:rPr lang="ar-DZ" sz="11200" dirty="0" smtClean="0">
                <a:solidFill>
                  <a:schemeClr val="tx1"/>
                </a:solidFill>
                <a:latin typeface="Arial" panose="020B0604020202020204" pitchFamily="34" charset="0"/>
                <a:cs typeface="Arial" panose="020B0604020202020204" pitchFamily="34" charset="0"/>
              </a:rPr>
              <a:t>• التعرف </a:t>
            </a:r>
            <a:r>
              <a:rPr lang="ar-DZ" sz="11200" dirty="0">
                <a:solidFill>
                  <a:schemeClr val="tx1"/>
                </a:solidFill>
                <a:latin typeface="Arial" panose="020B0604020202020204" pitchFamily="34" charset="0"/>
                <a:cs typeface="Arial" panose="020B0604020202020204" pitchFamily="34" charset="0"/>
              </a:rPr>
              <a:t>على </a:t>
            </a:r>
            <a:r>
              <a:rPr lang="ar-DZ" sz="11200" dirty="0" err="1">
                <a:solidFill>
                  <a:schemeClr val="tx1"/>
                </a:solidFill>
                <a:latin typeface="Arial" panose="020B0604020202020204" pitchFamily="34" charset="0"/>
                <a:cs typeface="Arial" panose="020B0604020202020204" pitchFamily="34" charset="0"/>
              </a:rPr>
              <a:t>السلوكات</a:t>
            </a:r>
            <a:r>
              <a:rPr lang="ar-DZ" sz="11200" dirty="0">
                <a:solidFill>
                  <a:schemeClr val="tx1"/>
                </a:solidFill>
                <a:latin typeface="Arial" panose="020B0604020202020204" pitchFamily="34" charset="0"/>
                <a:cs typeface="Arial" panose="020B0604020202020204" pitchFamily="34" charset="0"/>
              </a:rPr>
              <a:t> القيادية المتبعة من طرف الأستاذ.</a:t>
            </a:r>
          </a:p>
          <a:p>
            <a:pPr marL="82296" indent="0" algn="just" rtl="1">
              <a:lnSpc>
                <a:spcPct val="120000"/>
              </a:lnSpc>
              <a:buNone/>
            </a:pPr>
            <a:r>
              <a:rPr lang="ar-DZ" sz="11200" dirty="0" smtClean="0">
                <a:solidFill>
                  <a:schemeClr val="tx1"/>
                </a:solidFill>
                <a:latin typeface="Arial" panose="020B0604020202020204" pitchFamily="34" charset="0"/>
                <a:cs typeface="Arial" panose="020B0604020202020204" pitchFamily="34" charset="0"/>
              </a:rPr>
              <a:t>• معرفة </a:t>
            </a:r>
            <a:r>
              <a:rPr lang="ar-DZ" sz="11200" dirty="0">
                <a:solidFill>
                  <a:schemeClr val="tx1"/>
                </a:solidFill>
                <a:latin typeface="Arial" panose="020B0604020202020204" pitchFamily="34" charset="0"/>
                <a:cs typeface="Arial" panose="020B0604020202020204" pitchFamily="34" charset="0"/>
              </a:rPr>
              <a:t>العلاقة بين  أنواع السلوك القيادي للأستاذ بالرضا الحركي للتلاميذ.</a:t>
            </a:r>
          </a:p>
          <a:p>
            <a:pPr marL="82296" indent="0" algn="just" rtl="1">
              <a:lnSpc>
                <a:spcPct val="120000"/>
              </a:lnSpc>
              <a:buNone/>
            </a:pPr>
            <a:r>
              <a:rPr lang="ar-DZ" sz="11200" dirty="0" smtClean="0">
                <a:solidFill>
                  <a:schemeClr val="tx1"/>
                </a:solidFill>
                <a:latin typeface="Arial" panose="020B0604020202020204" pitchFamily="34" charset="0"/>
                <a:cs typeface="Arial" panose="020B0604020202020204" pitchFamily="34" charset="0"/>
              </a:rPr>
              <a:t>• التعرف </a:t>
            </a:r>
            <a:r>
              <a:rPr lang="ar-DZ" sz="11200" dirty="0">
                <a:solidFill>
                  <a:schemeClr val="tx1"/>
                </a:solidFill>
                <a:latin typeface="Arial" panose="020B0604020202020204" pitchFamily="34" charset="0"/>
                <a:cs typeface="Arial" panose="020B0604020202020204" pitchFamily="34" charset="0"/>
              </a:rPr>
              <a:t>على العلاقة السائدة بين مختلف </a:t>
            </a:r>
            <a:r>
              <a:rPr lang="ar-DZ" sz="11200" dirty="0" err="1">
                <a:solidFill>
                  <a:schemeClr val="tx1"/>
                </a:solidFill>
                <a:latin typeface="Arial" panose="020B0604020202020204" pitchFamily="34" charset="0"/>
                <a:cs typeface="Arial" panose="020B0604020202020204" pitchFamily="34" charset="0"/>
              </a:rPr>
              <a:t>السلوكات</a:t>
            </a:r>
            <a:r>
              <a:rPr lang="ar-DZ" sz="11200" dirty="0">
                <a:solidFill>
                  <a:schemeClr val="tx1"/>
                </a:solidFill>
                <a:latin typeface="Arial" panose="020B0604020202020204" pitchFamily="34" charset="0"/>
                <a:cs typeface="Arial" panose="020B0604020202020204" pitchFamily="34" charset="0"/>
              </a:rPr>
              <a:t> القيادية ودور كل منها في تحقيق الأهداف.</a:t>
            </a:r>
          </a:p>
          <a:p>
            <a:pPr marL="82296" indent="0" algn="just" rtl="1">
              <a:lnSpc>
                <a:spcPct val="120000"/>
              </a:lnSpc>
              <a:buNone/>
            </a:pPr>
            <a:r>
              <a:rPr lang="ar-DZ" sz="11200" dirty="0" smtClean="0">
                <a:solidFill>
                  <a:schemeClr val="tx1"/>
                </a:solidFill>
                <a:latin typeface="Arial" panose="020B0604020202020204" pitchFamily="34" charset="0"/>
                <a:cs typeface="Arial" panose="020B0604020202020204" pitchFamily="34" charset="0"/>
              </a:rPr>
              <a:t>• المساهمة </a:t>
            </a:r>
            <a:r>
              <a:rPr lang="ar-DZ" sz="11200" dirty="0">
                <a:solidFill>
                  <a:schemeClr val="tx1"/>
                </a:solidFill>
                <a:latin typeface="Arial" panose="020B0604020202020204" pitchFamily="34" charset="0"/>
                <a:cs typeface="Arial" panose="020B0604020202020204" pitchFamily="34" charset="0"/>
              </a:rPr>
              <a:t>في تزويد المكتبة التي تفتقر إلى مراجع لها صلة بهذه المواضيع.</a:t>
            </a:r>
          </a:p>
          <a:p>
            <a:pPr marL="82296" indent="0" algn="just" rtl="1">
              <a:lnSpc>
                <a:spcPct val="120000"/>
              </a:lnSpc>
              <a:buNone/>
            </a:pPr>
            <a:r>
              <a:rPr lang="ar-DZ" sz="11200" dirty="0" smtClean="0">
                <a:solidFill>
                  <a:schemeClr val="tx1"/>
                </a:solidFill>
                <a:latin typeface="Arial" panose="020B0604020202020204" pitchFamily="34" charset="0"/>
                <a:cs typeface="Arial" panose="020B0604020202020204" pitchFamily="34" charset="0"/>
              </a:rPr>
              <a:t>• محاولة </a:t>
            </a:r>
            <a:r>
              <a:rPr lang="ar-DZ" sz="11200" dirty="0">
                <a:solidFill>
                  <a:schemeClr val="tx1"/>
                </a:solidFill>
                <a:latin typeface="Arial" panose="020B0604020202020204" pitchFamily="34" charset="0"/>
                <a:cs typeface="Arial" panose="020B0604020202020204" pitchFamily="34" charset="0"/>
              </a:rPr>
              <a:t>فهم </a:t>
            </a:r>
            <a:r>
              <a:rPr lang="ar-DZ" sz="11200" dirty="0" smtClean="0">
                <a:solidFill>
                  <a:schemeClr val="tx1"/>
                </a:solidFill>
                <a:latin typeface="Arial" panose="020B0604020202020204" pitchFamily="34" charset="0"/>
                <a:cs typeface="Arial" panose="020B0604020202020204" pitchFamily="34" charset="0"/>
              </a:rPr>
              <a:t>مختلف </a:t>
            </a:r>
            <a:r>
              <a:rPr lang="ar-DZ" sz="11200" dirty="0">
                <a:solidFill>
                  <a:schemeClr val="tx1"/>
                </a:solidFill>
                <a:latin typeface="Arial" panose="020B0604020202020204" pitchFamily="34" charset="0"/>
                <a:cs typeface="Arial" panose="020B0604020202020204" pitchFamily="34" charset="0"/>
              </a:rPr>
              <a:t>الاضطرابات والعاهات السلوكية للتلاميذ في هذه المرحلة الحساسة.</a:t>
            </a:r>
          </a:p>
          <a:p>
            <a:pPr algn="r" rtl="1"/>
            <a:endParaRPr lang="fr-FR" dirty="0"/>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t>13</a:t>
            </a:fld>
            <a:endParaRPr lang="fr-BE"/>
          </a:p>
        </p:txBody>
      </p:sp>
      <p:sp>
        <p:nvSpPr>
          <p:cNvPr id="5" name="Rectangle 4"/>
          <p:cNvSpPr/>
          <p:nvPr/>
        </p:nvSpPr>
        <p:spPr>
          <a:xfrm>
            <a:off x="2483769" y="210580"/>
            <a:ext cx="4320480" cy="769441"/>
          </a:xfrm>
          <a:prstGeom prst="rect">
            <a:avLst/>
          </a:prstGeom>
        </p:spPr>
        <p:txBody>
          <a:bodyPr wrap="square">
            <a:spAutoFit/>
          </a:bodyPr>
          <a:lstStyle/>
          <a:p>
            <a:pPr marL="82296" indent="0" algn="ctr" rtl="1">
              <a:buNone/>
            </a:pPr>
            <a:r>
              <a:rPr lang="ar-DZ" sz="44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أهــداف البحث</a:t>
            </a:r>
            <a:endParaRPr lang="ar-DZ" sz="44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08055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CF4668DC-857F-487D-BFFA-8C0CA5037977}" type="slidenum">
              <a:rPr lang="fr-BE" smtClean="0"/>
              <a:t>14</a:t>
            </a:fld>
            <a:endParaRPr lang="fr-BE"/>
          </a:p>
        </p:txBody>
      </p:sp>
      <p:sp>
        <p:nvSpPr>
          <p:cNvPr id="5" name="Rectangle 4"/>
          <p:cNvSpPr/>
          <p:nvPr/>
        </p:nvSpPr>
        <p:spPr>
          <a:xfrm>
            <a:off x="2843808" y="260648"/>
            <a:ext cx="3386528" cy="923330"/>
          </a:xfrm>
          <a:prstGeom prst="rect">
            <a:avLst/>
          </a:prstGeom>
        </p:spPr>
        <p:txBody>
          <a:bodyPr wrap="square">
            <a:spAutoFit/>
          </a:bodyPr>
          <a:lstStyle/>
          <a:p>
            <a:pPr algn="ctr" rtl="1"/>
            <a:r>
              <a:rPr lang="ar-DZ" sz="54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أهميــة </a:t>
            </a:r>
            <a:r>
              <a:rPr lang="ar-DZ" sz="54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البحث</a:t>
            </a:r>
            <a:endParaRPr lang="fr-FR" sz="54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7" name="Rectangle 6"/>
          <p:cNvSpPr/>
          <p:nvPr/>
        </p:nvSpPr>
        <p:spPr>
          <a:xfrm>
            <a:off x="251520" y="1196752"/>
            <a:ext cx="8640960" cy="4616648"/>
          </a:xfrm>
          <a:prstGeom prst="rect">
            <a:avLst/>
          </a:prstGeom>
        </p:spPr>
        <p:txBody>
          <a:bodyPr wrap="square">
            <a:spAutoFit/>
          </a:bodyPr>
          <a:lstStyle/>
          <a:p>
            <a:pPr algn="just" rtl="1">
              <a:lnSpc>
                <a:spcPct val="150000"/>
              </a:lnSpc>
            </a:pPr>
            <a:r>
              <a:rPr lang="ar-DZ" sz="2800" dirty="0">
                <a:latin typeface="Arial" panose="020B0604020202020204" pitchFamily="34" charset="0"/>
                <a:cs typeface="Arial" panose="020B0604020202020204" pitchFamily="34" charset="0"/>
              </a:rPr>
              <a:t>تتمثل أهمية الدراسة في ما يلي: </a:t>
            </a:r>
          </a:p>
          <a:p>
            <a:pPr algn="just" rtl="1">
              <a:lnSpc>
                <a:spcPct val="150000"/>
              </a:lnSpc>
            </a:pPr>
            <a:r>
              <a:rPr lang="ar-DZ" sz="2800" dirty="0" smtClean="0">
                <a:latin typeface="Arial" panose="020B0604020202020204" pitchFamily="34" charset="0"/>
                <a:cs typeface="Arial" panose="020B0604020202020204" pitchFamily="34" charset="0"/>
              </a:rPr>
              <a:t>• إبراز </a:t>
            </a:r>
            <a:r>
              <a:rPr lang="ar-DZ" sz="2800" dirty="0">
                <a:latin typeface="Arial" panose="020B0604020202020204" pitchFamily="34" charset="0"/>
                <a:cs typeface="Arial" panose="020B0604020202020204" pitchFamily="34" charset="0"/>
              </a:rPr>
              <a:t>حاجة الميدان الرياضي إلى ضرورة تكوين قيادات تعمل على تغييره وتطويره.</a:t>
            </a:r>
          </a:p>
          <a:p>
            <a:pPr algn="just" rtl="1">
              <a:lnSpc>
                <a:spcPct val="150000"/>
              </a:lnSpc>
            </a:pPr>
            <a:r>
              <a:rPr lang="ar-DZ" sz="2800" dirty="0" smtClean="0">
                <a:latin typeface="Arial" panose="020B0604020202020204" pitchFamily="34" charset="0"/>
                <a:cs typeface="Arial" panose="020B0604020202020204" pitchFamily="34" charset="0"/>
              </a:rPr>
              <a:t>• تظهر </a:t>
            </a:r>
            <a:r>
              <a:rPr lang="ar-DZ" sz="2800" dirty="0">
                <a:latin typeface="Arial" panose="020B0604020202020204" pitchFamily="34" charset="0"/>
                <a:cs typeface="Arial" panose="020B0604020202020204" pitchFamily="34" charset="0"/>
              </a:rPr>
              <a:t>الأهمية في القيادة الجماعية من خلال تجسيدها في التنظيمات الرياضية التي تعمل على إعداد التلاميذ.</a:t>
            </a:r>
          </a:p>
          <a:p>
            <a:pPr algn="just" rtl="1">
              <a:lnSpc>
                <a:spcPct val="150000"/>
              </a:lnSpc>
            </a:pPr>
            <a:r>
              <a:rPr lang="ar-DZ" sz="2800" dirty="0" smtClean="0">
                <a:latin typeface="Arial" panose="020B0604020202020204" pitchFamily="34" charset="0"/>
                <a:cs typeface="Arial" panose="020B0604020202020204" pitchFamily="34" charset="0"/>
              </a:rPr>
              <a:t>• ضرورة </a:t>
            </a:r>
            <a:r>
              <a:rPr lang="ar-DZ" sz="2800" dirty="0">
                <a:latin typeface="Arial" panose="020B0604020202020204" pitchFamily="34" charset="0"/>
                <a:cs typeface="Arial" panose="020B0604020202020204" pitchFamily="34" charset="0"/>
              </a:rPr>
              <a:t>اعتماد سياسة تكوينية في الجانب الإداري التربوي لأساتذة التربية البدنية.</a:t>
            </a:r>
          </a:p>
        </p:txBody>
      </p:sp>
    </p:spTree>
    <p:extLst>
      <p:ext uri="{BB962C8B-B14F-4D97-AF65-F5344CB8AC3E}">
        <p14:creationId xmlns:p14="http://schemas.microsoft.com/office/powerpoint/2010/main" val="965969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260648"/>
            <a:ext cx="8682168" cy="5472608"/>
          </a:xfrm>
        </p:spPr>
        <p:txBody>
          <a:bodyPr>
            <a:normAutofit lnSpcReduction="10000"/>
          </a:bodyPr>
          <a:lstStyle/>
          <a:p>
            <a:pPr marL="82296" indent="0" algn="ctr" rtl="1">
              <a:lnSpc>
                <a:spcPct val="120000"/>
              </a:lnSpc>
              <a:buNone/>
            </a:pPr>
            <a:r>
              <a:rPr lang="ar-DZ" sz="48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الجانب التطبيقي</a:t>
            </a:r>
          </a:p>
          <a:p>
            <a:pPr marL="82296" indent="0" algn="r" rtl="1">
              <a:lnSpc>
                <a:spcPct val="120000"/>
              </a:lnSpc>
              <a:buNone/>
            </a:pPr>
            <a:r>
              <a:rPr lang="ar-DZ" sz="32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الدراسة الاستطلاعية</a:t>
            </a:r>
            <a:endParaRPr lang="ar-DZ" sz="32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82296" indent="0" algn="just" rtl="1">
              <a:lnSpc>
                <a:spcPct val="120000"/>
              </a:lnSpc>
              <a:buNone/>
            </a:pPr>
            <a:r>
              <a:rPr lang="ar-DZ" sz="2800" dirty="0" smtClean="0">
                <a:solidFill>
                  <a:schemeClr val="tx1"/>
                </a:solidFill>
                <a:latin typeface="Arial" panose="020B0604020202020204" pitchFamily="34" charset="0"/>
                <a:cs typeface="Arial" panose="020B0604020202020204" pitchFamily="34" charset="0"/>
              </a:rPr>
              <a:t>تشكل </a:t>
            </a:r>
            <a:r>
              <a:rPr lang="ar-DZ" sz="2800" dirty="0">
                <a:solidFill>
                  <a:schemeClr val="tx1"/>
                </a:solidFill>
                <a:latin typeface="Arial" panose="020B0604020202020204" pitchFamily="34" charset="0"/>
                <a:cs typeface="Arial" panose="020B0604020202020204" pitchFamily="34" charset="0"/>
              </a:rPr>
              <a:t>الدراسة الاستطلاعية الشرط الضروري والالزامي للدراسة، اذ لا يمكن أن نتصور من دونها أي مصداقية للعمل أو البحث العلمي</a:t>
            </a:r>
            <a:r>
              <a:rPr lang="ar-DZ" sz="2800" dirty="0" smtClean="0">
                <a:solidFill>
                  <a:schemeClr val="tx1"/>
                </a:solidFill>
                <a:latin typeface="Arial" panose="020B0604020202020204" pitchFamily="34" charset="0"/>
                <a:cs typeface="Arial" panose="020B0604020202020204" pitchFamily="34" charset="0"/>
              </a:rPr>
              <a:t>.</a:t>
            </a:r>
          </a:p>
          <a:p>
            <a:pPr marL="82296" indent="0" algn="just" rtl="1">
              <a:lnSpc>
                <a:spcPct val="120000"/>
              </a:lnSpc>
              <a:buNone/>
            </a:pPr>
            <a:r>
              <a:rPr lang="ar-DZ" sz="2800" dirty="0">
                <a:solidFill>
                  <a:schemeClr val="tx1"/>
                </a:solidFill>
                <a:latin typeface="Arial" panose="020B0604020202020204" pitchFamily="34" charset="0"/>
                <a:cs typeface="Arial" panose="020B0604020202020204" pitchFamily="34" charset="0"/>
              </a:rPr>
              <a:t>والهدف من الدراسة الاستطلاعيّة هو التأكد من ملائمة مكان الدراسة للبحث و مدى صلاحية الأداة المستعملة حول موضوع </a:t>
            </a:r>
            <a:r>
              <a:rPr lang="ar-DZ" sz="2800" dirty="0" smtClean="0">
                <a:solidFill>
                  <a:schemeClr val="tx1"/>
                </a:solidFill>
                <a:latin typeface="Arial" panose="020B0604020202020204" pitchFamily="34" charset="0"/>
                <a:cs typeface="Arial" panose="020B0604020202020204" pitchFamily="34" charset="0"/>
              </a:rPr>
              <a:t>البحث.</a:t>
            </a:r>
            <a:endParaRPr lang="ar-DZ" sz="2800" dirty="0">
              <a:solidFill>
                <a:schemeClr val="tx1"/>
              </a:solidFill>
              <a:latin typeface="Arial" panose="020B0604020202020204" pitchFamily="34" charset="0"/>
              <a:cs typeface="Arial" panose="020B0604020202020204" pitchFamily="34" charset="0"/>
            </a:endParaRPr>
          </a:p>
          <a:p>
            <a:pPr marL="82296" indent="0" algn="just" rtl="1">
              <a:lnSpc>
                <a:spcPct val="120000"/>
              </a:lnSpc>
              <a:buNone/>
            </a:pPr>
            <a:r>
              <a:rPr lang="ar-DZ" sz="2800" dirty="0">
                <a:solidFill>
                  <a:schemeClr val="tx1"/>
                </a:solidFill>
                <a:latin typeface="Arial" panose="020B0604020202020204" pitchFamily="34" charset="0"/>
                <a:cs typeface="Arial" panose="020B0604020202020204" pitchFamily="34" charset="0"/>
              </a:rPr>
              <a:t>وفي هذا السياق فإن الأطراف الذين يقصدهم البحث بالدراسة هم كل من أساتذة التربية البدنية والرياضية للتعليم المتوسط، وتلاميذ التعليم المتوسط فئة(15) </a:t>
            </a:r>
            <a:r>
              <a:rPr lang="ar-DZ" sz="2800" dirty="0" smtClean="0">
                <a:solidFill>
                  <a:schemeClr val="tx1"/>
                </a:solidFill>
                <a:latin typeface="Arial" panose="020B0604020202020204" pitchFamily="34" charset="0"/>
                <a:cs typeface="Arial" panose="020B0604020202020204" pitchFamily="34" charset="0"/>
              </a:rPr>
              <a:t>سنة.</a:t>
            </a:r>
          </a:p>
          <a:p>
            <a:pPr algn="r" rtl="1"/>
            <a:endParaRPr lang="fr-FR" dirty="0"/>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t>15</a:t>
            </a:fld>
            <a:endParaRPr lang="fr-BE"/>
          </a:p>
        </p:txBody>
      </p:sp>
    </p:spTree>
    <p:extLst>
      <p:ext uri="{BB962C8B-B14F-4D97-AF65-F5344CB8AC3E}">
        <p14:creationId xmlns:p14="http://schemas.microsoft.com/office/powerpoint/2010/main" val="3966174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1196752"/>
            <a:ext cx="8640960" cy="4680520"/>
          </a:xfrm>
        </p:spPr>
        <p:txBody>
          <a:bodyPr>
            <a:normAutofit/>
          </a:bodyPr>
          <a:lstStyle/>
          <a:p>
            <a:pPr marL="82296" indent="0" algn="ctr" rtl="1">
              <a:buNone/>
            </a:pPr>
            <a:r>
              <a:rPr lang="ar-DZ" sz="36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الشروط </a:t>
            </a:r>
            <a:r>
              <a:rPr lang="ar-DZ" sz="36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السيكو مترية لأدوات </a:t>
            </a:r>
            <a:r>
              <a:rPr lang="ar-DZ" sz="36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البحث</a:t>
            </a:r>
          </a:p>
          <a:p>
            <a:pPr marL="82296" indent="0" algn="ctr" rtl="1">
              <a:buNone/>
            </a:pPr>
            <a:endParaRPr lang="ar-DZ" sz="28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82296" indent="0" algn="just" rtl="1">
              <a:buNone/>
            </a:pPr>
            <a:r>
              <a:rPr lang="ar-DZ" sz="2800" dirty="0">
                <a:solidFill>
                  <a:schemeClr val="tx1"/>
                </a:solidFill>
                <a:latin typeface="Arial" panose="020B0604020202020204" pitchFamily="34" charset="0"/>
                <a:cs typeface="Arial" panose="020B0604020202020204" pitchFamily="34" charset="0"/>
              </a:rPr>
              <a:t>لكل دراسة أو بحث علمي مجموعة من الأدوات والوسائل يستخدمها الباحث في دراسته.</a:t>
            </a:r>
          </a:p>
          <a:p>
            <a:pPr marL="82296" indent="0" algn="just" rtl="1">
              <a:buNone/>
            </a:pPr>
            <a:r>
              <a:rPr lang="ar-DZ" sz="2800" dirty="0">
                <a:solidFill>
                  <a:schemeClr val="tx1"/>
                </a:solidFill>
                <a:latin typeface="Arial" panose="020B0604020202020204" pitchFamily="34" charset="0"/>
                <a:cs typeface="Arial" panose="020B0604020202020204" pitchFamily="34" charset="0"/>
              </a:rPr>
              <a:t>ولقد تم الاعتماد في هذه الدراسة على مقياسين اثنين هما:</a:t>
            </a:r>
          </a:p>
          <a:p>
            <a:pPr marL="82296" indent="0" algn="just" rtl="1">
              <a:buNone/>
            </a:pPr>
            <a:r>
              <a:rPr lang="ar-DZ" sz="28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المقياس الأول: </a:t>
            </a:r>
            <a:r>
              <a:rPr lang="ar-DZ" sz="2800" dirty="0">
                <a:solidFill>
                  <a:schemeClr val="tx1"/>
                </a:solidFill>
                <a:latin typeface="Arial" panose="020B0604020202020204" pitchFamily="34" charset="0"/>
                <a:cs typeface="Arial" panose="020B0604020202020204" pitchFamily="34" charset="0"/>
              </a:rPr>
              <a:t>وهو مقياس السلوك القيادي خاص بأساتذة التربية البدنية والرياضية.</a:t>
            </a:r>
          </a:p>
          <a:p>
            <a:pPr marL="82296" indent="0" algn="just" rtl="1">
              <a:buNone/>
            </a:pPr>
            <a:r>
              <a:rPr lang="ar-DZ" sz="28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المقياس الثاني: </a:t>
            </a:r>
            <a:r>
              <a:rPr lang="ar-DZ" sz="2800" dirty="0">
                <a:solidFill>
                  <a:schemeClr val="tx1"/>
                </a:solidFill>
                <a:latin typeface="Arial" panose="020B0604020202020204" pitchFamily="34" charset="0"/>
                <a:cs typeface="Arial" panose="020B0604020202020204" pitchFamily="34" charset="0"/>
              </a:rPr>
              <a:t>وهو مقياس الرضا الحركي موجه للتلاميذ في الطور </a:t>
            </a:r>
            <a:r>
              <a:rPr lang="ar-DZ" sz="2800" dirty="0" smtClean="0">
                <a:solidFill>
                  <a:schemeClr val="tx1"/>
                </a:solidFill>
                <a:latin typeface="Arial" panose="020B0604020202020204" pitchFamily="34" charset="0"/>
                <a:cs typeface="Arial" panose="020B0604020202020204" pitchFamily="34" charset="0"/>
              </a:rPr>
              <a:t>المتوسط.</a:t>
            </a:r>
            <a:endParaRPr lang="ar-DZ" sz="2800" dirty="0">
              <a:solidFill>
                <a:schemeClr val="tx1"/>
              </a:solidFill>
              <a:latin typeface="Arial" panose="020B0604020202020204" pitchFamily="34" charset="0"/>
              <a:cs typeface="Arial" panose="020B0604020202020204" pitchFamily="34" charset="0"/>
            </a:endParaRPr>
          </a:p>
          <a:p>
            <a:pPr marL="82296" indent="0" algn="just" rtl="1">
              <a:buNone/>
            </a:pPr>
            <a:endParaRPr lang="fr-FR" sz="2800" dirty="0">
              <a:latin typeface="Arial" panose="020B0604020202020204" pitchFamily="34" charset="0"/>
              <a:cs typeface="Arial" panose="020B0604020202020204" pitchFamily="34" charset="0"/>
            </a:endParaRPr>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t>16</a:t>
            </a:fld>
            <a:endParaRPr lang="fr-BE"/>
          </a:p>
        </p:txBody>
      </p:sp>
    </p:spTree>
    <p:extLst>
      <p:ext uri="{BB962C8B-B14F-4D97-AF65-F5344CB8AC3E}">
        <p14:creationId xmlns:p14="http://schemas.microsoft.com/office/powerpoint/2010/main" val="3993942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3" dur="5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p:cTn id="28"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0" dur="500"/>
                                        <p:tgtEl>
                                          <p:spTgt spid="3">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p:cTn id="35"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6"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3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587821"/>
            <a:ext cx="8640960" cy="5865515"/>
          </a:xfrm>
        </p:spPr>
        <p:txBody>
          <a:bodyPr>
            <a:normAutofit lnSpcReduction="10000"/>
          </a:bodyPr>
          <a:lstStyle/>
          <a:p>
            <a:pPr marL="0" indent="0" algn="just" rtl="1">
              <a:buNone/>
            </a:pPr>
            <a:r>
              <a:rPr lang="ar-DZ" sz="3500" b="1" dirty="0" smtClean="0"/>
              <a:t>   </a:t>
            </a:r>
            <a:r>
              <a:rPr lang="ar-DZ" sz="3500" b="1" dirty="0" smtClean="0">
                <a:solidFill>
                  <a:schemeClr val="tx1"/>
                </a:solidFill>
              </a:rPr>
              <a:t> مقياس </a:t>
            </a:r>
            <a:r>
              <a:rPr lang="ar-DZ" sz="3500" b="1" dirty="0">
                <a:solidFill>
                  <a:schemeClr val="tx1"/>
                </a:solidFill>
              </a:rPr>
              <a:t>السلوك القيادي: </a:t>
            </a:r>
          </a:p>
          <a:p>
            <a:pPr algn="just" rtl="1">
              <a:lnSpc>
                <a:spcPct val="150000"/>
              </a:lnSpc>
            </a:pPr>
            <a:r>
              <a:rPr lang="ar-DZ" sz="3000" b="1" dirty="0" smtClean="0">
                <a:solidFill>
                  <a:schemeClr val="tx1"/>
                </a:solidFill>
              </a:rPr>
              <a:t>أ‌-</a:t>
            </a:r>
            <a:r>
              <a:rPr lang="ar-DZ" sz="3000" b="1" dirty="0">
                <a:solidFill>
                  <a:schemeClr val="tx1"/>
                </a:solidFill>
              </a:rPr>
              <a:t>	الثبات: </a:t>
            </a:r>
            <a:r>
              <a:rPr lang="ar-DZ" sz="2800" dirty="0">
                <a:solidFill>
                  <a:schemeClr val="tx1"/>
                </a:solidFill>
              </a:rPr>
              <a:t>لحساب ثبات مقياس السلوك القيادي لجأنا إلى طريقة التجزئة النصفية وقد استخدمنا(معامل ارتباط بيرسون) توصلنا إلى أن: </a:t>
            </a:r>
            <a:r>
              <a:rPr lang="ar-DZ" sz="2800" b="1" dirty="0">
                <a:solidFill>
                  <a:schemeClr val="tx1"/>
                </a:solidFill>
              </a:rPr>
              <a:t>ر=0.63</a:t>
            </a:r>
            <a:r>
              <a:rPr lang="ar-DZ" sz="2800" dirty="0">
                <a:solidFill>
                  <a:schemeClr val="tx1"/>
                </a:solidFill>
              </a:rPr>
              <a:t> وتبين بذلك أن المقياس ثابت ونسبته </a:t>
            </a:r>
            <a:r>
              <a:rPr lang="ar-DZ" sz="2800" b="1" dirty="0">
                <a:solidFill>
                  <a:schemeClr val="tx1"/>
                </a:solidFill>
              </a:rPr>
              <a:t>0.77</a:t>
            </a:r>
            <a:r>
              <a:rPr lang="ar-DZ" sz="2800" dirty="0">
                <a:solidFill>
                  <a:schemeClr val="tx1"/>
                </a:solidFill>
              </a:rPr>
              <a:t>.</a:t>
            </a:r>
          </a:p>
          <a:p>
            <a:pPr algn="just" rtl="1">
              <a:lnSpc>
                <a:spcPct val="150000"/>
              </a:lnSpc>
            </a:pPr>
            <a:r>
              <a:rPr lang="ar-DZ" sz="3000" b="1" dirty="0">
                <a:solidFill>
                  <a:schemeClr val="tx1"/>
                </a:solidFill>
              </a:rPr>
              <a:t>ب‌-	الصدق: </a:t>
            </a:r>
            <a:r>
              <a:rPr lang="ar-DZ" sz="2800" dirty="0">
                <a:solidFill>
                  <a:schemeClr val="tx1"/>
                </a:solidFill>
              </a:rPr>
              <a:t>يقصد بصدق المقياس أنه يقيس فعلا ما وضع لقياسه، ولا يقيس شيئا بدلا منه أو بالإضافة </a:t>
            </a:r>
            <a:r>
              <a:rPr lang="ar-DZ" sz="2800" dirty="0" smtClean="0">
                <a:solidFill>
                  <a:schemeClr val="tx1"/>
                </a:solidFill>
              </a:rPr>
              <a:t>اليه.</a:t>
            </a:r>
          </a:p>
          <a:p>
            <a:pPr marL="0" indent="0" algn="just" rtl="1">
              <a:lnSpc>
                <a:spcPct val="150000"/>
              </a:lnSpc>
              <a:buNone/>
            </a:pPr>
            <a:r>
              <a:rPr lang="ar-DZ" sz="2800" dirty="0" smtClean="0">
                <a:solidFill>
                  <a:schemeClr val="tx1"/>
                </a:solidFill>
              </a:rPr>
              <a:t> وجد </a:t>
            </a:r>
            <a:r>
              <a:rPr lang="ar-DZ" sz="2800" dirty="0">
                <a:solidFill>
                  <a:schemeClr val="tx1"/>
                </a:solidFill>
              </a:rPr>
              <a:t>صدق المقياس 0.87  وهذا بحساب ارتباط كل بند من بنود المقياس بالدرجة الكلية على هذا المقياس، كما وجد نفس النتيجة من خلال الجذر التربيعي لمعامل الثبات.</a:t>
            </a:r>
          </a:p>
          <a:p>
            <a:pPr algn="r" rtl="1"/>
            <a:endParaRPr lang="fr-FR" dirty="0"/>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t>17</a:t>
            </a:fld>
            <a:endParaRPr lang="fr-BE"/>
          </a:p>
        </p:txBody>
      </p:sp>
    </p:spTree>
    <p:extLst>
      <p:ext uri="{BB962C8B-B14F-4D97-AF65-F5344CB8AC3E}">
        <p14:creationId xmlns:p14="http://schemas.microsoft.com/office/powerpoint/2010/main" val="3666966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1340768"/>
            <a:ext cx="8640960" cy="4320480"/>
          </a:xfrm>
        </p:spPr>
        <p:txBody>
          <a:bodyPr/>
          <a:lstStyle/>
          <a:p>
            <a:pPr algn="r" rtl="1"/>
            <a:endParaRPr lang="ar-DZ" b="1" dirty="0" smtClean="0"/>
          </a:p>
          <a:p>
            <a:pPr marL="0" indent="0" algn="r" rtl="1">
              <a:buNone/>
            </a:pPr>
            <a:r>
              <a:rPr lang="ar-DZ" b="1" dirty="0" smtClean="0"/>
              <a:t> </a:t>
            </a:r>
          </a:p>
          <a:p>
            <a:pPr marL="0" indent="0" algn="r" rtl="1">
              <a:buNone/>
            </a:pPr>
            <a:r>
              <a:rPr lang="ar-DZ" sz="2800" b="1" dirty="0" smtClean="0">
                <a:solidFill>
                  <a:schemeClr val="tx1"/>
                </a:solidFill>
              </a:rPr>
              <a:t>مقياس </a:t>
            </a:r>
            <a:r>
              <a:rPr lang="ar-DZ" sz="2800" b="1" dirty="0">
                <a:solidFill>
                  <a:schemeClr val="tx1"/>
                </a:solidFill>
              </a:rPr>
              <a:t>الرضا الحركي </a:t>
            </a:r>
            <a:r>
              <a:rPr lang="fr-FR" sz="2800" b="1" dirty="0">
                <a:solidFill>
                  <a:schemeClr val="tx1"/>
                </a:solidFill>
              </a:rPr>
              <a:t>MOVEMENT SATISFACTION SCALE:</a:t>
            </a:r>
            <a:endParaRPr lang="ar-DZ" sz="2800" b="1" dirty="0">
              <a:solidFill>
                <a:schemeClr val="tx1"/>
              </a:solidFill>
            </a:endParaRPr>
          </a:p>
          <a:p>
            <a:pPr algn="r" rtl="1">
              <a:lnSpc>
                <a:spcPct val="150000"/>
              </a:lnSpc>
            </a:pPr>
            <a:r>
              <a:rPr lang="ar-DZ" sz="2800" b="1" dirty="0" smtClean="0">
                <a:solidFill>
                  <a:schemeClr val="tx1"/>
                </a:solidFill>
              </a:rPr>
              <a:t>أ‌-</a:t>
            </a:r>
            <a:r>
              <a:rPr lang="ar-DZ" sz="2800" b="1" dirty="0">
                <a:solidFill>
                  <a:schemeClr val="tx1"/>
                </a:solidFill>
              </a:rPr>
              <a:t>	الثبات: </a:t>
            </a:r>
            <a:r>
              <a:rPr lang="ar-DZ" sz="2800" dirty="0">
                <a:solidFill>
                  <a:schemeClr val="tx1"/>
                </a:solidFill>
              </a:rPr>
              <a:t>تم ايجاد معامل الثبات  للمقياس على عينة مكونة من 20 من الجنسين أعمارهم 15 سنة وبلغ هذا المعامل </a:t>
            </a:r>
            <a:r>
              <a:rPr lang="ar-DZ" sz="2800" b="1" dirty="0">
                <a:solidFill>
                  <a:schemeClr val="tx1"/>
                </a:solidFill>
              </a:rPr>
              <a:t>0.58</a:t>
            </a:r>
            <a:r>
              <a:rPr lang="ar-DZ" sz="2800" dirty="0">
                <a:solidFill>
                  <a:schemeClr val="tx1"/>
                </a:solidFill>
              </a:rPr>
              <a:t>.</a:t>
            </a:r>
          </a:p>
          <a:p>
            <a:pPr algn="r" rtl="1">
              <a:lnSpc>
                <a:spcPct val="150000"/>
              </a:lnSpc>
            </a:pPr>
            <a:r>
              <a:rPr lang="ar-DZ" sz="2800" b="1" dirty="0">
                <a:solidFill>
                  <a:schemeClr val="tx1"/>
                </a:solidFill>
              </a:rPr>
              <a:t>ب‌-	 الصدق: </a:t>
            </a:r>
            <a:r>
              <a:rPr lang="ar-DZ" sz="2800" dirty="0">
                <a:solidFill>
                  <a:schemeClr val="tx1"/>
                </a:solidFill>
              </a:rPr>
              <a:t>وجد من خلال الجذر التربيعي لمعامل الثبات، قدر صدق المقياس </a:t>
            </a:r>
            <a:r>
              <a:rPr lang="ar-DZ" sz="2800" b="1" dirty="0">
                <a:solidFill>
                  <a:schemeClr val="tx1"/>
                </a:solidFill>
              </a:rPr>
              <a:t>0.76</a:t>
            </a:r>
            <a:r>
              <a:rPr lang="ar-DZ" sz="2800" dirty="0">
                <a:solidFill>
                  <a:schemeClr val="tx1"/>
                </a:solidFill>
              </a:rPr>
              <a:t>.</a:t>
            </a:r>
          </a:p>
          <a:p>
            <a:pPr marL="0" indent="0" algn="r" rtl="1">
              <a:buNone/>
            </a:pPr>
            <a:endParaRPr lang="fr-FR" dirty="0"/>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t>18</a:t>
            </a:fld>
            <a:endParaRPr lang="fr-BE"/>
          </a:p>
        </p:txBody>
      </p:sp>
    </p:spTree>
    <p:extLst>
      <p:ext uri="{BB962C8B-B14F-4D97-AF65-F5344CB8AC3E}">
        <p14:creationId xmlns:p14="http://schemas.microsoft.com/office/powerpoint/2010/main" val="1785054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3" dur="5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p:cTn id="28"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260648"/>
            <a:ext cx="8640960" cy="5880720"/>
          </a:xfrm>
        </p:spPr>
        <p:txBody>
          <a:bodyPr>
            <a:normAutofit/>
          </a:bodyPr>
          <a:lstStyle/>
          <a:p>
            <a:pPr marL="82296" indent="0" algn="just" rtl="1">
              <a:lnSpc>
                <a:spcPct val="150000"/>
              </a:lnSpc>
              <a:buNone/>
            </a:pPr>
            <a:r>
              <a:rPr lang="ar-DZ" sz="2800" dirty="0">
                <a:solidFill>
                  <a:schemeClr val="tx1"/>
                </a:solidFill>
                <a:latin typeface="Arial" panose="020B0604020202020204" pitchFamily="34" charset="0"/>
                <a:cs typeface="Arial" panose="020B0604020202020204" pitchFamily="34" charset="0"/>
              </a:rPr>
              <a:t>تم عرض المقياسين على بعض أساتذة المعهد المشهود لهم بالخبرة من أجل تكييفهما على البيئة الجزائرية تبعا لأهداف البحث المنشودة ومتطلبات تطبيقها وطبيعة البيانات التي تؤدي اليها من حيث مميزاتها وحدودها، ومدى صدقها وثباتها </a:t>
            </a:r>
            <a:r>
              <a:rPr lang="ar-DZ" sz="2800" dirty="0" err="1">
                <a:solidFill>
                  <a:schemeClr val="tx1"/>
                </a:solidFill>
                <a:latin typeface="Arial" panose="020B0604020202020204" pitchFamily="34" charset="0"/>
                <a:cs typeface="Arial" panose="020B0604020202020204" pitchFamily="34" charset="0"/>
              </a:rPr>
              <a:t>وموضوعيتها</a:t>
            </a:r>
            <a:r>
              <a:rPr lang="ar-DZ" sz="2800" dirty="0" smtClean="0">
                <a:solidFill>
                  <a:schemeClr val="tx1"/>
                </a:solidFill>
                <a:latin typeface="Arial" panose="020B0604020202020204" pitchFamily="34" charset="0"/>
                <a:cs typeface="Arial" panose="020B0604020202020204" pitchFamily="34" charset="0"/>
              </a:rPr>
              <a:t>.</a:t>
            </a:r>
          </a:p>
          <a:p>
            <a:pPr marL="82296" indent="0" algn="just" rtl="1">
              <a:buNone/>
            </a:pPr>
            <a:r>
              <a:rPr lang="ar-DZ" sz="2800" dirty="0" smtClean="0">
                <a:solidFill>
                  <a:schemeClr val="tx1"/>
                </a:solidFill>
                <a:latin typeface="Arial" panose="020B0604020202020204" pitchFamily="34" charset="0"/>
                <a:cs typeface="Arial" panose="020B0604020202020204" pitchFamily="34" charset="0"/>
              </a:rPr>
              <a:t>ومن </a:t>
            </a:r>
            <a:r>
              <a:rPr lang="ar-DZ" sz="2800" dirty="0">
                <a:solidFill>
                  <a:schemeClr val="tx1"/>
                </a:solidFill>
                <a:latin typeface="Arial" panose="020B0604020202020204" pitchFamily="34" charset="0"/>
                <a:cs typeface="Arial" panose="020B0604020202020204" pitchFamily="34" charset="0"/>
              </a:rPr>
              <a:t>خلال هذه الدراسة تمكنا </a:t>
            </a:r>
            <a:r>
              <a:rPr lang="ar-DZ" sz="2800" dirty="0" smtClean="0">
                <a:solidFill>
                  <a:schemeClr val="tx1"/>
                </a:solidFill>
                <a:latin typeface="Arial" panose="020B0604020202020204" pitchFamily="34" charset="0"/>
                <a:cs typeface="Arial" panose="020B0604020202020204" pitchFamily="34" charset="0"/>
              </a:rPr>
              <a:t>من تقديم المقياسين أحدهما الى التلاميذ والآخر الى الأساتذة.</a:t>
            </a:r>
          </a:p>
          <a:p>
            <a:pPr marL="82296" indent="0" algn="just" rtl="1">
              <a:buNone/>
            </a:pPr>
            <a:r>
              <a:rPr lang="ar-DZ" sz="2800" dirty="0" smtClean="0">
                <a:solidFill>
                  <a:schemeClr val="tx1"/>
                </a:solidFill>
                <a:latin typeface="Arial" panose="020B0604020202020204" pitchFamily="34" charset="0"/>
                <a:cs typeface="Arial" panose="020B0604020202020204" pitchFamily="34" charset="0"/>
              </a:rPr>
              <a:t>بالنسبة لمقياس السلوك القيادي تضمن 03 أبعاد هي:</a:t>
            </a:r>
            <a:endParaRPr lang="ar-DZ" sz="2800" dirty="0">
              <a:solidFill>
                <a:schemeClr val="tx1"/>
              </a:solidFill>
              <a:latin typeface="Arial" panose="020B0604020202020204" pitchFamily="34" charset="0"/>
              <a:cs typeface="Arial" panose="020B0604020202020204" pitchFamily="34" charset="0"/>
            </a:endParaRPr>
          </a:p>
          <a:p>
            <a:pPr algn="just" rtl="1">
              <a:buFont typeface="Wingdings" panose="05000000000000000000" pitchFamily="2" charset="2"/>
              <a:buChar char="§"/>
            </a:pPr>
            <a:r>
              <a:rPr lang="ar-DZ" sz="2800" b="1" dirty="0" smtClean="0">
                <a:solidFill>
                  <a:schemeClr val="tx1"/>
                </a:solidFill>
                <a:latin typeface="Arial" panose="020B0604020202020204" pitchFamily="34" charset="0"/>
                <a:cs typeface="Arial" panose="020B0604020202020204" pitchFamily="34" charset="0"/>
              </a:rPr>
              <a:t>السلوك الديمقراطي</a:t>
            </a:r>
            <a:endParaRPr lang="ar-DZ" sz="2800" b="1" dirty="0">
              <a:solidFill>
                <a:schemeClr val="tx1"/>
              </a:solidFill>
              <a:latin typeface="Arial" panose="020B0604020202020204" pitchFamily="34" charset="0"/>
              <a:cs typeface="Arial" panose="020B0604020202020204" pitchFamily="34" charset="0"/>
            </a:endParaRPr>
          </a:p>
          <a:p>
            <a:pPr algn="just" rtl="1">
              <a:buFont typeface="Wingdings" panose="05000000000000000000" pitchFamily="2" charset="2"/>
              <a:buChar char="§"/>
            </a:pPr>
            <a:r>
              <a:rPr lang="ar-DZ" sz="2800" b="1" dirty="0" smtClean="0">
                <a:solidFill>
                  <a:schemeClr val="tx1"/>
                </a:solidFill>
                <a:latin typeface="Arial" panose="020B0604020202020204" pitchFamily="34" charset="0"/>
                <a:cs typeface="Arial" panose="020B0604020202020204" pitchFamily="34" charset="0"/>
              </a:rPr>
              <a:t>السلوك الأوتوقراطي(التسلطي)</a:t>
            </a:r>
          </a:p>
          <a:p>
            <a:pPr algn="just" rtl="1">
              <a:buFont typeface="Wingdings" panose="05000000000000000000" pitchFamily="2" charset="2"/>
              <a:buChar char="§"/>
            </a:pPr>
            <a:r>
              <a:rPr lang="ar-DZ" sz="2800" b="1" dirty="0" smtClean="0">
                <a:solidFill>
                  <a:schemeClr val="tx1"/>
                </a:solidFill>
                <a:latin typeface="Arial" panose="020B0604020202020204" pitchFamily="34" charset="0"/>
                <a:cs typeface="Arial" panose="020B0604020202020204" pitchFamily="34" charset="0"/>
              </a:rPr>
              <a:t>السلوك الاجتماعي المساعد</a:t>
            </a:r>
            <a:endParaRPr lang="fr-FR" sz="2800" b="1" dirty="0">
              <a:solidFill>
                <a:schemeClr val="tx1"/>
              </a:solidFill>
              <a:latin typeface="Arial" panose="020B0604020202020204" pitchFamily="34" charset="0"/>
              <a:cs typeface="Arial" panose="020B0604020202020204" pitchFamily="34" charset="0"/>
            </a:endParaRPr>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t>19</a:t>
            </a:fld>
            <a:endParaRPr lang="fr-BE"/>
          </a:p>
        </p:txBody>
      </p:sp>
    </p:spTree>
    <p:extLst>
      <p:ext uri="{BB962C8B-B14F-4D97-AF65-F5344CB8AC3E}">
        <p14:creationId xmlns:p14="http://schemas.microsoft.com/office/powerpoint/2010/main" val="1279793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 calcmode="lin" valueType="num">
                                      <p:cBhvr>
                                        <p:cTn id="39"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42" dur="1000"/>
                                        <p:tgtEl>
                                          <p:spTgt spid="3">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 calcmode="lin" valueType="num">
                                      <p:cBhvr>
                                        <p:cTn id="47"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8"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49"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50"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251520" y="1340768"/>
            <a:ext cx="8640960" cy="39437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Espace réservé du numéro de diapositive 3"/>
          <p:cNvSpPr>
            <a:spLocks noGrp="1"/>
          </p:cNvSpPr>
          <p:nvPr>
            <p:ph type="sldNum" sz="quarter" idx="12"/>
          </p:nvPr>
        </p:nvSpPr>
        <p:spPr/>
        <p:txBody>
          <a:bodyPr/>
          <a:lstStyle/>
          <a:p>
            <a:fld id="{CF4668DC-857F-487D-BFFA-8C0CA5037977}" type="slidenum">
              <a:rPr lang="fr-BE" smtClean="0"/>
              <a:t>2</a:t>
            </a:fld>
            <a:endParaRPr lang="fr-BE"/>
          </a:p>
        </p:txBody>
      </p:sp>
    </p:spTree>
    <p:extLst>
      <p:ext uri="{BB962C8B-B14F-4D97-AF65-F5344CB8AC3E}">
        <p14:creationId xmlns:p14="http://schemas.microsoft.com/office/powerpoint/2010/main" val="649838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500" fill="hold"/>
                                        <p:tgtEl>
                                          <p:spTgt spid="2050"/>
                                        </p:tgtEl>
                                        <p:attrNameLst>
                                          <p:attrName>ppt_w</p:attrName>
                                        </p:attrNameLst>
                                      </p:cBhvr>
                                      <p:tavLst>
                                        <p:tav tm="0">
                                          <p:val>
                                            <p:fltVal val="0"/>
                                          </p:val>
                                        </p:tav>
                                        <p:tav tm="100000">
                                          <p:val>
                                            <p:strVal val="#ppt_w"/>
                                          </p:val>
                                        </p:tav>
                                      </p:tavLst>
                                    </p:anim>
                                    <p:anim calcmode="lin" valueType="num">
                                      <p:cBhvr>
                                        <p:cTn id="8" dur="500" fill="hold"/>
                                        <p:tgtEl>
                                          <p:spTgt spid="2050"/>
                                        </p:tgtEl>
                                        <p:attrNameLst>
                                          <p:attrName>ppt_h</p:attrName>
                                        </p:attrNameLst>
                                      </p:cBhvr>
                                      <p:tavLst>
                                        <p:tav tm="0">
                                          <p:val>
                                            <p:fltVal val="0"/>
                                          </p:val>
                                        </p:tav>
                                        <p:tav tm="100000">
                                          <p:val>
                                            <p:strVal val="#ppt_h"/>
                                          </p:val>
                                        </p:tav>
                                      </p:tavLst>
                                    </p:anim>
                                    <p:animEffect transition="in" filter="fade">
                                      <p:cBhvr>
                                        <p:cTn id="9"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CF4668DC-857F-487D-BFFA-8C0CA5037977}" type="slidenum">
              <a:rPr lang="fr-BE" smtClean="0"/>
              <a:t>20</a:t>
            </a:fld>
            <a:endParaRPr lang="fr-BE"/>
          </a:p>
        </p:txBody>
      </p:sp>
      <p:sp>
        <p:nvSpPr>
          <p:cNvPr id="5" name="ZoneTexte 4"/>
          <p:cNvSpPr txBox="1"/>
          <p:nvPr/>
        </p:nvSpPr>
        <p:spPr>
          <a:xfrm>
            <a:off x="251520" y="836712"/>
            <a:ext cx="8640960" cy="5170646"/>
          </a:xfrm>
          <a:prstGeom prst="rect">
            <a:avLst/>
          </a:prstGeom>
          <a:noFill/>
        </p:spPr>
        <p:txBody>
          <a:bodyPr wrap="square" rtlCol="0">
            <a:spAutoFit/>
          </a:bodyPr>
          <a:lstStyle/>
          <a:p>
            <a:pPr marL="342900" indent="-342900" algn="just" rtl="1">
              <a:lnSpc>
                <a:spcPct val="150000"/>
              </a:lnSpc>
              <a:buFont typeface="Wingdings" panose="05000000000000000000" pitchFamily="2" charset="2"/>
              <a:buChar char="q"/>
            </a:pPr>
            <a:r>
              <a:rPr lang="ar-DZ" sz="32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العينـة: </a:t>
            </a:r>
            <a:r>
              <a:rPr lang="ar-DZ" sz="2800" dirty="0">
                <a:latin typeface="Arial" panose="020B0604020202020204" pitchFamily="34" charset="0"/>
                <a:cs typeface="Arial" panose="020B0604020202020204" pitchFamily="34" charset="0"/>
              </a:rPr>
              <a:t>وتم اختيار العينة بشكل عشوائي وتمثلت في 20 </a:t>
            </a:r>
            <a:r>
              <a:rPr lang="ar-DZ" sz="2800" dirty="0" smtClean="0">
                <a:latin typeface="Arial" panose="020B0604020202020204" pitchFamily="34" charset="0"/>
                <a:cs typeface="Arial" panose="020B0604020202020204" pitchFamily="34" charset="0"/>
              </a:rPr>
              <a:t>أستاذ و20 تلميذ في الطور المتوسط.</a:t>
            </a:r>
            <a:endParaRPr lang="ar-DZ" sz="2800" dirty="0">
              <a:latin typeface="Arial" panose="020B0604020202020204" pitchFamily="34" charset="0"/>
              <a:cs typeface="Arial" panose="020B0604020202020204" pitchFamily="34" charset="0"/>
            </a:endParaRPr>
          </a:p>
          <a:p>
            <a:pPr marL="457200" indent="-457200" algn="just" rtl="1">
              <a:lnSpc>
                <a:spcPct val="150000"/>
              </a:lnSpc>
              <a:buFont typeface="Wingdings" panose="05000000000000000000" pitchFamily="2" charset="2"/>
              <a:buChar char="q"/>
            </a:pPr>
            <a:r>
              <a:rPr lang="ar-DZ" sz="32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المجال الزمني </a:t>
            </a:r>
            <a:r>
              <a:rPr lang="ar-DZ" sz="32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والمكاني: </a:t>
            </a:r>
            <a:r>
              <a:rPr lang="ar-DZ" sz="2800" dirty="0">
                <a:latin typeface="Arial" panose="020B0604020202020204" pitchFamily="34" charset="0"/>
                <a:cs typeface="Arial" panose="020B0604020202020204" pitchFamily="34" charset="0"/>
              </a:rPr>
              <a:t>أجريت الدراسة الميدانية على مستوى ولاية عين </a:t>
            </a:r>
            <a:r>
              <a:rPr lang="ar-DZ" sz="2800" dirty="0" smtClean="0">
                <a:latin typeface="Arial" panose="020B0604020202020204" pitchFamily="34" charset="0"/>
                <a:cs typeface="Arial" panose="020B0604020202020204" pitchFamily="34" charset="0"/>
              </a:rPr>
              <a:t>الدفلى </a:t>
            </a:r>
            <a:r>
              <a:rPr lang="ar-DZ" sz="2800" dirty="0" smtClean="0">
                <a:latin typeface="Arial" panose="020B0604020202020204" pitchFamily="34" charset="0"/>
                <a:cs typeface="Arial" panose="020B0604020202020204" pitchFamily="34" charset="0"/>
              </a:rPr>
              <a:t>ببلدية </a:t>
            </a:r>
            <a:r>
              <a:rPr lang="ar-DZ" sz="2800" dirty="0">
                <a:latin typeface="Arial" panose="020B0604020202020204" pitchFamily="34" charset="0"/>
                <a:cs typeface="Arial" panose="020B0604020202020204" pitchFamily="34" charset="0"/>
              </a:rPr>
              <a:t>خميس </a:t>
            </a:r>
            <a:r>
              <a:rPr lang="ar-DZ" sz="2800" dirty="0" err="1">
                <a:latin typeface="Arial" panose="020B0604020202020204" pitchFamily="34" charset="0"/>
                <a:cs typeface="Arial" panose="020B0604020202020204" pitchFamily="34" charset="0"/>
              </a:rPr>
              <a:t>مليانة</a:t>
            </a:r>
            <a:r>
              <a:rPr lang="ar-DZ" sz="2800" dirty="0">
                <a:latin typeface="Arial" panose="020B0604020202020204" pitchFamily="34" charset="0"/>
                <a:cs typeface="Arial" panose="020B0604020202020204" pitchFamily="34" charset="0"/>
              </a:rPr>
              <a:t> وهذا على مستوى 04 متوسطات: متوسطة رايس أمحمد- متوسطة الحروري بن </a:t>
            </a:r>
            <a:r>
              <a:rPr lang="ar-DZ" sz="2800" dirty="0" smtClean="0">
                <a:latin typeface="Arial" panose="020B0604020202020204" pitchFamily="34" charset="0"/>
                <a:cs typeface="Arial" panose="020B0604020202020204" pitchFamily="34" charset="0"/>
              </a:rPr>
              <a:t>يوسف </a:t>
            </a:r>
            <a:r>
              <a:rPr lang="ar-DZ" sz="2800" dirty="0">
                <a:latin typeface="Arial" panose="020B0604020202020204" pitchFamily="34" charset="0"/>
                <a:cs typeface="Arial" panose="020B0604020202020204" pitchFamily="34" charset="0"/>
              </a:rPr>
              <a:t>– متوسطة أحمد مسعودي و متوسطة ماجن </a:t>
            </a:r>
            <a:r>
              <a:rPr lang="ar-DZ" sz="2800" dirty="0" smtClean="0">
                <a:latin typeface="Arial" panose="020B0604020202020204" pitchFamily="34" charset="0"/>
                <a:cs typeface="Arial" panose="020B0604020202020204" pitchFamily="34" charset="0"/>
              </a:rPr>
              <a:t>خيرة وذلك </a:t>
            </a:r>
            <a:r>
              <a:rPr lang="ar-DZ" sz="2800" dirty="0">
                <a:latin typeface="Arial" panose="020B0604020202020204" pitchFamily="34" charset="0"/>
                <a:cs typeface="Arial" panose="020B0604020202020204" pitchFamily="34" charset="0"/>
              </a:rPr>
              <a:t>في الفترة الممتدة ما بين  </a:t>
            </a:r>
            <a:r>
              <a:rPr lang="ar-DZ" sz="2800" dirty="0" smtClean="0">
                <a:latin typeface="Arial" panose="020B0604020202020204" pitchFamily="34" charset="0"/>
                <a:cs typeface="Arial" panose="020B0604020202020204" pitchFamily="34" charset="0"/>
              </a:rPr>
              <a:t>05/01/2016 إلى 15/05/2016</a:t>
            </a:r>
            <a:r>
              <a:rPr lang="ar-DZ" sz="2800" dirty="0">
                <a:latin typeface="Arial" panose="020B0604020202020204" pitchFamily="34" charset="0"/>
                <a:cs typeface="Arial" panose="020B0604020202020204" pitchFamily="34" charset="0"/>
              </a:rPr>
              <a:t>.</a:t>
            </a:r>
          </a:p>
          <a:p>
            <a:pPr algn="r" rtl="1"/>
            <a:endParaRPr lang="fr-FR"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91391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1340768"/>
            <a:ext cx="8640960" cy="4248472"/>
          </a:xfrm>
        </p:spPr>
        <p:txBody>
          <a:bodyPr/>
          <a:lstStyle/>
          <a:p>
            <a:pPr marL="82296" indent="0" algn="just" rtl="1">
              <a:lnSpc>
                <a:spcPct val="150000"/>
              </a:lnSpc>
              <a:buNone/>
            </a:pPr>
            <a:r>
              <a:rPr lang="ar-DZ" sz="28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المنهـج </a:t>
            </a:r>
            <a:r>
              <a:rPr lang="ar-DZ" sz="28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المستخدم في الدراسة: </a:t>
            </a:r>
            <a:r>
              <a:rPr lang="ar-DZ" sz="2800" dirty="0">
                <a:solidFill>
                  <a:schemeClr val="tx1"/>
                </a:solidFill>
                <a:latin typeface="Arial" panose="020B0604020202020204" pitchFamily="34" charset="0"/>
                <a:cs typeface="Arial" panose="020B0604020202020204" pitchFamily="34" charset="0"/>
              </a:rPr>
              <a:t>بما أن بحثنا يتعرض لظاهرة اجتماعية نفسية، توجب علينا الاعتماد على المنهج الوصفي وذلك لملائمته لطبيعة البحث المراد عمله أو القيام به.</a:t>
            </a:r>
          </a:p>
          <a:p>
            <a:pPr marL="82296" indent="0" algn="just" rtl="1">
              <a:lnSpc>
                <a:spcPct val="150000"/>
              </a:lnSpc>
              <a:buNone/>
            </a:pPr>
            <a:r>
              <a:rPr lang="ar-DZ" sz="2800" b="1" dirty="0" smtClean="0">
                <a:solidFill>
                  <a:schemeClr val="tx1"/>
                </a:solidFill>
                <a:latin typeface="Arial" panose="020B0604020202020204" pitchFamily="34" charset="0"/>
                <a:cs typeface="Arial" panose="020B0604020202020204" pitchFamily="34" charset="0"/>
              </a:rPr>
              <a:t>متغيرات </a:t>
            </a:r>
            <a:r>
              <a:rPr lang="ar-DZ" sz="2800" b="1" dirty="0">
                <a:solidFill>
                  <a:schemeClr val="tx1"/>
                </a:solidFill>
                <a:latin typeface="Arial" panose="020B0604020202020204" pitchFamily="34" charset="0"/>
                <a:cs typeface="Arial" panose="020B0604020202020204" pitchFamily="34" charset="0"/>
              </a:rPr>
              <a:t>الدراسة: </a:t>
            </a:r>
            <a:r>
              <a:rPr lang="ar-DZ" sz="2800" dirty="0" smtClean="0">
                <a:solidFill>
                  <a:schemeClr val="tx1"/>
                </a:solidFill>
                <a:latin typeface="Arial" panose="020B0604020202020204" pitchFamily="34" charset="0"/>
                <a:cs typeface="Arial" panose="020B0604020202020204" pitchFamily="34" charset="0"/>
              </a:rPr>
              <a:t>تم تقسيم </a:t>
            </a:r>
            <a:r>
              <a:rPr lang="ar-DZ" sz="2800" dirty="0">
                <a:solidFill>
                  <a:schemeClr val="tx1"/>
                </a:solidFill>
                <a:latin typeface="Arial" panose="020B0604020202020204" pitchFamily="34" charset="0"/>
                <a:cs typeface="Arial" panose="020B0604020202020204" pitchFamily="34" charset="0"/>
              </a:rPr>
              <a:t>موضوع بحثنا حسب </a:t>
            </a:r>
            <a:r>
              <a:rPr lang="ar-DZ" sz="2800" dirty="0" smtClean="0">
                <a:solidFill>
                  <a:schemeClr val="tx1"/>
                </a:solidFill>
                <a:latin typeface="Arial" panose="020B0604020202020204" pitchFamily="34" charset="0"/>
                <a:cs typeface="Arial" panose="020B0604020202020204" pitchFamily="34" charset="0"/>
              </a:rPr>
              <a:t>الى متغيرين اثنين:</a:t>
            </a:r>
            <a:endParaRPr lang="ar-DZ" sz="2800" dirty="0">
              <a:solidFill>
                <a:schemeClr val="tx1"/>
              </a:solidFill>
              <a:latin typeface="Arial" panose="020B0604020202020204" pitchFamily="34" charset="0"/>
              <a:cs typeface="Arial" panose="020B0604020202020204" pitchFamily="34" charset="0"/>
            </a:endParaRPr>
          </a:p>
          <a:p>
            <a:pPr marL="82296" indent="0" algn="just" rtl="1">
              <a:lnSpc>
                <a:spcPct val="150000"/>
              </a:lnSpc>
              <a:buNone/>
            </a:pPr>
            <a:r>
              <a:rPr lang="ar-DZ" sz="24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المتغير </a:t>
            </a:r>
            <a:r>
              <a:rPr lang="ar-DZ" sz="2400" b="1" dirty="0" smtClean="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المستقل: </a:t>
            </a:r>
            <a:r>
              <a:rPr lang="ar-DZ" sz="2800" dirty="0" err="1" smtClean="0">
                <a:solidFill>
                  <a:schemeClr val="tx1"/>
                </a:solidFill>
                <a:latin typeface="Arial" panose="020B0604020202020204" pitchFamily="34" charset="0"/>
                <a:cs typeface="Arial" panose="020B0604020202020204" pitchFamily="34" charset="0"/>
              </a:rPr>
              <a:t>السلوكات</a:t>
            </a:r>
            <a:r>
              <a:rPr lang="ar-DZ" sz="2800" dirty="0" smtClean="0">
                <a:solidFill>
                  <a:schemeClr val="tx1"/>
                </a:solidFill>
                <a:latin typeface="Arial" panose="020B0604020202020204" pitchFamily="34" charset="0"/>
                <a:cs typeface="Arial" panose="020B0604020202020204" pitchFamily="34" charset="0"/>
              </a:rPr>
              <a:t> </a:t>
            </a:r>
            <a:r>
              <a:rPr lang="ar-DZ" sz="2800" dirty="0">
                <a:solidFill>
                  <a:schemeClr val="tx1"/>
                </a:solidFill>
                <a:latin typeface="Arial" panose="020B0604020202020204" pitchFamily="34" charset="0"/>
                <a:cs typeface="Arial" panose="020B0604020202020204" pitchFamily="34" charset="0"/>
              </a:rPr>
              <a:t>القيادية لأساتذة التربية البدنية والرياضية.</a:t>
            </a:r>
          </a:p>
          <a:p>
            <a:pPr marL="82296" indent="0" algn="just" rtl="1">
              <a:lnSpc>
                <a:spcPct val="150000"/>
              </a:lnSpc>
              <a:buNone/>
            </a:pPr>
            <a:r>
              <a:rPr lang="ar-DZ" sz="24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المتغير </a:t>
            </a:r>
            <a:r>
              <a:rPr lang="ar-DZ" sz="2400" b="1" dirty="0" smtClean="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التابع: </a:t>
            </a:r>
            <a:r>
              <a:rPr lang="ar-DZ" sz="2800" dirty="0" smtClean="0">
                <a:solidFill>
                  <a:schemeClr val="tx1"/>
                </a:solidFill>
                <a:latin typeface="Arial" panose="020B0604020202020204" pitchFamily="34" charset="0"/>
                <a:cs typeface="Arial" panose="020B0604020202020204" pitchFamily="34" charset="0"/>
              </a:rPr>
              <a:t>الرضا </a:t>
            </a:r>
            <a:r>
              <a:rPr lang="ar-DZ" sz="2800" dirty="0">
                <a:solidFill>
                  <a:schemeClr val="tx1"/>
                </a:solidFill>
                <a:latin typeface="Arial" panose="020B0604020202020204" pitchFamily="34" charset="0"/>
                <a:cs typeface="Arial" panose="020B0604020202020204" pitchFamily="34" charset="0"/>
              </a:rPr>
              <a:t>الحركي.</a:t>
            </a:r>
          </a:p>
          <a:p>
            <a:pPr marL="82296" indent="0" algn="r" rtl="1">
              <a:buNone/>
            </a:pPr>
            <a:endParaRPr lang="fr-FR" dirty="0"/>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t>21</a:t>
            </a:fld>
            <a:endParaRPr lang="fr-BE"/>
          </a:p>
        </p:txBody>
      </p:sp>
    </p:spTree>
    <p:extLst>
      <p:ext uri="{BB962C8B-B14F-4D97-AF65-F5344CB8AC3E}">
        <p14:creationId xmlns:p14="http://schemas.microsoft.com/office/powerpoint/2010/main" val="3937028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251520" y="260648"/>
            <a:ext cx="8640959" cy="5865515"/>
          </a:xfrm>
        </p:spPr>
        <p:txBody>
          <a:bodyPr>
            <a:normAutofit/>
          </a:bodyPr>
          <a:lstStyle/>
          <a:p>
            <a:pPr marL="0" indent="0" algn="ctr" rtl="1">
              <a:buNone/>
            </a:pPr>
            <a:r>
              <a:rPr lang="ar-DZ" sz="3200" b="1" dirty="0">
                <a:solidFill>
                  <a:srgbClr val="FF0000"/>
                </a:solidFill>
              </a:rPr>
              <a:t>	 </a:t>
            </a:r>
            <a:r>
              <a:rPr lang="ar-DZ" sz="4000" b="1" dirty="0" smtClean="0">
                <a:solidFill>
                  <a:srgbClr val="FF0000"/>
                </a:solidFill>
              </a:rPr>
              <a:t>عرض </a:t>
            </a:r>
            <a:r>
              <a:rPr lang="ar-DZ" sz="4000" b="1" dirty="0">
                <a:solidFill>
                  <a:srgbClr val="FF0000"/>
                </a:solidFill>
              </a:rPr>
              <a:t>وتحليل </a:t>
            </a:r>
            <a:r>
              <a:rPr lang="ar-DZ" sz="4000" b="1" dirty="0" smtClean="0">
                <a:solidFill>
                  <a:srgbClr val="FF0000"/>
                </a:solidFill>
              </a:rPr>
              <a:t>النتائج</a:t>
            </a:r>
          </a:p>
          <a:p>
            <a:pPr marL="0" indent="0" algn="just" rtl="1">
              <a:buNone/>
            </a:pPr>
            <a:r>
              <a:rPr lang="ar-DZ" b="1" dirty="0">
                <a:solidFill>
                  <a:schemeClr val="tx1"/>
                </a:solidFill>
                <a:latin typeface="Arial" panose="020B0604020202020204" pitchFamily="34" charset="0"/>
                <a:cs typeface="Arial" panose="020B0604020202020204" pitchFamily="34" charset="0"/>
              </a:rPr>
              <a:t>1-1 العلاقة بين السلوك الديمقراطي لأستاذ التربية البدنية والرياضية والرضا الحركي لدى تلاميذ الطور المتوسط:</a:t>
            </a:r>
          </a:p>
          <a:p>
            <a:pPr marL="0" indent="0" algn="just" rtl="1">
              <a:buNone/>
            </a:pPr>
            <a:r>
              <a:rPr lang="ar-DZ" dirty="0">
                <a:solidFill>
                  <a:schemeClr val="tx1"/>
                </a:solidFill>
                <a:latin typeface="Arial" panose="020B0604020202020204" pitchFamily="34" charset="0"/>
                <a:cs typeface="Arial" panose="020B0604020202020204" pitchFamily="34" charset="0"/>
              </a:rPr>
              <a:t>الجدول رقم(01): يبين الدلالات الاحصائية و معامل الارتباط بيرسون بين السلوك الديمقراطي والرضا الحركي لدى تلاميذ الطور المتوسط.</a:t>
            </a:r>
          </a:p>
          <a:p>
            <a:pPr marL="0" indent="0" algn="r" rtl="1">
              <a:buNone/>
            </a:pPr>
            <a:endParaRPr lang="fr-FR" dirty="0">
              <a:solidFill>
                <a:srgbClr val="FF0000"/>
              </a:solidFill>
              <a:latin typeface="Arial" panose="020B0604020202020204" pitchFamily="34" charset="0"/>
              <a:cs typeface="Arial" panose="020B0604020202020204" pitchFamily="34" charset="0"/>
            </a:endParaRPr>
          </a:p>
        </p:txBody>
      </p:sp>
      <p:sp>
        <p:nvSpPr>
          <p:cNvPr id="3" name="Espace réservé du numéro de diapositive 2"/>
          <p:cNvSpPr>
            <a:spLocks noGrp="1"/>
          </p:cNvSpPr>
          <p:nvPr>
            <p:ph type="sldNum" sz="quarter" idx="12"/>
          </p:nvPr>
        </p:nvSpPr>
        <p:spPr/>
        <p:txBody>
          <a:bodyPr/>
          <a:lstStyle/>
          <a:p>
            <a:fld id="{CF4668DC-857F-487D-BFFA-8C0CA5037977}" type="slidenum">
              <a:rPr lang="fr-BE" smtClean="0"/>
              <a:t>22</a:t>
            </a:fld>
            <a:endParaRPr lang="fr-BE"/>
          </a:p>
        </p:txBody>
      </p:sp>
      <p:graphicFrame>
        <p:nvGraphicFramePr>
          <p:cNvPr id="6" name="Objet 5"/>
          <p:cNvGraphicFramePr>
            <a:graphicFrameLocks noChangeAspect="1"/>
          </p:cNvGraphicFramePr>
          <p:nvPr>
            <p:extLst>
              <p:ext uri="{D42A27DB-BD31-4B8C-83A1-F6EECF244321}">
                <p14:modId xmlns:p14="http://schemas.microsoft.com/office/powerpoint/2010/main" val="2942063614"/>
              </p:ext>
            </p:extLst>
          </p:nvPr>
        </p:nvGraphicFramePr>
        <p:xfrm>
          <a:off x="35496" y="2780928"/>
          <a:ext cx="8395389" cy="3600400"/>
        </p:xfrm>
        <a:graphic>
          <a:graphicData uri="http://schemas.openxmlformats.org/presentationml/2006/ole">
            <mc:AlternateContent xmlns:mc="http://schemas.openxmlformats.org/markup-compatibility/2006">
              <mc:Choice xmlns:v="urn:schemas-microsoft-com:vml" Requires="v">
                <p:oleObj spid="_x0000_s2085" name="Document" r:id="rId3" imgW="6984913" imgH="2670891" progId="Word.Document.12">
                  <p:embed/>
                </p:oleObj>
              </mc:Choice>
              <mc:Fallback>
                <p:oleObj name="Document" r:id="rId3" imgW="6984913" imgH="2670891" progId="Word.Document.12">
                  <p:embed/>
                  <p:pic>
                    <p:nvPicPr>
                      <p:cNvPr id="0" name=""/>
                      <p:cNvPicPr/>
                      <p:nvPr/>
                    </p:nvPicPr>
                    <p:blipFill>
                      <a:blip r:embed="rId4"/>
                      <a:stretch>
                        <a:fillRect/>
                      </a:stretch>
                    </p:blipFill>
                    <p:spPr>
                      <a:xfrm>
                        <a:off x="35496" y="2780928"/>
                        <a:ext cx="8395389" cy="3600400"/>
                      </a:xfrm>
                      <a:prstGeom prst="rect">
                        <a:avLst/>
                      </a:prstGeom>
                    </p:spPr>
                  </p:pic>
                </p:oleObj>
              </mc:Fallback>
            </mc:AlternateContent>
          </a:graphicData>
        </a:graphic>
      </p:graphicFrame>
    </p:spTree>
    <p:extLst>
      <p:ext uri="{BB962C8B-B14F-4D97-AF65-F5344CB8AC3E}">
        <p14:creationId xmlns:p14="http://schemas.microsoft.com/office/powerpoint/2010/main" val="1615686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arn(inVertical)">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barn(inVertical)">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circle(in)">
                                      <p:cBhvr>
                                        <p:cTn id="2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CF4668DC-857F-487D-BFFA-8C0CA5037977}" type="slidenum">
              <a:rPr lang="fr-BE" smtClean="0"/>
              <a:t>23</a:t>
            </a:fld>
            <a:endParaRPr lang="fr-BE"/>
          </a:p>
        </p:txBody>
      </p:sp>
      <p:graphicFrame>
        <p:nvGraphicFramePr>
          <p:cNvPr id="6" name="Espace réservé du contenu 5"/>
          <p:cNvGraphicFramePr>
            <a:graphicFrameLocks noGrp="1"/>
          </p:cNvGraphicFramePr>
          <p:nvPr>
            <p:ph idx="1"/>
            <p:extLst>
              <p:ext uri="{D42A27DB-BD31-4B8C-83A1-F6EECF244321}">
                <p14:modId xmlns:p14="http://schemas.microsoft.com/office/powerpoint/2010/main" val="2826287395"/>
              </p:ext>
            </p:extLst>
          </p:nvPr>
        </p:nvGraphicFramePr>
        <p:xfrm>
          <a:off x="323528" y="1916832"/>
          <a:ext cx="8568952" cy="4281339"/>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p:cNvSpPr/>
          <p:nvPr/>
        </p:nvSpPr>
        <p:spPr>
          <a:xfrm>
            <a:off x="251520" y="476672"/>
            <a:ext cx="8640960" cy="954107"/>
          </a:xfrm>
          <a:prstGeom prst="rect">
            <a:avLst/>
          </a:prstGeom>
        </p:spPr>
        <p:txBody>
          <a:bodyPr wrap="square">
            <a:spAutoFit/>
          </a:bodyPr>
          <a:lstStyle/>
          <a:p>
            <a:pPr algn="ctr" rtl="1"/>
            <a:r>
              <a:rPr lang="ar-DZ" sz="2800" b="1" dirty="0"/>
              <a:t>الشكل رقم(01): شكل الانتشار للعلاقة الارتباطية بين </a:t>
            </a:r>
            <a:endParaRPr lang="ar-DZ" sz="2800" b="1" dirty="0" smtClean="0"/>
          </a:p>
          <a:p>
            <a:pPr algn="ctr" rtl="1"/>
            <a:r>
              <a:rPr lang="ar-DZ" sz="2800" b="1" dirty="0" smtClean="0"/>
              <a:t>السلوك </a:t>
            </a:r>
            <a:r>
              <a:rPr lang="ar-DZ" sz="2800" b="1" dirty="0"/>
              <a:t>الديمقراطي والرضا الحركي.</a:t>
            </a:r>
            <a:endParaRPr lang="fr-FR" sz="2800" b="1" dirty="0"/>
          </a:p>
        </p:txBody>
      </p:sp>
    </p:spTree>
    <p:extLst>
      <p:ext uri="{BB962C8B-B14F-4D97-AF65-F5344CB8AC3E}">
        <p14:creationId xmlns:p14="http://schemas.microsoft.com/office/powerpoint/2010/main" val="1545241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251520" y="260648"/>
            <a:ext cx="8640959" cy="5865515"/>
          </a:xfrm>
        </p:spPr>
        <p:txBody>
          <a:bodyPr/>
          <a:lstStyle/>
          <a:p>
            <a:pPr marL="0" indent="0" algn="just" rtl="1">
              <a:lnSpc>
                <a:spcPct val="150000"/>
              </a:lnSpc>
              <a:buNone/>
            </a:pPr>
            <a:r>
              <a:rPr lang="fr-FR" sz="2800" b="1" dirty="0" smtClean="0">
                <a:solidFill>
                  <a:schemeClr val="tx1"/>
                </a:solidFill>
              </a:rPr>
              <a:t>    </a:t>
            </a:r>
            <a:r>
              <a:rPr lang="ar-DZ" sz="2800" b="1" dirty="0" smtClean="0">
                <a:solidFill>
                  <a:schemeClr val="tx1"/>
                </a:solidFill>
              </a:rPr>
              <a:t>مناقشة </a:t>
            </a:r>
            <a:r>
              <a:rPr lang="ar-DZ" sz="2800" b="1" dirty="0">
                <a:solidFill>
                  <a:schemeClr val="tx1"/>
                </a:solidFill>
              </a:rPr>
              <a:t>الفرضية الجزئية الأولى:</a:t>
            </a:r>
          </a:p>
          <a:p>
            <a:pPr algn="just" rtl="1">
              <a:lnSpc>
                <a:spcPct val="150000"/>
              </a:lnSpc>
            </a:pPr>
            <a:r>
              <a:rPr lang="ar-DZ" dirty="0">
                <a:solidFill>
                  <a:schemeClr val="tx1"/>
                </a:solidFill>
              </a:rPr>
              <a:t>والتي نصت على أن للسلوك الديمقراطي لأستاذ التربية البدنية والرياضية علاقة بالرضا الحركي للتلميذ في الطور المتوسط، ومن أجل ابراز نوع العلاقة بينهما تم الاعتماد على معامل بيرسون الارتباطي، وهو الأنسب لدراسة هذه العلاقة.</a:t>
            </a:r>
          </a:p>
          <a:p>
            <a:pPr algn="just" rtl="1">
              <a:lnSpc>
                <a:spcPct val="150000"/>
              </a:lnSpc>
            </a:pPr>
            <a:r>
              <a:rPr lang="ar-DZ" dirty="0">
                <a:solidFill>
                  <a:schemeClr val="tx1"/>
                </a:solidFill>
              </a:rPr>
              <a:t>من النتائج المحصل عليها من الجدول رقم(01) من مخرجات </a:t>
            </a:r>
            <a:r>
              <a:rPr lang="fr-FR" b="1" dirty="0" smtClean="0">
                <a:solidFill>
                  <a:schemeClr val="tx1"/>
                </a:solidFill>
              </a:rPr>
              <a:t>spss</a:t>
            </a:r>
            <a:r>
              <a:rPr lang="fr-FR" dirty="0" smtClean="0">
                <a:solidFill>
                  <a:schemeClr val="tx1"/>
                </a:solidFill>
              </a:rPr>
              <a:t>" </a:t>
            </a:r>
            <a:r>
              <a:rPr lang="ar-DZ" dirty="0" smtClean="0">
                <a:solidFill>
                  <a:schemeClr val="tx1"/>
                </a:solidFill>
              </a:rPr>
              <a:t>" نجد </a:t>
            </a:r>
            <a:r>
              <a:rPr lang="ar-DZ" dirty="0">
                <a:solidFill>
                  <a:schemeClr val="tx1"/>
                </a:solidFill>
              </a:rPr>
              <a:t>أن قيمة </a:t>
            </a:r>
            <a:r>
              <a:rPr lang="fr-FR" b="1" dirty="0">
                <a:solidFill>
                  <a:schemeClr val="tx1"/>
                </a:solidFill>
              </a:rPr>
              <a:t>R </a:t>
            </a:r>
            <a:r>
              <a:rPr lang="ar-DZ" b="1" dirty="0">
                <a:solidFill>
                  <a:schemeClr val="tx1"/>
                </a:solidFill>
              </a:rPr>
              <a:t>المحسوبة(0.006-) </a:t>
            </a:r>
            <a:r>
              <a:rPr lang="ar-DZ" dirty="0">
                <a:solidFill>
                  <a:schemeClr val="tx1"/>
                </a:solidFill>
              </a:rPr>
              <a:t>أصغر من قيمة </a:t>
            </a:r>
            <a:r>
              <a:rPr lang="fr-FR" b="1" dirty="0">
                <a:solidFill>
                  <a:schemeClr val="tx1"/>
                </a:solidFill>
              </a:rPr>
              <a:t>R </a:t>
            </a:r>
            <a:r>
              <a:rPr lang="ar-DZ" b="1" dirty="0">
                <a:solidFill>
                  <a:schemeClr val="tx1"/>
                </a:solidFill>
              </a:rPr>
              <a:t>المجدولة(2.10) </a:t>
            </a:r>
            <a:r>
              <a:rPr lang="ar-DZ" dirty="0" smtClean="0">
                <a:solidFill>
                  <a:schemeClr val="tx1"/>
                </a:solidFill>
              </a:rPr>
              <a:t>وبالتالي غير دال احصائيا </a:t>
            </a:r>
            <a:r>
              <a:rPr lang="ar-DZ" dirty="0">
                <a:solidFill>
                  <a:schemeClr val="tx1"/>
                </a:solidFill>
              </a:rPr>
              <a:t>عند مستوى الدلالة 0.05، ومن هنا يمكننا القول بأن هناك </a:t>
            </a:r>
            <a:r>
              <a:rPr lang="ar-DZ" b="1" dirty="0">
                <a:solidFill>
                  <a:schemeClr val="tx1"/>
                </a:solidFill>
              </a:rPr>
              <a:t>ارتباط عكسي ضعيف</a:t>
            </a:r>
            <a:r>
              <a:rPr lang="ar-DZ" dirty="0">
                <a:solidFill>
                  <a:schemeClr val="tx1"/>
                </a:solidFill>
              </a:rPr>
              <a:t> بين السلوك الديمقراطي لأستاذ التربية البدنية والرياضية والرضا الحركي للتلاميذ.</a:t>
            </a:r>
          </a:p>
          <a:p>
            <a:pPr algn="r" rtl="1"/>
            <a:endParaRPr lang="fr-FR" dirty="0"/>
          </a:p>
        </p:txBody>
      </p:sp>
      <p:sp>
        <p:nvSpPr>
          <p:cNvPr id="3" name="Espace réservé du numéro de diapositive 2"/>
          <p:cNvSpPr>
            <a:spLocks noGrp="1"/>
          </p:cNvSpPr>
          <p:nvPr>
            <p:ph type="sldNum" sz="quarter" idx="12"/>
          </p:nvPr>
        </p:nvSpPr>
        <p:spPr/>
        <p:txBody>
          <a:bodyPr/>
          <a:lstStyle/>
          <a:p>
            <a:fld id="{CF4668DC-857F-487D-BFFA-8C0CA5037977}" type="slidenum">
              <a:rPr lang="fr-BE" smtClean="0"/>
              <a:t>24</a:t>
            </a:fld>
            <a:endParaRPr lang="fr-BE"/>
          </a:p>
        </p:txBody>
      </p:sp>
    </p:spTree>
    <p:extLst>
      <p:ext uri="{BB962C8B-B14F-4D97-AF65-F5344CB8AC3E}">
        <p14:creationId xmlns:p14="http://schemas.microsoft.com/office/powerpoint/2010/main" val="2542257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251520" y="332656"/>
            <a:ext cx="8640959" cy="5505475"/>
          </a:xfrm>
        </p:spPr>
        <p:txBody>
          <a:bodyPr/>
          <a:lstStyle/>
          <a:p>
            <a:pPr marL="0" indent="0" algn="ctr" rtl="1">
              <a:buNone/>
            </a:pPr>
            <a:r>
              <a:rPr lang="ar-DZ" b="1" dirty="0" smtClean="0">
                <a:solidFill>
                  <a:schemeClr val="tx1"/>
                </a:solidFill>
              </a:rPr>
              <a:t>1-2 </a:t>
            </a:r>
            <a:r>
              <a:rPr lang="ar-DZ" b="1" dirty="0">
                <a:solidFill>
                  <a:schemeClr val="tx1"/>
                </a:solidFill>
              </a:rPr>
              <a:t>العلاقة بين السلوك الأوتوقراطي (التسلطي) لأستاذ التربية البدنية والرياضية والرضا الحركي لدى تلاميذ الطور المتوسط</a:t>
            </a:r>
            <a:r>
              <a:rPr lang="ar-DZ" b="1" dirty="0" smtClean="0">
                <a:solidFill>
                  <a:schemeClr val="tx1"/>
                </a:solidFill>
              </a:rPr>
              <a:t>:</a:t>
            </a:r>
            <a:endParaRPr lang="ar-DZ" b="1" dirty="0">
              <a:solidFill>
                <a:schemeClr val="tx1"/>
              </a:solidFill>
            </a:endParaRPr>
          </a:p>
          <a:p>
            <a:pPr marL="0" indent="0" algn="r" rtl="1">
              <a:buNone/>
            </a:pPr>
            <a:endParaRPr lang="ar-DZ" dirty="0" smtClean="0">
              <a:solidFill>
                <a:schemeClr val="tx1"/>
              </a:solidFill>
            </a:endParaRPr>
          </a:p>
          <a:p>
            <a:pPr marL="0" indent="0" algn="ctr" rtl="1">
              <a:buNone/>
            </a:pPr>
            <a:r>
              <a:rPr lang="ar-DZ" b="1" dirty="0" smtClean="0">
                <a:solidFill>
                  <a:schemeClr val="tx1"/>
                </a:solidFill>
              </a:rPr>
              <a:t>الجدول </a:t>
            </a:r>
            <a:r>
              <a:rPr lang="ar-DZ" b="1" dirty="0">
                <a:solidFill>
                  <a:schemeClr val="tx1"/>
                </a:solidFill>
              </a:rPr>
              <a:t>رقم(02)</a:t>
            </a:r>
            <a:r>
              <a:rPr lang="ar-DZ" dirty="0">
                <a:solidFill>
                  <a:schemeClr val="tx1"/>
                </a:solidFill>
              </a:rPr>
              <a:t>: يبين الدلالات الاحصائية و معامل الارتباط بيرسون بين السلوك الأوتوقراطي والرضا الحركي لدى تلاميذ الطور المتوسط</a:t>
            </a:r>
            <a:r>
              <a:rPr lang="ar-DZ" dirty="0" smtClean="0">
                <a:solidFill>
                  <a:schemeClr val="tx1"/>
                </a:solidFill>
              </a:rPr>
              <a:t>.</a:t>
            </a:r>
            <a:endParaRPr lang="ar-DZ" dirty="0">
              <a:solidFill>
                <a:schemeClr val="tx1"/>
              </a:solidFill>
            </a:endParaRPr>
          </a:p>
        </p:txBody>
      </p:sp>
      <p:sp>
        <p:nvSpPr>
          <p:cNvPr id="3" name="Espace réservé du numéro de diapositive 2"/>
          <p:cNvSpPr>
            <a:spLocks noGrp="1"/>
          </p:cNvSpPr>
          <p:nvPr>
            <p:ph type="sldNum" sz="quarter" idx="12"/>
          </p:nvPr>
        </p:nvSpPr>
        <p:spPr/>
        <p:txBody>
          <a:bodyPr/>
          <a:lstStyle/>
          <a:p>
            <a:fld id="{CF4668DC-857F-487D-BFFA-8C0CA5037977}" type="slidenum">
              <a:rPr lang="fr-BE" smtClean="0"/>
              <a:t>25</a:t>
            </a:fld>
            <a:endParaRPr lang="fr-BE"/>
          </a:p>
        </p:txBody>
      </p:sp>
      <p:graphicFrame>
        <p:nvGraphicFramePr>
          <p:cNvPr id="6" name="Objet 5"/>
          <p:cNvGraphicFramePr>
            <a:graphicFrameLocks noChangeAspect="1"/>
          </p:cNvGraphicFramePr>
          <p:nvPr>
            <p:extLst>
              <p:ext uri="{D42A27DB-BD31-4B8C-83A1-F6EECF244321}">
                <p14:modId xmlns:p14="http://schemas.microsoft.com/office/powerpoint/2010/main" val="4245119415"/>
              </p:ext>
            </p:extLst>
          </p:nvPr>
        </p:nvGraphicFramePr>
        <p:xfrm>
          <a:off x="327025" y="2701925"/>
          <a:ext cx="8434388" cy="3248025"/>
        </p:xfrm>
        <a:graphic>
          <a:graphicData uri="http://schemas.openxmlformats.org/presentationml/2006/ole">
            <mc:AlternateContent xmlns:mc="http://schemas.openxmlformats.org/markup-compatibility/2006">
              <mc:Choice xmlns:v="urn:schemas-microsoft-com:vml" Requires="v">
                <p:oleObj spid="_x0000_s3106" name="Document" r:id="rId3" imgW="6270834" imgH="2417378" progId="Word.Document.12">
                  <p:embed/>
                </p:oleObj>
              </mc:Choice>
              <mc:Fallback>
                <p:oleObj name="Document" r:id="rId3" imgW="6270834" imgH="2417378" progId="Word.Document.12">
                  <p:embed/>
                  <p:pic>
                    <p:nvPicPr>
                      <p:cNvPr id="0" name=""/>
                      <p:cNvPicPr/>
                      <p:nvPr/>
                    </p:nvPicPr>
                    <p:blipFill>
                      <a:blip r:embed="rId4"/>
                      <a:stretch>
                        <a:fillRect/>
                      </a:stretch>
                    </p:blipFill>
                    <p:spPr>
                      <a:xfrm>
                        <a:off x="327025" y="2701925"/>
                        <a:ext cx="8434388" cy="3248025"/>
                      </a:xfrm>
                      <a:prstGeom prst="rect">
                        <a:avLst/>
                      </a:prstGeom>
                    </p:spPr>
                  </p:pic>
                </p:oleObj>
              </mc:Fallback>
            </mc:AlternateContent>
          </a:graphicData>
        </a:graphic>
      </p:graphicFrame>
    </p:spTree>
    <p:extLst>
      <p:ext uri="{BB962C8B-B14F-4D97-AF65-F5344CB8AC3E}">
        <p14:creationId xmlns:p14="http://schemas.microsoft.com/office/powerpoint/2010/main" val="1974522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barn(inVertical)">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251520" y="260648"/>
            <a:ext cx="8640959" cy="5865515"/>
          </a:xfrm>
        </p:spPr>
        <p:txBody>
          <a:bodyPr/>
          <a:lstStyle/>
          <a:p>
            <a:pPr marL="0" indent="0" algn="r" rtl="1">
              <a:buNone/>
            </a:pPr>
            <a:endParaRPr lang="ar-DZ" dirty="0" smtClean="0"/>
          </a:p>
          <a:p>
            <a:pPr marL="0" indent="0" algn="ctr" rtl="1">
              <a:buNone/>
            </a:pPr>
            <a:r>
              <a:rPr lang="ar-DZ" b="1" dirty="0" smtClean="0">
                <a:solidFill>
                  <a:schemeClr val="tx1"/>
                </a:solidFill>
              </a:rPr>
              <a:t>الشكل </a:t>
            </a:r>
            <a:r>
              <a:rPr lang="ar-DZ" b="1" dirty="0">
                <a:solidFill>
                  <a:schemeClr val="tx1"/>
                </a:solidFill>
              </a:rPr>
              <a:t>رقم(02): شكل الانتشار للعلاقة الارتباطية </a:t>
            </a:r>
            <a:r>
              <a:rPr lang="ar-DZ" b="1" dirty="0" smtClean="0">
                <a:solidFill>
                  <a:schemeClr val="tx1"/>
                </a:solidFill>
              </a:rPr>
              <a:t>بين</a:t>
            </a:r>
          </a:p>
          <a:p>
            <a:pPr marL="0" indent="0" algn="ctr" rtl="1">
              <a:buNone/>
            </a:pPr>
            <a:r>
              <a:rPr lang="ar-DZ" b="1" dirty="0" smtClean="0">
                <a:solidFill>
                  <a:schemeClr val="tx1"/>
                </a:solidFill>
              </a:rPr>
              <a:t> </a:t>
            </a:r>
            <a:r>
              <a:rPr lang="ar-DZ" b="1" dirty="0">
                <a:solidFill>
                  <a:schemeClr val="tx1"/>
                </a:solidFill>
              </a:rPr>
              <a:t>السلوك الأوتوقراطي والرضا الحركي</a:t>
            </a:r>
            <a:r>
              <a:rPr lang="ar-DZ" b="1" dirty="0" smtClean="0">
                <a:solidFill>
                  <a:schemeClr val="tx1"/>
                </a:solidFill>
              </a:rPr>
              <a:t>.</a:t>
            </a:r>
          </a:p>
          <a:p>
            <a:pPr marL="0" indent="0" algn="r" rtl="1">
              <a:buNone/>
            </a:pPr>
            <a:endParaRPr lang="fr-FR" b="1" dirty="0"/>
          </a:p>
        </p:txBody>
      </p:sp>
      <p:sp>
        <p:nvSpPr>
          <p:cNvPr id="3" name="Espace réservé du numéro de diapositive 2"/>
          <p:cNvSpPr>
            <a:spLocks noGrp="1"/>
          </p:cNvSpPr>
          <p:nvPr>
            <p:ph type="sldNum" sz="quarter" idx="12"/>
          </p:nvPr>
        </p:nvSpPr>
        <p:spPr/>
        <p:txBody>
          <a:bodyPr/>
          <a:lstStyle/>
          <a:p>
            <a:fld id="{CF4668DC-857F-487D-BFFA-8C0CA5037977}" type="slidenum">
              <a:rPr lang="fr-BE" smtClean="0"/>
              <a:t>26</a:t>
            </a:fld>
            <a:endParaRPr lang="fr-BE"/>
          </a:p>
        </p:txBody>
      </p:sp>
      <p:graphicFrame>
        <p:nvGraphicFramePr>
          <p:cNvPr id="5" name="Graphique 4"/>
          <p:cNvGraphicFramePr/>
          <p:nvPr>
            <p:extLst>
              <p:ext uri="{D42A27DB-BD31-4B8C-83A1-F6EECF244321}">
                <p14:modId xmlns:p14="http://schemas.microsoft.com/office/powerpoint/2010/main" val="1830304531"/>
              </p:ext>
            </p:extLst>
          </p:nvPr>
        </p:nvGraphicFramePr>
        <p:xfrm>
          <a:off x="251520" y="1988840"/>
          <a:ext cx="8640960" cy="417646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6523096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395536" y="1484784"/>
            <a:ext cx="8640959" cy="4032448"/>
          </a:xfrm>
        </p:spPr>
        <p:txBody>
          <a:bodyPr>
            <a:normAutofit/>
          </a:bodyPr>
          <a:lstStyle/>
          <a:p>
            <a:pPr marL="0" indent="0" algn="ctr" rtl="1">
              <a:buNone/>
            </a:pPr>
            <a:r>
              <a:rPr lang="fr-FR" sz="2800" b="1" dirty="0"/>
              <a:t> </a:t>
            </a:r>
            <a:r>
              <a:rPr lang="ar-DZ" sz="2800" b="1" dirty="0" smtClean="0">
                <a:solidFill>
                  <a:schemeClr val="tx1"/>
                </a:solidFill>
                <a:latin typeface="Arial" panose="020B0604020202020204" pitchFamily="34" charset="0"/>
                <a:cs typeface="Arial" panose="020B0604020202020204" pitchFamily="34" charset="0"/>
              </a:rPr>
              <a:t>مناقشة </a:t>
            </a:r>
            <a:r>
              <a:rPr lang="ar-DZ" sz="2800" b="1" dirty="0">
                <a:solidFill>
                  <a:schemeClr val="tx1"/>
                </a:solidFill>
                <a:latin typeface="Arial" panose="020B0604020202020204" pitchFamily="34" charset="0"/>
                <a:cs typeface="Arial" panose="020B0604020202020204" pitchFamily="34" charset="0"/>
              </a:rPr>
              <a:t>الفرضية الجزئية الثانية: </a:t>
            </a:r>
          </a:p>
          <a:p>
            <a:pPr marL="0" indent="0" algn="just" rtl="1">
              <a:lnSpc>
                <a:spcPct val="150000"/>
              </a:lnSpc>
              <a:buNone/>
            </a:pPr>
            <a:r>
              <a:rPr lang="ar-DZ" dirty="0">
                <a:solidFill>
                  <a:schemeClr val="tx1"/>
                </a:solidFill>
                <a:latin typeface="Arial" panose="020B0604020202020204" pitchFamily="34" charset="0"/>
                <a:cs typeface="Arial" panose="020B0604020202020204" pitchFamily="34" charset="0"/>
              </a:rPr>
              <a:t>تمثلت الفرضية الجزئية الثانية في أن للسلوك الأوتوقراطي لأستاذ التربية البدنية والرياضية علاقة بالرضا الحركي للتلميذ في الطور </a:t>
            </a:r>
            <a:r>
              <a:rPr lang="ar-DZ" dirty="0" smtClean="0">
                <a:solidFill>
                  <a:schemeClr val="tx1"/>
                </a:solidFill>
                <a:latin typeface="Arial" panose="020B0604020202020204" pitchFamily="34" charset="0"/>
                <a:cs typeface="Arial" panose="020B0604020202020204" pitchFamily="34" charset="0"/>
              </a:rPr>
              <a:t>المتوسط.</a:t>
            </a:r>
            <a:endParaRPr lang="ar-DZ" dirty="0">
              <a:solidFill>
                <a:schemeClr val="tx1"/>
              </a:solidFill>
              <a:latin typeface="Arial" panose="020B0604020202020204" pitchFamily="34" charset="0"/>
              <a:cs typeface="Arial" panose="020B0604020202020204" pitchFamily="34" charset="0"/>
            </a:endParaRPr>
          </a:p>
          <a:p>
            <a:pPr marL="0" indent="0" algn="just" rtl="1">
              <a:lnSpc>
                <a:spcPct val="150000"/>
              </a:lnSpc>
              <a:buNone/>
            </a:pPr>
            <a:r>
              <a:rPr lang="ar-DZ" dirty="0">
                <a:solidFill>
                  <a:schemeClr val="tx1"/>
                </a:solidFill>
                <a:latin typeface="Arial" panose="020B0604020202020204" pitchFamily="34" charset="0"/>
                <a:cs typeface="Arial" panose="020B0604020202020204" pitchFamily="34" charset="0"/>
              </a:rPr>
              <a:t>من النتائج المحصل عليها من الجدول رقم (02) من </a:t>
            </a:r>
            <a:r>
              <a:rPr lang="ar-DZ" dirty="0" smtClean="0">
                <a:solidFill>
                  <a:schemeClr val="tx1"/>
                </a:solidFill>
                <a:latin typeface="Arial" panose="020B0604020202020204" pitchFamily="34" charset="0"/>
                <a:cs typeface="Arial" panose="020B0604020202020204" pitchFamily="34" charset="0"/>
              </a:rPr>
              <a:t>مخرجات </a:t>
            </a:r>
            <a:r>
              <a:rPr lang="en-US" b="1" dirty="0" err="1" smtClean="0">
                <a:solidFill>
                  <a:schemeClr val="tx1"/>
                </a:solidFill>
                <a:latin typeface="Arial" panose="020B0604020202020204" pitchFamily="34" charset="0"/>
                <a:cs typeface="Arial" panose="020B0604020202020204" pitchFamily="34" charset="0"/>
              </a:rPr>
              <a:t>spss</a:t>
            </a:r>
            <a:r>
              <a:rPr lang="ar-DZ" dirty="0" smtClean="0">
                <a:solidFill>
                  <a:schemeClr val="tx1"/>
                </a:solidFill>
                <a:latin typeface="Arial" panose="020B0604020202020204" pitchFamily="34" charset="0"/>
                <a:cs typeface="Arial" panose="020B0604020202020204" pitchFamily="34" charset="0"/>
              </a:rPr>
              <a:t> نجد </a:t>
            </a:r>
            <a:r>
              <a:rPr lang="ar-DZ" dirty="0">
                <a:solidFill>
                  <a:schemeClr val="tx1"/>
                </a:solidFill>
                <a:latin typeface="Arial" panose="020B0604020202020204" pitchFamily="34" charset="0"/>
                <a:cs typeface="Arial" panose="020B0604020202020204" pitchFamily="34" charset="0"/>
              </a:rPr>
              <a:t>أن قيمة </a:t>
            </a:r>
            <a:r>
              <a:rPr lang="fr-FR" b="1" dirty="0">
                <a:solidFill>
                  <a:schemeClr val="tx1"/>
                </a:solidFill>
                <a:latin typeface="Arial" panose="020B0604020202020204" pitchFamily="34" charset="0"/>
                <a:cs typeface="Arial" panose="020B0604020202020204" pitchFamily="34" charset="0"/>
              </a:rPr>
              <a:t>R </a:t>
            </a:r>
            <a:r>
              <a:rPr lang="ar-DZ" b="1" dirty="0">
                <a:solidFill>
                  <a:schemeClr val="tx1"/>
                </a:solidFill>
                <a:latin typeface="Arial" panose="020B0604020202020204" pitchFamily="34" charset="0"/>
                <a:cs typeface="Arial" panose="020B0604020202020204" pitchFamily="34" charset="0"/>
              </a:rPr>
              <a:t>المحسوبة(0.087) </a:t>
            </a:r>
            <a:r>
              <a:rPr lang="ar-DZ" dirty="0">
                <a:solidFill>
                  <a:schemeClr val="tx1"/>
                </a:solidFill>
                <a:latin typeface="Arial" panose="020B0604020202020204" pitchFamily="34" charset="0"/>
                <a:cs typeface="Arial" panose="020B0604020202020204" pitchFamily="34" charset="0"/>
              </a:rPr>
              <a:t>أصغر من قيمة </a:t>
            </a:r>
            <a:r>
              <a:rPr lang="fr-FR" b="1" dirty="0">
                <a:solidFill>
                  <a:schemeClr val="tx1"/>
                </a:solidFill>
                <a:latin typeface="Arial" panose="020B0604020202020204" pitchFamily="34" charset="0"/>
                <a:cs typeface="Arial" panose="020B0604020202020204" pitchFamily="34" charset="0"/>
              </a:rPr>
              <a:t>R </a:t>
            </a:r>
            <a:r>
              <a:rPr lang="ar-DZ" b="1" dirty="0">
                <a:solidFill>
                  <a:schemeClr val="tx1"/>
                </a:solidFill>
                <a:latin typeface="Arial" panose="020B0604020202020204" pitchFamily="34" charset="0"/>
                <a:cs typeface="Arial" panose="020B0604020202020204" pitchFamily="34" charset="0"/>
              </a:rPr>
              <a:t>المجدولة(2.10) </a:t>
            </a:r>
            <a:r>
              <a:rPr lang="ar-DZ" dirty="0" smtClean="0">
                <a:solidFill>
                  <a:schemeClr val="tx1"/>
                </a:solidFill>
                <a:latin typeface="Arial" panose="020B0604020202020204" pitchFamily="34" charset="0"/>
                <a:cs typeface="Arial" panose="020B0604020202020204" pitchFamily="34" charset="0"/>
              </a:rPr>
              <a:t>وبالتالي غير دال احصائيا </a:t>
            </a:r>
            <a:r>
              <a:rPr lang="ar-DZ" dirty="0">
                <a:solidFill>
                  <a:schemeClr val="tx1"/>
                </a:solidFill>
                <a:latin typeface="Arial" panose="020B0604020202020204" pitchFamily="34" charset="0"/>
                <a:cs typeface="Arial" panose="020B0604020202020204" pitchFamily="34" charset="0"/>
              </a:rPr>
              <a:t>عند مستوى الدلالة 0.05، ومن هنا يمكننا القول بأن هناك </a:t>
            </a:r>
            <a:r>
              <a:rPr lang="ar-DZ" b="1" dirty="0">
                <a:solidFill>
                  <a:schemeClr val="tx1"/>
                </a:solidFill>
                <a:latin typeface="Arial" panose="020B0604020202020204" pitchFamily="34" charset="0"/>
                <a:cs typeface="Arial" panose="020B0604020202020204" pitchFamily="34" charset="0"/>
              </a:rPr>
              <a:t>ارتباط طردي ضعيف </a:t>
            </a:r>
            <a:r>
              <a:rPr lang="ar-DZ" dirty="0">
                <a:solidFill>
                  <a:schemeClr val="tx1"/>
                </a:solidFill>
                <a:latin typeface="Arial" panose="020B0604020202020204" pitchFamily="34" charset="0"/>
                <a:cs typeface="Arial" panose="020B0604020202020204" pitchFamily="34" charset="0"/>
              </a:rPr>
              <a:t>بين السلوك الأوتوقراطي لأستاذ التربية البدنية والرياضية والرضا الحركي للتلاميذ.</a:t>
            </a:r>
          </a:p>
          <a:p>
            <a:pPr marL="0" indent="0" algn="r" rtl="1">
              <a:buNone/>
            </a:pPr>
            <a:endParaRPr lang="fr-FR" dirty="0"/>
          </a:p>
        </p:txBody>
      </p:sp>
      <p:sp>
        <p:nvSpPr>
          <p:cNvPr id="3" name="Espace réservé du numéro de diapositive 2"/>
          <p:cNvSpPr>
            <a:spLocks noGrp="1"/>
          </p:cNvSpPr>
          <p:nvPr>
            <p:ph type="sldNum" sz="quarter" idx="12"/>
          </p:nvPr>
        </p:nvSpPr>
        <p:spPr/>
        <p:txBody>
          <a:bodyPr/>
          <a:lstStyle/>
          <a:p>
            <a:fld id="{CF4668DC-857F-487D-BFFA-8C0CA5037977}" type="slidenum">
              <a:rPr lang="fr-BE" smtClean="0"/>
              <a:t>27</a:t>
            </a:fld>
            <a:endParaRPr lang="fr-BE"/>
          </a:p>
        </p:txBody>
      </p:sp>
    </p:spTree>
    <p:extLst>
      <p:ext uri="{BB962C8B-B14F-4D97-AF65-F5344CB8AC3E}">
        <p14:creationId xmlns:p14="http://schemas.microsoft.com/office/powerpoint/2010/main" val="642719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arn(inVertical)">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barn(inVertical)">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79512" y="404664"/>
            <a:ext cx="8640959" cy="5865515"/>
          </a:xfrm>
        </p:spPr>
        <p:txBody>
          <a:bodyPr/>
          <a:lstStyle/>
          <a:p>
            <a:pPr marL="0" indent="0" algn="ctr" rtl="1">
              <a:buNone/>
            </a:pPr>
            <a:r>
              <a:rPr lang="ar-DZ" b="1" dirty="0" smtClean="0">
                <a:solidFill>
                  <a:schemeClr val="tx1"/>
                </a:solidFill>
              </a:rPr>
              <a:t>1-3 </a:t>
            </a:r>
            <a:r>
              <a:rPr lang="ar-DZ" b="1" dirty="0">
                <a:solidFill>
                  <a:schemeClr val="tx1"/>
                </a:solidFill>
              </a:rPr>
              <a:t>العلاقة بين السلوك الاجتماعي المساعد لأستاذ التربية </a:t>
            </a:r>
            <a:r>
              <a:rPr lang="ar-DZ" b="1" dirty="0" smtClean="0">
                <a:solidFill>
                  <a:schemeClr val="tx1"/>
                </a:solidFill>
              </a:rPr>
              <a:t>البدنية والرياضية </a:t>
            </a:r>
          </a:p>
          <a:p>
            <a:pPr marL="0" indent="0" algn="ctr" rtl="1">
              <a:buNone/>
            </a:pPr>
            <a:r>
              <a:rPr lang="ar-DZ" b="1" dirty="0" smtClean="0">
                <a:solidFill>
                  <a:schemeClr val="tx1"/>
                </a:solidFill>
              </a:rPr>
              <a:t>والرضا </a:t>
            </a:r>
            <a:r>
              <a:rPr lang="ar-DZ" b="1" dirty="0">
                <a:solidFill>
                  <a:schemeClr val="tx1"/>
                </a:solidFill>
              </a:rPr>
              <a:t>الحركي لدى تلاميذ الطور المتوسط</a:t>
            </a:r>
            <a:r>
              <a:rPr lang="ar-DZ" b="1" dirty="0" smtClean="0">
                <a:solidFill>
                  <a:schemeClr val="tx1"/>
                </a:solidFill>
              </a:rPr>
              <a:t>:</a:t>
            </a:r>
          </a:p>
          <a:p>
            <a:pPr marL="0" indent="0" algn="ctr" rtl="1">
              <a:buNone/>
            </a:pPr>
            <a:endParaRPr lang="ar-DZ" b="1" dirty="0">
              <a:solidFill>
                <a:schemeClr val="tx1"/>
              </a:solidFill>
            </a:endParaRPr>
          </a:p>
          <a:p>
            <a:pPr algn="ctr" rtl="1"/>
            <a:r>
              <a:rPr lang="ar-DZ" b="1" dirty="0">
                <a:solidFill>
                  <a:schemeClr val="tx1"/>
                </a:solidFill>
              </a:rPr>
              <a:t>الجدول رقم(03): </a:t>
            </a:r>
            <a:r>
              <a:rPr lang="ar-DZ" dirty="0">
                <a:solidFill>
                  <a:schemeClr val="tx1"/>
                </a:solidFill>
              </a:rPr>
              <a:t>يبين الدلالات الاحصائية و معامل الارتباط بيرسون بين السلوك الاجتماعي المساعد والرضا الحركي لدى تلاميذ الطور المتوسط.</a:t>
            </a:r>
          </a:p>
          <a:p>
            <a:pPr marL="0" indent="0" algn="r" rtl="1">
              <a:buNone/>
            </a:pPr>
            <a:endParaRPr lang="fr-FR" dirty="0"/>
          </a:p>
        </p:txBody>
      </p:sp>
      <p:sp>
        <p:nvSpPr>
          <p:cNvPr id="3" name="Espace réservé du numéro de diapositive 2"/>
          <p:cNvSpPr>
            <a:spLocks noGrp="1"/>
          </p:cNvSpPr>
          <p:nvPr>
            <p:ph type="sldNum" sz="quarter" idx="12"/>
          </p:nvPr>
        </p:nvSpPr>
        <p:spPr/>
        <p:txBody>
          <a:bodyPr/>
          <a:lstStyle/>
          <a:p>
            <a:fld id="{CF4668DC-857F-487D-BFFA-8C0CA5037977}" type="slidenum">
              <a:rPr lang="fr-BE" smtClean="0"/>
              <a:t>28</a:t>
            </a:fld>
            <a:endParaRPr lang="fr-BE"/>
          </a:p>
        </p:txBody>
      </p:sp>
      <p:graphicFrame>
        <p:nvGraphicFramePr>
          <p:cNvPr id="5" name="Objet 4"/>
          <p:cNvGraphicFramePr>
            <a:graphicFrameLocks noChangeAspect="1"/>
          </p:cNvGraphicFramePr>
          <p:nvPr>
            <p:extLst>
              <p:ext uri="{D42A27DB-BD31-4B8C-83A1-F6EECF244321}">
                <p14:modId xmlns:p14="http://schemas.microsoft.com/office/powerpoint/2010/main" val="3172777112"/>
              </p:ext>
            </p:extLst>
          </p:nvPr>
        </p:nvGraphicFramePr>
        <p:xfrm>
          <a:off x="251520" y="2780928"/>
          <a:ext cx="8496944" cy="3816424"/>
        </p:xfrm>
        <a:graphic>
          <a:graphicData uri="http://schemas.openxmlformats.org/presentationml/2006/ole">
            <mc:AlternateContent xmlns:mc="http://schemas.openxmlformats.org/markup-compatibility/2006">
              <mc:Choice xmlns:v="urn:schemas-microsoft-com:vml" Requires="v">
                <p:oleObj spid="_x0000_s4120" name="Document" r:id="rId3" imgW="6270834" imgH="2755515" progId="Word.Document.12">
                  <p:embed/>
                </p:oleObj>
              </mc:Choice>
              <mc:Fallback>
                <p:oleObj name="Document" r:id="rId3" imgW="6270834" imgH="2755515" progId="Word.Document.12">
                  <p:embed/>
                  <p:pic>
                    <p:nvPicPr>
                      <p:cNvPr id="0" name=""/>
                      <p:cNvPicPr/>
                      <p:nvPr/>
                    </p:nvPicPr>
                    <p:blipFill>
                      <a:blip r:embed="rId4"/>
                      <a:stretch>
                        <a:fillRect/>
                      </a:stretch>
                    </p:blipFill>
                    <p:spPr>
                      <a:xfrm>
                        <a:off x="251520" y="2780928"/>
                        <a:ext cx="8496944" cy="3816424"/>
                      </a:xfrm>
                      <a:prstGeom prst="rect">
                        <a:avLst/>
                      </a:prstGeom>
                    </p:spPr>
                  </p:pic>
                </p:oleObj>
              </mc:Fallback>
            </mc:AlternateContent>
          </a:graphicData>
        </a:graphic>
      </p:graphicFrame>
    </p:spTree>
    <p:extLst>
      <p:ext uri="{BB962C8B-B14F-4D97-AF65-F5344CB8AC3E}">
        <p14:creationId xmlns:p14="http://schemas.microsoft.com/office/powerpoint/2010/main" val="343166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251520" y="260648"/>
            <a:ext cx="8640960" cy="5865515"/>
          </a:xfrm>
        </p:spPr>
        <p:txBody>
          <a:bodyPr/>
          <a:lstStyle/>
          <a:p>
            <a:pPr marL="0" indent="0" algn="r" rtl="1">
              <a:buNone/>
            </a:pPr>
            <a:r>
              <a:rPr lang="ar-DZ" b="1" dirty="0" smtClean="0">
                <a:solidFill>
                  <a:schemeClr val="tx1"/>
                </a:solidFill>
                <a:latin typeface="Arial" panose="020B0604020202020204" pitchFamily="34" charset="0"/>
                <a:cs typeface="Arial" panose="020B0604020202020204" pitchFamily="34" charset="0"/>
              </a:rPr>
              <a:t>  </a:t>
            </a:r>
          </a:p>
          <a:p>
            <a:pPr marL="0" indent="0" algn="ctr" rtl="1">
              <a:buNone/>
            </a:pPr>
            <a:r>
              <a:rPr lang="ar-DZ" b="1" dirty="0" smtClean="0">
                <a:solidFill>
                  <a:schemeClr val="tx1"/>
                </a:solidFill>
                <a:latin typeface="Arial" panose="020B0604020202020204" pitchFamily="34" charset="0"/>
                <a:cs typeface="Arial" panose="020B0604020202020204" pitchFamily="34" charset="0"/>
              </a:rPr>
              <a:t>الشكل </a:t>
            </a:r>
            <a:r>
              <a:rPr lang="ar-DZ" b="1" dirty="0">
                <a:solidFill>
                  <a:schemeClr val="tx1"/>
                </a:solidFill>
                <a:latin typeface="Arial" panose="020B0604020202020204" pitchFamily="34" charset="0"/>
                <a:cs typeface="Arial" panose="020B0604020202020204" pitchFamily="34" charset="0"/>
              </a:rPr>
              <a:t>رقم(03): شكل الانتشار للعلاقة الارتباطية بين </a:t>
            </a:r>
            <a:endParaRPr lang="ar-DZ" b="1" dirty="0" smtClean="0">
              <a:solidFill>
                <a:schemeClr val="tx1"/>
              </a:solidFill>
              <a:latin typeface="Arial" panose="020B0604020202020204" pitchFamily="34" charset="0"/>
              <a:cs typeface="Arial" panose="020B0604020202020204" pitchFamily="34" charset="0"/>
            </a:endParaRPr>
          </a:p>
          <a:p>
            <a:pPr marL="0" indent="0" algn="ctr" rtl="1">
              <a:buNone/>
            </a:pPr>
            <a:r>
              <a:rPr lang="ar-DZ" b="1" dirty="0" smtClean="0">
                <a:solidFill>
                  <a:schemeClr val="tx1"/>
                </a:solidFill>
                <a:latin typeface="Arial" panose="020B0604020202020204" pitchFamily="34" charset="0"/>
                <a:cs typeface="Arial" panose="020B0604020202020204" pitchFamily="34" charset="0"/>
              </a:rPr>
              <a:t>السلوك </a:t>
            </a:r>
            <a:r>
              <a:rPr lang="ar-DZ" b="1" dirty="0">
                <a:solidFill>
                  <a:schemeClr val="tx1"/>
                </a:solidFill>
                <a:latin typeface="Arial" panose="020B0604020202020204" pitchFamily="34" charset="0"/>
                <a:cs typeface="Arial" panose="020B0604020202020204" pitchFamily="34" charset="0"/>
              </a:rPr>
              <a:t>الاجتماعي </a:t>
            </a:r>
            <a:r>
              <a:rPr lang="ar-DZ" b="1" dirty="0" smtClean="0">
                <a:solidFill>
                  <a:schemeClr val="tx1"/>
                </a:solidFill>
                <a:latin typeface="Arial" panose="020B0604020202020204" pitchFamily="34" charset="0"/>
                <a:cs typeface="Arial" panose="020B0604020202020204" pitchFamily="34" charset="0"/>
              </a:rPr>
              <a:t>المساعد والرضا </a:t>
            </a:r>
            <a:r>
              <a:rPr lang="ar-DZ" b="1" dirty="0">
                <a:solidFill>
                  <a:schemeClr val="tx1"/>
                </a:solidFill>
                <a:latin typeface="Arial" panose="020B0604020202020204" pitchFamily="34" charset="0"/>
                <a:cs typeface="Arial" panose="020B0604020202020204" pitchFamily="34" charset="0"/>
              </a:rPr>
              <a:t>الحركي</a:t>
            </a:r>
            <a:r>
              <a:rPr lang="ar-DZ" b="1" dirty="0" smtClean="0">
                <a:solidFill>
                  <a:schemeClr val="tx1"/>
                </a:solidFill>
                <a:latin typeface="Arial" panose="020B0604020202020204" pitchFamily="34" charset="0"/>
                <a:cs typeface="Arial" panose="020B0604020202020204" pitchFamily="34" charset="0"/>
              </a:rPr>
              <a:t>.</a:t>
            </a:r>
          </a:p>
          <a:p>
            <a:pPr marL="0" indent="0" algn="r" rtl="1">
              <a:buNone/>
            </a:pPr>
            <a:endParaRPr lang="ar-DZ" b="1" dirty="0" smtClean="0">
              <a:solidFill>
                <a:schemeClr val="tx1"/>
              </a:solidFill>
              <a:latin typeface="Arial" panose="020B0604020202020204" pitchFamily="34" charset="0"/>
              <a:cs typeface="Arial" panose="020B0604020202020204" pitchFamily="34" charset="0"/>
            </a:endParaRPr>
          </a:p>
          <a:p>
            <a:pPr algn="r" rtl="1"/>
            <a:endParaRPr lang="fr-FR" b="1" dirty="0">
              <a:solidFill>
                <a:schemeClr val="tx1"/>
              </a:solidFill>
              <a:latin typeface="Arial" panose="020B0604020202020204" pitchFamily="34" charset="0"/>
              <a:cs typeface="Arial" panose="020B0604020202020204" pitchFamily="34" charset="0"/>
            </a:endParaRPr>
          </a:p>
        </p:txBody>
      </p:sp>
      <p:sp>
        <p:nvSpPr>
          <p:cNvPr id="3" name="Espace réservé du numéro de diapositive 2"/>
          <p:cNvSpPr>
            <a:spLocks noGrp="1"/>
          </p:cNvSpPr>
          <p:nvPr>
            <p:ph type="sldNum" sz="quarter" idx="12"/>
          </p:nvPr>
        </p:nvSpPr>
        <p:spPr/>
        <p:txBody>
          <a:bodyPr/>
          <a:lstStyle/>
          <a:p>
            <a:fld id="{CF4668DC-857F-487D-BFFA-8C0CA5037977}" type="slidenum">
              <a:rPr lang="fr-BE" smtClean="0"/>
              <a:t>29</a:t>
            </a:fld>
            <a:endParaRPr lang="fr-BE"/>
          </a:p>
        </p:txBody>
      </p:sp>
      <p:graphicFrame>
        <p:nvGraphicFramePr>
          <p:cNvPr id="5" name="Graphique 4"/>
          <p:cNvGraphicFramePr/>
          <p:nvPr>
            <p:extLst>
              <p:ext uri="{D42A27DB-BD31-4B8C-83A1-F6EECF244321}">
                <p14:modId xmlns:p14="http://schemas.microsoft.com/office/powerpoint/2010/main" val="2972508660"/>
              </p:ext>
            </p:extLst>
          </p:nvPr>
        </p:nvGraphicFramePr>
        <p:xfrm>
          <a:off x="323528" y="1700808"/>
          <a:ext cx="8568952" cy="432047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140730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7860" y="98629"/>
            <a:ext cx="7996588" cy="954107"/>
          </a:xfrm>
          <a:prstGeom prst="rect">
            <a:avLst/>
          </a:prstGeom>
        </p:spPr>
        <p:txBody>
          <a:bodyPr wrap="square">
            <a:spAutoFit/>
          </a:bodyPr>
          <a:lstStyle/>
          <a:p>
            <a:pPr algn="ctr"/>
            <a:r>
              <a:rPr lang="ar-DZ" sz="2800" b="1" dirty="0">
                <a:latin typeface="Simplified Arabic" panose="02020603050405020304" pitchFamily="18" charset="-78"/>
                <a:cs typeface="+mj-cs"/>
              </a:rPr>
              <a:t>جامعة </a:t>
            </a:r>
            <a:r>
              <a:rPr lang="ar-DZ" sz="2800" b="1" dirty="0" smtClean="0">
                <a:latin typeface="Simplified Arabic" panose="02020603050405020304" pitchFamily="18" charset="-78"/>
                <a:cs typeface="+mj-cs"/>
              </a:rPr>
              <a:t>الجيلالي بونعامة - خميس </a:t>
            </a:r>
            <a:r>
              <a:rPr lang="ar-DZ" sz="2800" b="1" dirty="0" err="1" smtClean="0">
                <a:latin typeface="Simplified Arabic" panose="02020603050405020304" pitchFamily="18" charset="-78"/>
                <a:cs typeface="+mj-cs"/>
              </a:rPr>
              <a:t>مليانة</a:t>
            </a:r>
            <a:r>
              <a:rPr lang="ar-DZ" sz="2800" b="1" dirty="0" smtClean="0">
                <a:latin typeface="Simplified Arabic" panose="02020603050405020304" pitchFamily="18" charset="-78"/>
                <a:cs typeface="+mj-cs"/>
              </a:rPr>
              <a:t> - عين </a:t>
            </a:r>
            <a:r>
              <a:rPr lang="ar-DZ" sz="2800" b="1" dirty="0">
                <a:latin typeface="Simplified Arabic" panose="02020603050405020304" pitchFamily="18" charset="-78"/>
                <a:cs typeface="+mj-cs"/>
              </a:rPr>
              <a:t>الدفلى</a:t>
            </a:r>
          </a:p>
          <a:p>
            <a:pPr algn="ctr"/>
            <a:r>
              <a:rPr lang="ar-DZ" sz="2800" b="1" dirty="0">
                <a:cs typeface="+mj-cs"/>
              </a:rPr>
              <a:t>معهد علوم وتقنيات النشاطات البدنية والرياضية</a:t>
            </a:r>
          </a:p>
        </p:txBody>
      </p:sp>
      <p:sp>
        <p:nvSpPr>
          <p:cNvPr id="3" name="Rectangle 2"/>
          <p:cNvSpPr/>
          <p:nvPr/>
        </p:nvSpPr>
        <p:spPr>
          <a:xfrm>
            <a:off x="1547664" y="1054477"/>
            <a:ext cx="6192721" cy="646331"/>
          </a:xfrm>
          <a:prstGeom prst="rect">
            <a:avLst/>
          </a:prstGeom>
        </p:spPr>
        <p:txBody>
          <a:bodyPr wrap="none">
            <a:spAutoFit/>
          </a:bodyPr>
          <a:lstStyle/>
          <a:p>
            <a:r>
              <a:rPr lang="ar-DZ" sz="3600" b="1" dirty="0">
                <a:solidFill>
                  <a:srgbClr val="660033"/>
                </a:solidFill>
              </a:rPr>
              <a:t>مذكرة ضمن متطلبات نيل شهادة الماستر</a:t>
            </a:r>
            <a:endParaRPr lang="fr-FR" sz="3600" b="1" dirty="0">
              <a:solidFill>
                <a:srgbClr val="660033"/>
              </a:solidFill>
            </a:endParaRPr>
          </a:p>
        </p:txBody>
      </p:sp>
      <p:sp>
        <p:nvSpPr>
          <p:cNvPr id="4" name="Rectangle 3"/>
          <p:cNvSpPr/>
          <p:nvPr/>
        </p:nvSpPr>
        <p:spPr>
          <a:xfrm>
            <a:off x="1979712" y="1628800"/>
            <a:ext cx="4980851" cy="523220"/>
          </a:xfrm>
          <a:prstGeom prst="rect">
            <a:avLst/>
          </a:prstGeom>
        </p:spPr>
        <p:txBody>
          <a:bodyPr wrap="none">
            <a:spAutoFit/>
          </a:bodyPr>
          <a:lstStyle/>
          <a:p>
            <a:r>
              <a:rPr lang="ar-DZ" sz="2800" b="1" dirty="0">
                <a:solidFill>
                  <a:srgbClr val="FF3300"/>
                </a:solidFill>
              </a:rPr>
              <a:t>تخصص: النشاط البدني الرياضي التربوي</a:t>
            </a:r>
            <a:endParaRPr lang="fr-FR" sz="2800" b="1" dirty="0">
              <a:solidFill>
                <a:srgbClr val="FF3300"/>
              </a:solidFill>
            </a:endParaRPr>
          </a:p>
        </p:txBody>
      </p:sp>
      <p:sp>
        <p:nvSpPr>
          <p:cNvPr id="6" name="Rectangle 5"/>
          <p:cNvSpPr/>
          <p:nvPr/>
        </p:nvSpPr>
        <p:spPr>
          <a:xfrm>
            <a:off x="7629120" y="1628800"/>
            <a:ext cx="1191352" cy="584775"/>
          </a:xfrm>
          <a:prstGeom prst="rect">
            <a:avLst/>
          </a:prstGeom>
        </p:spPr>
        <p:txBody>
          <a:bodyPr wrap="none">
            <a:spAutoFit/>
          </a:bodyPr>
          <a:lstStyle/>
          <a:p>
            <a:r>
              <a:rPr lang="ar-DZ" sz="3200" b="1" dirty="0">
                <a:effectLst>
                  <a:outerShdw blurRad="38100" dist="38100" dir="2700000" algn="tl">
                    <a:srgbClr val="000000">
                      <a:alpha val="43137"/>
                    </a:srgbClr>
                  </a:outerShdw>
                </a:effectLst>
              </a:rPr>
              <a:t>بعنوان:</a:t>
            </a:r>
            <a:endParaRPr lang="fr-FR" sz="3200" b="1" dirty="0">
              <a:effectLst>
                <a:outerShdw blurRad="38100" dist="38100" dir="2700000" algn="tl">
                  <a:srgbClr val="000000">
                    <a:alpha val="43137"/>
                  </a:srgbClr>
                </a:outerShdw>
              </a:effectLst>
            </a:endParaRPr>
          </a:p>
        </p:txBody>
      </p:sp>
      <p:sp>
        <p:nvSpPr>
          <p:cNvPr id="7" name="AutoShape 2"/>
          <p:cNvSpPr>
            <a:spLocks noChangeArrowheads="1"/>
          </p:cNvSpPr>
          <p:nvPr/>
        </p:nvSpPr>
        <p:spPr bwMode="auto">
          <a:xfrm>
            <a:off x="467544" y="2334364"/>
            <a:ext cx="8208912" cy="1958732"/>
          </a:xfrm>
          <a:prstGeom prst="roundRect">
            <a:avLst>
              <a:gd name="adj" fmla="val 16667"/>
            </a:avLst>
          </a:prstGeom>
          <a:ln w="12700">
            <a:solidFill>
              <a:srgbClr val="B2A1C7"/>
            </a:solidFill>
            <a:round/>
            <a:headEnd/>
            <a:tailEnd/>
          </a:ln>
          <a:effectLst>
            <a:outerShdw dist="28398" dir="3806097" algn="ctr" rotWithShape="0">
              <a:srgbClr val="3F3151">
                <a:alpha val="50000"/>
              </a:srgbClr>
            </a:outerShdw>
          </a:effectLst>
        </p:spPr>
        <p:style>
          <a:lnRef idx="0">
            <a:scrgbClr r="0" g="0" b="0"/>
          </a:lnRef>
          <a:fillRef idx="1003">
            <a:schemeClr val="lt1"/>
          </a:fillRef>
          <a:effectRef idx="0">
            <a:scrgbClr r="0" g="0" b="0"/>
          </a:effectRef>
          <a:fontRef idx="major"/>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DZ" altLang="fr-FR" sz="3600" b="1" i="0" u="none" strike="noStrike" cap="none" normalizeH="0" baseline="0" dirty="0" err="1" smtClean="0">
                <a:ln>
                  <a:noFill/>
                </a:ln>
                <a:solidFill>
                  <a:schemeClr val="tx1"/>
                </a:solidFill>
                <a:effectLst/>
                <a:latin typeface="Simplified Arabic" pitchFamily="18" charset="-78"/>
                <a:ea typeface="Arial" pitchFamily="34" charset="0"/>
                <a:cs typeface="Simplified Arabic" pitchFamily="18" charset="-78"/>
              </a:rPr>
              <a:t>السلوكات</a:t>
            </a:r>
            <a:r>
              <a:rPr kumimoji="0" lang="ar-DZ" altLang="fr-FR" sz="36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القيادية لأساتذة التربية البدنية والرياضية وعلاقتها بالرضا الحركي لدى تلاميذ الطور المتوسط</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ar-DZ" altLang="fr-FR" sz="2400" b="1" i="0" u="none" strike="noStrike" cap="none" normalizeH="0" baseline="0" dirty="0" smtClean="0">
                <a:ln>
                  <a:noFill/>
                </a:ln>
                <a:solidFill>
                  <a:srgbClr val="FF3300"/>
                </a:solidFill>
                <a:effectLst/>
                <a:latin typeface="Simplified Arabic" pitchFamily="18" charset="-78"/>
                <a:ea typeface="Arial" pitchFamily="34" charset="0"/>
                <a:cs typeface="Simplified Arabic" pitchFamily="18" charset="-78"/>
              </a:rPr>
              <a:t>دراسة ميدانية لبعض متوسطات ولاية عين الدفلى</a:t>
            </a:r>
            <a:endParaRPr kumimoji="0" lang="fr-FR" altLang="fr-FR" sz="3200" b="1" i="0" u="none" strike="noStrike" cap="none" normalizeH="0" baseline="0" dirty="0" smtClean="0">
              <a:ln>
                <a:noFill/>
              </a:ln>
              <a:solidFill>
                <a:srgbClr val="FF3300"/>
              </a:solidFill>
              <a:effectLst/>
              <a:latin typeface="Arial" pitchFamily="34" charset="0"/>
              <a:cs typeface="Arial" pitchFamily="34" charset="0"/>
            </a:endParaRPr>
          </a:p>
        </p:txBody>
      </p:sp>
      <p:sp>
        <p:nvSpPr>
          <p:cNvPr id="8" name="Rectangle 7"/>
          <p:cNvSpPr/>
          <p:nvPr/>
        </p:nvSpPr>
        <p:spPr>
          <a:xfrm>
            <a:off x="5931262" y="4307612"/>
            <a:ext cx="3212738" cy="1569660"/>
          </a:xfrm>
          <a:prstGeom prst="rect">
            <a:avLst/>
          </a:prstGeom>
        </p:spPr>
        <p:txBody>
          <a:bodyPr wrap="none">
            <a:spAutoFit/>
          </a:bodyPr>
          <a:lstStyle/>
          <a:p>
            <a:pPr algn="r" rtl="1"/>
            <a:r>
              <a:rPr lang="ar-DZ" sz="3200" b="1" dirty="0"/>
              <a:t>إعداد الطلبة</a:t>
            </a:r>
            <a:r>
              <a:rPr lang="ar-DZ" sz="3200" b="1" dirty="0" smtClean="0"/>
              <a:t>:</a:t>
            </a:r>
            <a:endParaRPr lang="fr-FR" sz="3200" b="1" dirty="0" smtClean="0"/>
          </a:p>
          <a:p>
            <a:pPr marL="457200" indent="-457200" algn="r" rtl="1">
              <a:buFont typeface="Wingdings" panose="05000000000000000000" pitchFamily="2" charset="2"/>
              <a:buChar char="v"/>
            </a:pPr>
            <a:r>
              <a:rPr lang="ar-DZ" sz="3200" b="1" dirty="0" smtClean="0"/>
              <a:t>بن </a:t>
            </a:r>
            <a:r>
              <a:rPr lang="ar-DZ" sz="3200" b="1" dirty="0"/>
              <a:t>زارة طاهر </a:t>
            </a:r>
            <a:r>
              <a:rPr lang="ar-DZ" sz="3200" b="1" dirty="0" smtClean="0"/>
              <a:t>حكيم</a:t>
            </a:r>
            <a:endParaRPr lang="fr-FR" sz="3200" b="1" dirty="0"/>
          </a:p>
          <a:p>
            <a:pPr marL="457200" indent="-457200" algn="r" rtl="1">
              <a:buFont typeface="Wingdings" panose="05000000000000000000" pitchFamily="2" charset="2"/>
              <a:buChar char="v"/>
            </a:pPr>
            <a:r>
              <a:rPr lang="ar-DZ" sz="3200" b="1" dirty="0" smtClean="0"/>
              <a:t>بن </a:t>
            </a:r>
            <a:r>
              <a:rPr lang="ar-DZ" sz="3200" b="1" dirty="0"/>
              <a:t>سايح حمزة</a:t>
            </a:r>
            <a:endParaRPr lang="fr-FR" sz="3200" b="1" dirty="0"/>
          </a:p>
        </p:txBody>
      </p:sp>
      <p:sp>
        <p:nvSpPr>
          <p:cNvPr id="9" name="Rectangle 8"/>
          <p:cNvSpPr/>
          <p:nvPr/>
        </p:nvSpPr>
        <p:spPr>
          <a:xfrm>
            <a:off x="306779" y="4563125"/>
            <a:ext cx="2481770" cy="954107"/>
          </a:xfrm>
          <a:prstGeom prst="rect">
            <a:avLst/>
          </a:prstGeom>
        </p:spPr>
        <p:txBody>
          <a:bodyPr wrap="none">
            <a:spAutoFit/>
          </a:bodyPr>
          <a:lstStyle/>
          <a:p>
            <a:pPr algn="r" rtl="1"/>
            <a:r>
              <a:rPr lang="ar-DZ" sz="2800" b="1" dirty="0"/>
              <a:t>إشراف الأستاذ</a:t>
            </a:r>
            <a:r>
              <a:rPr lang="ar-DZ" sz="2800" b="1" dirty="0" smtClean="0"/>
              <a:t>:</a:t>
            </a:r>
            <a:endParaRPr lang="fr-FR" sz="2800" b="1" dirty="0" smtClean="0"/>
          </a:p>
          <a:p>
            <a:pPr algn="r" rtl="1"/>
            <a:r>
              <a:rPr lang="ar-DZ" sz="2800" b="1" dirty="0"/>
              <a:t>أ. حريزي عبد النور</a:t>
            </a:r>
            <a:endParaRPr lang="fr-FR" sz="2800" b="1" dirty="0"/>
          </a:p>
        </p:txBody>
      </p:sp>
      <p:sp>
        <p:nvSpPr>
          <p:cNvPr id="10" name="AutoShape 3"/>
          <p:cNvSpPr>
            <a:spLocks noChangeArrowheads="1"/>
          </p:cNvSpPr>
          <p:nvPr/>
        </p:nvSpPr>
        <p:spPr bwMode="auto">
          <a:xfrm>
            <a:off x="1619672" y="5733256"/>
            <a:ext cx="5472608" cy="1152128"/>
          </a:xfrm>
          <a:prstGeom prst="ribbon2">
            <a:avLst>
              <a:gd name="adj1" fmla="val 12500"/>
              <a:gd name="adj2" fmla="val 50000"/>
            </a:avLst>
          </a:prstGeom>
          <a:gradFill rotWithShape="0">
            <a:gsLst>
              <a:gs pos="0">
                <a:srgbClr val="FFFFFF"/>
              </a:gs>
              <a:gs pos="100000">
                <a:srgbClr val="B8CCE4"/>
              </a:gs>
            </a:gsLst>
            <a:lin ang="5400000" scaled="1"/>
          </a:gradFill>
          <a:ln w="12700">
            <a:solidFill>
              <a:srgbClr val="95B3D7"/>
            </a:solidFill>
            <a:round/>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pPr algn="ctr" rtl="1"/>
            <a:r>
              <a:rPr lang="ar-DZ" sz="3200" b="1" dirty="0" smtClean="0"/>
              <a:t>السنة الجامعية 2015/2016</a:t>
            </a:r>
            <a:endParaRPr lang="fr-FR" sz="3200" b="1" dirty="0"/>
          </a:p>
        </p:txBody>
      </p:sp>
    </p:spTree>
    <p:extLst>
      <p:ext uri="{BB962C8B-B14F-4D97-AF65-F5344CB8AC3E}">
        <p14:creationId xmlns:p14="http://schemas.microsoft.com/office/powerpoint/2010/main" val="1608014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1000" fill="hold"/>
                                        <p:tgtEl>
                                          <p:spTgt spid="4"/>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grpId="0" nodeType="click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p:cTn id="30" dur="1000" fill="hold"/>
                                        <p:tgtEl>
                                          <p:spTgt spid="7"/>
                                        </p:tgtEl>
                                        <p:attrNameLst>
                                          <p:attrName>ppt_w</p:attrName>
                                        </p:attrNameLst>
                                      </p:cBhvr>
                                      <p:tavLst>
                                        <p:tav tm="0">
                                          <p:val>
                                            <p:fltVal val="0"/>
                                          </p:val>
                                        </p:tav>
                                        <p:tav tm="100000">
                                          <p:val>
                                            <p:strVal val="#ppt_w"/>
                                          </p:val>
                                        </p:tav>
                                      </p:tavLst>
                                    </p:anim>
                                    <p:anim calcmode="lin" valueType="num">
                                      <p:cBhvr>
                                        <p:cTn id="31" dur="1000" fill="hold"/>
                                        <p:tgtEl>
                                          <p:spTgt spid="7"/>
                                        </p:tgtEl>
                                        <p:attrNameLst>
                                          <p:attrName>ppt_h</p:attrName>
                                        </p:attrNameLst>
                                      </p:cBhvr>
                                      <p:tavLst>
                                        <p:tav tm="0">
                                          <p:val>
                                            <p:fltVal val="0"/>
                                          </p:val>
                                        </p:tav>
                                        <p:tav tm="100000">
                                          <p:val>
                                            <p:strVal val="#ppt_h"/>
                                          </p:val>
                                        </p:tav>
                                      </p:tavLst>
                                    </p:anim>
                                    <p:anim calcmode="lin" valueType="num">
                                      <p:cBhvr>
                                        <p:cTn id="32" dur="1000" fill="hold"/>
                                        <p:tgtEl>
                                          <p:spTgt spid="7"/>
                                        </p:tgtEl>
                                        <p:attrNameLst>
                                          <p:attrName>style.rotation</p:attrName>
                                        </p:attrNameLst>
                                      </p:cBhvr>
                                      <p:tavLst>
                                        <p:tav tm="0">
                                          <p:val>
                                            <p:fltVal val="90"/>
                                          </p:val>
                                        </p:tav>
                                        <p:tav tm="100000">
                                          <p:val>
                                            <p:fltVal val="0"/>
                                          </p:val>
                                        </p:tav>
                                      </p:tavLst>
                                    </p:anim>
                                    <p:animEffect transition="in" filter="fade">
                                      <p:cBhvr>
                                        <p:cTn id="33" dur="1000"/>
                                        <p:tgtEl>
                                          <p:spTgt spid="7"/>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500" fill="hold"/>
                                        <p:tgtEl>
                                          <p:spTgt spid="8"/>
                                        </p:tgtEl>
                                        <p:attrNameLst>
                                          <p:attrName>ppt_x</p:attrName>
                                        </p:attrNameLst>
                                      </p:cBhvr>
                                      <p:tavLst>
                                        <p:tav tm="0">
                                          <p:val>
                                            <p:strVal val="#ppt_x"/>
                                          </p:val>
                                        </p:tav>
                                        <p:tav tm="100000">
                                          <p:val>
                                            <p:strVal val="#ppt_x"/>
                                          </p:val>
                                        </p:tav>
                                      </p:tavLst>
                                    </p:anim>
                                    <p:anim calcmode="lin" valueType="num">
                                      <p:cBhvr additive="base">
                                        <p:cTn id="39" dur="500" fill="hold"/>
                                        <p:tgtEl>
                                          <p:spTgt spid="8"/>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additive="base">
                                        <p:cTn id="42" dur="500" fill="hold"/>
                                        <p:tgtEl>
                                          <p:spTgt spid="9"/>
                                        </p:tgtEl>
                                        <p:attrNameLst>
                                          <p:attrName>ppt_x</p:attrName>
                                        </p:attrNameLst>
                                      </p:cBhvr>
                                      <p:tavLst>
                                        <p:tav tm="0">
                                          <p:val>
                                            <p:strVal val="#ppt_x"/>
                                          </p:val>
                                        </p:tav>
                                        <p:tav tm="100000">
                                          <p:val>
                                            <p:strVal val="#ppt_x"/>
                                          </p:val>
                                        </p:tav>
                                      </p:tavLst>
                                    </p:anim>
                                    <p:anim calcmode="lin" valueType="num">
                                      <p:cBhvr additive="base">
                                        <p:cTn id="4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6" presetClass="entr" presetSubtype="0" fill="hold" grpId="0" nodeType="click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wipe(down)">
                                      <p:cBhvr>
                                        <p:cTn id="48" dur="580">
                                          <p:stCondLst>
                                            <p:cond delay="0"/>
                                          </p:stCondLst>
                                        </p:cTn>
                                        <p:tgtEl>
                                          <p:spTgt spid="10"/>
                                        </p:tgtEl>
                                      </p:cBhvr>
                                    </p:animEffect>
                                    <p:anim calcmode="lin" valueType="num">
                                      <p:cBhvr>
                                        <p:cTn id="49"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50"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51"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52"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53"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54" dur="26">
                                          <p:stCondLst>
                                            <p:cond delay="650"/>
                                          </p:stCondLst>
                                        </p:cTn>
                                        <p:tgtEl>
                                          <p:spTgt spid="10"/>
                                        </p:tgtEl>
                                      </p:cBhvr>
                                      <p:to x="100000" y="60000"/>
                                    </p:animScale>
                                    <p:animScale>
                                      <p:cBhvr>
                                        <p:cTn id="55" dur="166" decel="50000">
                                          <p:stCondLst>
                                            <p:cond delay="676"/>
                                          </p:stCondLst>
                                        </p:cTn>
                                        <p:tgtEl>
                                          <p:spTgt spid="10"/>
                                        </p:tgtEl>
                                      </p:cBhvr>
                                      <p:to x="100000" y="100000"/>
                                    </p:animScale>
                                    <p:animScale>
                                      <p:cBhvr>
                                        <p:cTn id="56" dur="26">
                                          <p:stCondLst>
                                            <p:cond delay="1312"/>
                                          </p:stCondLst>
                                        </p:cTn>
                                        <p:tgtEl>
                                          <p:spTgt spid="10"/>
                                        </p:tgtEl>
                                      </p:cBhvr>
                                      <p:to x="100000" y="80000"/>
                                    </p:animScale>
                                    <p:animScale>
                                      <p:cBhvr>
                                        <p:cTn id="57" dur="166" decel="50000">
                                          <p:stCondLst>
                                            <p:cond delay="1338"/>
                                          </p:stCondLst>
                                        </p:cTn>
                                        <p:tgtEl>
                                          <p:spTgt spid="10"/>
                                        </p:tgtEl>
                                      </p:cBhvr>
                                      <p:to x="100000" y="100000"/>
                                    </p:animScale>
                                    <p:animScale>
                                      <p:cBhvr>
                                        <p:cTn id="58" dur="26">
                                          <p:stCondLst>
                                            <p:cond delay="1642"/>
                                          </p:stCondLst>
                                        </p:cTn>
                                        <p:tgtEl>
                                          <p:spTgt spid="10"/>
                                        </p:tgtEl>
                                      </p:cBhvr>
                                      <p:to x="100000" y="90000"/>
                                    </p:animScale>
                                    <p:animScale>
                                      <p:cBhvr>
                                        <p:cTn id="59" dur="166" decel="50000">
                                          <p:stCondLst>
                                            <p:cond delay="1668"/>
                                          </p:stCondLst>
                                        </p:cTn>
                                        <p:tgtEl>
                                          <p:spTgt spid="10"/>
                                        </p:tgtEl>
                                      </p:cBhvr>
                                      <p:to x="100000" y="100000"/>
                                    </p:animScale>
                                    <p:animScale>
                                      <p:cBhvr>
                                        <p:cTn id="60" dur="26">
                                          <p:stCondLst>
                                            <p:cond delay="1808"/>
                                          </p:stCondLst>
                                        </p:cTn>
                                        <p:tgtEl>
                                          <p:spTgt spid="10"/>
                                        </p:tgtEl>
                                      </p:cBhvr>
                                      <p:to x="100000" y="95000"/>
                                    </p:animScale>
                                    <p:animScale>
                                      <p:cBhvr>
                                        <p:cTn id="61" dur="166" decel="50000">
                                          <p:stCondLst>
                                            <p:cond delay="1834"/>
                                          </p:stCondLst>
                                        </p:cTn>
                                        <p:tgtEl>
                                          <p:spTgt spid="1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p:bldP spid="4" grpId="0"/>
      <p:bldP spid="6" grpId="0"/>
      <p:bldP spid="7" grpId="0" animBg="1"/>
      <p:bldP spid="8" grpId="0"/>
      <p:bldP spid="9" grpId="0"/>
      <p:bldP spid="10"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79512" y="1052736"/>
            <a:ext cx="8640959" cy="4608512"/>
          </a:xfrm>
        </p:spPr>
        <p:txBody>
          <a:bodyPr/>
          <a:lstStyle/>
          <a:p>
            <a:pPr marL="0" indent="0" algn="ctr" rtl="1">
              <a:buNone/>
            </a:pPr>
            <a:r>
              <a:rPr lang="ar-DZ" sz="2800" b="1" dirty="0">
                <a:latin typeface="Arial" panose="020B0604020202020204" pitchFamily="34" charset="0"/>
                <a:cs typeface="Arial" panose="020B0604020202020204" pitchFamily="34" charset="0"/>
              </a:rPr>
              <a:t> </a:t>
            </a:r>
            <a:r>
              <a:rPr lang="ar-DZ" sz="2800" b="1" dirty="0" smtClean="0">
                <a:latin typeface="Arial" panose="020B0604020202020204" pitchFamily="34" charset="0"/>
                <a:cs typeface="Arial" panose="020B0604020202020204" pitchFamily="34" charset="0"/>
              </a:rPr>
              <a:t>  </a:t>
            </a:r>
            <a:r>
              <a:rPr lang="ar-DZ" sz="2800" b="1" dirty="0" smtClean="0">
                <a:solidFill>
                  <a:schemeClr val="tx1"/>
                </a:solidFill>
                <a:latin typeface="Arial" panose="020B0604020202020204" pitchFamily="34" charset="0"/>
                <a:cs typeface="Arial" panose="020B0604020202020204" pitchFamily="34" charset="0"/>
              </a:rPr>
              <a:t>مناقشة </a:t>
            </a:r>
            <a:r>
              <a:rPr lang="ar-DZ" sz="2800" b="1" dirty="0">
                <a:solidFill>
                  <a:schemeClr val="tx1"/>
                </a:solidFill>
                <a:latin typeface="Arial" panose="020B0604020202020204" pitchFamily="34" charset="0"/>
                <a:cs typeface="Arial" panose="020B0604020202020204" pitchFamily="34" charset="0"/>
              </a:rPr>
              <a:t>الفرضية الجزئية الثالثة:</a:t>
            </a:r>
          </a:p>
          <a:p>
            <a:pPr algn="just" rtl="1">
              <a:lnSpc>
                <a:spcPct val="150000"/>
              </a:lnSpc>
            </a:pPr>
            <a:r>
              <a:rPr lang="ar-DZ" dirty="0">
                <a:solidFill>
                  <a:schemeClr val="tx1"/>
                </a:solidFill>
                <a:latin typeface="Arial" panose="020B0604020202020204" pitchFamily="34" charset="0"/>
                <a:cs typeface="Arial" panose="020B0604020202020204" pitchFamily="34" charset="0"/>
              </a:rPr>
              <a:t>تمثلت الفرضية الجزئية الثانية في أن للسلوك الاجتماعي المساعد لأستاذ التربية البدنية والرياضية علاقة بالرضا الحركي للتلميذ في الطور </a:t>
            </a:r>
            <a:r>
              <a:rPr lang="ar-DZ" dirty="0" smtClean="0">
                <a:solidFill>
                  <a:schemeClr val="tx1"/>
                </a:solidFill>
                <a:latin typeface="Arial" panose="020B0604020202020204" pitchFamily="34" charset="0"/>
                <a:cs typeface="Arial" panose="020B0604020202020204" pitchFamily="34" charset="0"/>
              </a:rPr>
              <a:t>المتوسط.</a:t>
            </a:r>
            <a:endParaRPr lang="ar-DZ" dirty="0">
              <a:solidFill>
                <a:schemeClr val="tx1"/>
              </a:solidFill>
              <a:latin typeface="Arial" panose="020B0604020202020204" pitchFamily="34" charset="0"/>
              <a:cs typeface="Arial" panose="020B0604020202020204" pitchFamily="34" charset="0"/>
            </a:endParaRPr>
          </a:p>
          <a:p>
            <a:pPr algn="just" rtl="1">
              <a:lnSpc>
                <a:spcPct val="150000"/>
              </a:lnSpc>
            </a:pPr>
            <a:r>
              <a:rPr lang="ar-DZ" dirty="0">
                <a:solidFill>
                  <a:schemeClr val="tx1"/>
                </a:solidFill>
                <a:latin typeface="Arial" panose="020B0604020202020204" pitchFamily="34" charset="0"/>
                <a:cs typeface="Arial" panose="020B0604020202020204" pitchFamily="34" charset="0"/>
              </a:rPr>
              <a:t>من النتائج المحصل عليها من الجدول رقم (02) من </a:t>
            </a:r>
            <a:r>
              <a:rPr lang="ar-DZ" dirty="0" smtClean="0">
                <a:solidFill>
                  <a:schemeClr val="tx1"/>
                </a:solidFill>
                <a:latin typeface="Arial" panose="020B0604020202020204" pitchFamily="34" charset="0"/>
                <a:cs typeface="Arial" panose="020B0604020202020204" pitchFamily="34" charset="0"/>
              </a:rPr>
              <a:t>مخرجات </a:t>
            </a:r>
            <a:r>
              <a:rPr lang="fr-FR" dirty="0" smtClean="0">
                <a:solidFill>
                  <a:schemeClr val="tx1"/>
                </a:solidFill>
                <a:latin typeface="Arial" panose="020B0604020202020204" pitchFamily="34" charset="0"/>
                <a:cs typeface="Arial" panose="020B0604020202020204" pitchFamily="34" charset="0"/>
              </a:rPr>
              <a:t>spss </a:t>
            </a:r>
            <a:r>
              <a:rPr lang="ar-DZ" dirty="0" smtClean="0">
                <a:solidFill>
                  <a:schemeClr val="tx1"/>
                </a:solidFill>
                <a:latin typeface="Arial" panose="020B0604020202020204" pitchFamily="34" charset="0"/>
                <a:cs typeface="Arial" panose="020B0604020202020204" pitchFamily="34" charset="0"/>
              </a:rPr>
              <a:t> نجد </a:t>
            </a:r>
            <a:r>
              <a:rPr lang="ar-DZ" dirty="0">
                <a:solidFill>
                  <a:schemeClr val="tx1"/>
                </a:solidFill>
                <a:latin typeface="Arial" panose="020B0604020202020204" pitchFamily="34" charset="0"/>
                <a:cs typeface="Arial" panose="020B0604020202020204" pitchFamily="34" charset="0"/>
              </a:rPr>
              <a:t>أن قيمة </a:t>
            </a:r>
            <a:r>
              <a:rPr lang="fr-FR" b="1" dirty="0">
                <a:solidFill>
                  <a:schemeClr val="tx1"/>
                </a:solidFill>
                <a:latin typeface="Arial" panose="020B0604020202020204" pitchFamily="34" charset="0"/>
                <a:cs typeface="Arial" panose="020B0604020202020204" pitchFamily="34" charset="0"/>
              </a:rPr>
              <a:t>R </a:t>
            </a:r>
            <a:r>
              <a:rPr lang="ar-DZ" b="1" dirty="0">
                <a:solidFill>
                  <a:schemeClr val="tx1"/>
                </a:solidFill>
                <a:latin typeface="Arial" panose="020B0604020202020204" pitchFamily="34" charset="0"/>
                <a:cs typeface="Arial" panose="020B0604020202020204" pitchFamily="34" charset="0"/>
              </a:rPr>
              <a:t>المحسوبة(0.003) </a:t>
            </a:r>
            <a:r>
              <a:rPr lang="ar-DZ" dirty="0">
                <a:solidFill>
                  <a:schemeClr val="tx1"/>
                </a:solidFill>
                <a:latin typeface="Arial" panose="020B0604020202020204" pitchFamily="34" charset="0"/>
                <a:cs typeface="Arial" panose="020B0604020202020204" pitchFamily="34" charset="0"/>
              </a:rPr>
              <a:t>أصغر من قيمة </a:t>
            </a:r>
            <a:r>
              <a:rPr lang="fr-FR" b="1" dirty="0">
                <a:solidFill>
                  <a:schemeClr val="tx1"/>
                </a:solidFill>
                <a:latin typeface="Arial" panose="020B0604020202020204" pitchFamily="34" charset="0"/>
                <a:cs typeface="Arial" panose="020B0604020202020204" pitchFamily="34" charset="0"/>
              </a:rPr>
              <a:t>R </a:t>
            </a:r>
            <a:r>
              <a:rPr lang="ar-DZ" b="1" dirty="0">
                <a:solidFill>
                  <a:schemeClr val="tx1"/>
                </a:solidFill>
                <a:latin typeface="Arial" panose="020B0604020202020204" pitchFamily="34" charset="0"/>
                <a:cs typeface="Arial" panose="020B0604020202020204" pitchFamily="34" charset="0"/>
              </a:rPr>
              <a:t>المجدولة(2.10) </a:t>
            </a:r>
            <a:r>
              <a:rPr lang="ar-DZ" dirty="0" smtClean="0">
                <a:solidFill>
                  <a:schemeClr val="tx1"/>
                </a:solidFill>
                <a:latin typeface="Arial" panose="020B0604020202020204" pitchFamily="34" charset="0"/>
                <a:cs typeface="Arial" panose="020B0604020202020204" pitchFamily="34" charset="0"/>
              </a:rPr>
              <a:t>وبالتالي غير دال احصائيا </a:t>
            </a:r>
            <a:r>
              <a:rPr lang="ar-DZ" dirty="0">
                <a:solidFill>
                  <a:schemeClr val="tx1"/>
                </a:solidFill>
                <a:latin typeface="Arial" panose="020B0604020202020204" pitchFamily="34" charset="0"/>
                <a:cs typeface="Arial" panose="020B0604020202020204" pitchFamily="34" charset="0"/>
              </a:rPr>
              <a:t>عند مستوى الدلالة 0.05، ومن هنا يمكننا القول بأن هناك </a:t>
            </a:r>
            <a:r>
              <a:rPr lang="ar-DZ" b="1" dirty="0">
                <a:solidFill>
                  <a:schemeClr val="tx1"/>
                </a:solidFill>
                <a:latin typeface="Arial" panose="020B0604020202020204" pitchFamily="34" charset="0"/>
                <a:cs typeface="Arial" panose="020B0604020202020204" pitchFamily="34" charset="0"/>
              </a:rPr>
              <a:t>ارتباط طردي ضعيف </a:t>
            </a:r>
            <a:r>
              <a:rPr lang="ar-DZ" dirty="0">
                <a:solidFill>
                  <a:schemeClr val="tx1"/>
                </a:solidFill>
                <a:latin typeface="Arial" panose="020B0604020202020204" pitchFamily="34" charset="0"/>
                <a:cs typeface="Arial" panose="020B0604020202020204" pitchFamily="34" charset="0"/>
              </a:rPr>
              <a:t>بين السلوك الاجتماعي المساعد لأستاذ التربية البدنية والرياضية والرضا الحركي للتلاميذ.</a:t>
            </a:r>
          </a:p>
          <a:p>
            <a:pPr algn="r" rtl="1"/>
            <a:endParaRPr lang="fr-FR" dirty="0">
              <a:latin typeface="Arial" panose="020B0604020202020204" pitchFamily="34" charset="0"/>
              <a:cs typeface="Arial" panose="020B0604020202020204" pitchFamily="34" charset="0"/>
            </a:endParaRPr>
          </a:p>
        </p:txBody>
      </p:sp>
      <p:sp>
        <p:nvSpPr>
          <p:cNvPr id="3" name="Espace réservé du numéro de diapositive 2"/>
          <p:cNvSpPr>
            <a:spLocks noGrp="1"/>
          </p:cNvSpPr>
          <p:nvPr>
            <p:ph type="sldNum" sz="quarter" idx="12"/>
          </p:nvPr>
        </p:nvSpPr>
        <p:spPr/>
        <p:txBody>
          <a:bodyPr/>
          <a:lstStyle/>
          <a:p>
            <a:fld id="{CF4668DC-857F-487D-BFFA-8C0CA5037977}" type="slidenum">
              <a:rPr lang="fr-BE" smtClean="0"/>
              <a:t>30</a:t>
            </a:fld>
            <a:endParaRPr lang="fr-BE"/>
          </a:p>
        </p:txBody>
      </p:sp>
    </p:spTree>
    <p:extLst>
      <p:ext uri="{BB962C8B-B14F-4D97-AF65-F5344CB8AC3E}">
        <p14:creationId xmlns:p14="http://schemas.microsoft.com/office/powerpoint/2010/main" val="5242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1412776"/>
            <a:ext cx="8640960" cy="3960440"/>
          </a:xfrm>
        </p:spPr>
        <p:txBody>
          <a:bodyPr>
            <a:normAutofit/>
          </a:bodyPr>
          <a:lstStyle/>
          <a:p>
            <a:pPr marL="0" indent="0" algn="ctr" rtl="1">
              <a:buNone/>
            </a:pPr>
            <a:r>
              <a:rPr lang="ar-DZ" sz="3200" b="1" dirty="0" smtClean="0">
                <a:solidFill>
                  <a:srgbClr val="FF0000"/>
                </a:solidFill>
              </a:rPr>
              <a:t>     الاستنتاج </a:t>
            </a:r>
            <a:r>
              <a:rPr lang="ar-DZ" sz="3200" b="1" dirty="0">
                <a:solidFill>
                  <a:srgbClr val="FF0000"/>
                </a:solidFill>
              </a:rPr>
              <a:t>العام </a:t>
            </a:r>
            <a:r>
              <a:rPr lang="ar-DZ" sz="3200" b="1" dirty="0" smtClean="0">
                <a:solidFill>
                  <a:srgbClr val="FF0000"/>
                </a:solidFill>
              </a:rPr>
              <a:t>للدراسة</a:t>
            </a:r>
            <a:endParaRPr lang="ar-DZ" sz="3200" b="1" dirty="0">
              <a:solidFill>
                <a:srgbClr val="FF0000"/>
              </a:solidFill>
            </a:endParaRPr>
          </a:p>
          <a:p>
            <a:pPr algn="just" rtl="1">
              <a:lnSpc>
                <a:spcPct val="150000"/>
              </a:lnSpc>
            </a:pPr>
            <a:r>
              <a:rPr lang="ar-DZ" sz="2800" dirty="0">
                <a:solidFill>
                  <a:schemeClr val="tx1"/>
                </a:solidFill>
              </a:rPr>
              <a:t>من خلال بحثنا هذا الذي تطرقنا فيه إلى دراسة </a:t>
            </a:r>
            <a:r>
              <a:rPr lang="ar-DZ" sz="2800" dirty="0" err="1">
                <a:solidFill>
                  <a:schemeClr val="tx1"/>
                </a:solidFill>
              </a:rPr>
              <a:t>السلوكات</a:t>
            </a:r>
            <a:r>
              <a:rPr lang="ar-DZ" sz="2800" dirty="0">
                <a:solidFill>
                  <a:schemeClr val="tx1"/>
                </a:solidFill>
              </a:rPr>
              <a:t> القيادية لأساتذة التربية البدنية والرياضية وعلاقتها بالرضا الحركي لدى تلاميذ الطور المتوسط، الذي كان يهدف إلى التعرف على نوع العلاقة الارتباطية بين أنواع السلوك القيادي بالرضا الحركي للتلاميذ توصلنا إلى ما يلي:</a:t>
            </a:r>
          </a:p>
          <a:p>
            <a:pPr marL="0" indent="0" algn="r" rtl="1">
              <a:buNone/>
            </a:pPr>
            <a:endParaRPr lang="fr-FR" sz="2800" dirty="0"/>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t>31</a:t>
            </a:fld>
            <a:endParaRPr lang="fr-BE"/>
          </a:p>
        </p:txBody>
      </p:sp>
    </p:spTree>
    <p:extLst>
      <p:ext uri="{BB962C8B-B14F-4D97-AF65-F5344CB8AC3E}">
        <p14:creationId xmlns:p14="http://schemas.microsoft.com/office/powerpoint/2010/main" val="1122852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1196752"/>
            <a:ext cx="8640960" cy="4104456"/>
          </a:xfrm>
        </p:spPr>
        <p:txBody>
          <a:bodyPr>
            <a:normAutofit/>
          </a:bodyPr>
          <a:lstStyle/>
          <a:p>
            <a:pPr algn="just" rtl="1">
              <a:lnSpc>
                <a:spcPct val="150000"/>
              </a:lnSpc>
            </a:pPr>
            <a:r>
              <a:rPr lang="ar-DZ" sz="2800" dirty="0" smtClean="0">
                <a:solidFill>
                  <a:schemeClr val="tx1"/>
                </a:solidFill>
              </a:rPr>
              <a:t>خلال </a:t>
            </a:r>
            <a:r>
              <a:rPr lang="ar-DZ" sz="2800" dirty="0">
                <a:solidFill>
                  <a:schemeClr val="tx1"/>
                </a:solidFill>
              </a:rPr>
              <a:t>تحليل نتائج العلاقة الارتباطية بين مقياس السلوك القيادي ومقياس الرضا الحركي، ومن خلال التحليل الإحصائي لبيانات البحث الميدانية باستخدام برنامج </a:t>
            </a:r>
            <a:r>
              <a:rPr lang="fr-FR" sz="2800" dirty="0">
                <a:solidFill>
                  <a:schemeClr val="tx1"/>
                </a:solidFill>
              </a:rPr>
              <a:t>spss </a:t>
            </a:r>
            <a:r>
              <a:rPr lang="ar-DZ" sz="2800" dirty="0">
                <a:solidFill>
                  <a:schemeClr val="tx1"/>
                </a:solidFill>
              </a:rPr>
              <a:t>توصلنا إلى أنه توجد علاقة ارتباطية عكسية ضعيفة (سالبة) بين السلوك الديمقراطي للأستاذ والرضا الحركي للتلاميذ، وكذلك وجود علاقة ارتباطية طردية ضعيفة (موجبة) بين كل من السلوك الأوتوقراطي والسلوك الاجتماعي المساعد والرضا الحركي.</a:t>
            </a:r>
          </a:p>
          <a:p>
            <a:pPr algn="r" rtl="1"/>
            <a:endParaRPr lang="fr-FR" dirty="0"/>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t>32</a:t>
            </a:fld>
            <a:endParaRPr lang="fr-BE"/>
          </a:p>
        </p:txBody>
      </p:sp>
    </p:spTree>
    <p:extLst>
      <p:ext uri="{BB962C8B-B14F-4D97-AF65-F5344CB8AC3E}">
        <p14:creationId xmlns:p14="http://schemas.microsoft.com/office/powerpoint/2010/main" val="1030064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1268760"/>
            <a:ext cx="8589640" cy="4104456"/>
          </a:xfrm>
        </p:spPr>
        <p:txBody>
          <a:bodyPr>
            <a:normAutofit/>
          </a:bodyPr>
          <a:lstStyle/>
          <a:p>
            <a:pPr algn="just" rtl="1">
              <a:lnSpc>
                <a:spcPct val="150000"/>
              </a:lnSpc>
            </a:pPr>
            <a:r>
              <a:rPr lang="ar-DZ" sz="2800" dirty="0" smtClean="0">
                <a:solidFill>
                  <a:schemeClr val="tx1"/>
                </a:solidFill>
              </a:rPr>
              <a:t>ومن </a:t>
            </a:r>
            <a:r>
              <a:rPr lang="ar-DZ" sz="2800" dirty="0">
                <a:solidFill>
                  <a:schemeClr val="tx1"/>
                </a:solidFill>
              </a:rPr>
              <a:t>هنا توصلنا الى اكتشاف نوع العلاقة الارتباطية بين السلوك القيادي لأستاذ التربية البدنية والرياضية والرضا الحركي لدى تلاميذ الطور المتوسط.</a:t>
            </a:r>
          </a:p>
          <a:p>
            <a:pPr algn="just" rtl="1">
              <a:lnSpc>
                <a:spcPct val="150000"/>
              </a:lnSpc>
            </a:pPr>
            <a:r>
              <a:rPr lang="ar-DZ" sz="2800" dirty="0">
                <a:solidFill>
                  <a:schemeClr val="tx1"/>
                </a:solidFill>
              </a:rPr>
              <a:t>يمكننا القول بصفة عامة أن السلوك القيادي للأستاذ قد لا يتفق بشكل مناسب مع آراء التلاميذ وتوجهاتهم وبالتالي فان هذا يؤثر سلبا على أدائهم الحركي.</a:t>
            </a:r>
          </a:p>
          <a:p>
            <a:pPr marL="0" indent="0" algn="r" rtl="1">
              <a:buNone/>
            </a:pPr>
            <a:endParaRPr lang="fr-FR" dirty="0"/>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t>33</a:t>
            </a:fld>
            <a:endParaRPr lang="fr-BE"/>
          </a:p>
        </p:txBody>
      </p:sp>
    </p:spTree>
    <p:extLst>
      <p:ext uri="{BB962C8B-B14F-4D97-AF65-F5344CB8AC3E}">
        <p14:creationId xmlns:p14="http://schemas.microsoft.com/office/powerpoint/2010/main" val="2266690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251520" y="1412776"/>
            <a:ext cx="8640960" cy="4248472"/>
          </a:xfrm>
        </p:spPr>
        <p:txBody>
          <a:bodyPr>
            <a:normAutofit lnSpcReduction="10000"/>
          </a:bodyPr>
          <a:lstStyle/>
          <a:p>
            <a:pPr marL="0" indent="0" algn="ctr" rtl="1">
              <a:lnSpc>
                <a:spcPct val="150000"/>
              </a:lnSpc>
              <a:buNone/>
            </a:pPr>
            <a:r>
              <a:rPr lang="ar-DZ" sz="6000" b="1" dirty="0" smtClean="0">
                <a:solidFill>
                  <a:srgbClr val="FF0000"/>
                </a:solidFill>
                <a:latin typeface="Arial" panose="020B0604020202020204" pitchFamily="34" charset="0"/>
                <a:cs typeface="Arial" panose="020B0604020202020204" pitchFamily="34" charset="0"/>
              </a:rPr>
              <a:t>خاتـــــــــــــمة</a:t>
            </a:r>
            <a:endParaRPr lang="ar-DZ" sz="3600" dirty="0" smtClean="0">
              <a:solidFill>
                <a:schemeClr val="tx1"/>
              </a:solidFill>
              <a:latin typeface="Arial" panose="020B0604020202020204" pitchFamily="34" charset="0"/>
              <a:cs typeface="Arial" panose="020B0604020202020204" pitchFamily="34" charset="0"/>
            </a:endParaRPr>
          </a:p>
          <a:p>
            <a:pPr marL="0" indent="0" algn="just" rtl="1">
              <a:lnSpc>
                <a:spcPct val="200000"/>
              </a:lnSpc>
              <a:buNone/>
            </a:pPr>
            <a:r>
              <a:rPr lang="ar-DZ" dirty="0" smtClean="0">
                <a:solidFill>
                  <a:schemeClr val="tx1"/>
                </a:solidFill>
                <a:latin typeface="Arial" panose="020B0604020202020204" pitchFamily="34" charset="0"/>
                <a:cs typeface="Arial" panose="020B0604020202020204" pitchFamily="34" charset="0"/>
              </a:rPr>
              <a:t>يمكننا القول أن انجع سلوك قيادي هو السلوك الذي يجد فيه التلميذ الفرصة لإبراز قدراته والتعبير عن نفسه، بحيث يجد من يساعده على تخطي الصعوبات وتنمية جوانبه النفسية والبدنية، وهذا ما يؤدي الى سعادته وارتفاع درجة رضاه عن قدراته ما يؤدي به الى بذل المزيد من الجهد وبالتالي تحقيق الأهداف المرجوة.</a:t>
            </a:r>
            <a:endParaRPr lang="fr-FR" dirty="0">
              <a:solidFill>
                <a:schemeClr val="tx1"/>
              </a:solidFill>
              <a:latin typeface="Arial" panose="020B0604020202020204" pitchFamily="34" charset="0"/>
              <a:cs typeface="Arial" panose="020B0604020202020204" pitchFamily="34" charset="0"/>
            </a:endParaRPr>
          </a:p>
        </p:txBody>
      </p:sp>
      <p:sp>
        <p:nvSpPr>
          <p:cNvPr id="3" name="Espace réservé du numéro de diapositive 2"/>
          <p:cNvSpPr>
            <a:spLocks noGrp="1"/>
          </p:cNvSpPr>
          <p:nvPr>
            <p:ph type="sldNum" sz="quarter" idx="12"/>
          </p:nvPr>
        </p:nvSpPr>
        <p:spPr/>
        <p:txBody>
          <a:bodyPr/>
          <a:lstStyle/>
          <a:p>
            <a:fld id="{CF4668DC-857F-487D-BFFA-8C0CA5037977}" type="slidenum">
              <a:rPr lang="fr-BE" smtClean="0"/>
              <a:t>34</a:t>
            </a:fld>
            <a:endParaRPr lang="fr-BE"/>
          </a:p>
        </p:txBody>
      </p:sp>
    </p:spTree>
    <p:extLst>
      <p:ext uri="{BB962C8B-B14F-4D97-AF65-F5344CB8AC3E}">
        <p14:creationId xmlns:p14="http://schemas.microsoft.com/office/powerpoint/2010/main" val="98256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80">
                                          <p:stCondLst>
                                            <p:cond delay="0"/>
                                          </p:stCondLst>
                                        </p:cTn>
                                        <p:tgtEl>
                                          <p:spTgt spid="2">
                                            <p:txEl>
                                              <p:pRg st="0" end="0"/>
                                            </p:txEl>
                                          </p:spTgt>
                                        </p:tgtEl>
                                      </p:cBhvr>
                                    </p:animEffect>
                                    <p:anim calcmode="lin" valueType="num">
                                      <p:cBhvr>
                                        <p:cTn id="8" dur="1822" tmFilter="0,0; 0.14,0.36; 0.43,0.73; 0.71,0.91; 1.0,1.0">
                                          <p:stCondLst>
                                            <p:cond delay="0"/>
                                          </p:stCondLst>
                                        </p:cTn>
                                        <p:tgtEl>
                                          <p:spTgt spid="2">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xEl>
                                              <p:pRg st="0" end="0"/>
                                            </p:txEl>
                                          </p:spTgt>
                                        </p:tgtEl>
                                      </p:cBhvr>
                                      <p:to x="100000" y="60000"/>
                                    </p:animScale>
                                    <p:animScale>
                                      <p:cBhvr>
                                        <p:cTn id="14" dur="166" decel="50000">
                                          <p:stCondLst>
                                            <p:cond delay="676"/>
                                          </p:stCondLst>
                                        </p:cTn>
                                        <p:tgtEl>
                                          <p:spTgt spid="2">
                                            <p:txEl>
                                              <p:pRg st="0" end="0"/>
                                            </p:txEl>
                                          </p:spTgt>
                                        </p:tgtEl>
                                      </p:cBhvr>
                                      <p:to x="100000" y="100000"/>
                                    </p:animScale>
                                    <p:animScale>
                                      <p:cBhvr>
                                        <p:cTn id="15" dur="26">
                                          <p:stCondLst>
                                            <p:cond delay="1312"/>
                                          </p:stCondLst>
                                        </p:cTn>
                                        <p:tgtEl>
                                          <p:spTgt spid="2">
                                            <p:txEl>
                                              <p:pRg st="0" end="0"/>
                                            </p:txEl>
                                          </p:spTgt>
                                        </p:tgtEl>
                                      </p:cBhvr>
                                      <p:to x="100000" y="80000"/>
                                    </p:animScale>
                                    <p:animScale>
                                      <p:cBhvr>
                                        <p:cTn id="16" dur="166" decel="50000">
                                          <p:stCondLst>
                                            <p:cond delay="1338"/>
                                          </p:stCondLst>
                                        </p:cTn>
                                        <p:tgtEl>
                                          <p:spTgt spid="2">
                                            <p:txEl>
                                              <p:pRg st="0" end="0"/>
                                            </p:txEl>
                                          </p:spTgt>
                                        </p:tgtEl>
                                      </p:cBhvr>
                                      <p:to x="100000" y="100000"/>
                                    </p:animScale>
                                    <p:animScale>
                                      <p:cBhvr>
                                        <p:cTn id="17" dur="26">
                                          <p:stCondLst>
                                            <p:cond delay="1642"/>
                                          </p:stCondLst>
                                        </p:cTn>
                                        <p:tgtEl>
                                          <p:spTgt spid="2">
                                            <p:txEl>
                                              <p:pRg st="0" end="0"/>
                                            </p:txEl>
                                          </p:spTgt>
                                        </p:tgtEl>
                                      </p:cBhvr>
                                      <p:to x="100000" y="90000"/>
                                    </p:animScale>
                                    <p:animScale>
                                      <p:cBhvr>
                                        <p:cTn id="18" dur="166" decel="50000">
                                          <p:stCondLst>
                                            <p:cond delay="1668"/>
                                          </p:stCondLst>
                                        </p:cTn>
                                        <p:tgtEl>
                                          <p:spTgt spid="2">
                                            <p:txEl>
                                              <p:pRg st="0" end="0"/>
                                            </p:txEl>
                                          </p:spTgt>
                                        </p:tgtEl>
                                      </p:cBhvr>
                                      <p:to x="100000" y="100000"/>
                                    </p:animScale>
                                    <p:animScale>
                                      <p:cBhvr>
                                        <p:cTn id="19" dur="26">
                                          <p:stCondLst>
                                            <p:cond delay="1808"/>
                                          </p:stCondLst>
                                        </p:cTn>
                                        <p:tgtEl>
                                          <p:spTgt spid="2">
                                            <p:txEl>
                                              <p:pRg st="0" end="0"/>
                                            </p:txEl>
                                          </p:spTgt>
                                        </p:tgtEl>
                                      </p:cBhvr>
                                      <p:to x="100000" y="95000"/>
                                    </p:animScale>
                                    <p:animScale>
                                      <p:cBhvr>
                                        <p:cTn id="20" dur="166" decel="50000">
                                          <p:stCondLst>
                                            <p:cond delay="1834"/>
                                          </p:stCondLst>
                                        </p:cTn>
                                        <p:tgtEl>
                                          <p:spTgt spid="2">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2">
                                            <p:txEl>
                                              <p:pRg st="1" end="1"/>
                                            </p:txEl>
                                          </p:spTgt>
                                        </p:tgtEl>
                                        <p:attrNameLst>
                                          <p:attrName>style.visibility</p:attrName>
                                        </p:attrNameLst>
                                      </p:cBhvr>
                                      <p:to>
                                        <p:strVal val="visible"/>
                                      </p:to>
                                    </p:set>
                                    <p:animEffect transition="in" filter="wipe(down)">
                                      <p:cBhvr>
                                        <p:cTn id="25" dur="580">
                                          <p:stCondLst>
                                            <p:cond delay="0"/>
                                          </p:stCondLst>
                                        </p:cTn>
                                        <p:tgtEl>
                                          <p:spTgt spid="2">
                                            <p:txEl>
                                              <p:pRg st="1" end="1"/>
                                            </p:txEl>
                                          </p:spTgt>
                                        </p:tgtEl>
                                      </p:cBhvr>
                                    </p:animEffect>
                                    <p:anim calcmode="lin" valueType="num">
                                      <p:cBhvr>
                                        <p:cTn id="26" dur="1822" tmFilter="0,0; 0.14,0.36; 0.43,0.73; 0.71,0.91; 1.0,1.0">
                                          <p:stCondLst>
                                            <p:cond delay="0"/>
                                          </p:stCondLst>
                                        </p:cTn>
                                        <p:tgtEl>
                                          <p:spTgt spid="2">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2">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2">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2">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2">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2">
                                            <p:txEl>
                                              <p:pRg st="1" end="1"/>
                                            </p:txEl>
                                          </p:spTgt>
                                        </p:tgtEl>
                                      </p:cBhvr>
                                      <p:to x="100000" y="60000"/>
                                    </p:animScale>
                                    <p:animScale>
                                      <p:cBhvr>
                                        <p:cTn id="32" dur="166" decel="50000">
                                          <p:stCondLst>
                                            <p:cond delay="676"/>
                                          </p:stCondLst>
                                        </p:cTn>
                                        <p:tgtEl>
                                          <p:spTgt spid="2">
                                            <p:txEl>
                                              <p:pRg st="1" end="1"/>
                                            </p:txEl>
                                          </p:spTgt>
                                        </p:tgtEl>
                                      </p:cBhvr>
                                      <p:to x="100000" y="100000"/>
                                    </p:animScale>
                                    <p:animScale>
                                      <p:cBhvr>
                                        <p:cTn id="33" dur="26">
                                          <p:stCondLst>
                                            <p:cond delay="1312"/>
                                          </p:stCondLst>
                                        </p:cTn>
                                        <p:tgtEl>
                                          <p:spTgt spid="2">
                                            <p:txEl>
                                              <p:pRg st="1" end="1"/>
                                            </p:txEl>
                                          </p:spTgt>
                                        </p:tgtEl>
                                      </p:cBhvr>
                                      <p:to x="100000" y="80000"/>
                                    </p:animScale>
                                    <p:animScale>
                                      <p:cBhvr>
                                        <p:cTn id="34" dur="166" decel="50000">
                                          <p:stCondLst>
                                            <p:cond delay="1338"/>
                                          </p:stCondLst>
                                        </p:cTn>
                                        <p:tgtEl>
                                          <p:spTgt spid="2">
                                            <p:txEl>
                                              <p:pRg st="1" end="1"/>
                                            </p:txEl>
                                          </p:spTgt>
                                        </p:tgtEl>
                                      </p:cBhvr>
                                      <p:to x="100000" y="100000"/>
                                    </p:animScale>
                                    <p:animScale>
                                      <p:cBhvr>
                                        <p:cTn id="35" dur="26">
                                          <p:stCondLst>
                                            <p:cond delay="1642"/>
                                          </p:stCondLst>
                                        </p:cTn>
                                        <p:tgtEl>
                                          <p:spTgt spid="2">
                                            <p:txEl>
                                              <p:pRg st="1" end="1"/>
                                            </p:txEl>
                                          </p:spTgt>
                                        </p:tgtEl>
                                      </p:cBhvr>
                                      <p:to x="100000" y="90000"/>
                                    </p:animScale>
                                    <p:animScale>
                                      <p:cBhvr>
                                        <p:cTn id="36" dur="166" decel="50000">
                                          <p:stCondLst>
                                            <p:cond delay="1668"/>
                                          </p:stCondLst>
                                        </p:cTn>
                                        <p:tgtEl>
                                          <p:spTgt spid="2">
                                            <p:txEl>
                                              <p:pRg st="1" end="1"/>
                                            </p:txEl>
                                          </p:spTgt>
                                        </p:tgtEl>
                                      </p:cBhvr>
                                      <p:to x="100000" y="100000"/>
                                    </p:animScale>
                                    <p:animScale>
                                      <p:cBhvr>
                                        <p:cTn id="37" dur="26">
                                          <p:stCondLst>
                                            <p:cond delay="1808"/>
                                          </p:stCondLst>
                                        </p:cTn>
                                        <p:tgtEl>
                                          <p:spTgt spid="2">
                                            <p:txEl>
                                              <p:pRg st="1" end="1"/>
                                            </p:txEl>
                                          </p:spTgt>
                                        </p:tgtEl>
                                      </p:cBhvr>
                                      <p:to x="100000" y="95000"/>
                                    </p:animScale>
                                    <p:animScale>
                                      <p:cBhvr>
                                        <p:cTn id="38" dur="166" decel="50000">
                                          <p:stCondLst>
                                            <p:cond delay="1834"/>
                                          </p:stCondLst>
                                        </p:cTn>
                                        <p:tgtEl>
                                          <p:spTgt spid="2">
                                            <p:txEl>
                                              <p:pRg st="1" end="1"/>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CF4668DC-857F-487D-BFFA-8C0CA5037977}" type="slidenum">
              <a:rPr lang="fr-BE" smtClean="0"/>
              <a:t>35</a:t>
            </a:fld>
            <a:endParaRPr lang="fr-BE"/>
          </a:p>
        </p:txBody>
      </p:sp>
      <p:pic>
        <p:nvPicPr>
          <p:cNvPr id="6" name="Picture 2" descr="12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450" y="144016"/>
            <a:ext cx="9131300" cy="6669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3"/>
          <p:cNvSpPr txBox="1">
            <a:spLocks noChangeArrowheads="1"/>
          </p:cNvSpPr>
          <p:nvPr/>
        </p:nvSpPr>
        <p:spPr bwMode="auto">
          <a:xfrm>
            <a:off x="774737" y="1717204"/>
            <a:ext cx="7696200" cy="3170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b="1">
                <a:solidFill>
                  <a:schemeClr val="bg1"/>
                </a:solidFill>
                <a:latin typeface="Times New Roman" pitchFamily="18" charset="0"/>
                <a:cs typeface="Times New Roman" pitchFamily="18" charset="0"/>
              </a:defRPr>
            </a:lvl1pPr>
            <a:lvl2pPr marL="742950" indent="-285750" eaLnBrk="0" hangingPunct="0">
              <a:defRPr sz="2000" b="1">
                <a:solidFill>
                  <a:schemeClr val="bg1"/>
                </a:solidFill>
                <a:latin typeface="Times New Roman" pitchFamily="18" charset="0"/>
                <a:cs typeface="Times New Roman" pitchFamily="18" charset="0"/>
              </a:defRPr>
            </a:lvl2pPr>
            <a:lvl3pPr marL="1143000" indent="-228600" eaLnBrk="0" hangingPunct="0">
              <a:defRPr sz="2000" b="1">
                <a:solidFill>
                  <a:schemeClr val="bg1"/>
                </a:solidFill>
                <a:latin typeface="Times New Roman" pitchFamily="18" charset="0"/>
                <a:cs typeface="Times New Roman" pitchFamily="18" charset="0"/>
              </a:defRPr>
            </a:lvl3pPr>
            <a:lvl4pPr marL="1600200" indent="-228600" eaLnBrk="0" hangingPunct="0">
              <a:defRPr sz="2000" b="1">
                <a:solidFill>
                  <a:schemeClr val="bg1"/>
                </a:solidFill>
                <a:latin typeface="Times New Roman" pitchFamily="18" charset="0"/>
                <a:cs typeface="Times New Roman" pitchFamily="18" charset="0"/>
              </a:defRPr>
            </a:lvl4pPr>
            <a:lvl5pPr marL="2057400" indent="-228600" eaLnBrk="0" hangingPunct="0">
              <a:defRPr sz="2000" b="1">
                <a:solidFill>
                  <a:schemeClr val="bg1"/>
                </a:solidFill>
                <a:latin typeface="Times New Roman" pitchFamily="18" charset="0"/>
                <a:cs typeface="Times New Roman" pitchFamily="18" charset="0"/>
              </a:defRPr>
            </a:lvl5pPr>
            <a:lvl6pPr marL="2514600" indent="-228600" algn="ctr" eaLnBrk="0" fontAlgn="base" hangingPunct="0">
              <a:spcBef>
                <a:spcPct val="50000"/>
              </a:spcBef>
              <a:spcAft>
                <a:spcPct val="0"/>
              </a:spcAft>
              <a:defRPr sz="2000" b="1">
                <a:solidFill>
                  <a:schemeClr val="bg1"/>
                </a:solidFill>
                <a:latin typeface="Times New Roman" pitchFamily="18" charset="0"/>
                <a:cs typeface="Times New Roman" pitchFamily="18" charset="0"/>
              </a:defRPr>
            </a:lvl6pPr>
            <a:lvl7pPr marL="2971800" indent="-228600" algn="ctr" eaLnBrk="0" fontAlgn="base" hangingPunct="0">
              <a:spcBef>
                <a:spcPct val="50000"/>
              </a:spcBef>
              <a:spcAft>
                <a:spcPct val="0"/>
              </a:spcAft>
              <a:defRPr sz="2000" b="1">
                <a:solidFill>
                  <a:schemeClr val="bg1"/>
                </a:solidFill>
                <a:latin typeface="Times New Roman" pitchFamily="18" charset="0"/>
                <a:cs typeface="Times New Roman" pitchFamily="18" charset="0"/>
              </a:defRPr>
            </a:lvl7pPr>
            <a:lvl8pPr marL="3429000" indent="-228600" algn="ctr" eaLnBrk="0" fontAlgn="base" hangingPunct="0">
              <a:spcBef>
                <a:spcPct val="50000"/>
              </a:spcBef>
              <a:spcAft>
                <a:spcPct val="0"/>
              </a:spcAft>
              <a:defRPr sz="2000" b="1">
                <a:solidFill>
                  <a:schemeClr val="bg1"/>
                </a:solidFill>
                <a:latin typeface="Times New Roman" pitchFamily="18" charset="0"/>
                <a:cs typeface="Times New Roman" pitchFamily="18" charset="0"/>
              </a:defRPr>
            </a:lvl8pPr>
            <a:lvl9pPr marL="3886200" indent="-228600" algn="ctr" eaLnBrk="0" fontAlgn="base" hangingPunct="0">
              <a:spcBef>
                <a:spcPct val="50000"/>
              </a:spcBef>
              <a:spcAft>
                <a:spcPct val="0"/>
              </a:spcAft>
              <a:defRPr sz="2000" b="1">
                <a:solidFill>
                  <a:schemeClr val="bg1"/>
                </a:solidFill>
                <a:latin typeface="Times New Roman" pitchFamily="18" charset="0"/>
                <a:cs typeface="Times New Roman" pitchFamily="18" charset="0"/>
              </a:defRPr>
            </a:lvl9pPr>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ar-DZ" altLang="fr-FR" sz="8000" b="1" i="0" u="none" strike="noStrike" kern="0" cap="none" spc="0" normalizeH="0" baseline="0" noProof="0" dirty="0" smtClean="0">
                <a:ln>
                  <a:noFill/>
                </a:ln>
                <a:solidFill>
                  <a:srgbClr val="000000"/>
                </a:solidFill>
                <a:effectLst/>
                <a:uLnTx/>
                <a:uFillTx/>
                <a:latin typeface="Times New Roman" pitchFamily="18" charset="0"/>
                <a:cs typeface="Traditional Arabic" pitchFamily="2" charset="-78"/>
              </a:rPr>
              <a:t>شكرًا على كرم </a:t>
            </a:r>
          </a:p>
          <a:p>
            <a:pPr marL="0" marR="0" lvl="0" indent="0" algn="ctr" defTabSz="914400" eaLnBrk="1" fontAlgn="base" latinLnBrk="0" hangingPunct="1">
              <a:lnSpc>
                <a:spcPct val="100000"/>
              </a:lnSpc>
              <a:spcBef>
                <a:spcPct val="50000"/>
              </a:spcBef>
              <a:spcAft>
                <a:spcPct val="0"/>
              </a:spcAft>
              <a:buClrTx/>
              <a:buSzTx/>
              <a:buFontTx/>
              <a:buNone/>
              <a:tabLst/>
              <a:defRPr/>
            </a:pPr>
            <a:r>
              <a:rPr kumimoji="0" lang="ar-SA" altLang="fr-FR" sz="8000" b="1" i="0" u="none" strike="noStrike" kern="0" cap="none" spc="0" normalizeH="0" baseline="0" noProof="0" dirty="0" smtClean="0">
                <a:ln>
                  <a:noFill/>
                </a:ln>
                <a:solidFill>
                  <a:srgbClr val="000000"/>
                </a:solidFill>
                <a:effectLst/>
                <a:uLnTx/>
                <a:uFillTx/>
                <a:latin typeface="Times New Roman" pitchFamily="18" charset="0"/>
                <a:cs typeface="Traditional Arabic" pitchFamily="2" charset="-78"/>
              </a:rPr>
              <a:t>الإصغاء</a:t>
            </a:r>
            <a:r>
              <a:rPr kumimoji="0" lang="ar-DZ" altLang="fr-FR" sz="8000" b="1" i="0" u="none" strike="noStrike" kern="0" cap="none" spc="0" normalizeH="0" baseline="0" noProof="0" dirty="0" smtClean="0">
                <a:ln>
                  <a:noFill/>
                </a:ln>
                <a:solidFill>
                  <a:srgbClr val="000000"/>
                </a:solidFill>
                <a:effectLst/>
                <a:uLnTx/>
                <a:uFillTx/>
                <a:latin typeface="Times New Roman" pitchFamily="18" charset="0"/>
                <a:cs typeface="Traditional Arabic" pitchFamily="2" charset="-78"/>
              </a:rPr>
              <a:t> والمتابعة</a:t>
            </a:r>
            <a:endParaRPr kumimoji="0" lang="en-US" altLang="fr-FR" sz="8000" b="1" i="1" u="none" strike="noStrike" kern="0" cap="none" spc="0" normalizeH="0" baseline="0" noProof="0" dirty="0" smtClean="0">
              <a:ln>
                <a:noFill/>
              </a:ln>
              <a:solidFill>
                <a:srgbClr val="000000"/>
              </a:solidFill>
              <a:effectLst/>
              <a:uLnTx/>
              <a:uFillTx/>
              <a:latin typeface="Times New Roman" pitchFamily="18" charset="0"/>
            </a:endParaRPr>
          </a:p>
        </p:txBody>
      </p:sp>
      <p:pic>
        <p:nvPicPr>
          <p:cNvPr id="8" name="Picture 4" descr="1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764704"/>
            <a:ext cx="762000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5" descr="1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4663190"/>
            <a:ext cx="762000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09901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4" presetClass="emph" presetSubtype="0" fill="hold" grpId="0" nodeType="clickEffect">
                                  <p:stCondLst>
                                    <p:cond delay="0"/>
                                  </p:stCondLst>
                                  <p:iterate type="lt">
                                    <p:tmPct val="10000"/>
                                  </p:iterate>
                                  <p:childTnLst>
                                    <p:animMotion origin="layout" path="M 0.0 0.0 L 0.0 -0.07213" pathEditMode="relative" ptsTypes="">
                                      <p:cBhvr>
                                        <p:cTn id="23" dur="250" accel="50000" decel="50000" autoRev="1" fill="hold">
                                          <p:stCondLst>
                                            <p:cond delay="0"/>
                                          </p:stCondLst>
                                        </p:cTn>
                                        <p:tgtEl>
                                          <p:spTgt spid="7"/>
                                        </p:tgtEl>
                                        <p:attrNameLst>
                                          <p:attrName>ppt_x</p:attrName>
                                          <p:attrName>ppt_y</p:attrName>
                                        </p:attrNameLst>
                                      </p:cBhvr>
                                    </p:animMotion>
                                    <p:animRot by="1500000">
                                      <p:cBhvr>
                                        <p:cTn id="24" dur="125" fill="hold">
                                          <p:stCondLst>
                                            <p:cond delay="0"/>
                                          </p:stCondLst>
                                        </p:cTn>
                                        <p:tgtEl>
                                          <p:spTgt spid="7"/>
                                        </p:tgtEl>
                                        <p:attrNameLst>
                                          <p:attrName>r</p:attrName>
                                        </p:attrNameLst>
                                      </p:cBhvr>
                                    </p:animRot>
                                    <p:animRot by="-1500000">
                                      <p:cBhvr>
                                        <p:cTn id="25" dur="125" fill="hold">
                                          <p:stCondLst>
                                            <p:cond delay="125"/>
                                          </p:stCondLst>
                                        </p:cTn>
                                        <p:tgtEl>
                                          <p:spTgt spid="7"/>
                                        </p:tgtEl>
                                        <p:attrNameLst>
                                          <p:attrName>r</p:attrName>
                                        </p:attrNameLst>
                                      </p:cBhvr>
                                    </p:animRot>
                                    <p:animRot by="-1500000">
                                      <p:cBhvr>
                                        <p:cTn id="26" dur="125" fill="hold">
                                          <p:stCondLst>
                                            <p:cond delay="250"/>
                                          </p:stCondLst>
                                        </p:cTn>
                                        <p:tgtEl>
                                          <p:spTgt spid="7"/>
                                        </p:tgtEl>
                                        <p:attrNameLst>
                                          <p:attrName>r</p:attrName>
                                        </p:attrNameLst>
                                      </p:cBhvr>
                                    </p:animRot>
                                    <p:animRot by="1500000">
                                      <p:cBhvr>
                                        <p:cTn id="27" dur="125" fill="hold">
                                          <p:stCondLst>
                                            <p:cond delay="375"/>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1484784"/>
            <a:ext cx="8640960" cy="4104456"/>
          </a:xfrm>
        </p:spPr>
        <p:txBody>
          <a:bodyPr>
            <a:noAutofit/>
          </a:bodyPr>
          <a:lstStyle/>
          <a:p>
            <a:pPr algn="just" rtl="1">
              <a:lnSpc>
                <a:spcPct val="150000"/>
              </a:lnSpc>
            </a:pPr>
            <a:r>
              <a:rPr lang="ar-DZ" sz="2800" dirty="0">
                <a:solidFill>
                  <a:schemeClr val="tx1"/>
                </a:solidFill>
              </a:rPr>
              <a:t>اهتم الباحثون في علم النفس الرياضي منذ الستينات بالقيادة بصفة عامة </a:t>
            </a:r>
            <a:r>
              <a:rPr lang="ar-DZ" sz="2800" dirty="0" smtClean="0">
                <a:solidFill>
                  <a:schemeClr val="tx1"/>
                </a:solidFill>
              </a:rPr>
              <a:t>والقيادة التربوية</a:t>
            </a:r>
            <a:r>
              <a:rPr lang="fr-FR" sz="2800" dirty="0" smtClean="0">
                <a:solidFill>
                  <a:schemeClr val="tx1"/>
                </a:solidFill>
              </a:rPr>
              <a:t> </a:t>
            </a:r>
            <a:r>
              <a:rPr lang="ar-DZ" sz="2800" dirty="0" smtClean="0">
                <a:solidFill>
                  <a:schemeClr val="tx1"/>
                </a:solidFill>
              </a:rPr>
              <a:t>بصفة خاصة </a:t>
            </a:r>
            <a:r>
              <a:rPr lang="ar-DZ" sz="2800" dirty="0">
                <a:solidFill>
                  <a:schemeClr val="tx1"/>
                </a:solidFill>
              </a:rPr>
              <a:t>ف</a:t>
            </a:r>
            <a:r>
              <a:rPr lang="ar-DZ" sz="2800" dirty="0" smtClean="0">
                <a:solidFill>
                  <a:schemeClr val="tx1"/>
                </a:solidFill>
              </a:rPr>
              <a:t>أصبح </a:t>
            </a:r>
            <a:r>
              <a:rPr lang="ar-DZ" sz="2800" dirty="0">
                <a:solidFill>
                  <a:schemeClr val="tx1"/>
                </a:solidFill>
              </a:rPr>
              <a:t>التعرف على </a:t>
            </a:r>
            <a:r>
              <a:rPr lang="ar-DZ" sz="2800" dirty="0" err="1" smtClean="0">
                <a:solidFill>
                  <a:schemeClr val="tx1"/>
                </a:solidFill>
              </a:rPr>
              <a:t>السلوكات</a:t>
            </a:r>
            <a:r>
              <a:rPr lang="ar-DZ" sz="2800" dirty="0" smtClean="0">
                <a:solidFill>
                  <a:schemeClr val="tx1"/>
                </a:solidFill>
              </a:rPr>
              <a:t> </a:t>
            </a:r>
            <a:r>
              <a:rPr lang="ar-DZ" sz="2800" dirty="0">
                <a:solidFill>
                  <a:schemeClr val="tx1"/>
                </a:solidFill>
              </a:rPr>
              <a:t>القيادية أمرا بالغ </a:t>
            </a:r>
            <a:r>
              <a:rPr lang="ar-DZ" sz="2800" dirty="0" smtClean="0">
                <a:solidFill>
                  <a:schemeClr val="tx1"/>
                </a:solidFill>
              </a:rPr>
              <a:t>الأهمية </a:t>
            </a:r>
            <a:r>
              <a:rPr lang="ar-DZ" sz="2800" dirty="0">
                <a:solidFill>
                  <a:schemeClr val="tx1"/>
                </a:solidFill>
              </a:rPr>
              <a:t>على اعتبار أن </a:t>
            </a:r>
            <a:r>
              <a:rPr lang="ar-DZ" sz="2800" dirty="0" smtClean="0">
                <a:solidFill>
                  <a:schemeClr val="tx1"/>
                </a:solidFill>
              </a:rPr>
              <a:t>السلوك </a:t>
            </a:r>
            <a:r>
              <a:rPr lang="ar-DZ" sz="2800" dirty="0">
                <a:solidFill>
                  <a:schemeClr val="tx1"/>
                </a:solidFill>
              </a:rPr>
              <a:t>القيادي يشكل دورا كبيرا في نجاح أو فشل المؤسسات بوجه عام والمؤسسات التربوية بوجه خاص، هذا يكاد يتفق العديد من الباحثين على أن الفرق بين النجاح والفشل في العديد من الأنشطة وخاصة </a:t>
            </a:r>
            <a:r>
              <a:rPr lang="ar-DZ" dirty="0">
                <a:solidFill>
                  <a:schemeClr val="tx1"/>
                </a:solidFill>
              </a:rPr>
              <a:t>الرياضية</a:t>
            </a:r>
            <a:r>
              <a:rPr lang="ar-DZ" sz="2800" dirty="0">
                <a:solidFill>
                  <a:schemeClr val="tx1"/>
                </a:solidFill>
              </a:rPr>
              <a:t> منها يرجع الى مدى قدرة وفاعلية القيادة.</a:t>
            </a:r>
            <a:endParaRPr lang="fr-FR" sz="2800" dirty="0">
              <a:solidFill>
                <a:schemeClr val="tx1"/>
              </a:solidFill>
            </a:endParaRPr>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t>4</a:t>
            </a:fld>
            <a:endParaRPr lang="fr-BE" dirty="0"/>
          </a:p>
        </p:txBody>
      </p:sp>
      <p:sp>
        <p:nvSpPr>
          <p:cNvPr id="2" name="Titre 1"/>
          <p:cNvSpPr>
            <a:spLocks noGrp="1"/>
          </p:cNvSpPr>
          <p:nvPr>
            <p:ph type="title"/>
          </p:nvPr>
        </p:nvSpPr>
        <p:spPr>
          <a:xfrm>
            <a:off x="1475656" y="692696"/>
            <a:ext cx="6048672" cy="850106"/>
          </a:xfrm>
        </p:spPr>
        <p:txBody>
          <a:bodyPr>
            <a:noAutofit/>
          </a:bodyPr>
          <a:lstStyle/>
          <a:p>
            <a:pPr algn="ctr"/>
            <a:r>
              <a:rPr lang="ar-DZ" sz="5400" b="1" dirty="0" smtClean="0">
                <a:solidFill>
                  <a:srgbClr val="FF0000"/>
                </a:solidFill>
                <a:latin typeface="Arial" panose="020B0604020202020204" pitchFamily="34" charset="0"/>
                <a:cs typeface="Arial" panose="020B0604020202020204" pitchFamily="34" charset="0"/>
              </a:rPr>
              <a:t>المقدمـــــــة</a:t>
            </a:r>
            <a:endParaRPr lang="fr-FR" sz="5400" b="1"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41690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5"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15"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16"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7"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8"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9"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20"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21" dur="1000" decel="50000">
                                          <p:stCondLst>
                                            <p:cond delay="0"/>
                                          </p:stCondLst>
                                        </p:cTn>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1412776"/>
            <a:ext cx="8640960" cy="4464496"/>
          </a:xfrm>
        </p:spPr>
        <p:txBody>
          <a:bodyPr>
            <a:normAutofit/>
          </a:bodyPr>
          <a:lstStyle/>
          <a:p>
            <a:pPr algn="just" rtl="1">
              <a:lnSpc>
                <a:spcPct val="150000"/>
              </a:lnSpc>
            </a:pPr>
            <a:r>
              <a:rPr lang="ar-DZ" sz="2800" dirty="0" smtClean="0">
                <a:solidFill>
                  <a:schemeClr val="tx1"/>
                </a:solidFill>
                <a:latin typeface="Arial" panose="020B0604020202020204" pitchFamily="34" charset="0"/>
                <a:cs typeface="Arial" panose="020B0604020202020204" pitchFamily="34" charset="0"/>
              </a:rPr>
              <a:t>يحتل </a:t>
            </a:r>
            <a:r>
              <a:rPr lang="ar-DZ" sz="2800" dirty="0">
                <a:solidFill>
                  <a:schemeClr val="tx1"/>
                </a:solidFill>
                <a:latin typeface="Arial" panose="020B0604020202020204" pitchFamily="34" charset="0"/>
                <a:cs typeface="Arial" panose="020B0604020202020204" pitchFamily="34" charset="0"/>
              </a:rPr>
              <a:t>موضوع الرضا الحركي مكانة هامة في </a:t>
            </a:r>
            <a:r>
              <a:rPr lang="ar-DZ" sz="2800" dirty="0" smtClean="0">
                <a:solidFill>
                  <a:schemeClr val="tx1"/>
                </a:solidFill>
                <a:latin typeface="Arial" panose="020B0604020202020204" pitchFamily="34" charset="0"/>
                <a:cs typeface="Arial" panose="020B0604020202020204" pitchFamily="34" charset="0"/>
              </a:rPr>
              <a:t>علم </a:t>
            </a:r>
            <a:r>
              <a:rPr lang="ar-DZ" sz="2800" dirty="0">
                <a:solidFill>
                  <a:schemeClr val="tx1"/>
                </a:solidFill>
                <a:latin typeface="Arial" panose="020B0604020202020204" pitchFamily="34" charset="0"/>
                <a:cs typeface="Arial" panose="020B0604020202020204" pitchFamily="34" charset="0"/>
              </a:rPr>
              <a:t>النفس الرياضي لما له من أهمية كبيرة على تحديد نوع السلوك المتوقع في المواقف المستقبلية، فضلا على أن الرضا الحركي يأخذ بعدا كبيرا في مجال التربية الرياضية والنشاط </a:t>
            </a:r>
            <a:r>
              <a:rPr lang="ar-DZ" sz="2800" dirty="0" smtClean="0">
                <a:solidFill>
                  <a:schemeClr val="tx1"/>
                </a:solidFill>
                <a:latin typeface="Arial" panose="020B0604020202020204" pitchFamily="34" charset="0"/>
                <a:cs typeface="Arial" panose="020B0604020202020204" pitchFamily="34" charset="0"/>
              </a:rPr>
              <a:t>الرياضي </a:t>
            </a:r>
            <a:r>
              <a:rPr lang="ar-DZ" sz="2800" dirty="0">
                <a:solidFill>
                  <a:schemeClr val="tx1"/>
                </a:solidFill>
                <a:latin typeface="Arial" panose="020B0604020202020204" pitchFamily="34" charset="0"/>
                <a:cs typeface="Arial" panose="020B0604020202020204" pitchFamily="34" charset="0"/>
              </a:rPr>
              <a:t>الذي بدوره يساعد على تحديد ميول الفرد ودوافعه لممارسة بعض الأنشطة الرياضية المفضلة لديه دون غيرها.</a:t>
            </a:r>
            <a:endParaRPr lang="fr-FR" sz="2800" dirty="0">
              <a:solidFill>
                <a:schemeClr val="tx1"/>
              </a:solidFill>
              <a:latin typeface="Arial" panose="020B0604020202020204" pitchFamily="34" charset="0"/>
              <a:cs typeface="Arial" panose="020B0604020202020204" pitchFamily="34" charset="0"/>
            </a:endParaRPr>
          </a:p>
        </p:txBody>
      </p:sp>
      <p:sp>
        <p:nvSpPr>
          <p:cNvPr id="2" name="Espace réservé du numéro de diapositive 1"/>
          <p:cNvSpPr>
            <a:spLocks noGrp="1"/>
          </p:cNvSpPr>
          <p:nvPr>
            <p:ph type="sldNum" sz="quarter" idx="12"/>
          </p:nvPr>
        </p:nvSpPr>
        <p:spPr/>
        <p:txBody>
          <a:bodyPr/>
          <a:lstStyle/>
          <a:p>
            <a:fld id="{CF4668DC-857F-487D-BFFA-8C0CA5037977}" type="slidenum">
              <a:rPr lang="fr-BE" smtClean="0"/>
              <a:t>5</a:t>
            </a:fld>
            <a:endParaRPr lang="fr-BE"/>
          </a:p>
        </p:txBody>
      </p:sp>
    </p:spTree>
    <p:extLst>
      <p:ext uri="{BB962C8B-B14F-4D97-AF65-F5344CB8AC3E}">
        <p14:creationId xmlns:p14="http://schemas.microsoft.com/office/powerpoint/2010/main" val="277666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1988840"/>
            <a:ext cx="8640960" cy="4104456"/>
          </a:xfrm>
        </p:spPr>
        <p:txBody>
          <a:bodyPr>
            <a:normAutofit/>
          </a:bodyPr>
          <a:lstStyle/>
          <a:p>
            <a:pPr marL="0" indent="0" algn="just" rtl="1">
              <a:lnSpc>
                <a:spcPct val="150000"/>
              </a:lnSpc>
              <a:buNone/>
            </a:pPr>
            <a:r>
              <a:rPr lang="ar-DZ" sz="2800" dirty="0" smtClean="0">
                <a:solidFill>
                  <a:schemeClr val="tx1"/>
                </a:solidFill>
                <a:latin typeface="Arial" panose="020B0604020202020204" pitchFamily="34" charset="0"/>
                <a:cs typeface="Arial" panose="020B0604020202020204" pitchFamily="34" charset="0"/>
              </a:rPr>
              <a:t>إن </a:t>
            </a:r>
            <a:r>
              <a:rPr lang="ar-DZ" sz="2800" dirty="0">
                <a:solidFill>
                  <a:schemeClr val="tx1"/>
                </a:solidFill>
                <a:latin typeface="Arial" panose="020B0604020202020204" pitchFamily="34" charset="0"/>
                <a:cs typeface="Arial" panose="020B0604020202020204" pitchFamily="34" charset="0"/>
              </a:rPr>
              <a:t>فهم و دراسة </a:t>
            </a:r>
            <a:r>
              <a:rPr lang="ar-DZ" sz="2800" dirty="0" err="1">
                <a:solidFill>
                  <a:schemeClr val="tx1"/>
                </a:solidFill>
                <a:latin typeface="Arial" panose="020B0604020202020204" pitchFamily="34" charset="0"/>
                <a:cs typeface="Arial" panose="020B0604020202020204" pitchFamily="34" charset="0"/>
              </a:rPr>
              <a:t>سلوكات</a:t>
            </a:r>
            <a:r>
              <a:rPr lang="ar-DZ" sz="2800" dirty="0">
                <a:solidFill>
                  <a:schemeClr val="tx1"/>
                </a:solidFill>
                <a:latin typeface="Arial" panose="020B0604020202020204" pitchFamily="34" charset="0"/>
                <a:cs typeface="Arial" panose="020B0604020202020204" pitchFamily="34" charset="0"/>
              </a:rPr>
              <a:t> القيادة لأساتذة التربية البدنية والرياضية يستدعي فهم أعمق للنسق الثقافي والاجتماعي، وبالتالي في السلوك التنظيمي للقادة والأتباع داخل المؤسسة الرياضية وبالتالي تحقيق الأهداف </a:t>
            </a:r>
            <a:r>
              <a:rPr lang="ar-DZ" sz="2800" dirty="0" smtClean="0">
                <a:solidFill>
                  <a:schemeClr val="tx1"/>
                </a:solidFill>
                <a:latin typeface="Arial" panose="020B0604020202020204" pitchFamily="34" charset="0"/>
                <a:cs typeface="Arial" panose="020B0604020202020204" pitchFamily="34" charset="0"/>
              </a:rPr>
              <a:t>التربوية.</a:t>
            </a:r>
          </a:p>
          <a:p>
            <a:pPr marL="0" indent="0" algn="just" rtl="1">
              <a:lnSpc>
                <a:spcPct val="150000"/>
              </a:lnSpc>
              <a:buNone/>
            </a:pPr>
            <a:r>
              <a:rPr lang="ar-DZ" sz="2800" dirty="0">
                <a:solidFill>
                  <a:schemeClr val="tx1"/>
                </a:solidFill>
                <a:latin typeface="Arial" panose="020B0604020202020204" pitchFamily="34" charset="0"/>
                <a:cs typeface="Arial" panose="020B0604020202020204" pitchFamily="34" charset="0"/>
              </a:rPr>
              <a:t>ان تحقيق الفائدة والنجاح في أداء الأنشطة الرياضية  يؤدي الى شعور الفرد بالرضا الحركي الذي يعد من أهم الأبعاد التي يهتم بها علماء النفس </a:t>
            </a:r>
            <a:r>
              <a:rPr lang="ar-DZ" sz="2800" dirty="0" smtClean="0">
                <a:solidFill>
                  <a:schemeClr val="tx1"/>
                </a:solidFill>
                <a:latin typeface="Arial" panose="020B0604020202020204" pitchFamily="34" charset="0"/>
                <a:cs typeface="Arial" panose="020B0604020202020204" pitchFamily="34" charset="0"/>
              </a:rPr>
              <a:t>الرياضي</a:t>
            </a:r>
            <a:r>
              <a:rPr lang="en-US" sz="2800" dirty="0" smtClean="0">
                <a:solidFill>
                  <a:schemeClr val="tx1"/>
                </a:solidFill>
                <a:latin typeface="Arial" panose="020B0604020202020204" pitchFamily="34" charset="0"/>
                <a:cs typeface="Arial" panose="020B0604020202020204" pitchFamily="34" charset="0"/>
              </a:rPr>
              <a:t>.</a:t>
            </a:r>
            <a:endParaRPr lang="ar-DZ" sz="2800" dirty="0" smtClean="0">
              <a:solidFill>
                <a:schemeClr val="tx1"/>
              </a:solidFill>
              <a:latin typeface="Arial" panose="020B0604020202020204" pitchFamily="34" charset="0"/>
              <a:cs typeface="Arial" panose="020B0604020202020204" pitchFamily="34" charset="0"/>
            </a:endParaRPr>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t>6</a:t>
            </a:fld>
            <a:endParaRPr lang="fr-BE"/>
          </a:p>
        </p:txBody>
      </p:sp>
      <p:sp>
        <p:nvSpPr>
          <p:cNvPr id="2" name="Titre 1"/>
          <p:cNvSpPr>
            <a:spLocks noGrp="1"/>
          </p:cNvSpPr>
          <p:nvPr>
            <p:ph type="title"/>
          </p:nvPr>
        </p:nvSpPr>
        <p:spPr>
          <a:xfrm>
            <a:off x="755576" y="764704"/>
            <a:ext cx="7498080" cy="864096"/>
          </a:xfrm>
        </p:spPr>
        <p:txBody>
          <a:bodyPr>
            <a:noAutofit/>
          </a:bodyPr>
          <a:lstStyle/>
          <a:p>
            <a:pPr algn="ctr" rtl="1"/>
            <a:r>
              <a:rPr lang="ar-DZ" sz="5400" b="1" dirty="0" smtClean="0">
                <a:solidFill>
                  <a:srgbClr val="FF0000"/>
                </a:solidFill>
                <a:latin typeface="Arial" panose="020B0604020202020204" pitchFamily="34" charset="0"/>
                <a:cs typeface="Arial" panose="020B0604020202020204" pitchFamily="34" charset="0"/>
              </a:rPr>
              <a:t>الاشكاليـــة</a:t>
            </a:r>
            <a:endParaRPr lang="fr-FR" sz="5400" b="1"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04757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1340768"/>
            <a:ext cx="8640960" cy="4752527"/>
          </a:xfrm>
        </p:spPr>
        <p:txBody>
          <a:bodyPr>
            <a:normAutofit/>
          </a:bodyPr>
          <a:lstStyle/>
          <a:p>
            <a:pPr marL="0" indent="0" algn="just" rtl="1">
              <a:lnSpc>
                <a:spcPct val="150000"/>
              </a:lnSpc>
              <a:buNone/>
            </a:pPr>
            <a:r>
              <a:rPr lang="ar-DZ" sz="2800" dirty="0" smtClean="0">
                <a:solidFill>
                  <a:schemeClr val="tx1"/>
                </a:solidFill>
                <a:latin typeface="Arial" panose="020B0604020202020204" pitchFamily="34" charset="0"/>
                <a:cs typeface="Arial" panose="020B0604020202020204" pitchFamily="34" charset="0"/>
              </a:rPr>
              <a:t>اذ </a:t>
            </a:r>
            <a:r>
              <a:rPr lang="ar-DZ" sz="2800" dirty="0">
                <a:solidFill>
                  <a:schemeClr val="tx1"/>
                </a:solidFill>
                <a:latin typeface="Arial" panose="020B0604020202020204" pitchFamily="34" charset="0"/>
                <a:cs typeface="Arial" panose="020B0604020202020204" pitchFamily="34" charset="0"/>
              </a:rPr>
              <a:t>يساعد على تقديم معلومات موضوعية عن الأداء في شتى المجالات المعرفية والحركية ويساعد على تطوير مستوى الأداء من خلال فهم أفضل للتلميذ عن مستوى رضاه الحركي فضلا عن أن الاحساس بالرضا نتيجة الاشتراك بالأنشطة الرياضية يؤدي الى شعور التلاميذ بالارتياح والسعادة لممارسة تلك الألعاب وهذا يؤدي الى التغلب على كثير من الصعوبات التي تواجه التلاميذ عند عملية التدريب والممارسة ويساهم في اثارة الدافعية لديهم نحو الاستمرار في مزاولة الأنشطة البدنية والرياضية.</a:t>
            </a:r>
          </a:p>
          <a:p>
            <a:pPr marL="82296" indent="0" algn="r" rtl="1">
              <a:buNone/>
            </a:pPr>
            <a:endParaRPr lang="fr-FR" dirty="0"/>
          </a:p>
        </p:txBody>
      </p:sp>
      <p:sp>
        <p:nvSpPr>
          <p:cNvPr id="2" name="Espace réservé du numéro de diapositive 1"/>
          <p:cNvSpPr>
            <a:spLocks noGrp="1"/>
          </p:cNvSpPr>
          <p:nvPr>
            <p:ph type="sldNum" sz="quarter" idx="12"/>
          </p:nvPr>
        </p:nvSpPr>
        <p:spPr/>
        <p:txBody>
          <a:bodyPr/>
          <a:lstStyle/>
          <a:p>
            <a:fld id="{CF4668DC-857F-487D-BFFA-8C0CA5037977}" type="slidenum">
              <a:rPr lang="fr-BE" smtClean="0"/>
              <a:t>7</a:t>
            </a:fld>
            <a:endParaRPr lang="fr-BE"/>
          </a:p>
        </p:txBody>
      </p:sp>
    </p:spTree>
    <p:extLst>
      <p:ext uri="{BB962C8B-B14F-4D97-AF65-F5344CB8AC3E}">
        <p14:creationId xmlns:p14="http://schemas.microsoft.com/office/powerpoint/2010/main" val="2122038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1052736"/>
            <a:ext cx="8640960" cy="4176464"/>
          </a:xfrm>
        </p:spPr>
        <p:txBody>
          <a:bodyPr/>
          <a:lstStyle/>
          <a:p>
            <a:pPr algn="just" rtl="1">
              <a:lnSpc>
                <a:spcPct val="150000"/>
              </a:lnSpc>
            </a:pPr>
            <a:r>
              <a:rPr lang="ar-DZ" sz="2800" dirty="0" smtClean="0">
                <a:solidFill>
                  <a:schemeClr val="tx1"/>
                </a:solidFill>
                <a:latin typeface="Arial" panose="020B0604020202020204" pitchFamily="34" charset="0"/>
                <a:cs typeface="Arial" panose="020B0604020202020204" pitchFamily="34" charset="0"/>
              </a:rPr>
              <a:t>وعلى </a:t>
            </a:r>
            <a:r>
              <a:rPr lang="ar-DZ" sz="2800" dirty="0">
                <a:solidFill>
                  <a:schemeClr val="tx1"/>
                </a:solidFill>
                <a:latin typeface="Arial" panose="020B0604020202020204" pitchFamily="34" charset="0"/>
                <a:cs typeface="Arial" panose="020B0604020202020204" pitchFamily="34" charset="0"/>
              </a:rPr>
              <a:t>هذا الأساس فإن دراستنا تتمحور حول دراسة </a:t>
            </a:r>
            <a:r>
              <a:rPr lang="ar-DZ" sz="2800" dirty="0" err="1">
                <a:solidFill>
                  <a:schemeClr val="tx1"/>
                </a:solidFill>
                <a:latin typeface="Arial" panose="020B0604020202020204" pitchFamily="34" charset="0"/>
                <a:cs typeface="Arial" panose="020B0604020202020204" pitchFamily="34" charset="0"/>
              </a:rPr>
              <a:t>السلوكات</a:t>
            </a:r>
            <a:r>
              <a:rPr lang="ar-DZ" sz="2800" dirty="0">
                <a:solidFill>
                  <a:schemeClr val="tx1"/>
                </a:solidFill>
                <a:latin typeface="Arial" panose="020B0604020202020204" pitchFamily="34" charset="0"/>
                <a:cs typeface="Arial" panose="020B0604020202020204" pitchFamily="34" charset="0"/>
              </a:rPr>
              <a:t> القيادية المتبعة من طرف أساتذة التربية البدنية </a:t>
            </a:r>
            <a:r>
              <a:rPr lang="ar-DZ" sz="2800" dirty="0" smtClean="0">
                <a:solidFill>
                  <a:schemeClr val="tx1"/>
                </a:solidFill>
                <a:latin typeface="Arial" panose="020B0604020202020204" pitchFamily="34" charset="0"/>
                <a:cs typeface="Arial" panose="020B0604020202020204" pitchFamily="34" charset="0"/>
              </a:rPr>
              <a:t>وعلاقتها  </a:t>
            </a:r>
            <a:r>
              <a:rPr lang="ar-DZ" sz="2800" dirty="0">
                <a:solidFill>
                  <a:schemeClr val="tx1"/>
                </a:solidFill>
                <a:latin typeface="Arial" panose="020B0604020202020204" pitchFamily="34" charset="0"/>
                <a:cs typeface="Arial" panose="020B0604020202020204" pitchFamily="34" charset="0"/>
              </a:rPr>
              <a:t>بالرضا الحركي للتلاميذ في الطور المتوسط</a:t>
            </a:r>
            <a:r>
              <a:rPr lang="ar-DZ" sz="2800" dirty="0" smtClean="0">
                <a:solidFill>
                  <a:schemeClr val="tx1"/>
                </a:solidFill>
                <a:latin typeface="Arial" panose="020B0604020202020204" pitchFamily="34" charset="0"/>
                <a:cs typeface="Arial" panose="020B0604020202020204" pitchFamily="34" charset="0"/>
              </a:rPr>
              <a:t>.</a:t>
            </a:r>
          </a:p>
          <a:p>
            <a:pPr marL="82296" indent="0" algn="just" rtl="1">
              <a:lnSpc>
                <a:spcPct val="150000"/>
              </a:lnSpc>
              <a:buNone/>
            </a:pPr>
            <a:r>
              <a:rPr lang="ar-DZ" sz="2800" dirty="0" smtClean="0">
                <a:solidFill>
                  <a:schemeClr val="tx1"/>
                </a:solidFill>
                <a:latin typeface="Arial" panose="020B0604020202020204" pitchFamily="34" charset="0"/>
                <a:cs typeface="Arial" panose="020B0604020202020204" pitchFamily="34" charset="0"/>
              </a:rPr>
              <a:t>   ومن </a:t>
            </a:r>
            <a:r>
              <a:rPr lang="ar-DZ" sz="2800" dirty="0">
                <a:solidFill>
                  <a:schemeClr val="tx1"/>
                </a:solidFill>
                <a:latin typeface="Arial" panose="020B0604020202020204" pitchFamily="34" charset="0"/>
                <a:cs typeface="Arial" panose="020B0604020202020204" pitchFamily="34" charset="0"/>
              </a:rPr>
              <a:t>خلال ما سبق نطرح التساؤل العام التالي:</a:t>
            </a:r>
          </a:p>
          <a:p>
            <a:pPr algn="just" rtl="1">
              <a:lnSpc>
                <a:spcPct val="150000"/>
              </a:lnSpc>
            </a:pPr>
            <a:r>
              <a:rPr lang="ar-DZ" sz="2800" b="1" dirty="0">
                <a:solidFill>
                  <a:schemeClr val="tx1"/>
                </a:solidFill>
                <a:latin typeface="Arial" panose="020B0604020202020204" pitchFamily="34" charset="0"/>
                <a:cs typeface="Arial" panose="020B0604020202020204" pitchFamily="34" charset="0"/>
              </a:rPr>
              <a:t>ما هي علاقة السلوك القيادي لأستاذ التربية البدنية والرياضية  بالرضا الحركي للتلميذ في الطور </a:t>
            </a:r>
            <a:r>
              <a:rPr lang="ar-DZ" sz="2800" b="1" dirty="0" smtClean="0">
                <a:solidFill>
                  <a:schemeClr val="tx1"/>
                </a:solidFill>
                <a:latin typeface="Arial" panose="020B0604020202020204" pitchFamily="34" charset="0"/>
                <a:cs typeface="Arial" panose="020B0604020202020204" pitchFamily="34" charset="0"/>
              </a:rPr>
              <a:t>المتوسط؟</a:t>
            </a:r>
            <a:endParaRPr lang="ar-DZ" sz="2800" b="1" dirty="0">
              <a:solidFill>
                <a:schemeClr val="tx1"/>
              </a:solidFill>
              <a:latin typeface="Arial" panose="020B0604020202020204" pitchFamily="34" charset="0"/>
              <a:cs typeface="Arial" panose="020B0604020202020204" pitchFamily="34" charset="0"/>
            </a:endParaRPr>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t>8</a:t>
            </a:fld>
            <a:endParaRPr lang="fr-BE"/>
          </a:p>
        </p:txBody>
      </p:sp>
    </p:spTree>
    <p:extLst>
      <p:ext uri="{BB962C8B-B14F-4D97-AF65-F5344CB8AC3E}">
        <p14:creationId xmlns:p14="http://schemas.microsoft.com/office/powerpoint/2010/main" val="612561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2492896"/>
            <a:ext cx="8640959" cy="3633267"/>
          </a:xfrm>
        </p:spPr>
        <p:txBody>
          <a:bodyPr>
            <a:normAutofit fontScale="92500" lnSpcReduction="10000"/>
          </a:bodyPr>
          <a:lstStyle/>
          <a:p>
            <a:pPr algn="just" rtl="1">
              <a:lnSpc>
                <a:spcPct val="150000"/>
              </a:lnSpc>
              <a:buFont typeface="Wingdings" panose="05000000000000000000" pitchFamily="2" charset="2"/>
              <a:buChar char="q"/>
            </a:pPr>
            <a:r>
              <a:rPr lang="ar-DZ" sz="2800" dirty="0" smtClean="0">
                <a:solidFill>
                  <a:schemeClr val="tx1"/>
                </a:solidFill>
                <a:latin typeface="Arial" panose="020B0604020202020204" pitchFamily="34" charset="0"/>
                <a:cs typeface="Arial" panose="020B0604020202020204" pitchFamily="34" charset="0"/>
              </a:rPr>
              <a:t>ماهي </a:t>
            </a:r>
            <a:r>
              <a:rPr lang="ar-DZ" sz="2800" dirty="0">
                <a:solidFill>
                  <a:schemeClr val="tx1"/>
                </a:solidFill>
                <a:latin typeface="Arial" panose="020B0604020202020204" pitchFamily="34" charset="0"/>
                <a:cs typeface="Arial" panose="020B0604020202020204" pitchFamily="34" charset="0"/>
              </a:rPr>
              <a:t>العلاقة بين السلوك الديمقراطي لأستاذ التربية البدنية والرياضية و الرضا الحركي للتلميذ في الطور المتوسط.</a:t>
            </a:r>
          </a:p>
          <a:p>
            <a:pPr algn="just" rtl="1">
              <a:lnSpc>
                <a:spcPct val="150000"/>
              </a:lnSpc>
              <a:buFont typeface="Wingdings" panose="05000000000000000000" pitchFamily="2" charset="2"/>
              <a:buChar char="q"/>
            </a:pPr>
            <a:r>
              <a:rPr lang="ar-DZ" sz="2800" dirty="0" smtClean="0">
                <a:solidFill>
                  <a:schemeClr val="tx1"/>
                </a:solidFill>
                <a:latin typeface="Arial" panose="020B0604020202020204" pitchFamily="34" charset="0"/>
                <a:cs typeface="Arial" panose="020B0604020202020204" pitchFamily="34" charset="0"/>
              </a:rPr>
              <a:t>ماهي </a:t>
            </a:r>
            <a:r>
              <a:rPr lang="ar-DZ" sz="2800" dirty="0">
                <a:solidFill>
                  <a:schemeClr val="tx1"/>
                </a:solidFill>
                <a:latin typeface="Arial" panose="020B0604020202020204" pitchFamily="34" charset="0"/>
                <a:cs typeface="Arial" panose="020B0604020202020204" pitchFamily="34" charset="0"/>
              </a:rPr>
              <a:t>العلاقة بين السلوك الأوتوقراطي(التسلطي) لأستاذ التربية البدنية والرياضية و الرضا الحركي للتلميذ في الطور المتوسط.</a:t>
            </a:r>
          </a:p>
          <a:p>
            <a:pPr algn="just" rtl="1">
              <a:lnSpc>
                <a:spcPct val="150000"/>
              </a:lnSpc>
              <a:buFont typeface="Wingdings" panose="05000000000000000000" pitchFamily="2" charset="2"/>
              <a:buChar char="q"/>
            </a:pPr>
            <a:r>
              <a:rPr lang="ar-DZ" sz="2800" dirty="0" smtClean="0">
                <a:solidFill>
                  <a:schemeClr val="tx1"/>
                </a:solidFill>
                <a:latin typeface="Arial" panose="020B0604020202020204" pitchFamily="34" charset="0"/>
                <a:cs typeface="Arial" panose="020B0604020202020204" pitchFamily="34" charset="0"/>
              </a:rPr>
              <a:t>ماهي </a:t>
            </a:r>
            <a:r>
              <a:rPr lang="ar-DZ" sz="2800" dirty="0">
                <a:solidFill>
                  <a:schemeClr val="tx1"/>
                </a:solidFill>
                <a:latin typeface="Arial" panose="020B0604020202020204" pitchFamily="34" charset="0"/>
                <a:cs typeface="Arial" panose="020B0604020202020204" pitchFamily="34" charset="0"/>
              </a:rPr>
              <a:t>العلاقة بين السلوك الاجتماعي المساعد لأستاذ التربية البدنية والرياضية و الرضا الحركي للتلميذ في الطور المتوسط.</a:t>
            </a:r>
          </a:p>
          <a:p>
            <a:pPr marL="82296" indent="0" algn="r" rtl="1">
              <a:buNone/>
            </a:pPr>
            <a:endParaRPr lang="fr-FR" dirty="0"/>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t>9</a:t>
            </a:fld>
            <a:endParaRPr lang="fr-BE"/>
          </a:p>
        </p:txBody>
      </p:sp>
      <p:sp>
        <p:nvSpPr>
          <p:cNvPr id="2" name="Titre 1"/>
          <p:cNvSpPr>
            <a:spLocks noGrp="1"/>
          </p:cNvSpPr>
          <p:nvPr>
            <p:ph type="title"/>
          </p:nvPr>
        </p:nvSpPr>
        <p:spPr>
          <a:xfrm>
            <a:off x="467544" y="764704"/>
            <a:ext cx="8229600" cy="1252728"/>
          </a:xfrm>
        </p:spPr>
        <p:txBody>
          <a:bodyPr>
            <a:noAutofit/>
          </a:bodyPr>
          <a:lstStyle/>
          <a:p>
            <a:pPr algn="r"/>
            <a:r>
              <a:rPr lang="ar-DZ" sz="2800" b="1" dirty="0">
                <a:solidFill>
                  <a:schemeClr val="tx1"/>
                </a:solidFill>
                <a:latin typeface="Arial" panose="020B0604020202020204" pitchFamily="34" charset="0"/>
                <a:cs typeface="Arial" panose="020B0604020202020204" pitchFamily="34" charset="0"/>
              </a:rPr>
              <a:t>ويندرج تحت هذه الإشكالية العامة التساؤلات التالية : </a:t>
            </a:r>
            <a:endParaRPr lang="fr-FR" sz="2800" b="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83566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agues">
  <a:themeElements>
    <a:clrScheme name="Vagues">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Vagues">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Vagues">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638</TotalTime>
  <Words>1766</Words>
  <Application>Microsoft Office PowerPoint</Application>
  <PresentationFormat>Affichage à l'écran (4:3)</PresentationFormat>
  <Paragraphs>163</Paragraphs>
  <Slides>35</Slides>
  <Notes>1</Notes>
  <HiddenSlides>0</HiddenSlides>
  <MMClips>0</MMClips>
  <ScaleCrop>false</ScaleCrop>
  <HeadingPairs>
    <vt:vector size="6" baseType="variant">
      <vt:variant>
        <vt:lpstr>Thème</vt:lpstr>
      </vt:variant>
      <vt:variant>
        <vt:i4>1</vt:i4>
      </vt:variant>
      <vt:variant>
        <vt:lpstr>Serveurs OLE incorporés</vt:lpstr>
      </vt:variant>
      <vt:variant>
        <vt:i4>1</vt:i4>
      </vt:variant>
      <vt:variant>
        <vt:lpstr>Titres des diapositives</vt:lpstr>
      </vt:variant>
      <vt:variant>
        <vt:i4>35</vt:i4>
      </vt:variant>
    </vt:vector>
  </HeadingPairs>
  <TitlesOfParts>
    <vt:vector size="37" baseType="lpstr">
      <vt:lpstr>Vagues</vt:lpstr>
      <vt:lpstr>Document</vt:lpstr>
      <vt:lpstr>Présentation PowerPoint</vt:lpstr>
      <vt:lpstr>Présentation PowerPoint</vt:lpstr>
      <vt:lpstr>Présentation PowerPoint</vt:lpstr>
      <vt:lpstr>المقدمـــــــة</vt:lpstr>
      <vt:lpstr>Présentation PowerPoint</vt:lpstr>
      <vt:lpstr>الاشكاليـــة</vt:lpstr>
      <vt:lpstr>Présentation PowerPoint</vt:lpstr>
      <vt:lpstr>Présentation PowerPoint</vt:lpstr>
      <vt:lpstr>ويندرج تحت هذه الإشكالية العامة التساؤلات التالية :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FETHI</dc:creator>
  <cp:lastModifiedBy>HP</cp:lastModifiedBy>
  <cp:revision>111</cp:revision>
  <dcterms:created xsi:type="dcterms:W3CDTF">2016-05-11T18:48:11Z</dcterms:created>
  <dcterms:modified xsi:type="dcterms:W3CDTF">2016-05-26T08:19:24Z</dcterms:modified>
</cp:coreProperties>
</file>