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1"/>
  </p:notesMasterIdLst>
  <p:sldIdLst>
    <p:sldId id="296" r:id="rId2"/>
    <p:sldId id="256" r:id="rId3"/>
    <p:sldId id="298" r:id="rId4"/>
    <p:sldId id="273" r:id="rId5"/>
    <p:sldId id="260" r:id="rId6"/>
    <p:sldId id="266" r:id="rId7"/>
    <p:sldId id="261" r:id="rId8"/>
    <p:sldId id="262" r:id="rId9"/>
    <p:sldId id="263" r:id="rId10"/>
    <p:sldId id="264" r:id="rId11"/>
    <p:sldId id="265" r:id="rId12"/>
    <p:sldId id="267" r:id="rId13"/>
    <p:sldId id="304" r:id="rId14"/>
    <p:sldId id="307" r:id="rId15"/>
    <p:sldId id="268" r:id="rId16"/>
    <p:sldId id="269" r:id="rId17"/>
    <p:sldId id="271" r:id="rId18"/>
    <p:sldId id="283" r:id="rId19"/>
    <p:sldId id="275" r:id="rId20"/>
    <p:sldId id="276" r:id="rId21"/>
    <p:sldId id="278" r:id="rId22"/>
    <p:sldId id="280" r:id="rId23"/>
    <p:sldId id="282" r:id="rId24"/>
    <p:sldId id="284" r:id="rId25"/>
    <p:sldId id="285" r:id="rId26"/>
    <p:sldId id="286" r:id="rId27"/>
    <p:sldId id="287" r:id="rId28"/>
    <p:sldId id="288" r:id="rId29"/>
    <p:sldId id="289" r:id="rId30"/>
    <p:sldId id="290" r:id="rId31"/>
    <p:sldId id="291" r:id="rId32"/>
    <p:sldId id="306" r:id="rId33"/>
    <p:sldId id="305" r:id="rId34"/>
    <p:sldId id="300" r:id="rId35"/>
    <p:sldId id="301" r:id="rId36"/>
    <p:sldId id="294" r:id="rId37"/>
    <p:sldId id="302" r:id="rId38"/>
    <p:sldId id="295" r:id="rId39"/>
    <p:sldId id="299" r:id="rId4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091D"/>
    <a:srgbClr val="FF66FF"/>
    <a:srgbClr val="3333FF"/>
    <a:srgbClr val="CC9900"/>
  </p:clrMru>
</p:presentationPr>
</file>

<file path=ppt/tableStyles.xml><?xml version="1.0" encoding="utf-8"?>
<a:tblStyleLst xmlns:a="http://schemas.openxmlformats.org/drawingml/2006/main" def="{5C22544A-7EE6-4342-B048-85BDC9FD1C3A}">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Style léger 3 - Accentuation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p:scale>
          <a:sx n="70" d="100"/>
          <a:sy n="70" d="100"/>
        </p:scale>
        <p:origin x="-82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yacine\Desktop\M2%20chimie%20pharmaceutique%20exposer\memoire%20promoteur%20gingembre\Classeur1%20activit&#233;%20antioxydante%20gingembre.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G:\les%20graph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title>
      <c:tx>
        <c:rich>
          <a:bodyPr/>
          <a:lstStyle/>
          <a:p>
            <a:pPr>
              <a:defRPr/>
            </a:pPr>
            <a:r>
              <a:rPr lang="fr-FR"/>
              <a:t>CAT</a:t>
            </a:r>
            <a:endParaRPr lang="en-US"/>
          </a:p>
        </c:rich>
      </c:tx>
      <c:layout>
        <c:manualLayout>
          <c:xMode val="edge"/>
          <c:yMode val="edge"/>
          <c:x val="0.42313888888889445"/>
          <c:y val="9.2592592592595589E-3"/>
        </c:manualLayout>
      </c:layout>
    </c:title>
    <c:plotArea>
      <c:layout>
        <c:manualLayout>
          <c:layoutTarget val="inner"/>
          <c:xMode val="edge"/>
          <c:yMode val="edge"/>
          <c:x val="0.15251678949384201"/>
          <c:y val="0.16255576223727344"/>
          <c:w val="0.6630821681097685"/>
          <c:h val="0.63004263254036619"/>
        </c:manualLayout>
      </c:layout>
      <c:scatterChart>
        <c:scatterStyle val="lineMarker"/>
        <c:ser>
          <c:idx val="0"/>
          <c:order val="0"/>
          <c:tx>
            <c:v>activité</c:v>
          </c:tx>
          <c:trendline>
            <c:trendlineType val="linear"/>
            <c:dispRSqr val="1"/>
            <c:dispEq val="1"/>
            <c:trendlineLbl>
              <c:layout>
                <c:manualLayout>
                  <c:x val="7.8147017926967347E-4"/>
                  <c:y val="-9.611273684754968E-3"/>
                </c:manualLayout>
              </c:layout>
              <c:tx>
                <c:rich>
                  <a:bodyPr/>
                  <a:lstStyle/>
                  <a:p>
                    <a:pPr>
                      <a:defRPr/>
                    </a:pPr>
                    <a:r>
                      <a:rPr lang="en-US"/>
                      <a:t>y = 38.73x + 3.947
R² = 0.993</a:t>
                    </a:r>
                  </a:p>
                </c:rich>
              </c:tx>
              <c:numFmt formatCode="General" sourceLinked="0"/>
            </c:trendlineLbl>
          </c:trendline>
          <c:xVal>
            <c:numRef>
              <c:f>Feuil1!$B$2:$B$7</c:f>
              <c:numCache>
                <c:formatCode>General</c:formatCode>
                <c:ptCount val="6"/>
                <c:pt idx="0">
                  <c:v>0.125</c:v>
                </c:pt>
                <c:pt idx="1">
                  <c:v>0.25</c:v>
                </c:pt>
                <c:pt idx="2">
                  <c:v>0.5</c:v>
                </c:pt>
                <c:pt idx="3">
                  <c:v>1</c:v>
                </c:pt>
                <c:pt idx="4">
                  <c:v>1.5</c:v>
                </c:pt>
                <c:pt idx="5">
                  <c:v>2</c:v>
                </c:pt>
              </c:numCache>
            </c:numRef>
          </c:xVal>
          <c:yVal>
            <c:numRef>
              <c:f>Feuil1!$E$2:$E$7</c:f>
              <c:numCache>
                <c:formatCode>#,##0.00</c:formatCode>
                <c:ptCount val="6"/>
                <c:pt idx="0">
                  <c:v>5.1454138702459442</c:v>
                </c:pt>
                <c:pt idx="1">
                  <c:v>14.056674123788326</c:v>
                </c:pt>
                <c:pt idx="2">
                  <c:v>25.615212527964189</c:v>
                </c:pt>
                <c:pt idx="3">
                  <c:v>45.488441461594768</c:v>
                </c:pt>
                <c:pt idx="4">
                  <c:v>61.707680835197444</c:v>
                </c:pt>
                <c:pt idx="5">
                  <c:v>79.865771812077327</c:v>
                </c:pt>
              </c:numCache>
            </c:numRef>
          </c:yVal>
        </c:ser>
        <c:axId val="77463936"/>
        <c:axId val="77465856"/>
      </c:scatterChart>
      <c:valAx>
        <c:axId val="77463936"/>
        <c:scaling>
          <c:orientation val="minMax"/>
        </c:scaling>
        <c:axPos val="b"/>
        <c:title>
          <c:tx>
            <c:rich>
              <a:bodyPr/>
              <a:lstStyle/>
              <a:p>
                <a:pPr>
                  <a:defRPr/>
                </a:pPr>
                <a:r>
                  <a:rPr lang="fr-FR"/>
                  <a:t>Concentration mg/ml</a:t>
                </a:r>
              </a:p>
            </c:rich>
          </c:tx>
          <c:layout/>
        </c:title>
        <c:numFmt formatCode="General" sourceLinked="1"/>
        <c:tickLblPos val="nextTo"/>
        <c:crossAx val="77465856"/>
        <c:crosses val="autoZero"/>
        <c:crossBetween val="midCat"/>
      </c:valAx>
      <c:valAx>
        <c:axId val="77465856"/>
        <c:scaling>
          <c:orientation val="minMax"/>
        </c:scaling>
        <c:axPos val="l"/>
        <c:majorGridlines/>
        <c:minorGridlines/>
        <c:title>
          <c:tx>
            <c:rich>
              <a:bodyPr/>
              <a:lstStyle/>
              <a:p>
                <a:pPr>
                  <a:defRPr/>
                </a:pPr>
                <a:r>
                  <a:rPr lang="fr-FR"/>
                  <a:t>Absorbance</a:t>
                </a:r>
              </a:p>
            </c:rich>
          </c:tx>
          <c:layout>
            <c:manualLayout>
              <c:xMode val="edge"/>
              <c:yMode val="edge"/>
              <c:x val="5.2070297296488441E-3"/>
              <c:y val="0.35368829604514851"/>
            </c:manualLayout>
          </c:layout>
        </c:title>
        <c:numFmt formatCode="#,##0.00" sourceLinked="1"/>
        <c:tickLblPos val="nextTo"/>
        <c:crossAx val="77463936"/>
        <c:crosses val="autoZero"/>
        <c:crossBetween val="midCat"/>
      </c:valAx>
    </c:plotArea>
    <c:legend>
      <c:legendPos val="r"/>
      <c:layout>
        <c:manualLayout>
          <c:xMode val="edge"/>
          <c:yMode val="edge"/>
          <c:x val="0.82349931347550676"/>
          <c:y val="0.44361447285769307"/>
          <c:w val="0.16226581107966551"/>
          <c:h val="0.27493075824475038"/>
        </c:manualLayout>
      </c:layout>
    </c:legend>
    <c:plotVisOnly val="1"/>
  </c:chart>
  <c:txPr>
    <a:bodyPr/>
    <a:lstStyle/>
    <a:p>
      <a:pPr>
        <a:defRPr sz="1400">
          <a:latin typeface="Times New Roman" pitchFamily="18" charset="0"/>
          <a:cs typeface="Times New Roman" pitchFamily="18" charset="0"/>
        </a:defRPr>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plotArea>
      <c:layout>
        <c:manualLayout>
          <c:layoutTarget val="inner"/>
          <c:xMode val="edge"/>
          <c:yMode val="edge"/>
          <c:x val="0.13066131091721642"/>
          <c:y val="3.4296379619214598E-2"/>
          <c:w val="0.71235281280220408"/>
          <c:h val="0.81552005999250099"/>
        </c:manualLayout>
      </c:layout>
      <c:scatterChart>
        <c:scatterStyle val="lineMarker"/>
        <c:ser>
          <c:idx val="0"/>
          <c:order val="0"/>
          <c:tx>
            <c:strRef>
              <c:f>Feuil1!$F$159</c:f>
              <c:strCache>
                <c:ptCount val="1"/>
                <c:pt idx="0">
                  <c:v>Lot A</c:v>
                </c:pt>
              </c:strCache>
            </c:strRef>
          </c:tx>
          <c:marker>
            <c:symbol val="none"/>
          </c:marker>
          <c:xVal>
            <c:numRef>
              <c:f>Feuil1!$G$158:$N$158</c:f>
              <c:numCache>
                <c:formatCode>General</c:formatCode>
                <c:ptCount val="8"/>
                <c:pt idx="0">
                  <c:v>0</c:v>
                </c:pt>
                <c:pt idx="1">
                  <c:v>10</c:v>
                </c:pt>
                <c:pt idx="2">
                  <c:v>30</c:v>
                </c:pt>
                <c:pt idx="3">
                  <c:v>60</c:v>
                </c:pt>
                <c:pt idx="4">
                  <c:v>90</c:v>
                </c:pt>
                <c:pt idx="5">
                  <c:v>120</c:v>
                </c:pt>
                <c:pt idx="6">
                  <c:v>150</c:v>
                </c:pt>
                <c:pt idx="7">
                  <c:v>180</c:v>
                </c:pt>
              </c:numCache>
            </c:numRef>
          </c:xVal>
          <c:yVal>
            <c:numRef>
              <c:f>Feuil1!$G$159:$N$159</c:f>
              <c:numCache>
                <c:formatCode>General</c:formatCode>
                <c:ptCount val="8"/>
                <c:pt idx="0">
                  <c:v>2.25</c:v>
                </c:pt>
                <c:pt idx="1">
                  <c:v>3.59</c:v>
                </c:pt>
                <c:pt idx="2">
                  <c:v>2.9899999999999998</c:v>
                </c:pt>
                <c:pt idx="3">
                  <c:v>2.75</c:v>
                </c:pt>
                <c:pt idx="4">
                  <c:v>2.72</c:v>
                </c:pt>
                <c:pt idx="5">
                  <c:v>2.71</c:v>
                </c:pt>
                <c:pt idx="6">
                  <c:v>2.5499999999999998</c:v>
                </c:pt>
                <c:pt idx="7">
                  <c:v>2.52</c:v>
                </c:pt>
              </c:numCache>
            </c:numRef>
          </c:yVal>
        </c:ser>
        <c:ser>
          <c:idx val="1"/>
          <c:order val="1"/>
          <c:tx>
            <c:strRef>
              <c:f>Feuil1!$F$160</c:f>
              <c:strCache>
                <c:ptCount val="1"/>
                <c:pt idx="0">
                  <c:v>Lot B </c:v>
                </c:pt>
              </c:strCache>
            </c:strRef>
          </c:tx>
          <c:marker>
            <c:symbol val="none"/>
          </c:marker>
          <c:xVal>
            <c:numRef>
              <c:f>Feuil1!$G$158:$N$158</c:f>
              <c:numCache>
                <c:formatCode>General</c:formatCode>
                <c:ptCount val="8"/>
                <c:pt idx="0">
                  <c:v>0</c:v>
                </c:pt>
                <c:pt idx="1">
                  <c:v>10</c:v>
                </c:pt>
                <c:pt idx="2">
                  <c:v>30</c:v>
                </c:pt>
                <c:pt idx="3">
                  <c:v>60</c:v>
                </c:pt>
                <c:pt idx="4">
                  <c:v>90</c:v>
                </c:pt>
                <c:pt idx="5">
                  <c:v>120</c:v>
                </c:pt>
                <c:pt idx="6">
                  <c:v>150</c:v>
                </c:pt>
                <c:pt idx="7">
                  <c:v>180</c:v>
                </c:pt>
              </c:numCache>
            </c:numRef>
          </c:xVal>
          <c:yVal>
            <c:numRef>
              <c:f>Feuil1!$G$160:$N$160</c:f>
              <c:numCache>
                <c:formatCode>General</c:formatCode>
                <c:ptCount val="8"/>
                <c:pt idx="0">
                  <c:v>2.21</c:v>
                </c:pt>
                <c:pt idx="1">
                  <c:v>3.34</c:v>
                </c:pt>
                <c:pt idx="2">
                  <c:v>2.61</c:v>
                </c:pt>
                <c:pt idx="3">
                  <c:v>2.4699999999999998</c:v>
                </c:pt>
                <c:pt idx="4">
                  <c:v>2.4</c:v>
                </c:pt>
                <c:pt idx="5">
                  <c:v>2.25</c:v>
                </c:pt>
                <c:pt idx="6">
                  <c:v>2.25</c:v>
                </c:pt>
                <c:pt idx="7">
                  <c:v>2.3299999999999987</c:v>
                </c:pt>
              </c:numCache>
            </c:numRef>
          </c:yVal>
        </c:ser>
        <c:ser>
          <c:idx val="2"/>
          <c:order val="2"/>
          <c:tx>
            <c:strRef>
              <c:f>Feuil1!$F$161</c:f>
              <c:strCache>
                <c:ptCount val="1"/>
                <c:pt idx="0">
                  <c:v>Lot C</c:v>
                </c:pt>
              </c:strCache>
            </c:strRef>
          </c:tx>
          <c:marker>
            <c:symbol val="none"/>
          </c:marker>
          <c:xVal>
            <c:numRef>
              <c:f>Feuil1!$G$158:$N$158</c:f>
              <c:numCache>
                <c:formatCode>General</c:formatCode>
                <c:ptCount val="8"/>
                <c:pt idx="0">
                  <c:v>0</c:v>
                </c:pt>
                <c:pt idx="1">
                  <c:v>10</c:v>
                </c:pt>
                <c:pt idx="2">
                  <c:v>30</c:v>
                </c:pt>
                <c:pt idx="3">
                  <c:v>60</c:v>
                </c:pt>
                <c:pt idx="4">
                  <c:v>90</c:v>
                </c:pt>
                <c:pt idx="5">
                  <c:v>120</c:v>
                </c:pt>
                <c:pt idx="6">
                  <c:v>150</c:v>
                </c:pt>
                <c:pt idx="7">
                  <c:v>180</c:v>
                </c:pt>
              </c:numCache>
            </c:numRef>
          </c:xVal>
          <c:yVal>
            <c:numRef>
              <c:f>Feuil1!$G$161:$N$161</c:f>
              <c:numCache>
                <c:formatCode>General</c:formatCode>
                <c:ptCount val="8"/>
                <c:pt idx="0">
                  <c:v>2.13</c:v>
                </c:pt>
                <c:pt idx="1">
                  <c:v>3.09</c:v>
                </c:pt>
                <c:pt idx="2">
                  <c:v>2.44</c:v>
                </c:pt>
                <c:pt idx="3">
                  <c:v>2.3499999999999988</c:v>
                </c:pt>
                <c:pt idx="4">
                  <c:v>2.25</c:v>
                </c:pt>
                <c:pt idx="5">
                  <c:v>2.2999999999999998</c:v>
                </c:pt>
                <c:pt idx="6">
                  <c:v>2.2799999999999998</c:v>
                </c:pt>
                <c:pt idx="7">
                  <c:v>2.29</c:v>
                </c:pt>
              </c:numCache>
            </c:numRef>
          </c:yVal>
        </c:ser>
        <c:axId val="77536256"/>
        <c:axId val="77583104"/>
      </c:scatterChart>
      <c:valAx>
        <c:axId val="77536256"/>
        <c:scaling>
          <c:orientation val="minMax"/>
        </c:scaling>
        <c:axPos val="b"/>
        <c:numFmt formatCode="General" sourceLinked="1"/>
        <c:tickLblPos val="nextTo"/>
        <c:crossAx val="77583104"/>
        <c:crosses val="autoZero"/>
        <c:crossBetween val="midCat"/>
      </c:valAx>
      <c:valAx>
        <c:axId val="77583104"/>
        <c:scaling>
          <c:orientation val="minMax"/>
        </c:scaling>
        <c:axPos val="l"/>
        <c:numFmt formatCode="General" sourceLinked="1"/>
        <c:tickLblPos val="nextTo"/>
        <c:crossAx val="77536256"/>
        <c:crosses val="autoZero"/>
        <c:crossBetween val="midCat"/>
      </c:valAx>
    </c:plotArea>
    <c:legend>
      <c:legendPos val="r"/>
      <c:layout/>
    </c:legend>
    <c:plotVisOnly val="1"/>
  </c:chart>
  <c:txPr>
    <a:bodyPr/>
    <a:lstStyle/>
    <a:p>
      <a:pPr>
        <a:defRPr>
          <a:latin typeface="Times New Roman" pitchFamily="18" charset="0"/>
          <a:cs typeface="Times New Roman" pitchFamily="18" charset="0"/>
        </a:defRPr>
      </a:pPr>
      <a:endParaRPr lang="fr-FR"/>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0.38511</cdr:x>
      <cdr:y>0.91644</cdr:y>
    </cdr:from>
    <cdr:to>
      <cdr:x>0.53716</cdr:x>
      <cdr:y>1</cdr:y>
    </cdr:to>
    <cdr:sp macro="" textlink="">
      <cdr:nvSpPr>
        <cdr:cNvPr id="2" name="ZoneTexte 1"/>
        <cdr:cNvSpPr txBox="1"/>
      </cdr:nvSpPr>
      <cdr:spPr>
        <a:xfrm xmlns:a="http://schemas.openxmlformats.org/drawingml/2006/main">
          <a:off x="2171570" y="3238499"/>
          <a:ext cx="857380" cy="29527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fr-FR" sz="1800" b="1" dirty="0">
              <a:effectLst>
                <a:outerShdw blurRad="38100" dist="38100" dir="2700000" algn="tl">
                  <a:srgbClr val="000000">
                    <a:alpha val="43137"/>
                  </a:srgbClr>
                </a:outerShdw>
              </a:effectLst>
              <a:latin typeface="Times New Roman" pitchFamily="18" charset="0"/>
              <a:cs typeface="Times New Roman" pitchFamily="18" charset="0"/>
            </a:rPr>
            <a:t>Temps -min</a:t>
          </a:r>
        </a:p>
      </cdr:txBody>
    </cdr:sp>
  </cdr:relSizeAnchor>
  <cdr:relSizeAnchor xmlns:cdr="http://schemas.openxmlformats.org/drawingml/2006/chartDrawing">
    <cdr:from>
      <cdr:x>0.13958</cdr:x>
      <cdr:y>0.00694</cdr:y>
    </cdr:from>
    <cdr:to>
      <cdr:x>0.33958</cdr:x>
      <cdr:y>0.34028</cdr:y>
    </cdr:to>
    <cdr:sp macro="" textlink="">
      <cdr:nvSpPr>
        <cdr:cNvPr id="3" name="ZoneTexte 2"/>
        <cdr:cNvSpPr txBox="1"/>
      </cdr:nvSpPr>
      <cdr:spPr>
        <a:xfrm xmlns:a="http://schemas.openxmlformats.org/drawingml/2006/main">
          <a:off x="638175" y="1905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fr-FR" sz="1100"/>
        </a:p>
      </cdr:txBody>
    </cdr:sp>
  </cdr:relSizeAnchor>
  <cdr:relSizeAnchor xmlns:cdr="http://schemas.openxmlformats.org/drawingml/2006/chartDrawing">
    <cdr:from>
      <cdr:x>0</cdr:x>
      <cdr:y>0.20608</cdr:y>
    </cdr:from>
    <cdr:to>
      <cdr:x>0.05096</cdr:x>
      <cdr:y>0.73016</cdr:y>
    </cdr:to>
    <cdr:sp macro="" textlink="">
      <cdr:nvSpPr>
        <cdr:cNvPr id="4" name="ZoneTexte 3"/>
        <cdr:cNvSpPr txBox="1"/>
      </cdr:nvSpPr>
      <cdr:spPr>
        <a:xfrm xmlns:a="http://schemas.openxmlformats.org/drawingml/2006/main" rot="16200000">
          <a:off x="-865362" y="1660347"/>
          <a:ext cx="2021718" cy="290994"/>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fr-FR" sz="1800" b="1" dirty="0">
              <a:effectLst>
                <a:outerShdw blurRad="38100" dist="38100" dir="2700000" algn="tl">
                  <a:srgbClr val="000000">
                    <a:alpha val="43137"/>
                  </a:srgbClr>
                </a:outerShdw>
              </a:effectLst>
              <a:latin typeface="Times New Roman" pitchFamily="18" charset="0"/>
              <a:ea typeface="+mn-ea"/>
              <a:cs typeface="Times New Roman" pitchFamily="18" charset="0"/>
            </a:rPr>
            <a:t>Mesure</a:t>
          </a:r>
          <a:r>
            <a:rPr lang="fr-FR" sz="1800" b="1" baseline="0" dirty="0">
              <a:effectLst>
                <a:outerShdw blurRad="38100" dist="38100" dir="2700000" algn="tl">
                  <a:srgbClr val="000000">
                    <a:alpha val="43137"/>
                  </a:srgbClr>
                </a:outerShdw>
              </a:effectLst>
              <a:latin typeface="Times New Roman" pitchFamily="18" charset="0"/>
              <a:ea typeface="+mn-ea"/>
              <a:cs typeface="Times New Roman" pitchFamily="18" charset="0"/>
            </a:rPr>
            <a:t> d'épaisseur (</a:t>
          </a:r>
          <a:r>
            <a:rPr lang="fr-FR" sz="1800" b="1" baseline="0" dirty="0" smtClean="0">
              <a:effectLst>
                <a:outerShdw blurRad="38100" dist="38100" dir="2700000" algn="tl">
                  <a:srgbClr val="000000">
                    <a:alpha val="43137"/>
                  </a:srgbClr>
                </a:outerShdw>
              </a:effectLst>
              <a:latin typeface="Times New Roman" pitchFamily="18" charset="0"/>
              <a:ea typeface="+mn-ea"/>
              <a:cs typeface="Times New Roman" pitchFamily="18" charset="0"/>
            </a:rPr>
            <a:t>mm)</a:t>
          </a:r>
          <a:endParaRPr lang="fr-FR" sz="1800" b="1" dirty="0">
            <a:effectLst>
              <a:outerShdw blurRad="38100" dist="38100" dir="2700000" algn="tl">
                <a:srgbClr val="000000">
                  <a:alpha val="43137"/>
                </a:srgbClr>
              </a:outerShdw>
            </a:effectLst>
            <a:latin typeface="Times New Roman" pitchFamily="18" charset="0"/>
            <a:ea typeface="+mn-ea"/>
            <a:cs typeface="Times New Roman"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42E1BB-6096-4E66-922C-C94550F6BC29}" type="datetimeFigureOut">
              <a:rPr lang="fr-FR" smtClean="0"/>
              <a:pPr/>
              <a:t>08/06/2017</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C8E24A-7447-42B1-AD96-33B8CD7CDDDD}" type="slidenum">
              <a:rPr lang="fr-FR" smtClean="0"/>
              <a:pPr/>
              <a:t>‹N°›</a:t>
            </a:fld>
            <a:endParaRPr lang="fr-F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AC8E24A-7447-42B1-AD96-33B8CD7CDDDD}" type="slidenum">
              <a:rPr lang="fr-FR" smtClean="0"/>
              <a:pPr/>
              <a:t>2</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latin typeface="Times New Roman" pitchFamily="18" charset="0"/>
                <a:cs typeface="Times New Roman" pitchFamily="18" charset="0"/>
              </a:rPr>
              <a:t>Le </a:t>
            </a:r>
            <a:r>
              <a:rPr lang="fr-FR" sz="1200" i="1" dirty="0" smtClean="0">
                <a:latin typeface="Times New Roman" pitchFamily="18" charset="0"/>
                <a:cs typeface="Times New Roman" pitchFamily="18" charset="0"/>
              </a:rPr>
              <a:t>Zingiber Officinale </a:t>
            </a:r>
            <a:r>
              <a:rPr lang="fr-FR" sz="1200" dirty="0" smtClean="0">
                <a:latin typeface="Times New Roman" pitchFamily="18" charset="0"/>
                <a:cs typeface="Times New Roman" pitchFamily="18" charset="0"/>
              </a:rPr>
              <a:t>Roscoe est une plante vivace tropicale herbacée, à port de roseau qui mesure jusqu'à 3 m de haut.</a:t>
            </a:r>
          </a:p>
          <a:p>
            <a:endParaRPr lang="fr-FR" dirty="0"/>
          </a:p>
        </p:txBody>
      </p:sp>
      <p:sp>
        <p:nvSpPr>
          <p:cNvPr id="4" name="Espace réservé du numéro de diapositive 3"/>
          <p:cNvSpPr>
            <a:spLocks noGrp="1"/>
          </p:cNvSpPr>
          <p:nvPr>
            <p:ph type="sldNum" sz="quarter" idx="10"/>
          </p:nvPr>
        </p:nvSpPr>
        <p:spPr/>
        <p:txBody>
          <a:bodyPr/>
          <a:lstStyle/>
          <a:p>
            <a:fld id="{CAC8E24A-7447-42B1-AD96-33B8CD7CDDDD}" type="slidenum">
              <a:rPr lang="fr-FR" smtClean="0"/>
              <a:pPr/>
              <a:t>5</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AC8E24A-7447-42B1-AD96-33B8CD7CDDDD}" type="slidenum">
              <a:rPr lang="fr-FR" smtClean="0"/>
              <a:pPr/>
              <a:t>23</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AC8E24A-7447-42B1-AD96-33B8CD7CDDDD}" type="slidenum">
              <a:rPr lang="fr-FR" smtClean="0"/>
              <a:pPr/>
              <a:t>25</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AC8E24A-7447-42B1-AD96-33B8CD7CDDDD}" type="slidenum">
              <a:rPr lang="fr-FR" smtClean="0"/>
              <a:pPr/>
              <a:t>27</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DCC1B748-9659-4D39-936A-696DF8C949FB}" type="datetime1">
              <a:rPr lang="fr-FR" smtClean="0"/>
              <a:pPr/>
              <a:t>08/06/2017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22AB272-7335-40A8-9D18-50B31B0623FE}" type="datetime1">
              <a:rPr lang="fr-FR" smtClean="0"/>
              <a:pPr/>
              <a:t>08/06/2017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5672474-EB62-4E04-962E-20813776DE0A}" type="datetime1">
              <a:rPr lang="fr-FR" smtClean="0"/>
              <a:pPr/>
              <a:t>08/06/2017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846642-2D85-4C59-BAD3-3543C9367756}" type="datetime1">
              <a:rPr lang="fr-FR" smtClean="0"/>
              <a:pPr/>
              <a:t>08/06/2017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0D614EC-501F-4F0A-8E2E-04177F18113E}" type="datetime1">
              <a:rPr lang="fr-FR" smtClean="0"/>
              <a:pPr/>
              <a:t>08/06/2017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29C9F619-C00D-4290-80ED-84C2EA5B2DCA}" type="datetime1">
              <a:rPr lang="fr-FR" smtClean="0"/>
              <a:pPr/>
              <a:t>08/06/2017</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618F852-9172-48C8-AD2F-6406105F3C1C}" type="datetime1">
              <a:rPr lang="fr-FR" smtClean="0"/>
              <a:pPr/>
              <a:t>08/06/2017</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FF51640C-92CB-43B1-8609-E67E7E1BE692}" type="datetime1">
              <a:rPr lang="fr-FR" smtClean="0"/>
              <a:pPr/>
              <a:t>08/06/2017</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B7677E9-C784-488D-B90C-DA5B27D8EA4C}" type="datetime1">
              <a:rPr lang="fr-FR" smtClean="0"/>
              <a:pPr/>
              <a:t>08/06/2017</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EAA0256-4E03-4089-A864-DFA4383A2F4F}" type="datetime1">
              <a:rPr lang="fr-FR" smtClean="0"/>
              <a:pPr/>
              <a:t>08/06/2017</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BBB30B8-BC08-4C1A-821B-B96952F7A004}" type="datetime1">
              <a:rPr lang="fr-FR" smtClean="0"/>
              <a:pPr/>
              <a:t>08/06/2017</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E13E569A-13EB-47B2-8029-0E5C2F467127}" type="slidenum">
              <a:rPr lang="fr-FR" smtClean="0"/>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4F5444-D330-458A-B16D-1383629CC5EB}" type="datetime1">
              <a:rPr lang="fr-FR" smtClean="0"/>
              <a:pPr/>
              <a:t>08/06/2017</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3E569A-13EB-47B2-8029-0E5C2F467127}"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Administrateur/8-gingerol%20%5b3%5d_fichiers/imgsrv.png"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www.ncbi.nlm.nih.gov/entrez/query.fcgi?CMD=search&amp;DB=pcsubstance&amp;term=%226-Gingerol%22%5bSynonym%5d%2042675%5bcid%5d"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ncbi.nlm.nih.gov/entrez/query.fcgi?CMD=search&amp;DB=pcsubstance&amp;term=%226-Shogaol%22%5bSynonym%5d%205281794%5bcid%5d" TargetMode="External"/><Relationship Id="rId1" Type="http://schemas.openxmlformats.org/officeDocument/2006/relationships/slideLayout" Target="../slideLayouts/slideLayout2.xml"/><Relationship Id="rId4" Type="http://schemas.openxmlformats.org/officeDocument/2006/relationships/image" Target="file:///E:\Nouveau%20dossier%20(2)\Nouveau%20dossier\shogaols1_fichiers\imgsrv.pn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file:///E:\&#1575;&#1604;&#1586;&#1606;&#1580;&#1576;&#1610;&#1604;\zingib&#233;rone2_fichiers\imgsrv.png" TargetMode="Externa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hyperlink" Target="http://www.ncbi.nlm.nih.gov/entrez/query.fcgi?CMD=search&amp;DB=pcsubstance&amp;term=%22Zingiberone%22%5bSynonym%5d%205315437%5bcid%5d"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javascript:%20void%20window.open('../image/structurefly.cgi?cid=42675&amp;width=400&amp;height=400',%20'StructureFly',%20'resizable=yes,%20scrollbars=yes,%20WIDTH=620,%20HEIGHT%20=%20620')" TargetMode="External"/><Relationship Id="rId1" Type="http://schemas.openxmlformats.org/officeDocument/2006/relationships/slideLayout" Target="../slideLayouts/slideLayout2.xml"/><Relationship Id="rId5" Type="http://schemas.openxmlformats.org/officeDocument/2006/relationships/hyperlink" Target="http://www.ncbi.nlm.nih.gov/entrez/query.fcgi?CMD=search&amp;DB=pcsubstance&amp;term=%226-Gingerol%22%5bSynonym%5d%2042675%5bcid%5d" TargetMode="External"/><Relationship Id="rId4" Type="http://schemas.openxmlformats.org/officeDocument/2006/relationships/image" Target="file:///H:\6-gingeol%20%5b1%5d%20pub%20chem_fichiers\imgsrv.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5"/>
          <p:cNvPicPr>
            <a:picLocks noChangeAspect="1" noChangeArrowheads="1"/>
          </p:cNvPicPr>
          <p:nvPr/>
        </p:nvPicPr>
        <p:blipFill>
          <a:blip r:embed="rId2"/>
          <a:srcRect b="6250"/>
          <a:stretch>
            <a:fillRect/>
          </a:stretch>
        </p:blipFill>
        <p:spPr bwMode="auto">
          <a:xfrm>
            <a:off x="-500063" y="0"/>
            <a:ext cx="10858501" cy="6858000"/>
          </a:xfrm>
          <a:prstGeom prst="rect">
            <a:avLst/>
          </a:prstGeom>
          <a:noFill/>
          <a:ln w="9525" algn="ctr">
            <a:noFill/>
            <a:miter lim="800000"/>
            <a:headEnd/>
            <a:tailEnd/>
          </a:ln>
        </p:spPr>
      </p:pic>
      <p:pic>
        <p:nvPicPr>
          <p:cNvPr id="5" name="Picture 18" descr="20674"/>
          <p:cNvPicPr>
            <a:picLocks noChangeAspect="1" noChangeArrowheads="1" noCrop="1"/>
          </p:cNvPicPr>
          <p:nvPr/>
        </p:nvPicPr>
        <p:blipFill>
          <a:blip r:embed="rId3">
            <a:duotone>
              <a:schemeClr val="bg2">
                <a:shade val="45000"/>
                <a:satMod val="135000"/>
              </a:schemeClr>
              <a:prstClr val="white"/>
            </a:duotone>
          </a:blip>
          <a:srcRect/>
          <a:stretch>
            <a:fillRect/>
          </a:stretch>
        </p:blipFill>
        <p:spPr bwMode="auto">
          <a:xfrm>
            <a:off x="428596" y="857232"/>
            <a:ext cx="8501122" cy="5354291"/>
          </a:xfrm>
          <a:prstGeom prst="rect">
            <a:avLst/>
          </a:prstGeom>
          <a:noFill/>
          <a:ln w="9525">
            <a:noFill/>
            <a:miter lim="800000"/>
            <a:headEnd/>
            <a:tailEnd/>
          </a:ln>
        </p:spPr>
      </p:pic>
      <p:sp>
        <p:nvSpPr>
          <p:cNvPr id="6" name="Espace réservé du numéro de diapositive 5"/>
          <p:cNvSpPr>
            <a:spLocks noGrp="1"/>
          </p:cNvSpPr>
          <p:nvPr>
            <p:ph type="sldNum" sz="quarter" idx="12"/>
          </p:nvPr>
        </p:nvSpPr>
        <p:spPr/>
        <p:txBody>
          <a:bodyPr/>
          <a:lstStyle/>
          <a:p>
            <a:fld id="{E13E569A-13EB-47B2-8029-0E5C2F467127}" type="slidenum">
              <a:rPr lang="fr-FR" smtClean="0"/>
              <a:pPr/>
              <a:t>1</a:t>
            </a:fld>
            <a:endParaRPr lang="fr-FR"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857752" y="928670"/>
            <a:ext cx="4071966" cy="5429288"/>
          </a:xfrm>
        </p:spPr>
        <p:txBody>
          <a:bodyPr>
            <a:normAutofit fontScale="55000" lnSpcReduction="20000"/>
          </a:bodyPr>
          <a:lstStyle/>
          <a:p>
            <a:pPr algn="ctr">
              <a:buNone/>
            </a:pPr>
            <a:r>
              <a:rPr lang="fr-FR" sz="5100" b="1" dirty="0" smtClean="0">
                <a:effectLst>
                  <a:outerShdw blurRad="38100" dist="38100" dir="2700000" algn="tl">
                    <a:srgbClr val="000000">
                      <a:alpha val="43137"/>
                    </a:srgbClr>
                  </a:outerShdw>
                </a:effectLst>
                <a:latin typeface="Times New Roman" pitchFamily="18" charset="0"/>
                <a:cs typeface="Times New Roman" pitchFamily="18" charset="0"/>
              </a:rPr>
              <a:t> </a:t>
            </a:r>
          </a:p>
          <a:p>
            <a:pPr lvl="0">
              <a:buFont typeface="Wingdings" pitchFamily="2" charset="2"/>
              <a:buChar char="ü"/>
            </a:pPr>
            <a:r>
              <a:rPr lang="fr-FR" sz="3300" b="1" dirty="0" smtClean="0">
                <a:latin typeface="Times New Roman" pitchFamily="18" charset="0"/>
                <a:cs typeface="Times New Roman" pitchFamily="18" charset="0"/>
              </a:rPr>
              <a:t>Poids Moléculaire: 322,439 g/mol</a:t>
            </a:r>
            <a:br>
              <a:rPr lang="fr-FR" sz="3300" b="1" dirty="0" smtClean="0">
                <a:latin typeface="Times New Roman" pitchFamily="18" charset="0"/>
                <a:cs typeface="Times New Roman" pitchFamily="18" charset="0"/>
              </a:rPr>
            </a:br>
            <a:endParaRPr lang="fr-FR" sz="3300" b="1" dirty="0" smtClean="0">
              <a:latin typeface="Times New Roman" pitchFamily="18" charset="0"/>
              <a:cs typeface="Times New Roman" pitchFamily="18" charset="0"/>
            </a:endParaRPr>
          </a:p>
          <a:p>
            <a:pPr lvl="0">
              <a:buFont typeface="Wingdings" pitchFamily="2" charset="2"/>
              <a:buChar char="ü"/>
            </a:pPr>
            <a:r>
              <a:rPr lang="fr-FR" sz="3300" b="1" dirty="0" smtClean="0">
                <a:latin typeface="Times New Roman" pitchFamily="18" charset="0"/>
                <a:cs typeface="Times New Roman" pitchFamily="18" charset="0"/>
              </a:rPr>
              <a:t>Formule générale : C</a:t>
            </a:r>
            <a:r>
              <a:rPr lang="fr-FR" sz="3300" b="1" baseline="-25000" dirty="0" smtClean="0">
                <a:latin typeface="Times New Roman" pitchFamily="18" charset="0"/>
                <a:cs typeface="Times New Roman" pitchFamily="18" charset="0"/>
              </a:rPr>
              <a:t>19</a:t>
            </a:r>
            <a:r>
              <a:rPr lang="fr-FR" sz="3300" b="1" dirty="0" smtClean="0">
                <a:latin typeface="Times New Roman" pitchFamily="18" charset="0"/>
                <a:cs typeface="Times New Roman" pitchFamily="18" charset="0"/>
              </a:rPr>
              <a:t>H</a:t>
            </a:r>
            <a:r>
              <a:rPr lang="fr-FR" sz="3300" b="1" baseline="-25000" dirty="0" smtClean="0">
                <a:latin typeface="Times New Roman" pitchFamily="18" charset="0"/>
                <a:cs typeface="Times New Roman" pitchFamily="18" charset="0"/>
              </a:rPr>
              <a:t>30</a:t>
            </a:r>
            <a:r>
              <a:rPr lang="fr-FR" sz="3300" b="1" dirty="0" smtClean="0">
                <a:latin typeface="Times New Roman" pitchFamily="18" charset="0"/>
                <a:cs typeface="Times New Roman" pitchFamily="18" charset="0"/>
              </a:rPr>
              <a:t>O</a:t>
            </a:r>
            <a:r>
              <a:rPr lang="fr-FR" sz="3300" b="1" baseline="-25000" dirty="0" smtClean="0">
                <a:latin typeface="Times New Roman" pitchFamily="18" charset="0"/>
                <a:cs typeface="Times New Roman" pitchFamily="18" charset="0"/>
              </a:rPr>
              <a:t>4</a:t>
            </a:r>
            <a:r>
              <a:rPr lang="fr-FR" sz="3300" b="1" dirty="0" smtClean="0">
                <a:latin typeface="Times New Roman" pitchFamily="18" charset="0"/>
                <a:cs typeface="Times New Roman" pitchFamily="18" charset="0"/>
              </a:rPr>
              <a:t/>
            </a:r>
            <a:br>
              <a:rPr lang="fr-FR" sz="3300" b="1" dirty="0" smtClean="0">
                <a:latin typeface="Times New Roman" pitchFamily="18" charset="0"/>
                <a:cs typeface="Times New Roman" pitchFamily="18" charset="0"/>
              </a:rPr>
            </a:br>
            <a:endParaRPr lang="fr-FR" sz="3300" b="1" dirty="0" smtClean="0">
              <a:latin typeface="Times New Roman" pitchFamily="18" charset="0"/>
              <a:cs typeface="Times New Roman" pitchFamily="18" charset="0"/>
            </a:endParaRPr>
          </a:p>
          <a:p>
            <a:pPr lvl="0">
              <a:buFont typeface="Wingdings" pitchFamily="2" charset="2"/>
              <a:buChar char="ü"/>
            </a:pPr>
            <a:r>
              <a:rPr lang="fr-FR" sz="3300" b="1" dirty="0" smtClean="0">
                <a:latin typeface="Times New Roman" pitchFamily="18" charset="0"/>
                <a:cs typeface="Times New Roman" pitchFamily="18" charset="0"/>
              </a:rPr>
              <a:t>Sites de liaison d’Hydrogène donneur d’électron : 2</a:t>
            </a:r>
          </a:p>
          <a:p>
            <a:pPr>
              <a:buNone/>
            </a:pPr>
            <a:r>
              <a:rPr lang="fr-FR" sz="3300" b="1" dirty="0" smtClean="0">
                <a:latin typeface="Times New Roman" pitchFamily="18" charset="0"/>
                <a:cs typeface="Times New Roman" pitchFamily="18" charset="0"/>
              </a:rPr>
              <a:t> </a:t>
            </a:r>
          </a:p>
          <a:p>
            <a:pPr lvl="0">
              <a:buFont typeface="Wingdings" pitchFamily="2" charset="2"/>
              <a:buChar char="ü"/>
            </a:pPr>
            <a:r>
              <a:rPr lang="fr-FR" sz="3300" b="1" dirty="0" smtClean="0">
                <a:latin typeface="Times New Roman" pitchFamily="18" charset="0"/>
                <a:cs typeface="Times New Roman" pitchFamily="18" charset="0"/>
              </a:rPr>
              <a:t>Sites de liaison d’Hydrogène accepteur d’électron : 4</a:t>
            </a:r>
            <a:br>
              <a:rPr lang="fr-FR" sz="3300" b="1" dirty="0" smtClean="0">
                <a:latin typeface="Times New Roman" pitchFamily="18" charset="0"/>
                <a:cs typeface="Times New Roman" pitchFamily="18" charset="0"/>
              </a:rPr>
            </a:br>
            <a:endParaRPr lang="fr-FR" sz="3300" b="1" dirty="0" smtClean="0">
              <a:latin typeface="Times New Roman" pitchFamily="18" charset="0"/>
              <a:cs typeface="Times New Roman" pitchFamily="18" charset="0"/>
            </a:endParaRPr>
          </a:p>
          <a:p>
            <a:pPr lvl="0">
              <a:buFont typeface="Wingdings" pitchFamily="2" charset="2"/>
              <a:buChar char="ü"/>
            </a:pPr>
            <a:r>
              <a:rPr lang="fr-FR" sz="3300" b="1" dirty="0" smtClean="0">
                <a:latin typeface="Times New Roman" pitchFamily="18" charset="0"/>
                <a:cs typeface="Times New Roman" pitchFamily="18" charset="0"/>
              </a:rPr>
              <a:t>Sites de rotation : 12</a:t>
            </a:r>
            <a:br>
              <a:rPr lang="fr-FR" sz="3300" b="1" dirty="0" smtClean="0">
                <a:latin typeface="Times New Roman" pitchFamily="18" charset="0"/>
                <a:cs typeface="Times New Roman" pitchFamily="18" charset="0"/>
              </a:rPr>
            </a:br>
            <a:endParaRPr lang="fr-FR" sz="3300" b="1" dirty="0" smtClean="0">
              <a:latin typeface="Times New Roman" pitchFamily="18" charset="0"/>
              <a:cs typeface="Times New Roman" pitchFamily="18" charset="0"/>
            </a:endParaRPr>
          </a:p>
          <a:p>
            <a:pPr lvl="0">
              <a:buFont typeface="Wingdings" pitchFamily="2" charset="2"/>
              <a:buChar char="ü"/>
            </a:pPr>
            <a:r>
              <a:rPr lang="fr-FR" sz="3300" b="1" dirty="0" smtClean="0">
                <a:latin typeface="Times New Roman" pitchFamily="18" charset="0"/>
                <a:cs typeface="Times New Roman" pitchFamily="18" charset="0"/>
              </a:rPr>
              <a:t>Formes Tautomères : 9</a:t>
            </a:r>
          </a:p>
          <a:p>
            <a:pPr>
              <a:buNone/>
            </a:pPr>
            <a:r>
              <a:rPr lang="fr-FR" sz="3300" b="1" dirty="0" smtClean="0">
                <a:latin typeface="Times New Roman" pitchFamily="18" charset="0"/>
                <a:cs typeface="Times New Roman" pitchFamily="18" charset="0"/>
              </a:rPr>
              <a:t> </a:t>
            </a:r>
          </a:p>
          <a:p>
            <a:pPr>
              <a:buFont typeface="Wingdings" pitchFamily="2" charset="2"/>
              <a:buChar char="ü"/>
            </a:pPr>
            <a:r>
              <a:rPr lang="en-GB" sz="3300" b="1" dirty="0" smtClean="0">
                <a:latin typeface="Times New Roman" pitchFamily="18" charset="0"/>
                <a:cs typeface="Times New Roman" pitchFamily="18" charset="0"/>
              </a:rPr>
              <a:t>Nomenclature IUPAC: 5-hydroxy-1-(4-hydroxy-3-methoxy-phenyl) dodecan-3-one</a:t>
            </a:r>
            <a:br>
              <a:rPr lang="en-GB" sz="3300" b="1" dirty="0" smtClean="0">
                <a:latin typeface="Times New Roman" pitchFamily="18" charset="0"/>
                <a:cs typeface="Times New Roman" pitchFamily="18" charset="0"/>
              </a:rPr>
            </a:br>
            <a:endParaRPr lang="fr-FR" sz="3300" dirty="0">
              <a:latin typeface="Times New Roman" pitchFamily="18" charset="0"/>
              <a:cs typeface="Times New Roman" pitchFamily="18" charset="0"/>
            </a:endParaRPr>
          </a:p>
        </p:txBody>
      </p:sp>
      <p:pic>
        <p:nvPicPr>
          <p:cNvPr id="32770" name="Picture 2" descr="../../Administrateur/8-gingerol%20%5b3%5d_fichiers/imgsrv.png"/>
          <p:cNvPicPr preferRelativeResize="0">
            <a:picLocks noChangeArrowheads="1"/>
          </p:cNvPicPr>
          <p:nvPr/>
        </p:nvPicPr>
        <p:blipFill>
          <a:blip r:embed="rId2" r:link="rId3"/>
          <a:srcRect/>
          <a:stretch>
            <a:fillRect/>
          </a:stretch>
        </p:blipFill>
        <p:spPr bwMode="auto">
          <a:xfrm>
            <a:off x="0" y="357166"/>
            <a:ext cx="4848225" cy="6500834"/>
          </a:xfrm>
          <a:prstGeom prst="rect">
            <a:avLst/>
          </a:prstGeom>
          <a:noFill/>
          <a:ln w="9525">
            <a:noFill/>
            <a:miter lim="800000"/>
            <a:headEnd/>
            <a:tailEnd/>
          </a:ln>
        </p:spPr>
      </p:pic>
      <p:sp>
        <p:nvSpPr>
          <p:cNvPr id="4" name="Rectangle 3"/>
          <p:cNvSpPr/>
          <p:nvPr/>
        </p:nvSpPr>
        <p:spPr>
          <a:xfrm>
            <a:off x="5357818" y="214290"/>
            <a:ext cx="3071834" cy="85725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fr-FR" sz="4000" b="1" u="sng" dirty="0" smtClean="0">
                <a:ln>
                  <a:solidFill>
                    <a:schemeClr val="bg1"/>
                  </a:solidFill>
                </a:ln>
                <a:solidFill>
                  <a:schemeClr val="bg1"/>
                </a:solidFill>
                <a:effectLst>
                  <a:outerShdw blurRad="38100" dist="38100" dir="2700000" algn="tl">
                    <a:srgbClr val="000000">
                      <a:alpha val="43137"/>
                    </a:srgbClr>
                  </a:outerShdw>
                </a:effectLst>
                <a:latin typeface="Times New Roman" pitchFamily="18" charset="0"/>
                <a:cs typeface="Times New Roman" pitchFamily="18" charset="0"/>
                <a:hlinkClick r:id="rId4"/>
              </a:rPr>
              <a:t>8-Gingerol</a:t>
            </a:r>
            <a:r>
              <a:rPr lang="fr-FR" sz="4000" b="1" dirty="0" smtClean="0">
                <a:ln>
                  <a:solidFill>
                    <a:schemeClr val="bg1"/>
                  </a:solidFill>
                </a:ln>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endParaRPr lang="fr-FR" sz="4000" dirty="0">
              <a:ln>
                <a:solidFill>
                  <a:schemeClr val="bg1"/>
                </a:solidFill>
              </a:ln>
              <a:solidFill>
                <a:schemeClr val="bg1"/>
              </a:solidFill>
            </a:endParaRPr>
          </a:p>
        </p:txBody>
      </p:sp>
      <p:sp>
        <p:nvSpPr>
          <p:cNvPr id="5" name="Espace réservé du numéro de diapositive 4"/>
          <p:cNvSpPr>
            <a:spLocks noGrp="1"/>
          </p:cNvSpPr>
          <p:nvPr>
            <p:ph type="sldNum" sz="quarter" idx="12"/>
          </p:nvPr>
        </p:nvSpPr>
        <p:spPr/>
        <p:txBody>
          <a:bodyPr/>
          <a:lstStyle/>
          <a:p>
            <a:fld id="{E13E569A-13EB-47B2-8029-0E5C2F467127}" type="slidenum">
              <a:rPr lang="fr-FR" smtClean="0"/>
              <a:pPr/>
              <a:t>10</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32770"/>
                                        </p:tgtEl>
                                        <p:attrNameLst>
                                          <p:attrName>style.visibility</p:attrName>
                                        </p:attrNameLst>
                                      </p:cBhvr>
                                      <p:to>
                                        <p:strVal val="visible"/>
                                      </p:to>
                                    </p:set>
                                    <p:anim calcmode="lin" valueType="num">
                                      <p:cBhvr>
                                        <p:cTn id="11" dur="500" fill="hold"/>
                                        <p:tgtEl>
                                          <p:spTgt spid="32770"/>
                                        </p:tgtEl>
                                        <p:attrNameLst>
                                          <p:attrName>ppt_w</p:attrName>
                                        </p:attrNameLst>
                                      </p:cBhvr>
                                      <p:tavLst>
                                        <p:tav tm="0">
                                          <p:val>
                                            <p:fltVal val="0"/>
                                          </p:val>
                                        </p:tav>
                                        <p:tav tm="100000">
                                          <p:val>
                                            <p:strVal val="#ppt_w"/>
                                          </p:val>
                                        </p:tav>
                                      </p:tavLst>
                                    </p:anim>
                                    <p:anim calcmode="lin" valueType="num">
                                      <p:cBhvr>
                                        <p:cTn id="12" dur="500" fill="hold"/>
                                        <p:tgtEl>
                                          <p:spTgt spid="3277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628" y="214290"/>
            <a:ext cx="3929090" cy="6643710"/>
          </a:xfrm>
        </p:spPr>
        <p:txBody>
          <a:bodyPr>
            <a:normAutofit fontScale="70000" lnSpcReduction="20000"/>
          </a:bodyPr>
          <a:lstStyle/>
          <a:p>
            <a:pPr algn="ctr">
              <a:buNone/>
            </a:pPr>
            <a:endParaRPr lang="fr-FR" sz="4500" b="1" u="sng" dirty="0" smtClean="0">
              <a:effectLst>
                <a:outerShdw blurRad="38100" dist="38100" dir="2700000" algn="tl">
                  <a:srgbClr val="000000">
                    <a:alpha val="43137"/>
                  </a:srgbClr>
                </a:outerShdw>
              </a:effectLst>
              <a:latin typeface="Times New Roman" pitchFamily="18" charset="0"/>
              <a:cs typeface="Times New Roman" pitchFamily="18" charset="0"/>
              <a:hlinkClick r:id="rId2"/>
            </a:endParaRPr>
          </a:p>
          <a:p>
            <a:pPr algn="ctr">
              <a:buNone/>
            </a:pPr>
            <a:r>
              <a:rPr lang="fr-FR" sz="5700" b="1" u="sng" dirty="0" smtClean="0">
                <a:effectLst>
                  <a:outerShdw blurRad="38100" dist="38100" dir="2700000" algn="tl">
                    <a:srgbClr val="000000">
                      <a:alpha val="43137"/>
                    </a:srgbClr>
                  </a:outerShdw>
                </a:effectLst>
                <a:latin typeface="Times New Roman" pitchFamily="18" charset="0"/>
                <a:cs typeface="Times New Roman" pitchFamily="18" charset="0"/>
                <a:hlinkClick r:id="rId2"/>
              </a:rPr>
              <a:t>6-Shogaol</a:t>
            </a:r>
            <a:r>
              <a:rPr lang="fr-FR" sz="5700" b="1" dirty="0" smtClean="0">
                <a:effectLst>
                  <a:outerShdw blurRad="38100" dist="38100" dir="2700000" algn="tl">
                    <a:srgbClr val="000000">
                      <a:alpha val="43137"/>
                    </a:srgbClr>
                  </a:outerShdw>
                </a:effectLst>
                <a:latin typeface="Times New Roman" pitchFamily="18" charset="0"/>
                <a:cs typeface="Times New Roman" pitchFamily="18" charset="0"/>
              </a:rPr>
              <a:t> </a:t>
            </a:r>
          </a:p>
          <a:p>
            <a:pPr algn="ctr">
              <a:buNone/>
            </a:pPr>
            <a:r>
              <a:rPr lang="fr-FR" sz="5700" b="1" dirty="0" smtClean="0">
                <a:effectLst>
                  <a:outerShdw blurRad="38100" dist="38100" dir="2700000" algn="tl">
                    <a:srgbClr val="000000">
                      <a:alpha val="43137"/>
                    </a:srgbClr>
                  </a:outerShdw>
                </a:effectLst>
                <a:latin typeface="Times New Roman" pitchFamily="18" charset="0"/>
                <a:cs typeface="Times New Roman" pitchFamily="18" charset="0"/>
              </a:rPr>
              <a:t> </a:t>
            </a:r>
          </a:p>
          <a:p>
            <a:pPr lvl="0">
              <a:buFont typeface="Wingdings" pitchFamily="2" charset="2"/>
              <a:buChar char="ü"/>
            </a:pPr>
            <a:r>
              <a:rPr lang="fr-FR" sz="2600" b="1" dirty="0" smtClean="0">
                <a:latin typeface="Times New Roman" pitchFamily="18" charset="0"/>
                <a:cs typeface="Times New Roman" pitchFamily="18" charset="0"/>
              </a:rPr>
              <a:t>Poids Moléculaire: 276,371 g/mol</a:t>
            </a:r>
            <a:br>
              <a:rPr lang="fr-FR" sz="2600" b="1" dirty="0" smtClean="0">
                <a:latin typeface="Times New Roman" pitchFamily="18" charset="0"/>
                <a:cs typeface="Times New Roman" pitchFamily="18" charset="0"/>
              </a:rPr>
            </a:br>
            <a:endParaRPr lang="fr-FR" sz="2600" b="1" dirty="0" smtClean="0">
              <a:latin typeface="Times New Roman" pitchFamily="18" charset="0"/>
              <a:cs typeface="Times New Roman" pitchFamily="18" charset="0"/>
            </a:endParaRPr>
          </a:p>
          <a:p>
            <a:pPr lvl="0">
              <a:buFont typeface="Wingdings" pitchFamily="2" charset="2"/>
              <a:buChar char="ü"/>
            </a:pPr>
            <a:r>
              <a:rPr lang="fr-FR" sz="2600" b="1" dirty="0" smtClean="0">
                <a:latin typeface="Times New Roman" pitchFamily="18" charset="0"/>
                <a:cs typeface="Times New Roman" pitchFamily="18" charset="0"/>
              </a:rPr>
              <a:t>Formule générale: C</a:t>
            </a:r>
            <a:r>
              <a:rPr lang="fr-FR" sz="2600" b="1" baseline="-25000" dirty="0" smtClean="0">
                <a:latin typeface="Times New Roman" pitchFamily="18" charset="0"/>
                <a:cs typeface="Times New Roman" pitchFamily="18" charset="0"/>
              </a:rPr>
              <a:t>17</a:t>
            </a:r>
            <a:r>
              <a:rPr lang="fr-FR" sz="2600" b="1" dirty="0" smtClean="0">
                <a:latin typeface="Times New Roman" pitchFamily="18" charset="0"/>
                <a:cs typeface="Times New Roman" pitchFamily="18" charset="0"/>
              </a:rPr>
              <a:t>H</a:t>
            </a:r>
            <a:r>
              <a:rPr lang="fr-FR" sz="2600" b="1" baseline="-25000" dirty="0" smtClean="0">
                <a:latin typeface="Times New Roman" pitchFamily="18" charset="0"/>
                <a:cs typeface="Times New Roman" pitchFamily="18" charset="0"/>
              </a:rPr>
              <a:t>24</a:t>
            </a:r>
            <a:r>
              <a:rPr lang="fr-FR" sz="2600" b="1" dirty="0" smtClean="0">
                <a:latin typeface="Times New Roman" pitchFamily="18" charset="0"/>
                <a:cs typeface="Times New Roman" pitchFamily="18" charset="0"/>
              </a:rPr>
              <a:t>O</a:t>
            </a:r>
            <a:r>
              <a:rPr lang="fr-FR" sz="2600" b="1" baseline="-25000" dirty="0" smtClean="0">
                <a:latin typeface="Times New Roman" pitchFamily="18" charset="0"/>
                <a:cs typeface="Times New Roman" pitchFamily="18" charset="0"/>
              </a:rPr>
              <a:t>3</a:t>
            </a:r>
            <a:r>
              <a:rPr lang="fr-FR" sz="2600" b="1" dirty="0" smtClean="0">
                <a:latin typeface="Times New Roman" pitchFamily="18" charset="0"/>
                <a:cs typeface="Times New Roman" pitchFamily="18" charset="0"/>
              </a:rPr>
              <a:t/>
            </a:r>
            <a:br>
              <a:rPr lang="fr-FR" sz="2600" b="1" dirty="0" smtClean="0">
                <a:latin typeface="Times New Roman" pitchFamily="18" charset="0"/>
                <a:cs typeface="Times New Roman" pitchFamily="18" charset="0"/>
              </a:rPr>
            </a:br>
            <a:endParaRPr lang="fr-FR" sz="2600" b="1" dirty="0" smtClean="0">
              <a:latin typeface="Times New Roman" pitchFamily="18" charset="0"/>
              <a:cs typeface="Times New Roman" pitchFamily="18" charset="0"/>
            </a:endParaRPr>
          </a:p>
          <a:p>
            <a:pPr lvl="0">
              <a:buFont typeface="Wingdings" pitchFamily="2" charset="2"/>
              <a:buChar char="ü"/>
            </a:pPr>
            <a:r>
              <a:rPr lang="fr-FR" sz="2600" b="1" dirty="0" smtClean="0">
                <a:latin typeface="Times New Roman" pitchFamily="18" charset="0"/>
                <a:cs typeface="Times New Roman" pitchFamily="18" charset="0"/>
              </a:rPr>
              <a:t>Sites de liaison d’Hydrogène donneur d’électron : 1</a:t>
            </a:r>
          </a:p>
          <a:p>
            <a:pPr>
              <a:buNone/>
            </a:pPr>
            <a:r>
              <a:rPr lang="fr-FR" sz="2600" b="1" dirty="0" smtClean="0">
                <a:latin typeface="Times New Roman" pitchFamily="18" charset="0"/>
                <a:cs typeface="Times New Roman" pitchFamily="18" charset="0"/>
              </a:rPr>
              <a:t> </a:t>
            </a:r>
          </a:p>
          <a:p>
            <a:pPr lvl="0">
              <a:buFont typeface="Wingdings" pitchFamily="2" charset="2"/>
              <a:buChar char="ü"/>
            </a:pPr>
            <a:r>
              <a:rPr lang="fr-FR" sz="2600" b="1" dirty="0" smtClean="0">
                <a:latin typeface="Times New Roman" pitchFamily="18" charset="0"/>
                <a:cs typeface="Times New Roman" pitchFamily="18" charset="0"/>
              </a:rPr>
              <a:t>Sites de liaison d’Hydrogène accepteur d’électron: 3</a:t>
            </a:r>
          </a:p>
          <a:p>
            <a:pPr>
              <a:buNone/>
            </a:pPr>
            <a:r>
              <a:rPr lang="fr-FR" sz="2600" b="1" dirty="0" smtClean="0">
                <a:latin typeface="Times New Roman" pitchFamily="18" charset="0"/>
                <a:cs typeface="Times New Roman" pitchFamily="18" charset="0"/>
              </a:rPr>
              <a:t> </a:t>
            </a:r>
          </a:p>
          <a:p>
            <a:pPr lvl="0">
              <a:buFont typeface="Wingdings" pitchFamily="2" charset="2"/>
              <a:buChar char="ü"/>
            </a:pPr>
            <a:r>
              <a:rPr lang="fr-FR" sz="2600" b="1" dirty="0" smtClean="0">
                <a:latin typeface="Times New Roman" pitchFamily="18" charset="0"/>
                <a:cs typeface="Times New Roman" pitchFamily="18" charset="0"/>
              </a:rPr>
              <a:t>Sites de rotation: 9</a:t>
            </a:r>
            <a:br>
              <a:rPr lang="fr-FR" sz="2600" b="1" dirty="0" smtClean="0">
                <a:latin typeface="Times New Roman" pitchFamily="18" charset="0"/>
                <a:cs typeface="Times New Roman" pitchFamily="18" charset="0"/>
              </a:rPr>
            </a:br>
            <a:endParaRPr lang="fr-FR" sz="2600" b="1" dirty="0" smtClean="0">
              <a:latin typeface="Times New Roman" pitchFamily="18" charset="0"/>
              <a:cs typeface="Times New Roman" pitchFamily="18" charset="0"/>
            </a:endParaRPr>
          </a:p>
          <a:p>
            <a:pPr lvl="0">
              <a:buFont typeface="Wingdings" pitchFamily="2" charset="2"/>
              <a:buChar char="ü"/>
            </a:pPr>
            <a:r>
              <a:rPr lang="fr-FR" sz="2600" b="1" dirty="0" smtClean="0">
                <a:latin typeface="Times New Roman" pitchFamily="18" charset="0"/>
                <a:cs typeface="Times New Roman" pitchFamily="18" charset="0"/>
              </a:rPr>
              <a:t>Formes tautomère: 15</a:t>
            </a:r>
          </a:p>
          <a:p>
            <a:pPr>
              <a:buNone/>
            </a:pPr>
            <a:r>
              <a:rPr lang="fr-FR" sz="2600" b="1" dirty="0" smtClean="0">
                <a:latin typeface="Times New Roman" pitchFamily="18" charset="0"/>
                <a:cs typeface="Times New Roman" pitchFamily="18" charset="0"/>
              </a:rPr>
              <a:t> </a:t>
            </a:r>
          </a:p>
          <a:p>
            <a:pPr lvl="0">
              <a:buFont typeface="Wingdings" pitchFamily="2" charset="2"/>
              <a:buChar char="ü"/>
            </a:pPr>
            <a:r>
              <a:rPr lang="en-GB" sz="2600" b="1" dirty="0" smtClean="0">
                <a:latin typeface="Times New Roman" pitchFamily="18" charset="0"/>
                <a:cs typeface="Times New Roman" pitchFamily="18" charset="0"/>
              </a:rPr>
              <a:t>Nomenclature IUPAC: (E)-1-(4-hydroxy-3-methoxy-phenyl) dec-4-en-3-one</a:t>
            </a:r>
            <a:br>
              <a:rPr lang="en-GB" sz="2600" b="1" dirty="0" smtClean="0">
                <a:latin typeface="Times New Roman" pitchFamily="18" charset="0"/>
                <a:cs typeface="Times New Roman" pitchFamily="18" charset="0"/>
              </a:rPr>
            </a:br>
            <a:endParaRPr lang="fr-FR" sz="2600" b="1" dirty="0" smtClean="0">
              <a:latin typeface="Times New Roman" pitchFamily="18" charset="0"/>
              <a:cs typeface="Times New Roman" pitchFamily="18" charset="0"/>
            </a:endParaRPr>
          </a:p>
          <a:p>
            <a:endParaRPr lang="fr-FR" sz="2300" dirty="0"/>
          </a:p>
        </p:txBody>
      </p:sp>
      <p:pic>
        <p:nvPicPr>
          <p:cNvPr id="33794" name="Picture 2" descr="E:\Nouveau dossier (2)\Nouveau dossier\shogaols1_fichiers\imgsrv.png"/>
          <p:cNvPicPr preferRelativeResize="0">
            <a:picLocks noChangeArrowheads="1"/>
          </p:cNvPicPr>
          <p:nvPr/>
        </p:nvPicPr>
        <p:blipFill>
          <a:blip r:embed="rId3" r:link="rId4"/>
          <a:srcRect/>
          <a:stretch>
            <a:fillRect/>
          </a:stretch>
        </p:blipFill>
        <p:spPr bwMode="auto">
          <a:xfrm>
            <a:off x="0" y="642918"/>
            <a:ext cx="4845050" cy="6215082"/>
          </a:xfrm>
          <a:prstGeom prst="rect">
            <a:avLst/>
          </a:prstGeom>
          <a:noFill/>
          <a:ln w="9525">
            <a:noFill/>
            <a:miter lim="800000"/>
            <a:headEnd/>
            <a:tailEnd/>
          </a:ln>
        </p:spPr>
      </p:pic>
      <p:sp>
        <p:nvSpPr>
          <p:cNvPr id="4" name="Espace réservé du numéro de diapositive 3"/>
          <p:cNvSpPr>
            <a:spLocks noGrp="1"/>
          </p:cNvSpPr>
          <p:nvPr>
            <p:ph type="sldNum" sz="quarter" idx="12"/>
          </p:nvPr>
        </p:nvSpPr>
        <p:spPr/>
        <p:txBody>
          <a:bodyPr/>
          <a:lstStyle/>
          <a:p>
            <a:fld id="{E13E569A-13EB-47B2-8029-0E5C2F467127}" type="slidenum">
              <a:rPr lang="fr-FR" smtClean="0"/>
              <a:pPr/>
              <a:t>11</a:t>
            </a:fld>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E:\الزنجبيل\zingibérone2_fichiers\imgsrv.png"/>
          <p:cNvPicPr>
            <a:picLocks noGrp="1"/>
          </p:cNvPicPr>
          <p:nvPr>
            <p:ph idx="1"/>
          </p:nvPr>
        </p:nvPicPr>
        <p:blipFill>
          <a:blip r:embed="rId2" r:link="rId3"/>
          <a:srcRect/>
          <a:stretch>
            <a:fillRect/>
          </a:stretch>
        </p:blipFill>
        <p:spPr bwMode="auto">
          <a:xfrm>
            <a:off x="0" y="428604"/>
            <a:ext cx="4572000" cy="6429396"/>
          </a:xfrm>
          <a:prstGeom prst="rect">
            <a:avLst/>
          </a:prstGeom>
          <a:solidFill>
            <a:srgbClr val="C00000"/>
          </a:solidFill>
          <a:ln w="3175">
            <a:noFill/>
            <a:miter lim="800000"/>
            <a:headEnd/>
            <a:tailEnd/>
          </a:ln>
        </p:spPr>
      </p:pic>
      <p:sp>
        <p:nvSpPr>
          <p:cNvPr id="5" name="Rectangle 4"/>
          <p:cNvSpPr/>
          <p:nvPr/>
        </p:nvSpPr>
        <p:spPr>
          <a:xfrm>
            <a:off x="5429256" y="357166"/>
            <a:ext cx="3071834" cy="85725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fr-FR"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hlinkClick r:id="rId4"/>
              </a:rPr>
              <a:t>Zingiberene</a:t>
            </a:r>
            <a:r>
              <a:rPr lang="fr-FR"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  </a:t>
            </a:r>
            <a:endParaRPr lang="fr-FR" sz="40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6" name="Rectangle 5"/>
          <p:cNvSpPr/>
          <p:nvPr/>
        </p:nvSpPr>
        <p:spPr>
          <a:xfrm>
            <a:off x="4643438" y="1357298"/>
            <a:ext cx="4357718" cy="52149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buFont typeface="Wingdings" pitchFamily="2" charset="2"/>
              <a:buChar char="ü"/>
            </a:pPr>
            <a:r>
              <a:rPr lang="fr-FR" b="1" dirty="0" smtClean="0">
                <a:solidFill>
                  <a:schemeClr val="tx1"/>
                </a:solidFill>
                <a:latin typeface="Times New Roman" pitchFamily="18" charset="0"/>
                <a:cs typeface="Times New Roman" pitchFamily="18" charset="0"/>
              </a:rPr>
              <a:t>Poids Moléculaire : 220,35 g/mol</a:t>
            </a:r>
          </a:p>
          <a:p>
            <a:pPr>
              <a:lnSpc>
                <a:spcPct val="150000"/>
              </a:lnSpc>
              <a:buFont typeface="Wingdings" pitchFamily="2" charset="2"/>
              <a:buChar char="ü"/>
            </a:pPr>
            <a:r>
              <a:rPr lang="fr-FR" b="1" dirty="0" smtClean="0">
                <a:solidFill>
                  <a:schemeClr val="tx1"/>
                </a:solidFill>
                <a:latin typeface="Times New Roman" pitchFamily="18" charset="0"/>
                <a:cs typeface="Times New Roman" pitchFamily="18" charset="0"/>
              </a:rPr>
              <a:t>Formule générale: C</a:t>
            </a:r>
            <a:r>
              <a:rPr lang="fr-FR" b="1" baseline="-25000" dirty="0" smtClean="0">
                <a:solidFill>
                  <a:schemeClr val="tx1"/>
                </a:solidFill>
                <a:latin typeface="Times New Roman" pitchFamily="18" charset="0"/>
                <a:cs typeface="Times New Roman" pitchFamily="18" charset="0"/>
              </a:rPr>
              <a:t>15</a:t>
            </a:r>
            <a:r>
              <a:rPr lang="fr-FR" b="1" dirty="0" smtClean="0">
                <a:solidFill>
                  <a:schemeClr val="tx1"/>
                </a:solidFill>
                <a:latin typeface="Times New Roman" pitchFamily="18" charset="0"/>
                <a:cs typeface="Times New Roman" pitchFamily="18" charset="0"/>
              </a:rPr>
              <a:t>H</a:t>
            </a:r>
            <a:r>
              <a:rPr lang="fr-FR" b="1" baseline="-25000" dirty="0" smtClean="0">
                <a:solidFill>
                  <a:schemeClr val="tx1"/>
                </a:solidFill>
                <a:latin typeface="Times New Roman" pitchFamily="18" charset="0"/>
                <a:cs typeface="Times New Roman" pitchFamily="18" charset="0"/>
              </a:rPr>
              <a:t>24</a:t>
            </a:r>
            <a:r>
              <a:rPr lang="fr-FR" b="1" dirty="0" smtClean="0">
                <a:solidFill>
                  <a:schemeClr val="tx1"/>
                </a:solidFill>
                <a:latin typeface="Times New Roman" pitchFamily="18" charset="0"/>
                <a:cs typeface="Times New Roman" pitchFamily="18" charset="0"/>
              </a:rPr>
              <a:t>O</a:t>
            </a:r>
          </a:p>
          <a:p>
            <a:pPr>
              <a:lnSpc>
                <a:spcPct val="150000"/>
              </a:lnSpc>
              <a:buFont typeface="Wingdings" pitchFamily="2" charset="2"/>
              <a:buChar char="ü"/>
            </a:pPr>
            <a:r>
              <a:rPr lang="fr-FR" b="1" dirty="0" smtClean="0">
                <a:solidFill>
                  <a:schemeClr val="tx1"/>
                </a:solidFill>
                <a:latin typeface="Times New Roman" pitchFamily="18" charset="0"/>
                <a:cs typeface="Times New Roman" pitchFamily="18" charset="0"/>
              </a:rPr>
              <a:t>Sites de liaison d’Hydrogène donneur d’électron: 0</a:t>
            </a:r>
          </a:p>
          <a:p>
            <a:pPr>
              <a:lnSpc>
                <a:spcPct val="150000"/>
              </a:lnSpc>
              <a:buFont typeface="Wingdings" pitchFamily="2" charset="2"/>
              <a:buChar char="ü"/>
            </a:pPr>
            <a:r>
              <a:rPr lang="fr-FR" b="1" dirty="0" smtClean="0">
                <a:solidFill>
                  <a:schemeClr val="tx1"/>
                </a:solidFill>
                <a:latin typeface="Times New Roman" pitchFamily="18" charset="0"/>
                <a:cs typeface="Times New Roman" pitchFamily="18" charset="0"/>
              </a:rPr>
              <a:t>Sites de liaison d’Hydrogène accepteur d’électron: 1</a:t>
            </a:r>
          </a:p>
          <a:p>
            <a:pPr>
              <a:lnSpc>
                <a:spcPct val="150000"/>
              </a:lnSpc>
              <a:buFont typeface="Wingdings" pitchFamily="2" charset="2"/>
              <a:buChar char="ü"/>
            </a:pPr>
            <a:r>
              <a:rPr lang="fr-FR" b="1" dirty="0" smtClean="0">
                <a:solidFill>
                  <a:schemeClr val="tx1"/>
                </a:solidFill>
                <a:latin typeface="Times New Roman" pitchFamily="18" charset="0"/>
                <a:cs typeface="Times New Roman" pitchFamily="18" charset="0"/>
              </a:rPr>
              <a:t>Sites de rotation : 4</a:t>
            </a:r>
          </a:p>
          <a:p>
            <a:pPr>
              <a:lnSpc>
                <a:spcPct val="150000"/>
              </a:lnSpc>
              <a:buFont typeface="Wingdings" pitchFamily="2" charset="2"/>
              <a:buChar char="ü"/>
            </a:pPr>
            <a:r>
              <a:rPr lang="fr-FR" b="1" dirty="0" smtClean="0">
                <a:solidFill>
                  <a:schemeClr val="tx1"/>
                </a:solidFill>
                <a:latin typeface="Times New Roman" pitchFamily="18" charset="0"/>
                <a:cs typeface="Times New Roman" pitchFamily="18" charset="0"/>
              </a:rPr>
              <a:t>Formes tautomères : 5</a:t>
            </a:r>
          </a:p>
          <a:p>
            <a:pPr>
              <a:lnSpc>
                <a:spcPct val="150000"/>
              </a:lnSpc>
              <a:buFont typeface="Wingdings" pitchFamily="2" charset="2"/>
              <a:buChar char="ü"/>
            </a:pPr>
            <a:r>
              <a:rPr lang="fr-FR" b="1" dirty="0" smtClean="0">
                <a:solidFill>
                  <a:schemeClr val="tx1"/>
                </a:solidFill>
                <a:latin typeface="Times New Roman" pitchFamily="18" charset="0"/>
                <a:cs typeface="Times New Roman" pitchFamily="18" charset="0"/>
              </a:rPr>
              <a:t>Nomenclature IUPAC: 2-</a:t>
            </a:r>
            <a:r>
              <a:rPr lang="fr-FR" b="1" dirty="0" err="1" smtClean="0">
                <a:solidFill>
                  <a:schemeClr val="tx1"/>
                </a:solidFill>
                <a:latin typeface="Times New Roman" pitchFamily="18" charset="0"/>
                <a:cs typeface="Times New Roman" pitchFamily="18" charset="0"/>
              </a:rPr>
              <a:t>methyl</a:t>
            </a:r>
            <a:r>
              <a:rPr lang="fr-FR" b="1" dirty="0" smtClean="0">
                <a:solidFill>
                  <a:schemeClr val="tx1"/>
                </a:solidFill>
                <a:latin typeface="Times New Roman" pitchFamily="18" charset="0"/>
                <a:cs typeface="Times New Roman" pitchFamily="18" charset="0"/>
              </a:rPr>
              <a:t>-6-(4-</a:t>
            </a:r>
            <a:r>
              <a:rPr lang="fr-FR" b="1" dirty="0" err="1" smtClean="0">
                <a:solidFill>
                  <a:schemeClr val="tx1"/>
                </a:solidFill>
                <a:latin typeface="Times New Roman" pitchFamily="18" charset="0"/>
                <a:cs typeface="Times New Roman" pitchFamily="18" charset="0"/>
              </a:rPr>
              <a:t>methyl</a:t>
            </a:r>
            <a:r>
              <a:rPr lang="fr-FR" b="1" dirty="0" smtClean="0">
                <a:solidFill>
                  <a:schemeClr val="tx1"/>
                </a:solidFill>
                <a:latin typeface="Times New Roman" pitchFamily="18" charset="0"/>
                <a:cs typeface="Times New Roman" pitchFamily="18" charset="0"/>
              </a:rPr>
              <a:t>-1-</a:t>
            </a:r>
            <a:r>
              <a:rPr lang="fr-FR" b="1" dirty="0" err="1" smtClean="0">
                <a:solidFill>
                  <a:schemeClr val="tx1"/>
                </a:solidFill>
                <a:latin typeface="Times New Roman" pitchFamily="18" charset="0"/>
                <a:cs typeface="Times New Roman" pitchFamily="18" charset="0"/>
              </a:rPr>
              <a:t>cyclohex</a:t>
            </a:r>
            <a:r>
              <a:rPr lang="fr-FR" b="1" dirty="0" smtClean="0">
                <a:solidFill>
                  <a:schemeClr val="tx1"/>
                </a:solidFill>
                <a:latin typeface="Times New Roman" pitchFamily="18" charset="0"/>
                <a:cs typeface="Times New Roman" pitchFamily="18" charset="0"/>
              </a:rPr>
              <a:t>-3-</a:t>
            </a:r>
            <a:r>
              <a:rPr lang="fr-FR" b="1" dirty="0" err="1" smtClean="0">
                <a:solidFill>
                  <a:schemeClr val="tx1"/>
                </a:solidFill>
                <a:latin typeface="Times New Roman" pitchFamily="18" charset="0"/>
                <a:cs typeface="Times New Roman" pitchFamily="18" charset="0"/>
              </a:rPr>
              <a:t>enyl</a:t>
            </a:r>
            <a:r>
              <a:rPr lang="fr-FR" b="1" dirty="0" smtClean="0">
                <a:solidFill>
                  <a:schemeClr val="tx1"/>
                </a:solidFill>
                <a:latin typeface="Times New Roman" pitchFamily="18" charset="0"/>
                <a:cs typeface="Times New Roman" pitchFamily="18" charset="0"/>
              </a:rPr>
              <a:t>) </a:t>
            </a:r>
            <a:r>
              <a:rPr lang="fr-FR" b="1" dirty="0" err="1" smtClean="0">
                <a:solidFill>
                  <a:schemeClr val="tx1"/>
                </a:solidFill>
                <a:latin typeface="Times New Roman" pitchFamily="18" charset="0"/>
                <a:cs typeface="Times New Roman" pitchFamily="18" charset="0"/>
              </a:rPr>
              <a:t>hept</a:t>
            </a:r>
            <a:r>
              <a:rPr lang="fr-FR" b="1" dirty="0" smtClean="0">
                <a:solidFill>
                  <a:schemeClr val="tx1"/>
                </a:solidFill>
                <a:latin typeface="Times New Roman" pitchFamily="18" charset="0"/>
                <a:cs typeface="Times New Roman" pitchFamily="18" charset="0"/>
              </a:rPr>
              <a:t>-2-en-4-one</a:t>
            </a:r>
            <a:r>
              <a:rPr lang="fr-FR" dirty="0" smtClean="0">
                <a:solidFill>
                  <a:schemeClr val="tx1"/>
                </a:solidFill>
                <a:latin typeface="Times New Roman" pitchFamily="18" charset="0"/>
                <a:cs typeface="Times New Roman" pitchFamily="18" charset="0"/>
              </a:rPr>
              <a:t/>
            </a:r>
            <a:br>
              <a:rPr lang="fr-FR" dirty="0" smtClean="0">
                <a:solidFill>
                  <a:schemeClr val="tx1"/>
                </a:solidFill>
                <a:latin typeface="Times New Roman" pitchFamily="18" charset="0"/>
                <a:cs typeface="Times New Roman" pitchFamily="18" charset="0"/>
              </a:rPr>
            </a:br>
            <a:r>
              <a:rPr lang="fr-FR" b="1" dirty="0" smtClean="0">
                <a:solidFill>
                  <a:schemeClr val="tx1"/>
                </a:solidFill>
                <a:latin typeface="Times New Roman" pitchFamily="18" charset="0"/>
                <a:cs typeface="Times New Roman" pitchFamily="18" charset="0"/>
              </a:rPr>
              <a:t/>
            </a:r>
            <a:br>
              <a:rPr lang="fr-FR" b="1" dirty="0" smtClean="0">
                <a:solidFill>
                  <a:schemeClr val="tx1"/>
                </a:solidFill>
                <a:latin typeface="Times New Roman" pitchFamily="18" charset="0"/>
                <a:cs typeface="Times New Roman" pitchFamily="18" charset="0"/>
              </a:rPr>
            </a:br>
            <a:r>
              <a:rPr lang="fr-FR" b="1" dirty="0" smtClean="0">
                <a:solidFill>
                  <a:schemeClr val="tx1"/>
                </a:solidFill>
                <a:latin typeface="Times New Roman" pitchFamily="18" charset="0"/>
                <a:cs typeface="Times New Roman" pitchFamily="18" charset="0"/>
              </a:rPr>
              <a:t> </a:t>
            </a:r>
            <a:br>
              <a:rPr lang="fr-FR" b="1" dirty="0" smtClean="0">
                <a:solidFill>
                  <a:schemeClr val="tx1"/>
                </a:solidFill>
                <a:latin typeface="Times New Roman" pitchFamily="18" charset="0"/>
                <a:cs typeface="Times New Roman" pitchFamily="18" charset="0"/>
              </a:rPr>
            </a:br>
            <a:endParaRPr lang="fr-FR" dirty="0">
              <a:solidFill>
                <a:schemeClr val="tx1"/>
              </a:solidFill>
              <a:latin typeface="Times New Roman" pitchFamily="18" charset="0"/>
              <a:cs typeface="Times New Roman" pitchFamily="18" charset="0"/>
            </a:endParaRPr>
          </a:p>
        </p:txBody>
      </p:sp>
      <p:sp>
        <p:nvSpPr>
          <p:cNvPr id="7" name="Espace réservé du numéro de diapositive 6"/>
          <p:cNvSpPr>
            <a:spLocks noGrp="1"/>
          </p:cNvSpPr>
          <p:nvPr>
            <p:ph type="sldNum" sz="quarter" idx="12"/>
          </p:nvPr>
        </p:nvSpPr>
        <p:spPr/>
        <p:txBody>
          <a:bodyPr/>
          <a:lstStyle/>
          <a:p>
            <a:fld id="{E13E569A-13EB-47B2-8029-0E5C2F467127}" type="slidenum">
              <a:rPr lang="fr-FR" smtClean="0"/>
              <a:pPr/>
              <a:t>12</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13E569A-13EB-47B2-8029-0E5C2F467127}" type="slidenum">
              <a:rPr lang="fr-FR" smtClean="0"/>
              <a:pPr/>
              <a:t>13</a:t>
            </a:fld>
            <a:endParaRPr lang="fr-FR" dirty="0"/>
          </a:p>
        </p:txBody>
      </p:sp>
      <p:sp>
        <p:nvSpPr>
          <p:cNvPr id="5" name="Ellipse 4"/>
          <p:cNvSpPr/>
          <p:nvPr/>
        </p:nvSpPr>
        <p:spPr>
          <a:xfrm>
            <a:off x="285720" y="214290"/>
            <a:ext cx="8858280" cy="121447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Propriétés pharmacologiques du zingiber officinale</a:t>
            </a:r>
            <a:endPar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25" name="Rectangle 1"/>
          <p:cNvSpPr>
            <a:spLocks noChangeArrowheads="1"/>
          </p:cNvSpPr>
          <p:nvPr/>
        </p:nvSpPr>
        <p:spPr bwMode="auto">
          <a:xfrm>
            <a:off x="894395" y="1714488"/>
            <a:ext cx="2034531"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 typeface="Wingdings" pitchFamily="2" charset="2"/>
              <a:buChar char="ü"/>
              <a:tabLst/>
            </a:pPr>
            <a:r>
              <a:rPr kumimoji="0" lang="fr-FR"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Analgésique</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Rectangle 7"/>
          <p:cNvSpPr/>
          <p:nvPr/>
        </p:nvSpPr>
        <p:spPr>
          <a:xfrm>
            <a:off x="899901" y="2214554"/>
            <a:ext cx="1957587"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Antalgique </a:t>
            </a:r>
            <a:endParaRPr lang="fr-FR" sz="2400" dirty="0">
              <a:latin typeface="Times New Roman" pitchFamily="18" charset="0"/>
              <a:cs typeface="Times New Roman" pitchFamily="18" charset="0"/>
            </a:endParaRPr>
          </a:p>
        </p:txBody>
      </p:sp>
      <p:sp>
        <p:nvSpPr>
          <p:cNvPr id="9" name="Rectangle 8"/>
          <p:cNvSpPr/>
          <p:nvPr/>
        </p:nvSpPr>
        <p:spPr>
          <a:xfrm>
            <a:off x="896624" y="2753021"/>
            <a:ext cx="2460930"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Antiarthritique</a:t>
            </a:r>
            <a:endParaRPr lang="fr-FR" sz="2400" dirty="0">
              <a:latin typeface="Times New Roman" pitchFamily="18" charset="0"/>
              <a:cs typeface="Times New Roman" pitchFamily="18" charset="0"/>
            </a:endParaRPr>
          </a:p>
        </p:txBody>
      </p:sp>
      <p:sp>
        <p:nvSpPr>
          <p:cNvPr id="10" name="Rectangle 9"/>
          <p:cNvSpPr/>
          <p:nvPr/>
        </p:nvSpPr>
        <p:spPr>
          <a:xfrm>
            <a:off x="857224" y="3286124"/>
            <a:ext cx="1699504"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Antiviral </a:t>
            </a:r>
            <a:endParaRPr lang="fr-FR" sz="2400" dirty="0">
              <a:latin typeface="Times New Roman" pitchFamily="18" charset="0"/>
              <a:cs typeface="Times New Roman" pitchFamily="18" charset="0"/>
            </a:endParaRPr>
          </a:p>
        </p:txBody>
      </p:sp>
      <p:sp>
        <p:nvSpPr>
          <p:cNvPr id="11" name="Rectangle 10"/>
          <p:cNvSpPr/>
          <p:nvPr/>
        </p:nvSpPr>
        <p:spPr>
          <a:xfrm>
            <a:off x="867352" y="3786190"/>
            <a:ext cx="2204450"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Antiémétique</a:t>
            </a:r>
            <a:endParaRPr lang="fr-FR" sz="2400" dirty="0">
              <a:latin typeface="Times New Roman" pitchFamily="18" charset="0"/>
              <a:cs typeface="Times New Roman" pitchFamily="18" charset="0"/>
            </a:endParaRPr>
          </a:p>
        </p:txBody>
      </p:sp>
      <p:sp>
        <p:nvSpPr>
          <p:cNvPr id="12" name="Rectangle 11"/>
          <p:cNvSpPr/>
          <p:nvPr/>
        </p:nvSpPr>
        <p:spPr>
          <a:xfrm>
            <a:off x="857224" y="4286256"/>
            <a:ext cx="2154757"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Antifongique</a:t>
            </a:r>
            <a:endParaRPr lang="fr-FR" sz="2400" dirty="0">
              <a:latin typeface="Times New Roman" pitchFamily="18" charset="0"/>
              <a:cs typeface="Times New Roman" pitchFamily="18" charset="0"/>
            </a:endParaRPr>
          </a:p>
        </p:txBody>
      </p:sp>
      <p:sp>
        <p:nvSpPr>
          <p:cNvPr id="13" name="Rectangle 12"/>
          <p:cNvSpPr/>
          <p:nvPr/>
        </p:nvSpPr>
        <p:spPr>
          <a:xfrm>
            <a:off x="845328" y="4786322"/>
            <a:ext cx="2512226"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Antimigraineux</a:t>
            </a:r>
            <a:endParaRPr lang="fr-FR" sz="2400" dirty="0">
              <a:latin typeface="Times New Roman" pitchFamily="18" charset="0"/>
              <a:cs typeface="Times New Roman" pitchFamily="18" charset="0"/>
            </a:endParaRPr>
          </a:p>
        </p:txBody>
      </p:sp>
      <p:sp>
        <p:nvSpPr>
          <p:cNvPr id="14" name="Rectangle 13"/>
          <p:cNvSpPr/>
          <p:nvPr/>
        </p:nvSpPr>
        <p:spPr>
          <a:xfrm>
            <a:off x="5357818" y="1714488"/>
            <a:ext cx="2350323"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Antipyrétique </a:t>
            </a:r>
            <a:endParaRPr lang="fr-FR" sz="2400" dirty="0">
              <a:latin typeface="Times New Roman" pitchFamily="18" charset="0"/>
              <a:cs typeface="Times New Roman" pitchFamily="18" charset="0"/>
            </a:endParaRPr>
          </a:p>
        </p:txBody>
      </p:sp>
      <p:sp>
        <p:nvSpPr>
          <p:cNvPr id="15" name="Rectangle 14"/>
          <p:cNvSpPr/>
          <p:nvPr/>
        </p:nvSpPr>
        <p:spPr>
          <a:xfrm>
            <a:off x="5357818" y="2214554"/>
            <a:ext cx="3000396" cy="461665"/>
          </a:xfrm>
          <a:prstGeom prst="rect">
            <a:avLst/>
          </a:prstGeom>
        </p:spPr>
        <p:txBody>
          <a:bodyPr wrap="square">
            <a:spAutoFit/>
          </a:bodyPr>
          <a:lstStyle/>
          <a:p>
            <a:pPr>
              <a:buFont typeface="Wingdings" pitchFamily="2" charset="2"/>
              <a:buChar char="ü"/>
            </a:pPr>
            <a:r>
              <a:rPr lang="fr-FR" sz="2400" b="1" dirty="0" smtClean="0">
                <a:latin typeface="Times New Roman" pitchFamily="18" charset="0"/>
                <a:cs typeface="Times New Roman" pitchFamily="18" charset="0"/>
              </a:rPr>
              <a:t>Antirhumatismaux</a:t>
            </a:r>
            <a:endParaRPr lang="fr-FR" sz="2400" dirty="0">
              <a:latin typeface="Times New Roman" pitchFamily="18" charset="0"/>
              <a:cs typeface="Times New Roman" pitchFamily="18" charset="0"/>
            </a:endParaRPr>
          </a:p>
        </p:txBody>
      </p:sp>
      <p:sp>
        <p:nvSpPr>
          <p:cNvPr id="16" name="Rectangle 15"/>
          <p:cNvSpPr/>
          <p:nvPr/>
        </p:nvSpPr>
        <p:spPr>
          <a:xfrm>
            <a:off x="5357818" y="2714620"/>
            <a:ext cx="2424895"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Aphrodisiaque</a:t>
            </a:r>
            <a:r>
              <a:rPr lang="fr-FR" b="1" dirty="0" smtClean="0"/>
              <a:t> </a:t>
            </a:r>
            <a:endParaRPr lang="fr-FR" dirty="0"/>
          </a:p>
        </p:txBody>
      </p:sp>
      <p:sp>
        <p:nvSpPr>
          <p:cNvPr id="17" name="Rectangle 16"/>
          <p:cNvSpPr/>
          <p:nvPr/>
        </p:nvSpPr>
        <p:spPr>
          <a:xfrm>
            <a:off x="5357818" y="3286124"/>
            <a:ext cx="2070631"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Misoprostol </a:t>
            </a:r>
            <a:endParaRPr lang="fr-FR" sz="2400" dirty="0">
              <a:latin typeface="Times New Roman" pitchFamily="18" charset="0"/>
              <a:cs typeface="Times New Roman" pitchFamily="18" charset="0"/>
            </a:endParaRPr>
          </a:p>
        </p:txBody>
      </p:sp>
      <p:sp>
        <p:nvSpPr>
          <p:cNvPr id="18" name="Rectangle 17"/>
          <p:cNvSpPr/>
          <p:nvPr/>
        </p:nvSpPr>
        <p:spPr>
          <a:xfrm>
            <a:off x="5357818" y="3786190"/>
            <a:ext cx="2613216"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Les leucotriènes </a:t>
            </a:r>
            <a:endParaRPr lang="fr-FR" sz="2400" dirty="0">
              <a:latin typeface="Times New Roman" pitchFamily="18" charset="0"/>
              <a:cs typeface="Times New Roman" pitchFamily="18" charset="0"/>
            </a:endParaRPr>
          </a:p>
        </p:txBody>
      </p:sp>
      <p:sp>
        <p:nvSpPr>
          <p:cNvPr id="19" name="Rectangle 18"/>
          <p:cNvSpPr/>
          <p:nvPr/>
        </p:nvSpPr>
        <p:spPr>
          <a:xfrm>
            <a:off x="5357818" y="4286256"/>
            <a:ext cx="2437719"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Antiparasitaire</a:t>
            </a:r>
            <a:endParaRPr lang="fr-FR" sz="2400" dirty="0">
              <a:latin typeface="Times New Roman" pitchFamily="18" charset="0"/>
              <a:cs typeface="Times New Roman" pitchFamily="18" charset="0"/>
            </a:endParaRPr>
          </a:p>
        </p:txBody>
      </p:sp>
      <p:sp>
        <p:nvSpPr>
          <p:cNvPr id="20" name="Rectangle 19"/>
          <p:cNvSpPr/>
          <p:nvPr/>
        </p:nvSpPr>
        <p:spPr>
          <a:xfrm>
            <a:off x="5357818" y="4824723"/>
            <a:ext cx="2068195" cy="461665"/>
          </a:xfrm>
          <a:prstGeom prst="rect">
            <a:avLst/>
          </a:prstGeom>
        </p:spPr>
        <p:txBody>
          <a:bodyPr wrap="none">
            <a:spAutoFit/>
          </a:bodyPr>
          <a:lstStyle/>
          <a:p>
            <a:pPr>
              <a:buFont typeface="Wingdings" pitchFamily="2" charset="2"/>
              <a:buChar char="ü"/>
            </a:pPr>
            <a:r>
              <a:rPr lang="fr-FR" sz="2400" b="1" dirty="0" smtClean="0">
                <a:latin typeface="Times New Roman" pitchFamily="18" charset="0"/>
                <a:cs typeface="Times New Roman" pitchFamily="18" charset="0"/>
              </a:rPr>
              <a:t>Antitumoral</a:t>
            </a:r>
            <a:endParaRPr lang="fr-FR" sz="2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grpId="0" nodeType="clickEffect">
                                  <p:stCondLst>
                                    <p:cond delay="0"/>
                                  </p:stCondLst>
                                  <p:childTnLst>
                                    <p:set>
                                      <p:cBhvr>
                                        <p:cTn id="13" dur="1" fill="hold">
                                          <p:stCondLst>
                                            <p:cond delay="0"/>
                                          </p:stCondLst>
                                        </p:cTn>
                                        <p:tgtEl>
                                          <p:spTgt spid="1025"/>
                                        </p:tgtEl>
                                        <p:attrNameLst>
                                          <p:attrName>style.visibility</p:attrName>
                                        </p:attrNameLst>
                                      </p:cBhvr>
                                      <p:to>
                                        <p:strVal val="visible"/>
                                      </p:to>
                                    </p:set>
                                    <p:anim to="" calcmode="lin" valueType="num">
                                      <p:cBhvr>
                                        <p:cTn id="14" dur="1" fill="hold"/>
                                        <p:tgtEl>
                                          <p:spTgt spid="1025"/>
                                        </p:tgtEl>
                                        <p:attrNameLst>
                                          <p:attrName/>
                                        </p:attrNameLst>
                                      </p:cBhvr>
                                    </p:anim>
                                  </p:childTnLst>
                                </p:cTn>
                              </p:par>
                              <p:par>
                                <p:cTn id="15" presetID="24"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to="" calcmode="lin" valueType="num">
                                      <p:cBhvr>
                                        <p:cTn id="17" dur="1" fill="hold"/>
                                        <p:tgtEl>
                                          <p:spTgt spid="8"/>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to="" calcmode="lin" valueType="num">
                                      <p:cBhvr>
                                        <p:cTn id="20" dur="1" fill="hold"/>
                                        <p:tgtEl>
                                          <p:spTgt spid="9"/>
                                        </p:tgtEl>
                                        <p:attrNameLst>
                                          <p:attrName/>
                                        </p:attrNameLst>
                                      </p:cBhvr>
                                    </p:anim>
                                  </p:childTnLst>
                                </p:cTn>
                              </p:par>
                              <p:par>
                                <p:cTn id="21" presetID="24"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to="" calcmode="lin" valueType="num">
                                      <p:cBhvr>
                                        <p:cTn id="23" dur="1" fill="hold"/>
                                        <p:tgtEl>
                                          <p:spTgt spid="10"/>
                                        </p:tgtEl>
                                        <p:attrNameLst>
                                          <p:attrName/>
                                        </p:attrNameLst>
                                      </p:cBhvr>
                                    </p:anim>
                                  </p:childTnLst>
                                </p:cTn>
                              </p:par>
                              <p:par>
                                <p:cTn id="24" presetID="24"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 to="" calcmode="lin" valueType="num">
                                      <p:cBhvr>
                                        <p:cTn id="26" dur="1" fill="hold"/>
                                        <p:tgtEl>
                                          <p:spTgt spid="11"/>
                                        </p:tgtEl>
                                        <p:attrNameLst>
                                          <p:attrName/>
                                        </p:attrNameLst>
                                      </p:cBhvr>
                                    </p:anim>
                                  </p:childTnLst>
                                </p:cTn>
                              </p:par>
                              <p:par>
                                <p:cTn id="27" presetID="24"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to="" calcmode="lin" valueType="num">
                                      <p:cBhvr>
                                        <p:cTn id="29" dur="1" fill="hold"/>
                                        <p:tgtEl>
                                          <p:spTgt spid="12"/>
                                        </p:tgtEl>
                                        <p:attrNameLst>
                                          <p:attrName/>
                                        </p:attrNameLst>
                                      </p:cBhvr>
                                    </p:anim>
                                  </p:childTnLst>
                                </p:cTn>
                              </p:par>
                              <p:par>
                                <p:cTn id="30" presetID="24"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to="" calcmode="lin" valueType="num">
                                      <p:cBhvr>
                                        <p:cTn id="32" dur="1" fill="hold"/>
                                        <p:tgtEl>
                                          <p:spTgt spid="13"/>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to="" calcmode="lin" valueType="num">
                                      <p:cBhvr>
                                        <p:cTn id="37" dur="1" fill="hold"/>
                                        <p:tgtEl>
                                          <p:spTgt spid="14"/>
                                        </p:tgtEl>
                                        <p:attrNameLst>
                                          <p:attrName/>
                                        </p:attrNameLst>
                                      </p:cBhvr>
                                    </p:anim>
                                  </p:childTnLst>
                                </p:cTn>
                              </p:par>
                              <p:par>
                                <p:cTn id="38" presetID="24"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to="" calcmode="lin" valueType="num">
                                      <p:cBhvr>
                                        <p:cTn id="40" dur="1" fill="hold"/>
                                        <p:tgtEl>
                                          <p:spTgt spid="15"/>
                                        </p:tgtEl>
                                        <p:attrNameLst>
                                          <p:attrName/>
                                        </p:attrNameLst>
                                      </p:cBhvr>
                                    </p:anim>
                                  </p:childTnLst>
                                </p:cTn>
                              </p:par>
                              <p:par>
                                <p:cTn id="41" presetID="24"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to="" calcmode="lin" valueType="num">
                                      <p:cBhvr>
                                        <p:cTn id="43" dur="1" fill="hold"/>
                                        <p:tgtEl>
                                          <p:spTgt spid="16"/>
                                        </p:tgtEl>
                                        <p:attrNameLst>
                                          <p:attrName/>
                                        </p:attrNameLst>
                                      </p:cBhvr>
                                    </p:anim>
                                  </p:childTnLst>
                                </p:cTn>
                              </p:par>
                              <p:par>
                                <p:cTn id="44" presetID="24"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to="" calcmode="lin" valueType="num">
                                      <p:cBhvr>
                                        <p:cTn id="46" dur="1" fill="hold"/>
                                        <p:tgtEl>
                                          <p:spTgt spid="17"/>
                                        </p:tgtEl>
                                        <p:attrNameLst>
                                          <p:attrName/>
                                        </p:attrNameLst>
                                      </p:cBhvr>
                                    </p:anim>
                                  </p:childTnLst>
                                </p:cTn>
                              </p:par>
                              <p:par>
                                <p:cTn id="47" presetID="24"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 to="" calcmode="lin" valueType="num">
                                      <p:cBhvr>
                                        <p:cTn id="49" dur="1" fill="hold"/>
                                        <p:tgtEl>
                                          <p:spTgt spid="18"/>
                                        </p:tgtEl>
                                        <p:attrNameLst>
                                          <p:attrName/>
                                        </p:attrNameLst>
                                      </p:cBhvr>
                                    </p:anim>
                                  </p:childTnLst>
                                </p:cTn>
                              </p:par>
                              <p:par>
                                <p:cTn id="50" presetID="24"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to="" calcmode="lin" valueType="num">
                                      <p:cBhvr>
                                        <p:cTn id="52" dur="1" fill="hold"/>
                                        <p:tgtEl>
                                          <p:spTgt spid="19"/>
                                        </p:tgtEl>
                                        <p:attrNameLst>
                                          <p:attrName/>
                                        </p:attrNameLst>
                                      </p:cBhvr>
                                    </p:anim>
                                  </p:childTnLst>
                                </p:cTn>
                              </p:par>
                              <p:par>
                                <p:cTn id="53" presetID="24"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to="" calcmode="lin" valueType="num">
                                      <p:cBhvr>
                                        <p:cTn id="55" dur="1" fill="hold"/>
                                        <p:tgtEl>
                                          <p:spTgt spid="2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25" grpId="0"/>
      <p:bldP spid="14" grpId="0"/>
      <p:bldP spid="15" grpId="0"/>
      <p:bldP spid="16" grpId="0"/>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13E569A-13EB-47B2-8029-0E5C2F467127}" type="slidenum">
              <a:rPr lang="fr-FR" smtClean="0"/>
              <a:pPr/>
              <a:t>14</a:t>
            </a:fld>
            <a:endParaRPr lang="fr-FR" dirty="0"/>
          </a:p>
        </p:txBody>
      </p:sp>
      <p:sp>
        <p:nvSpPr>
          <p:cNvPr id="5" name="Ellipse 4"/>
          <p:cNvSpPr/>
          <p:nvPr/>
        </p:nvSpPr>
        <p:spPr>
          <a:xfrm>
            <a:off x="0" y="214290"/>
            <a:ext cx="9144000" cy="121444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QUELQUES FORMES PHARMACEUTIQUES DE GINGEMBRE </a:t>
            </a:r>
            <a:endPar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59393" name="Rectangle 1"/>
          <p:cNvSpPr>
            <a:spLocks noChangeArrowheads="1"/>
          </p:cNvSpPr>
          <p:nvPr/>
        </p:nvSpPr>
        <p:spPr bwMode="auto">
          <a:xfrm>
            <a:off x="1" y="1643050"/>
            <a:ext cx="9001156" cy="830997"/>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Le gingembre est couramment utilisé dans des préparations pharmaceutiques sous forme de :</a:t>
            </a:r>
            <a:endParaRPr kumimoji="0" lang="fr-FR"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5" name="Ellipse 14"/>
          <p:cNvSpPr/>
          <p:nvPr/>
        </p:nvSpPr>
        <p:spPr>
          <a:xfrm>
            <a:off x="1500166" y="2786058"/>
            <a:ext cx="1857388" cy="78581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Teinture</a:t>
            </a:r>
            <a:endParaRPr lang="fr-FR" sz="2400" dirty="0">
              <a:solidFill>
                <a:schemeClr val="tx1"/>
              </a:solidFill>
              <a:latin typeface="Times New Roman" pitchFamily="18" charset="0"/>
              <a:cs typeface="Times New Roman" pitchFamily="18" charset="0"/>
            </a:endParaRPr>
          </a:p>
        </p:txBody>
      </p:sp>
      <p:sp>
        <p:nvSpPr>
          <p:cNvPr id="16" name="Ellipse 15"/>
          <p:cNvSpPr/>
          <p:nvPr/>
        </p:nvSpPr>
        <p:spPr>
          <a:xfrm>
            <a:off x="5214942" y="4643446"/>
            <a:ext cx="2357454" cy="785818"/>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Capsule</a:t>
            </a:r>
            <a:endParaRPr lang="fr-FR" sz="2400" dirty="0">
              <a:solidFill>
                <a:schemeClr val="tx1"/>
              </a:solidFill>
              <a:latin typeface="Times New Roman" pitchFamily="18" charset="0"/>
              <a:cs typeface="Times New Roman" pitchFamily="18" charset="0"/>
            </a:endParaRPr>
          </a:p>
        </p:txBody>
      </p:sp>
      <p:sp>
        <p:nvSpPr>
          <p:cNvPr id="17" name="Ellipse 16"/>
          <p:cNvSpPr/>
          <p:nvPr/>
        </p:nvSpPr>
        <p:spPr>
          <a:xfrm>
            <a:off x="5429256" y="2786058"/>
            <a:ext cx="1857388" cy="857256"/>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Infusion</a:t>
            </a:r>
            <a:endParaRPr lang="fr-FR" sz="2400" dirty="0">
              <a:solidFill>
                <a:schemeClr val="tx1"/>
              </a:solidFill>
              <a:latin typeface="Times New Roman" pitchFamily="18" charset="0"/>
              <a:cs typeface="Times New Roman" pitchFamily="18" charset="0"/>
            </a:endParaRPr>
          </a:p>
        </p:txBody>
      </p:sp>
      <p:sp>
        <p:nvSpPr>
          <p:cNvPr id="18" name="Ellipse 17"/>
          <p:cNvSpPr/>
          <p:nvPr/>
        </p:nvSpPr>
        <p:spPr>
          <a:xfrm>
            <a:off x="5643570" y="3714752"/>
            <a:ext cx="1643074" cy="857256"/>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Sirop</a:t>
            </a:r>
            <a:endParaRPr lang="fr-FR" sz="2400" dirty="0">
              <a:solidFill>
                <a:schemeClr val="tx1"/>
              </a:solidFill>
              <a:latin typeface="Times New Roman" pitchFamily="18" charset="0"/>
              <a:cs typeface="Times New Roman" pitchFamily="18" charset="0"/>
            </a:endParaRPr>
          </a:p>
        </p:txBody>
      </p:sp>
      <p:sp>
        <p:nvSpPr>
          <p:cNvPr id="19" name="Ellipse 18"/>
          <p:cNvSpPr/>
          <p:nvPr/>
        </p:nvSpPr>
        <p:spPr>
          <a:xfrm>
            <a:off x="1285852" y="4714884"/>
            <a:ext cx="2428892" cy="785818"/>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Comprimé</a:t>
            </a:r>
            <a:endParaRPr lang="fr-FR" sz="2400" dirty="0">
              <a:solidFill>
                <a:schemeClr val="tx1"/>
              </a:solidFill>
              <a:latin typeface="Times New Roman" pitchFamily="18" charset="0"/>
              <a:cs typeface="Times New Roman" pitchFamily="18" charset="0"/>
            </a:endParaRPr>
          </a:p>
        </p:txBody>
      </p:sp>
      <p:sp>
        <p:nvSpPr>
          <p:cNvPr id="20" name="Ellipse 19"/>
          <p:cNvSpPr/>
          <p:nvPr/>
        </p:nvSpPr>
        <p:spPr>
          <a:xfrm>
            <a:off x="1428728" y="5643578"/>
            <a:ext cx="2214578" cy="857256"/>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Pommade</a:t>
            </a:r>
            <a:endParaRPr lang="fr-FR" sz="2400" dirty="0">
              <a:solidFill>
                <a:schemeClr val="tx1"/>
              </a:solidFill>
              <a:latin typeface="Times New Roman" pitchFamily="18" charset="0"/>
              <a:cs typeface="Times New Roman" pitchFamily="18" charset="0"/>
            </a:endParaRPr>
          </a:p>
        </p:txBody>
      </p:sp>
      <p:sp>
        <p:nvSpPr>
          <p:cNvPr id="21" name="Ellipse 20"/>
          <p:cNvSpPr/>
          <p:nvPr/>
        </p:nvSpPr>
        <p:spPr>
          <a:xfrm>
            <a:off x="5286380" y="5586434"/>
            <a:ext cx="2357454" cy="914400"/>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r>
              <a:rPr lang="fr-FR" sz="2400" b="1" dirty="0" smtClean="0">
                <a:solidFill>
                  <a:schemeClr val="tx1"/>
                </a:solidFill>
                <a:latin typeface="Times New Roman" pitchFamily="18" charset="0"/>
                <a:cs typeface="Times New Roman" pitchFamily="18" charset="0"/>
              </a:rPr>
              <a:t>Pansement</a:t>
            </a:r>
            <a:endParaRPr lang="fr-FR" sz="2400" dirty="0">
              <a:solidFill>
                <a:schemeClr val="tx1"/>
              </a:solidFill>
              <a:latin typeface="Times New Roman" pitchFamily="18" charset="0"/>
              <a:cs typeface="Times New Roman" pitchFamily="18" charset="0"/>
            </a:endParaRPr>
          </a:p>
        </p:txBody>
      </p:sp>
      <p:sp>
        <p:nvSpPr>
          <p:cNvPr id="22" name="Ellipse 21"/>
          <p:cNvSpPr/>
          <p:nvPr/>
        </p:nvSpPr>
        <p:spPr>
          <a:xfrm>
            <a:off x="1643042" y="3643314"/>
            <a:ext cx="1714512" cy="9144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Crème</a:t>
            </a:r>
            <a:endParaRPr lang="fr-FR" sz="24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59393"/>
                                        </p:tgtEl>
                                        <p:attrNameLst>
                                          <p:attrName>style.visibility</p:attrName>
                                        </p:attrNameLst>
                                      </p:cBhvr>
                                      <p:to>
                                        <p:strVal val="visible"/>
                                      </p:to>
                                    </p:set>
                                    <p:anim calcmode="discrete" valueType="clr">
                                      <p:cBhvr override="childStyle">
                                        <p:cTn id="14" dur="80"/>
                                        <p:tgtEl>
                                          <p:spTgt spid="5939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59393"/>
                                        </p:tgtEl>
                                        <p:attrNameLst>
                                          <p:attrName>fillcolor</p:attrName>
                                        </p:attrNameLst>
                                      </p:cBhvr>
                                      <p:tavLst>
                                        <p:tav tm="0">
                                          <p:val>
                                            <p:clrVal>
                                              <a:schemeClr val="accent2"/>
                                            </p:clrVal>
                                          </p:val>
                                        </p:tav>
                                        <p:tav tm="50000">
                                          <p:val>
                                            <p:clrVal>
                                              <a:schemeClr val="hlink"/>
                                            </p:clrVal>
                                          </p:val>
                                        </p:tav>
                                      </p:tavLst>
                                    </p:anim>
                                    <p:set>
                                      <p:cBhvr>
                                        <p:cTn id="16" dur="80"/>
                                        <p:tgtEl>
                                          <p:spTgt spid="59393"/>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9393"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2"/>
          <p:cNvPicPr>
            <a:picLocks noGrp="1" noChangeAspect="1" noChangeArrowheads="1"/>
          </p:cNvPicPr>
          <p:nvPr>
            <p:ph idx="1"/>
          </p:nvPr>
        </p:nvPicPr>
        <p:blipFill>
          <a:blip r:embed="rId2"/>
          <a:srcRect/>
          <a:stretch>
            <a:fillRect/>
          </a:stretch>
        </p:blipFill>
        <p:spPr bwMode="auto">
          <a:xfrm>
            <a:off x="0" y="1928802"/>
            <a:ext cx="2285984" cy="2357454"/>
          </a:xfrm>
          <a:prstGeom prst="rect">
            <a:avLst/>
          </a:prstGeom>
          <a:noFill/>
          <a:ln w="9525">
            <a:noFill/>
            <a:miter lim="800000"/>
            <a:headEnd/>
            <a:tailEnd/>
          </a:ln>
        </p:spPr>
      </p:pic>
      <p:sp>
        <p:nvSpPr>
          <p:cNvPr id="4" name="Rectangle 3"/>
          <p:cNvSpPr/>
          <p:nvPr/>
        </p:nvSpPr>
        <p:spPr>
          <a:xfrm>
            <a:off x="1214414" y="1142984"/>
            <a:ext cx="6858048" cy="642942"/>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fontAlgn="auto">
              <a:spcBef>
                <a:spcPts val="0"/>
              </a:spcBef>
              <a:spcAft>
                <a:spcPts val="0"/>
              </a:spcAft>
              <a:defRPr/>
            </a:pPr>
            <a:r>
              <a:rPr lang="fr-FR" sz="2400" b="1" dirty="0" smtClean="0">
                <a:latin typeface="Times New Roman" pitchFamily="18" charset="0"/>
                <a:cs typeface="Times New Roman" pitchFamily="18" charset="0"/>
              </a:rPr>
              <a:t>Le principe actif choisi est l’huile de gingembre</a:t>
            </a:r>
          </a:p>
        </p:txBody>
      </p:sp>
      <p:sp>
        <p:nvSpPr>
          <p:cNvPr id="6" name="Rectangle 5"/>
          <p:cNvSpPr/>
          <p:nvPr/>
        </p:nvSpPr>
        <p:spPr>
          <a:xfrm>
            <a:off x="2285984" y="1785926"/>
            <a:ext cx="4286280" cy="2571768"/>
          </a:xfrm>
          <a:prstGeom prst="rect">
            <a:avLst/>
          </a:prstGeom>
          <a:ln>
            <a:noFill/>
          </a:ln>
        </p:spPr>
        <p:style>
          <a:lnRef idx="2">
            <a:schemeClr val="accent3"/>
          </a:lnRef>
          <a:fillRef idx="1">
            <a:schemeClr val="lt1"/>
          </a:fillRef>
          <a:effectRef idx="0">
            <a:schemeClr val="accent3"/>
          </a:effectRef>
          <a:fontRef idx="minor">
            <a:schemeClr val="dk1"/>
          </a:fontRef>
        </p:style>
        <p:txBody>
          <a:bodyPr rtlCol="0" anchor="ctr"/>
          <a:lstStyle/>
          <a:p>
            <a:pPr algn="just" fontAlgn="auto">
              <a:spcBef>
                <a:spcPts val="0"/>
              </a:spcBef>
              <a:spcAft>
                <a:spcPts val="0"/>
              </a:spcAft>
              <a:defRPr/>
            </a:pPr>
            <a:r>
              <a:rPr lang="fr-FR" sz="2400" dirty="0" smtClean="0">
                <a:latin typeface="Times New Roman" pitchFamily="18" charset="0"/>
                <a:cs typeface="Times New Roman" pitchFamily="18" charset="0"/>
              </a:rPr>
              <a:t>Le composé majeur qui possède le potentiel anti-cancérigène est une huile non volatile </a:t>
            </a:r>
            <a:r>
              <a:rPr lang="fr-FR" sz="2400" b="1" dirty="0" smtClean="0">
                <a:solidFill>
                  <a:srgbClr val="0070C0"/>
                </a:solidFill>
                <a:latin typeface="Times New Roman" pitchFamily="18" charset="0"/>
                <a:cs typeface="Times New Roman" pitchFamily="18" charset="0"/>
              </a:rPr>
              <a:t>(oléorésine) </a:t>
            </a:r>
            <a:r>
              <a:rPr lang="fr-FR" sz="2400" dirty="0" smtClean="0">
                <a:latin typeface="Times New Roman" pitchFamily="18" charset="0"/>
                <a:cs typeface="Times New Roman" pitchFamily="18" charset="0"/>
              </a:rPr>
              <a:t>caractérisée par une odeur aromatique et une saveur piquante.</a:t>
            </a:r>
            <a:endParaRPr lang="fr-FR" sz="2400" dirty="0">
              <a:latin typeface="Times New Roman" pitchFamily="18" charset="0"/>
              <a:cs typeface="Times New Roman" pitchFamily="18" charset="0"/>
            </a:endParaRPr>
          </a:p>
        </p:txBody>
      </p:sp>
      <p:pic>
        <p:nvPicPr>
          <p:cNvPr id="1027" name="Picture 3" descr="C:\Users\yacine\Desktop\réferences theses cpsn\img mémoire ginger\ginger_benefits.jpg"/>
          <p:cNvPicPr>
            <a:picLocks noChangeAspect="1" noChangeArrowheads="1"/>
          </p:cNvPicPr>
          <p:nvPr/>
        </p:nvPicPr>
        <p:blipFill>
          <a:blip r:embed="rId3"/>
          <a:srcRect/>
          <a:stretch>
            <a:fillRect/>
          </a:stretch>
        </p:blipFill>
        <p:spPr bwMode="auto">
          <a:xfrm>
            <a:off x="6643702" y="2071678"/>
            <a:ext cx="2500298" cy="2214578"/>
          </a:xfrm>
          <a:prstGeom prst="rect">
            <a:avLst/>
          </a:prstGeom>
          <a:noFill/>
        </p:spPr>
      </p:pic>
      <p:sp>
        <p:nvSpPr>
          <p:cNvPr id="8" name="Ellipse 7"/>
          <p:cNvSpPr/>
          <p:nvPr/>
        </p:nvSpPr>
        <p:spPr>
          <a:xfrm>
            <a:off x="3071802" y="4714884"/>
            <a:ext cx="2786082" cy="785818"/>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fontAlgn="auto">
              <a:spcBef>
                <a:spcPts val="0"/>
              </a:spcBef>
              <a:spcAft>
                <a:spcPts val="0"/>
              </a:spcAft>
              <a:defRPr/>
            </a:pPr>
            <a:r>
              <a:rPr lang="fr-FR" sz="2800" b="1" dirty="0" smtClean="0">
                <a:solidFill>
                  <a:srgbClr val="0070C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Oléorésine</a:t>
            </a:r>
            <a:endParaRPr lang="fr-FR" sz="2800" b="1" dirty="0">
              <a:solidFill>
                <a:srgbClr val="0070C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p:txBody>
      </p:sp>
      <p:cxnSp>
        <p:nvCxnSpPr>
          <p:cNvPr id="10" name="Connecteur droit avec flèche 9"/>
          <p:cNvCxnSpPr>
            <a:stCxn id="8" idx="3"/>
          </p:cNvCxnSpPr>
          <p:nvPr/>
        </p:nvCxnSpPr>
        <p:spPr>
          <a:xfrm rot="5400000">
            <a:off x="2432455" y="4810530"/>
            <a:ext cx="472268" cy="1622453"/>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2" name="Connecteur droit avec flèche 11"/>
          <p:cNvCxnSpPr>
            <a:stCxn id="8" idx="5"/>
          </p:cNvCxnSpPr>
          <p:nvPr/>
        </p:nvCxnSpPr>
        <p:spPr>
          <a:xfrm rot="16200000" flipH="1">
            <a:off x="6132123" y="4703369"/>
            <a:ext cx="472268" cy="1836773"/>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4" name="Ellipse 13"/>
          <p:cNvSpPr/>
          <p:nvPr/>
        </p:nvSpPr>
        <p:spPr>
          <a:xfrm>
            <a:off x="500034" y="5929330"/>
            <a:ext cx="2700350" cy="70008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fontAlgn="auto">
              <a:spcBef>
                <a:spcPts val="0"/>
              </a:spcBef>
              <a:spcAft>
                <a:spcPts val="0"/>
              </a:spcAft>
              <a:defRPr/>
            </a:pPr>
            <a:r>
              <a:rPr lang="fr-FR" sz="2800" b="1" dirty="0" smtClean="0">
                <a:solidFill>
                  <a:srgbClr val="0070C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Shogaols</a:t>
            </a:r>
            <a:endParaRPr lang="fr-FR" sz="2800" b="1" dirty="0">
              <a:solidFill>
                <a:srgbClr val="0070C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p:txBody>
      </p:sp>
      <p:sp>
        <p:nvSpPr>
          <p:cNvPr id="15" name="Ellipse 14"/>
          <p:cNvSpPr/>
          <p:nvPr/>
        </p:nvSpPr>
        <p:spPr>
          <a:xfrm>
            <a:off x="6000760" y="5929330"/>
            <a:ext cx="2786082" cy="71438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fontAlgn="auto">
              <a:spcBef>
                <a:spcPts val="0"/>
              </a:spcBef>
              <a:spcAft>
                <a:spcPts val="0"/>
              </a:spcAft>
              <a:defRPr/>
            </a:pPr>
            <a:r>
              <a:rPr lang="fr-FR" sz="2800" b="1" dirty="0" smtClean="0">
                <a:solidFill>
                  <a:srgbClr val="0070C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Gingerols</a:t>
            </a:r>
            <a:endParaRPr lang="fr-FR" sz="2800" b="1" dirty="0">
              <a:solidFill>
                <a:srgbClr val="0070C0"/>
              </a:solidFill>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p:txBody>
      </p:sp>
      <p:sp>
        <p:nvSpPr>
          <p:cNvPr id="13" name="Ellipse 12"/>
          <p:cNvSpPr/>
          <p:nvPr/>
        </p:nvSpPr>
        <p:spPr>
          <a:xfrm>
            <a:off x="0" y="-24"/>
            <a:ext cx="9144000" cy="105727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Présentation du Principe actif</a:t>
            </a:r>
            <a:b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b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6" name="Espace réservé du numéro de diapositive 15"/>
          <p:cNvSpPr>
            <a:spLocks noGrp="1"/>
          </p:cNvSpPr>
          <p:nvPr>
            <p:ph type="sldNum" sz="quarter" idx="12"/>
          </p:nvPr>
        </p:nvSpPr>
        <p:spPr/>
        <p:txBody>
          <a:bodyPr/>
          <a:lstStyle/>
          <a:p>
            <a:fld id="{E13E569A-13EB-47B2-8029-0E5C2F467127}" type="slidenum">
              <a:rPr lang="fr-FR" smtClean="0"/>
              <a:pPr/>
              <a:t>15</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strVal val="#ppt_h"/>
                                          </p:val>
                                        </p:tav>
                                        <p:tav tm="100000">
                                          <p:val>
                                            <p:strVal val="#ppt_h"/>
                                          </p:val>
                                        </p:tav>
                                      </p:tavLst>
                                    </p:anim>
                                  </p:childTnLst>
                                </p:cTn>
                              </p:par>
                              <p:par>
                                <p:cTn id="20" presetID="17" presetClass="entr" presetSubtype="10" fill="hold" nodeType="withEffect">
                                  <p:stCondLst>
                                    <p:cond delay="0"/>
                                  </p:stCondLst>
                                  <p:childTnLst>
                                    <p:set>
                                      <p:cBhvr>
                                        <p:cTn id="21" dur="1" fill="hold">
                                          <p:stCondLst>
                                            <p:cond delay="0"/>
                                          </p:stCondLst>
                                        </p:cTn>
                                        <p:tgtEl>
                                          <p:spTgt spid="1027"/>
                                        </p:tgtEl>
                                        <p:attrNameLst>
                                          <p:attrName>style.visibility</p:attrName>
                                        </p:attrNameLst>
                                      </p:cBhvr>
                                      <p:to>
                                        <p:strVal val="visible"/>
                                      </p:to>
                                    </p:set>
                                    <p:anim calcmode="lin" valueType="num">
                                      <p:cBhvr>
                                        <p:cTn id="22" dur="500" fill="hold"/>
                                        <p:tgtEl>
                                          <p:spTgt spid="1027"/>
                                        </p:tgtEl>
                                        <p:attrNameLst>
                                          <p:attrName>ppt_w</p:attrName>
                                        </p:attrNameLst>
                                      </p:cBhvr>
                                      <p:tavLst>
                                        <p:tav tm="0">
                                          <p:val>
                                            <p:fltVal val="0"/>
                                          </p:val>
                                        </p:tav>
                                        <p:tav tm="100000">
                                          <p:val>
                                            <p:strVal val="#ppt_w"/>
                                          </p:val>
                                        </p:tav>
                                      </p:tavLst>
                                    </p:anim>
                                    <p:anim calcmode="lin" valueType="num">
                                      <p:cBhvr>
                                        <p:cTn id="23" dur="500" fill="hold"/>
                                        <p:tgtEl>
                                          <p:spTgt spid="1027"/>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54" presetClass="entr" presetSubtype="0" accel="10000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strVal val="#ppt_w*0.05"/>
                                          </p:val>
                                        </p:tav>
                                        <p:tav tm="100000">
                                          <p:val>
                                            <p:strVal val="#ppt_w"/>
                                          </p:val>
                                        </p:tav>
                                      </p:tavLst>
                                    </p:anim>
                                    <p:anim calcmode="lin" valueType="num">
                                      <p:cBhvr>
                                        <p:cTn id="29" dur="500" fill="hold"/>
                                        <p:tgtEl>
                                          <p:spTgt spid="6"/>
                                        </p:tgtEl>
                                        <p:attrNameLst>
                                          <p:attrName>ppt_h</p:attrName>
                                        </p:attrNameLst>
                                      </p:cBhvr>
                                      <p:tavLst>
                                        <p:tav tm="0">
                                          <p:val>
                                            <p:strVal val="#ppt_h"/>
                                          </p:val>
                                        </p:tav>
                                        <p:tav tm="100000">
                                          <p:val>
                                            <p:strVal val="#ppt_h"/>
                                          </p:val>
                                        </p:tav>
                                      </p:tavLst>
                                    </p:anim>
                                    <p:anim calcmode="lin" valueType="num">
                                      <p:cBhvr>
                                        <p:cTn id="30" dur="500" fill="hold"/>
                                        <p:tgtEl>
                                          <p:spTgt spid="6"/>
                                        </p:tgtEl>
                                        <p:attrNameLst>
                                          <p:attrName>ppt_x</p:attrName>
                                        </p:attrNameLst>
                                      </p:cBhvr>
                                      <p:tavLst>
                                        <p:tav tm="0">
                                          <p:val>
                                            <p:strVal val="#ppt_x-.2"/>
                                          </p:val>
                                        </p:tav>
                                        <p:tav tm="100000">
                                          <p:val>
                                            <p:strVal val="#ppt_x"/>
                                          </p:val>
                                        </p:tav>
                                      </p:tavLst>
                                    </p:anim>
                                    <p:anim calcmode="lin" valueType="num">
                                      <p:cBhvr>
                                        <p:cTn id="31" dur="500" fill="hold"/>
                                        <p:tgtEl>
                                          <p:spTgt spid="6"/>
                                        </p:tgtEl>
                                        <p:attrNameLst>
                                          <p:attrName>ppt_y</p:attrName>
                                        </p:attrNameLst>
                                      </p:cBhvr>
                                      <p:tavLst>
                                        <p:tav tm="0">
                                          <p:val>
                                            <p:strVal val="#ppt_y"/>
                                          </p:val>
                                        </p:tav>
                                        <p:tav tm="100000">
                                          <p:val>
                                            <p:strVal val="#ppt_y"/>
                                          </p:val>
                                        </p:tav>
                                      </p:tavLst>
                                    </p:anim>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46" dur="1000" fill="hold"/>
                                        <p:tgtEl>
                                          <p:spTgt spid="10"/>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10"/>
                                        </p:tgtEl>
                                      </p:cBhvr>
                                    </p:animEffect>
                                  </p:childTnLst>
                                </p:cTn>
                              </p:par>
                              <p:par>
                                <p:cTn id="51" presetID="25"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56" dur="1000" fill="hold"/>
                                        <p:tgtEl>
                                          <p:spTgt spid="14"/>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4"/>
                                        </p:tgtEl>
                                      </p:cBhvr>
                                    </p:animEffect>
                                  </p:childTnLst>
                                </p:cTn>
                              </p:par>
                            </p:childTnLst>
                          </p:cTn>
                        </p:par>
                      </p:childTnLst>
                    </p:cTn>
                  </p:par>
                  <p:par>
                    <p:cTn id="61" fill="hold">
                      <p:stCondLst>
                        <p:cond delay="indefinite"/>
                      </p:stCondLst>
                      <p:childTnLst>
                        <p:par>
                          <p:cTn id="62" fill="hold">
                            <p:stCondLst>
                              <p:cond delay="0"/>
                            </p:stCondLst>
                            <p:childTnLst>
                              <p:par>
                                <p:cTn id="63" presetID="25" presetClass="entr" presetSubtype="0" fill="hold" nodeType="click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68" dur="1000" fill="hold"/>
                                        <p:tgtEl>
                                          <p:spTgt spid="12"/>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12"/>
                                        </p:tgtEl>
                                      </p:cBhvr>
                                    </p:animEffect>
                                  </p:childTnLst>
                                </p:cTn>
                              </p:par>
                              <p:par>
                                <p:cTn id="73" presetID="25" presetClass="entr" presetSubtype="0" fill="hold" grpId="0" nodeType="with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p:cTn id="75"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76"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77"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78" dur="1000" fill="hold"/>
                                        <p:tgtEl>
                                          <p:spTgt spid="15"/>
                                        </p:tgtEl>
                                        <p:attrNameLst>
                                          <p:attrName>ppt_h</p:attrName>
                                        </p:attrNameLst>
                                      </p:cBhvr>
                                      <p:tavLst>
                                        <p:tav tm="0">
                                          <p:val>
                                            <p:strVal val="#ppt_h"/>
                                          </p:val>
                                        </p:tav>
                                        <p:tav tm="100000">
                                          <p:val>
                                            <p:strVal val="#ppt_h"/>
                                          </p:val>
                                        </p:tav>
                                      </p:tavLst>
                                    </p:anim>
                                    <p:anim calcmode="lin" valueType="num">
                                      <p:cBhvr>
                                        <p:cTn id="79"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80"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81"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82" dur="1000" decel="500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4" grpId="0" animBg="1"/>
      <p:bldP spid="15"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yacine\Desktop\réferences theses cpsn\img mémoire ginger\6458549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028" name="Picture 4" descr="Résultat de recherche d'images pour &quot;gingembre poudre&quot;"/>
          <p:cNvPicPr>
            <a:picLocks noChangeAspect="1" noChangeArrowheads="1"/>
          </p:cNvPicPr>
          <p:nvPr/>
        </p:nvPicPr>
        <p:blipFill>
          <a:blip r:embed="rId3" cstate="print"/>
          <a:srcRect/>
          <a:stretch>
            <a:fillRect/>
          </a:stretch>
        </p:blipFill>
        <p:spPr bwMode="auto">
          <a:xfrm>
            <a:off x="3428992" y="2786058"/>
            <a:ext cx="2500330" cy="314317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2" name="Rectangle 11"/>
          <p:cNvSpPr/>
          <p:nvPr/>
        </p:nvSpPr>
        <p:spPr>
          <a:xfrm>
            <a:off x="3990897" y="6000768"/>
            <a:ext cx="1295483" cy="523220"/>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r>
              <a:rPr lang="fr-FR" sz="2800" b="1" dirty="0" smtClean="0">
                <a:latin typeface="Times New Roman" pitchFamily="18" charset="0"/>
                <a:cs typeface="Times New Roman" pitchFamily="18" charset="0"/>
              </a:rPr>
              <a:t>Poudre</a:t>
            </a:r>
            <a:endParaRPr lang="fr-FR" sz="2800" dirty="0">
              <a:latin typeface="Times New Roman" pitchFamily="18" charset="0"/>
              <a:cs typeface="Times New Roman" pitchFamily="18" charset="0"/>
            </a:endParaRPr>
          </a:p>
        </p:txBody>
      </p:sp>
      <p:pic>
        <p:nvPicPr>
          <p:cNvPr id="1030" name="Picture 6" descr="Image associée"/>
          <p:cNvPicPr>
            <a:picLocks noChangeAspect="1" noChangeArrowheads="1"/>
          </p:cNvPicPr>
          <p:nvPr/>
        </p:nvPicPr>
        <p:blipFill>
          <a:blip r:embed="rId4"/>
          <a:srcRect/>
          <a:stretch>
            <a:fillRect/>
          </a:stretch>
        </p:blipFill>
        <p:spPr bwMode="auto">
          <a:xfrm>
            <a:off x="6286512" y="642918"/>
            <a:ext cx="2571768" cy="307183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4" name="Rectangle 13"/>
          <p:cNvSpPr/>
          <p:nvPr/>
        </p:nvSpPr>
        <p:spPr>
          <a:xfrm>
            <a:off x="6572264" y="3857628"/>
            <a:ext cx="2071702" cy="523220"/>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fr-FR" sz="2800" b="1" dirty="0" smtClean="0">
                <a:latin typeface="Times New Roman" pitchFamily="18" charset="0"/>
                <a:cs typeface="Times New Roman" pitchFamily="18" charset="0"/>
              </a:rPr>
              <a:t>Rhizome sec </a:t>
            </a:r>
            <a:endParaRPr lang="fr-FR" sz="2800" dirty="0">
              <a:latin typeface="Times New Roman" pitchFamily="18" charset="0"/>
              <a:cs typeface="Times New Roman" pitchFamily="18" charset="0"/>
            </a:endParaRPr>
          </a:p>
        </p:txBody>
      </p:sp>
      <p:pic>
        <p:nvPicPr>
          <p:cNvPr id="1032" name="Picture 8" descr="Image associée"/>
          <p:cNvPicPr>
            <a:picLocks noChangeAspect="1" noChangeArrowheads="1"/>
          </p:cNvPicPr>
          <p:nvPr/>
        </p:nvPicPr>
        <p:blipFill>
          <a:blip r:embed="rId5"/>
          <a:srcRect/>
          <a:stretch>
            <a:fillRect/>
          </a:stretch>
        </p:blipFill>
        <p:spPr bwMode="auto">
          <a:xfrm>
            <a:off x="357158" y="714356"/>
            <a:ext cx="2571768" cy="307528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6" name="Rectangle 15"/>
          <p:cNvSpPr/>
          <p:nvPr/>
        </p:nvSpPr>
        <p:spPr>
          <a:xfrm>
            <a:off x="439838" y="3929066"/>
            <a:ext cx="2417650" cy="523220"/>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fr-FR" sz="2800" b="1" dirty="0" smtClean="0">
                <a:latin typeface="Times New Roman" pitchFamily="18" charset="0"/>
                <a:cs typeface="Times New Roman" pitchFamily="18" charset="0"/>
              </a:rPr>
              <a:t>Rhizome frais </a:t>
            </a:r>
            <a:endParaRPr lang="fr-FR" sz="2800" dirty="0">
              <a:latin typeface="Times New Roman" pitchFamily="18" charset="0"/>
              <a:cs typeface="Times New Roman" pitchFamily="18" charset="0"/>
            </a:endParaRPr>
          </a:p>
        </p:txBody>
      </p:sp>
      <p:sp>
        <p:nvSpPr>
          <p:cNvPr id="9" name="Espace réservé du numéro de diapositive 8"/>
          <p:cNvSpPr>
            <a:spLocks noGrp="1"/>
          </p:cNvSpPr>
          <p:nvPr>
            <p:ph type="sldNum" sz="quarter" idx="12"/>
          </p:nvPr>
        </p:nvSpPr>
        <p:spPr/>
        <p:txBody>
          <a:bodyPr/>
          <a:lstStyle/>
          <a:p>
            <a:fld id="{E13E569A-13EB-47B2-8029-0E5C2F467127}" type="slidenum">
              <a:rPr lang="fr-FR" smtClean="0"/>
              <a:pPr/>
              <a:t>16</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1032"/>
                                        </p:tgtEl>
                                        <p:attrNameLst>
                                          <p:attrName>style.visibility</p:attrName>
                                        </p:attrNameLst>
                                      </p:cBhvr>
                                      <p:to>
                                        <p:strVal val="visible"/>
                                      </p:to>
                                    </p:set>
                                    <p:anim calcmode="lin" valueType="num">
                                      <p:cBhvr>
                                        <p:cTn id="14" dur="1000" fill="hold"/>
                                        <p:tgtEl>
                                          <p:spTgt spid="1032"/>
                                        </p:tgtEl>
                                        <p:attrNameLst>
                                          <p:attrName>ppt_w</p:attrName>
                                        </p:attrNameLst>
                                      </p:cBhvr>
                                      <p:tavLst>
                                        <p:tav tm="0">
                                          <p:val>
                                            <p:strVal val="#ppt_w+.3"/>
                                          </p:val>
                                        </p:tav>
                                        <p:tav tm="100000">
                                          <p:val>
                                            <p:strVal val="#ppt_w"/>
                                          </p:val>
                                        </p:tav>
                                      </p:tavLst>
                                    </p:anim>
                                    <p:anim calcmode="lin" valueType="num">
                                      <p:cBhvr>
                                        <p:cTn id="15" dur="1000" fill="hold"/>
                                        <p:tgtEl>
                                          <p:spTgt spid="1032"/>
                                        </p:tgtEl>
                                        <p:attrNameLst>
                                          <p:attrName>ppt_h</p:attrName>
                                        </p:attrNameLst>
                                      </p:cBhvr>
                                      <p:tavLst>
                                        <p:tav tm="0">
                                          <p:val>
                                            <p:strVal val="#ppt_h"/>
                                          </p:val>
                                        </p:tav>
                                        <p:tav tm="100000">
                                          <p:val>
                                            <p:strVal val="#ppt_h"/>
                                          </p:val>
                                        </p:tav>
                                      </p:tavLst>
                                    </p:anim>
                                    <p:animEffect transition="in" filter="fade">
                                      <p:cBhvr>
                                        <p:cTn id="16" dur="1000"/>
                                        <p:tgtEl>
                                          <p:spTgt spid="1032"/>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strVal val="#ppt_w+.3"/>
                                          </p:val>
                                        </p:tav>
                                        <p:tav tm="100000">
                                          <p:val>
                                            <p:strVal val="#ppt_w"/>
                                          </p:val>
                                        </p:tav>
                                      </p:tavLst>
                                    </p:anim>
                                    <p:anim calcmode="lin" valueType="num">
                                      <p:cBhvr>
                                        <p:cTn id="20" dur="1000" fill="hold"/>
                                        <p:tgtEl>
                                          <p:spTgt spid="16"/>
                                        </p:tgtEl>
                                        <p:attrNameLst>
                                          <p:attrName>ppt_h</p:attrName>
                                        </p:attrNameLst>
                                      </p:cBhvr>
                                      <p:tavLst>
                                        <p:tav tm="0">
                                          <p:val>
                                            <p:strVal val="#ppt_h"/>
                                          </p:val>
                                        </p:tav>
                                        <p:tav tm="100000">
                                          <p:val>
                                            <p:strVal val="#ppt_h"/>
                                          </p:val>
                                        </p:tav>
                                      </p:tavLst>
                                    </p:anim>
                                    <p:animEffect transition="in" filter="fade">
                                      <p:cBhvr>
                                        <p:cTn id="21" dur="10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nodeType="clickEffect">
                                  <p:stCondLst>
                                    <p:cond delay="0"/>
                                  </p:stCondLst>
                                  <p:childTnLst>
                                    <p:set>
                                      <p:cBhvr>
                                        <p:cTn id="25" dur="1" fill="hold">
                                          <p:stCondLst>
                                            <p:cond delay="0"/>
                                          </p:stCondLst>
                                        </p:cTn>
                                        <p:tgtEl>
                                          <p:spTgt spid="1030"/>
                                        </p:tgtEl>
                                        <p:attrNameLst>
                                          <p:attrName>style.visibility</p:attrName>
                                        </p:attrNameLst>
                                      </p:cBhvr>
                                      <p:to>
                                        <p:strVal val="visible"/>
                                      </p:to>
                                    </p:set>
                                    <p:anim calcmode="lin" valueType="num">
                                      <p:cBhvr>
                                        <p:cTn id="26" dur="1000" fill="hold"/>
                                        <p:tgtEl>
                                          <p:spTgt spid="1030"/>
                                        </p:tgtEl>
                                        <p:attrNameLst>
                                          <p:attrName>ppt_w</p:attrName>
                                        </p:attrNameLst>
                                      </p:cBhvr>
                                      <p:tavLst>
                                        <p:tav tm="0">
                                          <p:val>
                                            <p:strVal val="#ppt_w+.3"/>
                                          </p:val>
                                        </p:tav>
                                        <p:tav tm="100000">
                                          <p:val>
                                            <p:strVal val="#ppt_w"/>
                                          </p:val>
                                        </p:tav>
                                      </p:tavLst>
                                    </p:anim>
                                    <p:anim calcmode="lin" valueType="num">
                                      <p:cBhvr>
                                        <p:cTn id="27" dur="1000" fill="hold"/>
                                        <p:tgtEl>
                                          <p:spTgt spid="1030"/>
                                        </p:tgtEl>
                                        <p:attrNameLst>
                                          <p:attrName>ppt_h</p:attrName>
                                        </p:attrNameLst>
                                      </p:cBhvr>
                                      <p:tavLst>
                                        <p:tav tm="0">
                                          <p:val>
                                            <p:strVal val="#ppt_h"/>
                                          </p:val>
                                        </p:tav>
                                        <p:tav tm="100000">
                                          <p:val>
                                            <p:strVal val="#ppt_h"/>
                                          </p:val>
                                        </p:tav>
                                      </p:tavLst>
                                    </p:anim>
                                    <p:animEffect transition="in" filter="fade">
                                      <p:cBhvr>
                                        <p:cTn id="28" dur="1000"/>
                                        <p:tgtEl>
                                          <p:spTgt spid="1030"/>
                                        </p:tgtEl>
                                      </p:cBhvr>
                                    </p:animEffect>
                                  </p:childTnLst>
                                </p:cTn>
                              </p:par>
                              <p:par>
                                <p:cTn id="29" presetID="50" presetClass="entr" presetSubtype="0" decel="10000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strVal val="#ppt_w+.3"/>
                                          </p:val>
                                        </p:tav>
                                        <p:tav tm="100000">
                                          <p:val>
                                            <p:strVal val="#ppt_w"/>
                                          </p:val>
                                        </p:tav>
                                      </p:tavLst>
                                    </p:anim>
                                    <p:anim calcmode="lin" valueType="num">
                                      <p:cBhvr>
                                        <p:cTn id="32" dur="1000" fill="hold"/>
                                        <p:tgtEl>
                                          <p:spTgt spid="14"/>
                                        </p:tgtEl>
                                        <p:attrNameLst>
                                          <p:attrName>ppt_h</p:attrName>
                                        </p:attrNameLst>
                                      </p:cBhvr>
                                      <p:tavLst>
                                        <p:tav tm="0">
                                          <p:val>
                                            <p:strVal val="#ppt_h"/>
                                          </p:val>
                                        </p:tav>
                                        <p:tav tm="100000">
                                          <p:val>
                                            <p:strVal val="#ppt_h"/>
                                          </p:val>
                                        </p:tav>
                                      </p:tavLst>
                                    </p:anim>
                                    <p:animEffect transition="in" filter="fade">
                                      <p:cBhvr>
                                        <p:cTn id="33" dur="1000"/>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50" presetClass="entr" presetSubtype="0" decel="100000" fill="hold" nodeType="clickEffect">
                                  <p:stCondLst>
                                    <p:cond delay="0"/>
                                  </p:stCondLst>
                                  <p:childTnLst>
                                    <p:set>
                                      <p:cBhvr>
                                        <p:cTn id="37" dur="1" fill="hold">
                                          <p:stCondLst>
                                            <p:cond delay="0"/>
                                          </p:stCondLst>
                                        </p:cTn>
                                        <p:tgtEl>
                                          <p:spTgt spid="1028"/>
                                        </p:tgtEl>
                                        <p:attrNameLst>
                                          <p:attrName>style.visibility</p:attrName>
                                        </p:attrNameLst>
                                      </p:cBhvr>
                                      <p:to>
                                        <p:strVal val="visible"/>
                                      </p:to>
                                    </p:set>
                                    <p:anim calcmode="lin" valueType="num">
                                      <p:cBhvr>
                                        <p:cTn id="38" dur="1000" fill="hold"/>
                                        <p:tgtEl>
                                          <p:spTgt spid="1028"/>
                                        </p:tgtEl>
                                        <p:attrNameLst>
                                          <p:attrName>ppt_w</p:attrName>
                                        </p:attrNameLst>
                                      </p:cBhvr>
                                      <p:tavLst>
                                        <p:tav tm="0">
                                          <p:val>
                                            <p:strVal val="#ppt_w+.3"/>
                                          </p:val>
                                        </p:tav>
                                        <p:tav tm="100000">
                                          <p:val>
                                            <p:strVal val="#ppt_w"/>
                                          </p:val>
                                        </p:tav>
                                      </p:tavLst>
                                    </p:anim>
                                    <p:anim calcmode="lin" valueType="num">
                                      <p:cBhvr>
                                        <p:cTn id="39" dur="1000" fill="hold"/>
                                        <p:tgtEl>
                                          <p:spTgt spid="1028"/>
                                        </p:tgtEl>
                                        <p:attrNameLst>
                                          <p:attrName>ppt_h</p:attrName>
                                        </p:attrNameLst>
                                      </p:cBhvr>
                                      <p:tavLst>
                                        <p:tav tm="0">
                                          <p:val>
                                            <p:strVal val="#ppt_h"/>
                                          </p:val>
                                        </p:tav>
                                        <p:tav tm="100000">
                                          <p:val>
                                            <p:strVal val="#ppt_h"/>
                                          </p:val>
                                        </p:tav>
                                      </p:tavLst>
                                    </p:anim>
                                    <p:animEffect transition="in" filter="fade">
                                      <p:cBhvr>
                                        <p:cTn id="40" dur="1000"/>
                                        <p:tgtEl>
                                          <p:spTgt spid="1028"/>
                                        </p:tgtEl>
                                      </p:cBhvr>
                                    </p:animEffect>
                                  </p:childTnLst>
                                </p:cTn>
                              </p:par>
                              <p:par>
                                <p:cTn id="41" presetID="50" presetClass="entr" presetSubtype="0" decel="10000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strVal val="#ppt_w+.3"/>
                                          </p:val>
                                        </p:tav>
                                        <p:tav tm="100000">
                                          <p:val>
                                            <p:strVal val="#ppt_w"/>
                                          </p:val>
                                        </p:tav>
                                      </p:tavLst>
                                    </p:anim>
                                    <p:anim calcmode="lin" valueType="num">
                                      <p:cBhvr>
                                        <p:cTn id="44" dur="1000" fill="hold"/>
                                        <p:tgtEl>
                                          <p:spTgt spid="12"/>
                                        </p:tgtEl>
                                        <p:attrNameLst>
                                          <p:attrName>ppt_h</p:attrName>
                                        </p:attrNameLst>
                                      </p:cBhvr>
                                      <p:tavLst>
                                        <p:tav tm="0">
                                          <p:val>
                                            <p:strVal val="#ppt_h"/>
                                          </p:val>
                                        </p:tav>
                                        <p:tav tm="100000">
                                          <p:val>
                                            <p:strVal val="#ppt_h"/>
                                          </p:val>
                                        </p:tav>
                                      </p:tavLst>
                                    </p:anim>
                                    <p:animEffect transition="in" filter="fade">
                                      <p:cBhvr>
                                        <p:cTn id="4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3108" y="1214422"/>
            <a:ext cx="4643470" cy="461665"/>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fontAlgn="auto">
              <a:spcBef>
                <a:spcPts val="0"/>
              </a:spcBef>
              <a:spcAft>
                <a:spcPts val="0"/>
              </a:spcAft>
              <a:defRPr/>
            </a:pPr>
            <a:r>
              <a:rPr lang="fr-FR" sz="2400" b="1" dirty="0" smtClean="0">
                <a:latin typeface="Times New Roman" pitchFamily="18" charset="0"/>
                <a:cs typeface="Times New Roman" pitchFamily="18" charset="0"/>
              </a:rPr>
              <a:t>Méthodes d’extraction</a:t>
            </a:r>
            <a:endParaRPr lang="fr-FR" sz="2400" dirty="0">
              <a:latin typeface="Times New Roman" pitchFamily="18" charset="0"/>
              <a:cs typeface="Times New Roman" pitchFamily="18" charset="0"/>
            </a:endParaRPr>
          </a:p>
        </p:txBody>
      </p:sp>
      <p:pic>
        <p:nvPicPr>
          <p:cNvPr id="10" name="Image 9" descr="C:\Users\yacine\Desktop\réferences theses cpsn\img mémoire ginger\SAM_0097.JPG"/>
          <p:cNvPicPr/>
          <p:nvPr/>
        </p:nvPicPr>
        <p:blipFill>
          <a:blip r:embed="rId2" cstate="print"/>
          <a:srcRect/>
          <a:stretch>
            <a:fillRect/>
          </a:stretch>
        </p:blipFill>
        <p:spPr bwMode="auto">
          <a:xfrm>
            <a:off x="71406" y="3071810"/>
            <a:ext cx="2357454" cy="2500330"/>
          </a:xfrm>
          <a:prstGeom prst="rect">
            <a:avLst/>
          </a:prstGeom>
          <a:noFill/>
          <a:ln w="9525">
            <a:noFill/>
            <a:miter lim="800000"/>
            <a:headEnd/>
            <a:tailEnd/>
          </a:ln>
          <a:effectLst/>
        </p:spPr>
      </p:pic>
      <p:pic>
        <p:nvPicPr>
          <p:cNvPr id="11" name="Image 10" descr="C:\Users\yacine\Desktop\réferences theses cpsn\img mémoire ginger\16830308_1112506258859527_2144198904_n.jpg"/>
          <p:cNvPicPr/>
          <p:nvPr/>
        </p:nvPicPr>
        <p:blipFill>
          <a:blip r:embed="rId3"/>
          <a:srcRect/>
          <a:stretch>
            <a:fillRect/>
          </a:stretch>
        </p:blipFill>
        <p:spPr bwMode="auto">
          <a:xfrm>
            <a:off x="2571736" y="3071810"/>
            <a:ext cx="2214578" cy="250033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Image 11" descr="C:\Users\yacine\Desktop\réferences theses cpsn\img mémoire ginger\SAM_0106.JPG"/>
          <p:cNvPicPr/>
          <p:nvPr/>
        </p:nvPicPr>
        <p:blipFill>
          <a:blip r:embed="rId4" cstate="print">
            <a:lum bright="10000"/>
          </a:blip>
          <a:srcRect/>
          <a:stretch>
            <a:fillRect/>
          </a:stretch>
        </p:blipFill>
        <p:spPr bwMode="auto">
          <a:xfrm>
            <a:off x="4929190" y="3071810"/>
            <a:ext cx="1928826" cy="2500330"/>
          </a:xfrm>
          <a:prstGeom prst="rect">
            <a:avLst/>
          </a:prstGeom>
          <a:noFill/>
          <a:ln w="9525">
            <a:noFill/>
            <a:miter lim="800000"/>
            <a:headEnd/>
            <a:tailEnd/>
          </a:ln>
          <a:effectLst/>
        </p:spPr>
      </p:pic>
      <p:pic>
        <p:nvPicPr>
          <p:cNvPr id="13" name="Picture 2"/>
          <p:cNvPicPr>
            <a:picLocks noChangeAspect="1" noChangeArrowheads="1"/>
          </p:cNvPicPr>
          <p:nvPr/>
        </p:nvPicPr>
        <p:blipFill>
          <a:blip r:embed="rId5"/>
          <a:srcRect/>
          <a:stretch>
            <a:fillRect/>
          </a:stretch>
        </p:blipFill>
        <p:spPr bwMode="auto">
          <a:xfrm>
            <a:off x="7000892" y="3071810"/>
            <a:ext cx="2000264" cy="2500330"/>
          </a:xfrm>
          <a:prstGeom prst="rect">
            <a:avLst/>
          </a:prstGeom>
          <a:ln w="88900" cap="sq" cmpd="thickThin">
            <a:noFill/>
            <a:prstDash val="solid"/>
            <a:miter lim="800000"/>
          </a:ln>
          <a:effectLst>
            <a:innerShdw blurRad="76200">
              <a:srgbClr val="000000"/>
            </a:innerShdw>
          </a:effectLst>
        </p:spPr>
      </p:pic>
      <p:sp>
        <p:nvSpPr>
          <p:cNvPr id="14" name="Rectangle 13"/>
          <p:cNvSpPr/>
          <p:nvPr/>
        </p:nvSpPr>
        <p:spPr>
          <a:xfrm>
            <a:off x="0" y="5857892"/>
            <a:ext cx="9144000" cy="830997"/>
          </a:xfrm>
          <a:prstGeom prst="rect">
            <a:avLst/>
          </a:prstGeom>
        </p:spPr>
        <p:txBody>
          <a:bodyPr wrap="square">
            <a:spAutoFit/>
          </a:bodyPr>
          <a:lstStyle/>
          <a:p>
            <a:pPr algn="ct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Les rendements de l’extraction de gingembre sec, frais et en poudre par macération dans les trois solvants sont les plus importants.</a:t>
            </a:r>
            <a:endParaRPr lang="fr-FR" sz="24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5" name="Ellipse 14"/>
          <p:cNvSpPr/>
          <p:nvPr/>
        </p:nvSpPr>
        <p:spPr>
          <a:xfrm>
            <a:off x="0" y="71438"/>
            <a:ext cx="9144000" cy="100010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A/ Extraction de l’huile de Gingembre</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7" name="Ellipse 16"/>
          <p:cNvSpPr/>
          <p:nvPr/>
        </p:nvSpPr>
        <p:spPr>
          <a:xfrm>
            <a:off x="0" y="1785926"/>
            <a:ext cx="2786050" cy="1143008"/>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Distillation à la vapeur d'eau (ou Hydrodistillation) </a:t>
            </a:r>
            <a:endParaRPr lang="fr-FR" dirty="0"/>
          </a:p>
        </p:txBody>
      </p:sp>
      <p:sp>
        <p:nvSpPr>
          <p:cNvPr id="18" name="Ellipse 17"/>
          <p:cNvSpPr/>
          <p:nvPr/>
        </p:nvSpPr>
        <p:spPr>
          <a:xfrm>
            <a:off x="2786050" y="1928802"/>
            <a:ext cx="2000264" cy="9144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fontAlgn="auto">
              <a:spcBef>
                <a:spcPts val="0"/>
              </a:spcBef>
              <a:spcAft>
                <a:spcPts val="0"/>
              </a:spcAft>
              <a:defRPr/>
            </a:pPr>
            <a:r>
              <a:rPr lang="fr-FR" sz="1900" b="1" dirty="0" smtClean="0">
                <a:latin typeface="Times New Roman" pitchFamily="18" charset="0"/>
                <a:cs typeface="Times New Roman" pitchFamily="18" charset="0"/>
              </a:rPr>
              <a:t>Macération </a:t>
            </a:r>
          </a:p>
          <a:p>
            <a:pPr algn="ctr" fontAlgn="auto">
              <a:spcBef>
                <a:spcPts val="0"/>
              </a:spcBef>
              <a:spcAft>
                <a:spcPts val="0"/>
              </a:spcAft>
              <a:defRPr/>
            </a:pPr>
            <a:r>
              <a:rPr lang="fr-FR" sz="1900" b="1" dirty="0" smtClean="0">
                <a:latin typeface="Times New Roman" pitchFamily="18" charset="0"/>
                <a:cs typeface="Times New Roman" pitchFamily="18" charset="0"/>
              </a:rPr>
              <a:t>à froid</a:t>
            </a:r>
            <a:endParaRPr lang="fr-FR" sz="1900" b="1" dirty="0">
              <a:latin typeface="Times New Roman" pitchFamily="18" charset="0"/>
              <a:cs typeface="Times New Roman" pitchFamily="18" charset="0"/>
            </a:endParaRPr>
          </a:p>
        </p:txBody>
      </p:sp>
      <p:sp>
        <p:nvSpPr>
          <p:cNvPr id="19" name="Ellipse 18"/>
          <p:cNvSpPr/>
          <p:nvPr/>
        </p:nvSpPr>
        <p:spPr>
          <a:xfrm>
            <a:off x="4857752" y="1928802"/>
            <a:ext cx="1928826" cy="9144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1900" b="1" dirty="0" smtClean="0">
                <a:latin typeface="Times New Roman" pitchFamily="18" charset="0"/>
                <a:cs typeface="Times New Roman" pitchFamily="18" charset="0"/>
              </a:rPr>
              <a:t>Extraction par </a:t>
            </a:r>
          </a:p>
          <a:p>
            <a:pPr algn="ctr"/>
            <a:r>
              <a:rPr lang="fr-FR" sz="1900" b="1" dirty="0" smtClean="0">
                <a:latin typeface="Times New Roman" pitchFamily="18" charset="0"/>
                <a:cs typeface="Times New Roman" pitchFamily="18" charset="0"/>
              </a:rPr>
              <a:t>Soxhlet </a:t>
            </a:r>
            <a:endParaRPr lang="fr-FR" sz="1900" dirty="0">
              <a:latin typeface="Times New Roman" pitchFamily="18" charset="0"/>
              <a:cs typeface="Times New Roman" pitchFamily="18" charset="0"/>
            </a:endParaRPr>
          </a:p>
        </p:txBody>
      </p:sp>
      <p:sp>
        <p:nvSpPr>
          <p:cNvPr id="20" name="Ellipse 19"/>
          <p:cNvSpPr/>
          <p:nvPr/>
        </p:nvSpPr>
        <p:spPr>
          <a:xfrm>
            <a:off x="6786578" y="1928802"/>
            <a:ext cx="2357454" cy="914400"/>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fontAlgn="auto">
              <a:spcBef>
                <a:spcPts val="0"/>
              </a:spcBef>
              <a:spcAft>
                <a:spcPts val="0"/>
              </a:spcAft>
              <a:defRPr/>
            </a:pPr>
            <a:r>
              <a:rPr lang="fr-FR" b="1" dirty="0" smtClean="0">
                <a:latin typeface="Times New Roman" pitchFamily="18" charset="0"/>
                <a:cs typeface="Times New Roman" pitchFamily="18" charset="0"/>
              </a:rPr>
              <a:t>Centrifugation</a:t>
            </a:r>
            <a:endParaRPr lang="fr-FR" b="1" dirty="0">
              <a:latin typeface="Times New Roman" pitchFamily="18" charset="0"/>
              <a:cs typeface="Times New Roman" pitchFamily="18" charset="0"/>
            </a:endParaRPr>
          </a:p>
        </p:txBody>
      </p:sp>
      <p:sp>
        <p:nvSpPr>
          <p:cNvPr id="16" name="Espace réservé du numéro de diapositive 15"/>
          <p:cNvSpPr>
            <a:spLocks noGrp="1"/>
          </p:cNvSpPr>
          <p:nvPr>
            <p:ph type="sldNum" sz="quarter" idx="12"/>
          </p:nvPr>
        </p:nvSpPr>
        <p:spPr/>
        <p:txBody>
          <a:bodyPr/>
          <a:lstStyle/>
          <a:p>
            <a:fld id="{E13E569A-13EB-47B2-8029-0E5C2F467127}" type="slidenum">
              <a:rPr lang="fr-FR" smtClean="0"/>
              <a:pPr/>
              <a:t>17</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4"/>
                                        </p:tgtEl>
                                        <p:attrNameLst>
                                          <p:attrName>style.visibility</p:attrName>
                                        </p:attrNameLst>
                                      </p:cBhvr>
                                      <p:to>
                                        <p:strVal val="visible"/>
                                      </p:to>
                                    </p:set>
                                    <p:anim calcmode="discrete" valueType="clr">
                                      <p:cBhvr override="childStyle">
                                        <p:cTn id="14"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4"/>
                                        </p:tgtEl>
                                        <p:attrNameLst>
                                          <p:attrName>fillcolor</p:attrName>
                                        </p:attrNameLst>
                                      </p:cBhvr>
                                      <p:tavLst>
                                        <p:tav tm="0">
                                          <p:val>
                                            <p:clrVal>
                                              <a:schemeClr val="accent2"/>
                                            </p:clrVal>
                                          </p:val>
                                        </p:tav>
                                        <p:tav tm="50000">
                                          <p:val>
                                            <p:clrVal>
                                              <a:schemeClr val="hlink"/>
                                            </p:clrVal>
                                          </p:val>
                                        </p:tav>
                                      </p:tavLst>
                                    </p:anim>
                                    <p:set>
                                      <p:cBhvr>
                                        <p:cTn id="16" dur="80"/>
                                        <p:tgtEl>
                                          <p:spTgt spid="4"/>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strVal val="#ppt_h"/>
                                          </p:val>
                                        </p:tav>
                                        <p:tav tm="100000">
                                          <p:val>
                                            <p:strVal val="#ppt_h"/>
                                          </p:val>
                                        </p:tav>
                                      </p:tavLst>
                                    </p:anim>
                                  </p:childTnLst>
                                </p:cTn>
                              </p:par>
                              <p:par>
                                <p:cTn id="23" presetID="17" presetClass="entr" presetSubtype="1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strVal val="#ppt_h"/>
                                          </p:val>
                                        </p:tav>
                                        <p:tav tm="100000">
                                          <p:val>
                                            <p:strVal val="#ppt_h"/>
                                          </p:val>
                                        </p:tav>
                                      </p:tavLst>
                                    </p:anim>
                                  </p:childTnLst>
                                </p:cTn>
                              </p:par>
                              <p:par>
                                <p:cTn id="33" presetID="17" presetClass="entr" presetSubtype="1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1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strVal val="#ppt_h"/>
                                          </p:val>
                                        </p:tav>
                                        <p:tav tm="100000">
                                          <p:val>
                                            <p:strVal val="#ppt_h"/>
                                          </p:val>
                                        </p:tav>
                                      </p:tavLst>
                                    </p:anim>
                                  </p:childTnLst>
                                </p:cTn>
                              </p:par>
                              <p:par>
                                <p:cTn id="43" presetID="17" presetClass="entr" presetSubtype="1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17" presetClass="entr" presetSubtype="1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strVal val="#ppt_h"/>
                                          </p:val>
                                        </p:tav>
                                        <p:tav tm="100000">
                                          <p:val>
                                            <p:strVal val="#ppt_h"/>
                                          </p:val>
                                        </p:tav>
                                      </p:tavLst>
                                    </p:anim>
                                  </p:childTnLst>
                                </p:cTn>
                              </p:par>
                              <p:par>
                                <p:cTn id="53" presetID="17" presetClass="entr" presetSubtype="10"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7" presetClass="entr" presetSubtype="0" fill="hold" grpId="0" nodeType="clickEffect">
                                  <p:stCondLst>
                                    <p:cond delay="0"/>
                                  </p:stCondLst>
                                  <p:iterate type="lt">
                                    <p:tmPct val="50000"/>
                                  </p:iterate>
                                  <p:childTnLst>
                                    <p:set>
                                      <p:cBhvr>
                                        <p:cTn id="60" dur="1" fill="hold">
                                          <p:stCondLst>
                                            <p:cond delay="0"/>
                                          </p:stCondLst>
                                        </p:cTn>
                                        <p:tgtEl>
                                          <p:spTgt spid="14"/>
                                        </p:tgtEl>
                                        <p:attrNameLst>
                                          <p:attrName>style.visibility</p:attrName>
                                        </p:attrNameLst>
                                      </p:cBhvr>
                                      <p:to>
                                        <p:strVal val="visible"/>
                                      </p:to>
                                    </p:set>
                                    <p:anim calcmode="discrete" valueType="clr">
                                      <p:cBhvr override="childStyle">
                                        <p:cTn id="61" dur="80"/>
                                        <p:tgtEl>
                                          <p:spTgt spid="14"/>
                                        </p:tgtEl>
                                        <p:attrNameLst>
                                          <p:attrName>style.color</p:attrName>
                                        </p:attrNameLst>
                                      </p:cBhvr>
                                      <p:tavLst>
                                        <p:tav tm="0">
                                          <p:val>
                                            <p:clrVal>
                                              <a:schemeClr val="accent2"/>
                                            </p:clrVal>
                                          </p:val>
                                        </p:tav>
                                        <p:tav tm="50000">
                                          <p:val>
                                            <p:clrVal>
                                              <a:schemeClr val="hlink"/>
                                            </p:clrVal>
                                          </p:val>
                                        </p:tav>
                                      </p:tavLst>
                                    </p:anim>
                                    <p:anim calcmode="discrete" valueType="clr">
                                      <p:cBhvr>
                                        <p:cTn id="62" dur="80"/>
                                        <p:tgtEl>
                                          <p:spTgt spid="14"/>
                                        </p:tgtEl>
                                        <p:attrNameLst>
                                          <p:attrName>fillcolor</p:attrName>
                                        </p:attrNameLst>
                                      </p:cBhvr>
                                      <p:tavLst>
                                        <p:tav tm="0">
                                          <p:val>
                                            <p:clrVal>
                                              <a:schemeClr val="accent2"/>
                                            </p:clrVal>
                                          </p:val>
                                        </p:tav>
                                        <p:tav tm="50000">
                                          <p:val>
                                            <p:clrVal>
                                              <a:schemeClr val="hlink"/>
                                            </p:clrVal>
                                          </p:val>
                                        </p:tav>
                                      </p:tavLst>
                                    </p:anim>
                                    <p:set>
                                      <p:cBhvr>
                                        <p:cTn id="63" dur="80"/>
                                        <p:tgtEl>
                                          <p:spTgt spid="1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15" grpId="0" animBg="1"/>
      <p:bldP spid="17" grpId="0" animBg="1"/>
      <p:bldP spid="18"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2214554"/>
            <a:ext cx="8929719"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r>
              <a:rPr kumimoji="0" lang="fr-FR" sz="240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Ce résultat est conforme pour le gingembre poudre.  </a:t>
            </a:r>
            <a:endParaRPr kumimoji="0" lang="fr-FR" sz="240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8" name="Tableau 7"/>
          <p:cNvGraphicFramePr>
            <a:graphicFrameLocks noGrp="1"/>
          </p:cNvGraphicFramePr>
          <p:nvPr/>
        </p:nvGraphicFramePr>
        <p:xfrm>
          <a:off x="357159" y="3857628"/>
          <a:ext cx="8358245" cy="2245996"/>
        </p:xfrm>
        <a:graphic>
          <a:graphicData uri="http://schemas.openxmlformats.org/drawingml/2006/table">
            <a:tbl>
              <a:tblPr>
                <a:tableStyleId>{E8B1032C-EA38-4F05-BA0D-38AFFFC7BED3}</a:tableStyleId>
              </a:tblPr>
              <a:tblGrid>
                <a:gridCol w="1940144"/>
                <a:gridCol w="1934056"/>
                <a:gridCol w="1412211"/>
                <a:gridCol w="1518531"/>
                <a:gridCol w="1553303"/>
              </a:tblGrid>
              <a:tr h="1347598">
                <a:tc>
                  <a:txBody>
                    <a:bodyPr/>
                    <a:lstStyle/>
                    <a:p>
                      <a:pPr algn="ctr">
                        <a:lnSpc>
                          <a:spcPct val="115000"/>
                        </a:lnSpc>
                        <a:spcAft>
                          <a:spcPts val="0"/>
                        </a:spcAft>
                      </a:pPr>
                      <a:r>
                        <a:rPr lang="fr-FR" sz="2400" b="1" dirty="0">
                          <a:latin typeface="Times New Roman" pitchFamily="18" charset="0"/>
                          <a:cs typeface="Times New Roman" pitchFamily="18" charset="0"/>
                        </a:rPr>
                        <a:t>Nature de gingembre</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Méthode d’obtention</a:t>
                      </a:r>
                      <a:endParaRPr lang="fr-FR" sz="2400" b="1" dirty="0">
                        <a:latin typeface="Times New Roman" pitchFamily="18" charset="0"/>
                        <a:ea typeface="Calibri"/>
                        <a:cs typeface="Times New Roman" pitchFamily="18" charset="0"/>
                      </a:endParaRPr>
                    </a:p>
                  </a:txBody>
                  <a:tcPr marL="68580" marR="68580" marT="0" marB="0"/>
                </a:tc>
                <a:tc>
                  <a:txBody>
                    <a:bodyPr/>
                    <a:lstStyle/>
                    <a:p>
                      <a:r>
                        <a:rPr lang="fr-FR" sz="3200" b="1" kern="1200" dirty="0" smtClean="0">
                          <a:solidFill>
                            <a:schemeClr val="tx1"/>
                          </a:solidFill>
                          <a:latin typeface="Times New Roman" pitchFamily="18" charset="0"/>
                          <a:ea typeface="+mn-ea"/>
                          <a:cs typeface="Times New Roman" pitchFamily="18" charset="0"/>
                        </a:rPr>
                        <a:t>V</a:t>
                      </a:r>
                      <a:r>
                        <a:rPr lang="fr-FR" sz="3200" b="1" kern="1200" dirty="0" smtClean="0">
                          <a:solidFill>
                            <a:schemeClr val="tx1"/>
                          </a:solidFill>
                          <a:latin typeface="+mn-lt"/>
                          <a:ea typeface="+mn-ea"/>
                          <a:cs typeface="+mn-cs"/>
                        </a:rPr>
                        <a:t> </a:t>
                      </a:r>
                      <a:r>
                        <a:rPr lang="fr-FR" sz="1800" b="1" kern="1200" baseline="-25000" dirty="0" smtClean="0">
                          <a:solidFill>
                            <a:schemeClr val="tx1"/>
                          </a:solidFill>
                          <a:latin typeface="Times New Roman" pitchFamily="18" charset="0"/>
                          <a:ea typeface="+mn-ea"/>
                          <a:cs typeface="Times New Roman" pitchFamily="18" charset="0"/>
                        </a:rPr>
                        <a:t>(</a:t>
                      </a:r>
                      <a:r>
                        <a:rPr lang="fr-FR" sz="1800" b="1" kern="1200" dirty="0" smtClean="0">
                          <a:solidFill>
                            <a:schemeClr val="tx1"/>
                          </a:solidFill>
                          <a:latin typeface="Times New Roman" pitchFamily="18" charset="0"/>
                          <a:ea typeface="+mn-ea"/>
                          <a:cs typeface="Times New Roman" pitchFamily="18" charset="0"/>
                        </a:rPr>
                        <a:t>I</a:t>
                      </a:r>
                      <a:r>
                        <a:rPr lang="fr-FR" sz="1800" b="1" kern="1200" baseline="-25000" dirty="0" smtClean="0">
                          <a:solidFill>
                            <a:schemeClr val="tx1"/>
                          </a:solidFill>
                          <a:latin typeface="Times New Roman" pitchFamily="18" charset="0"/>
                          <a:ea typeface="+mn-ea"/>
                          <a:cs typeface="Times New Roman" pitchFamily="18" charset="0"/>
                        </a:rPr>
                        <a:t>2 </a:t>
                      </a:r>
                      <a:r>
                        <a:rPr lang="fr-FR" sz="1800" b="1" kern="1200" dirty="0" smtClean="0">
                          <a:solidFill>
                            <a:schemeClr val="tx1"/>
                          </a:solidFill>
                          <a:latin typeface="Times New Roman" pitchFamily="18" charset="0"/>
                          <a:ea typeface="+mn-ea"/>
                          <a:cs typeface="Times New Roman" pitchFamily="18" charset="0"/>
                        </a:rPr>
                        <a:t>0.01N</a:t>
                      </a:r>
                      <a:r>
                        <a:rPr lang="fr-FR" sz="1800" b="1" kern="1200" baseline="-25000" dirty="0" smtClean="0">
                          <a:solidFill>
                            <a:schemeClr val="tx1"/>
                          </a:solidFill>
                          <a:latin typeface="Times New Roman" pitchFamily="18" charset="0"/>
                          <a:ea typeface="+mn-ea"/>
                          <a:cs typeface="Times New Roman" pitchFamily="18" charset="0"/>
                        </a:rPr>
                        <a:t>)</a:t>
                      </a:r>
                      <a:endParaRPr lang="fr-FR" sz="1800" kern="1200" dirty="0" smtClean="0">
                        <a:solidFill>
                          <a:schemeClr val="tx1"/>
                        </a:solidFill>
                        <a:latin typeface="Times New Roman" pitchFamily="18" charset="0"/>
                        <a:ea typeface="+mn-ea"/>
                        <a:cs typeface="Times New Roman" pitchFamily="18" charset="0"/>
                      </a:endParaRPr>
                    </a:p>
                    <a:p>
                      <a:pPr algn="ctr">
                        <a:lnSpc>
                          <a:spcPct val="115000"/>
                        </a:lnSpc>
                        <a:spcAft>
                          <a:spcPts val="0"/>
                        </a:spcAft>
                      </a:pPr>
                      <a:r>
                        <a:rPr lang="fr-FR" sz="2400" b="1" baseline="-25000" dirty="0" smtClean="0">
                          <a:latin typeface="Times New Roman" pitchFamily="18" charset="0"/>
                          <a:cs typeface="Times New Roman" pitchFamily="18" charset="0"/>
                        </a:rPr>
                        <a:t>(ml)</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Titre calculé (mg/g)</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Référence (mg/g)</a:t>
                      </a:r>
                      <a:endParaRPr lang="fr-FR" sz="2400" b="1" dirty="0">
                        <a:latin typeface="Times New Roman" pitchFamily="18" charset="0"/>
                        <a:ea typeface="Calibri"/>
                        <a:cs typeface="Times New Roman" pitchFamily="18" charset="0"/>
                      </a:endParaRPr>
                    </a:p>
                  </a:txBody>
                  <a:tcPr marL="68580" marR="68580" marT="0" marB="0"/>
                </a:tc>
              </a:tr>
              <a:tr h="449199">
                <a:tc>
                  <a:txBody>
                    <a:bodyPr/>
                    <a:lstStyle/>
                    <a:p>
                      <a:pPr algn="ctr">
                        <a:lnSpc>
                          <a:spcPct val="115000"/>
                        </a:lnSpc>
                        <a:spcAft>
                          <a:spcPts val="0"/>
                        </a:spcAft>
                      </a:pPr>
                      <a:r>
                        <a:rPr lang="fr-FR" sz="2400" b="1">
                          <a:latin typeface="Times New Roman" pitchFamily="18" charset="0"/>
                          <a:cs typeface="Times New Roman" pitchFamily="18" charset="0"/>
                        </a:rPr>
                        <a:t>Huile</a:t>
                      </a:r>
                      <a:r>
                        <a:rPr lang="fr-FR" sz="2400" b="1" baseline="30000">
                          <a:latin typeface="Times New Roman" pitchFamily="18" charset="0"/>
                          <a:cs typeface="Times New Roman" pitchFamily="18" charset="0"/>
                        </a:rPr>
                        <a:t>(105)</a:t>
                      </a:r>
                      <a:endParaRPr lang="fr-FR" sz="2400" b="1">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a:latin typeface="Times New Roman" pitchFamily="18" charset="0"/>
                          <a:cs typeface="Times New Roman" pitchFamily="18" charset="0"/>
                        </a:rPr>
                        <a:t>1,8</a:t>
                      </a:r>
                      <a:endParaRPr lang="fr-FR" sz="2400" b="1">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0,345</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 0,35</a:t>
                      </a:r>
                      <a:endParaRPr lang="fr-FR" sz="2400" b="1" dirty="0">
                        <a:latin typeface="Times New Roman" pitchFamily="18" charset="0"/>
                        <a:ea typeface="Calibri"/>
                        <a:cs typeface="Times New Roman" pitchFamily="18" charset="0"/>
                      </a:endParaRPr>
                    </a:p>
                  </a:txBody>
                  <a:tcPr marL="68580" marR="68580" marT="0" marB="0"/>
                </a:tc>
              </a:tr>
              <a:tr h="449199">
                <a:tc>
                  <a:txBody>
                    <a:bodyPr/>
                    <a:lstStyle/>
                    <a:p>
                      <a:pPr algn="ctr">
                        <a:lnSpc>
                          <a:spcPct val="115000"/>
                        </a:lnSpc>
                        <a:spcAft>
                          <a:spcPts val="0"/>
                        </a:spcAft>
                      </a:pPr>
                      <a:r>
                        <a:rPr lang="fr-FR" sz="2400" b="1">
                          <a:latin typeface="Times New Roman" pitchFamily="18" charset="0"/>
                          <a:cs typeface="Times New Roman" pitchFamily="18" charset="0"/>
                        </a:rPr>
                        <a:t>Poudre</a:t>
                      </a:r>
                      <a:endParaRPr lang="fr-FR" sz="2400" b="1">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2,2</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0,341</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 0,35</a:t>
                      </a:r>
                      <a:endParaRPr lang="fr-FR" sz="2400" b="1" dirty="0">
                        <a:latin typeface="Times New Roman" pitchFamily="18" charset="0"/>
                        <a:ea typeface="Calibri"/>
                        <a:cs typeface="Times New Roman" pitchFamily="18" charset="0"/>
                      </a:endParaRPr>
                    </a:p>
                  </a:txBody>
                  <a:tcPr marL="68580" marR="68580" marT="0" marB="0"/>
                </a:tc>
              </a:tr>
            </a:tbl>
          </a:graphicData>
        </a:graphic>
      </p:graphicFrame>
      <p:sp>
        <p:nvSpPr>
          <p:cNvPr id="9" name="Rectangle 8"/>
          <p:cNvSpPr/>
          <p:nvPr/>
        </p:nvSpPr>
        <p:spPr>
          <a:xfrm>
            <a:off x="0" y="6215082"/>
            <a:ext cx="9144000" cy="461665"/>
          </a:xfrm>
          <a:prstGeom prst="rect">
            <a:avLst/>
          </a:prstGeom>
        </p:spPr>
        <p:txBody>
          <a:bodyPr wrap="square">
            <a:spAutoFit/>
          </a:bodyPr>
          <a:lstStyle/>
          <a:p>
            <a:pPr lvl="0" indent="449263" algn="ctr" fontAlgn="base">
              <a:spcBef>
                <a:spcPct val="0"/>
              </a:spcBef>
              <a:spcAft>
                <a:spcPct val="0"/>
              </a:spcAft>
            </a:pPr>
            <a:r>
              <a:rPr lang="fr-FR" sz="2400"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La quantité de vitamine C est grande dans le gingembre poudre.</a:t>
            </a:r>
            <a:endParaRPr lang="fr-FR" sz="2400"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Ellipse 9"/>
          <p:cNvSpPr/>
          <p:nvPr/>
        </p:nvSpPr>
        <p:spPr>
          <a:xfrm>
            <a:off x="428596" y="0"/>
            <a:ext cx="8286808" cy="9144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Les tests limites  (Essais des impuretés inorganiques)</a:t>
            </a:r>
            <a:endPar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cxnSp>
        <p:nvCxnSpPr>
          <p:cNvPr id="13" name="Connecteur droit avec flèche 12"/>
          <p:cNvCxnSpPr>
            <a:stCxn id="10" idx="4"/>
          </p:cNvCxnSpPr>
          <p:nvPr/>
        </p:nvCxnSpPr>
        <p:spPr>
          <a:xfrm rot="5400000">
            <a:off x="2778915" y="-435787"/>
            <a:ext cx="442898" cy="31432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necteur droit avec flèche 14"/>
          <p:cNvCxnSpPr>
            <a:stCxn id="10" idx="4"/>
          </p:cNvCxnSpPr>
          <p:nvPr/>
        </p:nvCxnSpPr>
        <p:spPr>
          <a:xfrm rot="16200000" flipH="1">
            <a:off x="5957906" y="-471506"/>
            <a:ext cx="442898" cy="32147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Ellipse 30"/>
          <p:cNvSpPr/>
          <p:nvPr/>
        </p:nvSpPr>
        <p:spPr>
          <a:xfrm>
            <a:off x="214282" y="1428736"/>
            <a:ext cx="2143140" cy="64294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000" b="1" dirty="0" smtClean="0">
                <a:latin typeface="Times New Roman" pitchFamily="18" charset="0"/>
                <a:cs typeface="Times New Roman" pitchFamily="18" charset="0"/>
              </a:rPr>
              <a:t>Arsenic </a:t>
            </a:r>
            <a:endParaRPr lang="fr-FR" sz="2000" dirty="0">
              <a:latin typeface="Times New Roman" pitchFamily="18" charset="0"/>
              <a:cs typeface="Times New Roman" pitchFamily="18" charset="0"/>
            </a:endParaRPr>
          </a:p>
        </p:txBody>
      </p:sp>
      <p:sp>
        <p:nvSpPr>
          <p:cNvPr id="36" name="Ellipse 35"/>
          <p:cNvSpPr/>
          <p:nvPr/>
        </p:nvSpPr>
        <p:spPr>
          <a:xfrm>
            <a:off x="6357950" y="1428736"/>
            <a:ext cx="2571768" cy="64294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000" b="1" dirty="0" smtClean="0">
                <a:latin typeface="Times New Roman" pitchFamily="18" charset="0"/>
                <a:cs typeface="Times New Roman" pitchFamily="18" charset="0"/>
              </a:rPr>
              <a:t>Les Métaux Lourds</a:t>
            </a:r>
            <a:endParaRPr lang="fr-FR" sz="2000" b="1" dirty="0">
              <a:latin typeface="Times New Roman" pitchFamily="18" charset="0"/>
              <a:cs typeface="Times New Roman" pitchFamily="18" charset="0"/>
            </a:endParaRPr>
          </a:p>
        </p:txBody>
      </p:sp>
      <p:sp>
        <p:nvSpPr>
          <p:cNvPr id="37" name="Ellipse 36"/>
          <p:cNvSpPr/>
          <p:nvPr/>
        </p:nvSpPr>
        <p:spPr>
          <a:xfrm>
            <a:off x="714348" y="2857496"/>
            <a:ext cx="7786742" cy="85725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Analyse de la vitamine  C :</a:t>
            </a:r>
            <a:endPar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1" name="Espace réservé du numéro de diapositive 10"/>
          <p:cNvSpPr>
            <a:spLocks noGrp="1"/>
          </p:cNvSpPr>
          <p:nvPr>
            <p:ph type="sldNum" sz="quarter" idx="12"/>
          </p:nvPr>
        </p:nvSpPr>
        <p:spPr>
          <a:xfrm>
            <a:off x="7010400" y="6492875"/>
            <a:ext cx="2133600" cy="365125"/>
          </a:xfrm>
        </p:spPr>
        <p:txBody>
          <a:bodyPr/>
          <a:lstStyle/>
          <a:p>
            <a:fld id="{E13E569A-13EB-47B2-8029-0E5C2F467127}" type="slidenum">
              <a:rPr lang="fr-FR" smtClean="0"/>
              <a:pPr/>
              <a:t>18</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1000"/>
                                        <p:tgtEl>
                                          <p:spTgt spid="31"/>
                                        </p:tgtEl>
                                      </p:cBhvr>
                                    </p:animEffect>
                                    <p:anim calcmode="lin" valueType="num">
                                      <p:cBhvr>
                                        <p:cTn id="25" dur="1000" fill="hold"/>
                                        <p:tgtEl>
                                          <p:spTgt spid="31"/>
                                        </p:tgtEl>
                                        <p:attrNameLst>
                                          <p:attrName>ppt_x</p:attrName>
                                        </p:attrNameLst>
                                      </p:cBhvr>
                                      <p:tavLst>
                                        <p:tav tm="0">
                                          <p:val>
                                            <p:strVal val="#ppt_x"/>
                                          </p:val>
                                        </p:tav>
                                        <p:tav tm="100000">
                                          <p:val>
                                            <p:strVal val="#ppt_x"/>
                                          </p:val>
                                        </p:tav>
                                      </p:tavLst>
                                    </p:anim>
                                    <p:anim calcmode="lin" valueType="num">
                                      <p:cBhvr>
                                        <p:cTn id="26" dur="1000" fill="hold"/>
                                        <p:tgtEl>
                                          <p:spTgt spid="3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9" presetClass="entr" presetSubtype="0" fill="hold" nodeType="clickEffect">
                                  <p:stCondLst>
                                    <p:cond delay="0"/>
                                  </p:stCondLst>
                                  <p:childTnLst>
                                    <p:set>
                                      <p:cBhvr>
                                        <p:cTn id="35" dur="1" fill="hold">
                                          <p:stCondLst>
                                            <p:cond delay="0"/>
                                          </p:stCondLst>
                                        </p:cTn>
                                        <p:tgtEl>
                                          <p:spTgt spid="1025">
                                            <p:txEl>
                                              <p:pRg st="0" end="0"/>
                                            </p:txEl>
                                          </p:spTgt>
                                        </p:tgtEl>
                                        <p:attrNameLst>
                                          <p:attrName>style.visibility</p:attrName>
                                        </p:attrNameLst>
                                      </p:cBhvr>
                                      <p:to>
                                        <p:strVal val="visible"/>
                                      </p:to>
                                    </p:set>
                                    <p:anim calcmode="lin" valueType="num">
                                      <p:cBhvr>
                                        <p:cTn id="36" dur="1000" fill="hold"/>
                                        <p:tgtEl>
                                          <p:spTgt spid="1025">
                                            <p:txEl>
                                              <p:pRg st="0" end="0"/>
                                            </p:txEl>
                                          </p:spTgt>
                                        </p:tgtEl>
                                        <p:attrNameLst>
                                          <p:attrName>ppt_x</p:attrName>
                                        </p:attrNameLst>
                                      </p:cBhvr>
                                      <p:tavLst>
                                        <p:tav tm="0">
                                          <p:val>
                                            <p:strVal val="#ppt_x-.2"/>
                                          </p:val>
                                        </p:tav>
                                        <p:tav tm="100000">
                                          <p:val>
                                            <p:strVal val="#ppt_x"/>
                                          </p:val>
                                        </p:tav>
                                      </p:tavLst>
                                    </p:anim>
                                    <p:anim calcmode="lin" valueType="num">
                                      <p:cBhvr>
                                        <p:cTn id="37" dur="1000" fill="hold"/>
                                        <p:tgtEl>
                                          <p:spTgt spid="102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8" dur="1000"/>
                                        <p:tgtEl>
                                          <p:spTgt spid="1025">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9" presetClass="entr" presetSubtype="0" accel="10000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37"/>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37"/>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0" presetClass="entr" presetSubtype="0" decel="100000"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1000" fill="hold"/>
                                        <p:tgtEl>
                                          <p:spTgt spid="8"/>
                                        </p:tgtEl>
                                        <p:attrNameLst>
                                          <p:attrName>ppt_w</p:attrName>
                                        </p:attrNameLst>
                                      </p:cBhvr>
                                      <p:tavLst>
                                        <p:tav tm="0">
                                          <p:val>
                                            <p:strVal val="#ppt_w+.3"/>
                                          </p:val>
                                        </p:tav>
                                        <p:tav tm="100000">
                                          <p:val>
                                            <p:strVal val="#ppt_w"/>
                                          </p:val>
                                        </p:tav>
                                      </p:tavLst>
                                    </p:anim>
                                    <p:anim calcmode="lin" valueType="num">
                                      <p:cBhvr>
                                        <p:cTn id="52" dur="1000" fill="hold"/>
                                        <p:tgtEl>
                                          <p:spTgt spid="8"/>
                                        </p:tgtEl>
                                        <p:attrNameLst>
                                          <p:attrName>ppt_h</p:attrName>
                                        </p:attrNameLst>
                                      </p:cBhvr>
                                      <p:tavLst>
                                        <p:tav tm="0">
                                          <p:val>
                                            <p:strVal val="#ppt_h"/>
                                          </p:val>
                                        </p:tav>
                                        <p:tav tm="100000">
                                          <p:val>
                                            <p:strVal val="#ppt_h"/>
                                          </p:val>
                                        </p:tav>
                                      </p:tavLst>
                                    </p:anim>
                                    <p:animEffect transition="in" filter="fade">
                                      <p:cBhvr>
                                        <p:cTn id="53" dur="1000"/>
                                        <p:tgtEl>
                                          <p:spTgt spid="8"/>
                                        </p:tgtEl>
                                      </p:cBhvr>
                                    </p:animEffect>
                                  </p:childTnLst>
                                </p:cTn>
                              </p:par>
                            </p:childTnLst>
                          </p:cTn>
                        </p:par>
                      </p:childTnLst>
                    </p:cTn>
                  </p:par>
                  <p:par>
                    <p:cTn id="54" fill="hold">
                      <p:stCondLst>
                        <p:cond delay="indefinite"/>
                      </p:stCondLst>
                      <p:childTnLst>
                        <p:par>
                          <p:cTn id="55" fill="hold">
                            <p:stCondLst>
                              <p:cond delay="0"/>
                            </p:stCondLst>
                            <p:childTnLst>
                              <p:par>
                                <p:cTn id="56" presetID="29" presetClass="entr" presetSubtype="0" fill="hold" nodeType="clickEffect">
                                  <p:stCondLst>
                                    <p:cond delay="0"/>
                                  </p:stCondLst>
                                  <p:childTnLst>
                                    <p:set>
                                      <p:cBhvr>
                                        <p:cTn id="57" dur="1" fill="hold">
                                          <p:stCondLst>
                                            <p:cond delay="0"/>
                                          </p:stCondLst>
                                        </p:cTn>
                                        <p:tgtEl>
                                          <p:spTgt spid="9">
                                            <p:txEl>
                                              <p:pRg st="0" end="0"/>
                                            </p:txEl>
                                          </p:spTgt>
                                        </p:tgtEl>
                                        <p:attrNameLst>
                                          <p:attrName>style.visibility</p:attrName>
                                        </p:attrNameLst>
                                      </p:cBhvr>
                                      <p:to>
                                        <p:strVal val="visible"/>
                                      </p:to>
                                    </p:set>
                                    <p:anim calcmode="lin" valueType="num">
                                      <p:cBhvr>
                                        <p:cTn id="58" dur="1000" fill="hold"/>
                                        <p:tgtEl>
                                          <p:spTgt spid="9">
                                            <p:txEl>
                                              <p:pRg st="0" end="0"/>
                                            </p:txEl>
                                          </p:spTgt>
                                        </p:tgtEl>
                                        <p:attrNameLst>
                                          <p:attrName>ppt_x</p:attrName>
                                        </p:attrNameLst>
                                      </p:cBhvr>
                                      <p:tavLst>
                                        <p:tav tm="0">
                                          <p:val>
                                            <p:strVal val="#ppt_x-.2"/>
                                          </p:val>
                                        </p:tav>
                                        <p:tav tm="100000">
                                          <p:val>
                                            <p:strVal val="#ppt_x"/>
                                          </p:val>
                                        </p:tav>
                                      </p:tavLst>
                                    </p:anim>
                                    <p:anim calcmode="lin" valueType="num">
                                      <p:cBhvr>
                                        <p:cTn id="59" dur="1000" fill="hold"/>
                                        <p:tgtEl>
                                          <p:spTgt spid="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60"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1" grpId="0" animBg="1"/>
      <p:bldP spid="36" grpId="0" animBg="1"/>
      <p:bldP spid="3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857224" y="1214422"/>
          <a:ext cx="7643866" cy="1786611"/>
        </p:xfrm>
        <a:graphic>
          <a:graphicData uri="http://schemas.openxmlformats.org/drawingml/2006/table">
            <a:tbl>
              <a:tblPr>
                <a:tableStyleId>{E8B1032C-EA38-4F05-BA0D-38AFFFC7BED3}</a:tableStyleId>
              </a:tblPr>
              <a:tblGrid>
                <a:gridCol w="2571768"/>
                <a:gridCol w="2637502"/>
                <a:gridCol w="2434596"/>
              </a:tblGrid>
              <a:tr h="1000132">
                <a:tc>
                  <a:txBody>
                    <a:bodyPr/>
                    <a:lstStyle/>
                    <a:p>
                      <a:pPr algn="ctr">
                        <a:lnSpc>
                          <a:spcPct val="115000"/>
                        </a:lnSpc>
                        <a:spcAft>
                          <a:spcPts val="0"/>
                        </a:spcAft>
                      </a:pPr>
                      <a:r>
                        <a:rPr lang="fr-FR" sz="2800" b="1" dirty="0" smtClean="0">
                          <a:effectLst/>
                          <a:latin typeface="Times New Roman" pitchFamily="18" charset="0"/>
                          <a:cs typeface="Times New Roman" pitchFamily="18" charset="0"/>
                        </a:rPr>
                        <a:t>Substance:</a:t>
                      </a:r>
                      <a:endParaRPr lang="fr-FR" sz="28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b="1" dirty="0">
                          <a:effectLst/>
                          <a:latin typeface="Times New Roman" pitchFamily="18" charset="0"/>
                          <a:cs typeface="Times New Roman" pitchFamily="18" charset="0"/>
                        </a:rPr>
                        <a:t>Taux d`humidité  (%)</a:t>
                      </a:r>
                      <a:endParaRPr lang="fr-FR" sz="28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b="1" dirty="0">
                          <a:effectLst/>
                          <a:latin typeface="Times New Roman" pitchFamily="18" charset="0"/>
                          <a:cs typeface="Times New Roman" pitchFamily="18" charset="0"/>
                        </a:rPr>
                        <a:t>Norme</a:t>
                      </a:r>
                    </a:p>
                    <a:p>
                      <a:pPr algn="ctr">
                        <a:lnSpc>
                          <a:spcPct val="115000"/>
                        </a:lnSpc>
                        <a:spcAft>
                          <a:spcPts val="0"/>
                        </a:spcAft>
                      </a:pPr>
                      <a:r>
                        <a:rPr lang="fr-FR" sz="2800" b="1" dirty="0">
                          <a:effectLst/>
                          <a:latin typeface="Times New Roman" pitchFamily="18" charset="0"/>
                          <a:cs typeface="Times New Roman" pitchFamily="18" charset="0"/>
                        </a:rPr>
                        <a:t>(%)</a:t>
                      </a:r>
                      <a:endParaRPr lang="fr-FR" sz="2800" b="1" dirty="0">
                        <a:effectLst/>
                        <a:latin typeface="Times New Roman" pitchFamily="18" charset="0"/>
                        <a:ea typeface="Calibri"/>
                        <a:cs typeface="Times New Roman" pitchFamily="18" charset="0"/>
                      </a:endParaRPr>
                    </a:p>
                  </a:txBody>
                  <a:tcPr marL="68580" marR="68580" marT="0" marB="0"/>
                </a:tc>
              </a:tr>
              <a:tr h="786479">
                <a:tc>
                  <a:txBody>
                    <a:bodyPr/>
                    <a:lstStyle/>
                    <a:p>
                      <a:pPr algn="ctr">
                        <a:lnSpc>
                          <a:spcPct val="115000"/>
                        </a:lnSpc>
                        <a:spcAft>
                          <a:spcPts val="0"/>
                        </a:spcAft>
                      </a:pPr>
                      <a:r>
                        <a:rPr lang="fr-FR" sz="2800" b="1" dirty="0">
                          <a:effectLst/>
                          <a:latin typeface="Times New Roman" pitchFamily="18" charset="0"/>
                          <a:cs typeface="Times New Roman" pitchFamily="18" charset="0"/>
                        </a:rPr>
                        <a:t>Poudre (5g)</a:t>
                      </a:r>
                      <a:endParaRPr lang="fr-FR" sz="28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b="1" dirty="0">
                          <a:effectLst/>
                          <a:latin typeface="Times New Roman" pitchFamily="18" charset="0"/>
                          <a:cs typeface="Times New Roman" pitchFamily="18" charset="0"/>
                        </a:rPr>
                        <a:t>10,34</a:t>
                      </a:r>
                      <a:endParaRPr lang="fr-FR" sz="28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b="1" dirty="0">
                          <a:effectLst/>
                          <a:latin typeface="Times New Roman" pitchFamily="18" charset="0"/>
                          <a:cs typeface="Times New Roman" pitchFamily="18" charset="0"/>
                        </a:rPr>
                        <a:t>≤ 12</a:t>
                      </a:r>
                      <a:endParaRPr lang="fr-FR" sz="2800" b="1" dirty="0">
                        <a:effectLst/>
                        <a:latin typeface="Times New Roman" pitchFamily="18" charset="0"/>
                        <a:ea typeface="Calibri"/>
                        <a:cs typeface="Times New Roman" pitchFamily="18" charset="0"/>
                      </a:endParaRPr>
                    </a:p>
                  </a:txBody>
                  <a:tcPr marL="68580" marR="68580" marT="0" marB="0"/>
                </a:tc>
              </a:tr>
            </a:tbl>
          </a:graphicData>
        </a:graphic>
      </p:graphicFrame>
      <p:sp>
        <p:nvSpPr>
          <p:cNvPr id="7" name="Rectangle 6"/>
          <p:cNvSpPr/>
          <p:nvPr/>
        </p:nvSpPr>
        <p:spPr>
          <a:xfrm>
            <a:off x="2143108" y="4572008"/>
            <a:ext cx="4724370" cy="461665"/>
          </a:xfrm>
          <a:prstGeom prst="rect">
            <a:avLst/>
          </a:prstGeom>
        </p:spPr>
        <p:txBody>
          <a:bodyPr wrap="none">
            <a:spAutoFit/>
          </a:bodyPr>
          <a:lstStyle/>
          <a:p>
            <a:r>
              <a:rPr lang="fr-FR" sz="2400" b="1" dirty="0" smtClean="0">
                <a:effectLst>
                  <a:outerShdw blurRad="38100" dist="38100" dir="2700000" algn="tl">
                    <a:srgbClr val="000000">
                      <a:alpha val="43137"/>
                    </a:srgbClr>
                  </a:outerShdw>
                </a:effectLst>
                <a:latin typeface="Times New Roman" pitchFamily="18" charset="0"/>
                <a:cs typeface="Times New Roman" pitchFamily="18" charset="0"/>
              </a:rPr>
              <a:t>Aspect : </a:t>
            </a:r>
            <a:r>
              <a:rPr lang="fr-FR" sz="2400" dirty="0" smtClean="0">
                <a:latin typeface="Times New Roman" pitchFamily="18" charset="0"/>
                <a:cs typeface="Times New Roman" pitchFamily="18" charset="0"/>
              </a:rPr>
              <a:t>Solution limpide huileuse.</a:t>
            </a:r>
            <a:endParaRPr lang="fr-FR" sz="2400" dirty="0">
              <a:latin typeface="Times New Roman" pitchFamily="18" charset="0"/>
              <a:cs typeface="Times New Roman" pitchFamily="18" charset="0"/>
            </a:endParaRPr>
          </a:p>
        </p:txBody>
      </p:sp>
      <p:sp>
        <p:nvSpPr>
          <p:cNvPr id="8" name="Rectangle 7"/>
          <p:cNvSpPr/>
          <p:nvPr/>
        </p:nvSpPr>
        <p:spPr>
          <a:xfrm>
            <a:off x="857224" y="5072074"/>
            <a:ext cx="7500990" cy="461665"/>
          </a:xfrm>
          <a:prstGeom prst="rect">
            <a:avLst/>
          </a:prstGeom>
        </p:spPr>
        <p:txBody>
          <a:bodyPr wrap="square">
            <a:spAutoFit/>
          </a:bodyPr>
          <a:lstStyle/>
          <a:p>
            <a:r>
              <a:rPr lang="fr-FR" sz="2400" b="1" dirty="0" smtClean="0">
                <a:effectLst>
                  <a:outerShdw blurRad="38100" dist="38100" dir="2700000" algn="tl">
                    <a:srgbClr val="000000">
                      <a:alpha val="43137"/>
                    </a:srgbClr>
                  </a:outerShdw>
                </a:effectLst>
                <a:latin typeface="Times New Roman" pitchFamily="18" charset="0"/>
                <a:cs typeface="Times New Roman" pitchFamily="18" charset="0"/>
              </a:rPr>
              <a:t>Odeur :</a:t>
            </a:r>
            <a:r>
              <a:rPr lang="fr-FR" sz="24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sz="2400" dirty="0" smtClean="0">
                <a:latin typeface="Times New Roman" pitchFamily="18" charset="0"/>
                <a:cs typeface="Times New Roman" pitchFamily="18" charset="0"/>
              </a:rPr>
              <a:t>à une odeur forte caractéristique de gingembre.</a:t>
            </a:r>
            <a:endParaRPr lang="fr-FR" sz="2400" dirty="0">
              <a:latin typeface="Times New Roman" pitchFamily="18" charset="0"/>
              <a:cs typeface="Times New Roman" pitchFamily="18" charset="0"/>
            </a:endParaRPr>
          </a:p>
        </p:txBody>
      </p:sp>
      <p:sp>
        <p:nvSpPr>
          <p:cNvPr id="9" name="Rectangle 8"/>
          <p:cNvSpPr/>
          <p:nvPr/>
        </p:nvSpPr>
        <p:spPr>
          <a:xfrm>
            <a:off x="2285984" y="5572140"/>
            <a:ext cx="4643470" cy="461665"/>
          </a:xfrm>
          <a:prstGeom prst="rect">
            <a:avLst/>
          </a:prstGeom>
        </p:spPr>
        <p:txBody>
          <a:bodyPr wrap="square">
            <a:spAutoFit/>
          </a:bodyPr>
          <a:lstStyle/>
          <a:p>
            <a:r>
              <a:rPr lang="fr-FR" b="1" dirty="0" smtClean="0">
                <a:latin typeface="Times New Roman" pitchFamily="18" charset="0"/>
                <a:ea typeface="Calibri" pitchFamily="34" charset="0"/>
                <a:cs typeface="Times New Roman" pitchFamily="18" charset="0"/>
              </a:rPr>
              <a:t>     </a:t>
            </a:r>
            <a:r>
              <a:rPr lang="fr-FR" sz="2400" b="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Couleur </a:t>
            </a:r>
            <a:r>
              <a:rPr lang="fr-FR" sz="2400" b="1" dirty="0" smtClean="0">
                <a:solidFill>
                  <a:srgbClr val="000000"/>
                </a:solidFill>
                <a:latin typeface="Times New Roman" pitchFamily="18" charset="0"/>
                <a:ea typeface="Calibri" pitchFamily="34" charset="0"/>
                <a:cs typeface="Times New Roman" pitchFamily="18" charset="0"/>
              </a:rPr>
              <a:t>:</a:t>
            </a:r>
            <a:r>
              <a:rPr lang="fr-FR" sz="2400" dirty="0" smtClean="0">
                <a:solidFill>
                  <a:srgbClr val="000000"/>
                </a:solidFill>
                <a:latin typeface="Times New Roman" pitchFamily="18" charset="0"/>
                <a:ea typeface="Calibri" pitchFamily="34" charset="0"/>
                <a:cs typeface="Times New Roman" pitchFamily="18" charset="0"/>
              </a:rPr>
              <a:t> du couleur jaune.</a:t>
            </a:r>
            <a:endParaRPr lang="fr-FR" sz="2400" dirty="0"/>
          </a:p>
        </p:txBody>
      </p:sp>
      <p:sp>
        <p:nvSpPr>
          <p:cNvPr id="10" name="Ellipse 9"/>
          <p:cNvSpPr/>
          <p:nvPr/>
        </p:nvSpPr>
        <p:spPr>
          <a:xfrm>
            <a:off x="285720" y="0"/>
            <a:ext cx="8358246" cy="9144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Taux d’humidité (méthode perte a dessiccation) : </a:t>
            </a:r>
            <a:endParaRPr lang="fr-FR"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2" name="Ellipse 11"/>
          <p:cNvSpPr/>
          <p:nvPr/>
        </p:nvSpPr>
        <p:spPr>
          <a:xfrm>
            <a:off x="357158" y="3214686"/>
            <a:ext cx="8215370" cy="107157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1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Caractéristiques organoleptiques de l’huile de gingembre : </a:t>
            </a:r>
            <a:endParaRPr lang="fr-FR" sz="21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Espace réservé du numéro de diapositive 10"/>
          <p:cNvSpPr>
            <a:spLocks noGrp="1"/>
          </p:cNvSpPr>
          <p:nvPr>
            <p:ph type="sldNum" sz="quarter" idx="12"/>
          </p:nvPr>
        </p:nvSpPr>
        <p:spPr/>
        <p:txBody>
          <a:bodyPr/>
          <a:lstStyle/>
          <a:p>
            <a:fld id="{E13E569A-13EB-47B2-8029-0E5C2F467127}" type="slidenum">
              <a:rPr lang="fr-FR" smtClean="0"/>
              <a:pPr/>
              <a:t>19</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5"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23" dur="1000" fill="hold"/>
                                        <p:tgtEl>
                                          <p:spTgt spid="12"/>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7"/>
                                        </p:tgtEl>
                                        <p:attrNameLst>
                                          <p:attrName>style.visibility</p:attrName>
                                        </p:attrNameLst>
                                      </p:cBhvr>
                                      <p:to>
                                        <p:strVal val="visible"/>
                                      </p:to>
                                    </p:set>
                                    <p:anim calcmode="discrete" valueType="clr">
                                      <p:cBhvr override="childStyle">
                                        <p:cTn id="32"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7"/>
                                        </p:tgtEl>
                                        <p:attrNameLst>
                                          <p:attrName>fillcolor</p:attrName>
                                        </p:attrNameLst>
                                      </p:cBhvr>
                                      <p:tavLst>
                                        <p:tav tm="0">
                                          <p:val>
                                            <p:clrVal>
                                              <a:schemeClr val="accent2"/>
                                            </p:clrVal>
                                          </p:val>
                                        </p:tav>
                                        <p:tav tm="50000">
                                          <p:val>
                                            <p:clrVal>
                                              <a:schemeClr val="hlink"/>
                                            </p:clrVal>
                                          </p:val>
                                        </p:tav>
                                      </p:tavLst>
                                    </p:anim>
                                    <p:set>
                                      <p:cBhvr>
                                        <p:cTn id="34" dur="80"/>
                                        <p:tgtEl>
                                          <p:spTgt spid="7"/>
                                        </p:tgtEl>
                                        <p:attrNameLst>
                                          <p:attrName>fill.type</p:attrName>
                                        </p:attrNameLst>
                                      </p:cBhvr>
                                      <p:to>
                                        <p:strVal val="solid"/>
                                      </p:to>
                                    </p:set>
                                  </p:childTnLst>
                                </p:cTn>
                              </p:par>
                            </p:childTnLst>
                          </p:cTn>
                        </p:par>
                      </p:childTnLst>
                    </p:cTn>
                  </p:par>
                  <p:par>
                    <p:cTn id="35" fill="hold">
                      <p:stCondLst>
                        <p:cond delay="indefinite"/>
                      </p:stCondLst>
                      <p:childTnLst>
                        <p:par>
                          <p:cTn id="36" fill="hold">
                            <p:stCondLst>
                              <p:cond delay="0"/>
                            </p:stCondLst>
                            <p:childTnLst>
                              <p:par>
                                <p:cTn id="37" presetID="27" presetClass="entr" presetSubtype="0" fill="hold" grpId="0" nodeType="clickEffect">
                                  <p:stCondLst>
                                    <p:cond delay="0"/>
                                  </p:stCondLst>
                                  <p:iterate type="lt">
                                    <p:tmPct val="50000"/>
                                  </p:iterate>
                                  <p:childTnLst>
                                    <p:set>
                                      <p:cBhvr>
                                        <p:cTn id="38" dur="1" fill="hold">
                                          <p:stCondLst>
                                            <p:cond delay="0"/>
                                          </p:stCondLst>
                                        </p:cTn>
                                        <p:tgtEl>
                                          <p:spTgt spid="8"/>
                                        </p:tgtEl>
                                        <p:attrNameLst>
                                          <p:attrName>style.visibility</p:attrName>
                                        </p:attrNameLst>
                                      </p:cBhvr>
                                      <p:to>
                                        <p:strVal val="visible"/>
                                      </p:to>
                                    </p:set>
                                    <p:anim calcmode="discrete" valueType="clr">
                                      <p:cBhvr override="childStyle">
                                        <p:cTn id="39"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40" dur="80"/>
                                        <p:tgtEl>
                                          <p:spTgt spid="8"/>
                                        </p:tgtEl>
                                        <p:attrNameLst>
                                          <p:attrName>fillcolor</p:attrName>
                                        </p:attrNameLst>
                                      </p:cBhvr>
                                      <p:tavLst>
                                        <p:tav tm="0">
                                          <p:val>
                                            <p:clrVal>
                                              <a:schemeClr val="accent2"/>
                                            </p:clrVal>
                                          </p:val>
                                        </p:tav>
                                        <p:tav tm="50000">
                                          <p:val>
                                            <p:clrVal>
                                              <a:schemeClr val="hlink"/>
                                            </p:clrVal>
                                          </p:val>
                                        </p:tav>
                                      </p:tavLst>
                                    </p:anim>
                                    <p:set>
                                      <p:cBhvr>
                                        <p:cTn id="41" dur="80"/>
                                        <p:tgtEl>
                                          <p:spTgt spid="8"/>
                                        </p:tgtEl>
                                        <p:attrNameLst>
                                          <p:attrName>fill.type</p:attrName>
                                        </p:attrNameLst>
                                      </p:cBhvr>
                                      <p:to>
                                        <p:strVal val="solid"/>
                                      </p:to>
                                    </p:set>
                                  </p:childTnLst>
                                </p:cTn>
                              </p:par>
                            </p:childTnLst>
                          </p:cTn>
                        </p:par>
                      </p:childTnLst>
                    </p:cTn>
                  </p:par>
                  <p:par>
                    <p:cTn id="42" fill="hold">
                      <p:stCondLst>
                        <p:cond delay="indefinite"/>
                      </p:stCondLst>
                      <p:childTnLst>
                        <p:par>
                          <p:cTn id="43" fill="hold">
                            <p:stCondLst>
                              <p:cond delay="0"/>
                            </p:stCondLst>
                            <p:childTnLst>
                              <p:par>
                                <p:cTn id="44" presetID="27" presetClass="entr" presetSubtype="0" fill="hold" grpId="0" nodeType="clickEffect">
                                  <p:stCondLst>
                                    <p:cond delay="0"/>
                                  </p:stCondLst>
                                  <p:iterate type="lt">
                                    <p:tmPct val="50000"/>
                                  </p:iterate>
                                  <p:childTnLst>
                                    <p:set>
                                      <p:cBhvr>
                                        <p:cTn id="45" dur="1" fill="hold">
                                          <p:stCondLst>
                                            <p:cond delay="0"/>
                                          </p:stCondLst>
                                        </p:cTn>
                                        <p:tgtEl>
                                          <p:spTgt spid="9"/>
                                        </p:tgtEl>
                                        <p:attrNameLst>
                                          <p:attrName>style.visibility</p:attrName>
                                        </p:attrNameLst>
                                      </p:cBhvr>
                                      <p:to>
                                        <p:strVal val="visible"/>
                                      </p:to>
                                    </p:set>
                                    <p:anim calcmode="discrete" valueType="clr">
                                      <p:cBhvr override="childStyle">
                                        <p:cTn id="46" dur="80"/>
                                        <p:tgtEl>
                                          <p:spTgt spid="9"/>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9"/>
                                        </p:tgtEl>
                                        <p:attrNameLst>
                                          <p:attrName>fillcolor</p:attrName>
                                        </p:attrNameLst>
                                      </p:cBhvr>
                                      <p:tavLst>
                                        <p:tav tm="0">
                                          <p:val>
                                            <p:clrVal>
                                              <a:schemeClr val="accent2"/>
                                            </p:clrVal>
                                          </p:val>
                                        </p:tav>
                                        <p:tav tm="50000">
                                          <p:val>
                                            <p:clrVal>
                                              <a:schemeClr val="hlink"/>
                                            </p:clrVal>
                                          </p:val>
                                        </p:tav>
                                      </p:tavLst>
                                    </p:anim>
                                    <p:set>
                                      <p:cBhvr>
                                        <p:cTn id="48" dur="80"/>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yacine\Desktop\réferences theses cpsn\img mémoire ginger\Cl0XggeWMAE8WlC.jpg"/>
          <p:cNvPicPr>
            <a:picLocks noChangeAspect="1" noChangeArrowheads="1"/>
          </p:cNvPicPr>
          <p:nvPr/>
        </p:nvPicPr>
        <p:blipFill>
          <a:blip r:embed="rId3">
            <a:lum bright="30000" contrast="10000"/>
          </a:blip>
          <a:srcRect/>
          <a:stretch>
            <a:fillRect/>
          </a:stretch>
        </p:blipFill>
        <p:spPr bwMode="auto">
          <a:xfrm>
            <a:off x="-500098" y="0"/>
            <a:ext cx="9644098" cy="6858000"/>
          </a:xfrm>
          <a:prstGeom prst="rect">
            <a:avLst/>
          </a:prstGeom>
          <a:noFill/>
        </p:spPr>
      </p:pic>
      <p:sp>
        <p:nvSpPr>
          <p:cNvPr id="5" name="Rectangle 4"/>
          <p:cNvSpPr/>
          <p:nvPr/>
        </p:nvSpPr>
        <p:spPr>
          <a:xfrm rot="10800000" flipV="1">
            <a:off x="357158" y="30777"/>
            <a:ext cx="8215402" cy="461665"/>
          </a:xfrm>
          <a:prstGeom prst="rect">
            <a:avLst/>
          </a:prstGeom>
        </p:spPr>
        <p:txBody>
          <a:bodyPr wrap="square">
            <a:spAutoFit/>
          </a:bodyPr>
          <a:lstStyle/>
          <a:p>
            <a:pPr algn="ctr"/>
            <a:r>
              <a:rPr lang="fr-FR" sz="2400" i="1" dirty="0" smtClean="0">
                <a:ln w="18415" cmpd="sng">
                  <a:solidFill>
                    <a:schemeClr val="tx1"/>
                  </a:solidFill>
                  <a:prstDash val="solid"/>
                </a:ln>
                <a:latin typeface="Times New Roman" panose="02020603050405020304" pitchFamily="18" charset="0"/>
                <a:cs typeface="Times New Roman" panose="02020603050405020304" pitchFamily="18" charset="0"/>
              </a:rPr>
              <a:t>Université De Djilali Bounaama Khemis Miliana</a:t>
            </a:r>
            <a:endParaRPr lang="fr-FR" sz="2400" i="1" dirty="0">
              <a:ln w="18415" cmpd="sng">
                <a:solidFill>
                  <a:schemeClr val="tx1"/>
                </a:solidFill>
                <a:prstDash val="solid"/>
              </a:ln>
            </a:endParaRPr>
          </a:p>
        </p:txBody>
      </p:sp>
      <p:sp>
        <p:nvSpPr>
          <p:cNvPr id="6" name="Rectangle 5"/>
          <p:cNvSpPr/>
          <p:nvPr/>
        </p:nvSpPr>
        <p:spPr>
          <a:xfrm>
            <a:off x="1000100" y="500042"/>
            <a:ext cx="7000924" cy="523220"/>
          </a:xfrm>
          <a:prstGeom prst="rect">
            <a:avLst/>
          </a:prstGeom>
        </p:spPr>
        <p:txBody>
          <a:bodyPr wrap="square">
            <a:spAutoFit/>
          </a:bodyPr>
          <a:lstStyle/>
          <a:p>
            <a:pPr lvl="0" algn="ctr"/>
            <a:r>
              <a:rPr lang="fr-FR" sz="2800" i="1" dirty="0" smtClean="0">
                <a:ln w="18415" cmpd="sng">
                  <a:solidFill>
                    <a:schemeClr val="tx1"/>
                  </a:solidFill>
                  <a:prstDash val="solid"/>
                </a:ln>
                <a:latin typeface="Times New Roman" panose="02020603050405020304" pitchFamily="18" charset="0"/>
                <a:cs typeface="Times New Roman" panose="02020603050405020304" pitchFamily="18" charset="0"/>
              </a:rPr>
              <a:t> </a:t>
            </a:r>
            <a:r>
              <a:rPr lang="fr-FR" sz="2400" i="1" dirty="0" smtClean="0">
                <a:ln w="18415" cmpd="sng">
                  <a:solidFill>
                    <a:schemeClr val="tx1"/>
                  </a:solidFill>
                  <a:prstDash val="solid"/>
                </a:ln>
                <a:latin typeface="Times New Roman" panose="02020603050405020304" pitchFamily="18" charset="0"/>
                <a:cs typeface="Times New Roman" panose="02020603050405020304" pitchFamily="18" charset="0"/>
              </a:rPr>
              <a:t>Faculté </a:t>
            </a:r>
            <a:r>
              <a:rPr lang="fr-FR" sz="2400" b="1" i="1" dirty="0" smtClean="0">
                <a:latin typeface="Times New Roman" pitchFamily="18" charset="0"/>
                <a:ea typeface="Times New Roman" pitchFamily="18" charset="0"/>
                <a:cs typeface="Times New Roman" pitchFamily="18" charset="0"/>
              </a:rPr>
              <a:t>des Sciences et de la Technologie</a:t>
            </a:r>
          </a:p>
        </p:txBody>
      </p:sp>
      <p:sp>
        <p:nvSpPr>
          <p:cNvPr id="1027" name="Rectangle 3"/>
          <p:cNvSpPr>
            <a:spLocks noChangeArrowheads="1"/>
          </p:cNvSpPr>
          <p:nvPr/>
        </p:nvSpPr>
        <p:spPr bwMode="auto">
          <a:xfrm>
            <a:off x="571472" y="1000108"/>
            <a:ext cx="785818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fr-FR" sz="2400" b="1" i="1" u="none" strike="noStrike" cap="none" normalizeH="0" baseline="0" dirty="0" smtClean="0">
                <a:ln>
                  <a:noFill/>
                </a:ln>
                <a:solidFill>
                  <a:schemeClr val="tx1"/>
                </a:solidFill>
                <a:latin typeface="Times New Roman" pitchFamily="18" charset="0"/>
                <a:ea typeface="Times New Roman" pitchFamily="18" charset="0"/>
                <a:cs typeface="Times New Roman" pitchFamily="18" charset="0"/>
              </a:rPr>
              <a:t>Département des Sciences de la Matière</a:t>
            </a:r>
            <a:endParaRPr kumimoji="0" lang="fr-FR" sz="2400" b="1" i="1" u="none" strike="noStrike" cap="none" normalizeH="0" baseline="0" dirty="0" smtClean="0">
              <a:ln>
                <a:noFill/>
              </a:ln>
              <a:solidFill>
                <a:schemeClr val="tx1"/>
              </a:solidFill>
              <a:latin typeface="Times New Roman" pitchFamily="18" charset="0"/>
              <a:cs typeface="Times New Roman" pitchFamily="18" charset="0"/>
            </a:endParaRPr>
          </a:p>
        </p:txBody>
      </p:sp>
      <p:sp>
        <p:nvSpPr>
          <p:cNvPr id="1028" name="Rectangle 4"/>
          <p:cNvSpPr>
            <a:spLocks noChangeArrowheads="1"/>
          </p:cNvSpPr>
          <p:nvPr/>
        </p:nvSpPr>
        <p:spPr bwMode="auto">
          <a:xfrm>
            <a:off x="1142976" y="1428736"/>
            <a:ext cx="650085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fr-FR" sz="2400" b="1" i="1" u="none" strike="noStrike" cap="none" normalizeH="0" baseline="0" dirty="0" smtClean="0">
                <a:ln>
                  <a:noFill/>
                </a:ln>
                <a:solidFill>
                  <a:schemeClr val="tx1"/>
                </a:solidFill>
                <a:latin typeface="Times New Roman" pitchFamily="18" charset="0"/>
                <a:ea typeface="Times New Roman" pitchFamily="18" charset="0"/>
                <a:cs typeface="Times New Roman" pitchFamily="18" charset="0"/>
              </a:rPr>
              <a:t>Mémoire de fin d’étude</a:t>
            </a:r>
            <a:endParaRPr kumimoji="0" lang="fr-FR" sz="2400" b="1" i="1" u="none" strike="noStrike" cap="none" normalizeH="0" baseline="0" dirty="0" smtClean="0">
              <a:ln>
                <a:noFill/>
              </a:ln>
              <a:solidFill>
                <a:schemeClr val="tx1"/>
              </a:solidFill>
              <a:latin typeface="Times New Roman" pitchFamily="18" charset="0"/>
              <a:cs typeface="Times New Roman" pitchFamily="18" charset="0"/>
            </a:endParaRPr>
          </a:p>
        </p:txBody>
      </p:sp>
      <p:sp>
        <p:nvSpPr>
          <p:cNvPr id="1029" name="Rectangle 5"/>
          <p:cNvSpPr>
            <a:spLocks noChangeArrowheads="1"/>
          </p:cNvSpPr>
          <p:nvPr/>
        </p:nvSpPr>
        <p:spPr bwMode="auto">
          <a:xfrm>
            <a:off x="-285784" y="1857364"/>
            <a:ext cx="900118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fr-FR" sz="2400" b="1" i="1" u="none" strike="noStrike" cap="none" normalizeH="0" baseline="0" dirty="0" smtClean="0">
                <a:ln>
                  <a:noFill/>
                </a:ln>
                <a:solidFill>
                  <a:schemeClr val="tx1"/>
                </a:solidFill>
                <a:latin typeface="Times New Roman" pitchFamily="18" charset="0"/>
                <a:ea typeface="Times New Roman" pitchFamily="18" charset="0"/>
                <a:cs typeface="Times New Roman" pitchFamily="18" charset="0"/>
              </a:rPr>
              <a:t>En vue de l’obtention du diplôme de Master</a:t>
            </a:r>
            <a:r>
              <a:rPr kumimoji="0" lang="fr-FR" sz="24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a:t>
            </a:r>
            <a:endParaRPr lang="fr-FR" sz="2400" b="1" i="1" dirty="0">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marL="0" marR="0" lvl="0" indent="228600" algn="ctr" defTabSz="914400" rtl="0" eaLnBrk="1" fontAlgn="base" latinLnBrk="0" hangingPunct="1">
              <a:lnSpc>
                <a:spcPct val="100000"/>
              </a:lnSpc>
              <a:spcBef>
                <a:spcPct val="0"/>
              </a:spcBef>
              <a:spcAft>
                <a:spcPct val="0"/>
              </a:spcAft>
              <a:buClrTx/>
              <a:buSzTx/>
              <a:buFontTx/>
              <a:buNone/>
              <a:tabLst/>
            </a:pPr>
            <a:r>
              <a:rPr kumimoji="0" lang="fr-FR" sz="2400" b="1" i="1" u="none" strike="noStrike" cap="none" normalizeH="0" baseline="0" dirty="0" smtClean="0">
                <a:ln>
                  <a:noFill/>
                </a:ln>
                <a:solidFill>
                  <a:schemeClr val="tx1"/>
                </a:solidFill>
                <a:latin typeface="Times New Roman" pitchFamily="18" charset="0"/>
                <a:ea typeface="Times New Roman" pitchFamily="18" charset="0"/>
                <a:cs typeface="Times New Roman" pitchFamily="18" charset="0"/>
              </a:rPr>
              <a:t>Filière : Chimie</a:t>
            </a:r>
            <a:endParaRPr kumimoji="0" lang="fr-FR" sz="2400" b="1" i="1" u="none" strike="noStrike" cap="none" normalizeH="0" baseline="0" dirty="0" smtClean="0">
              <a:ln>
                <a:noFill/>
              </a:ln>
              <a:solidFill>
                <a:schemeClr val="tx1"/>
              </a:solidFill>
              <a:latin typeface="Times New Roman" pitchFamily="18" charset="0"/>
              <a:cs typeface="Times New Roman" pitchFamily="18" charset="0"/>
            </a:endParaRPr>
          </a:p>
        </p:txBody>
      </p:sp>
      <p:sp>
        <p:nvSpPr>
          <p:cNvPr id="10" name="Rectangle 9"/>
          <p:cNvSpPr/>
          <p:nvPr/>
        </p:nvSpPr>
        <p:spPr>
          <a:xfrm>
            <a:off x="-357222" y="2786058"/>
            <a:ext cx="9501222" cy="461665"/>
          </a:xfrm>
          <a:prstGeom prst="rect">
            <a:avLst/>
          </a:prstGeom>
          <a:effectLst>
            <a:glow rad="139700">
              <a:schemeClr val="accent6">
                <a:satMod val="175000"/>
                <a:alpha val="40000"/>
              </a:schemeClr>
            </a:glow>
          </a:effectLst>
        </p:spPr>
        <p:txBody>
          <a:bodyPr wrap="square">
            <a:spAutoFit/>
          </a:bodyPr>
          <a:lstStyle/>
          <a:p>
            <a:pPr algn="ctr"/>
            <a:r>
              <a:rPr lang="fr-FR" sz="2400" b="1" i="1" dirty="0" smtClean="0">
                <a:effectLst>
                  <a:outerShdw blurRad="38100" dist="38100" dir="2700000" algn="tl">
                    <a:srgbClr val="000000">
                      <a:alpha val="43137"/>
                    </a:srgbClr>
                  </a:outerShdw>
                </a:effectLst>
                <a:latin typeface="Times New Roman" pitchFamily="18" charset="0"/>
                <a:cs typeface="Times New Roman" pitchFamily="18" charset="0"/>
              </a:rPr>
              <a:t>  Spécialité</a:t>
            </a:r>
            <a:r>
              <a:rPr lang="fr-FR" sz="2400" b="1" i="1" dirty="0">
                <a:effectLst>
                  <a:outerShdw blurRad="38100" dist="38100" dir="2700000" algn="tl">
                    <a:srgbClr val="000000">
                      <a:alpha val="43137"/>
                    </a:srgbClr>
                  </a:outerShdw>
                </a:effectLst>
                <a:latin typeface="Times New Roman" pitchFamily="18" charset="0"/>
                <a:cs typeface="Times New Roman" pitchFamily="18" charset="0"/>
              </a:rPr>
              <a:t> : Chimie  Pharmaceutique et Substances </a:t>
            </a:r>
            <a:r>
              <a:rPr lang="fr-FR" sz="2400" b="1" i="1" dirty="0" smtClean="0">
                <a:effectLst>
                  <a:outerShdw blurRad="38100" dist="38100" dir="2700000" algn="tl">
                    <a:srgbClr val="000000">
                      <a:alpha val="43137"/>
                    </a:srgbClr>
                  </a:outerShdw>
                </a:effectLst>
                <a:latin typeface="Times New Roman" pitchFamily="18" charset="0"/>
                <a:cs typeface="Times New Roman" pitchFamily="18" charset="0"/>
              </a:rPr>
              <a:t>naturelles</a:t>
            </a:r>
            <a:endParaRPr lang="fr-FR"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7" name="Rectangle 16"/>
          <p:cNvSpPr/>
          <p:nvPr/>
        </p:nvSpPr>
        <p:spPr>
          <a:xfrm>
            <a:off x="-357222" y="3786190"/>
            <a:ext cx="9501222" cy="1384995"/>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fr-FR" sz="2800" b="1" dirty="0" smtClean="0">
                <a:ln w="18415" cmpd="sng">
                  <a:solidFill>
                    <a:schemeClr val="bg1"/>
                  </a:solidFill>
                  <a:prstDash val="solid"/>
                </a:ln>
                <a:solidFill>
                  <a:schemeClr val="bg1"/>
                </a:solidFill>
                <a:effectLst>
                  <a:glow rad="228600">
                    <a:schemeClr val="tx1">
                      <a:alpha val="40000"/>
                    </a:schemeClr>
                  </a:glow>
                  <a:outerShdw blurRad="63500" dir="3600000" algn="tl" rotWithShape="0">
                    <a:srgbClr val="000000">
                      <a:alpha val="70000"/>
                    </a:srgbClr>
                  </a:outerShdw>
                  <a:reflection blurRad="6350" stA="60000" endA="900" endPos="60000" dist="29997" dir="5400000" sy="-100000" algn="bl" rotWithShape="0"/>
                </a:effectLst>
                <a:latin typeface="Times New Roman" panose="02020603050405020304" pitchFamily="18" charset="0"/>
                <a:cs typeface="Times New Roman" panose="02020603050405020304" pitchFamily="18" charset="0"/>
              </a:rPr>
              <a:t> Extraction et Caractérisation  physico-chimique et microbiologique de l’huile de gingembre </a:t>
            </a:r>
          </a:p>
          <a:p>
            <a:pPr algn="ctr"/>
            <a:r>
              <a:rPr lang="fr-FR" sz="2800" b="1" dirty="0" smtClean="0">
                <a:ln w="18415" cmpd="sng">
                  <a:solidFill>
                    <a:schemeClr val="bg1"/>
                  </a:solidFill>
                  <a:prstDash val="solid"/>
                </a:ln>
                <a:solidFill>
                  <a:schemeClr val="bg1"/>
                </a:solidFill>
                <a:effectLst>
                  <a:glow rad="228600">
                    <a:schemeClr val="tx1">
                      <a:alpha val="40000"/>
                    </a:schemeClr>
                  </a:glow>
                  <a:outerShdw blurRad="63500" dir="3600000" algn="tl" rotWithShape="0">
                    <a:srgbClr val="000000">
                      <a:alpha val="70000"/>
                    </a:srgbClr>
                  </a:outerShdw>
                  <a:reflection blurRad="6350" stA="60000" endA="900" endPos="60000" dist="29997" dir="5400000" sy="-100000" algn="bl" rotWithShape="0"/>
                </a:effectLst>
                <a:latin typeface="Times New Roman" panose="02020603050405020304" pitchFamily="18" charset="0"/>
                <a:cs typeface="Times New Roman" panose="02020603050405020304" pitchFamily="18" charset="0"/>
              </a:rPr>
              <a:t>Etude du pouvoir préventif anticancéreux</a:t>
            </a:r>
            <a:endParaRPr lang="fr-FR" sz="2800" b="1" dirty="0">
              <a:ln w="18415" cmpd="sng">
                <a:solidFill>
                  <a:schemeClr val="bg1"/>
                </a:solidFill>
                <a:prstDash val="solid"/>
              </a:ln>
              <a:solidFill>
                <a:schemeClr val="bg1"/>
              </a:solidFill>
              <a:effectLst>
                <a:glow rad="228600">
                  <a:schemeClr val="tx1">
                    <a:alpha val="40000"/>
                  </a:schemeClr>
                </a:glow>
                <a:outerShdw blurRad="63500" dir="3600000" algn="tl" rotWithShape="0">
                  <a:srgbClr val="000000">
                    <a:alpha val="70000"/>
                  </a:srgbClr>
                </a:outerShdw>
                <a:reflection blurRad="6350" stA="60000" endA="900" endPos="60000" dist="29997" dir="5400000" sy="-100000" algn="bl" rotWithShape="0"/>
              </a:effectLst>
            </a:endParaRPr>
          </a:p>
        </p:txBody>
      </p:sp>
      <p:sp>
        <p:nvSpPr>
          <p:cNvPr id="18" name="Rectangle 17"/>
          <p:cNvSpPr/>
          <p:nvPr/>
        </p:nvSpPr>
        <p:spPr>
          <a:xfrm>
            <a:off x="2714612" y="3214686"/>
            <a:ext cx="3143272" cy="646331"/>
          </a:xfrm>
          <a:prstGeom prst="rect">
            <a:avLst/>
          </a:prstGeom>
          <a:noFill/>
        </p:spPr>
        <p:txBody>
          <a:bodyPr wrap="square" lIns="91440" tIns="45720" rIns="91440" bIns="45720">
            <a:spAutoFit/>
          </a:bodyPr>
          <a:lstStyle/>
          <a:p>
            <a:pPr algn="ctr"/>
            <a:r>
              <a:rPr lang="fr-FR" sz="3600" b="1" i="1" u="sng"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Thème</a:t>
            </a:r>
            <a:endParaRPr lang="fr-FR"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30" name="Rectangle 6"/>
          <p:cNvSpPr>
            <a:spLocks noChangeArrowheads="1"/>
          </p:cNvSpPr>
          <p:nvPr/>
        </p:nvSpPr>
        <p:spPr bwMode="auto">
          <a:xfrm>
            <a:off x="2000232" y="6396335"/>
            <a:ext cx="4572032" cy="461665"/>
          </a:xfrm>
          <a:prstGeom prst="rect">
            <a:avLst/>
          </a:prstGeom>
          <a:noFill/>
          <a:ln w="9525">
            <a:noFill/>
            <a:miter lim="800000"/>
            <a:headEnd/>
            <a:tailEnd/>
          </a:ln>
          <a:effectLst>
            <a:glow rad="228600">
              <a:schemeClr val="accent6">
                <a:satMod val="175000"/>
                <a:alpha val="40000"/>
              </a:schemeClr>
            </a:glow>
          </a:effectLst>
        </p:spPr>
        <p:txBody>
          <a:bodyPr vert="horz" wrap="square" lIns="91440" tIns="45720" rIns="91440" bIns="45720" numCol="1" anchor="ctr" anchorCtr="0" compatLnSpc="1">
            <a:prstTxWarp prst="textNoShape">
              <a:avLst/>
            </a:prstTxWarp>
            <a:spAutoFit/>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fr-FR" sz="2400" b="1" i="1"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Année Universitaire 2016 – 2017</a:t>
            </a:r>
            <a:endParaRPr kumimoji="0" lang="fr-FR" sz="2400" b="1" i="1"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2" name="Rectangle 21"/>
          <p:cNvSpPr/>
          <p:nvPr/>
        </p:nvSpPr>
        <p:spPr>
          <a:xfrm>
            <a:off x="-214346" y="5000637"/>
            <a:ext cx="2808718" cy="954107"/>
          </a:xfrm>
          <a:prstGeom prst="rect">
            <a:avLst/>
          </a:prstGeom>
          <a:noFill/>
        </p:spPr>
        <p:txBody>
          <a:bodyPr wrap="square" lIns="91440" tIns="45720" rIns="91440" bIns="45720">
            <a:spAutoFit/>
          </a:bodyPr>
          <a:lstStyle/>
          <a:p>
            <a:pPr algn="ctr"/>
            <a:r>
              <a:rPr lang="fr-FR" sz="28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anose="02020603050405020304" pitchFamily="18" charset="0"/>
                <a:cs typeface="Times New Roman" panose="02020603050405020304" pitchFamily="18" charset="0"/>
              </a:rPr>
              <a:t>       Réaliser par:</a:t>
            </a:r>
          </a:p>
          <a:p>
            <a:pPr algn="ctr"/>
            <a:endParaRPr lang="fr-FR" sz="28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anose="02020603050405020304" pitchFamily="18" charset="0"/>
              <a:cs typeface="Times New Roman" panose="02020603050405020304" pitchFamily="18" charset="0"/>
            </a:endParaRPr>
          </a:p>
        </p:txBody>
      </p:sp>
      <p:sp>
        <p:nvSpPr>
          <p:cNvPr id="1031" name="Rectangle 7"/>
          <p:cNvSpPr>
            <a:spLocks noChangeArrowheads="1"/>
          </p:cNvSpPr>
          <p:nvPr/>
        </p:nvSpPr>
        <p:spPr bwMode="auto">
          <a:xfrm>
            <a:off x="-285784" y="5473005"/>
            <a:ext cx="4000528"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228600" fontAlgn="base">
              <a:spcBef>
                <a:spcPct val="0"/>
              </a:spcBef>
              <a:spcAft>
                <a:spcPct val="0"/>
              </a:spcAft>
              <a:tabLst>
                <a:tab pos="2011363" algn="l"/>
              </a:tabLst>
            </a:pPr>
            <a:r>
              <a:rPr kumimoji="0" lang="fr-FR" sz="28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a:t>
            </a:r>
            <a:r>
              <a:rPr lang="fr-FR" sz="2800" b="1" i="1" dirty="0" smtClean="0">
                <a:effectLst>
                  <a:outerShdw blurRad="38100" dist="38100" dir="2700000" algn="tl">
                    <a:srgbClr val="000000">
                      <a:alpha val="43137"/>
                    </a:srgbClr>
                  </a:outerShdw>
                </a:effectLst>
                <a:latin typeface="Times New Roman" pitchFamily="18" charset="0"/>
                <a:cs typeface="Times New Roman" pitchFamily="18" charset="0"/>
              </a:rPr>
              <a:t>Selim Hassina</a:t>
            </a:r>
            <a:endParaRPr lang="fr-FR" sz="2800" dirty="0" smtClean="0"/>
          </a:p>
          <a:p>
            <a:pPr marL="0" marR="0" lvl="0" indent="228600" algn="l" defTabSz="914400" rtl="0" eaLnBrk="1" fontAlgn="base" latinLnBrk="0" hangingPunct="1">
              <a:lnSpc>
                <a:spcPct val="100000"/>
              </a:lnSpc>
              <a:spcBef>
                <a:spcPct val="0"/>
              </a:spcBef>
              <a:spcAft>
                <a:spcPct val="0"/>
              </a:spcAft>
              <a:buClrTx/>
              <a:buSzTx/>
              <a:buFontTx/>
              <a:buNone/>
              <a:tabLst>
                <a:tab pos="2011363" algn="l"/>
              </a:tabLst>
            </a:pPr>
            <a:r>
              <a:rPr kumimoji="0" lang="fr-FR" sz="28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Boukhelif chahrazed</a:t>
            </a:r>
          </a:p>
          <a:p>
            <a:pPr marL="0" marR="0" lvl="0" indent="228600" algn="l" defTabSz="914400" rtl="0" eaLnBrk="1" fontAlgn="base" latinLnBrk="0" hangingPunct="1">
              <a:lnSpc>
                <a:spcPct val="100000"/>
              </a:lnSpc>
              <a:spcBef>
                <a:spcPct val="0"/>
              </a:spcBef>
              <a:spcAft>
                <a:spcPct val="0"/>
              </a:spcAft>
              <a:buClrTx/>
              <a:buSzTx/>
              <a:buFontTx/>
              <a:buNone/>
              <a:tabLst>
                <a:tab pos="2011363" algn="l"/>
              </a:tabLst>
            </a:pPr>
            <a:r>
              <a:rPr kumimoji="0" lang="fr-FR" sz="28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endParaRPr kumimoji="0" lang="fr-FR" sz="2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25" name="Rectangle 24"/>
          <p:cNvSpPr/>
          <p:nvPr/>
        </p:nvSpPr>
        <p:spPr>
          <a:xfrm>
            <a:off x="5929322" y="5072074"/>
            <a:ext cx="1981568" cy="523220"/>
          </a:xfrm>
          <a:prstGeom prst="rect">
            <a:avLst/>
          </a:prstGeom>
        </p:spPr>
        <p:txBody>
          <a:bodyPr wrap="none">
            <a:spAutoFit/>
          </a:bodyPr>
          <a:lstStyle/>
          <a:p>
            <a:r>
              <a:rPr lang="fr-FR" sz="2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anose="02020603050405020304" pitchFamily="18" charset="0"/>
                <a:cs typeface="Times New Roman" panose="02020603050405020304" pitchFamily="18" charset="0"/>
              </a:rPr>
              <a:t>diriger</a:t>
            </a:r>
            <a:r>
              <a:rPr lang="fr-FR" sz="28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anose="02020603050405020304" pitchFamily="18" charset="0"/>
                <a:cs typeface="Times New Roman" panose="02020603050405020304" pitchFamily="18" charset="0"/>
              </a:rPr>
              <a:t> par:</a:t>
            </a:r>
            <a:endParaRPr lang="fr-FR" sz="2800" dirty="0"/>
          </a:p>
        </p:txBody>
      </p:sp>
      <p:sp>
        <p:nvSpPr>
          <p:cNvPr id="19" name="Rectangle 8"/>
          <p:cNvSpPr>
            <a:spLocks noChangeArrowheads="1"/>
          </p:cNvSpPr>
          <p:nvPr/>
        </p:nvSpPr>
        <p:spPr bwMode="auto">
          <a:xfrm>
            <a:off x="4071934" y="5715016"/>
            <a:ext cx="471490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fr-FR" sz="28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Mr: Hammoudi Mounir</a:t>
            </a:r>
            <a:endParaRPr kumimoji="0" lang="fr-FR" sz="28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0" name="Picture 16" descr="C:\Users\MY-PC\Documents\raloxifène\medicament-gp5089-RALOXIFENE-TEVA_files\emily_data\pixel_data\pageHeaderImg.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0" y="428604"/>
            <a:ext cx="1571604" cy="1400371"/>
          </a:xfrm>
          <a:prstGeom prst="ellipse">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21" name="Picture 16" descr="C:\Users\MY-PC\Documents\raloxifène\medicament-gp5089-RALOXIFENE-TEVA_files\emily_data\pixel_data\pageHeaderImg.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572428" y="428604"/>
            <a:ext cx="1571604" cy="1400371"/>
          </a:xfrm>
          <a:prstGeom prst="ellipse">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
        <p:nvSpPr>
          <p:cNvPr id="23" name="Espace réservé du numéro de diapositive 22"/>
          <p:cNvSpPr>
            <a:spLocks noGrp="1"/>
          </p:cNvSpPr>
          <p:nvPr>
            <p:ph type="sldNum" sz="quarter" idx="12"/>
          </p:nvPr>
        </p:nvSpPr>
        <p:spPr/>
        <p:txBody>
          <a:bodyPr/>
          <a:lstStyle/>
          <a:p>
            <a:fld id="{E13E569A-13EB-47B2-8029-0E5C2F467127}" type="slidenum">
              <a:rPr lang="fr-FR" smtClean="0"/>
              <a:pPr/>
              <a:t>2</a:t>
            </a:fld>
            <a:endParaRPr lang="fr-FR" dirty="0"/>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ppt_w</p:attrName>
                                        </p:attrNameLst>
                                      </p:cBhvr>
                                      <p:tavLst>
                                        <p:tav tm="0">
                                          <p:val>
                                            <p:strVal val="#ppt_w*0.70"/>
                                          </p:val>
                                        </p:tav>
                                        <p:tav tm="100000">
                                          <p:val>
                                            <p:strVal val="#ppt_w"/>
                                          </p:val>
                                        </p:tav>
                                      </p:tavLst>
                                    </p:anim>
                                    <p:anim calcmode="lin" valueType="num">
                                      <p:cBhvr>
                                        <p:cTn id="13" dur="1000" fill="hold"/>
                                        <p:tgtEl>
                                          <p:spTgt spid="21"/>
                                        </p:tgtEl>
                                        <p:attrNameLst>
                                          <p:attrName>ppt_h</p:attrName>
                                        </p:attrNameLst>
                                      </p:cBhvr>
                                      <p:tavLst>
                                        <p:tav tm="0">
                                          <p:val>
                                            <p:strVal val="#ppt_h"/>
                                          </p:val>
                                        </p:tav>
                                        <p:tav tm="100000">
                                          <p:val>
                                            <p:strVal val="#ppt_h"/>
                                          </p:val>
                                        </p:tav>
                                      </p:tavLst>
                                    </p:anim>
                                    <p:animEffect transition="in" filter="fade">
                                      <p:cBhvr>
                                        <p:cTn id="14" dur="1000"/>
                                        <p:tgtEl>
                                          <p:spTgt spid="21"/>
                                        </p:tgtEl>
                                      </p:cBhvr>
                                    </p:animEffect>
                                  </p:childTnLst>
                                </p:cTn>
                              </p:par>
                              <p:par>
                                <p:cTn id="15" presetID="55"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1000" fill="hold"/>
                                        <p:tgtEl>
                                          <p:spTgt spid="20"/>
                                        </p:tgtEl>
                                        <p:attrNameLst>
                                          <p:attrName>ppt_w</p:attrName>
                                        </p:attrNameLst>
                                      </p:cBhvr>
                                      <p:tavLst>
                                        <p:tav tm="0">
                                          <p:val>
                                            <p:strVal val="#ppt_w*0.70"/>
                                          </p:val>
                                        </p:tav>
                                        <p:tav tm="100000">
                                          <p:val>
                                            <p:strVal val="#ppt_w"/>
                                          </p:val>
                                        </p:tav>
                                      </p:tavLst>
                                    </p:anim>
                                    <p:anim calcmode="lin" valueType="num">
                                      <p:cBhvr>
                                        <p:cTn id="18" dur="1000" fill="hold"/>
                                        <p:tgtEl>
                                          <p:spTgt spid="20"/>
                                        </p:tgtEl>
                                        <p:attrNameLst>
                                          <p:attrName>ppt_h</p:attrName>
                                        </p:attrNameLst>
                                      </p:cBhvr>
                                      <p:tavLst>
                                        <p:tav tm="0">
                                          <p:val>
                                            <p:strVal val="#ppt_h"/>
                                          </p:val>
                                        </p:tav>
                                        <p:tav tm="100000">
                                          <p:val>
                                            <p:strVal val="#ppt_h"/>
                                          </p:val>
                                        </p:tav>
                                      </p:tavLst>
                                    </p:anim>
                                    <p:animEffect transition="in" filter="fade">
                                      <p:cBhvr>
                                        <p:cTn id="19" dur="10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1"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ox(in)">
                                      <p:cBhvr>
                                        <p:cTn id="24" dur="500"/>
                                        <p:tgtEl>
                                          <p:spTgt spid="6"/>
                                        </p:tgtEl>
                                      </p:cBhvr>
                                    </p:animEffect>
                                  </p:childTnLst>
                                </p:cTn>
                              </p:par>
                              <p:par>
                                <p:cTn id="25" presetID="4" presetClass="entr" presetSubtype="16" fill="hold" grpId="1" nodeType="withEffect">
                                  <p:stCondLst>
                                    <p:cond delay="0"/>
                                  </p:stCondLst>
                                  <p:childTnLst>
                                    <p:set>
                                      <p:cBhvr>
                                        <p:cTn id="26" dur="1" fill="hold">
                                          <p:stCondLst>
                                            <p:cond delay="0"/>
                                          </p:stCondLst>
                                        </p:cTn>
                                        <p:tgtEl>
                                          <p:spTgt spid="1027"/>
                                        </p:tgtEl>
                                        <p:attrNameLst>
                                          <p:attrName>style.visibility</p:attrName>
                                        </p:attrNameLst>
                                      </p:cBhvr>
                                      <p:to>
                                        <p:strVal val="visible"/>
                                      </p:to>
                                    </p:set>
                                    <p:animEffect transition="in" filter="box(in)">
                                      <p:cBhvr>
                                        <p:cTn id="27" dur="500"/>
                                        <p:tgtEl>
                                          <p:spTgt spid="1027"/>
                                        </p:tgtEl>
                                      </p:cBhvr>
                                    </p:animEffect>
                                  </p:childTnLst>
                                </p:cTn>
                              </p:par>
                              <p:par>
                                <p:cTn id="28" presetID="4" presetClass="entr" presetSubtype="16" fill="hold" grpId="1" nodeType="withEffect">
                                  <p:stCondLst>
                                    <p:cond delay="0"/>
                                  </p:stCondLst>
                                  <p:childTnLst>
                                    <p:set>
                                      <p:cBhvr>
                                        <p:cTn id="29" dur="1" fill="hold">
                                          <p:stCondLst>
                                            <p:cond delay="0"/>
                                          </p:stCondLst>
                                        </p:cTn>
                                        <p:tgtEl>
                                          <p:spTgt spid="1028"/>
                                        </p:tgtEl>
                                        <p:attrNameLst>
                                          <p:attrName>style.visibility</p:attrName>
                                        </p:attrNameLst>
                                      </p:cBhvr>
                                      <p:to>
                                        <p:strVal val="visible"/>
                                      </p:to>
                                    </p:set>
                                    <p:animEffect transition="in" filter="box(in)">
                                      <p:cBhvr>
                                        <p:cTn id="30" dur="500"/>
                                        <p:tgtEl>
                                          <p:spTgt spid="1028"/>
                                        </p:tgtEl>
                                      </p:cBhvr>
                                    </p:animEffect>
                                  </p:childTnLst>
                                </p:cTn>
                              </p:par>
                              <p:par>
                                <p:cTn id="31" presetID="4" presetClass="entr" presetSubtype="16" fill="hold" grpId="1" nodeType="withEffect">
                                  <p:stCondLst>
                                    <p:cond delay="0"/>
                                  </p:stCondLst>
                                  <p:childTnLst>
                                    <p:set>
                                      <p:cBhvr>
                                        <p:cTn id="32" dur="1" fill="hold">
                                          <p:stCondLst>
                                            <p:cond delay="0"/>
                                          </p:stCondLst>
                                        </p:cTn>
                                        <p:tgtEl>
                                          <p:spTgt spid="1029"/>
                                        </p:tgtEl>
                                        <p:attrNameLst>
                                          <p:attrName>style.visibility</p:attrName>
                                        </p:attrNameLst>
                                      </p:cBhvr>
                                      <p:to>
                                        <p:strVal val="visible"/>
                                      </p:to>
                                    </p:set>
                                    <p:animEffect transition="in" filter="box(in)">
                                      <p:cBhvr>
                                        <p:cTn id="33" dur="500"/>
                                        <p:tgtEl>
                                          <p:spTgt spid="1029"/>
                                        </p:tgtEl>
                                      </p:cBhvr>
                                    </p:animEffect>
                                  </p:childTnLst>
                                </p:cTn>
                              </p:par>
                              <p:par>
                                <p:cTn id="34" presetID="4" presetClass="entr" presetSubtype="16" fill="hold" grpId="1"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ox(in)">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20"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edg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grpId="1"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circle(in)">
                                      <p:cBhvr>
                                        <p:cTn id="46" dur="100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1" nodeType="click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down)">
                                      <p:cBhvr>
                                        <p:cTn id="51" dur="500"/>
                                        <p:tgtEl>
                                          <p:spTgt spid="22"/>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6" fill="hold" grpId="0" nodeType="clickEffect">
                                  <p:stCondLst>
                                    <p:cond delay="0"/>
                                  </p:stCondLst>
                                  <p:childTnLst>
                                    <p:set>
                                      <p:cBhvr>
                                        <p:cTn id="55" dur="1" fill="hold">
                                          <p:stCondLst>
                                            <p:cond delay="0"/>
                                          </p:stCondLst>
                                        </p:cTn>
                                        <p:tgtEl>
                                          <p:spTgt spid="1031"/>
                                        </p:tgtEl>
                                        <p:attrNameLst>
                                          <p:attrName>style.visibility</p:attrName>
                                        </p:attrNameLst>
                                      </p:cBhvr>
                                      <p:to>
                                        <p:strVal val="visible"/>
                                      </p:to>
                                    </p:set>
                                    <p:animEffect transition="in" filter="barn(inHorizontal)">
                                      <p:cBhvr>
                                        <p:cTn id="56" dur="500"/>
                                        <p:tgtEl>
                                          <p:spTgt spid="1031"/>
                                        </p:tgtEl>
                                      </p:cBhvr>
                                    </p:animEffect>
                                  </p:childTnLst>
                                </p:cTn>
                              </p:par>
                            </p:childTnLst>
                          </p:cTn>
                        </p:par>
                      </p:childTnLst>
                    </p:cTn>
                  </p:par>
                  <p:par>
                    <p:cTn id="57" fill="hold">
                      <p:stCondLst>
                        <p:cond delay="indefinite"/>
                      </p:stCondLst>
                      <p:childTnLst>
                        <p:par>
                          <p:cTn id="58" fill="hold">
                            <p:stCondLst>
                              <p:cond delay="0"/>
                            </p:stCondLst>
                            <p:childTnLst>
                              <p:par>
                                <p:cTn id="59" presetID="8" presetClass="entr" presetSubtype="16"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diamond(in)">
                                      <p:cBhvr>
                                        <p:cTn id="61" dur="500"/>
                                        <p:tgtEl>
                                          <p:spTgt spid="25"/>
                                        </p:tgtEl>
                                      </p:cBhvr>
                                    </p:animEffect>
                                  </p:childTnLst>
                                </p:cTn>
                              </p:par>
                            </p:childTnLst>
                          </p:cTn>
                        </p:par>
                      </p:childTnLst>
                    </p:cTn>
                  </p:par>
                  <p:par>
                    <p:cTn id="62" fill="hold">
                      <p:stCondLst>
                        <p:cond delay="indefinite"/>
                      </p:stCondLst>
                      <p:childTnLst>
                        <p:par>
                          <p:cTn id="63" fill="hold">
                            <p:stCondLst>
                              <p:cond delay="0"/>
                            </p:stCondLst>
                            <p:childTnLst>
                              <p:par>
                                <p:cTn id="64" presetID="8" presetClass="entr" presetSubtype="16" fill="hold" grpId="0" nodeType="click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diamond(in)">
                                      <p:cBhvr>
                                        <p:cTn id="66" dur="500"/>
                                        <p:tgtEl>
                                          <p:spTgt spid="19"/>
                                        </p:tgtEl>
                                      </p:cBhvr>
                                    </p:animEffect>
                                  </p:childTnLst>
                                </p:cTn>
                              </p:par>
                            </p:childTnLst>
                          </p:cTn>
                        </p:par>
                      </p:childTnLst>
                    </p:cTn>
                  </p:par>
                  <p:par>
                    <p:cTn id="67" fill="hold">
                      <p:stCondLst>
                        <p:cond delay="indefinite"/>
                      </p:stCondLst>
                      <p:childTnLst>
                        <p:par>
                          <p:cTn id="68" fill="hold">
                            <p:stCondLst>
                              <p:cond delay="0"/>
                            </p:stCondLst>
                            <p:childTnLst>
                              <p:par>
                                <p:cTn id="69" presetID="45" presetClass="entr" presetSubtype="0" fill="hold" grpId="0" nodeType="clickEffect">
                                  <p:stCondLst>
                                    <p:cond delay="0"/>
                                  </p:stCondLst>
                                  <p:iterate type="lt">
                                    <p:tmPct val="10000"/>
                                  </p:iterate>
                                  <p:childTnLst>
                                    <p:set>
                                      <p:cBhvr>
                                        <p:cTn id="70" dur="1" fill="hold">
                                          <p:stCondLst>
                                            <p:cond delay="0"/>
                                          </p:stCondLst>
                                        </p:cTn>
                                        <p:tgtEl>
                                          <p:spTgt spid="1030"/>
                                        </p:tgtEl>
                                        <p:attrNameLst>
                                          <p:attrName>style.visibility</p:attrName>
                                        </p:attrNameLst>
                                      </p:cBhvr>
                                      <p:to>
                                        <p:strVal val="visible"/>
                                      </p:to>
                                    </p:set>
                                    <p:animEffect transition="in" filter="fade">
                                      <p:cBhvr>
                                        <p:cTn id="71" dur="500"/>
                                        <p:tgtEl>
                                          <p:spTgt spid="1030"/>
                                        </p:tgtEl>
                                      </p:cBhvr>
                                    </p:animEffect>
                                    <p:anim calcmode="lin" valueType="num">
                                      <p:cBhvr>
                                        <p:cTn id="72" dur="500" fill="hold"/>
                                        <p:tgtEl>
                                          <p:spTgt spid="1030"/>
                                        </p:tgtEl>
                                        <p:attrNameLst>
                                          <p:attrName>ppt_w</p:attrName>
                                        </p:attrNameLst>
                                      </p:cBhvr>
                                      <p:tavLst>
                                        <p:tav tm="0" fmla="#ppt_w*sin(2.5*pi*$)">
                                          <p:val>
                                            <p:fltVal val="0"/>
                                          </p:val>
                                        </p:tav>
                                        <p:tav tm="100000">
                                          <p:val>
                                            <p:fltVal val="1"/>
                                          </p:val>
                                        </p:tav>
                                      </p:tavLst>
                                    </p:anim>
                                    <p:anim calcmode="lin" valueType="num">
                                      <p:cBhvr>
                                        <p:cTn id="73" dur="500" fill="hold"/>
                                        <p:tgtEl>
                                          <p:spTgt spid="10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1"/>
      <p:bldP spid="1027" grpId="1"/>
      <p:bldP spid="1028" grpId="1"/>
      <p:bldP spid="1029" grpId="1"/>
      <p:bldP spid="10" grpId="1"/>
      <p:bldP spid="17" grpId="1"/>
      <p:bldP spid="18" grpId="0"/>
      <p:bldP spid="1030" grpId="0"/>
      <p:bldP spid="22" grpId="1"/>
      <p:bldP spid="1031" grpId="0"/>
      <p:bldP spid="25"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au 13"/>
          <p:cNvGraphicFramePr>
            <a:graphicFrameLocks noGrp="1"/>
          </p:cNvGraphicFramePr>
          <p:nvPr/>
        </p:nvGraphicFramePr>
        <p:xfrm>
          <a:off x="357158" y="2000240"/>
          <a:ext cx="8429685" cy="1613326"/>
        </p:xfrm>
        <a:graphic>
          <a:graphicData uri="http://schemas.openxmlformats.org/drawingml/2006/table">
            <a:tbl>
              <a:tblPr>
                <a:tableStyleId>{35758FB7-9AC5-4552-8A53-C91805E547FA}</a:tableStyleId>
              </a:tblPr>
              <a:tblGrid>
                <a:gridCol w="1551036"/>
                <a:gridCol w="1483630"/>
                <a:gridCol w="1416192"/>
                <a:gridCol w="1416192"/>
                <a:gridCol w="1483630"/>
                <a:gridCol w="1079005"/>
              </a:tblGrid>
              <a:tr h="449039">
                <a:tc>
                  <a:txBody>
                    <a:bodyPr/>
                    <a:lstStyle/>
                    <a:p>
                      <a:pPr>
                        <a:lnSpc>
                          <a:spcPct val="115000"/>
                        </a:lnSpc>
                        <a:spcAft>
                          <a:spcPts val="0"/>
                        </a:spcAft>
                      </a:pPr>
                      <a:endParaRPr lang="fr-FR" sz="2800" b="1" dirty="0">
                        <a:latin typeface="Times New Roman" pitchFamily="18" charset="0"/>
                        <a:ea typeface="Calibri"/>
                        <a:cs typeface="Times New Roman" pitchFamily="18" charset="0"/>
                      </a:endParaRPr>
                    </a:p>
                  </a:txBody>
                  <a:tcPr marL="68580" marR="68580" marT="0" marB="0"/>
                </a:tc>
                <a:tc gridSpan="5">
                  <a:txBody>
                    <a:bodyPr/>
                    <a:lstStyle/>
                    <a:p>
                      <a:pPr algn="ctr">
                        <a:lnSpc>
                          <a:spcPct val="115000"/>
                        </a:lnSpc>
                        <a:spcAft>
                          <a:spcPts val="0"/>
                        </a:spcAft>
                      </a:pPr>
                      <a:r>
                        <a:rPr lang="fr-FR" sz="2800" b="1" dirty="0">
                          <a:latin typeface="Times New Roman" pitchFamily="18" charset="0"/>
                          <a:cs typeface="Times New Roman" pitchFamily="18" charset="0"/>
                        </a:rPr>
                        <a:t>Les Indices :</a:t>
                      </a:r>
                      <a:endParaRPr lang="fr-FR" sz="2800" b="1" dirty="0">
                        <a:latin typeface="Times New Roman" pitchFamily="18" charset="0"/>
                        <a:ea typeface="Calibri"/>
                        <a:cs typeface="Times New Roman" pitchFamily="18"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499813">
                <a:tc>
                  <a:txBody>
                    <a:bodyPr/>
                    <a:lstStyle/>
                    <a:p>
                      <a:pPr algn="ctr">
                        <a:lnSpc>
                          <a:spcPct val="115000"/>
                        </a:lnSpc>
                        <a:spcAft>
                          <a:spcPts val="0"/>
                        </a:spcAft>
                      </a:pPr>
                      <a:r>
                        <a:rPr lang="fr-FR" sz="2800" b="1" dirty="0">
                          <a:latin typeface="Times New Roman" pitchFamily="18" charset="0"/>
                          <a:cs typeface="Times New Roman" pitchFamily="18" charset="0"/>
                        </a:rPr>
                        <a:t>Tests</a:t>
                      </a:r>
                      <a:endParaRPr lang="fr-FR" sz="28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b="1" dirty="0">
                          <a:latin typeface="Times New Roman" pitchFamily="18" charset="0"/>
                          <a:cs typeface="Times New Roman" pitchFamily="18" charset="0"/>
                        </a:rPr>
                        <a:t>I</a:t>
                      </a:r>
                      <a:r>
                        <a:rPr lang="fr-FR" sz="2800" b="1" baseline="-25000" dirty="0">
                          <a:latin typeface="Times New Roman" pitchFamily="18" charset="0"/>
                          <a:cs typeface="Times New Roman" pitchFamily="18" charset="0"/>
                        </a:rPr>
                        <a:t>S</a:t>
                      </a:r>
                      <a:endParaRPr lang="fr-FR" sz="28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b="1" dirty="0">
                          <a:latin typeface="Times New Roman" pitchFamily="18" charset="0"/>
                          <a:cs typeface="Times New Roman" pitchFamily="18" charset="0"/>
                        </a:rPr>
                        <a:t>I</a:t>
                      </a:r>
                      <a:r>
                        <a:rPr lang="fr-FR" sz="2800" b="1" baseline="-25000" dirty="0">
                          <a:latin typeface="Times New Roman" pitchFamily="18" charset="0"/>
                          <a:cs typeface="Times New Roman" pitchFamily="18" charset="0"/>
                        </a:rPr>
                        <a:t>A</a:t>
                      </a:r>
                      <a:endParaRPr lang="fr-FR" sz="28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b="1" dirty="0">
                          <a:latin typeface="Times New Roman" pitchFamily="18" charset="0"/>
                          <a:cs typeface="Times New Roman" pitchFamily="18" charset="0"/>
                        </a:rPr>
                        <a:t>I</a:t>
                      </a:r>
                      <a:r>
                        <a:rPr lang="fr-FR" sz="2800" b="1" baseline="-25000" dirty="0">
                          <a:latin typeface="Times New Roman" pitchFamily="18" charset="0"/>
                          <a:cs typeface="Times New Roman" pitchFamily="18" charset="0"/>
                        </a:rPr>
                        <a:t>E</a:t>
                      </a:r>
                      <a:endParaRPr lang="fr-FR" sz="28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b="1" dirty="0">
                          <a:latin typeface="Times New Roman" pitchFamily="18" charset="0"/>
                          <a:cs typeface="Times New Roman" pitchFamily="18" charset="0"/>
                        </a:rPr>
                        <a:t>n</a:t>
                      </a:r>
                      <a:r>
                        <a:rPr lang="fr-FR" sz="2800" b="1" baseline="30000" dirty="0">
                          <a:latin typeface="Times New Roman" pitchFamily="18" charset="0"/>
                          <a:cs typeface="Times New Roman" pitchFamily="18" charset="0"/>
                        </a:rPr>
                        <a:t>t</a:t>
                      </a:r>
                      <a:r>
                        <a:rPr lang="fr-FR" sz="2800" b="1" baseline="-25000" dirty="0">
                          <a:latin typeface="Times New Roman" pitchFamily="18" charset="0"/>
                          <a:cs typeface="Times New Roman" pitchFamily="18" charset="0"/>
                        </a:rPr>
                        <a:t>D</a:t>
                      </a:r>
                      <a:endParaRPr lang="fr-FR" sz="28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b="1" dirty="0">
                          <a:latin typeface="Times New Roman" pitchFamily="18" charset="0"/>
                          <a:cs typeface="Times New Roman" pitchFamily="18" charset="0"/>
                        </a:rPr>
                        <a:t>α</a:t>
                      </a:r>
                      <a:r>
                        <a:rPr lang="fr-FR" sz="2800" b="1" baseline="30000" dirty="0">
                          <a:latin typeface="Times New Roman" pitchFamily="18" charset="0"/>
                          <a:cs typeface="Times New Roman" pitchFamily="18" charset="0"/>
                        </a:rPr>
                        <a:t>t</a:t>
                      </a:r>
                      <a:r>
                        <a:rPr lang="fr-FR" sz="2800" b="1" baseline="-25000" dirty="0">
                          <a:latin typeface="Times New Roman" pitchFamily="18" charset="0"/>
                          <a:cs typeface="Times New Roman" pitchFamily="18" charset="0"/>
                        </a:rPr>
                        <a:t>D</a:t>
                      </a:r>
                      <a:endParaRPr lang="fr-FR" sz="2800" b="1" dirty="0">
                        <a:latin typeface="Times New Roman" pitchFamily="18" charset="0"/>
                        <a:ea typeface="Calibri"/>
                        <a:cs typeface="Times New Roman" pitchFamily="18" charset="0"/>
                      </a:endParaRPr>
                    </a:p>
                  </a:txBody>
                  <a:tcPr marL="68580" marR="68580" marT="0" marB="0"/>
                </a:tc>
              </a:tr>
              <a:tr h="622785">
                <a:tc>
                  <a:txBody>
                    <a:bodyPr/>
                    <a:lstStyle/>
                    <a:p>
                      <a:pPr algn="ctr">
                        <a:lnSpc>
                          <a:spcPct val="115000"/>
                        </a:lnSpc>
                        <a:spcAft>
                          <a:spcPts val="0"/>
                        </a:spcAft>
                      </a:pPr>
                      <a:r>
                        <a:rPr lang="fr-FR" sz="2800" b="1" dirty="0">
                          <a:latin typeface="Times New Roman" pitchFamily="18" charset="0"/>
                          <a:cs typeface="Times New Roman" pitchFamily="18" charset="0"/>
                        </a:rPr>
                        <a:t>Résultats</a:t>
                      </a:r>
                      <a:endParaRPr lang="fr-FR" sz="2800" b="1" dirty="0">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fr-FR" sz="2800" dirty="0">
                          <a:latin typeface="Times New Roman" pitchFamily="18" charset="0"/>
                          <a:cs typeface="Times New Roman" pitchFamily="18" charset="0"/>
                        </a:rPr>
                        <a:t>179,0712</a:t>
                      </a:r>
                      <a:endParaRPr lang="fr-FR" sz="28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dirty="0">
                          <a:latin typeface="Times New Roman" pitchFamily="18" charset="0"/>
                          <a:cs typeface="Times New Roman" pitchFamily="18" charset="0"/>
                        </a:rPr>
                        <a:t>1, 683</a:t>
                      </a:r>
                      <a:endParaRPr lang="fr-FR" sz="28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dirty="0">
                          <a:latin typeface="Times New Roman" pitchFamily="18" charset="0"/>
                          <a:cs typeface="Times New Roman" pitchFamily="18" charset="0"/>
                        </a:rPr>
                        <a:t>177,388</a:t>
                      </a:r>
                      <a:endParaRPr lang="fr-FR" sz="28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dirty="0">
                          <a:latin typeface="Times New Roman" pitchFamily="18" charset="0"/>
                          <a:cs typeface="Times New Roman" pitchFamily="18" charset="0"/>
                        </a:rPr>
                        <a:t>1,3624</a:t>
                      </a:r>
                      <a:endParaRPr lang="fr-FR" sz="28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800" dirty="0">
                          <a:latin typeface="Times New Roman" pitchFamily="18" charset="0"/>
                          <a:cs typeface="Times New Roman" pitchFamily="18" charset="0"/>
                        </a:rPr>
                        <a:t>-17</a:t>
                      </a:r>
                      <a:endParaRPr lang="fr-FR" sz="2800" b="1" dirty="0">
                        <a:latin typeface="Times New Roman" pitchFamily="18" charset="0"/>
                        <a:ea typeface="Calibri"/>
                        <a:cs typeface="Times New Roman" pitchFamily="18" charset="0"/>
                      </a:endParaRPr>
                    </a:p>
                  </a:txBody>
                  <a:tcPr marL="68580" marR="68580" marT="0" marB="0"/>
                </a:tc>
              </a:tr>
            </a:tbl>
          </a:graphicData>
        </a:graphic>
      </p:graphicFrame>
      <p:sp>
        <p:nvSpPr>
          <p:cNvPr id="12" name="Ellipse 11"/>
          <p:cNvSpPr/>
          <p:nvPr/>
        </p:nvSpPr>
        <p:spPr>
          <a:xfrm>
            <a:off x="0" y="214290"/>
            <a:ext cx="9144000" cy="1571612"/>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Caractérisations chimiques et physiques de l’huile: </a:t>
            </a:r>
            <a:endParaRPr lang="fr-FR"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Espace réservé du numéro de diapositive 3"/>
          <p:cNvSpPr>
            <a:spLocks noGrp="1"/>
          </p:cNvSpPr>
          <p:nvPr>
            <p:ph type="sldNum" sz="quarter" idx="12"/>
          </p:nvPr>
        </p:nvSpPr>
        <p:spPr/>
        <p:txBody>
          <a:bodyPr/>
          <a:lstStyle/>
          <a:p>
            <a:fld id="{E13E569A-13EB-47B2-8029-0E5C2F467127}" type="slidenum">
              <a:rPr lang="fr-FR" smtClean="0"/>
              <a:pPr/>
              <a:t>20</a:t>
            </a:fld>
            <a:endParaRPr lang="fr-FR" dirty="0"/>
          </a:p>
        </p:txBody>
      </p:sp>
      <p:sp>
        <p:nvSpPr>
          <p:cNvPr id="5" name="Rectangle 4"/>
          <p:cNvSpPr/>
          <p:nvPr/>
        </p:nvSpPr>
        <p:spPr>
          <a:xfrm>
            <a:off x="1643042" y="5572140"/>
            <a:ext cx="6072230" cy="91440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r-FR" sz="2400" b="1" dirty="0" smtClean="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Les résultats obtenus selon la pharmacopée</a:t>
            </a:r>
            <a:endParaRPr lang="fr-FR" sz="2400" b="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p:txBody>
      </p:sp>
      <p:graphicFrame>
        <p:nvGraphicFramePr>
          <p:cNvPr id="6" name="Tableau 5"/>
          <p:cNvGraphicFramePr>
            <a:graphicFrameLocks noGrp="1"/>
          </p:cNvGraphicFramePr>
          <p:nvPr/>
        </p:nvGraphicFramePr>
        <p:xfrm>
          <a:off x="357158" y="4071942"/>
          <a:ext cx="8501124" cy="1214446"/>
        </p:xfrm>
        <a:graphic>
          <a:graphicData uri="http://schemas.openxmlformats.org/drawingml/2006/table">
            <a:tbl>
              <a:tblPr>
                <a:tableStyleId>{08FB837D-C827-4EFA-A057-4D05807E0F7C}</a:tableStyleId>
              </a:tblPr>
              <a:tblGrid>
                <a:gridCol w="2833708"/>
                <a:gridCol w="2833708"/>
                <a:gridCol w="2833708"/>
              </a:tblGrid>
              <a:tr h="620668">
                <a:tc>
                  <a:txBody>
                    <a:bodyPr/>
                    <a:lstStyle/>
                    <a:p>
                      <a:pPr algn="ctr">
                        <a:lnSpc>
                          <a:spcPct val="115000"/>
                        </a:lnSpc>
                        <a:spcAft>
                          <a:spcPts val="0"/>
                        </a:spcAft>
                      </a:pPr>
                      <a:r>
                        <a:rPr lang="fr-FR" sz="2400" b="1" dirty="0">
                          <a:latin typeface="Times New Roman" pitchFamily="18" charset="0"/>
                          <a:cs typeface="Times New Roman" pitchFamily="18" charset="0"/>
                        </a:rPr>
                        <a:t>Substance</a:t>
                      </a:r>
                      <a:r>
                        <a:rPr lang="fr-FR" sz="2400" b="1" cap="all" dirty="0">
                          <a:latin typeface="Times New Roman" pitchFamily="18" charset="0"/>
                          <a:cs typeface="Times New Roman" pitchFamily="18" charset="0"/>
                        </a:rPr>
                        <a:t> :</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Densité relative</a:t>
                      </a:r>
                      <a:r>
                        <a:rPr lang="fr-FR" sz="2400" b="1" cap="all" dirty="0">
                          <a:latin typeface="Times New Roman" pitchFamily="18" charset="0"/>
                          <a:cs typeface="Times New Roman" pitchFamily="18" charset="0"/>
                        </a:rPr>
                        <a:t> :</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b="1" dirty="0">
                          <a:latin typeface="Times New Roman" pitchFamily="18" charset="0"/>
                          <a:cs typeface="Times New Roman" pitchFamily="18" charset="0"/>
                        </a:rPr>
                        <a:t>Norme </a:t>
                      </a:r>
                      <a:r>
                        <a:rPr lang="fr-FR" sz="2400" b="1" dirty="0" smtClean="0">
                          <a:latin typeface="Times New Roman" pitchFamily="18" charset="0"/>
                          <a:cs typeface="Times New Roman" pitchFamily="18" charset="0"/>
                        </a:rPr>
                        <a:t>(17</a:t>
                      </a:r>
                      <a:r>
                        <a:rPr lang="fr-FR" sz="2400" b="1" dirty="0">
                          <a:latin typeface="Times New Roman" pitchFamily="18" charset="0"/>
                          <a:cs typeface="Times New Roman" pitchFamily="18" charset="0"/>
                        </a:rPr>
                        <a:t>)</a:t>
                      </a:r>
                      <a:endParaRPr lang="fr-FR" sz="2400" b="1" dirty="0">
                        <a:latin typeface="Times New Roman" pitchFamily="18" charset="0"/>
                        <a:ea typeface="Calibri"/>
                        <a:cs typeface="Times New Roman" pitchFamily="18" charset="0"/>
                      </a:endParaRPr>
                    </a:p>
                  </a:txBody>
                  <a:tcPr marL="68580" marR="68580" marT="0" marB="0"/>
                </a:tc>
              </a:tr>
              <a:tr h="593778">
                <a:tc>
                  <a:txBody>
                    <a:bodyPr/>
                    <a:lstStyle/>
                    <a:p>
                      <a:pPr algn="ctr">
                        <a:lnSpc>
                          <a:spcPct val="115000"/>
                        </a:lnSpc>
                        <a:spcAft>
                          <a:spcPts val="0"/>
                        </a:spcAft>
                      </a:pPr>
                      <a:r>
                        <a:rPr lang="fr-FR" sz="2400" dirty="0">
                          <a:latin typeface="Times New Roman" pitchFamily="18" charset="0"/>
                          <a:cs typeface="Times New Roman" pitchFamily="18" charset="0"/>
                        </a:rPr>
                        <a:t>Huile essentielle</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dirty="0">
                          <a:latin typeface="Times New Roman" pitchFamily="18" charset="0"/>
                          <a:cs typeface="Times New Roman" pitchFamily="18" charset="0"/>
                        </a:rPr>
                        <a:t>0,838</a:t>
                      </a:r>
                      <a:endParaRPr lang="fr-FR" sz="2400" b="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dirty="0">
                          <a:latin typeface="Times New Roman" pitchFamily="18" charset="0"/>
                          <a:cs typeface="Times New Roman" pitchFamily="18" charset="0"/>
                        </a:rPr>
                        <a:t>0,832 à 0,846</a:t>
                      </a:r>
                      <a:endParaRPr lang="fr-FR" sz="2400" b="0" dirty="0">
                        <a:latin typeface="Times New Roman" pitchFamily="18" charset="0"/>
                        <a:ea typeface="Calibri"/>
                        <a:cs typeface="Times New Roman" pitchFamily="18" charset="0"/>
                      </a:endParaRP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strVal val="#ppt_w*0.05"/>
                                          </p:val>
                                        </p:tav>
                                        <p:tav tm="100000">
                                          <p:val>
                                            <p:strVal val="#ppt_w"/>
                                          </p:val>
                                        </p:tav>
                                      </p:tavLst>
                                    </p:anim>
                                    <p:anim calcmode="lin" valueType="num">
                                      <p:cBhvr>
                                        <p:cTn id="15" dur="500" fill="hold"/>
                                        <p:tgtEl>
                                          <p:spTgt spid="14"/>
                                        </p:tgtEl>
                                        <p:attrNameLst>
                                          <p:attrName>ppt_h</p:attrName>
                                        </p:attrNameLst>
                                      </p:cBhvr>
                                      <p:tavLst>
                                        <p:tav tm="0">
                                          <p:val>
                                            <p:strVal val="#ppt_h"/>
                                          </p:val>
                                        </p:tav>
                                        <p:tav tm="100000">
                                          <p:val>
                                            <p:strVal val="#ppt_h"/>
                                          </p:val>
                                        </p:tav>
                                      </p:tavLst>
                                    </p:anim>
                                    <p:anim calcmode="lin" valueType="num">
                                      <p:cBhvr>
                                        <p:cTn id="16" dur="500" fill="hold"/>
                                        <p:tgtEl>
                                          <p:spTgt spid="14"/>
                                        </p:tgtEl>
                                        <p:attrNameLst>
                                          <p:attrName>ppt_x</p:attrName>
                                        </p:attrNameLst>
                                      </p:cBhvr>
                                      <p:tavLst>
                                        <p:tav tm="0">
                                          <p:val>
                                            <p:strVal val="#ppt_x-.2"/>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strVal val="#ppt_w*0.70"/>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Effect transition="in" filter="fade">
                                      <p:cBhvr>
                                        <p:cTn id="25" dur="1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grpId="0" nodeType="clickEffect">
                                  <p:stCondLst>
                                    <p:cond delay="0"/>
                                  </p:stCondLst>
                                  <p:iterate type="lt">
                                    <p:tmPct val="50000"/>
                                  </p:iterate>
                                  <p:childTnLst>
                                    <p:set>
                                      <p:cBhvr>
                                        <p:cTn id="29" dur="1" fill="hold">
                                          <p:stCondLst>
                                            <p:cond delay="0"/>
                                          </p:stCondLst>
                                        </p:cTn>
                                        <p:tgtEl>
                                          <p:spTgt spid="5"/>
                                        </p:tgtEl>
                                        <p:attrNameLst>
                                          <p:attrName>style.visibility</p:attrName>
                                        </p:attrNameLst>
                                      </p:cBhvr>
                                      <p:to>
                                        <p:strVal val="visible"/>
                                      </p:to>
                                    </p:set>
                                    <p:anim calcmode="discrete" valueType="clr">
                                      <p:cBhvr override="childStyle">
                                        <p:cTn id="30"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5"/>
                                        </p:tgtEl>
                                        <p:attrNameLst>
                                          <p:attrName>fillcolor</p:attrName>
                                        </p:attrNameLst>
                                      </p:cBhvr>
                                      <p:tavLst>
                                        <p:tav tm="0">
                                          <p:val>
                                            <p:clrVal>
                                              <a:schemeClr val="accent2"/>
                                            </p:clrVal>
                                          </p:val>
                                        </p:tav>
                                        <p:tav tm="50000">
                                          <p:val>
                                            <p:clrVal>
                                              <a:schemeClr val="hlink"/>
                                            </p:clrVal>
                                          </p:val>
                                        </p:tav>
                                      </p:tavLst>
                                    </p:anim>
                                    <p:set>
                                      <p:cBhvr>
                                        <p:cTn id="32"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285720" y="1857364"/>
          <a:ext cx="8501122" cy="3555855"/>
        </p:xfrm>
        <a:graphic>
          <a:graphicData uri="http://schemas.openxmlformats.org/drawingml/2006/table">
            <a:tbl>
              <a:tblPr>
                <a:tableStyleId>{08FB837D-C827-4EFA-A057-4D05807E0F7C}</a:tableStyleId>
              </a:tblPr>
              <a:tblGrid>
                <a:gridCol w="1581214"/>
                <a:gridCol w="1530786"/>
                <a:gridCol w="1757152"/>
                <a:gridCol w="1669742"/>
                <a:gridCol w="1962228"/>
              </a:tblGrid>
              <a:tr h="634403">
                <a:tc>
                  <a:txBody>
                    <a:bodyPr/>
                    <a:lstStyle/>
                    <a:p>
                      <a:pPr algn="ctr">
                        <a:lnSpc>
                          <a:spcPct val="115000"/>
                        </a:lnSpc>
                        <a:spcAft>
                          <a:spcPts val="0"/>
                        </a:spcAft>
                      </a:pPr>
                      <a:r>
                        <a:rPr lang="fr-FR" sz="2000" b="1" dirty="0">
                          <a:latin typeface="Times New Roman" pitchFamily="18" charset="0"/>
                          <a:cs typeface="Times New Roman" pitchFamily="18" charset="0"/>
                        </a:rPr>
                        <a:t>Nature de gingembre :</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b="1" dirty="0">
                          <a:latin typeface="Times New Roman" pitchFamily="18" charset="0"/>
                          <a:cs typeface="Times New Roman" pitchFamily="18" charset="0"/>
                        </a:rPr>
                        <a:t>Substance a analysé :</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b="1" dirty="0">
                          <a:latin typeface="Times New Roman" pitchFamily="18" charset="0"/>
                          <a:cs typeface="Times New Roman" pitchFamily="18" charset="0"/>
                        </a:rPr>
                        <a:t>Quantités à trouver :</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b="1" dirty="0">
                          <a:latin typeface="Times New Roman" pitchFamily="18" charset="0"/>
                          <a:cs typeface="Times New Roman" pitchFamily="18" charset="0"/>
                        </a:rPr>
                        <a:t>Norme :</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b="1" dirty="0">
                          <a:latin typeface="Times New Roman" pitchFamily="18" charset="0"/>
                          <a:cs typeface="Times New Roman" pitchFamily="18" charset="0"/>
                        </a:rPr>
                        <a:t>Observation de l`échantillon :</a:t>
                      </a:r>
                      <a:endParaRPr lang="fr-FR" sz="2000" b="1" dirty="0">
                        <a:latin typeface="Times New Roman" pitchFamily="18" charset="0"/>
                        <a:ea typeface="Calibri"/>
                        <a:cs typeface="Times New Roman" pitchFamily="18" charset="0"/>
                      </a:endParaRPr>
                    </a:p>
                  </a:txBody>
                  <a:tcPr marL="68580" marR="68580" marT="0" marB="0"/>
                </a:tc>
              </a:tr>
              <a:tr h="951605">
                <a:tc>
                  <a:txBody>
                    <a:bodyPr/>
                    <a:lstStyle/>
                    <a:p>
                      <a:pPr algn="ctr">
                        <a:lnSpc>
                          <a:spcPct val="115000"/>
                        </a:lnSpc>
                        <a:spcAft>
                          <a:spcPts val="0"/>
                        </a:spcAft>
                      </a:pPr>
                      <a:r>
                        <a:rPr lang="fr-FR" sz="2000" b="1" dirty="0">
                          <a:latin typeface="Times New Roman" pitchFamily="18" charset="0"/>
                          <a:cs typeface="Times New Roman" pitchFamily="18" charset="0"/>
                        </a:rPr>
                        <a:t>Poudre calcinée  (5g)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b="1" dirty="0">
                          <a:latin typeface="Times New Roman" pitchFamily="18" charset="0"/>
                          <a:cs typeface="Times New Roman" pitchFamily="18" charset="0"/>
                        </a:rPr>
                        <a:t>Magnésium (Mg)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dirty="0" smtClean="0">
                          <a:latin typeface="Times New Roman" pitchFamily="18" charset="0"/>
                          <a:cs typeface="Times New Roman" pitchFamily="18" charset="0"/>
                        </a:rPr>
                        <a:t>1,51 mg/g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dirty="0" smtClean="0">
                          <a:latin typeface="Times New Roman" pitchFamily="18" charset="0"/>
                          <a:cs typeface="Times New Roman" pitchFamily="18" charset="0"/>
                        </a:rPr>
                        <a:t>1,57 mg/g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dirty="0">
                          <a:latin typeface="Times New Roman" pitchFamily="18" charset="0"/>
                          <a:cs typeface="Times New Roman" pitchFamily="18" charset="0"/>
                        </a:rPr>
                        <a:t>Coloration bleue franche</a:t>
                      </a:r>
                      <a:endParaRPr lang="fr-FR" sz="2000" b="1" dirty="0">
                        <a:latin typeface="Times New Roman" pitchFamily="18" charset="0"/>
                        <a:ea typeface="Calibri"/>
                        <a:cs typeface="Times New Roman" pitchFamily="18" charset="0"/>
                      </a:endParaRPr>
                    </a:p>
                  </a:txBody>
                  <a:tcPr marL="68580" marR="68580" marT="0" marB="0"/>
                </a:tc>
              </a:tr>
              <a:tr h="951605">
                <a:tc>
                  <a:txBody>
                    <a:bodyPr/>
                    <a:lstStyle/>
                    <a:p>
                      <a:pPr algn="ctr">
                        <a:lnSpc>
                          <a:spcPct val="115000"/>
                        </a:lnSpc>
                        <a:spcAft>
                          <a:spcPts val="0"/>
                        </a:spcAft>
                      </a:pPr>
                      <a:r>
                        <a:rPr lang="fr-FR" sz="2000" b="1" dirty="0">
                          <a:latin typeface="Times New Roman" pitchFamily="18" charset="0"/>
                          <a:cs typeface="Times New Roman" pitchFamily="18" charset="0"/>
                        </a:rPr>
                        <a:t>Poudre calcinée  (1g)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b="1" dirty="0">
                          <a:latin typeface="Times New Roman" pitchFamily="18" charset="0"/>
                          <a:cs typeface="Times New Roman" pitchFamily="18" charset="0"/>
                        </a:rPr>
                        <a:t>Calcium </a:t>
                      </a:r>
                    </a:p>
                    <a:p>
                      <a:pPr algn="ctr">
                        <a:lnSpc>
                          <a:spcPct val="115000"/>
                        </a:lnSpc>
                        <a:spcAft>
                          <a:spcPts val="0"/>
                        </a:spcAft>
                      </a:pPr>
                      <a:r>
                        <a:rPr lang="fr-FR" sz="2000" b="1" dirty="0">
                          <a:latin typeface="Times New Roman" pitchFamily="18" charset="0"/>
                          <a:cs typeface="Times New Roman" pitchFamily="18" charset="0"/>
                        </a:rPr>
                        <a:t>(Ca)</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dirty="0" smtClean="0">
                          <a:latin typeface="Times New Roman" pitchFamily="18" charset="0"/>
                          <a:cs typeface="Times New Roman" pitchFamily="18" charset="0"/>
                        </a:rPr>
                        <a:t>0,39 mg/g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dirty="0" smtClean="0">
                          <a:latin typeface="Times New Roman" pitchFamily="18" charset="0"/>
                          <a:cs typeface="Times New Roman" pitchFamily="18" charset="0"/>
                        </a:rPr>
                        <a:t>0,43 mg/g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dirty="0">
                          <a:latin typeface="Times New Roman" pitchFamily="18" charset="0"/>
                          <a:cs typeface="Times New Roman" pitchFamily="18" charset="0"/>
                        </a:rPr>
                        <a:t>Coloration verte</a:t>
                      </a:r>
                      <a:endParaRPr lang="fr-FR" sz="2000" b="1" dirty="0">
                        <a:latin typeface="Times New Roman" pitchFamily="18" charset="0"/>
                        <a:ea typeface="Calibri"/>
                        <a:cs typeface="Times New Roman" pitchFamily="18" charset="0"/>
                      </a:endParaRPr>
                    </a:p>
                  </a:txBody>
                  <a:tcPr marL="68580" marR="68580" marT="0" marB="0"/>
                </a:tc>
              </a:tr>
              <a:tr h="951605">
                <a:tc>
                  <a:txBody>
                    <a:bodyPr/>
                    <a:lstStyle/>
                    <a:p>
                      <a:pPr algn="ctr">
                        <a:lnSpc>
                          <a:spcPct val="115000"/>
                        </a:lnSpc>
                        <a:spcAft>
                          <a:spcPts val="0"/>
                        </a:spcAft>
                      </a:pPr>
                      <a:r>
                        <a:rPr lang="fr-FR" sz="2000" b="1" dirty="0">
                          <a:latin typeface="Times New Roman" pitchFamily="18" charset="0"/>
                          <a:cs typeface="Times New Roman" pitchFamily="18" charset="0"/>
                        </a:rPr>
                        <a:t>Poudre calcinée  (1g)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b="1" dirty="0">
                          <a:latin typeface="Times New Roman" pitchFamily="18" charset="0"/>
                          <a:cs typeface="Times New Roman" pitchFamily="18" charset="0"/>
                        </a:rPr>
                        <a:t>Zinc       </a:t>
                      </a:r>
                    </a:p>
                    <a:p>
                      <a:pPr algn="ctr">
                        <a:lnSpc>
                          <a:spcPct val="115000"/>
                        </a:lnSpc>
                        <a:spcAft>
                          <a:spcPts val="0"/>
                        </a:spcAft>
                      </a:pPr>
                      <a:r>
                        <a:rPr lang="fr-FR" sz="2000" b="1" dirty="0">
                          <a:latin typeface="Times New Roman" pitchFamily="18" charset="0"/>
                          <a:cs typeface="Times New Roman" pitchFamily="18" charset="0"/>
                        </a:rPr>
                        <a:t>(Zn)</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dirty="0" smtClean="0">
                          <a:latin typeface="Times New Roman" pitchFamily="18" charset="0"/>
                          <a:cs typeface="Times New Roman" pitchFamily="18" charset="0"/>
                        </a:rPr>
                        <a:t>0,60 mg/g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dirty="0" smtClean="0">
                          <a:latin typeface="Times New Roman" pitchFamily="18" charset="0"/>
                          <a:cs typeface="Times New Roman" pitchFamily="18" charset="0"/>
                        </a:rPr>
                        <a:t>0,64 mg\g</a:t>
                      </a:r>
                      <a:endParaRPr lang="fr-FR" sz="20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000" dirty="0">
                          <a:latin typeface="Times New Roman" pitchFamily="18" charset="0"/>
                          <a:cs typeface="Times New Roman" pitchFamily="18" charset="0"/>
                        </a:rPr>
                        <a:t>Coloration jaune</a:t>
                      </a:r>
                      <a:endParaRPr lang="fr-FR" sz="2000" b="1" dirty="0">
                        <a:latin typeface="Times New Roman" pitchFamily="18" charset="0"/>
                        <a:ea typeface="Calibri"/>
                        <a:cs typeface="Times New Roman" pitchFamily="18" charset="0"/>
                      </a:endParaRPr>
                    </a:p>
                  </a:txBody>
                  <a:tcPr marL="68580" marR="68580" marT="0" marB="0"/>
                </a:tc>
              </a:tr>
            </a:tbl>
          </a:graphicData>
        </a:graphic>
      </p:graphicFrame>
      <p:sp>
        <p:nvSpPr>
          <p:cNvPr id="34818" name="Rectangle 2"/>
          <p:cNvSpPr>
            <a:spLocks noChangeArrowheads="1"/>
          </p:cNvSpPr>
          <p:nvPr/>
        </p:nvSpPr>
        <p:spPr bwMode="auto">
          <a:xfrm>
            <a:off x="428596" y="5857892"/>
            <a:ext cx="821537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Les résultats obtenus correspondent aux normes </a:t>
            </a:r>
            <a:endParaRPr kumimoji="0" lang="fr-FR" sz="2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Ellipse 5"/>
          <p:cNvSpPr/>
          <p:nvPr/>
        </p:nvSpPr>
        <p:spPr>
          <a:xfrm>
            <a:off x="142844" y="71438"/>
            <a:ext cx="8786874" cy="128586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Dosage des minéraux (titrage compléxometrique)</a:t>
            </a:r>
            <a:endParaRPr lang="fr-FR" sz="2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Espace réservé du numéro de diapositive 6"/>
          <p:cNvSpPr>
            <a:spLocks noGrp="1"/>
          </p:cNvSpPr>
          <p:nvPr>
            <p:ph type="sldNum" sz="quarter" idx="12"/>
          </p:nvPr>
        </p:nvSpPr>
        <p:spPr/>
        <p:txBody>
          <a:bodyPr/>
          <a:lstStyle/>
          <a:p>
            <a:fld id="{E13E569A-13EB-47B2-8029-0E5C2F467127}" type="slidenum">
              <a:rPr lang="fr-FR" smtClean="0"/>
              <a:pPr/>
              <a:t>21</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strVal val="#ppt_w*0.05"/>
                                          </p:val>
                                        </p:tav>
                                        <p:tav tm="100000">
                                          <p:val>
                                            <p:strVal val="#ppt_w"/>
                                          </p:val>
                                        </p:tav>
                                      </p:tavLst>
                                    </p:anim>
                                    <p:anim calcmode="lin" valueType="num">
                                      <p:cBhvr>
                                        <p:cTn id="15" dur="500" fill="hold"/>
                                        <p:tgtEl>
                                          <p:spTgt spid="5"/>
                                        </p:tgtEl>
                                        <p:attrNameLst>
                                          <p:attrName>ppt_h</p:attrName>
                                        </p:attrNameLst>
                                      </p:cBhvr>
                                      <p:tavLst>
                                        <p:tav tm="0">
                                          <p:val>
                                            <p:strVal val="#ppt_h"/>
                                          </p:val>
                                        </p:tav>
                                        <p:tav tm="100000">
                                          <p:val>
                                            <p:strVal val="#ppt_h"/>
                                          </p:val>
                                        </p:tav>
                                      </p:tavLst>
                                    </p:anim>
                                    <p:anim calcmode="lin" valueType="num">
                                      <p:cBhvr>
                                        <p:cTn id="16" dur="500" fill="hold"/>
                                        <p:tgtEl>
                                          <p:spTgt spid="5"/>
                                        </p:tgtEl>
                                        <p:attrNameLst>
                                          <p:attrName>ppt_x</p:attrName>
                                        </p:attrNameLst>
                                      </p:cBhvr>
                                      <p:tavLst>
                                        <p:tav tm="0">
                                          <p:val>
                                            <p:strVal val="#ppt_x-.2"/>
                                          </p:val>
                                        </p:tav>
                                        <p:tav tm="100000">
                                          <p:val>
                                            <p:strVal val="#ppt_x"/>
                                          </p:val>
                                        </p:tav>
                                      </p:tavLst>
                                    </p:anim>
                                    <p:anim calcmode="lin" valueType="num">
                                      <p:cBhvr>
                                        <p:cTn id="17" dur="500" fill="hold"/>
                                        <p:tgtEl>
                                          <p:spTgt spid="5"/>
                                        </p:tgtEl>
                                        <p:attrNameLst>
                                          <p:attrName>ppt_y</p:attrName>
                                        </p:attrNameLst>
                                      </p:cBhvr>
                                      <p:tavLst>
                                        <p:tav tm="0">
                                          <p:val>
                                            <p:strVal val="#ppt_y"/>
                                          </p:val>
                                        </p:tav>
                                        <p:tav tm="100000">
                                          <p:val>
                                            <p:strVal val="#ppt_y"/>
                                          </p:val>
                                        </p:tav>
                                      </p:tavLst>
                                    </p:anim>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7" presetClass="entr" presetSubtype="0" fill="hold" grpId="0" nodeType="clickEffect">
                                  <p:stCondLst>
                                    <p:cond delay="0"/>
                                  </p:stCondLst>
                                  <p:iterate type="lt">
                                    <p:tmPct val="50000"/>
                                  </p:iterate>
                                  <p:childTnLst>
                                    <p:set>
                                      <p:cBhvr>
                                        <p:cTn id="22" dur="1" fill="hold">
                                          <p:stCondLst>
                                            <p:cond delay="0"/>
                                          </p:stCondLst>
                                        </p:cTn>
                                        <p:tgtEl>
                                          <p:spTgt spid="34818"/>
                                        </p:tgtEl>
                                        <p:attrNameLst>
                                          <p:attrName>style.visibility</p:attrName>
                                        </p:attrNameLst>
                                      </p:cBhvr>
                                      <p:to>
                                        <p:strVal val="visible"/>
                                      </p:to>
                                    </p:set>
                                    <p:anim calcmode="discrete" valueType="clr">
                                      <p:cBhvr override="childStyle">
                                        <p:cTn id="23" dur="80"/>
                                        <p:tgtEl>
                                          <p:spTgt spid="34818"/>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34818"/>
                                        </p:tgtEl>
                                        <p:attrNameLst>
                                          <p:attrName>fillcolor</p:attrName>
                                        </p:attrNameLst>
                                      </p:cBhvr>
                                      <p:tavLst>
                                        <p:tav tm="0">
                                          <p:val>
                                            <p:clrVal>
                                              <a:schemeClr val="accent2"/>
                                            </p:clrVal>
                                          </p:val>
                                        </p:tav>
                                        <p:tav tm="50000">
                                          <p:val>
                                            <p:clrVal>
                                              <a:schemeClr val="hlink"/>
                                            </p:clrVal>
                                          </p:val>
                                        </p:tav>
                                      </p:tavLst>
                                    </p:anim>
                                    <p:set>
                                      <p:cBhvr>
                                        <p:cTn id="25" dur="80"/>
                                        <p:tgtEl>
                                          <p:spTgt spid="3481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nvGraphicFramePr>
        <p:xfrm>
          <a:off x="500034" y="1571612"/>
          <a:ext cx="8286808" cy="1214446"/>
        </p:xfrm>
        <a:graphic>
          <a:graphicData uri="http://schemas.openxmlformats.org/drawingml/2006/table">
            <a:tbl>
              <a:tblPr>
                <a:tableStyleId>{08FB837D-C827-4EFA-A057-4D05807E0F7C}</a:tableStyleId>
              </a:tblPr>
              <a:tblGrid>
                <a:gridCol w="4143404"/>
                <a:gridCol w="4143404"/>
              </a:tblGrid>
              <a:tr h="627429">
                <a:tc>
                  <a:txBody>
                    <a:bodyPr/>
                    <a:lstStyle/>
                    <a:p>
                      <a:pPr algn="ctr">
                        <a:lnSpc>
                          <a:spcPct val="115000"/>
                        </a:lnSpc>
                        <a:spcAft>
                          <a:spcPts val="0"/>
                        </a:spcAft>
                      </a:pPr>
                      <a:r>
                        <a:rPr lang="fr-FR" sz="2400" dirty="0">
                          <a:latin typeface="Times New Roman" pitchFamily="18" charset="0"/>
                          <a:cs typeface="Times New Roman" pitchFamily="18" charset="0"/>
                        </a:rPr>
                        <a:t>Nature de gingembre</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2400" dirty="0">
                          <a:latin typeface="Times New Roman" pitchFamily="18" charset="0"/>
                          <a:cs typeface="Times New Roman" pitchFamily="18" charset="0"/>
                        </a:rPr>
                        <a:t>Les cendres (%)</a:t>
                      </a:r>
                      <a:endParaRPr lang="fr-FR" sz="2400" b="1" dirty="0">
                        <a:latin typeface="Times New Roman" pitchFamily="18" charset="0"/>
                        <a:ea typeface="Calibri"/>
                        <a:cs typeface="Times New Roman" pitchFamily="18" charset="0"/>
                      </a:endParaRPr>
                    </a:p>
                  </a:txBody>
                  <a:tcPr marL="68580" marR="68580" marT="0" marB="0"/>
                </a:tc>
              </a:tr>
              <a:tr h="587017">
                <a:tc>
                  <a:txBody>
                    <a:bodyPr/>
                    <a:lstStyle/>
                    <a:p>
                      <a:pPr algn="ctr">
                        <a:lnSpc>
                          <a:spcPct val="115000"/>
                        </a:lnSpc>
                        <a:spcAft>
                          <a:spcPts val="0"/>
                        </a:spcAft>
                      </a:pPr>
                      <a:r>
                        <a:rPr lang="fr-FR" sz="2400" dirty="0">
                          <a:latin typeface="Times New Roman" pitchFamily="18" charset="0"/>
                          <a:cs typeface="Times New Roman" pitchFamily="18" charset="0"/>
                        </a:rPr>
                        <a:t>Poudre</a:t>
                      </a:r>
                      <a:endParaRPr lang="fr-FR" sz="2400" b="1" dirty="0">
                        <a:latin typeface="Times New Roman" pitchFamily="18" charset="0"/>
                        <a:ea typeface="Calibri"/>
                        <a:cs typeface="Times New Roman" pitchFamily="18" charset="0"/>
                      </a:endParaRPr>
                    </a:p>
                  </a:txBody>
                  <a:tcPr marL="68580" marR="68580" marT="0" marB="0"/>
                </a:tc>
                <a:tc>
                  <a:txBody>
                    <a:bodyPr/>
                    <a:lstStyle/>
                    <a:p>
                      <a:pPr algn="ctr">
                        <a:spcAft>
                          <a:spcPts val="0"/>
                        </a:spcAft>
                      </a:pPr>
                      <a:r>
                        <a:rPr lang="fr-FR" sz="2400" dirty="0">
                          <a:latin typeface="Times New Roman" pitchFamily="18" charset="0"/>
                          <a:cs typeface="Times New Roman" pitchFamily="18" charset="0"/>
                        </a:rPr>
                        <a:t>7,64 </a:t>
                      </a:r>
                      <a:endParaRPr lang="fr-FR" sz="2400" b="1" dirty="0">
                        <a:solidFill>
                          <a:srgbClr val="000000"/>
                        </a:solidFill>
                        <a:latin typeface="Times New Roman" pitchFamily="18" charset="0"/>
                        <a:ea typeface="Calibri"/>
                        <a:cs typeface="Times New Roman" pitchFamily="18" charset="0"/>
                      </a:endParaRPr>
                    </a:p>
                  </a:txBody>
                  <a:tcPr marL="68580" marR="68580" marT="0" marB="0"/>
                </a:tc>
              </a:tr>
            </a:tbl>
          </a:graphicData>
        </a:graphic>
      </p:graphicFrame>
      <p:sp>
        <p:nvSpPr>
          <p:cNvPr id="7" name="Rectangle 6"/>
          <p:cNvSpPr/>
          <p:nvPr/>
        </p:nvSpPr>
        <p:spPr>
          <a:xfrm>
            <a:off x="3714744" y="4691730"/>
            <a:ext cx="2071702" cy="523220"/>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rPr>
              <a:t>PH = 6,55</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Rectangle 7"/>
          <p:cNvSpPr/>
          <p:nvPr/>
        </p:nvSpPr>
        <p:spPr>
          <a:xfrm>
            <a:off x="785786" y="5620424"/>
            <a:ext cx="8143932" cy="523220"/>
          </a:xfrm>
          <a:prstGeom prst="rect">
            <a:avLst/>
          </a:prstGeom>
        </p:spPr>
        <p:txBody>
          <a:bodyPr wrap="square">
            <a:spAutoFit/>
          </a:bodyPr>
          <a:lstStyle/>
          <a:p>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Le pH de l’huile de gingembre est presque neutre</a:t>
            </a:r>
            <a:endParaRPr lang="fr-FR" sz="28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Ellipse 8"/>
          <p:cNvSpPr/>
          <p:nvPr/>
        </p:nvSpPr>
        <p:spPr>
          <a:xfrm>
            <a:off x="428596" y="142876"/>
            <a:ext cx="8215370" cy="100010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La calcination (les cendres) : </a:t>
            </a:r>
            <a:endPar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0" name="Ellipse 9"/>
          <p:cNvSpPr/>
          <p:nvPr/>
        </p:nvSpPr>
        <p:spPr>
          <a:xfrm>
            <a:off x="642910" y="3157542"/>
            <a:ext cx="7929618" cy="112871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Le pH de l’extrait brut de gingembre : </a:t>
            </a:r>
            <a:endPar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Espace réservé du numéro de diapositive 10"/>
          <p:cNvSpPr>
            <a:spLocks noGrp="1"/>
          </p:cNvSpPr>
          <p:nvPr>
            <p:ph type="sldNum" sz="quarter" idx="12"/>
          </p:nvPr>
        </p:nvSpPr>
        <p:spPr/>
        <p:txBody>
          <a:bodyPr/>
          <a:lstStyle/>
          <a:p>
            <a:fld id="{E13E569A-13EB-47B2-8029-0E5C2F467127}" type="slidenum">
              <a:rPr lang="fr-FR" smtClean="0"/>
              <a:pPr/>
              <a:t>22</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strVal val="#ppt_w*0.05"/>
                                          </p:val>
                                        </p:tav>
                                        <p:tav tm="100000">
                                          <p:val>
                                            <p:strVal val="#ppt_w"/>
                                          </p:val>
                                        </p:tav>
                                      </p:tavLst>
                                    </p:anim>
                                    <p:anim calcmode="lin" valueType="num">
                                      <p:cBhvr>
                                        <p:cTn id="15" dur="500" fill="hold"/>
                                        <p:tgtEl>
                                          <p:spTgt spid="6"/>
                                        </p:tgtEl>
                                        <p:attrNameLst>
                                          <p:attrName>ppt_h</p:attrName>
                                        </p:attrNameLst>
                                      </p:cBhvr>
                                      <p:tavLst>
                                        <p:tav tm="0">
                                          <p:val>
                                            <p:strVal val="#ppt_h"/>
                                          </p:val>
                                        </p:tav>
                                        <p:tav tm="100000">
                                          <p:val>
                                            <p:strVal val="#ppt_h"/>
                                          </p:val>
                                        </p:tav>
                                      </p:tavLst>
                                    </p:anim>
                                    <p:anim calcmode="lin" valueType="num">
                                      <p:cBhvr>
                                        <p:cTn id="16" dur="500" fill="hold"/>
                                        <p:tgtEl>
                                          <p:spTgt spid="6"/>
                                        </p:tgtEl>
                                        <p:attrNameLst>
                                          <p:attrName>ppt_x</p:attrName>
                                        </p:attrNameLst>
                                      </p:cBhvr>
                                      <p:tavLst>
                                        <p:tav tm="0">
                                          <p:val>
                                            <p:strVal val="#ppt_x-.2"/>
                                          </p:val>
                                        </p:tav>
                                        <p:tav tm="100000">
                                          <p:val>
                                            <p:strVal val="#ppt_x"/>
                                          </p:val>
                                        </p:tav>
                                      </p:tavLst>
                                    </p:anim>
                                    <p:anim calcmode="lin" valueType="num">
                                      <p:cBhvr>
                                        <p:cTn id="17" dur="500" fill="hold"/>
                                        <p:tgtEl>
                                          <p:spTgt spid="6"/>
                                        </p:tgtEl>
                                        <p:attrNameLst>
                                          <p:attrName>ppt_y</p:attrName>
                                        </p:attrNameLst>
                                      </p:cBhvr>
                                      <p:tavLst>
                                        <p:tav tm="0">
                                          <p:val>
                                            <p:strVal val="#ppt_y"/>
                                          </p:val>
                                        </p:tav>
                                        <p:tav tm="100000">
                                          <p:val>
                                            <p:strVal val="#ppt_y"/>
                                          </p:val>
                                        </p:tav>
                                      </p:tavLst>
                                    </p:anim>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grpId="0" nodeType="clickEffect">
                                  <p:stCondLst>
                                    <p:cond delay="0"/>
                                  </p:stCondLst>
                                  <p:iterate type="lt">
                                    <p:tmPct val="50000"/>
                                  </p:iterate>
                                  <p:childTnLst>
                                    <p:set>
                                      <p:cBhvr>
                                        <p:cTn id="29" dur="1" fill="hold">
                                          <p:stCondLst>
                                            <p:cond delay="0"/>
                                          </p:stCondLst>
                                        </p:cTn>
                                        <p:tgtEl>
                                          <p:spTgt spid="7"/>
                                        </p:tgtEl>
                                        <p:attrNameLst>
                                          <p:attrName>style.visibility</p:attrName>
                                        </p:attrNameLst>
                                      </p:cBhvr>
                                      <p:to>
                                        <p:strVal val="visible"/>
                                      </p:to>
                                    </p:set>
                                    <p:anim calcmode="discrete" valueType="clr">
                                      <p:cBhvr override="childStyle">
                                        <p:cTn id="30"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7"/>
                                        </p:tgtEl>
                                        <p:attrNameLst>
                                          <p:attrName>fillcolor</p:attrName>
                                        </p:attrNameLst>
                                      </p:cBhvr>
                                      <p:tavLst>
                                        <p:tav tm="0">
                                          <p:val>
                                            <p:clrVal>
                                              <a:schemeClr val="accent2"/>
                                            </p:clrVal>
                                          </p:val>
                                        </p:tav>
                                        <p:tav tm="50000">
                                          <p:val>
                                            <p:clrVal>
                                              <a:schemeClr val="hlink"/>
                                            </p:clrVal>
                                          </p:val>
                                        </p:tav>
                                      </p:tavLst>
                                    </p:anim>
                                    <p:set>
                                      <p:cBhvr>
                                        <p:cTn id="32" dur="80"/>
                                        <p:tgtEl>
                                          <p:spTgt spid="7"/>
                                        </p:tgtEl>
                                        <p:attrNameLst>
                                          <p:attrName>fill.type</p:attrName>
                                        </p:attrNameLst>
                                      </p:cBhvr>
                                      <p:to>
                                        <p:strVal val="solid"/>
                                      </p:to>
                                    </p:set>
                                  </p:childTnLst>
                                </p:cTn>
                              </p:par>
                              <p:par>
                                <p:cTn id="33" presetID="27" presetClass="entr" presetSubtype="0" fill="hold" grpId="0" nodeType="withEffect">
                                  <p:stCondLst>
                                    <p:cond delay="0"/>
                                  </p:stCondLst>
                                  <p:iterate type="lt">
                                    <p:tmPct val="50000"/>
                                  </p:iterate>
                                  <p:childTnLst>
                                    <p:set>
                                      <p:cBhvr>
                                        <p:cTn id="34" dur="1" fill="hold">
                                          <p:stCondLst>
                                            <p:cond delay="0"/>
                                          </p:stCondLst>
                                        </p:cTn>
                                        <p:tgtEl>
                                          <p:spTgt spid="8"/>
                                        </p:tgtEl>
                                        <p:attrNameLst>
                                          <p:attrName>style.visibility</p:attrName>
                                        </p:attrNameLst>
                                      </p:cBhvr>
                                      <p:to>
                                        <p:strVal val="visible"/>
                                      </p:to>
                                    </p:set>
                                    <p:anim calcmode="discrete" valueType="clr">
                                      <p:cBhvr override="childStyle">
                                        <p:cTn id="35"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8"/>
                                        </p:tgtEl>
                                        <p:attrNameLst>
                                          <p:attrName>fillcolor</p:attrName>
                                        </p:attrNameLst>
                                      </p:cBhvr>
                                      <p:tavLst>
                                        <p:tav tm="0">
                                          <p:val>
                                            <p:clrVal>
                                              <a:schemeClr val="accent2"/>
                                            </p:clrVal>
                                          </p:val>
                                        </p:tav>
                                        <p:tav tm="50000">
                                          <p:val>
                                            <p:clrVal>
                                              <a:schemeClr val="hlink"/>
                                            </p:clrVal>
                                          </p:val>
                                        </p:tav>
                                      </p:tavLst>
                                    </p:anim>
                                    <p:set>
                                      <p:cBhvr>
                                        <p:cTn id="37" dur="8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14612" y="785794"/>
            <a:ext cx="3663610" cy="400110"/>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fontAlgn="base">
              <a:spcBef>
                <a:spcPct val="0"/>
              </a:spcBef>
              <a:spcAft>
                <a:spcPct val="0"/>
              </a:spcAft>
              <a:tabLst>
                <a:tab pos="450850" algn="l"/>
              </a:tabLst>
            </a:pPr>
            <a:r>
              <a:rPr lang="fr-FR" sz="20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rPr>
              <a:t>Spectrometrie</a:t>
            </a: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rPr>
              <a:t> FTIR</a:t>
            </a:r>
            <a:endPar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graphicFrame>
        <p:nvGraphicFramePr>
          <p:cNvPr id="6" name="Tableau 5"/>
          <p:cNvGraphicFramePr>
            <a:graphicFrameLocks noGrp="1"/>
          </p:cNvGraphicFramePr>
          <p:nvPr/>
        </p:nvGraphicFramePr>
        <p:xfrm>
          <a:off x="71406" y="1285860"/>
          <a:ext cx="8929720" cy="2571768"/>
        </p:xfrm>
        <a:graphic>
          <a:graphicData uri="http://schemas.openxmlformats.org/drawingml/2006/table">
            <a:tbl>
              <a:tblPr>
                <a:tableStyleId>{E8B1032C-EA38-4F05-BA0D-38AFFFC7BED3}</a:tableStyleId>
              </a:tblPr>
              <a:tblGrid>
                <a:gridCol w="1406300"/>
                <a:gridCol w="969425"/>
                <a:gridCol w="969425"/>
                <a:gridCol w="1021920"/>
                <a:gridCol w="1021920"/>
                <a:gridCol w="1102348"/>
                <a:gridCol w="1219191"/>
                <a:gridCol w="1219191"/>
              </a:tblGrid>
              <a:tr h="222807">
                <a:tc rowSpan="2">
                  <a:txBody>
                    <a:bodyPr/>
                    <a:lstStyle/>
                    <a:p>
                      <a:pPr algn="ctr">
                        <a:lnSpc>
                          <a:spcPct val="115000"/>
                        </a:lnSpc>
                        <a:spcAft>
                          <a:spcPts val="0"/>
                        </a:spcAft>
                      </a:pPr>
                      <a:r>
                        <a:rPr lang="fr-FR" sz="900" b="1" dirty="0">
                          <a:latin typeface="Times New Roman" pitchFamily="18" charset="0"/>
                          <a:cs typeface="Times New Roman" pitchFamily="18" charset="0"/>
                        </a:rPr>
                        <a:t>Les </a:t>
                      </a:r>
                    </a:p>
                    <a:p>
                      <a:pPr algn="ctr">
                        <a:lnSpc>
                          <a:spcPct val="115000"/>
                        </a:lnSpc>
                        <a:spcAft>
                          <a:spcPts val="0"/>
                        </a:spcAft>
                      </a:pPr>
                      <a:r>
                        <a:rPr lang="fr-FR" sz="900" b="1" dirty="0">
                          <a:latin typeface="Times New Roman" pitchFamily="18" charset="0"/>
                          <a:cs typeface="Times New Roman" pitchFamily="18" charset="0"/>
                        </a:rPr>
                        <a:t>liaisons</a:t>
                      </a:r>
                    </a:p>
                    <a:p>
                      <a:pPr algn="ctr">
                        <a:lnSpc>
                          <a:spcPct val="115000"/>
                        </a:lnSpc>
                        <a:spcAft>
                          <a:spcPts val="0"/>
                        </a:spcAft>
                      </a:pPr>
                      <a:r>
                        <a:rPr lang="fr-FR" sz="900" b="1" dirty="0">
                          <a:latin typeface="Times New Roman" pitchFamily="18" charset="0"/>
                          <a:cs typeface="Times New Roman" pitchFamily="18" charset="0"/>
                        </a:rPr>
                        <a:t>Chimiques</a:t>
                      </a:r>
                      <a:endParaRPr lang="fr-FR" sz="900" b="1" dirty="0">
                        <a:latin typeface="Times New Roman" pitchFamily="18" charset="0"/>
                        <a:ea typeface="Calibri"/>
                        <a:cs typeface="Times New Roman" pitchFamily="18" charset="0"/>
                      </a:endParaRPr>
                    </a:p>
                  </a:txBody>
                  <a:tcPr marL="64834" marR="64834" marT="0" marB="0"/>
                </a:tc>
                <a:tc gridSpan="7">
                  <a:txBody>
                    <a:bodyPr/>
                    <a:lstStyle/>
                    <a:p>
                      <a:pPr algn="ctr">
                        <a:lnSpc>
                          <a:spcPct val="115000"/>
                        </a:lnSpc>
                        <a:spcAft>
                          <a:spcPts val="0"/>
                        </a:spcAft>
                      </a:pPr>
                      <a:r>
                        <a:rPr lang="fr-FR" sz="900" b="1" dirty="0">
                          <a:latin typeface="Times New Roman" pitchFamily="18" charset="0"/>
                          <a:cs typeface="Times New Roman" pitchFamily="18" charset="0"/>
                        </a:rPr>
                        <a:t>Les Nombres d’ondes  (</a:t>
                      </a:r>
                      <a:r>
                        <a:rPr lang="fr-FR" sz="900" b="1" cap="all" dirty="0">
                          <a:latin typeface="Times New Roman" pitchFamily="18" charset="0"/>
                          <a:cs typeface="Times New Roman" pitchFamily="18" charset="0"/>
                        </a:rPr>
                        <a:t>cm</a:t>
                      </a:r>
                      <a:r>
                        <a:rPr lang="fr-FR" sz="900" b="1" baseline="30000" dirty="0">
                          <a:latin typeface="Times New Roman" pitchFamily="18" charset="0"/>
                          <a:cs typeface="Times New Roman" pitchFamily="18" charset="0"/>
                        </a:rPr>
                        <a:t>-1</a:t>
                      </a:r>
                      <a:r>
                        <a:rPr lang="fr-FR" sz="900" b="1" dirty="0">
                          <a:latin typeface="Times New Roman" pitchFamily="18" charset="0"/>
                          <a:cs typeface="Times New Roman" pitchFamily="18" charset="0"/>
                        </a:rPr>
                        <a:t>)</a:t>
                      </a:r>
                      <a:endParaRPr lang="fr-FR" sz="900" b="1" dirty="0">
                        <a:latin typeface="Times New Roman" pitchFamily="18" charset="0"/>
                        <a:ea typeface="Calibri"/>
                        <a:cs typeface="Times New Roman" pitchFamily="18" charset="0"/>
                      </a:endParaRPr>
                    </a:p>
                  </a:txBody>
                  <a:tcPr marL="64834" marR="64834"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433765">
                <a:tc vMerge="1">
                  <a:txBody>
                    <a:bodyPr/>
                    <a:lstStyle/>
                    <a:p>
                      <a:endParaRPr lang="fr-FR"/>
                    </a:p>
                  </a:txBody>
                  <a:tcPr/>
                </a:tc>
                <a:tc>
                  <a:txBody>
                    <a:bodyPr/>
                    <a:lstStyle/>
                    <a:p>
                      <a:pPr algn="ctr">
                        <a:lnSpc>
                          <a:spcPct val="115000"/>
                        </a:lnSpc>
                        <a:spcAft>
                          <a:spcPts val="0"/>
                        </a:spcAft>
                      </a:pPr>
                      <a:r>
                        <a:rPr lang="fr-FR" sz="900" b="1" dirty="0">
                          <a:latin typeface="Times New Roman" pitchFamily="18" charset="0"/>
                          <a:cs typeface="Times New Roman" pitchFamily="18" charset="0"/>
                        </a:rPr>
                        <a:t>Huile</a:t>
                      </a:r>
                    </a:p>
                    <a:p>
                      <a:pPr algn="ctr">
                        <a:lnSpc>
                          <a:spcPct val="115000"/>
                        </a:lnSpc>
                        <a:spcAft>
                          <a:spcPts val="0"/>
                        </a:spcAft>
                      </a:pPr>
                      <a:r>
                        <a:rPr lang="fr-FR" sz="900" b="1" baseline="30000" dirty="0">
                          <a:latin typeface="Times New Roman" pitchFamily="18" charset="0"/>
                          <a:cs typeface="Times New Roman" pitchFamily="18" charset="0"/>
                        </a:rPr>
                        <a:t>(102)</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b="1" dirty="0">
                          <a:latin typeface="Times New Roman" pitchFamily="18" charset="0"/>
                          <a:cs typeface="Times New Roman" pitchFamily="18" charset="0"/>
                        </a:rPr>
                        <a:t>Huile</a:t>
                      </a:r>
                    </a:p>
                    <a:p>
                      <a:pPr algn="ctr">
                        <a:lnSpc>
                          <a:spcPct val="115000"/>
                        </a:lnSpc>
                        <a:spcAft>
                          <a:spcPts val="0"/>
                        </a:spcAft>
                      </a:pPr>
                      <a:r>
                        <a:rPr lang="fr-FR" sz="900" b="1" baseline="30000" dirty="0">
                          <a:latin typeface="Times New Roman" pitchFamily="18" charset="0"/>
                          <a:cs typeface="Times New Roman" pitchFamily="18" charset="0"/>
                        </a:rPr>
                        <a:t>(104)</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b="1" dirty="0">
                          <a:latin typeface="Times New Roman" pitchFamily="18" charset="0"/>
                          <a:cs typeface="Times New Roman" pitchFamily="18" charset="0"/>
                        </a:rPr>
                        <a:t>Poudre Acétone</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b="1" dirty="0">
                          <a:latin typeface="Times New Roman" pitchFamily="18" charset="0"/>
                          <a:cs typeface="Times New Roman" pitchFamily="18" charset="0"/>
                        </a:rPr>
                        <a:t>Sèche   </a:t>
                      </a:r>
                    </a:p>
                    <a:p>
                      <a:pPr algn="ctr">
                        <a:lnSpc>
                          <a:spcPct val="115000"/>
                        </a:lnSpc>
                        <a:spcAft>
                          <a:spcPts val="0"/>
                        </a:spcAft>
                      </a:pPr>
                      <a:r>
                        <a:rPr lang="fr-FR" sz="900" b="1" dirty="0">
                          <a:latin typeface="Times New Roman" pitchFamily="18" charset="0"/>
                          <a:cs typeface="Times New Roman" pitchFamily="18" charset="0"/>
                        </a:rPr>
                        <a:t> Ethanol</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b="1" dirty="0">
                          <a:latin typeface="Times New Roman" pitchFamily="18" charset="0"/>
                          <a:cs typeface="Times New Roman" pitchFamily="18" charset="0"/>
                        </a:rPr>
                        <a:t>Poudre</a:t>
                      </a:r>
                    </a:p>
                    <a:p>
                      <a:pPr algn="ctr">
                        <a:lnSpc>
                          <a:spcPct val="115000"/>
                        </a:lnSpc>
                        <a:spcAft>
                          <a:spcPts val="0"/>
                        </a:spcAft>
                      </a:pPr>
                      <a:r>
                        <a:rPr lang="fr-FR" sz="900" b="1" dirty="0">
                          <a:latin typeface="Times New Roman" pitchFamily="18" charset="0"/>
                          <a:cs typeface="Times New Roman" pitchFamily="18" charset="0"/>
                        </a:rPr>
                        <a:t>Ethanol</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b="1" dirty="0">
                          <a:latin typeface="Times New Roman" pitchFamily="18" charset="0"/>
                          <a:cs typeface="Times New Roman" pitchFamily="18" charset="0"/>
                        </a:rPr>
                        <a:t>Sèche</a:t>
                      </a:r>
                    </a:p>
                    <a:p>
                      <a:pPr algn="ctr">
                        <a:lnSpc>
                          <a:spcPct val="115000"/>
                        </a:lnSpc>
                        <a:spcAft>
                          <a:spcPts val="0"/>
                        </a:spcAft>
                      </a:pPr>
                      <a:r>
                        <a:rPr lang="fr-FR" sz="900" b="1" dirty="0">
                          <a:latin typeface="Times New Roman" pitchFamily="18" charset="0"/>
                          <a:cs typeface="Times New Roman" pitchFamily="18" charset="0"/>
                        </a:rPr>
                        <a:t>Acétone</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b="1" dirty="0">
                          <a:latin typeface="Times New Roman" pitchFamily="18" charset="0"/>
                          <a:cs typeface="Times New Roman" pitchFamily="18" charset="0"/>
                        </a:rPr>
                        <a:t>Sèche</a:t>
                      </a:r>
                    </a:p>
                    <a:p>
                      <a:pPr algn="ctr">
                        <a:lnSpc>
                          <a:spcPct val="115000"/>
                        </a:lnSpc>
                        <a:spcAft>
                          <a:spcPts val="0"/>
                        </a:spcAft>
                      </a:pPr>
                      <a:r>
                        <a:rPr lang="fr-FR" sz="900" b="1" dirty="0">
                          <a:latin typeface="Times New Roman" pitchFamily="18" charset="0"/>
                          <a:cs typeface="Times New Roman" pitchFamily="18" charset="0"/>
                        </a:rPr>
                        <a:t>Hydrodistillation</a:t>
                      </a:r>
                      <a:endParaRPr lang="fr-FR" sz="900" b="1" dirty="0">
                        <a:latin typeface="Times New Roman" pitchFamily="18" charset="0"/>
                        <a:ea typeface="Calibri"/>
                        <a:cs typeface="Times New Roman" pitchFamily="18" charset="0"/>
                      </a:endParaRPr>
                    </a:p>
                  </a:txBody>
                  <a:tcPr marL="64834" marR="64834" marT="0" marB="0"/>
                </a:tc>
              </a:tr>
              <a:tr h="222807">
                <a:tc>
                  <a:txBody>
                    <a:bodyPr/>
                    <a:lstStyle/>
                    <a:p>
                      <a:pPr algn="ctr">
                        <a:lnSpc>
                          <a:spcPct val="115000"/>
                        </a:lnSpc>
                        <a:spcAft>
                          <a:spcPts val="0"/>
                        </a:spcAft>
                      </a:pPr>
                      <a:r>
                        <a:rPr lang="fr-FR" sz="900" b="1" dirty="0">
                          <a:latin typeface="Times New Roman" pitchFamily="18" charset="0"/>
                          <a:cs typeface="Times New Roman" pitchFamily="18" charset="0"/>
                        </a:rPr>
                        <a:t>O-H</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3400</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3471,6</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3422,43</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3418,34</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3394,5</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3355,40</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3434,09</a:t>
                      </a:r>
                      <a:endParaRPr lang="fr-FR" sz="900" dirty="0">
                        <a:latin typeface="Times New Roman" pitchFamily="18" charset="0"/>
                        <a:ea typeface="Calibri"/>
                        <a:cs typeface="Times New Roman" pitchFamily="18" charset="0"/>
                      </a:endParaRPr>
                    </a:p>
                  </a:txBody>
                  <a:tcPr marL="64834" marR="64834" marT="0" marB="0"/>
                </a:tc>
              </a:tr>
              <a:tr h="222807">
                <a:tc>
                  <a:txBody>
                    <a:bodyPr/>
                    <a:lstStyle/>
                    <a:p>
                      <a:pPr algn="ctr">
                        <a:lnSpc>
                          <a:spcPct val="115000"/>
                        </a:lnSpc>
                        <a:spcAft>
                          <a:spcPts val="0"/>
                        </a:spcAft>
                      </a:pPr>
                      <a:r>
                        <a:rPr lang="fr-FR" sz="900" b="1" dirty="0">
                          <a:latin typeface="Times New Roman" pitchFamily="18" charset="0"/>
                          <a:cs typeface="Times New Roman" pitchFamily="18" charset="0"/>
                        </a:rPr>
                        <a:t>(C-H)</a:t>
                      </a:r>
                      <a:r>
                        <a:rPr lang="fr-FR" sz="900" b="1" baseline="-25000" dirty="0">
                          <a:latin typeface="Times New Roman" pitchFamily="18" charset="0"/>
                          <a:cs typeface="Times New Roman" pitchFamily="18" charset="0"/>
                        </a:rPr>
                        <a:t>CH2</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2930</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2850,6</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2855,12</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2725,56</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2858,8</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2924,82</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2927,89</a:t>
                      </a:r>
                      <a:endParaRPr lang="fr-FR" sz="900" dirty="0">
                        <a:latin typeface="Times New Roman" pitchFamily="18" charset="0"/>
                        <a:ea typeface="Calibri"/>
                        <a:cs typeface="Times New Roman" pitchFamily="18" charset="0"/>
                      </a:endParaRPr>
                    </a:p>
                  </a:txBody>
                  <a:tcPr marL="64834" marR="64834" marT="0" marB="0"/>
                </a:tc>
              </a:tr>
              <a:tr h="222807">
                <a:tc>
                  <a:txBody>
                    <a:bodyPr/>
                    <a:lstStyle/>
                    <a:p>
                      <a:pPr algn="ctr">
                        <a:lnSpc>
                          <a:spcPct val="115000"/>
                        </a:lnSpc>
                        <a:spcAft>
                          <a:spcPts val="0"/>
                        </a:spcAft>
                      </a:pPr>
                      <a:r>
                        <a:rPr lang="fr-FR" sz="900" b="1" dirty="0">
                          <a:latin typeface="Times New Roman" pitchFamily="18" charset="0"/>
                          <a:cs typeface="Times New Roman" pitchFamily="18" charset="0"/>
                        </a:rPr>
                        <a:t>C = O</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1710</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1747,4</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1710,59</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1713,38</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1736,0</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1707,52</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1718,34</a:t>
                      </a:r>
                      <a:endParaRPr lang="fr-FR" sz="900" dirty="0">
                        <a:latin typeface="Times New Roman" pitchFamily="18" charset="0"/>
                        <a:ea typeface="Calibri"/>
                        <a:cs typeface="Times New Roman" pitchFamily="18" charset="0"/>
                      </a:endParaRPr>
                    </a:p>
                  </a:txBody>
                  <a:tcPr marL="64834" marR="64834" marT="0" marB="0"/>
                </a:tc>
              </a:tr>
              <a:tr h="222807">
                <a:tc>
                  <a:txBody>
                    <a:bodyPr/>
                    <a:lstStyle/>
                    <a:p>
                      <a:pPr algn="ctr">
                        <a:lnSpc>
                          <a:spcPct val="115000"/>
                        </a:lnSpc>
                        <a:spcAft>
                          <a:spcPts val="0"/>
                        </a:spcAft>
                      </a:pPr>
                      <a:r>
                        <a:rPr lang="fr-FR" sz="900" b="1" dirty="0">
                          <a:latin typeface="Times New Roman" pitchFamily="18" charset="0"/>
                          <a:cs typeface="Times New Roman" pitchFamily="18" charset="0"/>
                        </a:rPr>
                        <a:t>C = C</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1603</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1654,8</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1651,0</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1643,83</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1635,5</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1618,09</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1678,03</a:t>
                      </a:r>
                      <a:endParaRPr lang="fr-FR" sz="900" dirty="0">
                        <a:latin typeface="Times New Roman" pitchFamily="18" charset="0"/>
                        <a:ea typeface="Calibri"/>
                        <a:cs typeface="Times New Roman" pitchFamily="18" charset="0"/>
                      </a:endParaRPr>
                    </a:p>
                  </a:txBody>
                  <a:tcPr marL="64834" marR="64834" marT="0" marB="0"/>
                </a:tc>
              </a:tr>
              <a:tr h="222807">
                <a:tc>
                  <a:txBody>
                    <a:bodyPr/>
                    <a:lstStyle/>
                    <a:p>
                      <a:pPr algn="ctr">
                        <a:lnSpc>
                          <a:spcPct val="115000"/>
                        </a:lnSpc>
                        <a:spcAft>
                          <a:spcPts val="0"/>
                        </a:spcAft>
                      </a:pPr>
                      <a:r>
                        <a:rPr lang="fr-FR" sz="900" b="1" dirty="0">
                          <a:latin typeface="Times New Roman" pitchFamily="18" charset="0"/>
                          <a:cs typeface="Times New Roman" pitchFamily="18" charset="0"/>
                        </a:rPr>
                        <a:t>(C-H)</a:t>
                      </a:r>
                      <a:r>
                        <a:rPr lang="fr-FR" sz="900" b="1" baseline="-25000" dirty="0">
                          <a:latin typeface="Times New Roman" pitchFamily="18" charset="0"/>
                          <a:cs typeface="Times New Roman" pitchFamily="18" charset="0"/>
                        </a:rPr>
                        <a:t>CH3</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1430 à 1465 </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1458,1</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1458,59</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1463,06</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1444,21</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1458,40</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1450,42</a:t>
                      </a:r>
                      <a:endParaRPr lang="fr-FR" sz="900" dirty="0">
                        <a:latin typeface="Times New Roman" pitchFamily="18" charset="0"/>
                        <a:ea typeface="Calibri"/>
                        <a:cs typeface="Times New Roman" pitchFamily="18" charset="0"/>
                      </a:endParaRPr>
                    </a:p>
                  </a:txBody>
                  <a:tcPr marL="64834" marR="64834" marT="0" marB="0"/>
                </a:tc>
              </a:tr>
              <a:tr h="222807">
                <a:tc>
                  <a:txBody>
                    <a:bodyPr/>
                    <a:lstStyle/>
                    <a:p>
                      <a:pPr algn="ctr">
                        <a:lnSpc>
                          <a:spcPct val="115000"/>
                        </a:lnSpc>
                        <a:spcAft>
                          <a:spcPts val="0"/>
                        </a:spcAft>
                      </a:pPr>
                      <a:r>
                        <a:rPr lang="fr-FR" sz="900" b="1" dirty="0">
                          <a:latin typeface="Times New Roman" pitchFamily="18" charset="0"/>
                          <a:cs typeface="Times New Roman" pitchFamily="18" charset="0"/>
                        </a:rPr>
                        <a:t>(C-O)</a:t>
                      </a:r>
                      <a:r>
                        <a:rPr lang="fr-FR" sz="900" b="1" baseline="-25000" dirty="0">
                          <a:latin typeface="Times New Roman" pitchFamily="18" charset="0"/>
                          <a:cs typeface="Times New Roman" pitchFamily="18" charset="0"/>
                        </a:rPr>
                        <a:t>Ar-OH</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1370</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1377</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1376,94</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1377,11</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1382,18</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1376,34</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1377,32</a:t>
                      </a:r>
                      <a:endParaRPr lang="fr-FR" sz="900" dirty="0">
                        <a:latin typeface="Times New Roman" pitchFamily="18" charset="0"/>
                        <a:ea typeface="Calibri"/>
                        <a:cs typeface="Times New Roman" pitchFamily="18" charset="0"/>
                      </a:endParaRPr>
                    </a:p>
                  </a:txBody>
                  <a:tcPr marL="64834" marR="64834" marT="0" marB="0"/>
                </a:tc>
              </a:tr>
              <a:tr h="289177">
                <a:tc>
                  <a:txBody>
                    <a:bodyPr/>
                    <a:lstStyle/>
                    <a:p>
                      <a:pPr algn="ctr">
                        <a:lnSpc>
                          <a:spcPct val="115000"/>
                        </a:lnSpc>
                        <a:spcAft>
                          <a:spcPts val="0"/>
                        </a:spcAft>
                      </a:pPr>
                      <a:r>
                        <a:rPr lang="fr-FR" sz="900" b="1" dirty="0">
                          <a:latin typeface="Times New Roman" pitchFamily="18" charset="0"/>
                          <a:cs typeface="Times New Roman" pitchFamily="18" charset="0"/>
                        </a:rPr>
                        <a:t>C-OH</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935 à 1151</a:t>
                      </a:r>
                      <a:endParaRPr lang="fr-FR" sz="900">
                        <a:latin typeface="Times New Roman" pitchFamily="18" charset="0"/>
                        <a:ea typeface="Calibri"/>
                        <a:cs typeface="Times New Roman" pitchFamily="18" charset="0"/>
                      </a:endParaRPr>
                    </a:p>
                  </a:txBody>
                  <a:tcPr marL="64834" marR="64834" marT="0" marB="0"/>
                </a:tc>
                <a:tc>
                  <a:txBody>
                    <a:bodyPr/>
                    <a:lstStyle/>
                    <a:p>
                      <a:pPr>
                        <a:lnSpc>
                          <a:spcPct val="115000"/>
                        </a:lnSpc>
                        <a:spcAft>
                          <a:spcPts val="0"/>
                        </a:spcAft>
                      </a:pPr>
                      <a:r>
                        <a:rPr lang="fr-FR" sz="900">
                          <a:latin typeface="Times New Roman" pitchFamily="18" charset="0"/>
                          <a:cs typeface="Times New Roman" pitchFamily="18" charset="0"/>
                        </a:rPr>
                        <a:t>1033,8 à 1161,1</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1122,15</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1151,76</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1122,82</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1236,74</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1110,27</a:t>
                      </a:r>
                      <a:endParaRPr lang="fr-FR" sz="900" dirty="0">
                        <a:latin typeface="Times New Roman" pitchFamily="18" charset="0"/>
                        <a:ea typeface="Calibri"/>
                        <a:cs typeface="Times New Roman" pitchFamily="18" charset="0"/>
                      </a:endParaRPr>
                    </a:p>
                  </a:txBody>
                  <a:tcPr marL="64834" marR="64834" marT="0" marB="0"/>
                </a:tc>
              </a:tr>
              <a:tr h="289177">
                <a:tc>
                  <a:txBody>
                    <a:bodyPr/>
                    <a:lstStyle/>
                    <a:p>
                      <a:pPr algn="ctr">
                        <a:lnSpc>
                          <a:spcPct val="115000"/>
                        </a:lnSpc>
                        <a:spcAft>
                          <a:spcPts val="0"/>
                        </a:spcAft>
                      </a:pPr>
                      <a:r>
                        <a:rPr lang="fr-FR" sz="900" b="1" dirty="0">
                          <a:latin typeface="Times New Roman" pitchFamily="18" charset="0"/>
                          <a:cs typeface="Times New Roman" pitchFamily="18" charset="0"/>
                        </a:rPr>
                        <a:t>Cycle aromatique</a:t>
                      </a:r>
                      <a:endParaRPr lang="fr-FR" sz="900" b="1"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a:latin typeface="Times New Roman" pitchFamily="18" charset="0"/>
                          <a:cs typeface="Times New Roman" pitchFamily="18" charset="0"/>
                        </a:rPr>
                        <a:t>723 à 850</a:t>
                      </a:r>
                      <a:endParaRPr lang="fr-FR" sz="90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720,3 à 848,6</a:t>
                      </a:r>
                      <a:endParaRPr lang="fr-FR" sz="900" dirty="0">
                        <a:latin typeface="Times New Roman" pitchFamily="18" charset="0"/>
                        <a:ea typeface="Calibri"/>
                        <a:cs typeface="Times New Roman" pitchFamily="18" charset="0"/>
                      </a:endParaRPr>
                    </a:p>
                  </a:txBody>
                  <a:tcPr marL="64834" marR="64834" marT="0" marB="0"/>
                </a:tc>
                <a:tc>
                  <a:txBody>
                    <a:bodyPr/>
                    <a:lstStyle/>
                    <a:p>
                      <a:pPr>
                        <a:lnSpc>
                          <a:spcPct val="115000"/>
                        </a:lnSpc>
                        <a:spcAft>
                          <a:spcPts val="0"/>
                        </a:spcAft>
                      </a:pPr>
                      <a:r>
                        <a:rPr lang="fr-FR" sz="900" dirty="0">
                          <a:latin typeface="Times New Roman" pitchFamily="18" charset="0"/>
                          <a:cs typeface="Times New Roman" pitchFamily="18" charset="0"/>
                        </a:rPr>
                        <a:t>722,24 à 936,86</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722,46 à 889,61</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794,21 à 934,68</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721,64 à 815,41</a:t>
                      </a:r>
                      <a:endParaRPr lang="fr-FR" sz="900" dirty="0">
                        <a:latin typeface="Times New Roman" pitchFamily="18" charset="0"/>
                        <a:ea typeface="Calibri"/>
                        <a:cs typeface="Times New Roman" pitchFamily="18" charset="0"/>
                      </a:endParaRPr>
                    </a:p>
                  </a:txBody>
                  <a:tcPr marL="64834" marR="64834" marT="0" marB="0"/>
                </a:tc>
                <a:tc>
                  <a:txBody>
                    <a:bodyPr/>
                    <a:lstStyle/>
                    <a:p>
                      <a:pPr algn="ctr">
                        <a:lnSpc>
                          <a:spcPct val="115000"/>
                        </a:lnSpc>
                        <a:spcAft>
                          <a:spcPts val="0"/>
                        </a:spcAft>
                      </a:pPr>
                      <a:r>
                        <a:rPr lang="fr-FR" sz="900" dirty="0">
                          <a:latin typeface="Times New Roman" pitchFamily="18" charset="0"/>
                          <a:cs typeface="Times New Roman" pitchFamily="18" charset="0"/>
                        </a:rPr>
                        <a:t>729,58 à 878,15</a:t>
                      </a:r>
                      <a:endParaRPr lang="fr-FR" sz="900" dirty="0">
                        <a:latin typeface="Times New Roman" pitchFamily="18" charset="0"/>
                        <a:ea typeface="Calibri"/>
                        <a:cs typeface="Times New Roman" pitchFamily="18" charset="0"/>
                      </a:endParaRPr>
                    </a:p>
                  </a:txBody>
                  <a:tcPr marL="64834" marR="64834" marT="0" marB="0"/>
                </a:tc>
              </a:tr>
            </a:tbl>
          </a:graphicData>
        </a:graphic>
      </p:graphicFrame>
      <p:pic>
        <p:nvPicPr>
          <p:cNvPr id="7" name="Image 4"/>
          <p:cNvPicPr>
            <a:picLocks noChangeAspect="1" noChangeArrowheads="1"/>
          </p:cNvPicPr>
          <p:nvPr/>
        </p:nvPicPr>
        <p:blipFill>
          <a:blip r:embed="rId3"/>
          <a:srcRect/>
          <a:stretch>
            <a:fillRect/>
          </a:stretch>
        </p:blipFill>
        <p:spPr bwMode="auto">
          <a:xfrm>
            <a:off x="0" y="3929066"/>
            <a:ext cx="4429124" cy="2928934"/>
          </a:xfrm>
          <a:prstGeom prst="rect">
            <a:avLst/>
          </a:prstGeom>
          <a:noFill/>
          <a:ln w="9525">
            <a:noFill/>
            <a:miter lim="800000"/>
            <a:headEnd/>
            <a:tailEnd/>
          </a:ln>
        </p:spPr>
      </p:pic>
      <p:pic>
        <p:nvPicPr>
          <p:cNvPr id="8" name="Image 7"/>
          <p:cNvPicPr/>
          <p:nvPr/>
        </p:nvPicPr>
        <p:blipFill>
          <a:blip r:embed="rId4">
            <a:lum bright="-30000" contrast="40000"/>
          </a:blip>
          <a:srcRect/>
          <a:stretch>
            <a:fillRect/>
          </a:stretch>
        </p:blipFill>
        <p:spPr bwMode="auto">
          <a:xfrm>
            <a:off x="4429124" y="4000504"/>
            <a:ext cx="4572032" cy="2857496"/>
          </a:xfrm>
          <a:prstGeom prst="rect">
            <a:avLst/>
          </a:prstGeom>
          <a:noFill/>
          <a:ln w="19050">
            <a:solidFill>
              <a:schemeClr val="tx1"/>
            </a:solidFill>
            <a:miter lim="800000"/>
            <a:headEnd/>
            <a:tailEnd/>
          </a:ln>
        </p:spPr>
      </p:pic>
      <p:sp>
        <p:nvSpPr>
          <p:cNvPr id="9" name="Ellipse 8"/>
          <p:cNvSpPr/>
          <p:nvPr/>
        </p:nvSpPr>
        <p:spPr>
          <a:xfrm>
            <a:off x="0" y="0"/>
            <a:ext cx="9001156" cy="78579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fr-F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B/ Caractérisations physico-chimiques : </a:t>
            </a:r>
            <a:r>
              <a:rPr lang="fr-FR" sz="2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a:r>
            <a:br>
              <a:rPr lang="fr-FR" sz="2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br>
            <a:endParaRPr lang="fr-FR"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Rectangle 9"/>
          <p:cNvSpPr/>
          <p:nvPr/>
        </p:nvSpPr>
        <p:spPr>
          <a:xfrm>
            <a:off x="357158" y="5786454"/>
            <a:ext cx="488948" cy="287643"/>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fontAlgn="auto">
              <a:lnSpc>
                <a:spcPct val="115000"/>
              </a:lnSpc>
              <a:spcBef>
                <a:spcPts val="0"/>
              </a:spcBef>
              <a:spcAft>
                <a:spcPts val="1000"/>
              </a:spcAft>
              <a:defRPr/>
            </a:pPr>
            <a:r>
              <a:rPr lang="fr-FR" sz="1200" b="1" dirty="0">
                <a:latin typeface="Times New Roman" pitchFamily="18" charset="0"/>
                <a:ea typeface="Times New Roman"/>
                <a:cs typeface="Times New Roman" pitchFamily="18" charset="0"/>
              </a:rPr>
              <a:t>O-H</a:t>
            </a:r>
          </a:p>
        </p:txBody>
      </p:sp>
      <p:cxnSp>
        <p:nvCxnSpPr>
          <p:cNvPr id="12" name="Connecteur droit avec flèche 11"/>
          <p:cNvCxnSpPr/>
          <p:nvPr/>
        </p:nvCxnSpPr>
        <p:spPr>
          <a:xfrm rot="5400000" flipH="1" flipV="1">
            <a:off x="321439" y="5322107"/>
            <a:ext cx="642942" cy="1428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Rectangle 12"/>
          <p:cNvSpPr/>
          <p:nvPr/>
        </p:nvSpPr>
        <p:spPr>
          <a:xfrm>
            <a:off x="642910" y="4143380"/>
            <a:ext cx="785818" cy="30469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fontAlgn="auto">
              <a:lnSpc>
                <a:spcPct val="115000"/>
              </a:lnSpc>
              <a:spcBef>
                <a:spcPts val="0"/>
              </a:spcBef>
              <a:spcAft>
                <a:spcPts val="1000"/>
              </a:spcAft>
              <a:defRPr/>
            </a:pPr>
            <a:r>
              <a:rPr lang="fr-FR" sz="1200" b="1" dirty="0">
                <a:latin typeface="Times New Roman" pitchFamily="18" charset="0"/>
                <a:ea typeface="Times New Roman"/>
                <a:cs typeface="Times New Roman" pitchFamily="18" charset="0"/>
              </a:rPr>
              <a:t>(C-H)</a:t>
            </a:r>
            <a:r>
              <a:rPr lang="fr-FR" sz="1200" b="1" baseline="-25000" dirty="0">
                <a:latin typeface="Times New Roman" pitchFamily="18" charset="0"/>
                <a:ea typeface="Times New Roman"/>
                <a:cs typeface="Times New Roman" pitchFamily="18" charset="0"/>
              </a:rPr>
              <a:t>CH2</a:t>
            </a:r>
            <a:endParaRPr lang="fr-FR" sz="1200" b="1" dirty="0">
              <a:latin typeface="Times New Roman" pitchFamily="18" charset="0"/>
              <a:ea typeface="Times New Roman"/>
              <a:cs typeface="Times New Roman" pitchFamily="18" charset="0"/>
            </a:endParaRPr>
          </a:p>
        </p:txBody>
      </p:sp>
      <p:cxnSp>
        <p:nvCxnSpPr>
          <p:cNvPr id="15" name="Connecteur droit avec flèche 14"/>
          <p:cNvCxnSpPr>
            <a:stCxn id="13" idx="2"/>
          </p:cNvCxnSpPr>
          <p:nvPr/>
        </p:nvCxnSpPr>
        <p:spPr>
          <a:xfrm rot="16200000" flipH="1">
            <a:off x="313053" y="5170844"/>
            <a:ext cx="1552689" cy="10715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Rectangle 15"/>
          <p:cNvSpPr/>
          <p:nvPr/>
        </p:nvSpPr>
        <p:spPr>
          <a:xfrm>
            <a:off x="1552674" y="5143512"/>
            <a:ext cx="460383" cy="287643"/>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pPr algn="ctr" fontAlgn="auto">
              <a:lnSpc>
                <a:spcPct val="115000"/>
              </a:lnSpc>
              <a:spcBef>
                <a:spcPts val="0"/>
              </a:spcBef>
              <a:spcAft>
                <a:spcPts val="1000"/>
              </a:spcAft>
              <a:defRPr/>
            </a:pPr>
            <a:r>
              <a:rPr lang="fr-FR" sz="1200" b="1" dirty="0">
                <a:latin typeface="Times New Roman" pitchFamily="18" charset="0"/>
                <a:ea typeface="Times New Roman"/>
                <a:cs typeface="Times New Roman" pitchFamily="18" charset="0"/>
              </a:rPr>
              <a:t>C=0</a:t>
            </a:r>
          </a:p>
        </p:txBody>
      </p:sp>
      <p:cxnSp>
        <p:nvCxnSpPr>
          <p:cNvPr id="18" name="Connecteur droit avec flèche 17"/>
          <p:cNvCxnSpPr>
            <a:stCxn id="16" idx="2"/>
          </p:cNvCxnSpPr>
          <p:nvPr/>
        </p:nvCxnSpPr>
        <p:spPr>
          <a:xfrm rot="16200000" flipH="1">
            <a:off x="1678181" y="5535840"/>
            <a:ext cx="569612" cy="36024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 name="Rectangle 19"/>
          <p:cNvSpPr/>
          <p:nvPr/>
        </p:nvSpPr>
        <p:spPr>
          <a:xfrm>
            <a:off x="1857356" y="4143380"/>
            <a:ext cx="878189" cy="287643"/>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pPr algn="ctr" fontAlgn="auto">
              <a:lnSpc>
                <a:spcPct val="115000"/>
              </a:lnSpc>
              <a:spcBef>
                <a:spcPts val="0"/>
              </a:spcBef>
              <a:spcAft>
                <a:spcPts val="1000"/>
              </a:spcAft>
              <a:defRPr/>
            </a:pPr>
            <a:r>
              <a:rPr lang="fr-FR" sz="1200" b="1" dirty="0">
                <a:solidFill>
                  <a:schemeClr val="bg1"/>
                </a:solidFill>
                <a:latin typeface="Times New Roman" pitchFamily="18" charset="0"/>
                <a:ea typeface="Times New Roman"/>
                <a:cs typeface="Times New Roman" pitchFamily="18" charset="0"/>
              </a:rPr>
              <a:t>(C-O)</a:t>
            </a:r>
            <a:r>
              <a:rPr lang="fr-FR" sz="1200" b="1" baseline="-25000" dirty="0">
                <a:solidFill>
                  <a:schemeClr val="bg1"/>
                </a:solidFill>
                <a:latin typeface="Times New Roman" pitchFamily="18" charset="0"/>
                <a:ea typeface="Times New Roman"/>
                <a:cs typeface="Times New Roman" pitchFamily="18" charset="0"/>
              </a:rPr>
              <a:t>Ar-OH</a:t>
            </a:r>
            <a:endParaRPr lang="fr-FR" sz="1200" b="1" dirty="0">
              <a:solidFill>
                <a:schemeClr val="bg1"/>
              </a:solidFill>
              <a:latin typeface="Times New Roman" pitchFamily="18" charset="0"/>
              <a:ea typeface="Times New Roman"/>
              <a:cs typeface="Times New Roman" pitchFamily="18" charset="0"/>
            </a:endParaRPr>
          </a:p>
        </p:txBody>
      </p:sp>
      <p:cxnSp>
        <p:nvCxnSpPr>
          <p:cNvPr id="22" name="Connecteur droit avec flèche 21"/>
          <p:cNvCxnSpPr/>
          <p:nvPr/>
        </p:nvCxnSpPr>
        <p:spPr>
          <a:xfrm rot="16200000" flipH="1">
            <a:off x="1821637" y="4964917"/>
            <a:ext cx="1357322" cy="42862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8" name="Rectangle 27"/>
          <p:cNvSpPr>
            <a:spLocks noChangeArrowheads="1"/>
          </p:cNvSpPr>
          <p:nvPr/>
        </p:nvSpPr>
        <p:spPr bwMode="auto">
          <a:xfrm>
            <a:off x="2786050" y="4143381"/>
            <a:ext cx="1350498" cy="287643"/>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square">
            <a:spAutoFit/>
          </a:bodyPr>
          <a:lstStyle/>
          <a:p>
            <a:pPr algn="ctr">
              <a:lnSpc>
                <a:spcPct val="115000"/>
              </a:lnSpc>
              <a:spcAft>
                <a:spcPts val="1000"/>
              </a:spcAft>
            </a:pPr>
            <a:r>
              <a:rPr lang="fr-FR" sz="1200" b="1" dirty="0">
                <a:solidFill>
                  <a:schemeClr val="bg1"/>
                </a:solidFill>
                <a:latin typeface="Times New Roman" pitchFamily="18" charset="0"/>
                <a:cs typeface="Times New Roman" pitchFamily="18" charset="0"/>
              </a:rPr>
              <a:t>Cycle aromatique</a:t>
            </a:r>
          </a:p>
        </p:txBody>
      </p:sp>
      <p:cxnSp>
        <p:nvCxnSpPr>
          <p:cNvPr id="30" name="Connecteur droit avec flèche 29"/>
          <p:cNvCxnSpPr/>
          <p:nvPr/>
        </p:nvCxnSpPr>
        <p:spPr>
          <a:xfrm rot="16200000" flipH="1">
            <a:off x="2821769" y="4679165"/>
            <a:ext cx="642942" cy="1428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4" name="Rectangle 33"/>
          <p:cNvSpPr/>
          <p:nvPr/>
        </p:nvSpPr>
        <p:spPr>
          <a:xfrm>
            <a:off x="4786314" y="6072206"/>
            <a:ext cx="488948" cy="287643"/>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fontAlgn="auto">
              <a:lnSpc>
                <a:spcPct val="115000"/>
              </a:lnSpc>
              <a:spcBef>
                <a:spcPts val="0"/>
              </a:spcBef>
              <a:spcAft>
                <a:spcPts val="1000"/>
              </a:spcAft>
              <a:defRPr/>
            </a:pPr>
            <a:r>
              <a:rPr lang="fr-FR" sz="1200" b="1" dirty="0">
                <a:solidFill>
                  <a:schemeClr val="bg1"/>
                </a:solidFill>
                <a:latin typeface="Times New Roman" pitchFamily="18" charset="0"/>
                <a:ea typeface="Times New Roman"/>
                <a:cs typeface="Times New Roman" pitchFamily="18" charset="0"/>
              </a:rPr>
              <a:t>O-H</a:t>
            </a:r>
          </a:p>
        </p:txBody>
      </p:sp>
      <p:cxnSp>
        <p:nvCxnSpPr>
          <p:cNvPr id="35" name="Connecteur droit avec flèche 34"/>
          <p:cNvCxnSpPr/>
          <p:nvPr/>
        </p:nvCxnSpPr>
        <p:spPr>
          <a:xfrm rot="5400000" flipH="1" flipV="1">
            <a:off x="4750595" y="5679297"/>
            <a:ext cx="642942" cy="1428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0" name="Rectangle 39"/>
          <p:cNvSpPr/>
          <p:nvPr/>
        </p:nvSpPr>
        <p:spPr>
          <a:xfrm>
            <a:off x="4929190" y="4071942"/>
            <a:ext cx="785818" cy="287643"/>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fontAlgn="auto">
              <a:lnSpc>
                <a:spcPct val="115000"/>
              </a:lnSpc>
              <a:spcBef>
                <a:spcPts val="0"/>
              </a:spcBef>
              <a:spcAft>
                <a:spcPts val="1000"/>
              </a:spcAft>
              <a:defRPr/>
            </a:pPr>
            <a:r>
              <a:rPr lang="fr-FR" sz="1200" b="1" dirty="0">
                <a:solidFill>
                  <a:schemeClr val="bg1"/>
                </a:solidFill>
                <a:latin typeface="Times New Roman" pitchFamily="18" charset="0"/>
                <a:ea typeface="Times New Roman"/>
                <a:cs typeface="Times New Roman" pitchFamily="18" charset="0"/>
              </a:rPr>
              <a:t>(C-H)</a:t>
            </a:r>
            <a:r>
              <a:rPr lang="fr-FR" sz="1200" b="1" baseline="-25000" dirty="0">
                <a:solidFill>
                  <a:schemeClr val="bg1"/>
                </a:solidFill>
                <a:latin typeface="Times New Roman" pitchFamily="18" charset="0"/>
                <a:ea typeface="Times New Roman"/>
                <a:cs typeface="Times New Roman" pitchFamily="18" charset="0"/>
              </a:rPr>
              <a:t>CH2</a:t>
            </a:r>
            <a:endParaRPr lang="fr-FR" sz="1200" b="1" dirty="0">
              <a:solidFill>
                <a:schemeClr val="bg1"/>
              </a:solidFill>
              <a:latin typeface="Times New Roman" pitchFamily="18" charset="0"/>
              <a:ea typeface="Times New Roman"/>
              <a:cs typeface="Times New Roman" pitchFamily="18" charset="0"/>
            </a:endParaRPr>
          </a:p>
        </p:txBody>
      </p:sp>
      <p:cxnSp>
        <p:nvCxnSpPr>
          <p:cNvPr id="41" name="Connecteur droit avec flèche 40"/>
          <p:cNvCxnSpPr>
            <a:stCxn id="40" idx="2"/>
          </p:cNvCxnSpPr>
          <p:nvPr/>
        </p:nvCxnSpPr>
        <p:spPr>
          <a:xfrm rot="16200000" flipH="1">
            <a:off x="4769400" y="4912283"/>
            <a:ext cx="1355430" cy="25003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6" name="Rectangle 45"/>
          <p:cNvSpPr/>
          <p:nvPr/>
        </p:nvSpPr>
        <p:spPr>
          <a:xfrm>
            <a:off x="6072198" y="4071942"/>
            <a:ext cx="460383" cy="287643"/>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pPr algn="ctr" fontAlgn="auto">
              <a:lnSpc>
                <a:spcPct val="115000"/>
              </a:lnSpc>
              <a:spcBef>
                <a:spcPts val="0"/>
              </a:spcBef>
              <a:spcAft>
                <a:spcPts val="1000"/>
              </a:spcAft>
              <a:defRPr/>
            </a:pPr>
            <a:r>
              <a:rPr lang="fr-FR" sz="1200" b="1" dirty="0">
                <a:latin typeface="Times New Roman" pitchFamily="18" charset="0"/>
                <a:ea typeface="Times New Roman"/>
                <a:cs typeface="Times New Roman" pitchFamily="18" charset="0"/>
              </a:rPr>
              <a:t>C=0</a:t>
            </a:r>
          </a:p>
        </p:txBody>
      </p:sp>
      <p:cxnSp>
        <p:nvCxnSpPr>
          <p:cNvPr id="47" name="Connecteur droit avec flèche 46"/>
          <p:cNvCxnSpPr>
            <a:stCxn id="46" idx="2"/>
          </p:cNvCxnSpPr>
          <p:nvPr/>
        </p:nvCxnSpPr>
        <p:spPr>
          <a:xfrm rot="16200000" flipH="1">
            <a:off x="6045364" y="4616611"/>
            <a:ext cx="783929" cy="26987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5" name="Rectangle 54"/>
          <p:cNvSpPr/>
          <p:nvPr/>
        </p:nvSpPr>
        <p:spPr>
          <a:xfrm>
            <a:off x="6715140" y="4071942"/>
            <a:ext cx="878189" cy="287643"/>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pPr algn="ctr" fontAlgn="auto">
              <a:lnSpc>
                <a:spcPct val="115000"/>
              </a:lnSpc>
              <a:spcBef>
                <a:spcPts val="0"/>
              </a:spcBef>
              <a:spcAft>
                <a:spcPts val="1000"/>
              </a:spcAft>
              <a:defRPr/>
            </a:pPr>
            <a:r>
              <a:rPr lang="fr-FR" sz="1200" b="1" dirty="0">
                <a:solidFill>
                  <a:schemeClr val="bg1"/>
                </a:solidFill>
                <a:latin typeface="Times New Roman" pitchFamily="18" charset="0"/>
                <a:ea typeface="Times New Roman"/>
                <a:cs typeface="Times New Roman" pitchFamily="18" charset="0"/>
              </a:rPr>
              <a:t>(C-O)</a:t>
            </a:r>
            <a:r>
              <a:rPr lang="fr-FR" sz="1200" b="1" baseline="-25000" dirty="0">
                <a:solidFill>
                  <a:schemeClr val="bg1"/>
                </a:solidFill>
                <a:latin typeface="Times New Roman" pitchFamily="18" charset="0"/>
                <a:ea typeface="Times New Roman"/>
                <a:cs typeface="Times New Roman" pitchFamily="18" charset="0"/>
              </a:rPr>
              <a:t>Ar-OH</a:t>
            </a:r>
            <a:endParaRPr lang="fr-FR" sz="1200" b="1" dirty="0">
              <a:solidFill>
                <a:schemeClr val="bg1"/>
              </a:solidFill>
              <a:latin typeface="Times New Roman" pitchFamily="18" charset="0"/>
              <a:ea typeface="Times New Roman"/>
              <a:cs typeface="Times New Roman" pitchFamily="18" charset="0"/>
            </a:endParaRPr>
          </a:p>
        </p:txBody>
      </p:sp>
      <p:cxnSp>
        <p:nvCxnSpPr>
          <p:cNvPr id="56" name="Connecteur droit avec flèche 55"/>
          <p:cNvCxnSpPr/>
          <p:nvPr/>
        </p:nvCxnSpPr>
        <p:spPr>
          <a:xfrm rot="16200000" flipH="1">
            <a:off x="6500827" y="5000634"/>
            <a:ext cx="1143009" cy="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0" name="Rectangle 59"/>
          <p:cNvSpPr>
            <a:spLocks noChangeArrowheads="1"/>
          </p:cNvSpPr>
          <p:nvPr/>
        </p:nvSpPr>
        <p:spPr bwMode="auto">
          <a:xfrm>
            <a:off x="7643834" y="4052995"/>
            <a:ext cx="1350498" cy="304699"/>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wrap="square">
            <a:spAutoFit/>
          </a:bodyPr>
          <a:lstStyle/>
          <a:p>
            <a:pPr algn="ctr">
              <a:lnSpc>
                <a:spcPct val="115000"/>
              </a:lnSpc>
              <a:spcAft>
                <a:spcPts val="1000"/>
              </a:spcAft>
            </a:pPr>
            <a:r>
              <a:rPr lang="fr-FR" sz="1200" b="1" dirty="0">
                <a:solidFill>
                  <a:schemeClr val="bg1"/>
                </a:solidFill>
                <a:latin typeface="Times New Roman" pitchFamily="18" charset="0"/>
                <a:cs typeface="Times New Roman" pitchFamily="18" charset="0"/>
              </a:rPr>
              <a:t>Cycle </a:t>
            </a:r>
            <a:r>
              <a:rPr lang="fr-FR" sz="1200" b="1" dirty="0" smtClean="0">
                <a:solidFill>
                  <a:schemeClr val="bg1"/>
                </a:solidFill>
                <a:latin typeface="Times New Roman" pitchFamily="18" charset="0"/>
                <a:cs typeface="Times New Roman" pitchFamily="18" charset="0"/>
              </a:rPr>
              <a:t>aromatique</a:t>
            </a:r>
            <a:endParaRPr lang="fr-FR" sz="1200" b="1" dirty="0">
              <a:solidFill>
                <a:schemeClr val="bg1"/>
              </a:solidFill>
              <a:latin typeface="Times New Roman" pitchFamily="18" charset="0"/>
              <a:cs typeface="Times New Roman" pitchFamily="18" charset="0"/>
            </a:endParaRPr>
          </a:p>
        </p:txBody>
      </p:sp>
      <p:cxnSp>
        <p:nvCxnSpPr>
          <p:cNvPr id="65" name="Connecteur droit avec flèche 64"/>
          <p:cNvCxnSpPr/>
          <p:nvPr/>
        </p:nvCxnSpPr>
        <p:spPr>
          <a:xfrm rot="5400000">
            <a:off x="7858148" y="4429132"/>
            <a:ext cx="500066" cy="35719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7" name="Espace réservé du numéro de diapositive 26"/>
          <p:cNvSpPr>
            <a:spLocks noGrp="1"/>
          </p:cNvSpPr>
          <p:nvPr>
            <p:ph type="sldNum" sz="quarter" idx="12"/>
          </p:nvPr>
        </p:nvSpPr>
        <p:spPr/>
        <p:txBody>
          <a:bodyPr/>
          <a:lstStyle/>
          <a:p>
            <a:fld id="{E13E569A-13EB-47B2-8029-0E5C2F467127}" type="slidenum">
              <a:rPr lang="fr-FR" smtClean="0"/>
              <a:pPr/>
              <a:t>23</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4" presetClass="entr" presetSubtype="0" accel="10000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strVal val="#ppt_w*0.05"/>
                                          </p:val>
                                        </p:tav>
                                        <p:tav tm="100000">
                                          <p:val>
                                            <p:strVal val="#ppt_w"/>
                                          </p:val>
                                        </p:tav>
                                      </p:tavLst>
                                    </p:anim>
                                    <p:anim calcmode="lin" valueType="num">
                                      <p:cBhvr>
                                        <p:cTn id="22" dur="500" fill="hold"/>
                                        <p:tgtEl>
                                          <p:spTgt spid="6"/>
                                        </p:tgtEl>
                                        <p:attrNameLst>
                                          <p:attrName>ppt_h</p:attrName>
                                        </p:attrNameLst>
                                      </p:cBhvr>
                                      <p:tavLst>
                                        <p:tav tm="0">
                                          <p:val>
                                            <p:strVal val="#ppt_h"/>
                                          </p:val>
                                        </p:tav>
                                        <p:tav tm="100000">
                                          <p:val>
                                            <p:strVal val="#ppt_h"/>
                                          </p:val>
                                        </p:tav>
                                      </p:tavLst>
                                    </p:anim>
                                    <p:anim calcmode="lin" valueType="num">
                                      <p:cBhvr>
                                        <p:cTn id="23" dur="500" fill="hold"/>
                                        <p:tgtEl>
                                          <p:spTgt spid="6"/>
                                        </p:tgtEl>
                                        <p:attrNameLst>
                                          <p:attrName>ppt_x</p:attrName>
                                        </p:attrNameLst>
                                      </p:cBhvr>
                                      <p:tavLst>
                                        <p:tav tm="0">
                                          <p:val>
                                            <p:strVal val="#ppt_x-.2"/>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circle(in)">
                                      <p:cBhvr>
                                        <p:cTn id="42" dur="1000"/>
                                        <p:tgtEl>
                                          <p:spTgt spid="34"/>
                                        </p:tgtEl>
                                      </p:cBhvr>
                                    </p:animEffect>
                                  </p:childTnLst>
                                </p:cTn>
                              </p:par>
                              <p:par>
                                <p:cTn id="43" presetID="6" presetClass="entr" presetSubtype="16"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circle(in)">
                                      <p:cBhvr>
                                        <p:cTn id="45" dur="1000"/>
                                        <p:tgtEl>
                                          <p:spTgt spid="10"/>
                                        </p:tgtEl>
                                      </p:cBhvr>
                                    </p:animEffect>
                                  </p:childTnLst>
                                </p:cTn>
                              </p:par>
                              <p:par>
                                <p:cTn id="46" presetID="18" presetClass="entr" presetSubtype="12" fill="hold"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strips(downLeft)">
                                      <p:cBhvr>
                                        <p:cTn id="48" dur="500"/>
                                        <p:tgtEl>
                                          <p:spTgt spid="12"/>
                                        </p:tgtEl>
                                      </p:cBhvr>
                                    </p:animEffect>
                                  </p:childTnLst>
                                </p:cTn>
                              </p:par>
                              <p:par>
                                <p:cTn id="49" presetID="18" presetClass="entr" presetSubtype="12" fill="hold"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strips(downLeft)">
                                      <p:cBhvr>
                                        <p:cTn id="51" dur="500"/>
                                        <p:tgtEl>
                                          <p:spTgt spid="35"/>
                                        </p:tgtEl>
                                      </p:cBhvr>
                                    </p:animEffect>
                                  </p:childTnLst>
                                </p:cTn>
                              </p:par>
                            </p:childTnLst>
                          </p:cTn>
                        </p:par>
                      </p:childTnLst>
                    </p:cTn>
                  </p:par>
                  <p:par>
                    <p:cTn id="52" fill="hold">
                      <p:stCondLst>
                        <p:cond delay="indefinite"/>
                      </p:stCondLst>
                      <p:childTnLst>
                        <p:par>
                          <p:cTn id="53" fill="hold">
                            <p:stCondLst>
                              <p:cond delay="0"/>
                            </p:stCondLst>
                            <p:childTnLst>
                              <p:par>
                                <p:cTn id="54" presetID="6" presetClass="entr" presetSubtype="16"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circle(in)">
                                      <p:cBhvr>
                                        <p:cTn id="56" dur="1000"/>
                                        <p:tgtEl>
                                          <p:spTgt spid="13"/>
                                        </p:tgtEl>
                                      </p:cBhvr>
                                    </p:animEffect>
                                  </p:childTnLst>
                                </p:cTn>
                              </p:par>
                              <p:par>
                                <p:cTn id="57" presetID="6" presetClass="entr" presetSubtype="16"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circle(in)">
                                      <p:cBhvr>
                                        <p:cTn id="59" dur="1000"/>
                                        <p:tgtEl>
                                          <p:spTgt spid="40"/>
                                        </p:tgtEl>
                                      </p:cBhvr>
                                    </p:animEffect>
                                  </p:childTnLst>
                                </p:cTn>
                              </p:par>
                              <p:par>
                                <p:cTn id="60" presetID="18" presetClass="entr" presetSubtype="12" fill="hold"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strips(downLeft)">
                                      <p:cBhvr>
                                        <p:cTn id="62" dur="500"/>
                                        <p:tgtEl>
                                          <p:spTgt spid="15"/>
                                        </p:tgtEl>
                                      </p:cBhvr>
                                    </p:animEffect>
                                  </p:childTnLst>
                                </p:cTn>
                              </p:par>
                              <p:par>
                                <p:cTn id="63" presetID="18" presetClass="entr" presetSubtype="12" fill="hold"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strips(downLeft)">
                                      <p:cBhvr>
                                        <p:cTn id="65" dur="500"/>
                                        <p:tgtEl>
                                          <p:spTgt spid="41"/>
                                        </p:tgtEl>
                                      </p:cBhvr>
                                    </p:animEffect>
                                  </p:childTnLst>
                                </p:cTn>
                              </p:par>
                            </p:childTnLst>
                          </p:cTn>
                        </p:par>
                      </p:childTnLst>
                    </p:cTn>
                  </p:par>
                  <p:par>
                    <p:cTn id="66" fill="hold">
                      <p:stCondLst>
                        <p:cond delay="indefinite"/>
                      </p:stCondLst>
                      <p:childTnLst>
                        <p:par>
                          <p:cTn id="67" fill="hold">
                            <p:stCondLst>
                              <p:cond delay="0"/>
                            </p:stCondLst>
                            <p:childTnLst>
                              <p:par>
                                <p:cTn id="68" presetID="6" presetClass="entr" presetSubtype="16"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circle(in)">
                                      <p:cBhvr>
                                        <p:cTn id="70" dur="1000"/>
                                        <p:tgtEl>
                                          <p:spTgt spid="16"/>
                                        </p:tgtEl>
                                      </p:cBhvr>
                                    </p:animEffect>
                                  </p:childTnLst>
                                </p:cTn>
                              </p:par>
                              <p:par>
                                <p:cTn id="71" presetID="6" presetClass="entr" presetSubtype="16"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circle(in)">
                                      <p:cBhvr>
                                        <p:cTn id="73" dur="1000"/>
                                        <p:tgtEl>
                                          <p:spTgt spid="46"/>
                                        </p:tgtEl>
                                      </p:cBhvr>
                                    </p:animEffect>
                                  </p:childTnLst>
                                </p:cTn>
                              </p:par>
                              <p:par>
                                <p:cTn id="74" presetID="18" presetClass="entr" presetSubtype="12" fill="hold" nodeType="withEffect">
                                  <p:stCondLst>
                                    <p:cond delay="0"/>
                                  </p:stCondLst>
                                  <p:childTnLst>
                                    <p:set>
                                      <p:cBhvr>
                                        <p:cTn id="75" dur="1" fill="hold">
                                          <p:stCondLst>
                                            <p:cond delay="0"/>
                                          </p:stCondLst>
                                        </p:cTn>
                                        <p:tgtEl>
                                          <p:spTgt spid="47"/>
                                        </p:tgtEl>
                                        <p:attrNameLst>
                                          <p:attrName>style.visibility</p:attrName>
                                        </p:attrNameLst>
                                      </p:cBhvr>
                                      <p:to>
                                        <p:strVal val="visible"/>
                                      </p:to>
                                    </p:set>
                                    <p:animEffect transition="in" filter="strips(downLeft)">
                                      <p:cBhvr>
                                        <p:cTn id="76" dur="500"/>
                                        <p:tgtEl>
                                          <p:spTgt spid="47"/>
                                        </p:tgtEl>
                                      </p:cBhvr>
                                    </p:animEffect>
                                  </p:childTnLst>
                                </p:cTn>
                              </p:par>
                              <p:par>
                                <p:cTn id="77" presetID="18" presetClass="entr" presetSubtype="12" fill="hold"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strips(downLeft)">
                                      <p:cBhvr>
                                        <p:cTn id="79" dur="500"/>
                                        <p:tgtEl>
                                          <p:spTgt spid="18"/>
                                        </p:tgtEl>
                                      </p:cBhvr>
                                    </p:animEffect>
                                  </p:childTnLst>
                                </p:cTn>
                              </p:par>
                            </p:childTnLst>
                          </p:cTn>
                        </p:par>
                      </p:childTnLst>
                    </p:cTn>
                  </p:par>
                  <p:par>
                    <p:cTn id="80" fill="hold">
                      <p:stCondLst>
                        <p:cond delay="indefinite"/>
                      </p:stCondLst>
                      <p:childTnLst>
                        <p:par>
                          <p:cTn id="81" fill="hold">
                            <p:stCondLst>
                              <p:cond delay="0"/>
                            </p:stCondLst>
                            <p:childTnLst>
                              <p:par>
                                <p:cTn id="82" presetID="6" presetClass="entr" presetSubtype="16" fill="hold" grpId="0" nodeType="clickEffect">
                                  <p:stCondLst>
                                    <p:cond delay="0"/>
                                  </p:stCondLst>
                                  <p:childTnLst>
                                    <p:set>
                                      <p:cBhvr>
                                        <p:cTn id="83" dur="1" fill="hold">
                                          <p:stCondLst>
                                            <p:cond delay="0"/>
                                          </p:stCondLst>
                                        </p:cTn>
                                        <p:tgtEl>
                                          <p:spTgt spid="55"/>
                                        </p:tgtEl>
                                        <p:attrNameLst>
                                          <p:attrName>style.visibility</p:attrName>
                                        </p:attrNameLst>
                                      </p:cBhvr>
                                      <p:to>
                                        <p:strVal val="visible"/>
                                      </p:to>
                                    </p:set>
                                    <p:animEffect transition="in" filter="circle(in)">
                                      <p:cBhvr>
                                        <p:cTn id="84" dur="1000"/>
                                        <p:tgtEl>
                                          <p:spTgt spid="55"/>
                                        </p:tgtEl>
                                      </p:cBhvr>
                                    </p:animEffect>
                                  </p:childTnLst>
                                </p:cTn>
                              </p:par>
                              <p:par>
                                <p:cTn id="85" presetID="6" presetClass="entr" presetSubtype="16"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circle(in)">
                                      <p:cBhvr>
                                        <p:cTn id="87" dur="1000"/>
                                        <p:tgtEl>
                                          <p:spTgt spid="20"/>
                                        </p:tgtEl>
                                      </p:cBhvr>
                                    </p:animEffect>
                                  </p:childTnLst>
                                </p:cTn>
                              </p:par>
                              <p:par>
                                <p:cTn id="88" presetID="18" presetClass="entr" presetSubtype="12" fill="hold" nodeType="with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strips(downLeft)">
                                      <p:cBhvr>
                                        <p:cTn id="90" dur="500"/>
                                        <p:tgtEl>
                                          <p:spTgt spid="56"/>
                                        </p:tgtEl>
                                      </p:cBhvr>
                                    </p:animEffect>
                                  </p:childTnLst>
                                </p:cTn>
                              </p:par>
                              <p:par>
                                <p:cTn id="91" presetID="18" presetClass="entr" presetSubtype="12" fill="hold" nodeType="with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strips(downLeft)">
                                      <p:cBhvr>
                                        <p:cTn id="93" dur="500"/>
                                        <p:tgtEl>
                                          <p:spTgt spid="22"/>
                                        </p:tgtEl>
                                      </p:cBhvr>
                                    </p:animEffect>
                                  </p:childTnLst>
                                </p:cTn>
                              </p:par>
                            </p:childTnLst>
                          </p:cTn>
                        </p:par>
                      </p:childTnLst>
                    </p:cTn>
                  </p:par>
                  <p:par>
                    <p:cTn id="94" fill="hold">
                      <p:stCondLst>
                        <p:cond delay="indefinite"/>
                      </p:stCondLst>
                      <p:childTnLst>
                        <p:par>
                          <p:cTn id="95" fill="hold">
                            <p:stCondLst>
                              <p:cond delay="0"/>
                            </p:stCondLst>
                            <p:childTnLst>
                              <p:par>
                                <p:cTn id="96" presetID="6" presetClass="entr" presetSubtype="16" fill="hold" grpId="0" nodeType="click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circle(in)">
                                      <p:cBhvr>
                                        <p:cTn id="98" dur="1000"/>
                                        <p:tgtEl>
                                          <p:spTgt spid="28"/>
                                        </p:tgtEl>
                                      </p:cBhvr>
                                    </p:animEffect>
                                  </p:childTnLst>
                                </p:cTn>
                              </p:par>
                              <p:par>
                                <p:cTn id="99" presetID="6" presetClass="entr" presetSubtype="16" fill="hold" grpId="0" nodeType="withEffect">
                                  <p:stCondLst>
                                    <p:cond delay="0"/>
                                  </p:stCondLst>
                                  <p:childTnLst>
                                    <p:set>
                                      <p:cBhvr>
                                        <p:cTn id="100" dur="1" fill="hold">
                                          <p:stCondLst>
                                            <p:cond delay="0"/>
                                          </p:stCondLst>
                                        </p:cTn>
                                        <p:tgtEl>
                                          <p:spTgt spid="60"/>
                                        </p:tgtEl>
                                        <p:attrNameLst>
                                          <p:attrName>style.visibility</p:attrName>
                                        </p:attrNameLst>
                                      </p:cBhvr>
                                      <p:to>
                                        <p:strVal val="visible"/>
                                      </p:to>
                                    </p:set>
                                    <p:animEffect transition="in" filter="circle(in)">
                                      <p:cBhvr>
                                        <p:cTn id="101" dur="1000"/>
                                        <p:tgtEl>
                                          <p:spTgt spid="60"/>
                                        </p:tgtEl>
                                      </p:cBhvr>
                                    </p:animEffect>
                                  </p:childTnLst>
                                </p:cTn>
                              </p:par>
                              <p:par>
                                <p:cTn id="102" presetID="18" presetClass="entr" presetSubtype="12" fill="hold" nodeType="withEffect">
                                  <p:stCondLst>
                                    <p:cond delay="0"/>
                                  </p:stCondLst>
                                  <p:childTnLst>
                                    <p:set>
                                      <p:cBhvr>
                                        <p:cTn id="103" dur="1" fill="hold">
                                          <p:stCondLst>
                                            <p:cond delay="0"/>
                                          </p:stCondLst>
                                        </p:cTn>
                                        <p:tgtEl>
                                          <p:spTgt spid="65"/>
                                        </p:tgtEl>
                                        <p:attrNameLst>
                                          <p:attrName>style.visibility</p:attrName>
                                        </p:attrNameLst>
                                      </p:cBhvr>
                                      <p:to>
                                        <p:strVal val="visible"/>
                                      </p:to>
                                    </p:set>
                                    <p:animEffect transition="in" filter="strips(downLeft)">
                                      <p:cBhvr>
                                        <p:cTn id="104" dur="500"/>
                                        <p:tgtEl>
                                          <p:spTgt spid="65"/>
                                        </p:tgtEl>
                                      </p:cBhvr>
                                    </p:animEffect>
                                  </p:childTnLst>
                                </p:cTn>
                              </p:par>
                              <p:par>
                                <p:cTn id="105" presetID="18" presetClass="entr" presetSubtype="12" fill="hold" nodeType="with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strips(downLeft)">
                                      <p:cBhvr>
                                        <p:cTn id="10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3" grpId="0" animBg="1"/>
      <p:bldP spid="16" grpId="0" animBg="1"/>
      <p:bldP spid="20" grpId="0" animBg="1"/>
      <p:bldP spid="28" grpId="0" animBg="1"/>
      <p:bldP spid="34" grpId="0" animBg="1"/>
      <p:bldP spid="40" grpId="0" animBg="1"/>
      <p:bldP spid="46" grpId="0" animBg="1"/>
      <p:bldP spid="55" grpId="0" animBg="1"/>
      <p:bldP spid="6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571472" y="993706"/>
          <a:ext cx="8143932" cy="5730078"/>
        </p:xfrm>
        <a:graphic>
          <a:graphicData uri="http://schemas.openxmlformats.org/drawingml/2006/table">
            <a:tbl>
              <a:tblPr>
                <a:tableStyleId>{5DA37D80-6434-44D0-A028-1B22A696006F}</a:tableStyleId>
              </a:tblPr>
              <a:tblGrid>
                <a:gridCol w="1951885"/>
                <a:gridCol w="1954875"/>
                <a:gridCol w="1953880"/>
                <a:gridCol w="2283292"/>
              </a:tblGrid>
              <a:tr h="657925">
                <a:tc>
                  <a:txBody>
                    <a:bodyPr/>
                    <a:lstStyle/>
                    <a:p>
                      <a:pPr algn="ctr">
                        <a:lnSpc>
                          <a:spcPct val="115000"/>
                        </a:lnSpc>
                        <a:spcAft>
                          <a:spcPts val="0"/>
                        </a:spcAft>
                      </a:pPr>
                      <a:r>
                        <a:rPr lang="fr-FR" sz="1800" b="1" dirty="0">
                          <a:effectLst>
                            <a:outerShdw blurRad="38100" dist="38100" dir="2700000" algn="tl">
                              <a:srgbClr val="000000">
                                <a:alpha val="43137"/>
                              </a:srgbClr>
                            </a:outerShdw>
                          </a:effectLst>
                          <a:latin typeface="Times New Roman" pitchFamily="18" charset="0"/>
                          <a:cs typeface="Times New Roman" pitchFamily="18" charset="0"/>
                        </a:rPr>
                        <a:t>Nature de gingembre</a:t>
                      </a:r>
                      <a:endParaRPr lang="fr-FR" sz="18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800" b="1" dirty="0">
                          <a:effectLst>
                            <a:outerShdw blurRad="38100" dist="38100" dir="2700000" algn="tl">
                              <a:srgbClr val="000000">
                                <a:alpha val="43137"/>
                              </a:srgbClr>
                            </a:outerShdw>
                          </a:effectLst>
                          <a:latin typeface="Times New Roman" pitchFamily="18" charset="0"/>
                          <a:cs typeface="Times New Roman" pitchFamily="18" charset="0"/>
                        </a:rPr>
                        <a:t>Méthode d’extraction</a:t>
                      </a:r>
                      <a:endParaRPr lang="fr-FR" sz="18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800" b="1" dirty="0">
                          <a:effectLst>
                            <a:outerShdw blurRad="38100" dist="38100" dir="2700000" algn="tl">
                              <a:srgbClr val="000000">
                                <a:alpha val="43137"/>
                              </a:srgbClr>
                            </a:outerShdw>
                          </a:effectLst>
                          <a:latin typeface="Times New Roman" pitchFamily="18" charset="0"/>
                          <a:cs typeface="Times New Roman" pitchFamily="18" charset="0"/>
                        </a:rPr>
                        <a:t>Absorbance</a:t>
                      </a:r>
                    </a:p>
                    <a:p>
                      <a:pPr algn="ctr">
                        <a:lnSpc>
                          <a:spcPct val="115000"/>
                        </a:lnSpc>
                        <a:spcAft>
                          <a:spcPts val="0"/>
                        </a:spcAft>
                      </a:pPr>
                      <a:r>
                        <a:rPr lang="fr-FR" sz="1800" b="1" dirty="0">
                          <a:effectLst>
                            <a:outerShdw blurRad="38100" dist="38100" dir="2700000" algn="tl">
                              <a:srgbClr val="000000">
                                <a:alpha val="43137"/>
                              </a:srgbClr>
                            </a:outerShdw>
                          </a:effectLst>
                          <a:latin typeface="Times New Roman" pitchFamily="18" charset="0"/>
                          <a:cs typeface="Times New Roman" pitchFamily="18" charset="0"/>
                        </a:rPr>
                        <a:t>(A</a:t>
                      </a:r>
                      <a:r>
                        <a:rPr lang="fr-FR" sz="1800" b="1" cap="all" dirty="0">
                          <a:effectLst>
                            <a:outerShdw blurRad="38100" dist="38100" dir="2700000" algn="tl">
                              <a:srgbClr val="000000">
                                <a:alpha val="43137"/>
                              </a:srgbClr>
                            </a:outerShdw>
                          </a:effectLst>
                          <a:latin typeface="Times New Roman" pitchFamily="18" charset="0"/>
                          <a:cs typeface="Times New Roman" pitchFamily="18" charset="0"/>
                        </a:rPr>
                        <a:t>bs</a:t>
                      </a:r>
                      <a:r>
                        <a:rPr lang="fr-FR" sz="1800" b="1" dirty="0">
                          <a:effectLst>
                            <a:outerShdw blurRad="38100" dist="38100" dir="2700000" algn="tl">
                              <a:srgbClr val="000000">
                                <a:alpha val="43137"/>
                              </a:srgbClr>
                            </a:outerShdw>
                          </a:effectLst>
                          <a:latin typeface="Times New Roman" pitchFamily="18" charset="0"/>
                          <a:cs typeface="Times New Roman" pitchFamily="18" charset="0"/>
                        </a:rPr>
                        <a:t>)</a:t>
                      </a:r>
                      <a:endParaRPr lang="fr-FR" sz="18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800" b="1" dirty="0">
                          <a:effectLst>
                            <a:outerShdw blurRad="38100" dist="38100" dir="2700000" algn="tl">
                              <a:srgbClr val="000000">
                                <a:alpha val="43137"/>
                              </a:srgbClr>
                            </a:outerShdw>
                          </a:effectLst>
                          <a:latin typeface="Times New Roman" pitchFamily="18" charset="0"/>
                          <a:cs typeface="Times New Roman" pitchFamily="18" charset="0"/>
                        </a:rPr>
                        <a:t>Longueur d’onde   </a:t>
                      </a:r>
                    </a:p>
                    <a:p>
                      <a:pPr algn="ctr">
                        <a:lnSpc>
                          <a:spcPct val="115000"/>
                        </a:lnSpc>
                        <a:spcAft>
                          <a:spcPts val="0"/>
                        </a:spcAft>
                      </a:pPr>
                      <a:r>
                        <a:rPr lang="fr-FR" sz="1800" b="1" dirty="0">
                          <a:effectLst>
                            <a:outerShdw blurRad="38100" dist="38100" dir="2700000" algn="tl">
                              <a:srgbClr val="000000">
                                <a:alpha val="43137"/>
                              </a:srgbClr>
                            </a:outerShdw>
                          </a:effectLst>
                          <a:latin typeface="Times New Roman" pitchFamily="18" charset="0"/>
                          <a:cs typeface="Times New Roman" pitchFamily="18" charset="0"/>
                        </a:rPr>
                        <a:t> </a:t>
                      </a:r>
                      <a:r>
                        <a:rPr lang="fr-FR" sz="1800" b="1" cap="all" dirty="0">
                          <a:effectLst>
                            <a:outerShdw blurRad="38100" dist="38100" dir="2700000" algn="tl">
                              <a:srgbClr val="000000">
                                <a:alpha val="43137"/>
                              </a:srgbClr>
                            </a:outerShdw>
                          </a:effectLst>
                          <a:latin typeface="Times New Roman" pitchFamily="18" charset="0"/>
                          <a:cs typeface="Times New Roman" pitchFamily="18" charset="0"/>
                        </a:rPr>
                        <a:t>λ</a:t>
                      </a:r>
                      <a:r>
                        <a:rPr lang="fr-FR" sz="1800" b="1" cap="all" baseline="-25000" dirty="0">
                          <a:effectLst>
                            <a:outerShdw blurRad="38100" dist="38100" dir="2700000" algn="tl">
                              <a:srgbClr val="000000">
                                <a:alpha val="43137"/>
                              </a:srgbClr>
                            </a:outerShdw>
                          </a:effectLst>
                          <a:latin typeface="Times New Roman" pitchFamily="18" charset="0"/>
                          <a:cs typeface="Times New Roman" pitchFamily="18" charset="0"/>
                        </a:rPr>
                        <a:t>max</a:t>
                      </a:r>
                      <a:r>
                        <a:rPr lang="fr-FR" sz="1800" b="1" baseline="-25000" dirty="0">
                          <a:effectLst>
                            <a:outerShdw blurRad="38100" dist="38100" dir="2700000" algn="tl">
                              <a:srgbClr val="000000">
                                <a:alpha val="43137"/>
                              </a:srgbClr>
                            </a:outerShdw>
                          </a:effectLst>
                          <a:latin typeface="Times New Roman" pitchFamily="18" charset="0"/>
                          <a:cs typeface="Times New Roman" pitchFamily="18" charset="0"/>
                        </a:rPr>
                        <a:t> </a:t>
                      </a:r>
                      <a:r>
                        <a:rPr lang="fr-FR" sz="1800" b="1" dirty="0">
                          <a:effectLst>
                            <a:outerShdw blurRad="38100" dist="38100" dir="2700000" algn="tl">
                              <a:srgbClr val="000000">
                                <a:alpha val="43137"/>
                              </a:srgbClr>
                            </a:outerShdw>
                          </a:effectLst>
                          <a:latin typeface="Times New Roman" pitchFamily="18" charset="0"/>
                          <a:cs typeface="Times New Roman" pitchFamily="18" charset="0"/>
                        </a:rPr>
                        <a:t>(</a:t>
                      </a:r>
                      <a:r>
                        <a:rPr lang="fr-FR" sz="1800" b="1" cap="all" dirty="0">
                          <a:effectLst>
                            <a:outerShdw blurRad="38100" dist="38100" dir="2700000" algn="tl">
                              <a:srgbClr val="000000">
                                <a:alpha val="43137"/>
                              </a:srgbClr>
                            </a:outerShdw>
                          </a:effectLst>
                          <a:latin typeface="Times New Roman" pitchFamily="18" charset="0"/>
                          <a:cs typeface="Times New Roman" pitchFamily="18" charset="0"/>
                        </a:rPr>
                        <a:t>nm</a:t>
                      </a:r>
                      <a:r>
                        <a:rPr lang="fr-FR" sz="1800" b="1" dirty="0">
                          <a:effectLst>
                            <a:outerShdw blurRad="38100" dist="38100" dir="2700000" algn="tl">
                              <a:srgbClr val="000000">
                                <a:alpha val="43137"/>
                              </a:srgbClr>
                            </a:outerShdw>
                          </a:effectLst>
                          <a:latin typeface="Times New Roman" pitchFamily="18" charset="0"/>
                          <a:cs typeface="Times New Roman" pitchFamily="18" charset="0"/>
                        </a:rPr>
                        <a:t>)</a:t>
                      </a:r>
                      <a:endParaRPr lang="fr-FR" sz="1800" b="1"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1948" marR="61948" marT="0" marB="0"/>
                </a:tc>
              </a:tr>
              <a:tr h="488210">
                <a:tc>
                  <a:txBody>
                    <a:bodyPr/>
                    <a:lstStyle/>
                    <a:p>
                      <a:pPr algn="ctr">
                        <a:lnSpc>
                          <a:spcPct val="115000"/>
                        </a:lnSpc>
                        <a:spcAft>
                          <a:spcPts val="0"/>
                        </a:spcAft>
                      </a:pPr>
                      <a:r>
                        <a:rPr lang="fr-FR" sz="1400" b="1" dirty="0" smtClean="0">
                          <a:latin typeface="Times New Roman" pitchFamily="18" charset="0"/>
                          <a:cs typeface="Times New Roman" pitchFamily="18" charset="0"/>
                        </a:rPr>
                        <a:t>   Huile </a:t>
                      </a:r>
                      <a:r>
                        <a:rPr lang="fr-FR" sz="1400" b="1" baseline="30000" dirty="0">
                          <a:latin typeface="Times New Roman" pitchFamily="18" charset="0"/>
                          <a:cs typeface="Times New Roman" pitchFamily="18" charset="0"/>
                        </a:rPr>
                        <a:t>(102)</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smtClean="0">
                          <a:latin typeface="Times New Roman" pitchFamily="18" charset="0"/>
                          <a:cs typeface="Times New Roman" pitchFamily="18" charset="0"/>
                        </a:rPr>
                        <a:t>1,596</a:t>
                      </a:r>
                      <a:endParaRPr lang="fr-FR" sz="1400" b="1" dirty="0">
                        <a:latin typeface="Times New Roman" pitchFamily="18" charset="0"/>
                        <a:cs typeface="Times New Roman" pitchFamily="18" charset="0"/>
                      </a:endParaRPr>
                    </a:p>
                  </a:txBody>
                  <a:tcPr marL="61948" marR="61948" marT="0" marB="0"/>
                </a:tc>
                <a:tc>
                  <a:txBody>
                    <a:bodyPr/>
                    <a:lstStyle/>
                    <a:p>
                      <a:pPr algn="ctr">
                        <a:lnSpc>
                          <a:spcPct val="115000"/>
                        </a:lnSpc>
                        <a:spcAft>
                          <a:spcPts val="0"/>
                        </a:spcAft>
                      </a:pPr>
                      <a:r>
                        <a:rPr lang="fr-FR" sz="1400" b="1" dirty="0" smtClean="0">
                          <a:latin typeface="Times New Roman" pitchFamily="18" charset="0"/>
                          <a:ea typeface="Calibri"/>
                          <a:cs typeface="Times New Roman" pitchFamily="18" charset="0"/>
                        </a:rPr>
                        <a:t>281,6</a:t>
                      </a:r>
                      <a:endParaRPr lang="fr-FR" sz="1400" dirty="0" smtClean="0">
                        <a:latin typeface="Times New Roman" pitchFamily="18" charset="0"/>
                        <a:ea typeface="Calibri"/>
                        <a:cs typeface="Times New Roman" pitchFamily="18" charset="0"/>
                      </a:endParaRPr>
                    </a:p>
                  </a:txBody>
                  <a:tcPr marL="61948" marR="61948" marT="0" marB="0"/>
                </a:tc>
              </a:tr>
              <a:tr h="320703">
                <a:tc>
                  <a:txBody>
                    <a:bodyPr/>
                    <a:lstStyle/>
                    <a:p>
                      <a:pPr algn="ctr">
                        <a:lnSpc>
                          <a:spcPct val="115000"/>
                        </a:lnSpc>
                        <a:spcAft>
                          <a:spcPts val="0"/>
                        </a:spcAft>
                      </a:pPr>
                      <a:r>
                        <a:rPr lang="fr-FR" sz="1400" b="1" dirty="0" smtClean="0">
                          <a:latin typeface="Times New Roman" pitchFamily="18" charset="0"/>
                          <a:cs typeface="Times New Roman" pitchFamily="18" charset="0"/>
                        </a:rPr>
                        <a:t>    Huile </a:t>
                      </a:r>
                      <a:r>
                        <a:rPr lang="fr-FR" sz="1400" b="1" baseline="30000" dirty="0">
                          <a:latin typeface="Times New Roman" pitchFamily="18" charset="0"/>
                          <a:cs typeface="Times New Roman" pitchFamily="18" charset="0"/>
                        </a:rPr>
                        <a:t>(106)</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0,710</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dirty="0">
                          <a:latin typeface="Times New Roman" pitchFamily="18" charset="0"/>
                          <a:cs typeface="Times New Roman" pitchFamily="18" charset="0"/>
                        </a:rPr>
                        <a:t>288,0</a:t>
                      </a:r>
                      <a:endParaRPr lang="fr-FR" sz="1400" dirty="0">
                        <a:latin typeface="Times New Roman" pitchFamily="18" charset="0"/>
                        <a:ea typeface="Calibri"/>
                        <a:cs typeface="Times New Roman" pitchFamily="18" charset="0"/>
                      </a:endParaRPr>
                    </a:p>
                  </a:txBody>
                  <a:tcPr marL="61948" marR="61948" marT="0" marB="0"/>
                </a:tc>
              </a:tr>
              <a:tr h="439624">
                <a:tc>
                  <a:txBody>
                    <a:bodyPr/>
                    <a:lstStyle/>
                    <a:p>
                      <a:pPr algn="ctr">
                        <a:lnSpc>
                          <a:spcPct val="115000"/>
                        </a:lnSpc>
                        <a:spcAft>
                          <a:spcPts val="0"/>
                        </a:spcAft>
                      </a:pPr>
                      <a:r>
                        <a:rPr lang="fr-FR" sz="1400" b="1" dirty="0">
                          <a:latin typeface="Times New Roman" pitchFamily="18" charset="0"/>
                          <a:cs typeface="Times New Roman" pitchFamily="18" charset="0"/>
                        </a:rPr>
                        <a:t>Poudre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Macération par l’Ether</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1,5643</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dirty="0">
                          <a:latin typeface="Times New Roman" pitchFamily="18" charset="0"/>
                          <a:cs typeface="Times New Roman" pitchFamily="18" charset="0"/>
                        </a:rPr>
                        <a:t>280,27</a:t>
                      </a:r>
                      <a:endParaRPr lang="fr-FR" sz="1400" dirty="0">
                        <a:latin typeface="Times New Roman" pitchFamily="18" charset="0"/>
                        <a:ea typeface="Calibri"/>
                        <a:cs typeface="Times New Roman" pitchFamily="18" charset="0"/>
                      </a:endParaRPr>
                    </a:p>
                  </a:txBody>
                  <a:tcPr marL="61948" marR="61948" marT="0" marB="0"/>
                </a:tc>
              </a:tr>
              <a:tr h="439624">
                <a:tc>
                  <a:txBody>
                    <a:bodyPr/>
                    <a:lstStyle/>
                    <a:p>
                      <a:pPr algn="ctr">
                        <a:lnSpc>
                          <a:spcPct val="115000"/>
                        </a:lnSpc>
                        <a:spcAft>
                          <a:spcPts val="0"/>
                        </a:spcAft>
                      </a:pPr>
                      <a:r>
                        <a:rPr lang="fr-FR" sz="1400" b="1" dirty="0">
                          <a:latin typeface="Times New Roman" pitchFamily="18" charset="0"/>
                          <a:cs typeface="Times New Roman" pitchFamily="18" charset="0"/>
                        </a:rPr>
                        <a:t>Sèche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Macération par l’Ethanol</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3,2456</a:t>
                      </a:r>
                      <a:endParaRPr lang="fr-FR" sz="1400" b="1" dirty="0">
                        <a:latin typeface="Times New Roman" pitchFamily="18" charset="0"/>
                        <a:ea typeface="Calibri"/>
                        <a:cs typeface="Times New Roman" pitchFamily="18" charset="0"/>
                      </a:endParaRPr>
                    </a:p>
                  </a:txBody>
                  <a:tcPr marL="61948" marR="61948"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400" b="1" dirty="0" smtClean="0">
                          <a:latin typeface="Times New Roman" pitchFamily="18" charset="0"/>
                          <a:ea typeface="Calibri"/>
                          <a:cs typeface="Times New Roman" pitchFamily="18" charset="0"/>
                        </a:rPr>
                        <a:t>280,85</a:t>
                      </a:r>
                      <a:endParaRPr lang="fr-FR" sz="1400" dirty="0" smtClean="0">
                        <a:latin typeface="Times New Roman" pitchFamily="18" charset="0"/>
                        <a:ea typeface="Calibri"/>
                        <a:cs typeface="Times New Roman" pitchFamily="18" charset="0"/>
                      </a:endParaRPr>
                    </a:p>
                  </a:txBody>
                  <a:tcPr marL="61948" marR="61948" marT="0" marB="0"/>
                </a:tc>
              </a:tr>
              <a:tr h="439624">
                <a:tc>
                  <a:txBody>
                    <a:bodyPr/>
                    <a:lstStyle/>
                    <a:p>
                      <a:pPr algn="ctr">
                        <a:lnSpc>
                          <a:spcPct val="115000"/>
                        </a:lnSpc>
                        <a:spcAft>
                          <a:spcPts val="0"/>
                        </a:spcAft>
                      </a:pPr>
                      <a:r>
                        <a:rPr lang="fr-FR" sz="1400" b="1" dirty="0">
                          <a:latin typeface="Times New Roman" pitchFamily="18" charset="0"/>
                          <a:cs typeface="Times New Roman" pitchFamily="18" charset="0"/>
                        </a:rPr>
                        <a:t>Frais</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Macération par l’Ethanol</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0,3750</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dirty="0">
                          <a:latin typeface="Times New Roman" pitchFamily="18" charset="0"/>
                          <a:cs typeface="Times New Roman" pitchFamily="18" charset="0"/>
                        </a:rPr>
                        <a:t>277,21</a:t>
                      </a:r>
                      <a:endParaRPr lang="fr-FR" sz="1400" dirty="0">
                        <a:latin typeface="Times New Roman" pitchFamily="18" charset="0"/>
                        <a:ea typeface="Calibri"/>
                        <a:cs typeface="Times New Roman" pitchFamily="18" charset="0"/>
                      </a:endParaRPr>
                    </a:p>
                  </a:txBody>
                  <a:tcPr marL="61948" marR="61948" marT="0" marB="0"/>
                </a:tc>
              </a:tr>
              <a:tr h="439624">
                <a:tc>
                  <a:txBody>
                    <a:bodyPr/>
                    <a:lstStyle/>
                    <a:p>
                      <a:pPr algn="ctr">
                        <a:lnSpc>
                          <a:spcPct val="115000"/>
                        </a:lnSpc>
                        <a:spcAft>
                          <a:spcPts val="0"/>
                        </a:spcAft>
                      </a:pPr>
                      <a:r>
                        <a:rPr lang="fr-FR" sz="1400" b="1" dirty="0">
                          <a:latin typeface="Times New Roman" pitchFamily="18" charset="0"/>
                          <a:cs typeface="Times New Roman" pitchFamily="18" charset="0"/>
                        </a:rPr>
                        <a:t>Frais</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Macération par l’Acétone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0,7547</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dirty="0">
                          <a:latin typeface="Times New Roman" pitchFamily="18" charset="0"/>
                          <a:cs typeface="Times New Roman" pitchFamily="18" charset="0"/>
                        </a:rPr>
                        <a:t>280,05</a:t>
                      </a:r>
                      <a:endParaRPr lang="fr-FR" sz="1400" dirty="0">
                        <a:latin typeface="Times New Roman" pitchFamily="18" charset="0"/>
                        <a:ea typeface="Calibri"/>
                        <a:cs typeface="Times New Roman" pitchFamily="18" charset="0"/>
                      </a:endParaRPr>
                    </a:p>
                  </a:txBody>
                  <a:tcPr marL="61948" marR="61948" marT="0" marB="0"/>
                </a:tc>
              </a:tr>
              <a:tr h="352968">
                <a:tc>
                  <a:txBody>
                    <a:bodyPr/>
                    <a:lstStyle/>
                    <a:p>
                      <a:pPr algn="ctr">
                        <a:lnSpc>
                          <a:spcPct val="115000"/>
                        </a:lnSpc>
                        <a:spcAft>
                          <a:spcPts val="0"/>
                        </a:spcAft>
                      </a:pPr>
                      <a:r>
                        <a:rPr lang="fr-FR" sz="1400" b="1" dirty="0">
                          <a:latin typeface="Times New Roman" pitchFamily="18" charset="0"/>
                          <a:cs typeface="Times New Roman" pitchFamily="18" charset="0"/>
                        </a:rPr>
                        <a:t>Sèche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Macération par l’Acétone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1,7947</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dirty="0">
                          <a:latin typeface="Times New Roman" pitchFamily="18" charset="0"/>
                          <a:cs typeface="Times New Roman" pitchFamily="18" charset="0"/>
                        </a:rPr>
                        <a:t>280,06</a:t>
                      </a:r>
                      <a:endParaRPr lang="fr-FR" sz="1400" dirty="0">
                        <a:latin typeface="Times New Roman" pitchFamily="18" charset="0"/>
                        <a:ea typeface="Calibri"/>
                        <a:cs typeface="Times New Roman" pitchFamily="18" charset="0"/>
                      </a:endParaRPr>
                    </a:p>
                  </a:txBody>
                  <a:tcPr marL="61948" marR="61948" marT="0" marB="0"/>
                </a:tc>
              </a:tr>
              <a:tr h="308981">
                <a:tc>
                  <a:txBody>
                    <a:bodyPr/>
                    <a:lstStyle/>
                    <a:p>
                      <a:pPr algn="ctr">
                        <a:lnSpc>
                          <a:spcPct val="115000"/>
                        </a:lnSpc>
                        <a:spcAft>
                          <a:spcPts val="0"/>
                        </a:spcAft>
                      </a:pPr>
                      <a:r>
                        <a:rPr lang="fr-FR" sz="1400" b="1" dirty="0">
                          <a:latin typeface="Times New Roman" pitchFamily="18" charset="0"/>
                          <a:cs typeface="Times New Roman" pitchFamily="18" charset="0"/>
                        </a:rPr>
                        <a:t>Poudre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Macération par l’Acétone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0,8718</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dirty="0">
                          <a:latin typeface="Times New Roman" pitchFamily="18" charset="0"/>
                          <a:cs typeface="Times New Roman" pitchFamily="18" charset="0"/>
                        </a:rPr>
                        <a:t>280,19</a:t>
                      </a:r>
                      <a:endParaRPr lang="fr-FR" sz="1400" dirty="0">
                        <a:latin typeface="Times New Roman" pitchFamily="18" charset="0"/>
                        <a:ea typeface="Calibri"/>
                        <a:cs typeface="Times New Roman" pitchFamily="18" charset="0"/>
                      </a:endParaRPr>
                    </a:p>
                  </a:txBody>
                  <a:tcPr marL="61948" marR="61948" marT="0" marB="0"/>
                </a:tc>
              </a:tr>
              <a:tr h="439624">
                <a:tc>
                  <a:txBody>
                    <a:bodyPr/>
                    <a:lstStyle/>
                    <a:p>
                      <a:pPr algn="ctr">
                        <a:lnSpc>
                          <a:spcPct val="115000"/>
                        </a:lnSpc>
                        <a:spcAft>
                          <a:spcPts val="0"/>
                        </a:spcAft>
                      </a:pPr>
                      <a:r>
                        <a:rPr lang="fr-FR" sz="1400" b="1" dirty="0">
                          <a:latin typeface="Times New Roman" pitchFamily="18" charset="0"/>
                          <a:cs typeface="Times New Roman" pitchFamily="18" charset="0"/>
                        </a:rPr>
                        <a:t>Poudre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Macération par l’Ethanol</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0,3208</a:t>
                      </a:r>
                      <a:endParaRPr lang="fr-FR" sz="1400" b="1" dirty="0">
                        <a:latin typeface="Times New Roman" pitchFamily="18" charset="0"/>
                        <a:ea typeface="Calibri"/>
                        <a:cs typeface="Times New Roman" pitchFamily="18" charset="0"/>
                      </a:endParaRPr>
                    </a:p>
                  </a:txBody>
                  <a:tcPr marL="61948" marR="61948"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400" b="1" dirty="0" smtClean="0">
                          <a:latin typeface="Times New Roman" pitchFamily="18" charset="0"/>
                          <a:ea typeface="Calibri"/>
                          <a:cs typeface="Times New Roman" pitchFamily="18" charset="0"/>
                        </a:rPr>
                        <a:t>281,02</a:t>
                      </a:r>
                      <a:endParaRPr lang="fr-FR" sz="1400" dirty="0" smtClean="0">
                        <a:latin typeface="Times New Roman" pitchFamily="18" charset="0"/>
                        <a:ea typeface="Calibri"/>
                        <a:cs typeface="Times New Roman" pitchFamily="18" charset="0"/>
                      </a:endParaRPr>
                    </a:p>
                  </a:txBody>
                  <a:tcPr marL="61948" marR="61948" marT="0" marB="0"/>
                </a:tc>
              </a:tr>
              <a:tr h="439624">
                <a:tc>
                  <a:txBody>
                    <a:bodyPr/>
                    <a:lstStyle/>
                    <a:p>
                      <a:pPr algn="ctr">
                        <a:lnSpc>
                          <a:spcPct val="115000"/>
                        </a:lnSpc>
                        <a:spcAft>
                          <a:spcPts val="0"/>
                        </a:spcAft>
                      </a:pPr>
                      <a:r>
                        <a:rPr lang="fr-FR" sz="1400" b="1" dirty="0">
                          <a:latin typeface="Times New Roman" pitchFamily="18" charset="0"/>
                          <a:cs typeface="Times New Roman" pitchFamily="18" charset="0"/>
                        </a:rPr>
                        <a:t>Sèche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Macération par l’Ether</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2,5668</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dirty="0">
                          <a:latin typeface="Times New Roman" pitchFamily="18" charset="0"/>
                          <a:cs typeface="Times New Roman" pitchFamily="18" charset="0"/>
                        </a:rPr>
                        <a:t>281,92</a:t>
                      </a:r>
                      <a:endParaRPr lang="fr-FR" sz="1400" dirty="0">
                        <a:latin typeface="Times New Roman" pitchFamily="18" charset="0"/>
                        <a:ea typeface="Calibri"/>
                        <a:cs typeface="Times New Roman" pitchFamily="18" charset="0"/>
                      </a:endParaRPr>
                    </a:p>
                  </a:txBody>
                  <a:tcPr marL="61948" marR="61948" marT="0" marB="0"/>
                </a:tc>
              </a:tr>
              <a:tr h="439624">
                <a:tc>
                  <a:txBody>
                    <a:bodyPr/>
                    <a:lstStyle/>
                    <a:p>
                      <a:pPr algn="ctr">
                        <a:lnSpc>
                          <a:spcPct val="115000"/>
                        </a:lnSpc>
                        <a:spcAft>
                          <a:spcPts val="0"/>
                        </a:spcAft>
                      </a:pPr>
                      <a:r>
                        <a:rPr lang="fr-FR" sz="1400" b="1" dirty="0">
                          <a:latin typeface="Times New Roman" pitchFamily="18" charset="0"/>
                          <a:cs typeface="Times New Roman" pitchFamily="18" charset="0"/>
                        </a:rPr>
                        <a:t>Sèche</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Extracteur par Soxhlet</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b="1" dirty="0">
                          <a:latin typeface="Times New Roman" pitchFamily="18" charset="0"/>
                          <a:cs typeface="Times New Roman" pitchFamily="18" charset="0"/>
                        </a:rPr>
                        <a:t>0,9895</a:t>
                      </a:r>
                      <a:endParaRPr lang="fr-FR" sz="1400" b="1" dirty="0">
                        <a:latin typeface="Times New Roman" pitchFamily="18" charset="0"/>
                        <a:ea typeface="Calibri"/>
                        <a:cs typeface="Times New Roman" pitchFamily="18" charset="0"/>
                      </a:endParaRPr>
                    </a:p>
                  </a:txBody>
                  <a:tcPr marL="61948" marR="61948" marT="0" marB="0"/>
                </a:tc>
                <a:tc>
                  <a:txBody>
                    <a:bodyPr/>
                    <a:lstStyle/>
                    <a:p>
                      <a:pPr algn="ctr">
                        <a:lnSpc>
                          <a:spcPct val="115000"/>
                        </a:lnSpc>
                        <a:spcAft>
                          <a:spcPts val="0"/>
                        </a:spcAft>
                      </a:pPr>
                      <a:r>
                        <a:rPr lang="fr-FR" sz="1400" dirty="0">
                          <a:latin typeface="Times New Roman" pitchFamily="18" charset="0"/>
                          <a:cs typeface="Times New Roman" pitchFamily="18" charset="0"/>
                        </a:rPr>
                        <a:t>279,45</a:t>
                      </a:r>
                      <a:endParaRPr lang="fr-FR" sz="1400" dirty="0">
                        <a:latin typeface="Times New Roman" pitchFamily="18" charset="0"/>
                        <a:ea typeface="Calibri"/>
                        <a:cs typeface="Times New Roman" pitchFamily="18" charset="0"/>
                      </a:endParaRPr>
                    </a:p>
                  </a:txBody>
                  <a:tcPr marL="61948" marR="61948" marT="0" marB="0"/>
                </a:tc>
              </a:tr>
            </a:tbl>
          </a:graphicData>
        </a:graphic>
      </p:graphicFrame>
      <p:sp>
        <p:nvSpPr>
          <p:cNvPr id="9" name="Ellipse 8"/>
          <p:cNvSpPr/>
          <p:nvPr/>
        </p:nvSpPr>
        <p:spPr>
          <a:xfrm>
            <a:off x="714348" y="0"/>
            <a:ext cx="7572428" cy="914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fontAlgn="base">
              <a:spcBef>
                <a:spcPct val="0"/>
              </a:spcBef>
              <a:spcAft>
                <a:spcPct val="0"/>
              </a:spcAft>
              <a:tabLst>
                <a:tab pos="450850" algn="l"/>
              </a:tabLst>
            </a:pPr>
            <a:r>
              <a:rPr lang="fr-FR" sz="2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rPr>
              <a:t>Spectrometrie</a:t>
            </a: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rPr>
              <a:t> UV</a:t>
            </a:r>
            <a:endPar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0" name="Ellipse 9"/>
          <p:cNvSpPr/>
          <p:nvPr/>
        </p:nvSpPr>
        <p:spPr>
          <a:xfrm>
            <a:off x="6929454" y="1643050"/>
            <a:ext cx="1285884" cy="428628"/>
          </a:xfrm>
          <a:prstGeom prst="ellipse">
            <a:avLst/>
          </a:prstGeom>
          <a:noFill/>
          <a:ln>
            <a:solidFill>
              <a:srgbClr val="3333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11" name="Ellipse 10"/>
          <p:cNvSpPr/>
          <p:nvPr/>
        </p:nvSpPr>
        <p:spPr>
          <a:xfrm>
            <a:off x="7000892" y="2857496"/>
            <a:ext cx="1214446" cy="428628"/>
          </a:xfrm>
          <a:prstGeom prst="ellipse">
            <a:avLst/>
          </a:prstGeom>
          <a:noFill/>
          <a:ln>
            <a:solidFill>
              <a:srgbClr val="FF66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12" name="Ellipse 11"/>
          <p:cNvSpPr/>
          <p:nvPr/>
        </p:nvSpPr>
        <p:spPr>
          <a:xfrm>
            <a:off x="7000892" y="5214950"/>
            <a:ext cx="1214446" cy="428628"/>
          </a:xfrm>
          <a:prstGeom prst="ellipse">
            <a:avLst/>
          </a:prstGeom>
          <a:noFill/>
          <a:ln>
            <a:solidFill>
              <a:srgbClr val="D9091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7" name="Espace réservé du numéro de diapositive 6"/>
          <p:cNvSpPr>
            <a:spLocks noGrp="1"/>
          </p:cNvSpPr>
          <p:nvPr>
            <p:ph type="sldNum" sz="quarter" idx="12"/>
          </p:nvPr>
        </p:nvSpPr>
        <p:spPr/>
        <p:txBody>
          <a:bodyPr/>
          <a:lstStyle/>
          <a:p>
            <a:fld id="{E13E569A-13EB-47B2-8029-0E5C2F467127}" type="slidenum">
              <a:rPr lang="fr-FR" smtClean="0"/>
              <a:pPr/>
              <a:t>24</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strVal val="#ppt_w*0.05"/>
                                          </p:val>
                                        </p:tav>
                                        <p:tav tm="100000">
                                          <p:val>
                                            <p:strVal val="#ppt_w"/>
                                          </p:val>
                                        </p:tav>
                                      </p:tavLst>
                                    </p:anim>
                                    <p:anim calcmode="lin" valueType="num">
                                      <p:cBhvr>
                                        <p:cTn id="15" dur="500" fill="hold"/>
                                        <p:tgtEl>
                                          <p:spTgt spid="5"/>
                                        </p:tgtEl>
                                        <p:attrNameLst>
                                          <p:attrName>ppt_h</p:attrName>
                                        </p:attrNameLst>
                                      </p:cBhvr>
                                      <p:tavLst>
                                        <p:tav tm="0">
                                          <p:val>
                                            <p:strVal val="#ppt_h"/>
                                          </p:val>
                                        </p:tav>
                                        <p:tav tm="100000">
                                          <p:val>
                                            <p:strVal val="#ppt_h"/>
                                          </p:val>
                                        </p:tav>
                                      </p:tavLst>
                                    </p:anim>
                                    <p:anim calcmode="lin" valueType="num">
                                      <p:cBhvr>
                                        <p:cTn id="16" dur="500" fill="hold"/>
                                        <p:tgtEl>
                                          <p:spTgt spid="5"/>
                                        </p:tgtEl>
                                        <p:attrNameLst>
                                          <p:attrName>ppt_x</p:attrName>
                                        </p:attrNameLst>
                                      </p:cBhvr>
                                      <p:tavLst>
                                        <p:tav tm="0">
                                          <p:val>
                                            <p:strVal val="#ppt_x-.2"/>
                                          </p:val>
                                        </p:tav>
                                        <p:tav tm="100000">
                                          <p:val>
                                            <p:strVal val="#ppt_x"/>
                                          </p:val>
                                        </p:tav>
                                      </p:tavLst>
                                    </p:anim>
                                    <p:anim calcmode="lin" valueType="num">
                                      <p:cBhvr>
                                        <p:cTn id="17" dur="500" fill="hold"/>
                                        <p:tgtEl>
                                          <p:spTgt spid="5"/>
                                        </p:tgtEl>
                                        <p:attrNameLst>
                                          <p:attrName>ppt_y</p:attrName>
                                        </p:attrNameLst>
                                      </p:cBhvr>
                                      <p:tavLst>
                                        <p:tav tm="0">
                                          <p:val>
                                            <p:strVal val="#ppt_y"/>
                                          </p:val>
                                        </p:tav>
                                        <p:tav tm="100000">
                                          <p:val>
                                            <p:strVal val="#ppt_y"/>
                                          </p:val>
                                        </p:tav>
                                      </p:tavLst>
                                    </p:anim>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ircle(in)">
                                      <p:cBhvr>
                                        <p:cTn id="23" dur="2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circle(in)">
                                      <p:cBhvr>
                                        <p:cTn id="28" dur="20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circle(in)">
                                      <p:cBhvr>
                                        <p:cTn id="33"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285720" y="803821"/>
          <a:ext cx="8358246" cy="2625590"/>
        </p:xfrm>
        <a:graphic>
          <a:graphicData uri="http://schemas.openxmlformats.org/drawingml/2006/table">
            <a:tbl>
              <a:tblPr>
                <a:tableStyleId>{E8B1032C-EA38-4F05-BA0D-38AFFFC7BED3}</a:tableStyleId>
              </a:tblPr>
              <a:tblGrid>
                <a:gridCol w="1671117"/>
                <a:gridCol w="1671117"/>
                <a:gridCol w="1672004"/>
                <a:gridCol w="1393751"/>
                <a:gridCol w="1950257"/>
              </a:tblGrid>
              <a:tr h="226635">
                <a:tc rowSpan="2">
                  <a:txBody>
                    <a:bodyPr/>
                    <a:lstStyle/>
                    <a:p>
                      <a:pPr algn="ctr">
                        <a:lnSpc>
                          <a:spcPct val="115000"/>
                        </a:lnSpc>
                        <a:spcAft>
                          <a:spcPts val="0"/>
                        </a:spcAft>
                      </a:pPr>
                      <a:endParaRPr lang="fr-FR" sz="1050" b="1" dirty="0">
                        <a:latin typeface="Times New Roman" pitchFamily="18" charset="0"/>
                        <a:ea typeface="Calibri"/>
                        <a:cs typeface="Times New Roman" pitchFamily="18" charset="0"/>
                      </a:endParaRPr>
                    </a:p>
                  </a:txBody>
                  <a:tcPr marL="68580" marR="68580" marT="0" marB="0"/>
                </a:tc>
                <a:tc gridSpan="4">
                  <a:txBody>
                    <a:bodyPr/>
                    <a:lstStyle/>
                    <a:p>
                      <a:pPr algn="ctr">
                        <a:lnSpc>
                          <a:spcPct val="115000"/>
                        </a:lnSpc>
                        <a:spcAft>
                          <a:spcPts val="0"/>
                        </a:spcAft>
                      </a:pPr>
                      <a:r>
                        <a:rPr lang="fr-FR" sz="1050" b="1" dirty="0">
                          <a:latin typeface="Times New Roman" pitchFamily="18" charset="0"/>
                          <a:cs typeface="Times New Roman" pitchFamily="18" charset="0"/>
                        </a:rPr>
                        <a:t>Temps de Rétention (min)</a:t>
                      </a:r>
                      <a:endParaRPr lang="fr-FR" sz="1050" b="1" dirty="0">
                        <a:latin typeface="Times New Roman" pitchFamily="18" charset="0"/>
                        <a:ea typeface="Calibri"/>
                        <a:cs typeface="Times New Roman" pitchFamily="18"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r>
              <a:tr h="226635">
                <a:tc vMerge="1">
                  <a:txBody>
                    <a:bodyPr/>
                    <a:lstStyle/>
                    <a:p>
                      <a:endParaRPr lang="fr-FR"/>
                    </a:p>
                  </a:txBody>
                  <a:tcPr/>
                </a:tc>
                <a:tc>
                  <a:txBody>
                    <a:bodyPr/>
                    <a:lstStyle/>
                    <a:p>
                      <a:pPr algn="ctr">
                        <a:lnSpc>
                          <a:spcPct val="115000"/>
                        </a:lnSpc>
                        <a:spcAft>
                          <a:spcPts val="0"/>
                        </a:spcAft>
                      </a:pPr>
                      <a:r>
                        <a:rPr lang="fr-FR" sz="1050" b="1" dirty="0">
                          <a:latin typeface="Times New Roman" pitchFamily="18" charset="0"/>
                          <a:cs typeface="Times New Roman" pitchFamily="18" charset="0"/>
                        </a:rPr>
                        <a:t>6-Gingerol</a:t>
                      </a:r>
                      <a:endParaRPr lang="fr-FR" sz="105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smtClean="0">
                          <a:latin typeface="Times New Roman" pitchFamily="18" charset="0"/>
                          <a:cs typeface="Times New Roman" pitchFamily="18" charset="0"/>
                        </a:rPr>
                        <a:t>8-Gingerol</a:t>
                      </a:r>
                      <a:endParaRPr lang="fr-FR" sz="105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a:latin typeface="Times New Roman" pitchFamily="18" charset="0"/>
                          <a:cs typeface="Times New Roman" pitchFamily="18" charset="0"/>
                        </a:rPr>
                        <a:t>6-Shogaol</a:t>
                      </a:r>
                      <a:endParaRPr lang="fr-FR" sz="1050" b="1"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a:latin typeface="Times New Roman" pitchFamily="18" charset="0"/>
                          <a:cs typeface="Times New Roman" pitchFamily="18" charset="0"/>
                        </a:rPr>
                        <a:t>Composés Inconnues</a:t>
                      </a:r>
                      <a:endParaRPr lang="fr-FR" sz="1050" b="1" dirty="0">
                        <a:latin typeface="Times New Roman" pitchFamily="18" charset="0"/>
                        <a:ea typeface="Calibri"/>
                        <a:cs typeface="Times New Roman" pitchFamily="18" charset="0"/>
                      </a:endParaRPr>
                    </a:p>
                  </a:txBody>
                  <a:tcPr marL="68580" marR="68580" marT="0" marB="0"/>
                </a:tc>
              </a:tr>
              <a:tr h="197391">
                <a:tc>
                  <a:txBody>
                    <a:bodyPr/>
                    <a:lstStyle/>
                    <a:p>
                      <a:pPr algn="ctr">
                        <a:lnSpc>
                          <a:spcPct val="115000"/>
                        </a:lnSpc>
                        <a:spcAft>
                          <a:spcPts val="0"/>
                        </a:spcAft>
                      </a:pPr>
                      <a:r>
                        <a:rPr lang="fr-FR" sz="1050" b="1" dirty="0">
                          <a:effectLst/>
                          <a:latin typeface="Times New Roman" pitchFamily="18" charset="0"/>
                          <a:cs typeface="Times New Roman" pitchFamily="18" charset="0"/>
                        </a:rPr>
                        <a:t>Huile </a:t>
                      </a:r>
                      <a:r>
                        <a:rPr lang="fr-FR" sz="1050" b="1" baseline="30000" dirty="0">
                          <a:effectLst/>
                          <a:latin typeface="Times New Roman" pitchFamily="18" charset="0"/>
                          <a:cs typeface="Times New Roman" pitchFamily="18" charset="0"/>
                        </a:rPr>
                        <a:t>(102)</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4,75</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10,463</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a:effectLst/>
                          <a:latin typeface="Times New Roman" pitchFamily="18" charset="0"/>
                          <a:cs typeface="Times New Roman" pitchFamily="18" charset="0"/>
                        </a:rPr>
                        <a:t>13,233</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u="none" dirty="0">
                          <a:effectLst/>
                          <a:latin typeface="Times New Roman" pitchFamily="18" charset="0"/>
                          <a:cs typeface="Times New Roman" pitchFamily="18" charset="0"/>
                        </a:rPr>
                        <a:t>10,275</a:t>
                      </a:r>
                      <a:endParaRPr lang="fr-FR" sz="1050" b="1" u="none" dirty="0">
                        <a:effectLst/>
                        <a:latin typeface="Times New Roman" pitchFamily="18" charset="0"/>
                        <a:ea typeface="Calibri"/>
                        <a:cs typeface="Times New Roman" pitchFamily="18" charset="0"/>
                      </a:endParaRPr>
                    </a:p>
                  </a:txBody>
                  <a:tcPr marL="68580" marR="68580" marT="0" marB="0"/>
                </a:tc>
              </a:tr>
              <a:tr h="263189">
                <a:tc>
                  <a:txBody>
                    <a:bodyPr/>
                    <a:lstStyle/>
                    <a:p>
                      <a:pPr algn="ctr">
                        <a:lnSpc>
                          <a:spcPct val="115000"/>
                        </a:lnSpc>
                        <a:spcAft>
                          <a:spcPts val="0"/>
                        </a:spcAft>
                      </a:pPr>
                      <a:r>
                        <a:rPr lang="fr-FR" sz="1050" b="1" dirty="0">
                          <a:effectLst/>
                          <a:latin typeface="Times New Roman" pitchFamily="18" charset="0"/>
                          <a:cs typeface="Times New Roman" pitchFamily="18" charset="0"/>
                        </a:rPr>
                        <a:t>Huile</a:t>
                      </a:r>
                      <a:r>
                        <a:rPr lang="fr-FR" sz="1050" b="1" baseline="30000" dirty="0">
                          <a:effectLst/>
                          <a:latin typeface="Times New Roman" pitchFamily="18" charset="0"/>
                          <a:cs typeface="Times New Roman" pitchFamily="18" charset="0"/>
                        </a:rPr>
                        <a:t>(106)</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4,825</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9,892</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a:effectLst/>
                          <a:latin typeface="Times New Roman" pitchFamily="18" charset="0"/>
                          <a:cs typeface="Times New Roman" pitchFamily="18" charset="0"/>
                        </a:rPr>
                        <a:t>12,117</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u="none" dirty="0">
                          <a:effectLst/>
                          <a:latin typeface="Times New Roman" pitchFamily="18" charset="0"/>
                          <a:cs typeface="Times New Roman" pitchFamily="18" charset="0"/>
                        </a:rPr>
                        <a:t>11,542</a:t>
                      </a:r>
                      <a:endParaRPr lang="fr-FR" sz="1050" b="1" u="none" dirty="0">
                        <a:effectLst/>
                        <a:latin typeface="Times New Roman" pitchFamily="18" charset="0"/>
                        <a:ea typeface="Calibri"/>
                        <a:cs typeface="Times New Roman" pitchFamily="18" charset="0"/>
                      </a:endParaRPr>
                    </a:p>
                  </a:txBody>
                  <a:tcPr marL="68580" marR="68580" marT="0" marB="0"/>
                </a:tc>
              </a:tr>
              <a:tr h="226635">
                <a:tc>
                  <a:txBody>
                    <a:bodyPr/>
                    <a:lstStyle/>
                    <a:p>
                      <a:pPr algn="ctr">
                        <a:lnSpc>
                          <a:spcPct val="115000"/>
                        </a:lnSpc>
                        <a:spcAft>
                          <a:spcPts val="0"/>
                        </a:spcAft>
                      </a:pPr>
                      <a:r>
                        <a:rPr lang="fr-FR" sz="1050" b="1" dirty="0">
                          <a:effectLst/>
                          <a:latin typeface="Times New Roman" pitchFamily="18" charset="0"/>
                          <a:cs typeface="Times New Roman" pitchFamily="18" charset="0"/>
                        </a:rPr>
                        <a:t>Huile </a:t>
                      </a:r>
                      <a:r>
                        <a:rPr lang="fr-FR" sz="1050" b="1" baseline="30000" dirty="0">
                          <a:effectLst/>
                          <a:latin typeface="Times New Roman" pitchFamily="18" charset="0"/>
                          <a:cs typeface="Times New Roman" pitchFamily="18" charset="0"/>
                        </a:rPr>
                        <a:t>(107)</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5,888</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8,690</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a:effectLst/>
                          <a:latin typeface="Times New Roman" pitchFamily="18" charset="0"/>
                          <a:cs typeface="Times New Roman" pitchFamily="18" charset="0"/>
                        </a:rPr>
                        <a:t>-</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u="none" dirty="0">
                          <a:effectLst/>
                          <a:latin typeface="Times New Roman" pitchFamily="18" charset="0"/>
                          <a:cs typeface="Times New Roman" pitchFamily="18" charset="0"/>
                        </a:rPr>
                        <a:t>-</a:t>
                      </a:r>
                      <a:endParaRPr lang="fr-FR" sz="1050" b="1" u="none" dirty="0">
                        <a:effectLst/>
                        <a:latin typeface="Times New Roman" pitchFamily="18" charset="0"/>
                        <a:ea typeface="Calibri"/>
                        <a:cs typeface="Times New Roman" pitchFamily="18" charset="0"/>
                      </a:endParaRPr>
                    </a:p>
                  </a:txBody>
                  <a:tcPr marL="68580" marR="68580" marT="0" marB="0"/>
                </a:tc>
              </a:tr>
              <a:tr h="322102">
                <a:tc>
                  <a:txBody>
                    <a:bodyPr/>
                    <a:lstStyle/>
                    <a:p>
                      <a:pPr algn="ctr">
                        <a:lnSpc>
                          <a:spcPct val="115000"/>
                        </a:lnSpc>
                        <a:spcAft>
                          <a:spcPts val="0"/>
                        </a:spcAft>
                      </a:pPr>
                      <a:r>
                        <a:rPr lang="fr-FR" sz="1050" b="1" dirty="0">
                          <a:effectLst/>
                          <a:latin typeface="Times New Roman" pitchFamily="18" charset="0"/>
                          <a:cs typeface="Times New Roman" pitchFamily="18" charset="0"/>
                        </a:rPr>
                        <a:t>Poudre (extrait par Acétone)</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5,283</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8,617</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a:effectLst/>
                          <a:latin typeface="Times New Roman" pitchFamily="18" charset="0"/>
                          <a:cs typeface="Times New Roman" pitchFamily="18" charset="0"/>
                        </a:rPr>
                        <a:t>-</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u="none" dirty="0">
                          <a:effectLst/>
                          <a:latin typeface="Times New Roman" pitchFamily="18" charset="0"/>
                          <a:cs typeface="Times New Roman" pitchFamily="18" charset="0"/>
                        </a:rPr>
                        <a:t>-</a:t>
                      </a:r>
                      <a:endParaRPr lang="fr-FR" sz="1050" b="1" u="none" dirty="0">
                        <a:effectLst/>
                        <a:latin typeface="Times New Roman" pitchFamily="18" charset="0"/>
                        <a:ea typeface="Calibri"/>
                        <a:cs typeface="Times New Roman" pitchFamily="18" charset="0"/>
                      </a:endParaRPr>
                    </a:p>
                  </a:txBody>
                  <a:tcPr marL="68580" marR="68580" marT="0" marB="0"/>
                </a:tc>
              </a:tr>
              <a:tr h="322102">
                <a:tc>
                  <a:txBody>
                    <a:bodyPr/>
                    <a:lstStyle/>
                    <a:p>
                      <a:pPr algn="ctr">
                        <a:lnSpc>
                          <a:spcPct val="115000"/>
                        </a:lnSpc>
                        <a:spcAft>
                          <a:spcPts val="0"/>
                        </a:spcAft>
                      </a:pPr>
                      <a:r>
                        <a:rPr lang="fr-FR" sz="1050" b="1" dirty="0">
                          <a:effectLst/>
                          <a:latin typeface="Times New Roman" pitchFamily="18" charset="0"/>
                          <a:cs typeface="Times New Roman" pitchFamily="18" charset="0"/>
                        </a:rPr>
                        <a:t>Poudre (extrait par Ethanol)</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5,433</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10,417</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a:effectLst/>
                          <a:latin typeface="Times New Roman" pitchFamily="18" charset="0"/>
                          <a:cs typeface="Times New Roman" pitchFamily="18" charset="0"/>
                        </a:rPr>
                        <a:t>13,625</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u="none" dirty="0">
                          <a:effectLst/>
                          <a:latin typeface="Times New Roman" pitchFamily="18" charset="0"/>
                          <a:cs typeface="Times New Roman" pitchFamily="18" charset="0"/>
                        </a:rPr>
                        <a:t>-</a:t>
                      </a:r>
                      <a:endParaRPr lang="fr-FR" sz="1050" b="1" u="none" dirty="0">
                        <a:effectLst/>
                        <a:latin typeface="Times New Roman" pitchFamily="18" charset="0"/>
                        <a:ea typeface="Calibri"/>
                        <a:cs typeface="Times New Roman" pitchFamily="18" charset="0"/>
                      </a:endParaRPr>
                    </a:p>
                  </a:txBody>
                  <a:tcPr marL="68580" marR="68580" marT="0" marB="0"/>
                </a:tc>
              </a:tr>
              <a:tr h="322102">
                <a:tc>
                  <a:txBody>
                    <a:bodyPr/>
                    <a:lstStyle/>
                    <a:p>
                      <a:pPr algn="ctr">
                        <a:lnSpc>
                          <a:spcPct val="115000"/>
                        </a:lnSpc>
                        <a:spcAft>
                          <a:spcPts val="0"/>
                        </a:spcAft>
                      </a:pPr>
                      <a:r>
                        <a:rPr lang="fr-FR" sz="1050" b="1" dirty="0">
                          <a:effectLst/>
                          <a:latin typeface="Times New Roman" pitchFamily="18" charset="0"/>
                          <a:cs typeface="Times New Roman" pitchFamily="18" charset="0"/>
                        </a:rPr>
                        <a:t>Sèche (extrait par Acétone)</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5,308</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10,442</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a:effectLst/>
                          <a:latin typeface="Times New Roman" pitchFamily="18" charset="0"/>
                          <a:cs typeface="Times New Roman" pitchFamily="18" charset="0"/>
                        </a:rPr>
                        <a:t>13,620</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u="none" dirty="0">
                          <a:effectLst/>
                          <a:latin typeface="Times New Roman" pitchFamily="18" charset="0"/>
                          <a:cs typeface="Times New Roman" pitchFamily="18" charset="0"/>
                        </a:rPr>
                        <a:t>-</a:t>
                      </a:r>
                      <a:endParaRPr lang="fr-FR" sz="1050" b="1" u="none" dirty="0">
                        <a:effectLst/>
                        <a:latin typeface="Times New Roman" pitchFamily="18" charset="0"/>
                        <a:ea typeface="Calibri"/>
                        <a:cs typeface="Times New Roman" pitchFamily="18" charset="0"/>
                      </a:endParaRPr>
                    </a:p>
                  </a:txBody>
                  <a:tcPr marL="68580" marR="68580" marT="0" marB="0"/>
                </a:tc>
              </a:tr>
              <a:tr h="322102">
                <a:tc>
                  <a:txBody>
                    <a:bodyPr/>
                    <a:lstStyle/>
                    <a:p>
                      <a:pPr algn="ctr">
                        <a:lnSpc>
                          <a:spcPct val="115000"/>
                        </a:lnSpc>
                        <a:spcAft>
                          <a:spcPts val="0"/>
                        </a:spcAft>
                      </a:pPr>
                      <a:r>
                        <a:rPr lang="fr-FR" sz="1050" b="1" dirty="0">
                          <a:effectLst/>
                          <a:latin typeface="Times New Roman" pitchFamily="18" charset="0"/>
                          <a:cs typeface="Times New Roman" pitchFamily="18" charset="0"/>
                        </a:rPr>
                        <a:t>Sèche (extrait par Ethanol)</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5,392</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200" b="1" dirty="0">
                          <a:effectLst/>
                          <a:latin typeface="Times New Roman" pitchFamily="18" charset="0"/>
                          <a:cs typeface="Times New Roman" pitchFamily="18" charset="0"/>
                        </a:rPr>
                        <a:t>8,608</a:t>
                      </a:r>
                      <a:endParaRPr lang="fr-FR" sz="120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dirty="0">
                          <a:effectLst/>
                          <a:latin typeface="Times New Roman" pitchFamily="18" charset="0"/>
                          <a:cs typeface="Times New Roman" pitchFamily="18" charset="0"/>
                        </a:rPr>
                        <a:t>-</a:t>
                      </a:r>
                      <a:endParaRPr lang="fr-FR" sz="1050" b="1" dirty="0">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050" b="1" u="none" dirty="0">
                          <a:effectLst/>
                          <a:latin typeface="Times New Roman" pitchFamily="18" charset="0"/>
                          <a:cs typeface="Times New Roman" pitchFamily="18" charset="0"/>
                        </a:rPr>
                        <a:t>-</a:t>
                      </a:r>
                      <a:endParaRPr lang="fr-FR" sz="1050" b="1" u="none" dirty="0">
                        <a:effectLst/>
                        <a:latin typeface="Times New Roman" pitchFamily="18" charset="0"/>
                        <a:ea typeface="Calibri"/>
                        <a:cs typeface="Times New Roman" pitchFamily="18" charset="0"/>
                      </a:endParaRPr>
                    </a:p>
                  </a:txBody>
                  <a:tcPr marL="68580" marR="68580" marT="0" marB="0"/>
                </a:tc>
              </a:tr>
            </a:tbl>
          </a:graphicData>
        </a:graphic>
      </p:graphicFrame>
      <p:pic>
        <p:nvPicPr>
          <p:cNvPr id="7" name="Image 6"/>
          <p:cNvPicPr/>
          <p:nvPr/>
        </p:nvPicPr>
        <p:blipFill>
          <a:blip r:embed="rId3">
            <a:lum bright="10000" contrast="-10000"/>
          </a:blip>
          <a:srcRect/>
          <a:stretch>
            <a:fillRect/>
          </a:stretch>
        </p:blipFill>
        <p:spPr bwMode="auto">
          <a:xfrm>
            <a:off x="5286380" y="3500438"/>
            <a:ext cx="3857620" cy="3000396"/>
          </a:xfrm>
          <a:prstGeom prst="rect">
            <a:avLst/>
          </a:prstGeom>
          <a:ln w="38100" cap="sq">
            <a:noFill/>
            <a:prstDash val="solid"/>
            <a:miter lim="800000"/>
          </a:ln>
          <a:effectLst>
            <a:outerShdw blurRad="50800" dist="38100" dir="2700000" algn="tl" rotWithShape="0">
              <a:srgbClr val="000000">
                <a:alpha val="43000"/>
              </a:srgbClr>
            </a:outerShdw>
          </a:effectLst>
        </p:spPr>
      </p:pic>
      <p:sp>
        <p:nvSpPr>
          <p:cNvPr id="10" name="Rectangle 9"/>
          <p:cNvSpPr/>
          <p:nvPr/>
        </p:nvSpPr>
        <p:spPr>
          <a:xfrm>
            <a:off x="263024" y="6488668"/>
            <a:ext cx="1338828" cy="369332"/>
          </a:xfrm>
          <a:prstGeom prst="rect">
            <a:avLst/>
          </a:prstGeom>
        </p:spPr>
        <p:txBody>
          <a:bodyPr wrap="none">
            <a:spAutoFit/>
          </a:bodyPr>
          <a:lstStyle/>
          <a:p>
            <a:r>
              <a:rPr lang="fr-FR" b="1" dirty="0" smtClean="0">
                <a:effectLst>
                  <a:outerShdw blurRad="38100" dist="38100" dir="2700000" algn="tl">
                    <a:srgbClr val="000000">
                      <a:alpha val="43137"/>
                    </a:srgbClr>
                  </a:outerShdw>
                </a:effectLst>
                <a:latin typeface="Times New Roman" pitchFamily="18" charset="0"/>
                <a:cs typeface="Times New Roman" pitchFamily="18" charset="0"/>
              </a:rPr>
              <a:t>Standard  1</a:t>
            </a:r>
            <a:endParaRPr lang="fr-FR"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0961" name="Rectangle 1"/>
          <p:cNvSpPr>
            <a:spLocks noChangeArrowheads="1"/>
          </p:cNvSpPr>
          <p:nvPr/>
        </p:nvSpPr>
        <p:spPr bwMode="auto">
          <a:xfrm>
            <a:off x="4572000" y="6500834"/>
            <a:ext cx="4572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0850" algn="l"/>
              </a:tabLst>
            </a:pPr>
            <a:r>
              <a:rPr kumimoji="0" lang="fr-FR" sz="14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          </a:t>
            </a:r>
            <a:r>
              <a:rPr kumimoji="0" lang="fr-FR" sz="16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poudre extrait par macération dans l’éthanol</a:t>
            </a:r>
            <a:endParaRPr kumimoji="0" lang="fr-FR" sz="16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2" name="Image 11"/>
          <p:cNvPicPr/>
          <p:nvPr/>
        </p:nvPicPr>
        <p:blipFill>
          <a:blip r:embed="rId4"/>
          <a:srcRect l="11086" t="14706" r="58965" b="5294"/>
          <a:stretch>
            <a:fillRect/>
          </a:stretch>
        </p:blipFill>
        <p:spPr bwMode="auto">
          <a:xfrm>
            <a:off x="0" y="3429000"/>
            <a:ext cx="1857356" cy="3143272"/>
          </a:xfrm>
          <a:prstGeom prst="rect">
            <a:avLst/>
          </a:prstGeom>
          <a:ln w="38100" cap="sq">
            <a:noFill/>
            <a:prstDash val="solid"/>
            <a:miter lim="800000"/>
          </a:ln>
          <a:effectLst>
            <a:outerShdw blurRad="50800" dist="38100" dir="2700000" algn="tl" rotWithShape="0">
              <a:srgbClr val="000000">
                <a:alpha val="43000"/>
              </a:srgbClr>
            </a:outerShdw>
          </a:effectLst>
        </p:spPr>
      </p:pic>
      <p:pic>
        <p:nvPicPr>
          <p:cNvPr id="13" name="Image 21" descr="img007"/>
          <p:cNvPicPr>
            <a:picLocks noChangeArrowheads="1"/>
          </p:cNvPicPr>
          <p:nvPr/>
        </p:nvPicPr>
        <p:blipFill>
          <a:blip r:embed="rId5"/>
          <a:srcRect/>
          <a:stretch>
            <a:fillRect/>
          </a:stretch>
        </p:blipFill>
        <p:spPr bwMode="auto">
          <a:xfrm>
            <a:off x="1857356" y="3571876"/>
            <a:ext cx="3286148" cy="3000396"/>
          </a:xfrm>
          <a:prstGeom prst="rect">
            <a:avLst/>
          </a:prstGeom>
          <a:ln w="38100" cap="sq">
            <a:noFill/>
            <a:prstDash val="solid"/>
            <a:miter lim="800000"/>
          </a:ln>
          <a:effectLst>
            <a:outerShdw blurRad="50800" dist="38100" dir="2700000" algn="tl" rotWithShape="0">
              <a:srgbClr val="000000">
                <a:alpha val="43000"/>
              </a:srgbClr>
            </a:outerShdw>
          </a:effectLst>
        </p:spPr>
      </p:pic>
      <p:sp>
        <p:nvSpPr>
          <p:cNvPr id="14" name="Rectangle 13"/>
          <p:cNvSpPr/>
          <p:nvPr/>
        </p:nvSpPr>
        <p:spPr>
          <a:xfrm>
            <a:off x="2821062" y="6488668"/>
            <a:ext cx="1281120" cy="369332"/>
          </a:xfrm>
          <a:prstGeom prst="rect">
            <a:avLst/>
          </a:prstGeom>
        </p:spPr>
        <p:txBody>
          <a:bodyPr wrap="none">
            <a:spAutoFit/>
          </a:bodyPr>
          <a:lstStyle/>
          <a:p>
            <a:r>
              <a:rPr lang="fr-FR" b="1" dirty="0" smtClean="0">
                <a:effectLst>
                  <a:outerShdw blurRad="38100" dist="38100" dir="2700000" algn="tl">
                    <a:srgbClr val="000000">
                      <a:alpha val="43137"/>
                    </a:srgbClr>
                  </a:outerShdw>
                </a:effectLst>
                <a:latin typeface="Times New Roman" pitchFamily="18" charset="0"/>
                <a:cs typeface="Times New Roman" pitchFamily="18" charset="0"/>
              </a:rPr>
              <a:t>Standard 2</a:t>
            </a:r>
            <a:endParaRPr lang="fr-FR"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Ellipse 10"/>
          <p:cNvSpPr/>
          <p:nvPr/>
        </p:nvSpPr>
        <p:spPr>
          <a:xfrm>
            <a:off x="214282" y="0"/>
            <a:ext cx="8643998" cy="714356"/>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fontAlgn="base">
              <a:spcBef>
                <a:spcPct val="0"/>
              </a:spcBef>
              <a:spcAft>
                <a:spcPct val="0"/>
              </a:spcAft>
              <a:tabLst>
                <a:tab pos="450850" algn="l"/>
              </a:tabLst>
            </a:pPr>
            <a:r>
              <a:rPr lang="fr-F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Chromatographie liquide à haute performance HPLC</a:t>
            </a:r>
          </a:p>
        </p:txBody>
      </p:sp>
      <p:sp>
        <p:nvSpPr>
          <p:cNvPr id="16" name="Rectangle 15"/>
          <p:cNvSpPr/>
          <p:nvPr/>
        </p:nvSpPr>
        <p:spPr>
          <a:xfrm>
            <a:off x="714348" y="4214818"/>
            <a:ext cx="893643" cy="287643"/>
          </a:xfrm>
          <a:prstGeom prst="rect">
            <a:avLst/>
          </a:prstGeom>
          <a:ln/>
        </p:spPr>
        <p:style>
          <a:lnRef idx="0">
            <a:schemeClr val="accent5"/>
          </a:lnRef>
          <a:fillRef idx="3">
            <a:schemeClr val="accent5"/>
          </a:fillRef>
          <a:effectRef idx="3">
            <a:schemeClr val="accent5"/>
          </a:effectRef>
          <a:fontRef idx="minor">
            <a:schemeClr val="lt1"/>
          </a:fontRef>
        </p:style>
        <p:txBody>
          <a:bodyPr wrap="none">
            <a:spAutoFit/>
          </a:bodyPr>
          <a:lstStyle/>
          <a:p>
            <a:pPr algn="ctr" fontAlgn="auto">
              <a:lnSpc>
                <a:spcPct val="115000"/>
              </a:lnSpc>
              <a:spcBef>
                <a:spcPts val="0"/>
              </a:spcBef>
              <a:spcAft>
                <a:spcPts val="1000"/>
              </a:spcAft>
              <a:defRPr/>
            </a:pPr>
            <a:r>
              <a:rPr lang="fr-FR" sz="1200" b="1" dirty="0" smtClean="0">
                <a:latin typeface="Times New Roman" pitchFamily="18" charset="0"/>
                <a:ea typeface="Times New Roman"/>
                <a:cs typeface="Times New Roman" pitchFamily="18" charset="0"/>
              </a:rPr>
              <a:t>6-Gingérol</a:t>
            </a:r>
            <a:endParaRPr lang="fr-FR" sz="1200" b="1" dirty="0">
              <a:latin typeface="Times New Roman" pitchFamily="18" charset="0"/>
              <a:ea typeface="Times New Roman"/>
              <a:cs typeface="Times New Roman" pitchFamily="18" charset="0"/>
            </a:endParaRPr>
          </a:p>
        </p:txBody>
      </p:sp>
      <p:cxnSp>
        <p:nvCxnSpPr>
          <p:cNvPr id="18" name="Connecteur droit avec flèche 17"/>
          <p:cNvCxnSpPr>
            <a:stCxn id="16" idx="2"/>
          </p:cNvCxnSpPr>
          <p:nvPr/>
        </p:nvCxnSpPr>
        <p:spPr>
          <a:xfrm rot="5400000">
            <a:off x="260045" y="4813890"/>
            <a:ext cx="1212554" cy="58969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6786578" y="3786190"/>
            <a:ext cx="893643" cy="287643"/>
          </a:xfrm>
          <a:prstGeom prst="rect">
            <a:avLst/>
          </a:prstGeom>
          <a:ln/>
        </p:spPr>
        <p:style>
          <a:lnRef idx="0">
            <a:schemeClr val="accent5"/>
          </a:lnRef>
          <a:fillRef idx="3">
            <a:schemeClr val="accent5"/>
          </a:fillRef>
          <a:effectRef idx="3">
            <a:schemeClr val="accent5"/>
          </a:effectRef>
          <a:fontRef idx="minor">
            <a:schemeClr val="lt1"/>
          </a:fontRef>
        </p:style>
        <p:txBody>
          <a:bodyPr wrap="none">
            <a:spAutoFit/>
          </a:bodyPr>
          <a:lstStyle/>
          <a:p>
            <a:pPr algn="ctr" fontAlgn="auto">
              <a:lnSpc>
                <a:spcPct val="115000"/>
              </a:lnSpc>
              <a:spcBef>
                <a:spcPts val="0"/>
              </a:spcBef>
              <a:spcAft>
                <a:spcPts val="1000"/>
              </a:spcAft>
              <a:defRPr/>
            </a:pPr>
            <a:r>
              <a:rPr lang="fr-FR" sz="1200" b="1" dirty="0" smtClean="0">
                <a:latin typeface="Times New Roman" pitchFamily="18" charset="0"/>
                <a:ea typeface="Times New Roman"/>
                <a:cs typeface="Times New Roman" pitchFamily="18" charset="0"/>
              </a:rPr>
              <a:t>6-Gingérol</a:t>
            </a:r>
            <a:endParaRPr lang="fr-FR" sz="1200" b="1" dirty="0">
              <a:latin typeface="Times New Roman" pitchFamily="18" charset="0"/>
              <a:ea typeface="Times New Roman"/>
              <a:cs typeface="Times New Roman" pitchFamily="18" charset="0"/>
            </a:endParaRPr>
          </a:p>
        </p:txBody>
      </p:sp>
      <p:cxnSp>
        <p:nvCxnSpPr>
          <p:cNvPr id="20" name="Connecteur droit avec flèche 19"/>
          <p:cNvCxnSpPr>
            <a:stCxn id="19" idx="2"/>
          </p:cNvCxnSpPr>
          <p:nvPr/>
        </p:nvCxnSpPr>
        <p:spPr>
          <a:xfrm rot="5400000">
            <a:off x="6010803" y="4063792"/>
            <a:ext cx="1212556" cy="123263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 name="Rectangle 22"/>
          <p:cNvSpPr/>
          <p:nvPr/>
        </p:nvSpPr>
        <p:spPr>
          <a:xfrm>
            <a:off x="3000364" y="4000504"/>
            <a:ext cx="893643" cy="287643"/>
          </a:xfrm>
          <a:prstGeom prst="rect">
            <a:avLst/>
          </a:prstGeom>
          <a:ln/>
        </p:spPr>
        <p:style>
          <a:lnRef idx="0">
            <a:schemeClr val="accent5"/>
          </a:lnRef>
          <a:fillRef idx="3">
            <a:schemeClr val="accent5"/>
          </a:fillRef>
          <a:effectRef idx="3">
            <a:schemeClr val="accent5"/>
          </a:effectRef>
          <a:fontRef idx="minor">
            <a:schemeClr val="lt1"/>
          </a:fontRef>
        </p:style>
        <p:txBody>
          <a:bodyPr wrap="none">
            <a:spAutoFit/>
          </a:bodyPr>
          <a:lstStyle/>
          <a:p>
            <a:pPr algn="ctr" fontAlgn="auto">
              <a:lnSpc>
                <a:spcPct val="115000"/>
              </a:lnSpc>
              <a:spcBef>
                <a:spcPts val="0"/>
              </a:spcBef>
              <a:spcAft>
                <a:spcPts val="1000"/>
              </a:spcAft>
              <a:defRPr/>
            </a:pPr>
            <a:r>
              <a:rPr lang="fr-FR" sz="1200" b="1" dirty="0" smtClean="0">
                <a:latin typeface="Times New Roman" pitchFamily="18" charset="0"/>
                <a:ea typeface="Times New Roman"/>
                <a:cs typeface="Times New Roman" pitchFamily="18" charset="0"/>
              </a:rPr>
              <a:t>6-Gingérol</a:t>
            </a:r>
            <a:endParaRPr lang="fr-FR" sz="1200" b="1" dirty="0">
              <a:latin typeface="Times New Roman" pitchFamily="18" charset="0"/>
              <a:ea typeface="Times New Roman"/>
              <a:cs typeface="Times New Roman" pitchFamily="18" charset="0"/>
            </a:endParaRPr>
          </a:p>
        </p:txBody>
      </p:sp>
      <p:cxnSp>
        <p:nvCxnSpPr>
          <p:cNvPr id="24" name="Connecteur droit avec flèche 23"/>
          <p:cNvCxnSpPr/>
          <p:nvPr/>
        </p:nvCxnSpPr>
        <p:spPr>
          <a:xfrm rot="5400000">
            <a:off x="2509395" y="4562913"/>
            <a:ext cx="1071571" cy="66113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8" name="Rectangle 27"/>
          <p:cNvSpPr/>
          <p:nvPr/>
        </p:nvSpPr>
        <p:spPr>
          <a:xfrm>
            <a:off x="3500430" y="4429132"/>
            <a:ext cx="981501" cy="286682"/>
          </a:xfrm>
          <a:prstGeom prst="rect">
            <a:avLst/>
          </a:prstGeom>
          <a:ln/>
        </p:spPr>
        <p:style>
          <a:lnRef idx="0">
            <a:schemeClr val="accent2"/>
          </a:lnRef>
          <a:fillRef idx="3">
            <a:schemeClr val="accent2"/>
          </a:fillRef>
          <a:effectRef idx="3">
            <a:schemeClr val="accent2"/>
          </a:effectRef>
          <a:fontRef idx="minor">
            <a:schemeClr val="lt1"/>
          </a:fontRef>
        </p:style>
        <p:txBody>
          <a:bodyPr wrap="square">
            <a:spAutoFit/>
          </a:bodyPr>
          <a:lstStyle/>
          <a:p>
            <a:pPr algn="ctr" fontAlgn="auto">
              <a:lnSpc>
                <a:spcPct val="115000"/>
              </a:lnSpc>
              <a:spcBef>
                <a:spcPts val="0"/>
              </a:spcBef>
              <a:spcAft>
                <a:spcPts val="1000"/>
              </a:spcAft>
              <a:defRPr/>
            </a:pPr>
            <a:r>
              <a:rPr lang="fr-FR" sz="1200" b="1" dirty="0" smtClean="0">
                <a:latin typeface="Times New Roman" pitchFamily="18" charset="0"/>
                <a:ea typeface="Times New Roman"/>
                <a:cs typeface="Times New Roman" pitchFamily="18" charset="0"/>
              </a:rPr>
              <a:t>8-Gingérol</a:t>
            </a:r>
            <a:endParaRPr lang="fr-FR" sz="1200" b="1" dirty="0">
              <a:latin typeface="Times New Roman" pitchFamily="18" charset="0"/>
              <a:ea typeface="Times New Roman"/>
              <a:cs typeface="Times New Roman" pitchFamily="18" charset="0"/>
            </a:endParaRPr>
          </a:p>
        </p:txBody>
      </p:sp>
      <p:sp>
        <p:nvSpPr>
          <p:cNvPr id="29" name="Rectangle 28"/>
          <p:cNvSpPr/>
          <p:nvPr/>
        </p:nvSpPr>
        <p:spPr>
          <a:xfrm>
            <a:off x="7500958" y="4214818"/>
            <a:ext cx="981501" cy="286682"/>
          </a:xfrm>
          <a:prstGeom prst="rect">
            <a:avLst/>
          </a:prstGeom>
          <a:ln/>
        </p:spPr>
        <p:style>
          <a:lnRef idx="0">
            <a:schemeClr val="accent2"/>
          </a:lnRef>
          <a:fillRef idx="3">
            <a:schemeClr val="accent2"/>
          </a:fillRef>
          <a:effectRef idx="3">
            <a:schemeClr val="accent2"/>
          </a:effectRef>
          <a:fontRef idx="minor">
            <a:schemeClr val="lt1"/>
          </a:fontRef>
        </p:style>
        <p:txBody>
          <a:bodyPr wrap="square">
            <a:spAutoFit/>
          </a:bodyPr>
          <a:lstStyle/>
          <a:p>
            <a:pPr algn="ctr" fontAlgn="auto">
              <a:lnSpc>
                <a:spcPct val="115000"/>
              </a:lnSpc>
              <a:spcBef>
                <a:spcPts val="0"/>
              </a:spcBef>
              <a:spcAft>
                <a:spcPts val="1000"/>
              </a:spcAft>
              <a:defRPr/>
            </a:pPr>
            <a:r>
              <a:rPr lang="fr-FR" sz="1200" b="1" dirty="0" smtClean="0">
                <a:latin typeface="Times New Roman" pitchFamily="18" charset="0"/>
                <a:ea typeface="Times New Roman"/>
                <a:cs typeface="Times New Roman" pitchFamily="18" charset="0"/>
              </a:rPr>
              <a:t>8-Gingérol</a:t>
            </a:r>
            <a:endParaRPr lang="fr-FR" sz="1200" b="1" dirty="0">
              <a:latin typeface="Times New Roman" pitchFamily="18" charset="0"/>
              <a:ea typeface="Times New Roman"/>
              <a:cs typeface="Times New Roman" pitchFamily="18" charset="0"/>
            </a:endParaRPr>
          </a:p>
        </p:txBody>
      </p:sp>
      <p:cxnSp>
        <p:nvCxnSpPr>
          <p:cNvPr id="30" name="Connecteur droit avec flèche 29"/>
          <p:cNvCxnSpPr/>
          <p:nvPr/>
        </p:nvCxnSpPr>
        <p:spPr>
          <a:xfrm rot="10800000" flipV="1">
            <a:off x="3143244" y="4714884"/>
            <a:ext cx="642939" cy="42862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Connecteur droit avec flèche 33"/>
          <p:cNvCxnSpPr/>
          <p:nvPr/>
        </p:nvCxnSpPr>
        <p:spPr>
          <a:xfrm rot="10800000" flipV="1">
            <a:off x="6357950" y="4500570"/>
            <a:ext cx="1589834" cy="10001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6" name="Rectangle 35"/>
          <p:cNvSpPr/>
          <p:nvPr/>
        </p:nvSpPr>
        <p:spPr>
          <a:xfrm>
            <a:off x="4071934" y="5500702"/>
            <a:ext cx="922189" cy="287643"/>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lgn="ctr" fontAlgn="auto">
              <a:lnSpc>
                <a:spcPct val="115000"/>
              </a:lnSpc>
              <a:spcBef>
                <a:spcPts val="0"/>
              </a:spcBef>
              <a:spcAft>
                <a:spcPts val="1000"/>
              </a:spcAft>
              <a:defRPr/>
            </a:pPr>
            <a:r>
              <a:rPr lang="fr-FR" sz="1200" b="1" dirty="0">
                <a:latin typeface="Times New Roman" pitchFamily="18" charset="0"/>
                <a:ea typeface="Times New Roman"/>
                <a:cs typeface="Times New Roman" pitchFamily="18" charset="0"/>
              </a:rPr>
              <a:t>6-Shogaol</a:t>
            </a:r>
          </a:p>
        </p:txBody>
      </p:sp>
      <p:cxnSp>
        <p:nvCxnSpPr>
          <p:cNvPr id="39" name="Connecteur droit avec flèche 38"/>
          <p:cNvCxnSpPr>
            <a:stCxn id="36" idx="0"/>
          </p:cNvCxnSpPr>
          <p:nvPr/>
        </p:nvCxnSpPr>
        <p:spPr>
          <a:xfrm rot="16200000" flipV="1">
            <a:off x="3838135" y="4805807"/>
            <a:ext cx="214314" cy="11754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4" name="Rectangle 43"/>
          <p:cNvSpPr/>
          <p:nvPr/>
        </p:nvSpPr>
        <p:spPr>
          <a:xfrm>
            <a:off x="8001024" y="4786322"/>
            <a:ext cx="922189" cy="287643"/>
          </a:xfrm>
          <a:prstGeom prst="rect">
            <a:avLst/>
          </a:prstGeom>
          <a:ln/>
        </p:spPr>
        <p:style>
          <a:lnRef idx="0">
            <a:schemeClr val="accent6"/>
          </a:lnRef>
          <a:fillRef idx="3">
            <a:schemeClr val="accent6"/>
          </a:fillRef>
          <a:effectRef idx="3">
            <a:schemeClr val="accent6"/>
          </a:effectRef>
          <a:fontRef idx="minor">
            <a:schemeClr val="lt1"/>
          </a:fontRef>
        </p:style>
        <p:txBody>
          <a:bodyPr wrap="square">
            <a:spAutoFit/>
          </a:bodyPr>
          <a:lstStyle/>
          <a:p>
            <a:pPr algn="ctr" fontAlgn="auto">
              <a:lnSpc>
                <a:spcPct val="115000"/>
              </a:lnSpc>
              <a:spcBef>
                <a:spcPts val="0"/>
              </a:spcBef>
              <a:spcAft>
                <a:spcPts val="1000"/>
              </a:spcAft>
              <a:defRPr/>
            </a:pPr>
            <a:r>
              <a:rPr lang="fr-FR" sz="1200" b="1" dirty="0">
                <a:latin typeface="Times New Roman" pitchFamily="18" charset="0"/>
                <a:ea typeface="Times New Roman"/>
                <a:cs typeface="Times New Roman" pitchFamily="18" charset="0"/>
              </a:rPr>
              <a:t>6-Shogaol</a:t>
            </a:r>
          </a:p>
        </p:txBody>
      </p:sp>
      <p:cxnSp>
        <p:nvCxnSpPr>
          <p:cNvPr id="45" name="Connecteur droit avec flèche 44"/>
          <p:cNvCxnSpPr/>
          <p:nvPr/>
        </p:nvCxnSpPr>
        <p:spPr>
          <a:xfrm rot="10800000" flipV="1">
            <a:off x="6572264" y="5072074"/>
            <a:ext cx="1785950" cy="64294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9" name="Bouée 48"/>
          <p:cNvSpPr/>
          <p:nvPr/>
        </p:nvSpPr>
        <p:spPr>
          <a:xfrm>
            <a:off x="2071670" y="857232"/>
            <a:ext cx="1357322" cy="2571768"/>
          </a:xfrm>
          <a:prstGeom prst="donut">
            <a:avLst>
              <a:gd name="adj" fmla="val 2546"/>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fr-FR">
              <a:solidFill>
                <a:schemeClr val="tx1"/>
              </a:solidFill>
            </a:endParaRPr>
          </a:p>
        </p:txBody>
      </p:sp>
      <p:sp>
        <p:nvSpPr>
          <p:cNvPr id="25" name="Espace réservé du numéro de diapositive 24"/>
          <p:cNvSpPr>
            <a:spLocks noGrp="1"/>
          </p:cNvSpPr>
          <p:nvPr>
            <p:ph type="sldNum" sz="quarter" idx="12"/>
          </p:nvPr>
        </p:nvSpPr>
        <p:spPr/>
        <p:txBody>
          <a:bodyPr/>
          <a:lstStyle/>
          <a:p>
            <a:fld id="{E13E569A-13EB-47B2-8029-0E5C2F467127}" type="slidenum">
              <a:rPr lang="fr-FR" smtClean="0"/>
              <a:pPr/>
              <a:t>25</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strVal val="#ppt_w*0.05"/>
                                          </p:val>
                                        </p:tav>
                                        <p:tav tm="100000">
                                          <p:val>
                                            <p:strVal val="#ppt_w"/>
                                          </p:val>
                                        </p:tav>
                                      </p:tavLst>
                                    </p:anim>
                                    <p:anim calcmode="lin" valueType="num">
                                      <p:cBhvr>
                                        <p:cTn id="15" dur="500" fill="hold"/>
                                        <p:tgtEl>
                                          <p:spTgt spid="5"/>
                                        </p:tgtEl>
                                        <p:attrNameLst>
                                          <p:attrName>ppt_h</p:attrName>
                                        </p:attrNameLst>
                                      </p:cBhvr>
                                      <p:tavLst>
                                        <p:tav tm="0">
                                          <p:val>
                                            <p:strVal val="#ppt_h"/>
                                          </p:val>
                                        </p:tav>
                                        <p:tav tm="100000">
                                          <p:val>
                                            <p:strVal val="#ppt_h"/>
                                          </p:val>
                                        </p:tav>
                                      </p:tavLst>
                                    </p:anim>
                                    <p:anim calcmode="lin" valueType="num">
                                      <p:cBhvr>
                                        <p:cTn id="16" dur="500" fill="hold"/>
                                        <p:tgtEl>
                                          <p:spTgt spid="5"/>
                                        </p:tgtEl>
                                        <p:attrNameLst>
                                          <p:attrName>ppt_x</p:attrName>
                                        </p:attrNameLst>
                                      </p:cBhvr>
                                      <p:tavLst>
                                        <p:tav tm="0">
                                          <p:val>
                                            <p:strVal val="#ppt_x-.2"/>
                                          </p:val>
                                        </p:tav>
                                        <p:tav tm="100000">
                                          <p:val>
                                            <p:strVal val="#ppt_x"/>
                                          </p:val>
                                        </p:tav>
                                      </p:tavLst>
                                    </p:anim>
                                    <p:anim calcmode="lin" valueType="num">
                                      <p:cBhvr>
                                        <p:cTn id="17" dur="500" fill="hold"/>
                                        <p:tgtEl>
                                          <p:spTgt spid="5"/>
                                        </p:tgtEl>
                                        <p:attrNameLst>
                                          <p:attrName>ppt_y</p:attrName>
                                        </p:attrNameLst>
                                      </p:cBhvr>
                                      <p:tavLst>
                                        <p:tav tm="0">
                                          <p:val>
                                            <p:strVal val="#ppt_y"/>
                                          </p:val>
                                        </p:tav>
                                        <p:tav tm="100000">
                                          <p:val>
                                            <p:strVal val="#ppt_y"/>
                                          </p:val>
                                        </p:tav>
                                      </p:tavLst>
                                    </p:anim>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strips(downLeft)">
                                      <p:cBhvr>
                                        <p:cTn id="23" dur="500"/>
                                        <p:tgtEl>
                                          <p:spTgt spid="49"/>
                                        </p:tgtEl>
                                      </p:cBhvr>
                                    </p:animEffect>
                                  </p:childTnLst>
                                </p:cTn>
                              </p:par>
                            </p:childTnLst>
                          </p:cTn>
                        </p:par>
                      </p:childTnLst>
                    </p:cTn>
                  </p:par>
                  <p:par>
                    <p:cTn id="24" fill="hold">
                      <p:stCondLst>
                        <p:cond delay="indefinite"/>
                      </p:stCondLst>
                      <p:childTnLst>
                        <p:par>
                          <p:cTn id="25" fill="hold">
                            <p:stCondLst>
                              <p:cond delay="0"/>
                            </p:stCondLst>
                            <p:childTnLst>
                              <p:par>
                                <p:cTn id="26" presetID="54" presetClass="entr" presetSubtype="0" accel="10000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strVal val="#ppt_w*0.05"/>
                                          </p:val>
                                        </p:tav>
                                        <p:tav tm="100000">
                                          <p:val>
                                            <p:strVal val="#ppt_w"/>
                                          </p:val>
                                        </p:tav>
                                      </p:tavLst>
                                    </p:anim>
                                    <p:anim calcmode="lin" valueType="num">
                                      <p:cBhvr>
                                        <p:cTn id="29" dur="500" fill="hold"/>
                                        <p:tgtEl>
                                          <p:spTgt spid="10"/>
                                        </p:tgtEl>
                                        <p:attrNameLst>
                                          <p:attrName>ppt_h</p:attrName>
                                        </p:attrNameLst>
                                      </p:cBhvr>
                                      <p:tavLst>
                                        <p:tav tm="0">
                                          <p:val>
                                            <p:strVal val="#ppt_h"/>
                                          </p:val>
                                        </p:tav>
                                        <p:tav tm="100000">
                                          <p:val>
                                            <p:strVal val="#ppt_h"/>
                                          </p:val>
                                        </p:tav>
                                      </p:tavLst>
                                    </p:anim>
                                    <p:anim calcmode="lin" valueType="num">
                                      <p:cBhvr>
                                        <p:cTn id="30" dur="500" fill="hold"/>
                                        <p:tgtEl>
                                          <p:spTgt spid="10"/>
                                        </p:tgtEl>
                                        <p:attrNameLst>
                                          <p:attrName>ppt_x</p:attrName>
                                        </p:attrNameLst>
                                      </p:cBhvr>
                                      <p:tavLst>
                                        <p:tav tm="0">
                                          <p:val>
                                            <p:strVal val="#ppt_x-.2"/>
                                          </p:val>
                                        </p:tav>
                                        <p:tav tm="100000">
                                          <p:val>
                                            <p:strVal val="#ppt_x"/>
                                          </p:val>
                                        </p:tav>
                                      </p:tavLst>
                                    </p:anim>
                                    <p:anim calcmode="lin" valueType="num">
                                      <p:cBhvr>
                                        <p:cTn id="31" dur="500" fill="hold"/>
                                        <p:tgtEl>
                                          <p:spTgt spid="10"/>
                                        </p:tgtEl>
                                        <p:attrNameLst>
                                          <p:attrName>ppt_y</p:attrName>
                                        </p:attrNameLst>
                                      </p:cBhvr>
                                      <p:tavLst>
                                        <p:tav tm="0">
                                          <p:val>
                                            <p:strVal val="#ppt_y"/>
                                          </p:val>
                                        </p:tav>
                                        <p:tav tm="100000">
                                          <p:val>
                                            <p:strVal val="#ppt_y"/>
                                          </p:val>
                                        </p:tav>
                                      </p:tavLst>
                                    </p:anim>
                                    <p:animEffect transition="in" filter="fade">
                                      <p:cBhvr>
                                        <p:cTn id="32" dur="500"/>
                                        <p:tgtEl>
                                          <p:spTgt spid="10"/>
                                        </p:tgtEl>
                                      </p:cBhvr>
                                    </p:animEffect>
                                  </p:childTnLst>
                                </p:cTn>
                              </p:par>
                              <p:par>
                                <p:cTn id="33" presetID="54" presetClass="entr" presetSubtype="0" accel="10000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strVal val="#ppt_w*0.05"/>
                                          </p:val>
                                        </p:tav>
                                        <p:tav tm="100000">
                                          <p:val>
                                            <p:strVal val="#ppt_w"/>
                                          </p:val>
                                        </p:tav>
                                      </p:tavLst>
                                    </p:anim>
                                    <p:anim calcmode="lin" valueType="num">
                                      <p:cBhvr>
                                        <p:cTn id="36" dur="500" fill="hold"/>
                                        <p:tgtEl>
                                          <p:spTgt spid="12"/>
                                        </p:tgtEl>
                                        <p:attrNameLst>
                                          <p:attrName>ppt_h</p:attrName>
                                        </p:attrNameLst>
                                      </p:cBhvr>
                                      <p:tavLst>
                                        <p:tav tm="0">
                                          <p:val>
                                            <p:strVal val="#ppt_h"/>
                                          </p:val>
                                        </p:tav>
                                        <p:tav tm="100000">
                                          <p:val>
                                            <p:strVal val="#ppt_h"/>
                                          </p:val>
                                        </p:tav>
                                      </p:tavLst>
                                    </p:anim>
                                    <p:anim calcmode="lin" valueType="num">
                                      <p:cBhvr>
                                        <p:cTn id="37" dur="500" fill="hold"/>
                                        <p:tgtEl>
                                          <p:spTgt spid="12"/>
                                        </p:tgtEl>
                                        <p:attrNameLst>
                                          <p:attrName>ppt_x</p:attrName>
                                        </p:attrNameLst>
                                      </p:cBhvr>
                                      <p:tavLst>
                                        <p:tav tm="0">
                                          <p:val>
                                            <p:strVal val="#ppt_x-.2"/>
                                          </p:val>
                                        </p:tav>
                                        <p:tav tm="100000">
                                          <p:val>
                                            <p:strVal val="#ppt_x"/>
                                          </p:val>
                                        </p:tav>
                                      </p:tavLst>
                                    </p:anim>
                                    <p:anim calcmode="lin" valueType="num">
                                      <p:cBhvr>
                                        <p:cTn id="38" dur="500" fill="hold"/>
                                        <p:tgtEl>
                                          <p:spTgt spid="12"/>
                                        </p:tgtEl>
                                        <p:attrNameLst>
                                          <p:attrName>ppt_y</p:attrName>
                                        </p:attrNameLst>
                                      </p:cBhvr>
                                      <p:tavLst>
                                        <p:tav tm="0">
                                          <p:val>
                                            <p:strVal val="#ppt_y"/>
                                          </p:val>
                                        </p:tav>
                                        <p:tav tm="100000">
                                          <p:val>
                                            <p:strVal val="#ppt_y"/>
                                          </p:val>
                                        </p:tav>
                                      </p:tavLst>
                                    </p:anim>
                                    <p:animEffect transition="in" filter="fade">
                                      <p:cBhvr>
                                        <p:cTn id="39" dur="500"/>
                                        <p:tgtEl>
                                          <p:spTgt spid="12"/>
                                        </p:tgtEl>
                                      </p:cBhvr>
                                    </p:animEffect>
                                  </p:childTnLst>
                                </p:cTn>
                              </p:par>
                              <p:par>
                                <p:cTn id="40" presetID="54" presetClass="entr" presetSubtype="0" accel="10000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strVal val="#ppt_w*0.05"/>
                                          </p:val>
                                        </p:tav>
                                        <p:tav tm="100000">
                                          <p:val>
                                            <p:strVal val="#ppt_w"/>
                                          </p:val>
                                        </p:tav>
                                      </p:tavLst>
                                    </p:anim>
                                    <p:anim calcmode="lin" valueType="num">
                                      <p:cBhvr>
                                        <p:cTn id="43" dur="500" fill="hold"/>
                                        <p:tgtEl>
                                          <p:spTgt spid="14"/>
                                        </p:tgtEl>
                                        <p:attrNameLst>
                                          <p:attrName>ppt_h</p:attrName>
                                        </p:attrNameLst>
                                      </p:cBhvr>
                                      <p:tavLst>
                                        <p:tav tm="0">
                                          <p:val>
                                            <p:strVal val="#ppt_h"/>
                                          </p:val>
                                        </p:tav>
                                        <p:tav tm="100000">
                                          <p:val>
                                            <p:strVal val="#ppt_h"/>
                                          </p:val>
                                        </p:tav>
                                      </p:tavLst>
                                    </p:anim>
                                    <p:anim calcmode="lin" valueType="num">
                                      <p:cBhvr>
                                        <p:cTn id="44" dur="500" fill="hold"/>
                                        <p:tgtEl>
                                          <p:spTgt spid="14"/>
                                        </p:tgtEl>
                                        <p:attrNameLst>
                                          <p:attrName>ppt_x</p:attrName>
                                        </p:attrNameLst>
                                      </p:cBhvr>
                                      <p:tavLst>
                                        <p:tav tm="0">
                                          <p:val>
                                            <p:strVal val="#ppt_x-.2"/>
                                          </p:val>
                                        </p:tav>
                                        <p:tav tm="100000">
                                          <p:val>
                                            <p:strVal val="#ppt_x"/>
                                          </p:val>
                                        </p:tav>
                                      </p:tavLst>
                                    </p:anim>
                                    <p:anim calcmode="lin" valueType="num">
                                      <p:cBhvr>
                                        <p:cTn id="45" dur="500" fill="hold"/>
                                        <p:tgtEl>
                                          <p:spTgt spid="14"/>
                                        </p:tgtEl>
                                        <p:attrNameLst>
                                          <p:attrName>ppt_y</p:attrName>
                                        </p:attrNameLst>
                                      </p:cBhvr>
                                      <p:tavLst>
                                        <p:tav tm="0">
                                          <p:val>
                                            <p:strVal val="#ppt_y"/>
                                          </p:val>
                                        </p:tav>
                                        <p:tav tm="100000">
                                          <p:val>
                                            <p:strVal val="#ppt_y"/>
                                          </p:val>
                                        </p:tav>
                                      </p:tavLst>
                                    </p:anim>
                                    <p:animEffect transition="in" filter="fade">
                                      <p:cBhvr>
                                        <p:cTn id="46" dur="500"/>
                                        <p:tgtEl>
                                          <p:spTgt spid="14"/>
                                        </p:tgtEl>
                                      </p:cBhvr>
                                    </p:animEffect>
                                  </p:childTnLst>
                                </p:cTn>
                              </p:par>
                              <p:par>
                                <p:cTn id="47" presetID="54" presetClass="entr" presetSubtype="0" accel="10000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strVal val="#ppt_w*0.05"/>
                                          </p:val>
                                        </p:tav>
                                        <p:tav tm="100000">
                                          <p:val>
                                            <p:strVal val="#ppt_w"/>
                                          </p:val>
                                        </p:tav>
                                      </p:tavLst>
                                    </p:anim>
                                    <p:anim calcmode="lin" valueType="num">
                                      <p:cBhvr>
                                        <p:cTn id="50" dur="500" fill="hold"/>
                                        <p:tgtEl>
                                          <p:spTgt spid="13"/>
                                        </p:tgtEl>
                                        <p:attrNameLst>
                                          <p:attrName>ppt_h</p:attrName>
                                        </p:attrNameLst>
                                      </p:cBhvr>
                                      <p:tavLst>
                                        <p:tav tm="0">
                                          <p:val>
                                            <p:strVal val="#ppt_h"/>
                                          </p:val>
                                        </p:tav>
                                        <p:tav tm="100000">
                                          <p:val>
                                            <p:strVal val="#ppt_h"/>
                                          </p:val>
                                        </p:tav>
                                      </p:tavLst>
                                    </p:anim>
                                    <p:anim calcmode="lin" valueType="num">
                                      <p:cBhvr>
                                        <p:cTn id="51" dur="500" fill="hold"/>
                                        <p:tgtEl>
                                          <p:spTgt spid="13"/>
                                        </p:tgtEl>
                                        <p:attrNameLst>
                                          <p:attrName>ppt_x</p:attrName>
                                        </p:attrNameLst>
                                      </p:cBhvr>
                                      <p:tavLst>
                                        <p:tav tm="0">
                                          <p:val>
                                            <p:strVal val="#ppt_x-.2"/>
                                          </p:val>
                                        </p:tav>
                                        <p:tav tm="100000">
                                          <p:val>
                                            <p:strVal val="#ppt_x"/>
                                          </p:val>
                                        </p:tav>
                                      </p:tavLst>
                                    </p:anim>
                                    <p:anim calcmode="lin" valueType="num">
                                      <p:cBhvr>
                                        <p:cTn id="52" dur="500" fill="hold"/>
                                        <p:tgtEl>
                                          <p:spTgt spid="13"/>
                                        </p:tgtEl>
                                        <p:attrNameLst>
                                          <p:attrName>ppt_y</p:attrName>
                                        </p:attrNameLst>
                                      </p:cBhvr>
                                      <p:tavLst>
                                        <p:tav tm="0">
                                          <p:val>
                                            <p:strVal val="#ppt_y"/>
                                          </p:val>
                                        </p:tav>
                                        <p:tav tm="100000">
                                          <p:val>
                                            <p:strVal val="#ppt_y"/>
                                          </p:val>
                                        </p:tav>
                                      </p:tavLst>
                                    </p:anim>
                                    <p:animEffect transition="in" filter="fade">
                                      <p:cBhvr>
                                        <p:cTn id="53" dur="500"/>
                                        <p:tgtEl>
                                          <p:spTgt spid="13"/>
                                        </p:tgtEl>
                                      </p:cBhvr>
                                    </p:animEffect>
                                  </p:childTnLst>
                                </p:cTn>
                              </p:par>
                              <p:par>
                                <p:cTn id="54" presetID="54" presetClass="entr" presetSubtype="0" accel="100000" fill="hold" grpId="0" nodeType="withEffect">
                                  <p:stCondLst>
                                    <p:cond delay="0"/>
                                  </p:stCondLst>
                                  <p:childTnLst>
                                    <p:set>
                                      <p:cBhvr>
                                        <p:cTn id="55" dur="1" fill="hold">
                                          <p:stCondLst>
                                            <p:cond delay="0"/>
                                          </p:stCondLst>
                                        </p:cTn>
                                        <p:tgtEl>
                                          <p:spTgt spid="40961"/>
                                        </p:tgtEl>
                                        <p:attrNameLst>
                                          <p:attrName>style.visibility</p:attrName>
                                        </p:attrNameLst>
                                      </p:cBhvr>
                                      <p:to>
                                        <p:strVal val="visible"/>
                                      </p:to>
                                    </p:set>
                                    <p:anim calcmode="lin" valueType="num">
                                      <p:cBhvr>
                                        <p:cTn id="56" dur="500" fill="hold"/>
                                        <p:tgtEl>
                                          <p:spTgt spid="40961"/>
                                        </p:tgtEl>
                                        <p:attrNameLst>
                                          <p:attrName>ppt_w</p:attrName>
                                        </p:attrNameLst>
                                      </p:cBhvr>
                                      <p:tavLst>
                                        <p:tav tm="0">
                                          <p:val>
                                            <p:strVal val="#ppt_w*0.05"/>
                                          </p:val>
                                        </p:tav>
                                        <p:tav tm="100000">
                                          <p:val>
                                            <p:strVal val="#ppt_w"/>
                                          </p:val>
                                        </p:tav>
                                      </p:tavLst>
                                    </p:anim>
                                    <p:anim calcmode="lin" valueType="num">
                                      <p:cBhvr>
                                        <p:cTn id="57" dur="500" fill="hold"/>
                                        <p:tgtEl>
                                          <p:spTgt spid="40961"/>
                                        </p:tgtEl>
                                        <p:attrNameLst>
                                          <p:attrName>ppt_h</p:attrName>
                                        </p:attrNameLst>
                                      </p:cBhvr>
                                      <p:tavLst>
                                        <p:tav tm="0">
                                          <p:val>
                                            <p:strVal val="#ppt_h"/>
                                          </p:val>
                                        </p:tav>
                                        <p:tav tm="100000">
                                          <p:val>
                                            <p:strVal val="#ppt_h"/>
                                          </p:val>
                                        </p:tav>
                                      </p:tavLst>
                                    </p:anim>
                                    <p:anim calcmode="lin" valueType="num">
                                      <p:cBhvr>
                                        <p:cTn id="58" dur="500" fill="hold"/>
                                        <p:tgtEl>
                                          <p:spTgt spid="40961"/>
                                        </p:tgtEl>
                                        <p:attrNameLst>
                                          <p:attrName>ppt_x</p:attrName>
                                        </p:attrNameLst>
                                      </p:cBhvr>
                                      <p:tavLst>
                                        <p:tav tm="0">
                                          <p:val>
                                            <p:strVal val="#ppt_x-.2"/>
                                          </p:val>
                                        </p:tav>
                                        <p:tav tm="100000">
                                          <p:val>
                                            <p:strVal val="#ppt_x"/>
                                          </p:val>
                                        </p:tav>
                                      </p:tavLst>
                                    </p:anim>
                                    <p:anim calcmode="lin" valueType="num">
                                      <p:cBhvr>
                                        <p:cTn id="59" dur="500" fill="hold"/>
                                        <p:tgtEl>
                                          <p:spTgt spid="40961"/>
                                        </p:tgtEl>
                                        <p:attrNameLst>
                                          <p:attrName>ppt_y</p:attrName>
                                        </p:attrNameLst>
                                      </p:cBhvr>
                                      <p:tavLst>
                                        <p:tav tm="0">
                                          <p:val>
                                            <p:strVal val="#ppt_y"/>
                                          </p:val>
                                        </p:tav>
                                        <p:tav tm="100000">
                                          <p:val>
                                            <p:strVal val="#ppt_y"/>
                                          </p:val>
                                        </p:tav>
                                      </p:tavLst>
                                    </p:anim>
                                    <p:animEffect transition="in" filter="fade">
                                      <p:cBhvr>
                                        <p:cTn id="60" dur="500"/>
                                        <p:tgtEl>
                                          <p:spTgt spid="40961"/>
                                        </p:tgtEl>
                                      </p:cBhvr>
                                    </p:animEffect>
                                  </p:childTnLst>
                                </p:cTn>
                              </p:par>
                              <p:par>
                                <p:cTn id="61" presetID="54" presetClass="entr" presetSubtype="0" accel="100000" fill="hold" nodeType="with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strVal val="#ppt_w*0.05"/>
                                          </p:val>
                                        </p:tav>
                                        <p:tav tm="100000">
                                          <p:val>
                                            <p:strVal val="#ppt_w"/>
                                          </p:val>
                                        </p:tav>
                                      </p:tavLst>
                                    </p:anim>
                                    <p:anim calcmode="lin" valueType="num">
                                      <p:cBhvr>
                                        <p:cTn id="64" dur="500" fill="hold"/>
                                        <p:tgtEl>
                                          <p:spTgt spid="7"/>
                                        </p:tgtEl>
                                        <p:attrNameLst>
                                          <p:attrName>ppt_h</p:attrName>
                                        </p:attrNameLst>
                                      </p:cBhvr>
                                      <p:tavLst>
                                        <p:tav tm="0">
                                          <p:val>
                                            <p:strVal val="#ppt_h"/>
                                          </p:val>
                                        </p:tav>
                                        <p:tav tm="100000">
                                          <p:val>
                                            <p:strVal val="#ppt_h"/>
                                          </p:val>
                                        </p:tav>
                                      </p:tavLst>
                                    </p:anim>
                                    <p:anim calcmode="lin" valueType="num">
                                      <p:cBhvr>
                                        <p:cTn id="65" dur="500" fill="hold"/>
                                        <p:tgtEl>
                                          <p:spTgt spid="7"/>
                                        </p:tgtEl>
                                        <p:attrNameLst>
                                          <p:attrName>ppt_x</p:attrName>
                                        </p:attrNameLst>
                                      </p:cBhvr>
                                      <p:tavLst>
                                        <p:tav tm="0">
                                          <p:val>
                                            <p:strVal val="#ppt_x-.2"/>
                                          </p:val>
                                        </p:tav>
                                        <p:tav tm="100000">
                                          <p:val>
                                            <p:strVal val="#ppt_x"/>
                                          </p:val>
                                        </p:tav>
                                      </p:tavLst>
                                    </p:anim>
                                    <p:anim calcmode="lin" valueType="num">
                                      <p:cBhvr>
                                        <p:cTn id="66" dur="500" fill="hold"/>
                                        <p:tgtEl>
                                          <p:spTgt spid="7"/>
                                        </p:tgtEl>
                                        <p:attrNameLst>
                                          <p:attrName>ppt_y</p:attrName>
                                        </p:attrNameLst>
                                      </p:cBhvr>
                                      <p:tavLst>
                                        <p:tav tm="0">
                                          <p:val>
                                            <p:strVal val="#ppt_y"/>
                                          </p:val>
                                        </p:tav>
                                        <p:tav tm="100000">
                                          <p:val>
                                            <p:strVal val="#ppt_y"/>
                                          </p:val>
                                        </p:tav>
                                      </p:tavLst>
                                    </p:anim>
                                    <p:animEffect transition="in" filter="fade">
                                      <p:cBhvr>
                                        <p:cTn id="67" dur="500"/>
                                        <p:tgtEl>
                                          <p:spTgt spid="7"/>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16"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circle(in)">
                                      <p:cBhvr>
                                        <p:cTn id="72" dur="1000"/>
                                        <p:tgtEl>
                                          <p:spTgt spid="16"/>
                                        </p:tgtEl>
                                      </p:cBhvr>
                                    </p:animEffect>
                                  </p:childTnLst>
                                </p:cTn>
                              </p:par>
                              <p:par>
                                <p:cTn id="73" presetID="6" presetClass="entr" presetSubtype="16"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circle(in)">
                                      <p:cBhvr>
                                        <p:cTn id="75" dur="1000"/>
                                        <p:tgtEl>
                                          <p:spTgt spid="23"/>
                                        </p:tgtEl>
                                      </p:cBhvr>
                                    </p:animEffect>
                                  </p:childTnLst>
                                </p:cTn>
                              </p:par>
                              <p:par>
                                <p:cTn id="76" presetID="6" presetClass="entr" presetSubtype="16" fill="hold" grpId="0" nodeType="with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circle(in)">
                                      <p:cBhvr>
                                        <p:cTn id="78" dur="1000"/>
                                        <p:tgtEl>
                                          <p:spTgt spid="19"/>
                                        </p:tgtEl>
                                      </p:cBhvr>
                                    </p:animEffect>
                                  </p:childTnLst>
                                </p:cTn>
                              </p:par>
                              <p:par>
                                <p:cTn id="79" presetID="18" presetClass="entr" presetSubtype="12" fill="hold"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strips(downLeft)">
                                      <p:cBhvr>
                                        <p:cTn id="81" dur="500"/>
                                        <p:tgtEl>
                                          <p:spTgt spid="18"/>
                                        </p:tgtEl>
                                      </p:cBhvr>
                                    </p:animEffect>
                                  </p:childTnLst>
                                </p:cTn>
                              </p:par>
                              <p:par>
                                <p:cTn id="82" presetID="18" presetClass="entr" presetSubtype="12" fill="hold"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strips(downLeft)">
                                      <p:cBhvr>
                                        <p:cTn id="84" dur="500"/>
                                        <p:tgtEl>
                                          <p:spTgt spid="24"/>
                                        </p:tgtEl>
                                      </p:cBhvr>
                                    </p:animEffect>
                                  </p:childTnLst>
                                </p:cTn>
                              </p:par>
                              <p:par>
                                <p:cTn id="85" presetID="18" presetClass="entr" presetSubtype="12" fill="hold"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strips(downLeft)">
                                      <p:cBhvr>
                                        <p:cTn id="87" dur="500"/>
                                        <p:tgtEl>
                                          <p:spTgt spid="20"/>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16" fill="hold" grpId="0" nodeType="click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circle(in)">
                                      <p:cBhvr>
                                        <p:cTn id="92" dur="1000"/>
                                        <p:tgtEl>
                                          <p:spTgt spid="28"/>
                                        </p:tgtEl>
                                      </p:cBhvr>
                                    </p:animEffect>
                                  </p:childTnLst>
                                </p:cTn>
                              </p:par>
                              <p:par>
                                <p:cTn id="93" presetID="6" presetClass="entr" presetSubtype="16" fill="hold" grpId="0" nodeType="with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circle(in)">
                                      <p:cBhvr>
                                        <p:cTn id="95" dur="1000"/>
                                        <p:tgtEl>
                                          <p:spTgt spid="29"/>
                                        </p:tgtEl>
                                      </p:cBhvr>
                                    </p:animEffect>
                                  </p:childTnLst>
                                </p:cTn>
                              </p:par>
                              <p:par>
                                <p:cTn id="96" presetID="18" presetClass="entr" presetSubtype="12" fill="hold" nodeType="withEffect">
                                  <p:stCondLst>
                                    <p:cond delay="0"/>
                                  </p:stCondLst>
                                  <p:childTnLst>
                                    <p:set>
                                      <p:cBhvr>
                                        <p:cTn id="97" dur="1" fill="hold">
                                          <p:stCondLst>
                                            <p:cond delay="0"/>
                                          </p:stCondLst>
                                        </p:cTn>
                                        <p:tgtEl>
                                          <p:spTgt spid="30"/>
                                        </p:tgtEl>
                                        <p:attrNameLst>
                                          <p:attrName>style.visibility</p:attrName>
                                        </p:attrNameLst>
                                      </p:cBhvr>
                                      <p:to>
                                        <p:strVal val="visible"/>
                                      </p:to>
                                    </p:set>
                                    <p:animEffect transition="in" filter="strips(downLeft)">
                                      <p:cBhvr>
                                        <p:cTn id="98" dur="500"/>
                                        <p:tgtEl>
                                          <p:spTgt spid="30"/>
                                        </p:tgtEl>
                                      </p:cBhvr>
                                    </p:animEffect>
                                  </p:childTnLst>
                                </p:cTn>
                              </p:par>
                              <p:par>
                                <p:cTn id="99" presetID="18" presetClass="entr" presetSubtype="12"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strips(downLeft)">
                                      <p:cBhvr>
                                        <p:cTn id="101" dur="500"/>
                                        <p:tgtEl>
                                          <p:spTgt spid="34"/>
                                        </p:tgtEl>
                                      </p:cBhvr>
                                    </p:animEffect>
                                  </p:childTnLst>
                                </p:cTn>
                              </p:par>
                            </p:childTnLst>
                          </p:cTn>
                        </p:par>
                      </p:childTnLst>
                    </p:cTn>
                  </p:par>
                  <p:par>
                    <p:cTn id="102" fill="hold">
                      <p:stCondLst>
                        <p:cond delay="indefinite"/>
                      </p:stCondLst>
                      <p:childTnLst>
                        <p:par>
                          <p:cTn id="103" fill="hold">
                            <p:stCondLst>
                              <p:cond delay="0"/>
                            </p:stCondLst>
                            <p:childTnLst>
                              <p:par>
                                <p:cTn id="104" presetID="6" presetClass="entr" presetSubtype="16" fill="hold" grpId="0" nodeType="clickEffect">
                                  <p:stCondLst>
                                    <p:cond delay="0"/>
                                  </p:stCondLst>
                                  <p:childTnLst>
                                    <p:set>
                                      <p:cBhvr>
                                        <p:cTn id="105" dur="1" fill="hold">
                                          <p:stCondLst>
                                            <p:cond delay="0"/>
                                          </p:stCondLst>
                                        </p:cTn>
                                        <p:tgtEl>
                                          <p:spTgt spid="36"/>
                                        </p:tgtEl>
                                        <p:attrNameLst>
                                          <p:attrName>style.visibility</p:attrName>
                                        </p:attrNameLst>
                                      </p:cBhvr>
                                      <p:to>
                                        <p:strVal val="visible"/>
                                      </p:to>
                                    </p:set>
                                    <p:animEffect transition="in" filter="circle(in)">
                                      <p:cBhvr>
                                        <p:cTn id="106" dur="1000"/>
                                        <p:tgtEl>
                                          <p:spTgt spid="36"/>
                                        </p:tgtEl>
                                      </p:cBhvr>
                                    </p:animEffect>
                                  </p:childTnLst>
                                </p:cTn>
                              </p:par>
                              <p:par>
                                <p:cTn id="107" presetID="6" presetClass="entr" presetSubtype="16"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Effect transition="in" filter="circle(in)">
                                      <p:cBhvr>
                                        <p:cTn id="109" dur="1000"/>
                                        <p:tgtEl>
                                          <p:spTgt spid="44"/>
                                        </p:tgtEl>
                                      </p:cBhvr>
                                    </p:animEffect>
                                  </p:childTnLst>
                                </p:cTn>
                              </p:par>
                              <p:par>
                                <p:cTn id="110" presetID="18" presetClass="entr" presetSubtype="12" fill="hold" nodeType="with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strips(downLeft)">
                                      <p:cBhvr>
                                        <p:cTn id="112" dur="500"/>
                                        <p:tgtEl>
                                          <p:spTgt spid="39"/>
                                        </p:tgtEl>
                                      </p:cBhvr>
                                    </p:animEffect>
                                  </p:childTnLst>
                                </p:cTn>
                              </p:par>
                              <p:par>
                                <p:cTn id="113" presetID="18" presetClass="entr" presetSubtype="12" fill="hold"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strips(downLeft)">
                                      <p:cBhvr>
                                        <p:cTn id="11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0961" grpId="0"/>
      <p:bldP spid="14" grpId="0"/>
      <p:bldP spid="11" grpId="0" animBg="1"/>
      <p:bldP spid="16" grpId="0" animBg="1"/>
      <p:bldP spid="19" grpId="0" animBg="1"/>
      <p:bldP spid="23" grpId="0" animBg="1"/>
      <p:bldP spid="28" grpId="0" animBg="1"/>
      <p:bldP spid="29" grpId="0" animBg="1"/>
      <p:bldP spid="36" grpId="0" animBg="1"/>
      <p:bldP spid="44" grpId="0" animBg="1"/>
      <p:bldP spid="4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428596" y="1096411"/>
          <a:ext cx="8215371" cy="5643372"/>
        </p:xfrm>
        <a:graphic>
          <a:graphicData uri="http://schemas.openxmlformats.org/drawingml/2006/table">
            <a:tbl>
              <a:tblPr>
                <a:tableStyleId>{08FB837D-C827-4EFA-A057-4D05807E0F7C}</a:tableStyleId>
              </a:tblPr>
              <a:tblGrid>
                <a:gridCol w="2039883"/>
                <a:gridCol w="2040785"/>
                <a:gridCol w="2085814"/>
                <a:gridCol w="2048889"/>
              </a:tblGrid>
              <a:tr h="604777">
                <a:tc>
                  <a:txBody>
                    <a:bodyPr/>
                    <a:lstStyle/>
                    <a:p>
                      <a:pPr algn="ctr">
                        <a:lnSpc>
                          <a:spcPct val="115000"/>
                        </a:lnSpc>
                        <a:spcAft>
                          <a:spcPts val="0"/>
                        </a:spcAft>
                      </a:pPr>
                      <a:r>
                        <a:rPr lang="fr-FR" sz="1400" b="1" dirty="0">
                          <a:latin typeface="Times New Roman" pitchFamily="18" charset="0"/>
                          <a:cs typeface="Times New Roman" pitchFamily="18" charset="0"/>
                        </a:rPr>
                        <a:t>Phase mobile</a:t>
                      </a:r>
                      <a:endParaRPr lang="fr-FR" sz="1400" b="1" dirty="0">
                        <a:latin typeface="Times New Roman" pitchFamily="18" charset="0"/>
                        <a:ea typeface="Calibri"/>
                        <a:cs typeface="Times New Roman" pitchFamily="18" charset="0"/>
                      </a:endParaRPr>
                    </a:p>
                  </a:txBody>
                  <a:tcPr marL="45437" marR="45437" marT="0" marB="0"/>
                </a:tc>
                <a:tc gridSpan="2">
                  <a:txBody>
                    <a:bodyPr/>
                    <a:lstStyle/>
                    <a:p>
                      <a:pPr algn="ctr">
                        <a:lnSpc>
                          <a:spcPct val="115000"/>
                        </a:lnSpc>
                        <a:spcAft>
                          <a:spcPts val="0"/>
                        </a:spcAft>
                      </a:pPr>
                      <a:r>
                        <a:rPr lang="fr-FR" sz="1400" b="1" cap="all" dirty="0">
                          <a:latin typeface="Times New Roman" pitchFamily="18" charset="0"/>
                          <a:cs typeface="Times New Roman" pitchFamily="18" charset="0"/>
                        </a:rPr>
                        <a:t>n-</a:t>
                      </a:r>
                      <a:r>
                        <a:rPr lang="fr-FR" sz="1400" b="1" dirty="0">
                          <a:latin typeface="Times New Roman" pitchFamily="18" charset="0"/>
                          <a:cs typeface="Times New Roman" pitchFamily="18" charset="0"/>
                        </a:rPr>
                        <a:t>Hexane </a:t>
                      </a:r>
                    </a:p>
                    <a:p>
                      <a:pPr algn="ctr">
                        <a:lnSpc>
                          <a:spcPct val="115000"/>
                        </a:lnSpc>
                        <a:spcAft>
                          <a:spcPts val="0"/>
                        </a:spcAft>
                      </a:pPr>
                      <a:r>
                        <a:rPr lang="fr-FR" sz="1400" b="1" dirty="0">
                          <a:latin typeface="Times New Roman" pitchFamily="18" charset="0"/>
                          <a:cs typeface="Times New Roman" pitchFamily="18" charset="0"/>
                        </a:rPr>
                        <a:t>+</a:t>
                      </a:r>
                    </a:p>
                    <a:p>
                      <a:pPr algn="ctr">
                        <a:lnSpc>
                          <a:spcPct val="115000"/>
                        </a:lnSpc>
                        <a:spcAft>
                          <a:spcPts val="0"/>
                        </a:spcAft>
                      </a:pPr>
                      <a:r>
                        <a:rPr lang="fr-FR" sz="1400" b="1" dirty="0">
                          <a:latin typeface="Times New Roman" pitchFamily="18" charset="0"/>
                          <a:cs typeface="Times New Roman" pitchFamily="18" charset="0"/>
                        </a:rPr>
                        <a:t>Ether</a:t>
                      </a:r>
                      <a:endParaRPr lang="fr-FR" sz="1400" b="1" dirty="0">
                        <a:latin typeface="Times New Roman" pitchFamily="18" charset="0"/>
                        <a:ea typeface="Calibri"/>
                        <a:cs typeface="Times New Roman" pitchFamily="18" charset="0"/>
                      </a:endParaRPr>
                    </a:p>
                  </a:txBody>
                  <a:tcPr marL="45437" marR="45437" marT="0" marB="0"/>
                </a:tc>
                <a:tc hMerge="1">
                  <a:txBody>
                    <a:bodyPr/>
                    <a:lstStyle/>
                    <a:p>
                      <a:endParaRPr lang="fr-FR"/>
                    </a:p>
                  </a:txBody>
                  <a:tcPr/>
                </a:tc>
                <a:tc>
                  <a:txBody>
                    <a:bodyPr/>
                    <a:lstStyle/>
                    <a:p>
                      <a:pPr algn="ctr">
                        <a:lnSpc>
                          <a:spcPct val="115000"/>
                        </a:lnSpc>
                        <a:spcAft>
                          <a:spcPts val="0"/>
                        </a:spcAft>
                      </a:pPr>
                      <a:r>
                        <a:rPr lang="fr-FR" sz="1400" b="1" dirty="0">
                          <a:latin typeface="Times New Roman" pitchFamily="18" charset="0"/>
                          <a:cs typeface="Times New Roman" pitchFamily="18" charset="0"/>
                        </a:rPr>
                        <a:t>Toluène </a:t>
                      </a:r>
                    </a:p>
                    <a:p>
                      <a:pPr algn="ctr">
                        <a:lnSpc>
                          <a:spcPct val="115000"/>
                        </a:lnSpc>
                        <a:spcAft>
                          <a:spcPts val="0"/>
                        </a:spcAft>
                      </a:pPr>
                      <a:r>
                        <a:rPr lang="fr-FR" sz="1400" b="1" dirty="0">
                          <a:latin typeface="Times New Roman" pitchFamily="18" charset="0"/>
                          <a:cs typeface="Times New Roman" pitchFamily="18" charset="0"/>
                        </a:rPr>
                        <a:t>+  </a:t>
                      </a:r>
                    </a:p>
                    <a:p>
                      <a:pPr algn="ctr">
                        <a:lnSpc>
                          <a:spcPct val="115000"/>
                        </a:lnSpc>
                        <a:spcAft>
                          <a:spcPts val="0"/>
                        </a:spcAft>
                      </a:pPr>
                      <a:r>
                        <a:rPr lang="fr-FR" sz="1400" b="1" dirty="0">
                          <a:latin typeface="Times New Roman" pitchFamily="18" charset="0"/>
                          <a:cs typeface="Times New Roman" pitchFamily="18" charset="0"/>
                        </a:rPr>
                        <a:t>Ethyl Acétate</a:t>
                      </a:r>
                      <a:endParaRPr lang="fr-FR" sz="1400" b="1" dirty="0">
                        <a:latin typeface="Times New Roman" pitchFamily="18" charset="0"/>
                        <a:ea typeface="Calibri"/>
                        <a:cs typeface="Times New Roman" pitchFamily="18" charset="0"/>
                      </a:endParaRPr>
                    </a:p>
                  </a:txBody>
                  <a:tcPr marL="45437" marR="45437" marT="0" marB="0"/>
                </a:tc>
              </a:tr>
              <a:tr h="497975">
                <a:tc>
                  <a:txBody>
                    <a:bodyPr/>
                    <a:lstStyle/>
                    <a:p>
                      <a:pPr algn="ctr">
                        <a:lnSpc>
                          <a:spcPct val="115000"/>
                        </a:lnSpc>
                        <a:spcAft>
                          <a:spcPts val="0"/>
                        </a:spcAft>
                      </a:pPr>
                      <a:r>
                        <a:rPr lang="fr-FR" sz="1400" b="1" dirty="0">
                          <a:latin typeface="Times New Roman" pitchFamily="18" charset="0"/>
                          <a:cs typeface="Times New Roman" pitchFamily="18" charset="0"/>
                        </a:rPr>
                        <a:t>Le détecteur</a:t>
                      </a:r>
                      <a:endParaRPr lang="fr-FR" sz="1400" b="1" dirty="0">
                        <a:latin typeface="Times New Roman" pitchFamily="18" charset="0"/>
                        <a:ea typeface="Calibri"/>
                        <a:cs typeface="Times New Roman" pitchFamily="18" charset="0"/>
                      </a:endParaRPr>
                    </a:p>
                  </a:txBody>
                  <a:tcPr marL="45437" marR="45437" marT="0" marB="0"/>
                </a:tc>
                <a:tc gridSpan="2">
                  <a:txBody>
                    <a:bodyPr/>
                    <a:lstStyle/>
                    <a:p>
                      <a:pPr algn="ctr">
                        <a:lnSpc>
                          <a:spcPct val="115000"/>
                        </a:lnSpc>
                        <a:spcAft>
                          <a:spcPts val="0"/>
                        </a:spcAft>
                      </a:pPr>
                      <a:r>
                        <a:rPr lang="fr-FR" sz="1400" b="1" dirty="0">
                          <a:latin typeface="Times New Roman" pitchFamily="18" charset="0"/>
                          <a:cs typeface="Times New Roman" pitchFamily="18" charset="0"/>
                        </a:rPr>
                        <a:t>Vanilline </a:t>
                      </a:r>
                    </a:p>
                    <a:p>
                      <a:pPr algn="ctr">
                        <a:lnSpc>
                          <a:spcPct val="115000"/>
                        </a:lnSpc>
                        <a:spcAft>
                          <a:spcPts val="0"/>
                        </a:spcAft>
                      </a:pPr>
                      <a:r>
                        <a:rPr lang="fr-FR" sz="1400" b="1" dirty="0">
                          <a:latin typeface="Times New Roman" pitchFamily="18" charset="0"/>
                          <a:cs typeface="Times New Roman" pitchFamily="18" charset="0"/>
                        </a:rPr>
                        <a:t>+</a:t>
                      </a:r>
                    </a:p>
                    <a:p>
                      <a:pPr algn="ctr">
                        <a:lnSpc>
                          <a:spcPct val="115000"/>
                        </a:lnSpc>
                        <a:spcAft>
                          <a:spcPts val="0"/>
                        </a:spcAft>
                      </a:pPr>
                      <a:r>
                        <a:rPr lang="fr-FR" sz="1400" b="1" dirty="0">
                          <a:latin typeface="Times New Roman" pitchFamily="18" charset="0"/>
                          <a:cs typeface="Times New Roman" pitchFamily="18" charset="0"/>
                        </a:rPr>
                        <a:t>Acide Sulfurique </a:t>
                      </a:r>
                      <a:endParaRPr lang="fr-FR" sz="1400" b="1" dirty="0">
                        <a:latin typeface="Times New Roman" pitchFamily="18" charset="0"/>
                        <a:ea typeface="Calibri"/>
                        <a:cs typeface="Times New Roman" pitchFamily="18" charset="0"/>
                      </a:endParaRPr>
                    </a:p>
                  </a:txBody>
                  <a:tcPr marL="45437" marR="45437" marT="0" marB="0"/>
                </a:tc>
                <a:tc hMerge="1">
                  <a:txBody>
                    <a:bodyPr/>
                    <a:lstStyle/>
                    <a:p>
                      <a:endParaRPr lang="fr-FR"/>
                    </a:p>
                  </a:txBody>
                  <a:tcPr/>
                </a:tc>
                <a:tc>
                  <a:txBody>
                    <a:bodyPr/>
                    <a:lstStyle/>
                    <a:p>
                      <a:pPr algn="ctr">
                        <a:lnSpc>
                          <a:spcPct val="115000"/>
                        </a:lnSpc>
                        <a:spcAft>
                          <a:spcPts val="0"/>
                        </a:spcAft>
                      </a:pPr>
                      <a:r>
                        <a:rPr lang="fr-FR" sz="1400" b="1" dirty="0">
                          <a:latin typeface="Times New Roman" pitchFamily="18" charset="0"/>
                          <a:cs typeface="Times New Roman" pitchFamily="18" charset="0"/>
                        </a:rPr>
                        <a:t>Vanilline </a:t>
                      </a:r>
                    </a:p>
                    <a:p>
                      <a:pPr algn="ctr">
                        <a:lnSpc>
                          <a:spcPct val="115000"/>
                        </a:lnSpc>
                        <a:spcAft>
                          <a:spcPts val="0"/>
                        </a:spcAft>
                      </a:pPr>
                      <a:r>
                        <a:rPr lang="fr-FR" sz="1400" b="1" dirty="0">
                          <a:latin typeface="Times New Roman" pitchFamily="18" charset="0"/>
                          <a:cs typeface="Times New Roman" pitchFamily="18" charset="0"/>
                        </a:rPr>
                        <a:t>+</a:t>
                      </a:r>
                    </a:p>
                    <a:p>
                      <a:pPr algn="ctr">
                        <a:lnSpc>
                          <a:spcPct val="115000"/>
                        </a:lnSpc>
                        <a:spcAft>
                          <a:spcPts val="0"/>
                        </a:spcAft>
                      </a:pPr>
                      <a:r>
                        <a:rPr lang="fr-FR" sz="1400" b="1" dirty="0">
                          <a:latin typeface="Times New Roman" pitchFamily="18" charset="0"/>
                          <a:cs typeface="Times New Roman" pitchFamily="18" charset="0"/>
                        </a:rPr>
                        <a:t>Acide Sulfurique</a:t>
                      </a:r>
                      <a:endParaRPr lang="fr-FR" sz="1400" b="1" dirty="0">
                        <a:latin typeface="Times New Roman" pitchFamily="18" charset="0"/>
                        <a:ea typeface="Calibri"/>
                        <a:cs typeface="Times New Roman" pitchFamily="18" charset="0"/>
                      </a:endParaRPr>
                    </a:p>
                  </a:txBody>
                  <a:tcPr marL="45437" marR="45437" marT="0" marB="0"/>
                </a:tc>
              </a:tr>
              <a:tr h="399500">
                <a:tc>
                  <a:txBody>
                    <a:bodyPr/>
                    <a:lstStyle/>
                    <a:p>
                      <a:pPr>
                        <a:lnSpc>
                          <a:spcPct val="115000"/>
                        </a:lnSpc>
                        <a:spcAft>
                          <a:spcPts val="0"/>
                        </a:spcAft>
                      </a:pP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200" b="1" dirty="0">
                          <a:latin typeface="Times New Roman" pitchFamily="18" charset="0"/>
                          <a:cs typeface="Times New Roman" pitchFamily="18" charset="0"/>
                        </a:rPr>
                        <a:t>Rapport frontal (Rf) </a:t>
                      </a:r>
                    </a:p>
                    <a:p>
                      <a:pPr algn="ctr">
                        <a:lnSpc>
                          <a:spcPct val="115000"/>
                        </a:lnSpc>
                        <a:spcAft>
                          <a:spcPts val="0"/>
                        </a:spcAft>
                      </a:pPr>
                      <a:r>
                        <a:rPr lang="fr-FR" sz="1200" b="1" dirty="0">
                          <a:latin typeface="Times New Roman" pitchFamily="18" charset="0"/>
                          <a:cs typeface="Times New Roman" pitchFamily="18" charset="0"/>
                        </a:rPr>
                        <a:t>de Gingerols</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200" b="1" dirty="0">
                          <a:latin typeface="Times New Roman" pitchFamily="18" charset="0"/>
                          <a:cs typeface="Times New Roman" pitchFamily="18" charset="0"/>
                        </a:rPr>
                        <a:t>Rapport frontal (Rf) de zingiberene</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200" b="1" dirty="0">
                          <a:latin typeface="Times New Roman" pitchFamily="18" charset="0"/>
                          <a:cs typeface="Times New Roman" pitchFamily="18" charset="0"/>
                        </a:rPr>
                        <a:t>Rapport frontal (Rf) de zingiberene</a:t>
                      </a:r>
                      <a:endParaRPr lang="fr-FR" sz="1200" b="1" dirty="0">
                        <a:latin typeface="Times New Roman" pitchFamily="18" charset="0"/>
                        <a:ea typeface="Calibri"/>
                        <a:cs typeface="Times New Roman" pitchFamily="18" charset="0"/>
                      </a:endParaRPr>
                    </a:p>
                  </a:txBody>
                  <a:tcPr marL="45437" marR="45437" marT="0" marB="0"/>
                </a:tc>
              </a:tr>
              <a:tr h="199750">
                <a:tc>
                  <a:txBody>
                    <a:bodyPr/>
                    <a:lstStyle/>
                    <a:p>
                      <a:pPr algn="ctr">
                        <a:lnSpc>
                          <a:spcPct val="115000"/>
                        </a:lnSpc>
                        <a:spcAft>
                          <a:spcPts val="0"/>
                        </a:spcAft>
                      </a:pPr>
                      <a:r>
                        <a:rPr lang="fr-FR" sz="1400" b="1" dirty="0">
                          <a:latin typeface="Times New Roman" pitchFamily="18" charset="0"/>
                          <a:cs typeface="Times New Roman" pitchFamily="18" charset="0"/>
                        </a:rPr>
                        <a:t>La couleur</a:t>
                      </a:r>
                      <a:endParaRPr lang="fr-FR" sz="14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200" b="1" dirty="0">
                          <a:latin typeface="Times New Roman" pitchFamily="18" charset="0"/>
                          <a:cs typeface="Times New Roman" pitchFamily="18" charset="0"/>
                        </a:rPr>
                        <a:t>Spot violet</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200" b="1" dirty="0">
                          <a:latin typeface="Times New Roman" pitchFamily="18" charset="0"/>
                          <a:cs typeface="Times New Roman" pitchFamily="18" charset="0"/>
                        </a:rPr>
                        <a:t>Spot noir pourpre</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200" b="1" dirty="0">
                          <a:latin typeface="Times New Roman" pitchFamily="18" charset="0"/>
                          <a:cs typeface="Times New Roman" pitchFamily="18" charset="0"/>
                        </a:rPr>
                        <a:t>Spot rouge</a:t>
                      </a:r>
                      <a:endParaRPr lang="fr-FR" sz="1200" b="1" dirty="0">
                        <a:latin typeface="Times New Roman" pitchFamily="18" charset="0"/>
                        <a:ea typeface="Calibri"/>
                        <a:cs typeface="Times New Roman" pitchFamily="18" charset="0"/>
                      </a:endParaRPr>
                    </a:p>
                  </a:txBody>
                  <a:tcPr marL="45437" marR="45437" marT="0" marB="0"/>
                </a:tc>
              </a:tr>
              <a:tr h="199750">
                <a:tc>
                  <a:txBody>
                    <a:bodyPr/>
                    <a:lstStyle/>
                    <a:p>
                      <a:pPr algn="ctr">
                        <a:lnSpc>
                          <a:spcPct val="115000"/>
                        </a:lnSpc>
                        <a:spcAft>
                          <a:spcPts val="0"/>
                        </a:spcAft>
                      </a:pPr>
                      <a:r>
                        <a:rPr lang="fr-FR" sz="1200" b="1" dirty="0">
                          <a:latin typeface="Times New Roman" pitchFamily="18" charset="0"/>
                          <a:cs typeface="Times New Roman" pitchFamily="18" charset="0"/>
                        </a:rPr>
                        <a:t>Huile </a:t>
                      </a:r>
                      <a:r>
                        <a:rPr lang="fr-FR" sz="1200" b="1" baseline="30000" dirty="0">
                          <a:latin typeface="Times New Roman" pitchFamily="18" charset="0"/>
                          <a:cs typeface="Times New Roman" pitchFamily="18" charset="0"/>
                        </a:rPr>
                        <a:t>(102)</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0,30</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a:latin typeface="Times New Roman" pitchFamily="18" charset="0"/>
                          <a:cs typeface="Times New Roman" pitchFamily="18" charset="0"/>
                        </a:rPr>
                        <a:t>0,90</a:t>
                      </a:r>
                      <a:endParaRPr lang="fr-FR" sz="1600" b="1">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a:latin typeface="Times New Roman" pitchFamily="18" charset="0"/>
                          <a:cs typeface="Times New Roman" pitchFamily="18" charset="0"/>
                        </a:rPr>
                        <a:t>0,90</a:t>
                      </a:r>
                      <a:endParaRPr lang="fr-FR" sz="1600" b="1">
                        <a:latin typeface="Times New Roman" pitchFamily="18" charset="0"/>
                        <a:ea typeface="Calibri"/>
                        <a:cs typeface="Times New Roman" pitchFamily="18" charset="0"/>
                      </a:endParaRPr>
                    </a:p>
                  </a:txBody>
                  <a:tcPr marL="45437" marR="45437" marT="0" marB="0"/>
                </a:tc>
              </a:tr>
              <a:tr h="199750">
                <a:tc>
                  <a:txBody>
                    <a:bodyPr/>
                    <a:lstStyle/>
                    <a:p>
                      <a:pPr algn="ctr">
                        <a:lnSpc>
                          <a:spcPct val="115000"/>
                        </a:lnSpc>
                        <a:spcAft>
                          <a:spcPts val="0"/>
                        </a:spcAft>
                      </a:pPr>
                      <a:r>
                        <a:rPr lang="fr-FR" sz="1200" b="1" dirty="0">
                          <a:latin typeface="Times New Roman" pitchFamily="18" charset="0"/>
                          <a:cs typeface="Times New Roman" pitchFamily="18" charset="0"/>
                        </a:rPr>
                        <a:t>Huile</a:t>
                      </a:r>
                      <a:r>
                        <a:rPr lang="fr-FR" sz="1200" b="1" baseline="30000" dirty="0">
                          <a:latin typeface="Times New Roman" pitchFamily="18" charset="0"/>
                          <a:cs typeface="Times New Roman" pitchFamily="18" charset="0"/>
                        </a:rPr>
                        <a:t>(106)</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a:latin typeface="Times New Roman" pitchFamily="18" charset="0"/>
                          <a:cs typeface="Times New Roman" pitchFamily="18" charset="0"/>
                        </a:rPr>
                        <a:t>0,91 </a:t>
                      </a:r>
                      <a:endParaRPr lang="fr-FR" sz="1600" b="1">
                        <a:latin typeface="Times New Roman" pitchFamily="18" charset="0"/>
                        <a:ea typeface="Calibri"/>
                        <a:cs typeface="Times New Roman" pitchFamily="18" charset="0"/>
                      </a:endParaRPr>
                    </a:p>
                  </a:txBody>
                  <a:tcPr marL="45437" marR="45437" marT="0" marB="0"/>
                </a:tc>
              </a:tr>
              <a:tr h="399500">
                <a:tc>
                  <a:txBody>
                    <a:bodyPr/>
                    <a:lstStyle/>
                    <a:p>
                      <a:pPr algn="ctr">
                        <a:lnSpc>
                          <a:spcPct val="115000"/>
                        </a:lnSpc>
                        <a:spcAft>
                          <a:spcPts val="0"/>
                        </a:spcAft>
                      </a:pPr>
                      <a:r>
                        <a:rPr lang="fr-FR" sz="1200" b="1" dirty="0">
                          <a:latin typeface="Times New Roman" pitchFamily="18" charset="0"/>
                          <a:cs typeface="Times New Roman" pitchFamily="18" charset="0"/>
                        </a:rPr>
                        <a:t>poudre </a:t>
                      </a:r>
                    </a:p>
                    <a:p>
                      <a:pPr algn="ctr">
                        <a:lnSpc>
                          <a:spcPct val="115000"/>
                        </a:lnSpc>
                        <a:spcAft>
                          <a:spcPts val="0"/>
                        </a:spcAft>
                      </a:pPr>
                      <a:r>
                        <a:rPr lang="fr-FR" sz="1200" b="1" dirty="0">
                          <a:latin typeface="Times New Roman" pitchFamily="18" charset="0"/>
                          <a:cs typeface="Times New Roman" pitchFamily="18" charset="0"/>
                        </a:rPr>
                        <a:t>(extrait par Acétone)</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0,74</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0,75</a:t>
                      </a:r>
                      <a:endParaRPr lang="fr-FR" sz="1600" b="1" dirty="0">
                        <a:latin typeface="Times New Roman" pitchFamily="18" charset="0"/>
                        <a:ea typeface="Calibri"/>
                        <a:cs typeface="Times New Roman" pitchFamily="18" charset="0"/>
                      </a:endParaRPr>
                    </a:p>
                  </a:txBody>
                  <a:tcPr marL="45437" marR="45437" marT="0" marB="0"/>
                </a:tc>
              </a:tr>
              <a:tr h="399500">
                <a:tc>
                  <a:txBody>
                    <a:bodyPr/>
                    <a:lstStyle/>
                    <a:p>
                      <a:pPr algn="ctr">
                        <a:lnSpc>
                          <a:spcPct val="115000"/>
                        </a:lnSpc>
                        <a:spcAft>
                          <a:spcPts val="0"/>
                        </a:spcAft>
                      </a:pPr>
                      <a:r>
                        <a:rPr lang="fr-FR" sz="1200" b="1" dirty="0">
                          <a:latin typeface="Times New Roman" pitchFamily="18" charset="0"/>
                          <a:cs typeface="Times New Roman" pitchFamily="18" charset="0"/>
                        </a:rPr>
                        <a:t>Poudre</a:t>
                      </a:r>
                    </a:p>
                    <a:p>
                      <a:pPr algn="ctr">
                        <a:lnSpc>
                          <a:spcPct val="115000"/>
                        </a:lnSpc>
                        <a:spcAft>
                          <a:spcPts val="0"/>
                        </a:spcAft>
                      </a:pPr>
                      <a:r>
                        <a:rPr lang="fr-FR" sz="1200" b="1" dirty="0">
                          <a:latin typeface="Times New Roman" pitchFamily="18" charset="0"/>
                          <a:cs typeface="Times New Roman" pitchFamily="18" charset="0"/>
                        </a:rPr>
                        <a:t>(extrait par Ethanol)</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0,28</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0,74</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0,91</a:t>
                      </a:r>
                      <a:endParaRPr lang="fr-FR" sz="1600" b="1" dirty="0">
                        <a:latin typeface="Times New Roman" pitchFamily="18" charset="0"/>
                        <a:ea typeface="Calibri"/>
                        <a:cs typeface="Times New Roman" pitchFamily="18" charset="0"/>
                      </a:endParaRPr>
                    </a:p>
                  </a:txBody>
                  <a:tcPr marL="45437" marR="45437" marT="0" marB="0"/>
                </a:tc>
              </a:tr>
              <a:tr h="399500">
                <a:tc>
                  <a:txBody>
                    <a:bodyPr/>
                    <a:lstStyle/>
                    <a:p>
                      <a:pPr algn="ctr">
                        <a:lnSpc>
                          <a:spcPct val="115000"/>
                        </a:lnSpc>
                        <a:spcAft>
                          <a:spcPts val="0"/>
                        </a:spcAft>
                      </a:pPr>
                      <a:r>
                        <a:rPr lang="fr-FR" sz="1200" b="1" dirty="0">
                          <a:latin typeface="Times New Roman" pitchFamily="18" charset="0"/>
                          <a:cs typeface="Times New Roman" pitchFamily="18" charset="0"/>
                        </a:rPr>
                        <a:t>Poudre</a:t>
                      </a:r>
                    </a:p>
                    <a:p>
                      <a:pPr algn="ctr">
                        <a:lnSpc>
                          <a:spcPct val="115000"/>
                        </a:lnSpc>
                        <a:spcAft>
                          <a:spcPts val="0"/>
                        </a:spcAft>
                      </a:pPr>
                      <a:r>
                        <a:rPr lang="fr-FR" sz="1200" b="1" dirty="0">
                          <a:latin typeface="Times New Roman" pitchFamily="18" charset="0"/>
                          <a:cs typeface="Times New Roman" pitchFamily="18" charset="0"/>
                        </a:rPr>
                        <a:t>(extrait par Ether) </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0,71</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0,82</a:t>
                      </a:r>
                      <a:endParaRPr lang="fr-FR" sz="1600" b="1" dirty="0">
                        <a:latin typeface="Times New Roman" pitchFamily="18" charset="0"/>
                        <a:ea typeface="Calibri"/>
                        <a:cs typeface="Times New Roman" pitchFamily="18" charset="0"/>
                      </a:endParaRPr>
                    </a:p>
                  </a:txBody>
                  <a:tcPr marL="45437" marR="45437" marT="0" marB="0"/>
                </a:tc>
              </a:tr>
              <a:tr h="399500">
                <a:tc>
                  <a:txBody>
                    <a:bodyPr/>
                    <a:lstStyle/>
                    <a:p>
                      <a:pPr algn="ctr">
                        <a:lnSpc>
                          <a:spcPct val="115000"/>
                        </a:lnSpc>
                        <a:spcAft>
                          <a:spcPts val="0"/>
                        </a:spcAft>
                      </a:pPr>
                      <a:r>
                        <a:rPr lang="fr-FR" sz="1200" b="1" dirty="0">
                          <a:latin typeface="Times New Roman" pitchFamily="18" charset="0"/>
                          <a:cs typeface="Times New Roman" pitchFamily="18" charset="0"/>
                        </a:rPr>
                        <a:t>Sèche</a:t>
                      </a:r>
                    </a:p>
                    <a:p>
                      <a:pPr algn="ctr">
                        <a:lnSpc>
                          <a:spcPct val="115000"/>
                        </a:lnSpc>
                        <a:spcAft>
                          <a:spcPts val="0"/>
                        </a:spcAft>
                      </a:pPr>
                      <a:r>
                        <a:rPr lang="fr-FR" sz="1200" b="1" dirty="0">
                          <a:latin typeface="Times New Roman" pitchFamily="18" charset="0"/>
                          <a:cs typeface="Times New Roman" pitchFamily="18" charset="0"/>
                        </a:rPr>
                        <a:t>(extrait par acétone)</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a:latin typeface="Times New Roman" pitchFamily="18" charset="0"/>
                          <a:cs typeface="Times New Roman" pitchFamily="18" charset="0"/>
                        </a:rPr>
                        <a:t>0,36</a:t>
                      </a:r>
                      <a:endParaRPr lang="fr-FR" sz="1600" b="1">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0,88</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0,88</a:t>
                      </a:r>
                      <a:endParaRPr lang="fr-FR" sz="1600" b="1" dirty="0">
                        <a:latin typeface="Times New Roman" pitchFamily="18" charset="0"/>
                        <a:ea typeface="Calibri"/>
                        <a:cs typeface="Times New Roman" pitchFamily="18" charset="0"/>
                      </a:endParaRPr>
                    </a:p>
                  </a:txBody>
                  <a:tcPr marL="45437" marR="45437" marT="0" marB="0"/>
                </a:tc>
              </a:tr>
              <a:tr h="399500">
                <a:tc>
                  <a:txBody>
                    <a:bodyPr/>
                    <a:lstStyle/>
                    <a:p>
                      <a:pPr algn="ctr">
                        <a:lnSpc>
                          <a:spcPct val="115000"/>
                        </a:lnSpc>
                        <a:spcAft>
                          <a:spcPts val="0"/>
                        </a:spcAft>
                      </a:pPr>
                      <a:r>
                        <a:rPr lang="fr-FR" sz="1200" b="1" dirty="0">
                          <a:latin typeface="Times New Roman" pitchFamily="18" charset="0"/>
                          <a:cs typeface="Times New Roman" pitchFamily="18" charset="0"/>
                        </a:rPr>
                        <a:t>Sèche</a:t>
                      </a:r>
                    </a:p>
                    <a:p>
                      <a:pPr algn="ctr">
                        <a:lnSpc>
                          <a:spcPct val="115000"/>
                        </a:lnSpc>
                        <a:spcAft>
                          <a:spcPts val="0"/>
                        </a:spcAft>
                      </a:pPr>
                      <a:r>
                        <a:rPr lang="fr-FR" sz="1200" b="1" dirty="0">
                          <a:latin typeface="Times New Roman" pitchFamily="18" charset="0"/>
                          <a:cs typeface="Times New Roman" pitchFamily="18" charset="0"/>
                        </a:rPr>
                        <a:t>(extrait par Ethanol)</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a:latin typeface="Times New Roman" pitchFamily="18" charset="0"/>
                          <a:cs typeface="Times New Roman" pitchFamily="18" charset="0"/>
                        </a:rPr>
                        <a:t>0,37</a:t>
                      </a:r>
                      <a:endParaRPr lang="fr-FR" sz="1600" b="1">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0,91</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0,91</a:t>
                      </a:r>
                      <a:endParaRPr lang="fr-FR" sz="1600" b="1" dirty="0">
                        <a:latin typeface="Times New Roman" pitchFamily="18" charset="0"/>
                        <a:ea typeface="Calibri"/>
                        <a:cs typeface="Times New Roman" pitchFamily="18" charset="0"/>
                      </a:endParaRPr>
                    </a:p>
                  </a:txBody>
                  <a:tcPr marL="45437" marR="45437" marT="0" marB="0"/>
                </a:tc>
              </a:tr>
              <a:tr h="399500">
                <a:tc>
                  <a:txBody>
                    <a:bodyPr/>
                    <a:lstStyle/>
                    <a:p>
                      <a:pPr algn="ctr">
                        <a:lnSpc>
                          <a:spcPct val="115000"/>
                        </a:lnSpc>
                        <a:spcAft>
                          <a:spcPts val="0"/>
                        </a:spcAft>
                      </a:pPr>
                      <a:r>
                        <a:rPr lang="fr-FR" sz="1200" b="1" dirty="0">
                          <a:latin typeface="Times New Roman" pitchFamily="18" charset="0"/>
                          <a:cs typeface="Times New Roman" pitchFamily="18" charset="0"/>
                        </a:rPr>
                        <a:t>Sèche</a:t>
                      </a:r>
                    </a:p>
                    <a:p>
                      <a:pPr algn="ctr">
                        <a:lnSpc>
                          <a:spcPct val="115000"/>
                        </a:lnSpc>
                        <a:spcAft>
                          <a:spcPts val="0"/>
                        </a:spcAft>
                      </a:pPr>
                      <a:r>
                        <a:rPr lang="fr-FR" sz="1200" b="1" dirty="0">
                          <a:latin typeface="Times New Roman" pitchFamily="18" charset="0"/>
                          <a:cs typeface="Times New Roman" pitchFamily="18" charset="0"/>
                        </a:rPr>
                        <a:t>(extrait par Ether)</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a:latin typeface="Times New Roman" pitchFamily="18" charset="0"/>
                          <a:cs typeface="Times New Roman" pitchFamily="18" charset="0"/>
                        </a:rPr>
                        <a:t>0,36</a:t>
                      </a:r>
                      <a:endParaRPr lang="fr-FR" sz="1600" b="1">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0,36</a:t>
                      </a:r>
                      <a:endParaRPr lang="fr-FR" sz="16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0,85</a:t>
                      </a:r>
                      <a:endParaRPr lang="fr-FR" sz="1600" b="1" dirty="0">
                        <a:latin typeface="Times New Roman" pitchFamily="18" charset="0"/>
                        <a:ea typeface="Calibri"/>
                        <a:cs typeface="Times New Roman" pitchFamily="18" charset="0"/>
                      </a:endParaRPr>
                    </a:p>
                  </a:txBody>
                  <a:tcPr marL="45437" marR="45437" marT="0" marB="0"/>
                </a:tc>
              </a:tr>
              <a:tr h="399500">
                <a:tc>
                  <a:txBody>
                    <a:bodyPr/>
                    <a:lstStyle/>
                    <a:p>
                      <a:pPr algn="ctr">
                        <a:lnSpc>
                          <a:spcPct val="115000"/>
                        </a:lnSpc>
                        <a:spcAft>
                          <a:spcPts val="0"/>
                        </a:spcAft>
                      </a:pPr>
                      <a:r>
                        <a:rPr lang="fr-FR" sz="1200" b="1" dirty="0">
                          <a:latin typeface="Times New Roman" pitchFamily="18" charset="0"/>
                          <a:cs typeface="Times New Roman" pitchFamily="18" charset="0"/>
                        </a:rPr>
                        <a:t>Sèche</a:t>
                      </a:r>
                    </a:p>
                    <a:p>
                      <a:pPr algn="ctr">
                        <a:lnSpc>
                          <a:spcPct val="115000"/>
                        </a:lnSpc>
                        <a:spcAft>
                          <a:spcPts val="0"/>
                        </a:spcAft>
                      </a:pPr>
                      <a:r>
                        <a:rPr lang="fr-FR" sz="1200" b="1" dirty="0">
                          <a:latin typeface="Times New Roman" pitchFamily="18" charset="0"/>
                          <a:cs typeface="Times New Roman" pitchFamily="18" charset="0"/>
                        </a:rPr>
                        <a:t>(extracteur par Soxhlet)</a:t>
                      </a:r>
                      <a:endParaRPr lang="fr-FR" sz="1200" b="1" dirty="0">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a:latin typeface="Times New Roman" pitchFamily="18" charset="0"/>
                          <a:cs typeface="Times New Roman" pitchFamily="18" charset="0"/>
                        </a:rPr>
                        <a:t>0,30</a:t>
                      </a:r>
                      <a:endParaRPr lang="fr-FR" sz="1600" b="1">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a:latin typeface="Times New Roman" pitchFamily="18" charset="0"/>
                          <a:cs typeface="Times New Roman" pitchFamily="18" charset="0"/>
                        </a:rPr>
                        <a:t>0,30</a:t>
                      </a:r>
                      <a:endParaRPr lang="fr-FR" sz="1600" b="1">
                        <a:latin typeface="Times New Roman" pitchFamily="18" charset="0"/>
                        <a:ea typeface="Calibri"/>
                        <a:cs typeface="Times New Roman" pitchFamily="18" charset="0"/>
                      </a:endParaRPr>
                    </a:p>
                  </a:txBody>
                  <a:tcPr marL="45437" marR="45437" marT="0" marB="0"/>
                </a:tc>
                <a:tc>
                  <a:txBody>
                    <a:bodyPr/>
                    <a:lstStyle/>
                    <a:p>
                      <a:pPr algn="ctr">
                        <a:lnSpc>
                          <a:spcPct val="115000"/>
                        </a:lnSpc>
                        <a:spcAft>
                          <a:spcPts val="0"/>
                        </a:spcAft>
                      </a:pPr>
                      <a:r>
                        <a:rPr lang="fr-FR" sz="1600" dirty="0">
                          <a:latin typeface="Times New Roman" pitchFamily="18" charset="0"/>
                          <a:cs typeface="Times New Roman" pitchFamily="18" charset="0"/>
                        </a:rPr>
                        <a:t>0,91</a:t>
                      </a:r>
                      <a:endParaRPr lang="fr-FR" sz="1600" b="1" dirty="0">
                        <a:latin typeface="Times New Roman" pitchFamily="18" charset="0"/>
                        <a:ea typeface="Calibri"/>
                        <a:cs typeface="Times New Roman" pitchFamily="18" charset="0"/>
                      </a:endParaRPr>
                    </a:p>
                  </a:txBody>
                  <a:tcPr marL="45437" marR="45437" marT="0" marB="0"/>
                </a:tc>
              </a:tr>
            </a:tbl>
          </a:graphicData>
        </a:graphic>
      </p:graphicFrame>
      <p:sp>
        <p:nvSpPr>
          <p:cNvPr id="6" name="Ellipse 5"/>
          <p:cNvSpPr/>
          <p:nvPr/>
        </p:nvSpPr>
        <p:spPr>
          <a:xfrm>
            <a:off x="214282" y="71438"/>
            <a:ext cx="8786874" cy="92867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Chromatographie sur couche mince (CCM)</a:t>
            </a:r>
            <a:endParaRPr lang="fr-FR"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5" name="Espace réservé du numéro de diapositive 4"/>
          <p:cNvSpPr>
            <a:spLocks noGrp="1"/>
          </p:cNvSpPr>
          <p:nvPr>
            <p:ph type="sldNum" sz="quarter" idx="12"/>
          </p:nvPr>
        </p:nvSpPr>
        <p:spPr/>
        <p:txBody>
          <a:bodyPr/>
          <a:lstStyle/>
          <a:p>
            <a:fld id="{E13E569A-13EB-47B2-8029-0E5C2F467127}" type="slidenum">
              <a:rPr lang="fr-FR" smtClean="0"/>
              <a:pPr/>
              <a:t>26</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strVal val="#ppt_w*0.05"/>
                                          </p:val>
                                        </p:tav>
                                        <p:tav tm="100000">
                                          <p:val>
                                            <p:strVal val="#ppt_w"/>
                                          </p:val>
                                        </p:tav>
                                      </p:tavLst>
                                    </p:anim>
                                    <p:anim calcmode="lin" valueType="num">
                                      <p:cBhvr>
                                        <p:cTn id="15" dur="500" fill="hold"/>
                                        <p:tgtEl>
                                          <p:spTgt spid="4"/>
                                        </p:tgtEl>
                                        <p:attrNameLst>
                                          <p:attrName>ppt_h</p:attrName>
                                        </p:attrNameLst>
                                      </p:cBhvr>
                                      <p:tavLst>
                                        <p:tav tm="0">
                                          <p:val>
                                            <p:strVal val="#ppt_h"/>
                                          </p:val>
                                        </p:tav>
                                        <p:tav tm="100000">
                                          <p:val>
                                            <p:strVal val="#ppt_h"/>
                                          </p:val>
                                        </p:tav>
                                      </p:tavLst>
                                    </p:anim>
                                    <p:anim calcmode="lin" valueType="num">
                                      <p:cBhvr>
                                        <p:cTn id="16" dur="500" fill="hold"/>
                                        <p:tgtEl>
                                          <p:spTgt spid="4"/>
                                        </p:tgtEl>
                                        <p:attrNameLst>
                                          <p:attrName>ppt_x</p:attrName>
                                        </p:attrNameLst>
                                      </p:cBhvr>
                                      <p:tavLst>
                                        <p:tav tm="0">
                                          <p:val>
                                            <p:strVal val="#ppt_x-.2"/>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3"/>
          <a:srcRect/>
          <a:stretch>
            <a:fillRect/>
          </a:stretch>
        </p:blipFill>
        <p:spPr bwMode="auto">
          <a:xfrm>
            <a:off x="357158" y="857232"/>
            <a:ext cx="1571636" cy="4643446"/>
          </a:xfrm>
          <a:prstGeom prst="rect">
            <a:avLst/>
          </a:prstGeom>
          <a:noFill/>
          <a:ln w="6350" cmpd="sng">
            <a:solidFill>
              <a:srgbClr val="000000"/>
            </a:solidFill>
            <a:miter lim="800000"/>
            <a:headEnd/>
            <a:tailEnd/>
          </a:ln>
          <a:effectLst/>
        </p:spPr>
      </p:pic>
      <p:pic>
        <p:nvPicPr>
          <p:cNvPr id="5" name="Image 4"/>
          <p:cNvPicPr/>
          <p:nvPr/>
        </p:nvPicPr>
        <p:blipFill>
          <a:blip r:embed="rId4">
            <a:lum bright="-20000" contrast="40000"/>
          </a:blip>
          <a:srcRect t="19858" b="15385"/>
          <a:stretch>
            <a:fillRect/>
          </a:stretch>
        </p:blipFill>
        <p:spPr bwMode="auto">
          <a:xfrm>
            <a:off x="2071670" y="857232"/>
            <a:ext cx="2286016" cy="4643470"/>
          </a:xfrm>
          <a:prstGeom prst="rect">
            <a:avLst/>
          </a:prstGeom>
          <a:noFill/>
          <a:ln w="19050">
            <a:solidFill>
              <a:schemeClr val="tx1"/>
            </a:solidFill>
            <a:miter lim="800000"/>
            <a:headEnd/>
            <a:tailEnd/>
          </a:ln>
        </p:spPr>
      </p:pic>
      <p:pic>
        <p:nvPicPr>
          <p:cNvPr id="7" name="Image 6"/>
          <p:cNvPicPr/>
          <p:nvPr/>
        </p:nvPicPr>
        <p:blipFill>
          <a:blip r:embed="rId5"/>
          <a:srcRect/>
          <a:stretch>
            <a:fillRect/>
          </a:stretch>
        </p:blipFill>
        <p:spPr bwMode="auto">
          <a:xfrm>
            <a:off x="4857752" y="857232"/>
            <a:ext cx="1571636" cy="4643470"/>
          </a:xfrm>
          <a:prstGeom prst="rect">
            <a:avLst/>
          </a:prstGeom>
          <a:noFill/>
          <a:ln w="6350" cmpd="sng">
            <a:solidFill>
              <a:srgbClr val="000000"/>
            </a:solidFill>
            <a:miter lim="800000"/>
            <a:headEnd/>
            <a:tailEnd/>
          </a:ln>
          <a:effectLst/>
        </p:spPr>
      </p:pic>
      <p:pic>
        <p:nvPicPr>
          <p:cNvPr id="9" name="Image 8"/>
          <p:cNvPicPr/>
          <p:nvPr/>
        </p:nvPicPr>
        <p:blipFill>
          <a:blip r:embed="rId6" cstate="print">
            <a:lum bright="-20000" contrast="40000"/>
          </a:blip>
          <a:srcRect t="15385" b="1538"/>
          <a:stretch>
            <a:fillRect/>
          </a:stretch>
        </p:blipFill>
        <p:spPr bwMode="auto">
          <a:xfrm>
            <a:off x="6572264" y="857232"/>
            <a:ext cx="2286016" cy="4643470"/>
          </a:xfrm>
          <a:prstGeom prst="rect">
            <a:avLst/>
          </a:prstGeom>
          <a:noFill/>
          <a:ln w="19050">
            <a:solidFill>
              <a:schemeClr val="tx1"/>
            </a:solidFill>
            <a:miter lim="800000"/>
            <a:headEnd/>
            <a:tailEnd/>
          </a:ln>
        </p:spPr>
      </p:pic>
      <p:sp>
        <p:nvSpPr>
          <p:cNvPr id="24" name="Organigramme : Décision 23"/>
          <p:cNvSpPr/>
          <p:nvPr/>
        </p:nvSpPr>
        <p:spPr>
          <a:xfrm>
            <a:off x="1000100" y="5715016"/>
            <a:ext cx="2071702" cy="642942"/>
          </a:xfrm>
          <a:prstGeom prst="flowChartDecisio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CCM 1</a:t>
            </a:r>
            <a:endParaRPr lang="fr-FR" sz="20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5" name="Organigramme : Décision 24"/>
          <p:cNvSpPr/>
          <p:nvPr/>
        </p:nvSpPr>
        <p:spPr>
          <a:xfrm>
            <a:off x="5572132" y="5786454"/>
            <a:ext cx="2071702" cy="642942"/>
          </a:xfrm>
          <a:prstGeom prst="flowChartDecis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CCM 2</a:t>
            </a:r>
            <a:endParaRPr lang="fr-FR" sz="2000" dirty="0">
              <a:effectLst>
                <a:outerShdw blurRad="38100" dist="38100" dir="2700000" algn="tl">
                  <a:srgbClr val="000000">
                    <a:alpha val="43137"/>
                  </a:srgbClr>
                </a:outerShdw>
              </a:effectLst>
              <a:latin typeface="Times New Roman" pitchFamily="18" charset="0"/>
              <a:cs typeface="Times New Roman" pitchFamily="18" charset="0"/>
            </a:endParaRPr>
          </a:p>
        </p:txBody>
      </p:sp>
      <p:cxnSp>
        <p:nvCxnSpPr>
          <p:cNvPr id="10" name="Connecteur droit avec flèche 9"/>
          <p:cNvCxnSpPr/>
          <p:nvPr/>
        </p:nvCxnSpPr>
        <p:spPr>
          <a:xfrm rot="5400000">
            <a:off x="2285984" y="3071810"/>
            <a:ext cx="3714776" cy="1588"/>
          </a:xfrm>
          <a:prstGeom prst="straightConnector1">
            <a:avLst/>
          </a:prstGeom>
          <a:ln>
            <a:headEnd type="arrow"/>
            <a:tailEnd type="arrow"/>
          </a:ln>
        </p:spPr>
        <p:style>
          <a:lnRef idx="3">
            <a:schemeClr val="accent6"/>
          </a:lnRef>
          <a:fillRef idx="0">
            <a:schemeClr val="accent6"/>
          </a:fillRef>
          <a:effectRef idx="2">
            <a:schemeClr val="accent6"/>
          </a:effectRef>
          <a:fontRef idx="minor">
            <a:schemeClr val="tx1"/>
          </a:fontRef>
        </p:style>
      </p:cxnSp>
      <p:sp>
        <p:nvSpPr>
          <p:cNvPr id="12" name="Ellipse 11"/>
          <p:cNvSpPr/>
          <p:nvPr/>
        </p:nvSpPr>
        <p:spPr>
          <a:xfrm>
            <a:off x="3286116" y="2714620"/>
            <a:ext cx="642942" cy="642942"/>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fr-FR" sz="2000" dirty="0" smtClean="0">
                <a:solidFill>
                  <a:srgbClr val="0070C0"/>
                </a:solidFill>
                <a:latin typeface="Times New Roman" pitchFamily="18" charset="0"/>
                <a:cs typeface="Times New Roman" pitchFamily="18" charset="0"/>
              </a:rPr>
              <a:t>Rf</a:t>
            </a:r>
            <a:endParaRPr lang="fr-FR" sz="2000" dirty="0">
              <a:solidFill>
                <a:srgbClr val="0070C0"/>
              </a:solidFill>
              <a:latin typeface="Times New Roman" pitchFamily="18" charset="0"/>
              <a:cs typeface="Times New Roman" pitchFamily="18" charset="0"/>
            </a:endParaRPr>
          </a:p>
        </p:txBody>
      </p:sp>
      <p:cxnSp>
        <p:nvCxnSpPr>
          <p:cNvPr id="13" name="Connecteur droit avec flèche 12"/>
          <p:cNvCxnSpPr/>
          <p:nvPr/>
        </p:nvCxnSpPr>
        <p:spPr>
          <a:xfrm rot="5400000">
            <a:off x="6357950" y="3286124"/>
            <a:ext cx="3857652" cy="1588"/>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
        <p:nvSpPr>
          <p:cNvPr id="17" name="Ellipse 16"/>
          <p:cNvSpPr/>
          <p:nvPr/>
        </p:nvSpPr>
        <p:spPr>
          <a:xfrm>
            <a:off x="7500958" y="2857496"/>
            <a:ext cx="642942" cy="642942"/>
          </a:xfrm>
          <a:prstGeom prst="ellipse">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2000" dirty="0" smtClean="0">
                <a:solidFill>
                  <a:srgbClr val="0070C0"/>
                </a:solidFill>
                <a:latin typeface="Times New Roman" pitchFamily="18" charset="0"/>
                <a:cs typeface="Times New Roman" pitchFamily="18" charset="0"/>
              </a:rPr>
              <a:t>Rf</a:t>
            </a:r>
            <a:endParaRPr lang="fr-FR" sz="2000" dirty="0">
              <a:solidFill>
                <a:srgbClr val="0070C0"/>
              </a:solidFill>
              <a:latin typeface="Times New Roman" pitchFamily="18" charset="0"/>
              <a:cs typeface="Times New Roman" pitchFamily="18" charset="0"/>
            </a:endParaRPr>
          </a:p>
        </p:txBody>
      </p:sp>
      <p:sp>
        <p:nvSpPr>
          <p:cNvPr id="11265" name="Rectangle 1"/>
          <p:cNvSpPr>
            <a:spLocks noChangeArrowheads="1"/>
          </p:cNvSpPr>
          <p:nvPr/>
        </p:nvSpPr>
        <p:spPr bwMode="auto">
          <a:xfrm>
            <a:off x="714348" y="2285992"/>
            <a:ext cx="7858180" cy="2400657"/>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Les résultats obtenus par les différentes techniques de caractérisation physico-chimiques FTIR, UV, HPLC et CCM, sont en bon accord et nous permettent de conclure que l’huile extraite par macération de la poudre de gingembre dans l’éthanol est celle qui possède en son sein les principaux constituants du gingembre.</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 name="Espace réservé du numéro de diapositive 13"/>
          <p:cNvSpPr>
            <a:spLocks noGrp="1"/>
          </p:cNvSpPr>
          <p:nvPr>
            <p:ph type="sldNum" sz="quarter" idx="12"/>
          </p:nvPr>
        </p:nvSpPr>
        <p:spPr/>
        <p:txBody>
          <a:bodyPr/>
          <a:lstStyle/>
          <a:p>
            <a:fld id="{E13E569A-13EB-47B2-8029-0E5C2F467127}" type="slidenum">
              <a:rPr lang="fr-FR" smtClean="0"/>
              <a:pPr/>
              <a:t>27</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to="" calcmode="lin" valueType="num">
                                      <p:cBhvr>
                                        <p:cTn id="13" dur="1" fill="hold"/>
                                        <p:tgtEl>
                                          <p:spTgt spid="24"/>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16" presetClass="entr" presetSubtype="42"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arn(outHorizontal)">
                                      <p:cBhvr>
                                        <p:cTn id="18" dur="500"/>
                                        <p:tgtEl>
                                          <p:spTgt spid="12"/>
                                        </p:tgtEl>
                                      </p:cBhvr>
                                    </p:animEffect>
                                  </p:childTnLst>
                                </p:cTn>
                              </p:par>
                              <p:par>
                                <p:cTn id="19" presetID="16" presetClass="entr" presetSubtype="42"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outHorizontal)">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24"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 to="" calcmode="lin" valueType="num">
                                      <p:cBhvr>
                                        <p:cTn id="26" dur="1" fill="hold"/>
                                        <p:tgtEl>
                                          <p:spTgt spid="7"/>
                                        </p:tgtEl>
                                        <p:attrNameLst>
                                          <p:attrName/>
                                        </p:attrNameLst>
                                      </p:cBhvr>
                                    </p:anim>
                                  </p:childTnLst>
                                </p:cTn>
                              </p:par>
                              <p:par>
                                <p:cTn id="27" presetID="24"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to="" calcmode="lin" valueType="num">
                                      <p:cBhvr>
                                        <p:cTn id="29" dur="1" fill="hold"/>
                                        <p:tgtEl>
                                          <p:spTgt spid="9"/>
                                        </p:tgtEl>
                                        <p:attrNameLst>
                                          <p:attrName/>
                                        </p:attrNameLst>
                                      </p:cBhvr>
                                    </p:anim>
                                  </p:childTnLst>
                                </p:cTn>
                              </p:par>
                              <p:par>
                                <p:cTn id="30" presetID="24"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to="" calcmode="lin" valueType="num">
                                      <p:cBhvr>
                                        <p:cTn id="32" dur="1" fill="hold"/>
                                        <p:tgtEl>
                                          <p:spTgt spid="25"/>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16" presetClass="entr" presetSubtype="42"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outHorizontal)">
                                      <p:cBhvr>
                                        <p:cTn id="37" dur="500"/>
                                        <p:tgtEl>
                                          <p:spTgt spid="17"/>
                                        </p:tgtEl>
                                      </p:cBhvr>
                                    </p:animEffect>
                                  </p:childTnLst>
                                </p:cTn>
                              </p:par>
                              <p:par>
                                <p:cTn id="38" presetID="16" presetClass="entr" presetSubtype="42"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barn(outHorizontal)">
                                      <p:cBhvr>
                                        <p:cTn id="40" dur="500"/>
                                        <p:tgtEl>
                                          <p:spTgt spid="13"/>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grpId="0" nodeType="clickEffect">
                                  <p:stCondLst>
                                    <p:cond delay="0"/>
                                  </p:stCondLst>
                                  <p:childTnLst>
                                    <p:set>
                                      <p:cBhvr>
                                        <p:cTn id="44" dur="1" fill="hold">
                                          <p:stCondLst>
                                            <p:cond delay="0"/>
                                          </p:stCondLst>
                                        </p:cTn>
                                        <p:tgtEl>
                                          <p:spTgt spid="11265"/>
                                        </p:tgtEl>
                                        <p:attrNameLst>
                                          <p:attrName>style.visibility</p:attrName>
                                        </p:attrNameLst>
                                      </p:cBhvr>
                                      <p:to>
                                        <p:strVal val="visible"/>
                                      </p:to>
                                    </p:set>
                                    <p:animEffect transition="in" filter="circle(in)">
                                      <p:cBhvr>
                                        <p:cTn id="45" dur="2000"/>
                                        <p:tgtEl>
                                          <p:spTgt spid="11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12" grpId="0" animBg="1"/>
      <p:bldP spid="17" grpId="0" animBg="1"/>
      <p:bldP spid="1126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C:\Users\yacine\Desktop\réferences theses cpsn\img mémoire ginger\SAM_0184.JPG"/>
          <p:cNvPicPr/>
          <p:nvPr/>
        </p:nvPicPr>
        <p:blipFill>
          <a:blip r:embed="rId2" cstate="print">
            <a:lum bright="-20000" contrast="40000"/>
          </a:blip>
          <a:srcRect/>
          <a:stretch>
            <a:fillRect/>
          </a:stretch>
        </p:blipFill>
        <p:spPr bwMode="auto">
          <a:xfrm>
            <a:off x="285720" y="2071678"/>
            <a:ext cx="2214578" cy="2143140"/>
          </a:xfrm>
          <a:prstGeom prst="rect">
            <a:avLst/>
          </a:prstGeom>
          <a:noFill/>
          <a:ln w="12700">
            <a:solidFill>
              <a:schemeClr val="tx1"/>
            </a:solidFill>
            <a:miter lim="800000"/>
            <a:headEnd/>
            <a:tailEnd/>
          </a:ln>
        </p:spPr>
      </p:pic>
      <p:graphicFrame>
        <p:nvGraphicFramePr>
          <p:cNvPr id="7" name="Tableau 6"/>
          <p:cNvGraphicFramePr>
            <a:graphicFrameLocks noGrp="1"/>
          </p:cNvGraphicFramePr>
          <p:nvPr/>
        </p:nvGraphicFramePr>
        <p:xfrm>
          <a:off x="2928925" y="1214423"/>
          <a:ext cx="6000792" cy="3716922"/>
        </p:xfrm>
        <a:graphic>
          <a:graphicData uri="http://schemas.openxmlformats.org/drawingml/2006/table">
            <a:tbl>
              <a:tblPr>
                <a:tableStyleId>{35758FB7-9AC5-4552-8A53-C91805E547FA}</a:tableStyleId>
              </a:tblPr>
              <a:tblGrid>
                <a:gridCol w="1500199"/>
                <a:gridCol w="879330"/>
                <a:gridCol w="1263810"/>
                <a:gridCol w="1357322"/>
                <a:gridCol w="1000131"/>
              </a:tblGrid>
              <a:tr h="426610">
                <a:tc rowSpan="2">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Concentration</a:t>
                      </a:r>
                    </a:p>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gridSpan="4">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Diamètres d’Inhibition </a:t>
                      </a:r>
                      <a:r>
                        <a:rPr lang="fr-FR" sz="1800" cap="all" dirty="0" smtClean="0">
                          <a:effectLst>
                            <a:outerShdw blurRad="38100" dist="38100" dir="2700000" algn="tl">
                              <a:srgbClr val="000000">
                                <a:alpha val="43137"/>
                              </a:srgbClr>
                            </a:outerShdw>
                          </a:effectLst>
                          <a:latin typeface="Times New Roman" pitchFamily="18" charset="0"/>
                          <a:cs typeface="Times New Roman" pitchFamily="18" charset="0"/>
                        </a:rPr>
                        <a:t>(</a:t>
                      </a:r>
                      <a:r>
                        <a:rPr lang="fr-FR" sz="1800" cap="none" dirty="0" smtClean="0">
                          <a:effectLst>
                            <a:outerShdw blurRad="38100" dist="38100" dir="2700000" algn="tl">
                              <a:srgbClr val="000000">
                                <a:alpha val="43137"/>
                              </a:srgbClr>
                            </a:outerShdw>
                          </a:effectLst>
                          <a:latin typeface="Times New Roman" pitchFamily="18" charset="0"/>
                          <a:cs typeface="Times New Roman" pitchFamily="18" charset="0"/>
                        </a:rPr>
                        <a:t>mm</a:t>
                      </a:r>
                      <a:r>
                        <a:rPr lang="fr-FR" sz="1800" cap="all"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r>
              <a:tr h="557351">
                <a:tc vMerge="1">
                  <a:txBody>
                    <a:bodyPr/>
                    <a:lstStyle/>
                    <a:p>
                      <a:endParaRPr lang="fr-FR"/>
                    </a:p>
                  </a:txBody>
                  <a:tcPr/>
                </a:tc>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S. aureus</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B. subtilus</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S. epidermidis</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E. Coli</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r>
              <a:tr h="426610">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100(%)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32</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35</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0</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0</a:t>
                      </a:r>
                      <a:endParaRPr lang="fr-FR" sz="1800">
                        <a:latin typeface="Times New Roman" pitchFamily="18" charset="0"/>
                        <a:ea typeface="Calibri"/>
                        <a:cs typeface="Times New Roman" pitchFamily="18" charset="0"/>
                      </a:endParaRPr>
                    </a:p>
                  </a:txBody>
                  <a:tcPr marL="68580" marR="68580" marT="0" marB="0"/>
                </a:tc>
              </a:tr>
              <a:tr h="426610">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80(%)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30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34</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0</a:t>
                      </a:r>
                      <a:endParaRPr lang="fr-FR" sz="1800">
                        <a:latin typeface="Times New Roman" pitchFamily="18" charset="0"/>
                        <a:ea typeface="Calibri"/>
                        <a:cs typeface="Times New Roman" pitchFamily="18" charset="0"/>
                      </a:endParaRPr>
                    </a:p>
                  </a:txBody>
                  <a:tcPr marL="68580" marR="68580" marT="0" marB="0"/>
                </a:tc>
              </a:tr>
              <a:tr h="454932">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60(%)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27</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32</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r>
              <a:tr h="426610">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40(%)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23</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22</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r>
              <a:tr h="420118">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20(%)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21</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20</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r>
              <a:tr h="504496">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10(%)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20</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11</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r>
            </a:tbl>
          </a:graphicData>
        </a:graphic>
      </p:graphicFrame>
      <p:sp>
        <p:nvSpPr>
          <p:cNvPr id="10" name="Ellipse 9"/>
          <p:cNvSpPr/>
          <p:nvPr/>
        </p:nvSpPr>
        <p:spPr>
          <a:xfrm>
            <a:off x="142844" y="0"/>
            <a:ext cx="8786874" cy="1071546"/>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C/ Tests microbiologiques</a:t>
            </a:r>
            <a:b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b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l’extrait brut de gingembre </a:t>
            </a:r>
            <a:endPar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1" name="Rectangle 10"/>
          <p:cNvSpPr/>
          <p:nvPr/>
        </p:nvSpPr>
        <p:spPr>
          <a:xfrm>
            <a:off x="285720" y="1071546"/>
            <a:ext cx="1571636" cy="571504"/>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r-FR" b="1" dirty="0" smtClean="0">
                <a:latin typeface="Times New Roman" pitchFamily="18" charset="0"/>
                <a:cs typeface="Times New Roman" pitchFamily="18" charset="0"/>
              </a:rPr>
              <a:t>Zone d’inhibition</a:t>
            </a:r>
            <a:endParaRPr lang="fr-FR" b="1" dirty="0">
              <a:latin typeface="Times New Roman" pitchFamily="18" charset="0"/>
              <a:cs typeface="Times New Roman" pitchFamily="18" charset="0"/>
            </a:endParaRPr>
          </a:p>
        </p:txBody>
      </p:sp>
      <p:cxnSp>
        <p:nvCxnSpPr>
          <p:cNvPr id="13" name="Connecteur droit avec flèche 12"/>
          <p:cNvCxnSpPr>
            <a:stCxn id="11" idx="2"/>
          </p:cNvCxnSpPr>
          <p:nvPr/>
        </p:nvCxnSpPr>
        <p:spPr>
          <a:xfrm rot="16200000" flipH="1">
            <a:off x="607191" y="2107397"/>
            <a:ext cx="1643074" cy="71438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6" name="Rectangle à coins arrondis 15"/>
          <p:cNvSpPr/>
          <p:nvPr/>
        </p:nvSpPr>
        <p:spPr>
          <a:xfrm>
            <a:off x="0" y="5514996"/>
            <a:ext cx="9144000" cy="914400"/>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L’extrait brut de gingembre inhibe la croissance des bactéries de Gram + (le </a:t>
            </a:r>
            <a:r>
              <a:rPr lang="fr-FR" sz="2000" b="1" i="1" dirty="0" smtClean="0">
                <a:effectLst>
                  <a:outerShdw blurRad="38100" dist="38100" dir="2700000" algn="tl">
                    <a:srgbClr val="000000">
                      <a:alpha val="43137"/>
                    </a:srgbClr>
                  </a:outerShdw>
                </a:effectLst>
                <a:latin typeface="Times New Roman" pitchFamily="18" charset="0"/>
                <a:cs typeface="Times New Roman" pitchFamily="18" charset="0"/>
              </a:rPr>
              <a:t>S. aureus</a:t>
            </a: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 et le </a:t>
            </a:r>
            <a:r>
              <a:rPr lang="fr-FR" sz="2000" b="1" i="1" dirty="0" smtClean="0">
                <a:effectLst>
                  <a:outerShdw blurRad="38100" dist="38100" dir="2700000" algn="tl">
                    <a:srgbClr val="000000">
                      <a:alpha val="43137"/>
                    </a:srgbClr>
                  </a:outerShdw>
                </a:effectLst>
                <a:latin typeface="Times New Roman" pitchFamily="18" charset="0"/>
                <a:cs typeface="Times New Roman" pitchFamily="18" charset="0"/>
              </a:rPr>
              <a:t>B. subtilus)</a:t>
            </a: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 mais s’avère insensible aux bactéries de Gram- (</a:t>
            </a:r>
            <a:r>
              <a:rPr lang="fr-FR" sz="2000" b="1" i="1" dirty="0" smtClean="0">
                <a:effectLst>
                  <a:outerShdw blurRad="38100" dist="38100" dir="2700000" algn="tl">
                    <a:srgbClr val="000000">
                      <a:alpha val="43137"/>
                    </a:srgbClr>
                  </a:outerShdw>
                </a:effectLst>
                <a:latin typeface="Times New Roman" pitchFamily="18" charset="0"/>
                <a:cs typeface="Times New Roman" pitchFamily="18" charset="0"/>
              </a:rPr>
              <a:t>S. epidermidis</a:t>
            </a: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sz="2000" b="1" i="1" dirty="0" smtClean="0">
                <a:effectLst>
                  <a:outerShdw blurRad="38100" dist="38100" dir="2700000" algn="tl">
                    <a:srgbClr val="000000">
                      <a:alpha val="43137"/>
                    </a:srgbClr>
                  </a:outerShdw>
                </a:effectLst>
                <a:latin typeface="Times New Roman" pitchFamily="18" charset="0"/>
                <a:cs typeface="Times New Roman" pitchFamily="18" charset="0"/>
              </a:rPr>
              <a:t>E. Coli</a:t>
            </a: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a:t>
            </a:r>
          </a:p>
        </p:txBody>
      </p:sp>
      <p:sp>
        <p:nvSpPr>
          <p:cNvPr id="8" name="Espace réservé du numéro de diapositive 7"/>
          <p:cNvSpPr>
            <a:spLocks noGrp="1"/>
          </p:cNvSpPr>
          <p:nvPr>
            <p:ph type="sldNum" sz="quarter" idx="12"/>
          </p:nvPr>
        </p:nvSpPr>
        <p:spPr/>
        <p:txBody>
          <a:bodyPr/>
          <a:lstStyle/>
          <a:p>
            <a:fld id="{E13E569A-13EB-47B2-8029-0E5C2F467127}" type="slidenum">
              <a:rPr lang="fr-FR" smtClean="0"/>
              <a:pPr/>
              <a:t>28</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strVal val="#ppt_w*0.05"/>
                                          </p:val>
                                        </p:tav>
                                        <p:tav tm="100000">
                                          <p:val>
                                            <p:strVal val="#ppt_w"/>
                                          </p:val>
                                        </p:tav>
                                      </p:tavLst>
                                    </p:anim>
                                    <p:anim calcmode="lin" valueType="num">
                                      <p:cBhvr>
                                        <p:cTn id="15" dur="500" fill="hold"/>
                                        <p:tgtEl>
                                          <p:spTgt spid="7"/>
                                        </p:tgtEl>
                                        <p:attrNameLst>
                                          <p:attrName>ppt_h</p:attrName>
                                        </p:attrNameLst>
                                      </p:cBhvr>
                                      <p:tavLst>
                                        <p:tav tm="0">
                                          <p:val>
                                            <p:strVal val="#ppt_h"/>
                                          </p:val>
                                        </p:tav>
                                        <p:tav tm="100000">
                                          <p:val>
                                            <p:strVal val="#ppt_h"/>
                                          </p:val>
                                        </p:tav>
                                      </p:tavLst>
                                    </p:anim>
                                    <p:anim calcmode="lin" valueType="num">
                                      <p:cBhvr>
                                        <p:cTn id="16" dur="500" fill="hold"/>
                                        <p:tgtEl>
                                          <p:spTgt spid="7"/>
                                        </p:tgtEl>
                                        <p:attrNameLst>
                                          <p:attrName>ppt_x</p:attrName>
                                        </p:attrNameLst>
                                      </p:cBhvr>
                                      <p:tavLst>
                                        <p:tav tm="0">
                                          <p:val>
                                            <p:strVal val="#ppt_x-.2"/>
                                          </p:val>
                                        </p:tav>
                                        <p:tav tm="100000">
                                          <p:val>
                                            <p:strVal val="#ppt_x"/>
                                          </p:val>
                                        </p:tav>
                                      </p:tavLst>
                                    </p:anim>
                                    <p:anim calcmode="lin" valueType="num">
                                      <p:cBhvr>
                                        <p:cTn id="17" dur="500" fill="hold"/>
                                        <p:tgtEl>
                                          <p:spTgt spid="7"/>
                                        </p:tgtEl>
                                        <p:attrNameLst>
                                          <p:attrName>ppt_y</p:attrName>
                                        </p:attrNameLst>
                                      </p:cBhvr>
                                      <p:tavLst>
                                        <p:tav tm="0">
                                          <p:val>
                                            <p:strVal val="#ppt_y"/>
                                          </p:val>
                                        </p:tav>
                                        <p:tav tm="100000">
                                          <p:val>
                                            <p:strVal val="#ppt_y"/>
                                          </p:val>
                                        </p:tav>
                                      </p:tavLst>
                                    </p:anim>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6"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Horizontal)">
                                      <p:cBhvr>
                                        <p:cTn id="23" dur="500"/>
                                        <p:tgtEl>
                                          <p:spTgt spid="11"/>
                                        </p:tgtEl>
                                      </p:cBhvr>
                                    </p:animEffect>
                                  </p:childTnLst>
                                </p:cTn>
                              </p:par>
                              <p:par>
                                <p:cTn id="24" presetID="16" presetClass="entr" presetSubtype="26"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arn(inHorizontal)">
                                      <p:cBhvr>
                                        <p:cTn id="26" dur="500"/>
                                        <p:tgtEl>
                                          <p:spTgt spid="6"/>
                                        </p:tgtEl>
                                      </p:cBhvr>
                                    </p:animEffect>
                                  </p:childTnLst>
                                </p:cTn>
                              </p:par>
                              <p:par>
                                <p:cTn id="27" presetID="16" presetClass="entr" presetSubtype="26"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arn(inHorizontal)">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7" presetClass="entr" presetSubtype="0" fill="hold" grpId="0" nodeType="clickEffect">
                                  <p:stCondLst>
                                    <p:cond delay="0"/>
                                  </p:stCondLst>
                                  <p:iterate type="lt">
                                    <p:tmPct val="50000"/>
                                  </p:iterate>
                                  <p:childTnLst>
                                    <p:set>
                                      <p:cBhvr>
                                        <p:cTn id="33" dur="1" fill="hold">
                                          <p:stCondLst>
                                            <p:cond delay="0"/>
                                          </p:stCondLst>
                                        </p:cTn>
                                        <p:tgtEl>
                                          <p:spTgt spid="16"/>
                                        </p:tgtEl>
                                        <p:attrNameLst>
                                          <p:attrName>style.visibility</p:attrName>
                                        </p:attrNameLst>
                                      </p:cBhvr>
                                      <p:to>
                                        <p:strVal val="visible"/>
                                      </p:to>
                                    </p:set>
                                    <p:anim calcmode="discrete" valueType="clr">
                                      <p:cBhvr override="childStyle">
                                        <p:cTn id="34" dur="80"/>
                                        <p:tgtEl>
                                          <p:spTgt spid="16"/>
                                        </p:tgtEl>
                                        <p:attrNameLst>
                                          <p:attrName>style.color</p:attrName>
                                        </p:attrNameLst>
                                      </p:cBhvr>
                                      <p:tavLst>
                                        <p:tav tm="0">
                                          <p:val>
                                            <p:clrVal>
                                              <a:schemeClr val="accent1"/>
                                            </p:clrVal>
                                          </p:val>
                                        </p:tav>
                                        <p:tav tm="50000">
                                          <p:val>
                                            <p:clrVal>
                                              <a:srgbClr val="F31BAB"/>
                                            </p:clrVal>
                                          </p:val>
                                        </p:tav>
                                      </p:tavLst>
                                    </p:anim>
                                    <p:anim calcmode="discrete" valueType="clr">
                                      <p:cBhvr>
                                        <p:cTn id="35" dur="80"/>
                                        <p:tgtEl>
                                          <p:spTgt spid="16"/>
                                        </p:tgtEl>
                                        <p:attrNameLst>
                                          <p:attrName>fillcolor</p:attrName>
                                        </p:attrNameLst>
                                      </p:cBhvr>
                                      <p:tavLst>
                                        <p:tav tm="0">
                                          <p:val>
                                            <p:clrVal>
                                              <a:schemeClr val="accent2"/>
                                            </p:clrVal>
                                          </p:val>
                                        </p:tav>
                                        <p:tav tm="50000">
                                          <p:val>
                                            <p:clrVal>
                                              <a:schemeClr val="hlink"/>
                                            </p:clrVal>
                                          </p:val>
                                        </p:tav>
                                      </p:tavLst>
                                    </p:anim>
                                    <p:set>
                                      <p:cBhvr>
                                        <p:cTn id="36" dur="80"/>
                                        <p:tgtEl>
                                          <p:spTgt spid="1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lum bright="-20000" contrast="40000"/>
          </a:blip>
          <a:srcRect/>
          <a:stretch>
            <a:fillRect/>
          </a:stretch>
        </p:blipFill>
        <p:spPr bwMode="auto">
          <a:xfrm>
            <a:off x="214282" y="2000240"/>
            <a:ext cx="2357454" cy="2143140"/>
          </a:xfrm>
          <a:prstGeom prst="rect">
            <a:avLst/>
          </a:prstGeom>
          <a:noFill/>
          <a:ln w="9525">
            <a:solidFill>
              <a:schemeClr val="tx1"/>
            </a:solidFill>
            <a:miter lim="800000"/>
            <a:headEnd/>
            <a:tailEnd/>
          </a:ln>
        </p:spPr>
      </p:pic>
      <p:graphicFrame>
        <p:nvGraphicFramePr>
          <p:cNvPr id="5" name="Tableau 4"/>
          <p:cNvGraphicFramePr>
            <a:graphicFrameLocks noGrp="1"/>
          </p:cNvGraphicFramePr>
          <p:nvPr/>
        </p:nvGraphicFramePr>
        <p:xfrm>
          <a:off x="3071802" y="1000108"/>
          <a:ext cx="5929355" cy="3538090"/>
        </p:xfrm>
        <a:graphic>
          <a:graphicData uri="http://schemas.openxmlformats.org/drawingml/2006/table">
            <a:tbl>
              <a:tblPr>
                <a:tableStyleId>{08FB837D-C827-4EFA-A057-4D05807E0F7C}</a:tableStyleId>
              </a:tblPr>
              <a:tblGrid>
                <a:gridCol w="1500198"/>
                <a:gridCol w="851454"/>
                <a:gridCol w="1148993"/>
                <a:gridCol w="1357139"/>
                <a:gridCol w="1071571"/>
              </a:tblGrid>
              <a:tr h="478937">
                <a:tc rowSpan="2">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Concentration</a:t>
                      </a:r>
                    </a:p>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gridSpan="4">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Diamètres d’Inhibition </a:t>
                      </a:r>
                      <a:r>
                        <a:rPr lang="fr-FR" sz="1800" cap="all" dirty="0" smtClean="0">
                          <a:effectLst>
                            <a:outerShdw blurRad="38100" dist="38100" dir="2700000" algn="tl">
                              <a:srgbClr val="000000">
                                <a:alpha val="43137"/>
                              </a:srgbClr>
                            </a:outerShdw>
                          </a:effectLst>
                          <a:latin typeface="Times New Roman" pitchFamily="18" charset="0"/>
                          <a:cs typeface="Times New Roman" pitchFamily="18" charset="0"/>
                        </a:rPr>
                        <a:t>(</a:t>
                      </a:r>
                      <a:r>
                        <a:rPr lang="fr-FR" sz="1800" cap="none" dirty="0" smtClean="0">
                          <a:effectLst>
                            <a:outerShdw blurRad="38100" dist="38100" dir="2700000" algn="tl">
                              <a:srgbClr val="000000">
                                <a:alpha val="43137"/>
                              </a:srgbClr>
                            </a:outerShdw>
                          </a:effectLst>
                          <a:latin typeface="Times New Roman" pitchFamily="18" charset="0"/>
                          <a:cs typeface="Times New Roman" pitchFamily="18" charset="0"/>
                        </a:rPr>
                        <a:t>mm</a:t>
                      </a:r>
                      <a:r>
                        <a:rPr lang="fr-FR" sz="1800" cap="all"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r>
              <a:tr h="450428">
                <a:tc vMerge="1">
                  <a:txBody>
                    <a:bodyPr/>
                    <a:lstStyle/>
                    <a:p>
                      <a:endParaRPr lang="fr-FR"/>
                    </a:p>
                  </a:txBody>
                  <a:tcPr/>
                </a:tc>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S. aureus</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B. subtilus</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S. epidermidis</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E. Coli</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r>
              <a:tr h="478937">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100(%)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21</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30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r>
              <a:tr h="478937">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80(%)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18</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21</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r>
              <a:tr h="512469">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60(%)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15</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19</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r>
              <a:tr h="478937">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40(%)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0</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14</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r>
              <a:tr h="478937">
                <a:tc>
                  <a:txBody>
                    <a:bodyPr/>
                    <a:lstStyle/>
                    <a:p>
                      <a:pPr algn="ctr">
                        <a:lnSpc>
                          <a:spcPct val="115000"/>
                        </a:lnSpc>
                        <a:spcAft>
                          <a:spcPts val="0"/>
                        </a:spcAft>
                      </a:pPr>
                      <a:r>
                        <a:rPr lang="fr-FR" sz="1800" dirty="0">
                          <a:effectLst>
                            <a:outerShdw blurRad="38100" dist="38100" dir="2700000" algn="tl">
                              <a:srgbClr val="000000">
                                <a:alpha val="43137"/>
                              </a:srgbClr>
                            </a:outerShdw>
                          </a:effectLst>
                          <a:latin typeface="Times New Roman" pitchFamily="18" charset="0"/>
                          <a:cs typeface="Times New Roman" pitchFamily="18" charset="0"/>
                        </a:rPr>
                        <a:t>20(%)</a:t>
                      </a:r>
                      <a:endParaRPr lang="fr-FR" sz="1800" dirty="0">
                        <a:effectLst>
                          <a:outerShdw blurRad="38100" dist="38100" dir="2700000" algn="tl">
                            <a:srgbClr val="000000">
                              <a:alpha val="43137"/>
                            </a:srgbClr>
                          </a:outerShdw>
                        </a:effectLst>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a:latin typeface="Times New Roman" pitchFamily="18" charset="0"/>
                          <a:cs typeface="Times New Roman" pitchFamily="18" charset="0"/>
                        </a:rPr>
                        <a:t>0</a:t>
                      </a:r>
                      <a:endParaRPr lang="fr-FR" sz="180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c>
                  <a:txBody>
                    <a:bodyPr/>
                    <a:lstStyle/>
                    <a:p>
                      <a:pPr algn="ctr">
                        <a:lnSpc>
                          <a:spcPct val="115000"/>
                        </a:lnSpc>
                        <a:spcAft>
                          <a:spcPts val="0"/>
                        </a:spcAft>
                      </a:pPr>
                      <a:r>
                        <a:rPr lang="fr-FR" sz="1800" dirty="0">
                          <a:latin typeface="Times New Roman" pitchFamily="18" charset="0"/>
                          <a:cs typeface="Times New Roman" pitchFamily="18" charset="0"/>
                        </a:rPr>
                        <a:t>0</a:t>
                      </a:r>
                      <a:endParaRPr lang="fr-FR" sz="1800" dirty="0">
                        <a:latin typeface="Times New Roman" pitchFamily="18" charset="0"/>
                        <a:ea typeface="Calibri"/>
                        <a:cs typeface="Times New Roman" pitchFamily="18" charset="0"/>
                      </a:endParaRPr>
                    </a:p>
                  </a:txBody>
                  <a:tcPr marL="68580" marR="68580" marT="0" marB="0"/>
                </a:tc>
              </a:tr>
            </a:tbl>
          </a:graphicData>
        </a:graphic>
      </p:graphicFrame>
      <p:sp>
        <p:nvSpPr>
          <p:cNvPr id="6" name="Rectangle 5"/>
          <p:cNvSpPr/>
          <p:nvPr/>
        </p:nvSpPr>
        <p:spPr>
          <a:xfrm>
            <a:off x="0" y="4714884"/>
            <a:ext cx="9144000" cy="646331"/>
          </a:xfrm>
          <a:prstGeom prst="rect">
            <a:avLst/>
          </a:prstGeom>
        </p:spPr>
        <p:txBody>
          <a:bodyPr wrap="square">
            <a:spAutoFit/>
          </a:bodyPr>
          <a:lstStyle/>
          <a:p>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L’extrait brut de gingembre inhibe la croissance des bactéries de Gram + (le </a:t>
            </a:r>
            <a:r>
              <a:rPr lang="fr-FR" b="1" i="1" dirty="0" smtClean="0">
                <a:effectLst>
                  <a:outerShdw blurRad="38100" dist="38100" dir="2700000" algn="tl">
                    <a:srgbClr val="000000">
                      <a:alpha val="43137"/>
                    </a:srgbClr>
                  </a:outerShdw>
                </a:effectLst>
                <a:latin typeface="Times New Roman" pitchFamily="18" charset="0"/>
                <a:cs typeface="Times New Roman" pitchFamily="18" charset="0"/>
              </a:rPr>
              <a:t>S. aureus</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et le </a:t>
            </a:r>
            <a:r>
              <a:rPr lang="fr-FR" b="1" i="1" dirty="0" smtClean="0">
                <a:effectLst>
                  <a:outerShdw blurRad="38100" dist="38100" dir="2700000" algn="tl">
                    <a:srgbClr val="000000">
                      <a:alpha val="43137"/>
                    </a:srgbClr>
                  </a:outerShdw>
                </a:effectLst>
                <a:latin typeface="Times New Roman" pitchFamily="18" charset="0"/>
                <a:cs typeface="Times New Roman" pitchFamily="18" charset="0"/>
              </a:rPr>
              <a:t>B. subtilus)</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mais s’avère insensible aux bactéries de Gram- (</a:t>
            </a:r>
            <a:r>
              <a:rPr lang="fr-FR" b="1" i="1" dirty="0" smtClean="0">
                <a:effectLst>
                  <a:outerShdw blurRad="38100" dist="38100" dir="2700000" algn="tl">
                    <a:srgbClr val="000000">
                      <a:alpha val="43137"/>
                    </a:srgbClr>
                  </a:outerShdw>
                </a:effectLst>
                <a:latin typeface="Times New Roman" pitchFamily="18" charset="0"/>
                <a:cs typeface="Times New Roman" pitchFamily="18" charset="0"/>
              </a:rPr>
              <a:t>S. epidermidis</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b="1" i="1" dirty="0" smtClean="0">
                <a:effectLst>
                  <a:outerShdw blurRad="38100" dist="38100" dir="2700000" algn="tl">
                    <a:srgbClr val="000000">
                      <a:alpha val="43137"/>
                    </a:srgbClr>
                  </a:outerShdw>
                </a:effectLst>
                <a:latin typeface="Times New Roman" pitchFamily="18" charset="0"/>
                <a:cs typeface="Times New Roman" pitchFamily="18" charset="0"/>
              </a:rPr>
              <a:t>E. Coli</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fr-FR"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5057" name="Rectangle 1"/>
          <p:cNvSpPr>
            <a:spLocks noChangeArrowheads="1"/>
          </p:cNvSpPr>
          <p:nvPr/>
        </p:nvSpPr>
        <p:spPr bwMode="auto">
          <a:xfrm>
            <a:off x="0" y="5429264"/>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La valeur de la CMI de notre extrait de gingembre pour inhiber la croissance de ce germe (S. aureus) comprise entre 80% et 100%.</a:t>
            </a:r>
            <a:endParaRPr kumimoji="0" lang="fr-FR"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45058" name="Rectangle 2"/>
          <p:cNvSpPr>
            <a:spLocks noChangeArrowheads="1"/>
          </p:cNvSpPr>
          <p:nvPr/>
        </p:nvSpPr>
        <p:spPr bwMode="auto">
          <a:xfrm>
            <a:off x="-71470" y="6072206"/>
            <a:ext cx="892971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La valeur de la CMI de notre extrait de gingembre pour inhiber la croissance  de ce germe (S. Bacillus) comprise entre 5% et 10%.</a:t>
            </a:r>
            <a:endParaRPr kumimoji="0" lang="fr-FR"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9" name="Ellipse 8"/>
          <p:cNvSpPr/>
          <p:nvPr/>
        </p:nvSpPr>
        <p:spPr>
          <a:xfrm>
            <a:off x="0" y="0"/>
            <a:ext cx="9144000" cy="914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C/ Tests microbiologiques</a:t>
            </a:r>
            <a:b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b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l’extrait poudre dans l’éthanol </a:t>
            </a:r>
            <a:endParaRPr lang="fr-FR"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0" name="Rectangle 9"/>
          <p:cNvSpPr/>
          <p:nvPr/>
        </p:nvSpPr>
        <p:spPr>
          <a:xfrm>
            <a:off x="285720" y="1000108"/>
            <a:ext cx="1571636" cy="5715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b="1" dirty="0" smtClean="0">
                <a:latin typeface="Times New Roman" pitchFamily="18" charset="0"/>
                <a:cs typeface="Times New Roman" pitchFamily="18" charset="0"/>
              </a:rPr>
              <a:t>Zone d’inhibition</a:t>
            </a:r>
            <a:endParaRPr lang="fr-FR" b="1" dirty="0">
              <a:latin typeface="Times New Roman" pitchFamily="18" charset="0"/>
              <a:cs typeface="Times New Roman" pitchFamily="18" charset="0"/>
            </a:endParaRPr>
          </a:p>
        </p:txBody>
      </p:sp>
      <p:cxnSp>
        <p:nvCxnSpPr>
          <p:cNvPr id="14" name="Connecteur droit avec flèche 13"/>
          <p:cNvCxnSpPr>
            <a:stCxn id="10" idx="2"/>
          </p:cNvCxnSpPr>
          <p:nvPr/>
        </p:nvCxnSpPr>
        <p:spPr>
          <a:xfrm rot="16200000" flipH="1">
            <a:off x="250001" y="2393149"/>
            <a:ext cx="1928826" cy="28575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1" name="Espace réservé du numéro de diapositive 10"/>
          <p:cNvSpPr>
            <a:spLocks noGrp="1"/>
          </p:cNvSpPr>
          <p:nvPr>
            <p:ph type="sldNum" sz="quarter" idx="12"/>
          </p:nvPr>
        </p:nvSpPr>
        <p:spPr/>
        <p:txBody>
          <a:bodyPr/>
          <a:lstStyle/>
          <a:p>
            <a:fld id="{E13E569A-13EB-47B2-8029-0E5C2F467127}" type="slidenum">
              <a:rPr lang="fr-FR" smtClean="0"/>
              <a:pPr/>
              <a:t>29</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ntr" presetSubtype="0" accel="10000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ppt_w*0.05"/>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anim calcmode="lin" valueType="num">
                                      <p:cBhvr>
                                        <p:cTn id="14" dur="500" fill="hold"/>
                                        <p:tgtEl>
                                          <p:spTgt spid="5"/>
                                        </p:tgtEl>
                                        <p:attrNameLst>
                                          <p:attrName>ppt_x</p:attrName>
                                        </p:attrNameLst>
                                      </p:cBhvr>
                                      <p:tavLst>
                                        <p:tav tm="0">
                                          <p:val>
                                            <p:strVal val="#ppt_x-.2"/>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par>
                                <p:cTn id="25" presetID="10"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5057"/>
                                        </p:tgtEl>
                                        <p:attrNameLst>
                                          <p:attrName>style.visibility</p:attrName>
                                        </p:attrNameLst>
                                      </p:cBhvr>
                                      <p:to>
                                        <p:strVal val="visible"/>
                                      </p:to>
                                    </p:set>
                                    <p:animEffect transition="in" filter="fade">
                                      <p:cBhvr>
                                        <p:cTn id="39" dur="1000"/>
                                        <p:tgtEl>
                                          <p:spTgt spid="45057"/>
                                        </p:tgtEl>
                                      </p:cBhvr>
                                    </p:animEffect>
                                    <p:anim calcmode="lin" valueType="num">
                                      <p:cBhvr>
                                        <p:cTn id="40" dur="1000" fill="hold"/>
                                        <p:tgtEl>
                                          <p:spTgt spid="45057"/>
                                        </p:tgtEl>
                                        <p:attrNameLst>
                                          <p:attrName>ppt_x</p:attrName>
                                        </p:attrNameLst>
                                      </p:cBhvr>
                                      <p:tavLst>
                                        <p:tav tm="0">
                                          <p:val>
                                            <p:strVal val="#ppt_x"/>
                                          </p:val>
                                        </p:tav>
                                        <p:tav tm="100000">
                                          <p:val>
                                            <p:strVal val="#ppt_x"/>
                                          </p:val>
                                        </p:tav>
                                      </p:tavLst>
                                    </p:anim>
                                    <p:anim calcmode="lin" valueType="num">
                                      <p:cBhvr>
                                        <p:cTn id="41" dur="1000" fill="hold"/>
                                        <p:tgtEl>
                                          <p:spTgt spid="4505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45058"/>
                                        </p:tgtEl>
                                        <p:attrNameLst>
                                          <p:attrName>style.visibility</p:attrName>
                                        </p:attrNameLst>
                                      </p:cBhvr>
                                      <p:to>
                                        <p:strVal val="visible"/>
                                      </p:to>
                                    </p:set>
                                    <p:animEffect transition="in" filter="fade">
                                      <p:cBhvr>
                                        <p:cTn id="46" dur="1000"/>
                                        <p:tgtEl>
                                          <p:spTgt spid="45058"/>
                                        </p:tgtEl>
                                      </p:cBhvr>
                                    </p:animEffect>
                                    <p:anim calcmode="lin" valueType="num">
                                      <p:cBhvr>
                                        <p:cTn id="47" dur="1000" fill="hold"/>
                                        <p:tgtEl>
                                          <p:spTgt spid="45058"/>
                                        </p:tgtEl>
                                        <p:attrNameLst>
                                          <p:attrName>ppt_x</p:attrName>
                                        </p:attrNameLst>
                                      </p:cBhvr>
                                      <p:tavLst>
                                        <p:tav tm="0">
                                          <p:val>
                                            <p:strVal val="#ppt_x"/>
                                          </p:val>
                                        </p:tav>
                                        <p:tav tm="100000">
                                          <p:val>
                                            <p:strVal val="#ppt_x"/>
                                          </p:val>
                                        </p:tav>
                                      </p:tavLst>
                                    </p:anim>
                                    <p:anim calcmode="lin" valueType="num">
                                      <p:cBhvr>
                                        <p:cTn id="48" dur="1000" fill="hold"/>
                                        <p:tgtEl>
                                          <p:spTgt spid="450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5057" grpId="0"/>
      <p:bldP spid="45058" grpId="0"/>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lipse 5"/>
          <p:cNvSpPr/>
          <p:nvPr/>
        </p:nvSpPr>
        <p:spPr>
          <a:xfrm>
            <a:off x="357158" y="0"/>
            <a:ext cx="8429652" cy="100010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fr-FR" sz="3200"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Plan de travail</a:t>
            </a:r>
            <a:endParaRPr lang="fr-FR"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7" name="Flèche courbée vers la droite 6"/>
          <p:cNvSpPr/>
          <p:nvPr/>
        </p:nvSpPr>
        <p:spPr>
          <a:xfrm>
            <a:off x="0" y="1000108"/>
            <a:ext cx="2071670" cy="857256"/>
          </a:xfrm>
          <a:prstGeom prst="curv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Flèche courbée vers la gauche 7"/>
          <p:cNvSpPr/>
          <p:nvPr/>
        </p:nvSpPr>
        <p:spPr>
          <a:xfrm>
            <a:off x="6929454" y="1000108"/>
            <a:ext cx="2214546" cy="857256"/>
          </a:xfrm>
          <a:prstGeom prst="curvedLef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Ellipse 8"/>
          <p:cNvSpPr/>
          <p:nvPr/>
        </p:nvSpPr>
        <p:spPr>
          <a:xfrm>
            <a:off x="2071670" y="1214422"/>
            <a:ext cx="4857784" cy="785818"/>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r-FR" sz="2800" b="1" dirty="0" smtClean="0">
                <a:effectLst>
                  <a:reflection blurRad="6350" stA="55000" endA="300" endPos="45500" dir="5400000" sy="-100000" algn="bl" rotWithShape="0"/>
                </a:effectLst>
                <a:latin typeface="Times New Roman" pitchFamily="18" charset="0"/>
                <a:cs typeface="Times New Roman" pitchFamily="18" charset="0"/>
              </a:rPr>
              <a:t>I</a:t>
            </a:r>
            <a:r>
              <a:rPr lang="fr-FR" sz="2800" b="1" dirty="0" smtClean="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 Introduction Générale</a:t>
            </a:r>
            <a:endParaRPr lang="fr-FR" sz="2800" b="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p:txBody>
      </p:sp>
      <p:sp>
        <p:nvSpPr>
          <p:cNvPr id="10" name="Ellipse 9"/>
          <p:cNvSpPr/>
          <p:nvPr/>
        </p:nvSpPr>
        <p:spPr>
          <a:xfrm>
            <a:off x="2071670" y="2071678"/>
            <a:ext cx="5072098" cy="92869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sz="2000" b="1" dirty="0" smtClean="0">
              <a:effectLst>
                <a:reflection blurRad="6350" stA="55000" endA="300" endPos="45500" dir="5400000" sy="-100000" algn="bl" rotWithShape="0"/>
              </a:effectLst>
              <a:latin typeface="Times New Roman" pitchFamily="18" charset="0"/>
              <a:cs typeface="Times New Roman" pitchFamily="18" charset="0"/>
            </a:endParaRPr>
          </a:p>
          <a:p>
            <a:pPr algn="ctr"/>
            <a:r>
              <a:rPr lang="fr-FR" sz="2000" b="1" dirty="0" smtClean="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Chapitre  I</a:t>
            </a:r>
          </a:p>
          <a:p>
            <a:pPr algn="ctr"/>
            <a:r>
              <a:rPr lang="fr-FR" sz="2000" b="1" i="1" dirty="0" smtClean="0">
                <a:effectLst>
                  <a:outerShdw blurRad="38100" dist="38100" dir="2700000" algn="tl">
                    <a:srgbClr val="000000">
                      <a:alpha val="43137"/>
                    </a:srgbClr>
                  </a:outerShdw>
                </a:effectLst>
                <a:latin typeface="Times New Roman" pitchFamily="18" charset="0"/>
                <a:cs typeface="Times New Roman" pitchFamily="18" charset="0"/>
              </a:rPr>
              <a:t>Généralités sur la plante Zingiber officinale Roscoe</a:t>
            </a:r>
            <a:endParaRPr lang="fr-FR" sz="20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endParaRPr lang="fr-FR" sz="2800" b="1" dirty="0">
              <a:effectLst>
                <a:reflection blurRad="6350" stA="55000" endA="300" endPos="45500" dir="5400000" sy="-100000" algn="bl" rotWithShape="0"/>
              </a:effectLst>
              <a:latin typeface="Times New Roman" pitchFamily="18" charset="0"/>
              <a:cs typeface="Times New Roman" pitchFamily="18" charset="0"/>
            </a:endParaRPr>
          </a:p>
        </p:txBody>
      </p:sp>
      <p:sp>
        <p:nvSpPr>
          <p:cNvPr id="11" name="Ellipse 10"/>
          <p:cNvSpPr/>
          <p:nvPr/>
        </p:nvSpPr>
        <p:spPr>
          <a:xfrm>
            <a:off x="2143108" y="3071810"/>
            <a:ext cx="5000660" cy="1000132"/>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r-FR" b="1" dirty="0" smtClean="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Chapitre</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II</a:t>
            </a:r>
          </a:p>
          <a:p>
            <a:pPr algn="ct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Procédés d’obtention des huiles essentielles</a:t>
            </a:r>
            <a:endParaRPr lang="fr-FR"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Ellipse 11"/>
          <p:cNvSpPr/>
          <p:nvPr/>
        </p:nvSpPr>
        <p:spPr>
          <a:xfrm>
            <a:off x="2143108" y="4143380"/>
            <a:ext cx="5000660" cy="10001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effectLst>
                  <a:outerShdw blurRad="38100" dist="38100" dir="2700000" algn="tl">
                    <a:srgbClr val="000000">
                      <a:alpha val="43137"/>
                    </a:srgbClr>
                  </a:outerShdw>
                  <a:reflection blurRad="6350" stA="60000" endA="900" endPos="58000" dir="5400000" sy="-100000" algn="bl" rotWithShape="0"/>
                </a:effectLst>
                <a:latin typeface="Times New Roman" pitchFamily="18" charset="0"/>
                <a:cs typeface="Times New Roman" pitchFamily="18" charset="0"/>
              </a:rPr>
              <a:t>Chapitre</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fr-FR" b="1" dirty="0" smtClean="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III</a:t>
            </a:r>
          </a:p>
          <a:p>
            <a:pPr algn="ct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Pharmacologie et toxicologie du gingembre</a:t>
            </a:r>
            <a:endParaRPr lang="fr-FR"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3" name="Ellipse 12"/>
          <p:cNvSpPr/>
          <p:nvPr/>
        </p:nvSpPr>
        <p:spPr>
          <a:xfrm>
            <a:off x="2143108" y="6072206"/>
            <a:ext cx="5000660" cy="785794"/>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Conclusion </a:t>
            </a:r>
            <a:r>
              <a:rPr lang="fr-FR" sz="2800" b="1" dirty="0" smtClean="0">
                <a:effectLst>
                  <a:outerShdw blurRad="38100" dist="38100" dir="2700000" algn="tl">
                    <a:srgbClr val="000000">
                      <a:alpha val="43137"/>
                    </a:srgbClr>
                  </a:outerShdw>
                  <a:reflection blurRad="6350" stA="60000" endA="900" endPos="58000" dir="5400000" sy="-100000" algn="bl" rotWithShape="0"/>
                </a:effectLst>
                <a:latin typeface="Times New Roman" pitchFamily="18" charset="0"/>
                <a:cs typeface="Times New Roman" pitchFamily="18" charset="0"/>
              </a:rPr>
              <a:t>Générale</a:t>
            </a:r>
            <a:endParaRPr lang="fr-FR" sz="2800" b="1" dirty="0">
              <a:effectLst>
                <a:outerShdw blurRad="38100" dist="38100" dir="2700000" algn="tl">
                  <a:srgbClr val="000000">
                    <a:alpha val="43137"/>
                  </a:srgbClr>
                </a:outerShdw>
                <a:reflection blurRad="6350" stA="60000" endA="900" endPos="58000" dir="5400000" sy="-100000" algn="bl" rotWithShape="0"/>
              </a:effectLst>
              <a:latin typeface="Times New Roman" pitchFamily="18" charset="0"/>
              <a:cs typeface="Times New Roman" pitchFamily="18" charset="0"/>
            </a:endParaRPr>
          </a:p>
        </p:txBody>
      </p:sp>
      <p:sp>
        <p:nvSpPr>
          <p:cNvPr id="14" name="Espace réservé du numéro de diapositive 13"/>
          <p:cNvSpPr>
            <a:spLocks noGrp="1"/>
          </p:cNvSpPr>
          <p:nvPr>
            <p:ph type="sldNum" sz="quarter" idx="12"/>
          </p:nvPr>
        </p:nvSpPr>
        <p:spPr>
          <a:xfrm>
            <a:off x="8429652" y="6356350"/>
            <a:ext cx="257148" cy="365125"/>
          </a:xfrm>
        </p:spPr>
        <p:txBody>
          <a:bodyPr/>
          <a:lstStyle/>
          <a:p>
            <a:fld id="{E13E569A-13EB-47B2-8029-0E5C2F467127}" type="slidenum">
              <a:rPr lang="fr-FR" sz="1400" b="1" smtClean="0">
                <a:latin typeface="Times New Roman" pitchFamily="18" charset="0"/>
                <a:cs typeface="Times New Roman" pitchFamily="18" charset="0"/>
              </a:rPr>
              <a:pPr/>
              <a:t>3</a:t>
            </a:fld>
            <a:endParaRPr lang="fr-FR" sz="1400" b="1" dirty="0">
              <a:latin typeface="Times New Roman" pitchFamily="18" charset="0"/>
              <a:cs typeface="Times New Roman" pitchFamily="18" charset="0"/>
            </a:endParaRPr>
          </a:p>
        </p:txBody>
      </p:sp>
      <p:sp>
        <p:nvSpPr>
          <p:cNvPr id="15" name="Ellipse 14"/>
          <p:cNvSpPr/>
          <p:nvPr/>
        </p:nvSpPr>
        <p:spPr>
          <a:xfrm>
            <a:off x="2143108" y="5214950"/>
            <a:ext cx="5000660" cy="857256"/>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r-FR" b="1" dirty="0" smtClean="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Chapitre IV</a:t>
            </a:r>
          </a:p>
          <a:p>
            <a:pPr algn="ctr"/>
            <a:r>
              <a:rPr lang="fr-FR" b="1" dirty="0" smtClean="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rPr>
              <a:t>Partie expérimentale</a:t>
            </a:r>
            <a:endParaRPr lang="fr-FR" b="1" dirty="0">
              <a:effectLst>
                <a:outerShdw blurRad="38100" dist="38100" dir="2700000" algn="tl">
                  <a:srgbClr val="000000">
                    <a:alpha val="43137"/>
                  </a:srgbClr>
                </a:outerShdw>
                <a:reflection blurRad="6350" stA="55000" endA="300" endPos="45500" dir="5400000" sy="-100000" algn="bl" rotWithShape="0"/>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Horizontal)">
                                      <p:cBhvr>
                                        <p:cTn id="14" dur="500"/>
                                        <p:tgtEl>
                                          <p:spTgt spid="7"/>
                                        </p:tgtEl>
                                      </p:cBhvr>
                                    </p:animEffect>
                                  </p:childTnLst>
                                </p:cTn>
                              </p:par>
                              <p:par>
                                <p:cTn id="15" presetID="16" presetClass="entr" presetSubtype="2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www.gingembre.biologique.bio/wp-content/uploads/2012/06/gingembre-bio-antioxydant-puissant-naturel-confit-recettes-poudre-aphrodisiaque-libido-anti-inflammatoire-25.jpg"/>
          <p:cNvPicPr>
            <a:picLocks noChangeAspect="1" noChangeArrowheads="1"/>
          </p:cNvPicPr>
          <p:nvPr/>
        </p:nvPicPr>
        <p:blipFill>
          <a:blip r:embed="rId2"/>
          <a:srcRect/>
          <a:stretch>
            <a:fillRect/>
          </a:stretch>
        </p:blipFill>
        <p:spPr bwMode="auto">
          <a:xfrm>
            <a:off x="0" y="3786191"/>
            <a:ext cx="3929058" cy="30718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Ellipse 5"/>
          <p:cNvSpPr/>
          <p:nvPr/>
        </p:nvSpPr>
        <p:spPr>
          <a:xfrm>
            <a:off x="0" y="142876"/>
            <a:ext cx="9144000" cy="1071546"/>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D/ Tests pharmacologiques</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7" name="Organigramme : Alternative 6"/>
          <p:cNvSpPr/>
          <p:nvPr/>
        </p:nvSpPr>
        <p:spPr>
          <a:xfrm>
            <a:off x="357158" y="1428736"/>
            <a:ext cx="8572560" cy="2286016"/>
          </a:xfrm>
          <a:prstGeom prst="flowChartAlternateProcess">
            <a:avLst/>
          </a:prstGeom>
        </p:spPr>
        <p:style>
          <a:lnRef idx="2">
            <a:schemeClr val="accent5"/>
          </a:lnRef>
          <a:fillRef idx="1">
            <a:schemeClr val="lt1"/>
          </a:fillRef>
          <a:effectRef idx="0">
            <a:schemeClr val="accent5"/>
          </a:effectRef>
          <a:fontRef idx="minor">
            <a:schemeClr val="dk1"/>
          </a:fontRef>
        </p:style>
        <p:txBody>
          <a:bodyPr rtlCol="0" anchor="ctr"/>
          <a:lstStyle/>
          <a:p>
            <a:pPr lvl="0" indent="449263" algn="ctr" fontAlgn="base">
              <a:spcBef>
                <a:spcPct val="0"/>
              </a:spcBef>
              <a:spcAft>
                <a:spcPct val="0"/>
              </a:spcAft>
            </a:pPr>
            <a:r>
              <a:rPr lang="fr-FR" sz="2800" dirty="0" smtClean="0">
                <a:solidFill>
                  <a:srgbClr val="00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Les antioxydants, sont des composés qui protègent les cellules du corps des dommages causés par les radicaux libres d’où l’intervention de ces derniers dans l’oxydation des lipides provoque des inflammations et cancers. </a:t>
            </a:r>
            <a:endParaRPr lang="fr-FR" sz="28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2" descr="https://www.gingembre.biologique.bio/wp-content/uploads/2012/06/gingembre-bio-antioxydant-puissant-naturel-confit-recettes-poudre-aphrodisiaque-libido-anti-inflammatoire-25.jpg"/>
          <p:cNvPicPr>
            <a:picLocks noChangeAspect="1" noChangeArrowheads="1"/>
          </p:cNvPicPr>
          <p:nvPr/>
        </p:nvPicPr>
        <p:blipFill>
          <a:blip r:embed="rId2"/>
          <a:srcRect/>
          <a:stretch>
            <a:fillRect/>
          </a:stretch>
        </p:blipFill>
        <p:spPr bwMode="auto">
          <a:xfrm>
            <a:off x="5214942" y="3786190"/>
            <a:ext cx="3929058" cy="30718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Espace réservé du numéro de diapositive 7"/>
          <p:cNvSpPr>
            <a:spLocks noGrp="1"/>
          </p:cNvSpPr>
          <p:nvPr>
            <p:ph type="sldNum" sz="quarter" idx="12"/>
          </p:nvPr>
        </p:nvSpPr>
        <p:spPr/>
        <p:txBody>
          <a:bodyPr/>
          <a:lstStyle/>
          <a:p>
            <a:fld id="{E13E569A-13EB-47B2-8029-0E5C2F467127}" type="slidenum">
              <a:rPr lang="fr-FR" smtClean="0"/>
              <a:pPr/>
              <a:t>30</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diamond(in)">
                                      <p:cBhvr>
                                        <p:cTn id="14" dur="2000"/>
                                        <p:tgtEl>
                                          <p:spTgt spid="7"/>
                                        </p:tgtEl>
                                      </p:cBhvr>
                                    </p:animEffect>
                                  </p:childTnLst>
                                </p:cTn>
                              </p:par>
                              <p:par>
                                <p:cTn id="15" presetID="24" presetClass="entr" presetSubtype="0" fill="hold" nodeType="withEffect">
                                  <p:stCondLst>
                                    <p:cond delay="0"/>
                                  </p:stCondLst>
                                  <p:childTnLst>
                                    <p:set>
                                      <p:cBhvr>
                                        <p:cTn id="16" dur="1" fill="hold">
                                          <p:stCondLst>
                                            <p:cond delay="0"/>
                                          </p:stCondLst>
                                        </p:cTn>
                                        <p:tgtEl>
                                          <p:spTgt spid="7170"/>
                                        </p:tgtEl>
                                        <p:attrNameLst>
                                          <p:attrName>style.visibility</p:attrName>
                                        </p:attrNameLst>
                                      </p:cBhvr>
                                      <p:to>
                                        <p:strVal val="visible"/>
                                      </p:to>
                                    </p:set>
                                    <p:anim to="" calcmode="lin" valueType="num">
                                      <p:cBhvr>
                                        <p:cTn id="17" dur="1" fill="hold"/>
                                        <p:tgtEl>
                                          <p:spTgt spid="7170"/>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to="" calcmode="lin" valueType="num">
                                      <p:cBhvr>
                                        <p:cTn id="20"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llipse 8"/>
          <p:cNvSpPr/>
          <p:nvPr/>
        </p:nvSpPr>
        <p:spPr>
          <a:xfrm>
            <a:off x="214282" y="0"/>
            <a:ext cx="8715436" cy="78579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E/ Pouvoir anti-oxydant</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1" name="Rectangle 10"/>
          <p:cNvSpPr/>
          <p:nvPr/>
        </p:nvSpPr>
        <p:spPr>
          <a:xfrm>
            <a:off x="285720" y="857232"/>
            <a:ext cx="8429684" cy="6429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Comparaison du pouvoir réducteur entre Acide ascorbique (Vitamine C) et Gingembre poudre éthanol. </a:t>
            </a:r>
            <a:endParaRPr lang="fr-FR"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Dodécagone 11"/>
          <p:cNvSpPr/>
          <p:nvPr/>
        </p:nvSpPr>
        <p:spPr>
          <a:xfrm>
            <a:off x="0" y="2071678"/>
            <a:ext cx="3571868" cy="3714776"/>
          </a:xfrm>
          <a:prstGeom prst="dodecagon">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fr-FR" b="1" smtClean="0">
                <a:effectLst>
                  <a:outerShdw blurRad="38100" dist="38100" dir="2700000" algn="tl">
                    <a:srgbClr val="000000">
                      <a:alpha val="43137"/>
                    </a:srgbClr>
                  </a:outerShdw>
                </a:effectLst>
                <a:latin typeface="Times New Roman" pitchFamily="18" charset="0"/>
                <a:cs typeface="Times New Roman" pitchFamily="18" charset="0"/>
              </a:rPr>
              <a:t>Le pouvoir réducteur mesure la capacité qu’à un antioxydant à donner un électron. </a:t>
            </a:r>
            <a:r>
              <a:rPr lang="fr-FR" b="1" dirty="0" smtClean="0">
                <a:effectLst>
                  <a:outerShdw blurRad="38100" dist="38100" dir="2700000" algn="tl">
                    <a:srgbClr val="000000">
                      <a:alpha val="43137"/>
                    </a:srgbClr>
                  </a:outerShdw>
                </a:effectLst>
                <a:latin typeface="Times New Roman" pitchFamily="18" charset="0"/>
                <a:cs typeface="Times New Roman" pitchFamily="18" charset="0"/>
              </a:rPr>
              <a:t>Nous avons déterminé le pouvoir réducteur du gingembre poudre dans l’éthanol par la méthode de piégeage du radical libre DPPH.</a:t>
            </a:r>
            <a:endParaRPr lang="fr-FR"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3" name="Ellipse 12"/>
          <p:cNvSpPr/>
          <p:nvPr/>
        </p:nvSpPr>
        <p:spPr>
          <a:xfrm>
            <a:off x="642910" y="1571612"/>
            <a:ext cx="2357454" cy="50006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b="1" dirty="0" smtClean="0">
                <a:latin typeface="Times New Roman" pitchFamily="18" charset="0"/>
                <a:cs typeface="Times New Roman" pitchFamily="18" charset="0"/>
              </a:rPr>
              <a:t>Principe de la méthode</a:t>
            </a:r>
            <a:endParaRPr lang="fr-FR" b="1" dirty="0">
              <a:latin typeface="Times New Roman" pitchFamily="18" charset="0"/>
              <a:cs typeface="Times New Roman" pitchFamily="18" charset="0"/>
            </a:endParaRPr>
          </a:p>
        </p:txBody>
      </p:sp>
      <p:sp>
        <p:nvSpPr>
          <p:cNvPr id="10" name="Espace réservé du numéro de diapositive 9"/>
          <p:cNvSpPr>
            <a:spLocks noGrp="1"/>
          </p:cNvSpPr>
          <p:nvPr>
            <p:ph type="sldNum" sz="quarter" idx="12"/>
          </p:nvPr>
        </p:nvSpPr>
        <p:spPr/>
        <p:txBody>
          <a:bodyPr/>
          <a:lstStyle/>
          <a:p>
            <a:fld id="{E13E569A-13EB-47B2-8029-0E5C2F467127}" type="slidenum">
              <a:rPr lang="fr-FR" smtClean="0"/>
              <a:pPr/>
              <a:t>31</a:t>
            </a:fld>
            <a:endParaRPr lang="fr-FR" dirty="0"/>
          </a:p>
        </p:txBody>
      </p:sp>
      <p:pic>
        <p:nvPicPr>
          <p:cNvPr id="15" name="Image 14" descr="C:\Users\yacine\Desktop\réferences theses cpsn\img mémoire ginger\SAM_0205.JPG"/>
          <p:cNvPicPr/>
          <p:nvPr/>
        </p:nvPicPr>
        <p:blipFill>
          <a:blip r:embed="rId2" cstate="print">
            <a:lum bright="10000" contrast="10000"/>
          </a:blip>
          <a:srcRect/>
          <a:stretch>
            <a:fillRect/>
          </a:stretch>
        </p:blipFill>
        <p:spPr bwMode="auto">
          <a:xfrm>
            <a:off x="3929058" y="1643050"/>
            <a:ext cx="4857784" cy="3714776"/>
          </a:xfrm>
          <a:prstGeom prst="rect">
            <a:avLst/>
          </a:prstGeom>
          <a:ln>
            <a:noFill/>
          </a:ln>
          <a:effectLst>
            <a:outerShdw blurRad="292100" dist="139700" dir="2700000" algn="tl" rotWithShape="0">
              <a:srgbClr val="333333">
                <a:alpha val="65000"/>
              </a:srgbClr>
            </a:outerShdw>
          </a:effectLst>
        </p:spPr>
      </p:pic>
      <p:sp>
        <p:nvSpPr>
          <p:cNvPr id="16" name="Rectangle 15"/>
          <p:cNvSpPr/>
          <p:nvPr/>
        </p:nvSpPr>
        <p:spPr>
          <a:xfrm>
            <a:off x="3929057" y="5586257"/>
            <a:ext cx="4929223" cy="1200329"/>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fr-FR" b="1" u="sng" dirty="0" smtClean="0">
                <a:latin typeface="Times New Roman" pitchFamily="18" charset="0"/>
                <a:cs typeface="Times New Roman" pitchFamily="18" charset="0"/>
              </a:rPr>
              <a:t>Figure 02: </a:t>
            </a:r>
            <a:r>
              <a:rPr lang="fr-FR" b="1" dirty="0" smtClean="0">
                <a:latin typeface="Times New Roman" pitchFamily="18" charset="0"/>
                <a:cs typeface="Times New Roman" pitchFamily="18" charset="0"/>
              </a:rPr>
              <a:t>les différentes concentrations de l’extrait poudre (éthanol/eau) de la solution éthanolique du DPPH.</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checkerboard(across)">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circle(in)">
                                      <p:cBhvr>
                                        <p:cTn id="19" dur="2000"/>
                                        <p:tgtEl>
                                          <p:spTgt spid="13"/>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circle(in)">
                                      <p:cBhvr>
                                        <p:cTn id="22" dur="2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circle(in)">
                                      <p:cBhvr>
                                        <p:cTn id="27" dur="20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13E569A-13EB-47B2-8029-0E5C2F467127}" type="slidenum">
              <a:rPr lang="fr-FR" smtClean="0"/>
              <a:pPr/>
              <a:t>32</a:t>
            </a:fld>
            <a:endParaRPr lang="fr-FR" dirty="0"/>
          </a:p>
        </p:txBody>
      </p:sp>
      <p:graphicFrame>
        <p:nvGraphicFramePr>
          <p:cNvPr id="5" name="Graphique 4"/>
          <p:cNvGraphicFramePr/>
          <p:nvPr/>
        </p:nvGraphicFramePr>
        <p:xfrm>
          <a:off x="928662" y="714356"/>
          <a:ext cx="7429552" cy="4572032"/>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642910" y="5643578"/>
            <a:ext cx="7786742" cy="707886"/>
          </a:xfrm>
          <a:prstGeom prst="rect">
            <a:avLst/>
          </a:prstGeom>
        </p:spPr>
        <p:txBody>
          <a:bodyPr wrap="square">
            <a:spAutoFit/>
          </a:bodyPr>
          <a:lstStyle/>
          <a:p>
            <a:pPr algn="ctr"/>
            <a:r>
              <a:rPr lang="fr-FR" sz="2000" b="1" dirty="0" smtClean="0">
                <a:effectLst>
                  <a:outerShdw blurRad="38100" dist="38100" dir="2700000" algn="tl">
                    <a:srgbClr val="000000">
                      <a:alpha val="43137"/>
                    </a:srgbClr>
                  </a:outerShdw>
                </a:effectLst>
                <a:latin typeface="Times New Roman" pitchFamily="18" charset="0"/>
                <a:cs typeface="Times New Roman" pitchFamily="18" charset="0"/>
              </a:rPr>
              <a:t>Le pouvoir réducteur du gingembre serait aussi renforcé par d’autres molécules bioactives, telles que les gingérols et les shogaols</a:t>
            </a:r>
            <a:endParaRPr lang="fr-FR"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Ellipse 6"/>
          <p:cNvSpPr/>
          <p:nvPr/>
        </p:nvSpPr>
        <p:spPr>
          <a:xfrm>
            <a:off x="1928794" y="1928802"/>
            <a:ext cx="5072098" cy="2071702"/>
          </a:xfrm>
          <a:prstGeom prst="ellipse">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fr-FR" sz="2400" dirty="0" smtClean="0">
                <a:ln>
                  <a:solidFill>
                    <a:srgbClr val="FF0000"/>
                  </a:solidFill>
                </a:ln>
                <a:solidFill>
                  <a:schemeClr val="accent6"/>
                </a:solidFill>
                <a:latin typeface="Times New Roman" pitchFamily="18" charset="0"/>
                <a:cs typeface="Times New Roman" pitchFamily="18" charset="0"/>
              </a:rPr>
              <a:t>L’activité réductrice  de  la poudre de Gingembre est </a:t>
            </a:r>
            <a:r>
              <a:rPr lang="fr-FR" sz="2400" b="1" dirty="0" smtClean="0">
                <a:ln>
                  <a:solidFill>
                    <a:srgbClr val="FF0000"/>
                  </a:solidFill>
                </a:ln>
                <a:solidFill>
                  <a:schemeClr val="accent6"/>
                </a:solidFill>
                <a:latin typeface="Times New Roman" pitchFamily="18" charset="0"/>
                <a:cs typeface="Times New Roman" pitchFamily="18" charset="0"/>
              </a:rPr>
              <a:t>4</a:t>
            </a:r>
            <a:r>
              <a:rPr lang="fr-FR" sz="2400" dirty="0" smtClean="0">
                <a:ln>
                  <a:solidFill>
                    <a:srgbClr val="FF0000"/>
                  </a:solidFill>
                </a:ln>
                <a:solidFill>
                  <a:schemeClr val="accent6"/>
                </a:solidFill>
                <a:latin typeface="Times New Roman" pitchFamily="18" charset="0"/>
                <a:cs typeface="Times New Roman" pitchFamily="18" charset="0"/>
              </a:rPr>
              <a:t> fois plus supérieure à celle de l’acide ascorbique </a:t>
            </a:r>
            <a:endParaRPr lang="fr-FR" sz="2400" dirty="0">
              <a:ln>
                <a:solidFill>
                  <a:srgbClr val="FF0000"/>
                </a:solidFill>
              </a:ln>
              <a:solidFill>
                <a:schemeClr val="accent6"/>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plus(in)">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6"/>
                                        </p:tgtEl>
                                        <p:attrNameLst>
                                          <p:attrName>style.visibility</p:attrName>
                                        </p:attrNameLst>
                                      </p:cBhvr>
                                      <p:to>
                                        <p:strVal val="visible"/>
                                      </p:to>
                                    </p:set>
                                    <p:anim calcmode="discrete" valueType="clr">
                                      <p:cBhvr override="childStyle">
                                        <p:cTn id="19"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6"/>
                                        </p:tgtEl>
                                        <p:attrNameLst>
                                          <p:attrName>fillcolor</p:attrName>
                                        </p:attrNameLst>
                                      </p:cBhvr>
                                      <p:tavLst>
                                        <p:tav tm="0">
                                          <p:val>
                                            <p:clrVal>
                                              <a:schemeClr val="accent2"/>
                                            </p:clrVal>
                                          </p:val>
                                        </p:tav>
                                        <p:tav tm="50000">
                                          <p:val>
                                            <p:clrVal>
                                              <a:schemeClr val="hlink"/>
                                            </p:clrVal>
                                          </p:val>
                                        </p:tav>
                                      </p:tavLst>
                                    </p:anim>
                                    <p:set>
                                      <p:cBhvr>
                                        <p:cTn id="21"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13E569A-13EB-47B2-8029-0E5C2F467127}" type="slidenum">
              <a:rPr lang="fr-FR" smtClean="0"/>
              <a:pPr/>
              <a:t>33</a:t>
            </a:fld>
            <a:endParaRPr lang="fr-FR" dirty="0"/>
          </a:p>
        </p:txBody>
      </p:sp>
      <p:pic>
        <p:nvPicPr>
          <p:cNvPr id="5" name="Image 4"/>
          <p:cNvPicPr/>
          <p:nvPr/>
        </p:nvPicPr>
        <p:blipFill>
          <a:blip r:embed="rId2"/>
          <a:srcRect l="22321" t="20317" r="22143" b="11746"/>
          <a:stretch>
            <a:fillRect/>
          </a:stretch>
        </p:blipFill>
        <p:spPr bwMode="auto">
          <a:xfrm>
            <a:off x="714348" y="1643050"/>
            <a:ext cx="7786742" cy="48577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Ellipse 5"/>
          <p:cNvSpPr/>
          <p:nvPr/>
        </p:nvSpPr>
        <p:spPr>
          <a:xfrm>
            <a:off x="0" y="214290"/>
            <a:ext cx="9144000" cy="128588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fontAlgn="base">
              <a:spcBef>
                <a:spcPct val="0"/>
              </a:spcBef>
              <a:spcAft>
                <a:spcPct val="0"/>
              </a:spcAft>
            </a:pP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rPr>
              <a:t>les niveaux d’actions des extraits de </a:t>
            </a:r>
            <a:r>
              <a:rPr lang="fr-FR" sz="2000" b="1"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rPr>
              <a:t>zingiber officinale </a:t>
            </a:r>
            <a:r>
              <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ea typeface="Calibri" pitchFamily="34" charset="0"/>
                <a:cs typeface="Times New Roman" pitchFamily="18" charset="0"/>
              </a:rPr>
              <a:t>sur la synthèse de prostaglandines et leucotriènes.</a:t>
            </a:r>
            <a:endParaRPr lang="fr-FR"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lipse 5"/>
          <p:cNvSpPr/>
          <p:nvPr/>
        </p:nvSpPr>
        <p:spPr>
          <a:xfrm>
            <a:off x="0" y="0"/>
            <a:ext cx="9144000" cy="928670"/>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F/ Activité anti-inflammatoire</a:t>
            </a:r>
            <a:endPar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7" name="Ellipse 6"/>
          <p:cNvSpPr/>
          <p:nvPr/>
        </p:nvSpPr>
        <p:spPr>
          <a:xfrm>
            <a:off x="2643174" y="1000108"/>
            <a:ext cx="3786214" cy="785818"/>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fr-FR" sz="2400" b="1" dirty="0" smtClean="0">
                <a:solidFill>
                  <a:schemeClr val="tx1"/>
                </a:solidFill>
                <a:latin typeface="Times New Roman" pitchFamily="18" charset="0"/>
                <a:cs typeface="Times New Roman" pitchFamily="18" charset="0"/>
              </a:rPr>
              <a:t>Tous les cancers </a:t>
            </a:r>
            <a:endParaRPr lang="fr-FR" sz="2400" b="1" dirty="0">
              <a:solidFill>
                <a:schemeClr val="tx1"/>
              </a:solidFill>
              <a:latin typeface="Times New Roman" pitchFamily="18" charset="0"/>
              <a:cs typeface="Times New Roman" pitchFamily="18" charset="0"/>
            </a:endParaRPr>
          </a:p>
        </p:txBody>
      </p:sp>
      <p:sp>
        <p:nvSpPr>
          <p:cNvPr id="10" name="Flèche vers le bas 9"/>
          <p:cNvSpPr/>
          <p:nvPr/>
        </p:nvSpPr>
        <p:spPr>
          <a:xfrm>
            <a:off x="4429124" y="1785926"/>
            <a:ext cx="214314" cy="642942"/>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11" name="Ellipse 10"/>
          <p:cNvSpPr/>
          <p:nvPr/>
        </p:nvSpPr>
        <p:spPr>
          <a:xfrm>
            <a:off x="2000232" y="2443162"/>
            <a:ext cx="5000660" cy="914400"/>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sz="2400" b="1" dirty="0" smtClean="0">
                <a:solidFill>
                  <a:schemeClr val="tx1"/>
                </a:solidFill>
                <a:latin typeface="Times New Roman" pitchFamily="18" charset="0"/>
                <a:cs typeface="Times New Roman" pitchFamily="18" charset="0"/>
              </a:rPr>
              <a:t>Accompagnés par des inflammations aigues</a:t>
            </a:r>
            <a:endParaRPr lang="fr-FR" sz="2400" b="1" dirty="0">
              <a:solidFill>
                <a:schemeClr val="tx1"/>
              </a:solidFill>
              <a:latin typeface="Times New Roman" pitchFamily="18" charset="0"/>
              <a:cs typeface="Times New Roman" pitchFamily="18" charset="0"/>
            </a:endParaRPr>
          </a:p>
        </p:txBody>
      </p:sp>
      <p:sp>
        <p:nvSpPr>
          <p:cNvPr id="12" name="Flèche vers le bas 11"/>
          <p:cNvSpPr/>
          <p:nvPr/>
        </p:nvSpPr>
        <p:spPr>
          <a:xfrm>
            <a:off x="4429124" y="3429000"/>
            <a:ext cx="214314" cy="714380"/>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13" name="Ellipse 12"/>
          <p:cNvSpPr/>
          <p:nvPr/>
        </p:nvSpPr>
        <p:spPr>
          <a:xfrm>
            <a:off x="1000100" y="4214818"/>
            <a:ext cx="7000924" cy="1214446"/>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FR" sz="2400" b="1" dirty="0" smtClean="0">
                <a:solidFill>
                  <a:schemeClr val="tx1"/>
                </a:solidFill>
                <a:latin typeface="Times New Roman" pitchFamily="18" charset="0"/>
                <a:cs typeface="Times New Roman" pitchFamily="18" charset="0"/>
              </a:rPr>
              <a:t>La mise en évidence de la propriété anti- inflammatoire </a:t>
            </a:r>
          </a:p>
          <a:p>
            <a:pPr algn="ctr"/>
            <a:r>
              <a:rPr lang="fr-FR" sz="2400" b="1" dirty="0" smtClean="0">
                <a:solidFill>
                  <a:schemeClr val="tx1"/>
                </a:solidFill>
                <a:latin typeface="Times New Roman" pitchFamily="18" charset="0"/>
                <a:cs typeface="Times New Roman" pitchFamily="18" charset="0"/>
              </a:rPr>
              <a:t>du zingiber officinale</a:t>
            </a:r>
          </a:p>
        </p:txBody>
      </p:sp>
      <p:sp>
        <p:nvSpPr>
          <p:cNvPr id="14" name="Flèche vers le bas 13"/>
          <p:cNvSpPr/>
          <p:nvPr/>
        </p:nvSpPr>
        <p:spPr>
          <a:xfrm>
            <a:off x="4500562" y="5500702"/>
            <a:ext cx="214314" cy="571504"/>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15" name="Ellipse 14"/>
          <p:cNvSpPr/>
          <p:nvPr/>
        </p:nvSpPr>
        <p:spPr>
          <a:xfrm>
            <a:off x="1500166" y="6086476"/>
            <a:ext cx="6215106" cy="70011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fr-FR" sz="2400" b="1" dirty="0" smtClean="0">
                <a:latin typeface="Times New Roman" pitchFamily="18" charset="0"/>
                <a:cs typeface="Times New Roman" pitchFamily="18" charset="0"/>
              </a:rPr>
              <a:t>renforce le pouvoir anti-cancer</a:t>
            </a:r>
            <a:endParaRPr lang="fr-FR" sz="2400" b="1" dirty="0">
              <a:latin typeface="Times New Roman" pitchFamily="18" charset="0"/>
              <a:cs typeface="Times New Roman" pitchFamily="18" charset="0"/>
            </a:endParaRPr>
          </a:p>
        </p:txBody>
      </p:sp>
      <p:sp>
        <p:nvSpPr>
          <p:cNvPr id="16" name="Espace réservé du numéro de diapositive 15"/>
          <p:cNvSpPr>
            <a:spLocks noGrp="1"/>
          </p:cNvSpPr>
          <p:nvPr>
            <p:ph type="sldNum" sz="quarter" idx="12"/>
          </p:nvPr>
        </p:nvSpPr>
        <p:spPr/>
        <p:txBody>
          <a:bodyPr/>
          <a:lstStyle/>
          <a:p>
            <a:fld id="{E13E569A-13EB-47B2-8029-0E5C2F467127}" type="slidenum">
              <a:rPr lang="fr-FR" smtClean="0"/>
              <a:pPr/>
              <a:t>34</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1"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slide(fromTop)">
                                      <p:cBhvr>
                                        <p:cTn id="19" dur="500"/>
                                        <p:tgtEl>
                                          <p:spTgt spid="1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1"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lide(fromTop)">
                                      <p:cBhvr>
                                        <p:cTn id="27" dur="500"/>
                                        <p:tgtEl>
                                          <p:spTgt spid="12"/>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1"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slide(fromTop)">
                                      <p:cBhvr>
                                        <p:cTn id="35" dur="500"/>
                                        <p:tgtEl>
                                          <p:spTgt spid="14"/>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animBg="1"/>
      <p:bldP spid="12" grpId="0" animBg="1"/>
      <p:bldP spid="13" grpId="0" animBg="1"/>
      <p:bldP spid="14" grpId="0" animBg="1"/>
      <p:bldP spid="1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a:xfrm>
            <a:off x="1428728" y="214290"/>
            <a:ext cx="6357982" cy="10001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r>
              <a:rPr lang="fr-FR"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Principe de la méthode</a:t>
            </a: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rPr>
              <a:t/>
            </a:r>
            <a:b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rPr>
            </a:br>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53250" name="Picture 2"/>
          <p:cNvPicPr>
            <a:picLocks noChangeAspect="1" noChangeArrowheads="1"/>
          </p:cNvPicPr>
          <p:nvPr/>
        </p:nvPicPr>
        <p:blipFill>
          <a:blip r:embed="rId2">
            <a:lum bright="10000"/>
          </a:blip>
          <a:srcRect/>
          <a:stretch>
            <a:fillRect/>
          </a:stretch>
        </p:blipFill>
        <p:spPr bwMode="auto">
          <a:xfrm>
            <a:off x="500034" y="1571612"/>
            <a:ext cx="3929090" cy="4643470"/>
          </a:xfrm>
          <a:prstGeom prst="rect">
            <a:avLst/>
          </a:prstGeom>
          <a:noFill/>
          <a:ln w="9525">
            <a:noFill/>
            <a:miter lim="800000"/>
            <a:headEnd/>
            <a:tailEnd/>
          </a:ln>
          <a:effectLst/>
        </p:spPr>
      </p:pic>
      <p:pic>
        <p:nvPicPr>
          <p:cNvPr id="53251" name="Picture 3" descr="C:\Users\yacine\Desktop\réferences theses cpsn\img mémoire ginger\SAM_0238.JPG"/>
          <p:cNvPicPr>
            <a:picLocks noChangeAspect="1" noChangeArrowheads="1"/>
          </p:cNvPicPr>
          <p:nvPr/>
        </p:nvPicPr>
        <p:blipFill>
          <a:blip r:embed="rId3">
            <a:lum bright="10000"/>
          </a:blip>
          <a:srcRect/>
          <a:stretch>
            <a:fillRect/>
          </a:stretch>
        </p:blipFill>
        <p:spPr bwMode="auto">
          <a:xfrm>
            <a:off x="4643438" y="1571612"/>
            <a:ext cx="4000528" cy="4643470"/>
          </a:xfrm>
          <a:prstGeom prst="rect">
            <a:avLst/>
          </a:prstGeom>
          <a:noFill/>
        </p:spPr>
      </p:pic>
      <p:sp>
        <p:nvSpPr>
          <p:cNvPr id="7" name="Rectangle 6"/>
          <p:cNvSpPr/>
          <p:nvPr/>
        </p:nvSpPr>
        <p:spPr>
          <a:xfrm>
            <a:off x="71438" y="1967203"/>
            <a:ext cx="8858280" cy="461665"/>
          </a:xfrm>
          <a:prstGeom prst="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fr-FR" sz="2400" b="1" dirty="0" smtClean="0">
                <a:latin typeface="Times New Roman" pitchFamily="18" charset="0"/>
                <a:cs typeface="Times New Roman" pitchFamily="18" charset="0"/>
              </a:rPr>
              <a:t>Administrer par gavage la dose appropriée du zingiber officinale</a:t>
            </a:r>
            <a:endParaRPr lang="fr-FR" sz="2400" b="1" dirty="0">
              <a:latin typeface="Times New Roman" pitchFamily="18" charset="0"/>
              <a:cs typeface="Times New Roman" pitchFamily="18" charset="0"/>
            </a:endParaRPr>
          </a:p>
        </p:txBody>
      </p:sp>
      <p:sp>
        <p:nvSpPr>
          <p:cNvPr id="8" name="Rectangle 7"/>
          <p:cNvSpPr/>
          <p:nvPr/>
        </p:nvSpPr>
        <p:spPr>
          <a:xfrm>
            <a:off x="142844" y="3169507"/>
            <a:ext cx="8786874" cy="830997"/>
          </a:xfrm>
          <a:prstGeom prst="rect">
            <a:avLst/>
          </a:prstGeom>
          <a:ln/>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fr-FR" sz="2400" b="1" dirty="0" smtClean="0">
                <a:solidFill>
                  <a:schemeClr val="tx1"/>
                </a:solidFill>
                <a:latin typeface="Times New Roman" pitchFamily="18" charset="0"/>
                <a:cs typeface="Times New Roman" pitchFamily="18" charset="0"/>
              </a:rPr>
              <a:t>Apres un temps jugé suffisant pour permettre l’absorbation et la distribution du produit </a:t>
            </a:r>
            <a:endParaRPr lang="fr-FR" sz="2400" b="1" dirty="0">
              <a:solidFill>
                <a:schemeClr val="tx1"/>
              </a:solidFill>
              <a:latin typeface="Times New Roman" pitchFamily="18" charset="0"/>
              <a:cs typeface="Times New Roman" pitchFamily="18" charset="0"/>
            </a:endParaRPr>
          </a:p>
        </p:txBody>
      </p:sp>
      <p:sp>
        <p:nvSpPr>
          <p:cNvPr id="9" name="Rectangle 8"/>
          <p:cNvSpPr/>
          <p:nvPr/>
        </p:nvSpPr>
        <p:spPr>
          <a:xfrm>
            <a:off x="214282" y="4690600"/>
            <a:ext cx="8715436" cy="738664"/>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fr-FR" sz="2400" b="1" dirty="0" smtClean="0">
                <a:latin typeface="Times New Roman" pitchFamily="18" charset="0"/>
                <a:cs typeface="Times New Roman" pitchFamily="18" charset="0"/>
              </a:rPr>
              <a:t>Provoquer une inflammation locale : </a:t>
            </a:r>
            <a:r>
              <a:rPr lang="fr-FR" sz="2400" b="1" u="sng" dirty="0" smtClean="0">
                <a:latin typeface="Times New Roman" pitchFamily="18" charset="0"/>
                <a:cs typeface="Times New Roman" pitchFamily="18" charset="0"/>
              </a:rPr>
              <a:t>carraghénine</a:t>
            </a:r>
          </a:p>
          <a:p>
            <a:pPr algn="ctr"/>
            <a:r>
              <a:rPr lang="fr-FR" b="1" dirty="0" smtClean="0">
                <a:latin typeface="Arial" pitchFamily="34" charset="0"/>
                <a:cs typeface="Arial" pitchFamily="34" charset="0"/>
              </a:rPr>
              <a:t>  </a:t>
            </a:r>
            <a:endParaRPr lang="fr-FR" dirty="0"/>
          </a:p>
        </p:txBody>
      </p:sp>
      <p:sp>
        <p:nvSpPr>
          <p:cNvPr id="10" name="Espace réservé du numéro de diapositive 9"/>
          <p:cNvSpPr>
            <a:spLocks noGrp="1"/>
          </p:cNvSpPr>
          <p:nvPr>
            <p:ph type="sldNum" sz="quarter" idx="12"/>
          </p:nvPr>
        </p:nvSpPr>
        <p:spPr/>
        <p:txBody>
          <a:bodyPr/>
          <a:lstStyle/>
          <a:p>
            <a:fld id="{E13E569A-13EB-47B2-8029-0E5C2F467127}" type="slidenum">
              <a:rPr lang="fr-FR" smtClean="0"/>
              <a:pPr/>
              <a:t>35</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53250"/>
                                        </p:tgtEl>
                                        <p:attrNameLst>
                                          <p:attrName>style.visibility</p:attrName>
                                        </p:attrNameLst>
                                      </p:cBhvr>
                                      <p:to>
                                        <p:strVal val="visible"/>
                                      </p:to>
                                    </p:set>
                                    <p:animEffect transition="in" filter="plus(in)">
                                      <p:cBhvr>
                                        <p:cTn id="12" dur="2000"/>
                                        <p:tgtEl>
                                          <p:spTgt spid="53250"/>
                                        </p:tgtEl>
                                      </p:cBhvr>
                                    </p:animEffect>
                                  </p:childTnLst>
                                </p:cTn>
                              </p:par>
                              <p:par>
                                <p:cTn id="13" presetID="13" presetClass="entr" presetSubtype="16" fill="hold" nodeType="withEffect">
                                  <p:stCondLst>
                                    <p:cond delay="0"/>
                                  </p:stCondLst>
                                  <p:childTnLst>
                                    <p:set>
                                      <p:cBhvr>
                                        <p:cTn id="14" dur="1" fill="hold">
                                          <p:stCondLst>
                                            <p:cond delay="0"/>
                                          </p:stCondLst>
                                        </p:cTn>
                                        <p:tgtEl>
                                          <p:spTgt spid="53251"/>
                                        </p:tgtEl>
                                        <p:attrNameLst>
                                          <p:attrName>style.visibility</p:attrName>
                                        </p:attrNameLst>
                                      </p:cBhvr>
                                      <p:to>
                                        <p:strVal val="visible"/>
                                      </p:to>
                                    </p:set>
                                    <p:animEffect transition="in" filter="plus(in)">
                                      <p:cBhvr>
                                        <p:cTn id="15" dur="2000"/>
                                        <p:tgtEl>
                                          <p:spTgt spid="53251"/>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aphique 4"/>
          <p:cNvGraphicFramePr/>
          <p:nvPr/>
        </p:nvGraphicFramePr>
        <p:xfrm>
          <a:off x="3071802" y="1142984"/>
          <a:ext cx="5929354" cy="4143404"/>
        </p:xfrm>
        <a:graphic>
          <a:graphicData uri="http://schemas.openxmlformats.org/drawingml/2006/chart">
            <c:chart xmlns:c="http://schemas.openxmlformats.org/drawingml/2006/chart" xmlns:r="http://schemas.openxmlformats.org/officeDocument/2006/relationships" r:id="rId2"/>
          </a:graphicData>
        </a:graphic>
      </p:graphicFrame>
      <p:sp>
        <p:nvSpPr>
          <p:cNvPr id="8" name="Ellipse 7"/>
          <p:cNvSpPr/>
          <p:nvPr/>
        </p:nvSpPr>
        <p:spPr>
          <a:xfrm>
            <a:off x="500034" y="157146"/>
            <a:ext cx="8072494" cy="9144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sz="2400" b="1" dirty="0" smtClean="0">
                <a:solidFill>
                  <a:schemeClr val="tx1"/>
                </a:solidFill>
                <a:latin typeface="Times New Roman" pitchFamily="18" charset="0"/>
                <a:cs typeface="Times New Roman" pitchFamily="18" charset="0"/>
              </a:rPr>
              <a:t>Valeur moyenne de l’épaisseur de la patte en fonction du temps</a:t>
            </a:r>
            <a:endParaRPr lang="fr-FR" sz="2400" dirty="0">
              <a:latin typeface="Times New Roman" pitchFamily="18" charset="0"/>
              <a:cs typeface="Times New Roman" pitchFamily="18" charset="0"/>
            </a:endParaRPr>
          </a:p>
        </p:txBody>
      </p:sp>
      <p:sp>
        <p:nvSpPr>
          <p:cNvPr id="12" name="Larme 11"/>
          <p:cNvSpPr/>
          <p:nvPr/>
        </p:nvSpPr>
        <p:spPr>
          <a:xfrm>
            <a:off x="0" y="1643050"/>
            <a:ext cx="2928926" cy="2786082"/>
          </a:xfrm>
          <a:prstGeom prst="teardrop">
            <a:avLst/>
          </a:prstGeom>
        </p:spPr>
        <p:style>
          <a:lnRef idx="2">
            <a:schemeClr val="accent2"/>
          </a:lnRef>
          <a:fillRef idx="1">
            <a:schemeClr val="lt1"/>
          </a:fillRef>
          <a:effectRef idx="0">
            <a:schemeClr val="accent2"/>
          </a:effectRef>
          <a:fontRef idx="minor">
            <a:schemeClr val="dk1"/>
          </a:fontRef>
        </p:style>
        <p:txBody>
          <a:bodyPr rtlCol="0" anchor="ctr"/>
          <a:lstStyle/>
          <a:p>
            <a:r>
              <a:rPr lang="fr-FR" sz="2000" b="1" dirty="0" smtClean="0">
                <a:latin typeface="Times New Roman" pitchFamily="18" charset="0"/>
                <a:cs typeface="Times New Roman" pitchFamily="18" charset="0"/>
              </a:rPr>
              <a:t>Les pattes postérieurs droites des souris sont mesurées à l’aide d’un pied à coulisse au 1/50 de mm.</a:t>
            </a:r>
          </a:p>
        </p:txBody>
      </p:sp>
      <p:sp>
        <p:nvSpPr>
          <p:cNvPr id="6" name="Rectangle 5"/>
          <p:cNvSpPr/>
          <p:nvPr/>
        </p:nvSpPr>
        <p:spPr>
          <a:xfrm>
            <a:off x="571472" y="5572140"/>
            <a:ext cx="8001056" cy="85725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fontAlgn="auto">
              <a:spcBef>
                <a:spcPts val="0"/>
              </a:spcBef>
              <a:spcAft>
                <a:spcPts val="0"/>
              </a:spcAft>
              <a:defRPr/>
            </a:pPr>
            <a:r>
              <a:rPr lang="fr-FR" sz="22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L’extrait du zingiber officinale à 1 g/kg développe une activité anti-inflammatoire</a:t>
            </a:r>
            <a:endParaRPr lang="fr-FR" sz="22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Espace réservé du numéro de diapositive 6"/>
          <p:cNvSpPr>
            <a:spLocks noGrp="1"/>
          </p:cNvSpPr>
          <p:nvPr>
            <p:ph type="sldNum" sz="quarter" idx="12"/>
          </p:nvPr>
        </p:nvSpPr>
        <p:spPr/>
        <p:txBody>
          <a:bodyPr/>
          <a:lstStyle/>
          <a:p>
            <a:fld id="{E13E569A-13EB-47B2-8029-0E5C2F467127}" type="slidenum">
              <a:rPr lang="fr-FR" smtClean="0"/>
              <a:pPr/>
              <a:t>36</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1" nodeType="clickEffect">
                                  <p:stCondLst>
                                    <p:cond delay="0"/>
                                  </p:stCondLst>
                                  <p:iterate type="lt">
                                    <p:tmPct val="0"/>
                                  </p:iterate>
                                  <p:childTnLst>
                                    <p:set>
                                      <p:cBhvr>
                                        <p:cTn id="13" dur="1" fill="hold">
                                          <p:stCondLst>
                                            <p:cond delay="0"/>
                                          </p:stCondLst>
                                        </p:cTn>
                                        <p:tgtEl>
                                          <p:spTgt spid="12"/>
                                        </p:tgtEl>
                                        <p:attrNameLst>
                                          <p:attrName>style.visibility</p:attrName>
                                        </p:attrNameLst>
                                      </p:cBhvr>
                                      <p:to>
                                        <p:strVal val="visible"/>
                                      </p:to>
                                    </p:set>
                                    <p:animEffect transition="in" filter="circle(in)">
                                      <p:cBhvr>
                                        <p:cTn id="14" dur="20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amond(in)">
                                      <p:cBhvr>
                                        <p:cTn id="19" dur="2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8" grpId="0" animBg="1"/>
      <p:bldP spid="12" grpId="1" animBg="1"/>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285720" y="428604"/>
            <a:ext cx="8501122" cy="592935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1025" name="Rectangle 1"/>
          <p:cNvSpPr>
            <a:spLocks noChangeArrowheads="1"/>
          </p:cNvSpPr>
          <p:nvPr/>
        </p:nvSpPr>
        <p:spPr bwMode="auto">
          <a:xfrm>
            <a:off x="714348" y="642918"/>
            <a:ext cx="778674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fr-FR" sz="2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Lots A et B</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légère régression est naturelle, toute inflammation est appelée à disparaître par une réaction de défense de l’organisme, mais la disparition de l’inflammation pour le </a:t>
            </a:r>
            <a:r>
              <a:rPr kumimoji="0" lang="fr-FR"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lot A</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est plus lente que pour le </a:t>
            </a:r>
            <a:r>
              <a:rPr kumimoji="0" lang="fr-FR"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lot B</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ce qui confirme l’effet phlogogène de la carraghénine. </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plus, l’eau physiologique stérile (solvant de dilution) ne provoque pas de l’inflammation.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sz="24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Lots C </a:t>
            </a: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On constate une diminution de l’épaisseur des pattes, ce qui met en évidence une régression de l’inflammation comparativement au témoin </a:t>
            </a:r>
            <a:r>
              <a:rPr kumimoji="0" lang="fr-FR"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fr-FR"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Au vu de ces résultats, nous pouvons affirmer que notre extrait du zingiber officinale (oléorésine) à 1 g/kg possède bien une activité anti-inflammatoire par voie orale.</a:t>
            </a: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
        <p:nvSpPr>
          <p:cNvPr id="4" name="Espace réservé du numéro de diapositive 3"/>
          <p:cNvSpPr>
            <a:spLocks noGrp="1"/>
          </p:cNvSpPr>
          <p:nvPr>
            <p:ph type="sldNum" sz="quarter" idx="12"/>
          </p:nvPr>
        </p:nvSpPr>
        <p:spPr/>
        <p:txBody>
          <a:bodyPr/>
          <a:lstStyle/>
          <a:p>
            <a:fld id="{E13E569A-13EB-47B2-8029-0E5C2F467127}" type="slidenum">
              <a:rPr lang="fr-FR" smtClean="0"/>
              <a:pPr/>
              <a:t>37</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5">
                                            <p:txEl>
                                              <p:pRg st="0" end="0"/>
                                            </p:txEl>
                                          </p:spTgt>
                                        </p:tgtEl>
                                        <p:attrNameLst>
                                          <p:attrName>style.visibility</p:attrName>
                                        </p:attrNameLst>
                                      </p:cBhvr>
                                      <p:to>
                                        <p:strVal val="visible"/>
                                      </p:to>
                                    </p:set>
                                    <p:animEffect transition="in" filter="wipe(down)">
                                      <p:cBhvr>
                                        <p:cTn id="7" dur="500"/>
                                        <p:tgtEl>
                                          <p:spTgt spid="10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25">
                                            <p:txEl>
                                              <p:pRg st="1" end="1"/>
                                            </p:txEl>
                                          </p:spTgt>
                                        </p:tgtEl>
                                        <p:attrNameLst>
                                          <p:attrName>style.visibility</p:attrName>
                                        </p:attrNameLst>
                                      </p:cBhvr>
                                      <p:to>
                                        <p:strVal val="visible"/>
                                      </p:to>
                                    </p:set>
                                    <p:animEffect transition="in" filter="fade">
                                      <p:cBhvr>
                                        <p:cTn id="12" dur="1000"/>
                                        <p:tgtEl>
                                          <p:spTgt spid="1025">
                                            <p:txEl>
                                              <p:pRg st="1" end="1"/>
                                            </p:txEl>
                                          </p:spTgt>
                                        </p:tgtEl>
                                      </p:cBhvr>
                                    </p:animEffect>
                                    <p:anim calcmode="lin" valueType="num">
                                      <p:cBhvr>
                                        <p:cTn id="13" dur="1000" fill="hold"/>
                                        <p:tgtEl>
                                          <p:spTgt spid="102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25">
                                            <p:txEl>
                                              <p:pRg st="2" end="2"/>
                                            </p:txEl>
                                          </p:spTgt>
                                        </p:tgtEl>
                                        <p:attrNameLst>
                                          <p:attrName>style.visibility</p:attrName>
                                        </p:attrNameLst>
                                      </p:cBhvr>
                                      <p:to>
                                        <p:strVal val="visible"/>
                                      </p:to>
                                    </p:set>
                                    <p:animEffect transition="in" filter="fade">
                                      <p:cBhvr>
                                        <p:cTn id="19" dur="1000"/>
                                        <p:tgtEl>
                                          <p:spTgt spid="1025">
                                            <p:txEl>
                                              <p:pRg st="2" end="2"/>
                                            </p:txEl>
                                          </p:spTgt>
                                        </p:tgtEl>
                                      </p:cBhvr>
                                    </p:animEffect>
                                    <p:anim calcmode="lin" valueType="num">
                                      <p:cBhvr>
                                        <p:cTn id="20" dur="1000" fill="hold"/>
                                        <p:tgtEl>
                                          <p:spTgt spid="102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102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025">
                                            <p:txEl>
                                              <p:pRg st="3" end="3"/>
                                            </p:txEl>
                                          </p:spTgt>
                                        </p:tgtEl>
                                        <p:attrNameLst>
                                          <p:attrName>style.visibility</p:attrName>
                                        </p:attrNameLst>
                                      </p:cBhvr>
                                      <p:to>
                                        <p:strVal val="visible"/>
                                      </p:to>
                                    </p:set>
                                    <p:animEffect transition="in" filter="wipe(down)">
                                      <p:cBhvr>
                                        <p:cTn id="26" dur="500"/>
                                        <p:tgtEl>
                                          <p:spTgt spid="1025">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025">
                                            <p:txEl>
                                              <p:pRg st="4" end="4"/>
                                            </p:txEl>
                                          </p:spTgt>
                                        </p:tgtEl>
                                        <p:attrNameLst>
                                          <p:attrName>style.visibility</p:attrName>
                                        </p:attrNameLst>
                                      </p:cBhvr>
                                      <p:to>
                                        <p:strVal val="visible"/>
                                      </p:to>
                                    </p:set>
                                    <p:animEffect transition="in" filter="fade">
                                      <p:cBhvr>
                                        <p:cTn id="31" dur="1000"/>
                                        <p:tgtEl>
                                          <p:spTgt spid="1025">
                                            <p:txEl>
                                              <p:pRg st="4" end="4"/>
                                            </p:txEl>
                                          </p:spTgt>
                                        </p:tgtEl>
                                      </p:cBhvr>
                                    </p:animEffect>
                                    <p:anim calcmode="lin" valueType="num">
                                      <p:cBhvr>
                                        <p:cTn id="32" dur="1000" fill="hold"/>
                                        <p:tgtEl>
                                          <p:spTgt spid="1025">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102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025">
                                            <p:txEl>
                                              <p:pRg st="5" end="5"/>
                                            </p:txEl>
                                          </p:spTgt>
                                        </p:tgtEl>
                                        <p:attrNameLst>
                                          <p:attrName>style.visibility</p:attrName>
                                        </p:attrNameLst>
                                      </p:cBhvr>
                                      <p:to>
                                        <p:strVal val="visible"/>
                                      </p:to>
                                    </p:set>
                                    <p:animEffect transition="in" filter="fade">
                                      <p:cBhvr>
                                        <p:cTn id="38" dur="1000"/>
                                        <p:tgtEl>
                                          <p:spTgt spid="1025">
                                            <p:txEl>
                                              <p:pRg st="5" end="5"/>
                                            </p:txEl>
                                          </p:spTgt>
                                        </p:tgtEl>
                                      </p:cBhvr>
                                    </p:animEffect>
                                    <p:anim calcmode="lin" valueType="num">
                                      <p:cBhvr>
                                        <p:cTn id="39" dur="1000" fill="hold"/>
                                        <p:tgtEl>
                                          <p:spTgt spid="1025">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102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p:cNvSpPr/>
          <p:nvPr/>
        </p:nvSpPr>
        <p:spPr>
          <a:xfrm>
            <a:off x="357158" y="71414"/>
            <a:ext cx="8501122" cy="85725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Conclusion</a:t>
            </a:r>
            <a:endParaRPr lang="fr-FR" sz="4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Espace réservé du numéro de diapositive 4"/>
          <p:cNvSpPr>
            <a:spLocks noGrp="1"/>
          </p:cNvSpPr>
          <p:nvPr>
            <p:ph type="sldNum" sz="quarter" idx="12"/>
          </p:nvPr>
        </p:nvSpPr>
        <p:spPr>
          <a:xfrm>
            <a:off x="8072462" y="6356350"/>
            <a:ext cx="614338" cy="365125"/>
          </a:xfrm>
        </p:spPr>
        <p:txBody>
          <a:bodyPr/>
          <a:lstStyle/>
          <a:p>
            <a:fld id="{E13E569A-13EB-47B2-8029-0E5C2F467127}" type="slidenum">
              <a:rPr lang="fr-FR" smtClean="0"/>
              <a:pPr/>
              <a:t>38</a:t>
            </a:fld>
            <a:endParaRPr lang="fr-FR" dirty="0"/>
          </a:p>
        </p:txBody>
      </p:sp>
      <p:sp>
        <p:nvSpPr>
          <p:cNvPr id="6" name="Rectangle 5"/>
          <p:cNvSpPr/>
          <p:nvPr/>
        </p:nvSpPr>
        <p:spPr>
          <a:xfrm>
            <a:off x="357158" y="1071546"/>
            <a:ext cx="8429684" cy="1631216"/>
          </a:xfrm>
          <a:prstGeom prst="rect">
            <a:avLst/>
          </a:prstGeom>
        </p:spPr>
        <p:txBody>
          <a:bodyPr wrap="square">
            <a:spAutoFit/>
          </a:bodyPr>
          <a:lstStyle/>
          <a:p>
            <a:pPr lvl="0" indent="449263" algn="just" fontAlgn="base">
              <a:spcBef>
                <a:spcPct val="0"/>
              </a:spcBef>
              <a:spcAft>
                <a:spcPct val="0"/>
              </a:spcAft>
              <a:buFont typeface="Wingdings" pitchFamily="2" charset="2"/>
              <a:buChar char="ü"/>
            </a:pPr>
            <a:r>
              <a:rPr lang="fr-FR" sz="2000" dirty="0" smtClean="0">
                <a:latin typeface="Times New Roman" pitchFamily="18" charset="0"/>
                <a:ea typeface="Times New Roman" pitchFamily="18" charset="0"/>
                <a:cs typeface="Times New Roman" pitchFamily="18" charset="0"/>
              </a:rPr>
              <a:t>Traditionnellement le zingiber officinale, est connu seulement pour ses vertus aphrodisiaque, anti-vomitif, et apéritif, tandis que la principale et la plus importante activité pharmacologique est inconnu, c’est le pouvoir anticancéreux. Dans le but d’évaluer cette activité nous nous somme basés essentiellement sur les tests in vitro et vivo.</a:t>
            </a:r>
            <a:endParaRPr lang="fr-FR" sz="2000" dirty="0" smtClean="0">
              <a:latin typeface="Times New Roman" pitchFamily="18" charset="0"/>
              <a:cs typeface="Times New Roman" pitchFamily="18" charset="0"/>
            </a:endParaRPr>
          </a:p>
        </p:txBody>
      </p:sp>
      <p:sp>
        <p:nvSpPr>
          <p:cNvPr id="7" name="Rectangle 6"/>
          <p:cNvSpPr/>
          <p:nvPr/>
        </p:nvSpPr>
        <p:spPr>
          <a:xfrm>
            <a:off x="428596" y="2428868"/>
            <a:ext cx="8358246" cy="4339650"/>
          </a:xfrm>
          <a:prstGeom prst="rect">
            <a:avLst/>
          </a:prstGeom>
        </p:spPr>
        <p:txBody>
          <a:bodyPr wrap="square">
            <a:spAutoFit/>
          </a:bodyPr>
          <a:lstStyle/>
          <a:p>
            <a:pPr lvl="0" indent="449263" fontAlgn="base">
              <a:spcBef>
                <a:spcPct val="0"/>
              </a:spcBef>
              <a:spcAft>
                <a:spcPct val="0"/>
              </a:spcAft>
            </a:pPr>
            <a:endParaRPr lang="fr-FR" dirty="0" smtClean="0">
              <a:latin typeface="Times New Roman" pitchFamily="18" charset="0"/>
              <a:ea typeface="Times New Roman" pitchFamily="18" charset="0"/>
              <a:cs typeface="Times New Roman" pitchFamily="18" charset="0"/>
            </a:endParaRPr>
          </a:p>
          <a:p>
            <a:pPr lvl="0" indent="449263" algn="just" fontAlgn="base">
              <a:spcBef>
                <a:spcPct val="0"/>
              </a:spcBef>
              <a:spcAft>
                <a:spcPct val="0"/>
              </a:spcAft>
              <a:buFont typeface="Wingdings" pitchFamily="2" charset="2"/>
              <a:buChar char="ü"/>
            </a:pPr>
            <a:r>
              <a:rPr lang="fr-FR" sz="2000" dirty="0" smtClean="0">
                <a:latin typeface="Times New Roman" pitchFamily="18" charset="0"/>
                <a:ea typeface="Times New Roman" pitchFamily="18" charset="0"/>
                <a:cs typeface="Times New Roman" pitchFamily="18" charset="0"/>
              </a:rPr>
              <a:t>On a conclu que l’huile extraite par macération de la poudre de gingembre dans l’éthanol est celle qui possède en son sein les principaux constituants du gingembre.</a:t>
            </a:r>
          </a:p>
          <a:p>
            <a:pPr lvl="0" indent="449263" algn="just" fontAlgn="base">
              <a:spcBef>
                <a:spcPct val="0"/>
              </a:spcBef>
              <a:spcAft>
                <a:spcPct val="0"/>
              </a:spcAft>
              <a:buFont typeface="Wingdings" pitchFamily="2" charset="2"/>
              <a:buChar char="ü"/>
            </a:pPr>
            <a:r>
              <a:rPr lang="fr-FR" sz="2000" dirty="0" smtClean="0">
                <a:latin typeface="Times New Roman" pitchFamily="18" charset="0"/>
                <a:ea typeface="Times New Roman" pitchFamily="18" charset="0"/>
                <a:cs typeface="Times New Roman" pitchFamily="18" charset="0"/>
              </a:rPr>
              <a:t>Par la suite, nous avons pu révélés le potentiel antioxydant, par un test in vitro dont   On a démontré que  la poudre de gingembre possède une activité réductrice supérieur 4 fois à celle de l’acide ascorbique. </a:t>
            </a:r>
          </a:p>
          <a:p>
            <a:pPr lvl="0" indent="449263" algn="just" eaLnBrk="0" fontAlgn="base" hangingPunct="0">
              <a:spcBef>
                <a:spcPct val="0"/>
              </a:spcBef>
              <a:spcAft>
                <a:spcPct val="0"/>
              </a:spcAft>
              <a:buFont typeface="Wingdings" pitchFamily="2" charset="2"/>
              <a:buChar char="ü"/>
            </a:pPr>
            <a:r>
              <a:rPr lang="fr-FR" sz="2000" dirty="0" smtClean="0">
                <a:latin typeface="Times New Roman" pitchFamily="18" charset="0"/>
                <a:ea typeface="Times New Roman" pitchFamily="18" charset="0"/>
                <a:cs typeface="Times New Roman" pitchFamily="18" charset="0"/>
              </a:rPr>
              <a:t>On a évalué l’activité anti-inflammatoire par un test in vivo, où l’administration du gingembre par voie orale à 1g/kg, à contrecarré le gonflement des pattes induit par le carraghénine (produit qui provoque l’inflammation). </a:t>
            </a:r>
            <a:endParaRPr lang="fr-FR" sz="2000" dirty="0" smtClean="0">
              <a:latin typeface="Times New Roman" pitchFamily="18" charset="0"/>
              <a:cs typeface="Times New Roman" pitchFamily="18" charset="0"/>
            </a:endParaRPr>
          </a:p>
          <a:p>
            <a:pPr lvl="0" indent="449263" algn="just" eaLnBrk="0" fontAlgn="base" hangingPunct="0">
              <a:spcBef>
                <a:spcPct val="0"/>
              </a:spcBef>
              <a:spcAft>
                <a:spcPct val="0"/>
              </a:spcAft>
              <a:buFont typeface="Wingdings" pitchFamily="2" charset="2"/>
              <a:buChar char="ü"/>
            </a:pPr>
            <a:r>
              <a:rPr lang="fr-FR" sz="2000" dirty="0" smtClean="0">
                <a:latin typeface="Times New Roman" pitchFamily="18" charset="0"/>
                <a:ea typeface="Times New Roman" pitchFamily="18" charset="0"/>
                <a:cs typeface="Times New Roman" pitchFamily="18" charset="0"/>
              </a:rPr>
              <a:t>L’identification de ces deux activités pharmacologique, assure que le gingembre possède un potentiel préventif anticancéreux.</a:t>
            </a:r>
            <a:endParaRPr lang="fr-FR" sz="2000" dirty="0" smtClean="0">
              <a:latin typeface="Times New Roman" pitchFamily="18" charset="0"/>
              <a:cs typeface="Times New Roman" pitchFamily="18" charset="0"/>
            </a:endParaRPr>
          </a:p>
          <a:p>
            <a:pPr lvl="0" indent="449263" eaLnBrk="0" fontAlgn="base" hangingPunct="0">
              <a:spcBef>
                <a:spcPct val="0"/>
              </a:spcBef>
              <a:spcAft>
                <a:spcPct val="0"/>
              </a:spcAft>
            </a:pPr>
            <a:r>
              <a:rPr lang="fr-FR" dirty="0" smtClean="0">
                <a:latin typeface="Times New Roman" pitchFamily="18" charset="0"/>
                <a:ea typeface="Times New Roman" pitchFamily="18" charset="0"/>
                <a:cs typeface="Times New Roman" pitchFamily="18" charset="0"/>
              </a:rPr>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1000"/>
                                        <p:tgtEl>
                                          <p:spTgt spid="7">
                                            <p:txEl>
                                              <p:pRg st="1" end="1"/>
                                            </p:txEl>
                                          </p:spTgt>
                                        </p:tgtEl>
                                      </p:cBhvr>
                                    </p:animEffect>
                                    <p:anim calcmode="lin" valueType="num">
                                      <p:cBhvr>
                                        <p:cTn id="22"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Effect transition="in" filter="fade">
                                      <p:cBhvr>
                                        <p:cTn id="28" dur="1000"/>
                                        <p:tgtEl>
                                          <p:spTgt spid="7">
                                            <p:txEl>
                                              <p:pRg st="2" end="2"/>
                                            </p:txEl>
                                          </p:spTgt>
                                        </p:tgtEl>
                                      </p:cBhvr>
                                    </p:animEffect>
                                    <p:anim calcmode="lin" valueType="num">
                                      <p:cBhvr>
                                        <p:cTn id="29"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1000"/>
                                        <p:tgtEl>
                                          <p:spTgt spid="7">
                                            <p:txEl>
                                              <p:pRg st="3" end="3"/>
                                            </p:txEl>
                                          </p:spTgt>
                                        </p:tgtEl>
                                      </p:cBhvr>
                                    </p:animEffect>
                                    <p:anim calcmode="lin" valueType="num">
                                      <p:cBhvr>
                                        <p:cTn id="3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Effect transition="in" filter="fade">
                                      <p:cBhvr>
                                        <p:cTn id="42" dur="1000"/>
                                        <p:tgtEl>
                                          <p:spTgt spid="7">
                                            <p:txEl>
                                              <p:pRg st="4" end="4"/>
                                            </p:txEl>
                                          </p:spTgt>
                                        </p:tgtEl>
                                      </p:cBhvr>
                                    </p:animEffect>
                                    <p:anim calcmode="lin" valueType="num">
                                      <p:cBhvr>
                                        <p:cTn id="4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yacine\Desktop\réferences theses cpsn\img mémoire ginger\ginger_benefits.jpg"/>
          <p:cNvPicPr>
            <a:picLocks noChangeAspect="1" noChangeArrowheads="1"/>
          </p:cNvPicPr>
          <p:nvPr/>
        </p:nvPicPr>
        <p:blipFill>
          <a:blip r:embed="rId2">
            <a:lum bright="20000" contrast="-10000"/>
          </a:blip>
          <a:srcRect/>
          <a:stretch>
            <a:fillRect/>
          </a:stretch>
        </p:blipFill>
        <p:spPr bwMode="auto">
          <a:xfrm>
            <a:off x="0" y="0"/>
            <a:ext cx="9144000" cy="6858000"/>
          </a:xfrm>
          <a:prstGeom prst="rect">
            <a:avLst/>
          </a:prstGeom>
          <a:noFill/>
        </p:spPr>
      </p:pic>
      <p:sp>
        <p:nvSpPr>
          <p:cNvPr id="5" name="Rectangle 4"/>
          <p:cNvSpPr/>
          <p:nvPr/>
        </p:nvSpPr>
        <p:spPr>
          <a:xfrm rot="20197291">
            <a:off x="1582141" y="1612054"/>
            <a:ext cx="6215106" cy="2123658"/>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fr-FR"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Merci de votre attention</a:t>
            </a:r>
            <a:endParaRPr lang="fr-FR" sz="6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4" name="Espace réservé du numéro de diapositive 3"/>
          <p:cNvSpPr>
            <a:spLocks noGrp="1"/>
          </p:cNvSpPr>
          <p:nvPr>
            <p:ph type="sldNum" sz="quarter" idx="12"/>
          </p:nvPr>
        </p:nvSpPr>
        <p:spPr/>
        <p:txBody>
          <a:bodyPr/>
          <a:lstStyle/>
          <a:p>
            <a:fld id="{E13E569A-13EB-47B2-8029-0E5C2F467127}" type="slidenum">
              <a:rPr lang="fr-FR" smtClean="0"/>
              <a:pPr/>
              <a:t>39</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9764"/>
            <a:ext cx="9144000" cy="523220"/>
          </a:xfrm>
          <a:prstGeom prst="rect">
            <a:avLst/>
          </a:prstGeom>
        </p:spPr>
        <p:txBody>
          <a:bodyPr wrap="square">
            <a:spAutoFit/>
          </a:bodyPr>
          <a:lstStyle/>
          <a:p>
            <a:pPr marL="571500" indent="-571500"/>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Plante: </a:t>
            </a:r>
            <a:r>
              <a:rPr lang="fr-FR" sz="2800" dirty="0" smtClean="0">
                <a:latin typeface="Times New Roman" pitchFamily="18" charset="0"/>
                <a:cs typeface="Times New Roman" pitchFamily="18" charset="0"/>
              </a:rPr>
              <a:t>Zingiber Officinales Roscoe</a:t>
            </a:r>
          </a:p>
        </p:txBody>
      </p:sp>
      <p:sp>
        <p:nvSpPr>
          <p:cNvPr id="6" name="Rectangle 5"/>
          <p:cNvSpPr/>
          <p:nvPr/>
        </p:nvSpPr>
        <p:spPr>
          <a:xfrm>
            <a:off x="0" y="1258187"/>
            <a:ext cx="8929718" cy="1384995"/>
          </a:xfrm>
          <a:prstGeom prst="rect">
            <a:avLst/>
          </a:prstGeom>
        </p:spPr>
        <p:txBody>
          <a:bodyPr wrap="square">
            <a:spAutoFit/>
          </a:bodyPr>
          <a:lstStyle/>
          <a:p>
            <a:pPr marL="571500" indent="-571500" algn="just"/>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Problématique </a:t>
            </a:r>
            <a:r>
              <a:rPr lang="fr-FR" sz="2800" dirty="0" smtClean="0">
                <a:latin typeface="Times New Roman" pitchFamily="18" charset="0"/>
                <a:cs typeface="Times New Roman" pitchFamily="18" charset="0"/>
              </a:rPr>
              <a:t>: Cette étude, a pour but de révélé le potentiel préventif du zingiber officinale contre le cancer. </a:t>
            </a:r>
          </a:p>
          <a:p>
            <a:pPr marL="571500" indent="-571500" algn="just"/>
            <a:r>
              <a:rPr lang="fr-FR" sz="2800" dirty="0" smtClean="0">
                <a:latin typeface="Times New Roman" pitchFamily="18" charset="0"/>
                <a:cs typeface="Times New Roman" pitchFamily="18" charset="0"/>
              </a:rPr>
              <a:t>  </a:t>
            </a:r>
          </a:p>
        </p:txBody>
      </p:sp>
      <p:sp>
        <p:nvSpPr>
          <p:cNvPr id="7" name="Rectangle 6"/>
          <p:cNvSpPr/>
          <p:nvPr/>
        </p:nvSpPr>
        <p:spPr>
          <a:xfrm>
            <a:off x="0" y="2334276"/>
            <a:ext cx="2225604" cy="523220"/>
          </a:xfrm>
          <a:prstGeom prst="rect">
            <a:avLst/>
          </a:prstGeom>
        </p:spPr>
        <p:txBody>
          <a:bodyPr wrap="square">
            <a:spAutoFit/>
          </a:bodyPr>
          <a:lstStyle/>
          <a:p>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Objectif: </a:t>
            </a:r>
            <a:endParaRPr lang="fr-FR" sz="2800" dirty="0"/>
          </a:p>
        </p:txBody>
      </p:sp>
      <p:sp>
        <p:nvSpPr>
          <p:cNvPr id="8" name="Rectangle 7"/>
          <p:cNvSpPr/>
          <p:nvPr/>
        </p:nvSpPr>
        <p:spPr>
          <a:xfrm>
            <a:off x="0" y="2903521"/>
            <a:ext cx="9144000" cy="954107"/>
          </a:xfrm>
          <a:prstGeom prst="rect">
            <a:avLst/>
          </a:prstGeom>
        </p:spPr>
        <p:txBody>
          <a:bodyPr wrap="square">
            <a:spAutoFit/>
          </a:bodyPr>
          <a:lstStyle/>
          <a:p>
            <a:pPr lvl="0" algn="just">
              <a:buFont typeface="Wingdings" pitchFamily="2" charset="2"/>
              <a:buChar char="Ø"/>
            </a:pPr>
            <a:r>
              <a:rPr lang="fr-FR" sz="2800" dirty="0" smtClean="0">
                <a:latin typeface="Times New Roman" pitchFamily="18" charset="0"/>
                <a:cs typeface="Times New Roman" pitchFamily="18" charset="0"/>
              </a:rPr>
              <a:t>Les procédés d’obtention des huiles essentielles de la plante Zingiber Officinale Roscoe.</a:t>
            </a:r>
          </a:p>
        </p:txBody>
      </p:sp>
      <p:sp>
        <p:nvSpPr>
          <p:cNvPr id="9" name="Rectangle 8"/>
          <p:cNvSpPr/>
          <p:nvPr/>
        </p:nvSpPr>
        <p:spPr>
          <a:xfrm>
            <a:off x="0" y="3975091"/>
            <a:ext cx="9144000" cy="954107"/>
          </a:xfrm>
          <a:prstGeom prst="rect">
            <a:avLst/>
          </a:prstGeom>
        </p:spPr>
        <p:txBody>
          <a:bodyPr wrap="square">
            <a:spAutoFit/>
          </a:bodyPr>
          <a:lstStyle/>
          <a:p>
            <a:pPr lvl="0" algn="just">
              <a:buFont typeface="Wingdings" pitchFamily="2" charset="2"/>
              <a:buChar char="Ø"/>
            </a:pPr>
            <a:r>
              <a:rPr lang="fr-FR" sz="2800" dirty="0" smtClean="0">
                <a:latin typeface="Times New Roman" pitchFamily="18" charset="0"/>
                <a:cs typeface="Times New Roman" pitchFamily="18" charset="0"/>
              </a:rPr>
              <a:t>Les méthodes d’extractions et Caractérisations physico-chimiques et microbiologique de l’extrait de gingembre.</a:t>
            </a:r>
          </a:p>
        </p:txBody>
      </p:sp>
      <p:sp>
        <p:nvSpPr>
          <p:cNvPr id="13" name="Ellipse 12"/>
          <p:cNvSpPr/>
          <p:nvPr/>
        </p:nvSpPr>
        <p:spPr>
          <a:xfrm>
            <a:off x="0" y="1714488"/>
            <a:ext cx="9144000" cy="271464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 Introduction Générale:</a:t>
            </a:r>
            <a:endParaRPr lang="fr-FR"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2" name="Espace réservé du numéro de diapositive 11"/>
          <p:cNvSpPr>
            <a:spLocks noGrp="1"/>
          </p:cNvSpPr>
          <p:nvPr>
            <p:ph type="sldNum" sz="quarter" idx="12"/>
          </p:nvPr>
        </p:nvSpPr>
        <p:spPr/>
        <p:txBody>
          <a:bodyPr/>
          <a:lstStyle/>
          <a:p>
            <a:fld id="{E13E569A-13EB-47B2-8029-0E5C2F467127}" type="slidenum">
              <a:rPr lang="fr-FR" smtClean="0"/>
              <a:pPr/>
              <a:t>4</a:t>
            </a:fld>
            <a:endParaRPr lang="fr-FR" dirty="0"/>
          </a:p>
        </p:txBody>
      </p:sp>
      <p:sp>
        <p:nvSpPr>
          <p:cNvPr id="14" name="Rectangle 13"/>
          <p:cNvSpPr/>
          <p:nvPr/>
        </p:nvSpPr>
        <p:spPr>
          <a:xfrm>
            <a:off x="0" y="5046661"/>
            <a:ext cx="8929718" cy="954107"/>
          </a:xfrm>
          <a:prstGeom prst="rect">
            <a:avLst/>
          </a:prstGeom>
        </p:spPr>
        <p:txBody>
          <a:bodyPr wrap="square">
            <a:spAutoFit/>
          </a:bodyPr>
          <a:lstStyle/>
          <a:p>
            <a:pPr lvl="0" algn="just">
              <a:buFont typeface="Wingdings" pitchFamily="2" charset="2"/>
              <a:buChar char="Ø"/>
            </a:pPr>
            <a:r>
              <a:rPr lang="fr-FR" sz="2800" dirty="0" smtClean="0">
                <a:latin typeface="Times New Roman" pitchFamily="18" charset="0"/>
                <a:cs typeface="Times New Roman" pitchFamily="18" charset="0"/>
              </a:rPr>
              <a:t>Evaluation du pouvoir antioxydant et anti-inflammatoire de l’extrait de gingembre.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lt">
                                    <p:tmAbs val="0"/>
                                  </p:iterate>
                                  <p:childTnLst>
                                    <p:set>
                                      <p:cBhvr>
                                        <p:cTn id="6" dur="1" fill="hold">
                                          <p:stCondLst>
                                            <p:cond delay="0"/>
                                          </p:stCondLst>
                                        </p:cTn>
                                        <p:tgtEl>
                                          <p:spTgt spid="13"/>
                                        </p:tgtEl>
                                        <p:attrNameLst>
                                          <p:attrName>style.visibility</p:attrName>
                                        </p:attrNameLst>
                                      </p:cBhvr>
                                      <p:to>
                                        <p:strVal val="visible"/>
                                      </p:to>
                                    </p:set>
                                    <p:anim to="" calcmode="lin" valueType="num">
                                      <p:cBhvr>
                                        <p:cTn id="7" dur="1" fill="hold"/>
                                        <p:tgtEl>
                                          <p:spTgt spid="1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5" presetClass="exit" presetSubtype="0" fill="hold" grpId="1" nodeType="clickEffect">
                                  <p:stCondLst>
                                    <p:cond delay="0"/>
                                  </p:stCondLst>
                                  <p:iterate type="lt">
                                    <p:tmPct val="0"/>
                                  </p:iterate>
                                  <p:childTnLst>
                                    <p:anim calcmode="lin" valueType="num">
                                      <p:cBhvr>
                                        <p:cTn id="11" dur="1000"/>
                                        <p:tgtEl>
                                          <p:spTgt spid="13"/>
                                        </p:tgtEl>
                                        <p:attrNameLst>
                                          <p:attrName>ppt_w</p:attrName>
                                        </p:attrNameLst>
                                      </p:cBhvr>
                                      <p:tavLst>
                                        <p:tav tm="0">
                                          <p:val>
                                            <p:strVal val="ppt_w"/>
                                          </p:val>
                                        </p:tav>
                                        <p:tav tm="100000">
                                          <p:val>
                                            <p:strVal val="ppt_w*0.70"/>
                                          </p:val>
                                        </p:tav>
                                      </p:tavLst>
                                    </p:anim>
                                    <p:anim calcmode="lin" valueType="num">
                                      <p:cBhvr>
                                        <p:cTn id="12" dur="1000"/>
                                        <p:tgtEl>
                                          <p:spTgt spid="13"/>
                                        </p:tgtEl>
                                        <p:attrNameLst>
                                          <p:attrName>ppt_h</p:attrName>
                                        </p:attrNameLst>
                                      </p:cBhvr>
                                      <p:tavLst>
                                        <p:tav tm="0">
                                          <p:val>
                                            <p:strVal val="ppt_h"/>
                                          </p:val>
                                        </p:tav>
                                        <p:tav tm="100000">
                                          <p:val>
                                            <p:strVal val="ppt_h"/>
                                          </p:val>
                                        </p:tav>
                                      </p:tavLst>
                                    </p:anim>
                                    <p:animEffect transition="out" filter="fade">
                                      <p:cBhvr>
                                        <p:cTn id="13" dur="1000"/>
                                        <p:tgtEl>
                                          <p:spTgt spid="13"/>
                                        </p:tgtEl>
                                      </p:cBhvr>
                                    </p:animEffect>
                                    <p:set>
                                      <p:cBhvr>
                                        <p:cTn id="14" dur="1" fill="hold">
                                          <p:stCondLst>
                                            <p:cond delay="999"/>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heckerboard(across)">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checkerboard(across)">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iterate type="lt">
                                    <p:tmPct val="0"/>
                                  </p:iterate>
                                  <p:childTnLst>
                                    <p:set>
                                      <p:cBhvr>
                                        <p:cTn id="28" dur="1" fill="hold">
                                          <p:stCondLst>
                                            <p:cond delay="0"/>
                                          </p:stCondLst>
                                        </p:cTn>
                                        <p:tgtEl>
                                          <p:spTgt spid="7"/>
                                        </p:tgtEl>
                                        <p:attrNameLst>
                                          <p:attrName>style.visibility</p:attrName>
                                        </p:attrNameLst>
                                      </p:cBhvr>
                                      <p:to>
                                        <p:strVal val="visible"/>
                                      </p:to>
                                    </p:set>
                                    <p:animEffect transition="in" filter="wipe(down)">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ppt_w</p:attrName>
                                        </p:attrNameLst>
                                      </p:cBhvr>
                                      <p:tavLst>
                                        <p:tav tm="0">
                                          <p:val>
                                            <p:strVal val="#ppt_w*0.70"/>
                                          </p:val>
                                        </p:tav>
                                        <p:tav tm="100000">
                                          <p:val>
                                            <p:strVal val="#ppt_w"/>
                                          </p:val>
                                        </p:tav>
                                      </p:tavLst>
                                    </p:anim>
                                    <p:anim calcmode="lin" valueType="num">
                                      <p:cBhvr>
                                        <p:cTn id="35" dur="1000" fill="hold"/>
                                        <p:tgtEl>
                                          <p:spTgt spid="8"/>
                                        </p:tgtEl>
                                        <p:attrNameLst>
                                          <p:attrName>ppt_h</p:attrName>
                                        </p:attrNameLst>
                                      </p:cBhvr>
                                      <p:tavLst>
                                        <p:tav tm="0">
                                          <p:val>
                                            <p:strVal val="#ppt_h"/>
                                          </p:val>
                                        </p:tav>
                                        <p:tav tm="100000">
                                          <p:val>
                                            <p:strVal val="#ppt_h"/>
                                          </p:val>
                                        </p:tav>
                                      </p:tavLst>
                                    </p:anim>
                                    <p:animEffect transition="in" filter="fade">
                                      <p:cBhvr>
                                        <p:cTn id="36" dur="10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1000" fill="hold"/>
                                        <p:tgtEl>
                                          <p:spTgt spid="9"/>
                                        </p:tgtEl>
                                        <p:attrNameLst>
                                          <p:attrName>ppt_w</p:attrName>
                                        </p:attrNameLst>
                                      </p:cBhvr>
                                      <p:tavLst>
                                        <p:tav tm="0">
                                          <p:val>
                                            <p:strVal val="#ppt_w*0.70"/>
                                          </p:val>
                                        </p:tav>
                                        <p:tav tm="100000">
                                          <p:val>
                                            <p:strVal val="#ppt_w"/>
                                          </p:val>
                                        </p:tav>
                                      </p:tavLst>
                                    </p:anim>
                                    <p:anim calcmode="lin" valueType="num">
                                      <p:cBhvr>
                                        <p:cTn id="42" dur="1000" fill="hold"/>
                                        <p:tgtEl>
                                          <p:spTgt spid="9"/>
                                        </p:tgtEl>
                                        <p:attrNameLst>
                                          <p:attrName>ppt_h</p:attrName>
                                        </p:attrNameLst>
                                      </p:cBhvr>
                                      <p:tavLst>
                                        <p:tav tm="0">
                                          <p:val>
                                            <p:strVal val="#ppt_h"/>
                                          </p:val>
                                        </p:tav>
                                        <p:tav tm="100000">
                                          <p:val>
                                            <p:strVal val="#ppt_h"/>
                                          </p:val>
                                        </p:tav>
                                      </p:tavLst>
                                    </p:anim>
                                    <p:animEffect transition="in" filter="fade">
                                      <p:cBhvr>
                                        <p:cTn id="43" dur="10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55"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1000" fill="hold"/>
                                        <p:tgtEl>
                                          <p:spTgt spid="14"/>
                                        </p:tgtEl>
                                        <p:attrNameLst>
                                          <p:attrName>ppt_w</p:attrName>
                                        </p:attrNameLst>
                                      </p:cBhvr>
                                      <p:tavLst>
                                        <p:tav tm="0">
                                          <p:val>
                                            <p:strVal val="#ppt_w*0.70"/>
                                          </p:val>
                                        </p:tav>
                                        <p:tav tm="100000">
                                          <p:val>
                                            <p:strVal val="#ppt_w"/>
                                          </p:val>
                                        </p:tav>
                                      </p:tavLst>
                                    </p:anim>
                                    <p:anim calcmode="lin" valueType="num">
                                      <p:cBhvr>
                                        <p:cTn id="49" dur="1000" fill="hold"/>
                                        <p:tgtEl>
                                          <p:spTgt spid="14"/>
                                        </p:tgtEl>
                                        <p:attrNameLst>
                                          <p:attrName>ppt_h</p:attrName>
                                        </p:attrNameLst>
                                      </p:cBhvr>
                                      <p:tavLst>
                                        <p:tav tm="0">
                                          <p:val>
                                            <p:strVal val="#ppt_h"/>
                                          </p:val>
                                        </p:tav>
                                        <p:tav tm="100000">
                                          <p:val>
                                            <p:strVal val="#ppt_h"/>
                                          </p:val>
                                        </p:tav>
                                      </p:tavLst>
                                    </p:anim>
                                    <p:animEffect transition="in" filter="fade">
                                      <p:cBhvr>
                                        <p:cTn id="5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3" grpId="0" animBg="1"/>
      <p:bldP spid="13" grpId="1"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785926"/>
            <a:ext cx="9144000" cy="3000396"/>
          </a:xfrm>
        </p:spPr>
        <p:txBody>
          <a:bodyPr>
            <a:normAutofit/>
          </a:bodyPr>
          <a:lstStyle/>
          <a:p>
            <a:pPr>
              <a:buNone/>
            </a:pPr>
            <a:r>
              <a:rPr lang="fr-FR" sz="3000" b="1" i="1" dirty="0" smtClean="0">
                <a:effectLst>
                  <a:outerShdw blurRad="38100" dist="38100" dir="2700000" algn="tl">
                    <a:srgbClr val="000000">
                      <a:alpha val="43137"/>
                    </a:srgbClr>
                  </a:outerShdw>
                </a:effectLst>
                <a:latin typeface="Times New Roman" pitchFamily="18" charset="0"/>
                <a:cs typeface="Times New Roman" pitchFamily="18" charset="0"/>
              </a:rPr>
              <a:t>Botanique de la plante: </a:t>
            </a:r>
          </a:p>
          <a:p>
            <a:pPr algn="just">
              <a:lnSpc>
                <a:spcPct val="150000"/>
              </a:lnSpc>
              <a:buNone/>
            </a:pPr>
            <a:r>
              <a:rPr lang="fr-FR" sz="2800" dirty="0" smtClean="0">
                <a:latin typeface="Times New Roman" pitchFamily="18" charset="0"/>
                <a:cs typeface="Times New Roman" pitchFamily="18" charset="0"/>
              </a:rPr>
              <a:t>Le </a:t>
            </a:r>
            <a:r>
              <a:rPr lang="fr-FR" sz="2800" i="1" dirty="0" smtClean="0">
                <a:latin typeface="Times New Roman" pitchFamily="18" charset="0"/>
                <a:cs typeface="Times New Roman" pitchFamily="18" charset="0"/>
              </a:rPr>
              <a:t>Zingiber Officinale </a:t>
            </a:r>
            <a:r>
              <a:rPr lang="fr-FR" sz="2800" dirty="0" smtClean="0">
                <a:latin typeface="Times New Roman" pitchFamily="18" charset="0"/>
                <a:cs typeface="Times New Roman" pitchFamily="18" charset="0"/>
              </a:rPr>
              <a:t>Roscoe est une plante vivace tropicale herbacée, à port de roseau qui mesure jusqu'à 3 m de haut.</a:t>
            </a:r>
          </a:p>
          <a:p>
            <a:pPr algn="just">
              <a:lnSpc>
                <a:spcPct val="150000"/>
              </a:lnSpc>
              <a:buNone/>
            </a:pPr>
            <a:r>
              <a:rPr lang="fr-FR" sz="2800" dirty="0" smtClean="0">
                <a:latin typeface="Times New Roman" pitchFamily="18" charset="0"/>
                <a:cs typeface="Times New Roman" pitchFamily="18" charset="0"/>
              </a:rPr>
              <a:t>La partie souterraine utilisée est le rhizome.</a:t>
            </a:r>
          </a:p>
          <a:p>
            <a:pPr algn="just">
              <a:buNone/>
            </a:pPr>
            <a:endParaRPr lang="fr-FR" sz="2800" dirty="0" smtClean="0">
              <a:latin typeface="Times New Roman" pitchFamily="18" charset="0"/>
              <a:cs typeface="Times New Roman" pitchFamily="18" charset="0"/>
            </a:endParaRPr>
          </a:p>
        </p:txBody>
      </p:sp>
      <p:sp>
        <p:nvSpPr>
          <p:cNvPr id="8" name="Ellipse 7"/>
          <p:cNvSpPr/>
          <p:nvPr/>
        </p:nvSpPr>
        <p:spPr>
          <a:xfrm>
            <a:off x="0" y="71414"/>
            <a:ext cx="9144000" cy="141446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9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Identification de la plante</a:t>
            </a: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Espace réservé du numéro de diapositive 3"/>
          <p:cNvSpPr>
            <a:spLocks noGrp="1"/>
          </p:cNvSpPr>
          <p:nvPr>
            <p:ph type="sldNum" sz="quarter" idx="12"/>
          </p:nvPr>
        </p:nvSpPr>
        <p:spPr/>
        <p:txBody>
          <a:bodyPr/>
          <a:lstStyle/>
          <a:p>
            <a:fld id="{E13E569A-13EB-47B2-8029-0E5C2F467127}" type="slidenum">
              <a:rPr lang="fr-FR" smtClean="0"/>
              <a:pPr/>
              <a:t>5</a:t>
            </a:fld>
            <a:endParaRPr lang="fr-FR" dirty="0"/>
          </a:p>
        </p:txBody>
      </p:sp>
      <p:pic>
        <p:nvPicPr>
          <p:cNvPr id="5" name="Picture 2"/>
          <p:cNvPicPr>
            <a:picLocks noChangeAspect="1" noChangeArrowheads="1"/>
          </p:cNvPicPr>
          <p:nvPr/>
        </p:nvPicPr>
        <p:blipFill>
          <a:blip r:embed="rId3"/>
          <a:srcRect/>
          <a:stretch>
            <a:fillRect/>
          </a:stretch>
        </p:blipFill>
        <p:spPr bwMode="auto">
          <a:xfrm>
            <a:off x="0" y="4857760"/>
            <a:ext cx="9144000" cy="200026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9"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0" end="0"/>
                                            </p:txEl>
                                          </p:spTgt>
                                        </p:tgtEl>
                                        <p:attrNameLst>
                                          <p:attrName>fill.type</p:attrName>
                                        </p:attrNameLst>
                                      </p:cBhvr>
                                      <p:to>
                                        <p:strVal val="solid"/>
                                      </p:to>
                                    </p:set>
                                  </p:childTnLst>
                                </p:cTn>
                              </p:par>
                              <p:par>
                                <p:cTn id="22" presetID="27" presetClass="entr" presetSubtype="0" fill="hold" nodeType="withEffect">
                                  <p:stCondLst>
                                    <p:cond delay="0"/>
                                  </p:stCondLst>
                                  <p:iterate type="lt">
                                    <p:tmPct val="50000"/>
                                  </p:iterate>
                                  <p:childTnLst>
                                    <p:set>
                                      <p:cBhvr>
                                        <p:cTn id="2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6" dur="80"/>
                                        <p:tgtEl>
                                          <p:spTgt spid="3">
                                            <p:txEl>
                                              <p:pRg st="1" end="1"/>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40" presetClass="entr" presetSubtype="0" fill="hold" nodeType="clickEffect">
                                  <p:stCondLst>
                                    <p:cond delay="0"/>
                                  </p:stCondLst>
                                  <p:iterate type="lt">
                                    <p:tmPct val="10000"/>
                                  </p:iterate>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500"/>
                                        <p:tgtEl>
                                          <p:spTgt spid="3">
                                            <p:txEl>
                                              <p:pRg st="2" end="2"/>
                                            </p:txEl>
                                          </p:spTgt>
                                        </p:tgtEl>
                                      </p:cBhvr>
                                    </p:animEffect>
                                    <p:anim calcmode="lin" valueType="num">
                                      <p:cBhvr>
                                        <p:cTn id="32" dur="5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3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Image associée"/>
          <p:cNvPicPr>
            <a:picLocks noGrp="1"/>
          </p:cNvPicPr>
          <p:nvPr>
            <p:ph idx="1"/>
          </p:nvPr>
        </p:nvPicPr>
        <p:blipFill>
          <a:blip r:embed="rId2"/>
          <a:stretch>
            <a:fillRect/>
          </a:stretch>
        </p:blipFill>
        <p:spPr bwMode="auto">
          <a:xfrm>
            <a:off x="4071934" y="1071546"/>
            <a:ext cx="4714908" cy="4597401"/>
          </a:xfrm>
          <a:prstGeom prst="rect">
            <a:avLst/>
          </a:prstGeom>
          <a:noFill/>
          <a:ln w="9525">
            <a:noFill/>
            <a:miter lim="800000"/>
            <a:headEnd/>
            <a:tailEnd/>
          </a:ln>
        </p:spPr>
      </p:pic>
      <p:grpSp>
        <p:nvGrpSpPr>
          <p:cNvPr id="14" name="Groupe 13"/>
          <p:cNvGrpSpPr/>
          <p:nvPr/>
        </p:nvGrpSpPr>
        <p:grpSpPr>
          <a:xfrm>
            <a:off x="3786182" y="4786322"/>
            <a:ext cx="3857652" cy="500066"/>
            <a:chOff x="4071934" y="5216538"/>
            <a:chExt cx="3429024" cy="569916"/>
          </a:xfrm>
        </p:grpSpPr>
        <p:cxnSp>
          <p:nvCxnSpPr>
            <p:cNvPr id="6" name="Connecteur droit avec flèche 5"/>
            <p:cNvCxnSpPr/>
            <p:nvPr/>
          </p:nvCxnSpPr>
          <p:spPr>
            <a:xfrm flipV="1">
              <a:off x="4071934" y="5216538"/>
              <a:ext cx="1357322" cy="6985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1" name="Connecteur droit avec flèche 10"/>
            <p:cNvCxnSpPr/>
            <p:nvPr/>
          </p:nvCxnSpPr>
          <p:spPr>
            <a:xfrm>
              <a:off x="4071934" y="5286388"/>
              <a:ext cx="3429024" cy="50006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grpSp>
      <p:grpSp>
        <p:nvGrpSpPr>
          <p:cNvPr id="15" name="Groupe 14"/>
          <p:cNvGrpSpPr/>
          <p:nvPr/>
        </p:nvGrpSpPr>
        <p:grpSpPr>
          <a:xfrm>
            <a:off x="3857620" y="3000372"/>
            <a:ext cx="3929090" cy="500066"/>
            <a:chOff x="4071934" y="5216538"/>
            <a:chExt cx="3429024" cy="569916"/>
          </a:xfrm>
        </p:grpSpPr>
        <p:cxnSp>
          <p:nvCxnSpPr>
            <p:cNvPr id="16" name="Connecteur droit avec flèche 15"/>
            <p:cNvCxnSpPr/>
            <p:nvPr/>
          </p:nvCxnSpPr>
          <p:spPr>
            <a:xfrm flipV="1">
              <a:off x="4071934" y="5216538"/>
              <a:ext cx="1357322" cy="6985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7" name="Connecteur droit avec flèche 16"/>
            <p:cNvCxnSpPr/>
            <p:nvPr/>
          </p:nvCxnSpPr>
          <p:spPr>
            <a:xfrm>
              <a:off x="4071934" y="5286388"/>
              <a:ext cx="3429024" cy="50006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grpSp>
      <p:grpSp>
        <p:nvGrpSpPr>
          <p:cNvPr id="44" name="Groupe 43"/>
          <p:cNvGrpSpPr/>
          <p:nvPr/>
        </p:nvGrpSpPr>
        <p:grpSpPr>
          <a:xfrm>
            <a:off x="3786182" y="500042"/>
            <a:ext cx="3929090" cy="1000132"/>
            <a:chOff x="4572000" y="1571612"/>
            <a:chExt cx="2928958" cy="928694"/>
          </a:xfrm>
        </p:grpSpPr>
        <p:cxnSp>
          <p:nvCxnSpPr>
            <p:cNvPr id="22" name="Connecteur droit avec flèche 21"/>
            <p:cNvCxnSpPr/>
            <p:nvPr/>
          </p:nvCxnSpPr>
          <p:spPr>
            <a:xfrm rot="16200000" flipH="1">
              <a:off x="4536281" y="1607331"/>
              <a:ext cx="928694" cy="85725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5" name="Connecteur droit avec flèche 24"/>
            <p:cNvCxnSpPr/>
            <p:nvPr/>
          </p:nvCxnSpPr>
          <p:spPr>
            <a:xfrm>
              <a:off x="4572000" y="1571612"/>
              <a:ext cx="2928958" cy="64294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grpSp>
      <p:cxnSp>
        <p:nvCxnSpPr>
          <p:cNvPr id="46" name="Connecteur droit avec flèche 45"/>
          <p:cNvCxnSpPr/>
          <p:nvPr/>
        </p:nvCxnSpPr>
        <p:spPr>
          <a:xfrm flipV="1">
            <a:off x="3857620" y="4000504"/>
            <a:ext cx="4143404" cy="7143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3" name="Rectangle 12"/>
          <p:cNvSpPr/>
          <p:nvPr/>
        </p:nvSpPr>
        <p:spPr>
          <a:xfrm>
            <a:off x="1643042" y="2786058"/>
            <a:ext cx="2197829" cy="584775"/>
          </a:xfrm>
          <a:prstGeom prst="rect">
            <a:avLst/>
          </a:prstGeom>
        </p:spPr>
        <p:txBody>
          <a:bodyPr wrap="square">
            <a:spAutoFit/>
          </a:bodyPr>
          <a:lstStyle/>
          <a:p>
            <a:r>
              <a:rPr lang="fr-FR" sz="3200" b="1" dirty="0" smtClean="0">
                <a:effectLst>
                  <a:outerShdw blurRad="38100" dist="38100" dir="2700000" algn="tl">
                    <a:srgbClr val="000000">
                      <a:alpha val="43137"/>
                    </a:srgbClr>
                  </a:outerShdw>
                </a:effectLst>
                <a:latin typeface="Times New Roman" pitchFamily="18" charset="0"/>
                <a:cs typeface="Times New Roman" pitchFamily="18" charset="0"/>
              </a:rPr>
              <a:t>Les feuilles  </a:t>
            </a:r>
          </a:p>
        </p:txBody>
      </p:sp>
      <p:sp>
        <p:nvSpPr>
          <p:cNvPr id="18" name="Rectangle 17"/>
          <p:cNvSpPr/>
          <p:nvPr/>
        </p:nvSpPr>
        <p:spPr>
          <a:xfrm>
            <a:off x="1571604" y="4572008"/>
            <a:ext cx="2211559" cy="584775"/>
          </a:xfrm>
          <a:prstGeom prst="rect">
            <a:avLst/>
          </a:prstGeom>
        </p:spPr>
        <p:txBody>
          <a:bodyPr wrap="square">
            <a:spAutoFit/>
          </a:bodyPr>
          <a:lstStyle/>
          <a:p>
            <a:r>
              <a:rPr lang="fr-FR" sz="3200" b="1" dirty="0" smtClean="0">
                <a:effectLst>
                  <a:outerShdw blurRad="38100" dist="38100" dir="2700000" algn="tl">
                    <a:srgbClr val="000000">
                      <a:alpha val="43137"/>
                    </a:srgbClr>
                  </a:outerShdw>
                </a:effectLst>
                <a:latin typeface="Times New Roman" pitchFamily="18" charset="0"/>
                <a:cs typeface="Times New Roman" pitchFamily="18" charset="0"/>
              </a:rPr>
              <a:t>Le rhizome </a:t>
            </a:r>
            <a:endParaRPr lang="fr-FR" sz="3200" dirty="0">
              <a:effectLst>
                <a:outerShdw blurRad="38100" dist="38100" dir="2700000" algn="tl">
                  <a:srgbClr val="000000">
                    <a:alpha val="43137"/>
                  </a:srgbClr>
                </a:outerShdw>
              </a:effectLst>
            </a:endParaRPr>
          </a:p>
        </p:txBody>
      </p:sp>
      <p:sp>
        <p:nvSpPr>
          <p:cNvPr id="19" name="Rectangle 18"/>
          <p:cNvSpPr/>
          <p:nvPr/>
        </p:nvSpPr>
        <p:spPr>
          <a:xfrm>
            <a:off x="1785918" y="3786190"/>
            <a:ext cx="2010487" cy="584775"/>
          </a:xfrm>
          <a:prstGeom prst="rect">
            <a:avLst/>
          </a:prstGeom>
        </p:spPr>
        <p:txBody>
          <a:bodyPr wrap="none">
            <a:spAutoFit/>
          </a:bodyPr>
          <a:lstStyle/>
          <a:p>
            <a:r>
              <a:rPr lang="fr-FR" sz="3200" b="1" dirty="0" smtClean="0">
                <a:latin typeface="Times New Roman" pitchFamily="18" charset="0"/>
                <a:cs typeface="Times New Roman" pitchFamily="18" charset="0"/>
              </a:rPr>
              <a:t>  </a:t>
            </a:r>
            <a:r>
              <a:rPr lang="fr-FR" sz="3200" b="1" dirty="0" smtClean="0">
                <a:effectLst>
                  <a:outerShdw blurRad="38100" dist="38100" dir="2700000" algn="tl">
                    <a:srgbClr val="000000">
                      <a:alpha val="43137"/>
                    </a:srgbClr>
                  </a:outerShdw>
                </a:effectLst>
                <a:latin typeface="Times New Roman" pitchFamily="18" charset="0"/>
                <a:cs typeface="Times New Roman" pitchFamily="18" charset="0"/>
              </a:rPr>
              <a:t>Les tiges </a:t>
            </a:r>
            <a:endParaRPr lang="fr-FR" sz="3200" dirty="0">
              <a:effectLst>
                <a:outerShdw blurRad="38100" dist="38100" dir="2700000" algn="tl">
                  <a:srgbClr val="000000">
                    <a:alpha val="43137"/>
                  </a:srgbClr>
                </a:outerShdw>
              </a:effectLst>
            </a:endParaRPr>
          </a:p>
        </p:txBody>
      </p:sp>
      <p:sp>
        <p:nvSpPr>
          <p:cNvPr id="20" name="Rectangle 19"/>
          <p:cNvSpPr/>
          <p:nvPr/>
        </p:nvSpPr>
        <p:spPr>
          <a:xfrm>
            <a:off x="1714480" y="214290"/>
            <a:ext cx="2010487" cy="584775"/>
          </a:xfrm>
          <a:prstGeom prst="rect">
            <a:avLst/>
          </a:prstGeom>
        </p:spPr>
        <p:txBody>
          <a:bodyPr wrap="none">
            <a:spAutoFit/>
          </a:bodyPr>
          <a:lstStyle/>
          <a:p>
            <a:r>
              <a:rPr lang="fr-FR" sz="3200" b="1" dirty="0" smtClean="0">
                <a:effectLst>
                  <a:outerShdw blurRad="38100" dist="38100" dir="2700000" algn="tl">
                    <a:srgbClr val="000000">
                      <a:alpha val="43137"/>
                    </a:srgbClr>
                  </a:outerShdw>
                </a:effectLst>
                <a:latin typeface="Times New Roman" pitchFamily="18" charset="0"/>
                <a:cs typeface="Times New Roman" pitchFamily="18" charset="0"/>
              </a:rPr>
              <a:t>Les fleurs </a:t>
            </a:r>
          </a:p>
        </p:txBody>
      </p:sp>
      <p:sp>
        <p:nvSpPr>
          <p:cNvPr id="21" name="Rectangle 20"/>
          <p:cNvSpPr/>
          <p:nvPr/>
        </p:nvSpPr>
        <p:spPr>
          <a:xfrm>
            <a:off x="1214414" y="6072206"/>
            <a:ext cx="6929486" cy="523220"/>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fr-FR" sz="2800" dirty="0" smtClean="0">
                <a:solidFill>
                  <a:schemeClr val="tx1"/>
                </a:solidFill>
                <a:latin typeface="Times New Roman" pitchFamily="18" charset="0"/>
                <a:cs typeface="Times New Roman" pitchFamily="18" charset="0"/>
              </a:rPr>
              <a:t>   </a:t>
            </a:r>
            <a:r>
              <a:rPr lang="fr-FR" sz="28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Figure 01: La plante entière du gingembre</a:t>
            </a:r>
            <a:endParaRPr lang="fr-FR" sz="28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3" name="Espace réservé du numéro de diapositive 22"/>
          <p:cNvSpPr>
            <a:spLocks noGrp="1"/>
          </p:cNvSpPr>
          <p:nvPr>
            <p:ph type="sldNum" sz="quarter" idx="12"/>
          </p:nvPr>
        </p:nvSpPr>
        <p:spPr/>
        <p:txBody>
          <a:bodyPr/>
          <a:lstStyle/>
          <a:p>
            <a:fld id="{E13E569A-13EB-47B2-8029-0E5C2F467127}" type="slidenum">
              <a:rPr lang="fr-FR" smtClean="0"/>
              <a:pPr/>
              <a:t>6</a:t>
            </a:fld>
            <a:endParaRPr lang="fr-FR"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par>
                                <p:cTn id="10" presetID="27" presetClass="entr" presetSubtype="0" fill="hold" grpId="0" nodeType="withEffect">
                                  <p:stCondLst>
                                    <p:cond delay="0"/>
                                  </p:stCondLst>
                                  <p:iterate type="lt">
                                    <p:tmPct val="50000"/>
                                  </p:iterate>
                                  <p:childTnLst>
                                    <p:set>
                                      <p:cBhvr>
                                        <p:cTn id="11" dur="1" fill="hold">
                                          <p:stCondLst>
                                            <p:cond delay="0"/>
                                          </p:stCondLst>
                                        </p:cTn>
                                        <p:tgtEl>
                                          <p:spTgt spid="21"/>
                                        </p:tgtEl>
                                        <p:attrNameLst>
                                          <p:attrName>style.visibility</p:attrName>
                                        </p:attrNameLst>
                                      </p:cBhvr>
                                      <p:to>
                                        <p:strVal val="visible"/>
                                      </p:to>
                                    </p:set>
                                    <p:anim calcmode="discrete" valueType="clr">
                                      <p:cBhvr override="childStyle">
                                        <p:cTn id="12" dur="8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1"/>
                                        </p:tgtEl>
                                        <p:attrNameLst>
                                          <p:attrName>fillcolor</p:attrName>
                                        </p:attrNameLst>
                                      </p:cBhvr>
                                      <p:tavLst>
                                        <p:tav tm="0">
                                          <p:val>
                                            <p:clrVal>
                                              <a:schemeClr val="accent2"/>
                                            </p:clrVal>
                                          </p:val>
                                        </p:tav>
                                        <p:tav tm="50000">
                                          <p:val>
                                            <p:clrVal>
                                              <a:schemeClr val="hlink"/>
                                            </p:clrVal>
                                          </p:val>
                                        </p:tav>
                                      </p:tavLst>
                                    </p:anim>
                                    <p:set>
                                      <p:cBhvr>
                                        <p:cTn id="14" dur="80"/>
                                        <p:tgtEl>
                                          <p:spTgt spid="21"/>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22" dur="1000" fill="hold"/>
                                        <p:tgtEl>
                                          <p:spTgt spid="18"/>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8"/>
                                        </p:tgtEl>
                                      </p:cBhvr>
                                    </p:animEffect>
                                  </p:childTnLst>
                                </p:cTn>
                              </p:par>
                              <p:par>
                                <p:cTn id="27" presetID="25"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32" dur="1000" fill="hold"/>
                                        <p:tgtEl>
                                          <p:spTgt spid="14"/>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44" dur="1000" fill="hold"/>
                                        <p:tgtEl>
                                          <p:spTgt spid="19"/>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19"/>
                                        </p:tgtEl>
                                      </p:cBhvr>
                                    </p:animEffect>
                                  </p:childTnLst>
                                </p:cTn>
                              </p:par>
                              <p:par>
                                <p:cTn id="49" presetID="25" presetClass="entr" presetSubtype="0"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p:cTn id="51" dur="500" decel="50000" fill="hold">
                                          <p:stCondLst>
                                            <p:cond delay="0"/>
                                          </p:stCondLst>
                                        </p:cTn>
                                        <p:tgtEl>
                                          <p:spTgt spid="46"/>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46"/>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46"/>
                                        </p:tgtEl>
                                        <p:attrNameLst>
                                          <p:attrName>ppt_w</p:attrName>
                                        </p:attrNameLst>
                                      </p:cBhvr>
                                      <p:tavLst>
                                        <p:tav tm="0">
                                          <p:val>
                                            <p:strVal val="#ppt_w*.05"/>
                                          </p:val>
                                        </p:tav>
                                        <p:tav tm="100000">
                                          <p:val>
                                            <p:strVal val="#ppt_w"/>
                                          </p:val>
                                        </p:tav>
                                      </p:tavLst>
                                    </p:anim>
                                    <p:anim calcmode="lin" valueType="num">
                                      <p:cBhvr>
                                        <p:cTn id="54" dur="1000" fill="hold"/>
                                        <p:tgtEl>
                                          <p:spTgt spid="46"/>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46"/>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46"/>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46"/>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46"/>
                                        </p:tgtEl>
                                      </p:cBhvr>
                                    </p:animEffect>
                                  </p:childTnLst>
                                </p:cTn>
                              </p:par>
                            </p:childTnLst>
                          </p:cTn>
                        </p:par>
                      </p:childTnLst>
                    </p:cTn>
                  </p:par>
                  <p:par>
                    <p:cTn id="59" fill="hold">
                      <p:stCondLst>
                        <p:cond delay="indefinite"/>
                      </p:stCondLst>
                      <p:childTnLst>
                        <p:par>
                          <p:cTn id="60" fill="hold">
                            <p:stCondLst>
                              <p:cond delay="0"/>
                            </p:stCondLst>
                            <p:childTnLst>
                              <p:par>
                                <p:cTn id="61" presetID="25" presetClass="entr" presetSubtype="0"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66" dur="1000" fill="hold"/>
                                        <p:tgtEl>
                                          <p:spTgt spid="13"/>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13"/>
                                        </p:tgtEl>
                                      </p:cBhvr>
                                    </p:animEffect>
                                  </p:childTnLst>
                                </p:cTn>
                              </p:par>
                              <p:par>
                                <p:cTn id="71" presetID="25" presetClass="entr" presetSubtype="0" fill="hold" nodeType="with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76" dur="1000" fill="hold"/>
                                        <p:tgtEl>
                                          <p:spTgt spid="15"/>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15"/>
                                        </p:tgtEl>
                                      </p:cBhvr>
                                    </p:animEffect>
                                  </p:childTnLst>
                                </p:cTn>
                              </p:par>
                            </p:childTnLst>
                          </p:cTn>
                        </p:par>
                      </p:childTnLst>
                    </p:cTn>
                  </p:par>
                  <p:par>
                    <p:cTn id="81" fill="hold">
                      <p:stCondLst>
                        <p:cond delay="indefinite"/>
                      </p:stCondLst>
                      <p:childTnLst>
                        <p:par>
                          <p:cTn id="82" fill="hold">
                            <p:stCondLst>
                              <p:cond delay="0"/>
                            </p:stCondLst>
                            <p:childTnLst>
                              <p:par>
                                <p:cTn id="83" presetID="25" presetClass="entr" presetSubtype="0" fill="hold" grpId="0" nodeType="click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86"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87"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88" dur="1000" fill="hold"/>
                                        <p:tgtEl>
                                          <p:spTgt spid="20"/>
                                        </p:tgtEl>
                                        <p:attrNameLst>
                                          <p:attrName>ppt_h</p:attrName>
                                        </p:attrNameLst>
                                      </p:cBhvr>
                                      <p:tavLst>
                                        <p:tav tm="0">
                                          <p:val>
                                            <p:strVal val="#ppt_h"/>
                                          </p:val>
                                        </p:tav>
                                        <p:tav tm="100000">
                                          <p:val>
                                            <p:strVal val="#ppt_h"/>
                                          </p:val>
                                        </p:tav>
                                      </p:tavLst>
                                    </p:anim>
                                    <p:anim calcmode="lin" valueType="num">
                                      <p:cBhvr>
                                        <p:cTn id="89"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90"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91"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92" dur="1000" decel="50000">
                                          <p:stCondLst>
                                            <p:cond delay="0"/>
                                          </p:stCondLst>
                                        </p:cTn>
                                        <p:tgtEl>
                                          <p:spTgt spid="20"/>
                                        </p:tgtEl>
                                      </p:cBhvr>
                                    </p:animEffect>
                                  </p:childTnLst>
                                </p:cTn>
                              </p:par>
                              <p:par>
                                <p:cTn id="93" presetID="25" presetClass="entr" presetSubtype="0" fill="hold" nodeType="withEffect">
                                  <p:stCondLst>
                                    <p:cond delay="0"/>
                                  </p:stCondLst>
                                  <p:childTnLst>
                                    <p:set>
                                      <p:cBhvr>
                                        <p:cTn id="94" dur="1" fill="hold">
                                          <p:stCondLst>
                                            <p:cond delay="0"/>
                                          </p:stCondLst>
                                        </p:cTn>
                                        <p:tgtEl>
                                          <p:spTgt spid="44"/>
                                        </p:tgtEl>
                                        <p:attrNameLst>
                                          <p:attrName>style.visibility</p:attrName>
                                        </p:attrNameLst>
                                      </p:cBhvr>
                                      <p:to>
                                        <p:strVal val="visible"/>
                                      </p:to>
                                    </p:set>
                                    <p:anim calcmode="lin" valueType="num">
                                      <p:cBhvr>
                                        <p:cTn id="95" dur="500" decel="50000" fill="hold">
                                          <p:stCondLst>
                                            <p:cond delay="0"/>
                                          </p:stCondLst>
                                        </p:cTn>
                                        <p:tgtEl>
                                          <p:spTgt spid="44"/>
                                        </p:tgtEl>
                                        <p:attrNameLst>
                                          <p:attrName>style.rotation</p:attrName>
                                        </p:attrNameLst>
                                      </p:cBhvr>
                                      <p:tavLst>
                                        <p:tav tm="0">
                                          <p:val>
                                            <p:fltVal val="-90"/>
                                          </p:val>
                                        </p:tav>
                                        <p:tav tm="100000">
                                          <p:val>
                                            <p:fltVal val="0"/>
                                          </p:val>
                                        </p:tav>
                                      </p:tavLst>
                                    </p:anim>
                                    <p:anim calcmode="lin" valueType="num">
                                      <p:cBhvr>
                                        <p:cTn id="96" dur="500" decel="50000" fill="hold">
                                          <p:stCondLst>
                                            <p:cond delay="0"/>
                                          </p:stCondLst>
                                        </p:cTn>
                                        <p:tgtEl>
                                          <p:spTgt spid="44"/>
                                        </p:tgtEl>
                                        <p:attrNameLst>
                                          <p:attrName>ppt_w</p:attrName>
                                        </p:attrNameLst>
                                      </p:cBhvr>
                                      <p:tavLst>
                                        <p:tav tm="0">
                                          <p:val>
                                            <p:strVal val="#ppt_w"/>
                                          </p:val>
                                        </p:tav>
                                        <p:tav tm="100000">
                                          <p:val>
                                            <p:strVal val="#ppt_w*.05"/>
                                          </p:val>
                                        </p:tav>
                                      </p:tavLst>
                                    </p:anim>
                                    <p:anim calcmode="lin" valueType="num">
                                      <p:cBhvr>
                                        <p:cTn id="97" dur="500" accel="50000" fill="hold">
                                          <p:stCondLst>
                                            <p:cond delay="500"/>
                                          </p:stCondLst>
                                        </p:cTn>
                                        <p:tgtEl>
                                          <p:spTgt spid="44"/>
                                        </p:tgtEl>
                                        <p:attrNameLst>
                                          <p:attrName>ppt_w</p:attrName>
                                        </p:attrNameLst>
                                      </p:cBhvr>
                                      <p:tavLst>
                                        <p:tav tm="0">
                                          <p:val>
                                            <p:strVal val="#ppt_w*.05"/>
                                          </p:val>
                                        </p:tav>
                                        <p:tav tm="100000">
                                          <p:val>
                                            <p:strVal val="#ppt_w"/>
                                          </p:val>
                                        </p:tav>
                                      </p:tavLst>
                                    </p:anim>
                                    <p:anim calcmode="lin" valueType="num">
                                      <p:cBhvr>
                                        <p:cTn id="98" dur="1000" fill="hold"/>
                                        <p:tgtEl>
                                          <p:spTgt spid="44"/>
                                        </p:tgtEl>
                                        <p:attrNameLst>
                                          <p:attrName>ppt_h</p:attrName>
                                        </p:attrNameLst>
                                      </p:cBhvr>
                                      <p:tavLst>
                                        <p:tav tm="0">
                                          <p:val>
                                            <p:strVal val="#ppt_h"/>
                                          </p:val>
                                        </p:tav>
                                        <p:tav tm="100000">
                                          <p:val>
                                            <p:strVal val="#ppt_h"/>
                                          </p:val>
                                        </p:tav>
                                      </p:tavLst>
                                    </p:anim>
                                    <p:anim calcmode="lin" valueType="num">
                                      <p:cBhvr>
                                        <p:cTn id="99" dur="500" decel="50000" fill="hold">
                                          <p:stCondLst>
                                            <p:cond delay="0"/>
                                          </p:stCondLst>
                                        </p:cTn>
                                        <p:tgtEl>
                                          <p:spTgt spid="44"/>
                                        </p:tgtEl>
                                        <p:attrNameLst>
                                          <p:attrName>ppt_x</p:attrName>
                                        </p:attrNameLst>
                                      </p:cBhvr>
                                      <p:tavLst>
                                        <p:tav tm="0">
                                          <p:val>
                                            <p:strVal val="#ppt_x+.4"/>
                                          </p:val>
                                        </p:tav>
                                        <p:tav tm="100000">
                                          <p:val>
                                            <p:strVal val="#ppt_x"/>
                                          </p:val>
                                        </p:tav>
                                      </p:tavLst>
                                    </p:anim>
                                    <p:anim calcmode="lin" valueType="num">
                                      <p:cBhvr>
                                        <p:cTn id="100" dur="500" decel="50000" fill="hold">
                                          <p:stCondLst>
                                            <p:cond delay="0"/>
                                          </p:stCondLst>
                                        </p:cTn>
                                        <p:tgtEl>
                                          <p:spTgt spid="44"/>
                                        </p:tgtEl>
                                        <p:attrNameLst>
                                          <p:attrName>ppt_y</p:attrName>
                                        </p:attrNameLst>
                                      </p:cBhvr>
                                      <p:tavLst>
                                        <p:tav tm="0">
                                          <p:val>
                                            <p:strVal val="#ppt_y-.2"/>
                                          </p:val>
                                        </p:tav>
                                        <p:tav tm="100000">
                                          <p:val>
                                            <p:strVal val="#ppt_y+.1"/>
                                          </p:val>
                                        </p:tav>
                                      </p:tavLst>
                                    </p:anim>
                                    <p:anim calcmode="lin" valueType="num">
                                      <p:cBhvr>
                                        <p:cTn id="101" dur="500" accel="50000" fill="hold">
                                          <p:stCondLst>
                                            <p:cond delay="500"/>
                                          </p:stCondLst>
                                        </p:cTn>
                                        <p:tgtEl>
                                          <p:spTgt spid="44"/>
                                        </p:tgtEl>
                                        <p:attrNameLst>
                                          <p:attrName>ppt_y</p:attrName>
                                        </p:attrNameLst>
                                      </p:cBhvr>
                                      <p:tavLst>
                                        <p:tav tm="0">
                                          <p:val>
                                            <p:strVal val="#ppt_y+.1"/>
                                          </p:val>
                                        </p:tav>
                                        <p:tav tm="100000">
                                          <p:val>
                                            <p:strVal val="#ppt_y"/>
                                          </p:val>
                                        </p:tav>
                                      </p:tavLst>
                                    </p:anim>
                                    <p:animEffect transition="in" filter="fade">
                                      <p:cBhvr>
                                        <p:cTn id="102" dur="1000" decel="50000">
                                          <p:stCondLst>
                                            <p:cond delay="0"/>
                                          </p:stCondLst>
                                        </p:cTn>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20" grpId="0"/>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214422"/>
            <a:ext cx="9144000" cy="5500726"/>
          </a:xfrm>
        </p:spPr>
        <p:txBody>
          <a:bodyPr>
            <a:noAutofit/>
          </a:bodyPr>
          <a:lstStyle/>
          <a:p>
            <a:pPr algn="just">
              <a:buFont typeface="Wingdings" pitchFamily="2" charset="2"/>
              <a:buChar char="v"/>
            </a:pPr>
            <a:r>
              <a:rPr lang="fr-FR" sz="2800" dirty="0" smtClean="0">
                <a:latin typeface="Times New Roman" pitchFamily="18" charset="0"/>
                <a:cs typeface="Times New Roman" pitchFamily="18" charset="0"/>
              </a:rPr>
              <a:t>Le </a:t>
            </a:r>
            <a:r>
              <a:rPr lang="fr-FR" sz="2800" i="1" dirty="0" smtClean="0">
                <a:latin typeface="Times New Roman" pitchFamily="18" charset="0"/>
                <a:cs typeface="Times New Roman" pitchFamily="18" charset="0"/>
              </a:rPr>
              <a:t>Zingiber Officinale </a:t>
            </a:r>
            <a:r>
              <a:rPr lang="fr-FR" sz="2800" dirty="0" smtClean="0">
                <a:latin typeface="Times New Roman" pitchFamily="18" charset="0"/>
                <a:cs typeface="Times New Roman" pitchFamily="18" charset="0"/>
              </a:rPr>
              <a:t>est classé botaniquement comme suit:</a:t>
            </a:r>
          </a:p>
          <a:p>
            <a:pPr algn="just">
              <a:buFont typeface="Wingdings" pitchFamily="2" charset="2"/>
              <a:buChar char="ü"/>
            </a:pPr>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Ordre:  </a:t>
            </a:r>
            <a:r>
              <a:rPr lang="fr-FR" sz="2800" dirty="0" smtClean="0">
                <a:latin typeface="Times New Roman" pitchFamily="18" charset="0"/>
                <a:cs typeface="Times New Roman" pitchFamily="18" charset="0"/>
              </a:rPr>
              <a:t>Zingibérales (ou Scitaminales)</a:t>
            </a:r>
          </a:p>
          <a:p>
            <a:pPr algn="just">
              <a:buFont typeface="Wingdings" pitchFamily="2" charset="2"/>
              <a:buChar char="ü"/>
            </a:pPr>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Famille : </a:t>
            </a:r>
            <a:r>
              <a:rPr lang="fr-FR" sz="2800" dirty="0" smtClean="0">
                <a:latin typeface="Times New Roman" pitchFamily="18" charset="0"/>
                <a:cs typeface="Times New Roman" pitchFamily="18" charset="0"/>
              </a:rPr>
              <a:t>Zingibéracées</a:t>
            </a:r>
          </a:p>
          <a:p>
            <a:pPr algn="just">
              <a:buFont typeface="Wingdings" pitchFamily="2" charset="2"/>
              <a:buChar char="ü"/>
            </a:pPr>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Sous-famille : </a:t>
            </a:r>
            <a:r>
              <a:rPr lang="fr-FR" sz="2800" dirty="0" smtClean="0">
                <a:latin typeface="Times New Roman" pitchFamily="18" charset="0"/>
                <a:cs typeface="Times New Roman" pitchFamily="18" charset="0"/>
              </a:rPr>
              <a:t>Zingibéroïdées</a:t>
            </a:r>
          </a:p>
          <a:p>
            <a:pPr algn="just">
              <a:buFont typeface="Wingdings" pitchFamily="2" charset="2"/>
              <a:buChar char="ü"/>
            </a:pPr>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Genre: </a:t>
            </a:r>
            <a:r>
              <a:rPr lang="fr-FR" sz="2800" i="1" dirty="0" smtClean="0">
                <a:latin typeface="Times New Roman" pitchFamily="18" charset="0"/>
                <a:cs typeface="Times New Roman" pitchFamily="18" charset="0"/>
              </a:rPr>
              <a:t>Zingiber</a:t>
            </a:r>
            <a:endParaRPr lang="fr-FR" sz="2800" dirty="0" smtClean="0">
              <a:latin typeface="Times New Roman" pitchFamily="18" charset="0"/>
              <a:cs typeface="Times New Roman" pitchFamily="18" charset="0"/>
            </a:endParaRPr>
          </a:p>
          <a:p>
            <a:pPr algn="just">
              <a:buFont typeface="Wingdings" pitchFamily="2" charset="2"/>
              <a:buChar char="ü"/>
            </a:pPr>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Espèce : </a:t>
            </a:r>
            <a:r>
              <a:rPr lang="fr-FR" sz="2800" i="1" dirty="0" smtClean="0">
                <a:latin typeface="Times New Roman" pitchFamily="18" charset="0"/>
                <a:cs typeface="Times New Roman" pitchFamily="18" charset="0"/>
              </a:rPr>
              <a:t>Officinale</a:t>
            </a:r>
          </a:p>
          <a:p>
            <a:pPr algn="just">
              <a:buFont typeface="Wingdings" pitchFamily="2" charset="2"/>
              <a:buChar char="v"/>
            </a:pPr>
            <a:r>
              <a:rPr lang="fr-FR" sz="2800" b="1" dirty="0" smtClean="0">
                <a:effectLst>
                  <a:outerShdw blurRad="38100" dist="38100" dir="2700000" algn="tl">
                    <a:srgbClr val="000000">
                      <a:alpha val="43137"/>
                    </a:srgbClr>
                  </a:outerShdw>
                </a:effectLst>
                <a:latin typeface="Times New Roman" pitchFamily="18" charset="0"/>
                <a:cs typeface="Times New Roman" pitchFamily="18" charset="0"/>
              </a:rPr>
              <a:t>Dénominations :</a:t>
            </a:r>
            <a:endParaRPr lang="fr-FR" sz="28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just">
              <a:buFont typeface="Wingdings" pitchFamily="2" charset="2"/>
              <a:buChar char="ü"/>
            </a:pPr>
            <a:r>
              <a:rPr lang="fr-FR" sz="2800" dirty="0" smtClean="0">
                <a:latin typeface="Times New Roman" pitchFamily="18" charset="0"/>
                <a:cs typeface="Times New Roman" pitchFamily="18" charset="0"/>
              </a:rPr>
              <a:t>Zanjabile (</a:t>
            </a:r>
            <a:r>
              <a:rPr lang="ar-SA" sz="2800" dirty="0" smtClean="0">
                <a:latin typeface="Times New Roman" pitchFamily="18" charset="0"/>
                <a:cs typeface="Times New Roman" pitchFamily="18" charset="0"/>
              </a:rPr>
              <a:t>زنجبيل</a:t>
            </a:r>
            <a:r>
              <a:rPr lang="fr-FR" sz="2800" dirty="0" smtClean="0">
                <a:latin typeface="Times New Roman" pitchFamily="18" charset="0"/>
                <a:cs typeface="Times New Roman" pitchFamily="18" charset="0"/>
              </a:rPr>
              <a:t>) (Arabe)</a:t>
            </a:r>
          </a:p>
          <a:p>
            <a:pPr algn="just">
              <a:buFont typeface="Wingdings" pitchFamily="2" charset="2"/>
              <a:buChar char="ü"/>
            </a:pPr>
            <a:r>
              <a:rPr lang="fr-FR" sz="2800" dirty="0" smtClean="0">
                <a:latin typeface="Times New Roman" pitchFamily="18" charset="0"/>
                <a:cs typeface="Times New Roman" pitchFamily="18" charset="0"/>
              </a:rPr>
              <a:t>Gingembre Commun (Français)</a:t>
            </a:r>
          </a:p>
          <a:p>
            <a:pPr algn="just">
              <a:buFont typeface="Wingdings" pitchFamily="2" charset="2"/>
              <a:buChar char="ü"/>
            </a:pPr>
            <a:r>
              <a:rPr lang="fr-FR" sz="2800" dirty="0" smtClean="0">
                <a:latin typeface="Times New Roman" pitchFamily="18" charset="0"/>
                <a:cs typeface="Times New Roman" pitchFamily="18" charset="0"/>
              </a:rPr>
              <a:t>Ginger (Anglais)</a:t>
            </a:r>
          </a:p>
          <a:p>
            <a:pPr>
              <a:buNone/>
            </a:pPr>
            <a:endParaRPr lang="fr-FR" sz="2800" dirty="0">
              <a:latin typeface="Times New Roman" pitchFamily="18" charset="0"/>
              <a:cs typeface="Times New Roman" pitchFamily="18" charset="0"/>
            </a:endParaRPr>
          </a:p>
        </p:txBody>
      </p:sp>
      <p:sp>
        <p:nvSpPr>
          <p:cNvPr id="4" name="Ellipse 3"/>
          <p:cNvSpPr/>
          <p:nvPr/>
        </p:nvSpPr>
        <p:spPr>
          <a:xfrm>
            <a:off x="0" y="71438"/>
            <a:ext cx="9144000" cy="121442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Classification avec les noms:</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7" name="Picture 3"/>
          <p:cNvPicPr>
            <a:picLocks noChangeAspect="1" noChangeArrowheads="1"/>
          </p:cNvPicPr>
          <p:nvPr/>
        </p:nvPicPr>
        <p:blipFill>
          <a:blip r:embed="rId2"/>
          <a:srcRect/>
          <a:stretch>
            <a:fillRect/>
          </a:stretch>
        </p:blipFill>
        <p:spPr bwMode="auto">
          <a:xfrm>
            <a:off x="6000760" y="3857629"/>
            <a:ext cx="3143241" cy="3000372"/>
          </a:xfrm>
          <a:prstGeom prst="rect">
            <a:avLst/>
          </a:prstGeom>
          <a:noFill/>
          <a:ln w="9525">
            <a:noFill/>
            <a:miter lim="800000"/>
            <a:headEnd/>
            <a:tailEnd/>
          </a:ln>
          <a:effectLst/>
        </p:spPr>
      </p:pic>
      <p:sp>
        <p:nvSpPr>
          <p:cNvPr id="5" name="Espace réservé du numéro de diapositive 4"/>
          <p:cNvSpPr>
            <a:spLocks noGrp="1"/>
          </p:cNvSpPr>
          <p:nvPr>
            <p:ph type="sldNum" sz="quarter" idx="12"/>
          </p:nvPr>
        </p:nvSpPr>
        <p:spPr/>
        <p:txBody>
          <a:bodyPr/>
          <a:lstStyle/>
          <a:p>
            <a:fld id="{E13E569A-13EB-47B2-8029-0E5C2F467127}" type="slidenum">
              <a:rPr lang="fr-FR" smtClean="0"/>
              <a:pPr/>
              <a:t>7</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arn(in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6"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3" presetClass="entr" presetSubtype="16"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plus(in)">
                                      <p:cBhvr>
                                        <p:cTn id="42" dur="1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1000"/>
                                        <p:tgtEl>
                                          <p:spTgt spid="3">
                                            <p:txEl>
                                              <p:pRg st="7" end="7"/>
                                            </p:txEl>
                                          </p:spTgt>
                                        </p:tgtEl>
                                      </p:cBhvr>
                                    </p:animEffect>
                                    <p:anim calcmode="lin" valueType="num">
                                      <p:cBhvr>
                                        <p:cTn id="4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1000"/>
                                        <p:tgtEl>
                                          <p:spTgt spid="3">
                                            <p:txEl>
                                              <p:pRg st="8" end="8"/>
                                            </p:txEl>
                                          </p:spTgt>
                                        </p:tgtEl>
                                      </p:cBhvr>
                                    </p:animEffect>
                                    <p:anim calcmode="lin" valueType="num">
                                      <p:cBhvr>
                                        <p:cTn id="5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1000"/>
                                        <p:tgtEl>
                                          <p:spTgt spid="3">
                                            <p:txEl>
                                              <p:pRg st="9" end="9"/>
                                            </p:txEl>
                                          </p:spTgt>
                                        </p:tgtEl>
                                      </p:cBhvr>
                                    </p:animEffect>
                                    <p:anim calcmode="lin" valueType="num">
                                      <p:cBhvr>
                                        <p:cTn id="5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3643314"/>
            <a:ext cx="9144000" cy="2143140"/>
          </a:xfrm>
        </p:spPr>
        <p:txBody>
          <a:bodyPr>
            <a:normAutofit/>
          </a:bodyPr>
          <a:lstStyle/>
          <a:p>
            <a:pPr algn="just">
              <a:buFont typeface="Wingdings" pitchFamily="2" charset="2"/>
              <a:buChar char="Ø"/>
            </a:pPr>
            <a:r>
              <a:rPr lang="fr-FR" sz="2800" dirty="0" smtClean="0">
                <a:latin typeface="Times New Roman" pitchFamily="18" charset="0"/>
                <a:cs typeface="Times New Roman" pitchFamily="18" charset="0"/>
              </a:rPr>
              <a:t>On y trouve la présence d'huile essentielle, d'amidon, de nombreuses vitamines (B1, B2, B3, C…) et minéraux (manganèse, phosphore, magnésium, calcium, fer) qui ont pour effet de dynamiser l'organisme.</a:t>
            </a:r>
            <a:endParaRPr lang="fr-FR" sz="2800" dirty="0">
              <a:latin typeface="Times New Roman" pitchFamily="18" charset="0"/>
              <a:cs typeface="Times New Roman" pitchFamily="18" charset="0"/>
            </a:endParaRPr>
          </a:p>
        </p:txBody>
      </p:sp>
      <p:sp>
        <p:nvSpPr>
          <p:cNvPr id="4" name="Ellipse 3"/>
          <p:cNvSpPr/>
          <p:nvPr/>
        </p:nvSpPr>
        <p:spPr>
          <a:xfrm>
            <a:off x="0" y="142876"/>
            <a:ext cx="9144000" cy="128586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La composition chimique:</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Rectangle 5"/>
          <p:cNvSpPr/>
          <p:nvPr/>
        </p:nvSpPr>
        <p:spPr>
          <a:xfrm>
            <a:off x="0" y="1500174"/>
            <a:ext cx="9144000" cy="1815882"/>
          </a:xfrm>
          <a:prstGeom prst="rect">
            <a:avLst/>
          </a:prstGeom>
        </p:spPr>
        <p:txBody>
          <a:bodyPr wrap="square">
            <a:spAutoFit/>
          </a:bodyPr>
          <a:lstStyle/>
          <a:p>
            <a:pPr algn="just">
              <a:buFont typeface="Wingdings" pitchFamily="2" charset="2"/>
              <a:buChar char="Ø"/>
            </a:pPr>
            <a:r>
              <a:rPr lang="fr-FR" sz="2800" dirty="0" smtClean="0">
                <a:latin typeface="Times New Roman" pitchFamily="18" charset="0"/>
                <a:cs typeface="Times New Roman" pitchFamily="18" charset="0"/>
              </a:rPr>
              <a:t>Le rhizome du gingembre contient de l'oléorésine constituée de shogaol et de gingérol et le zingibéréne  qui ont des effets anti-inflammatoires et antiémétiques (limitant la nausée et les vomissements) et accélèrent le transit intestinal. </a:t>
            </a:r>
          </a:p>
        </p:txBody>
      </p:sp>
      <p:sp>
        <p:nvSpPr>
          <p:cNvPr id="5" name="Espace réservé du numéro de diapositive 4"/>
          <p:cNvSpPr>
            <a:spLocks noGrp="1"/>
          </p:cNvSpPr>
          <p:nvPr>
            <p:ph type="sldNum" sz="quarter" idx="12"/>
          </p:nvPr>
        </p:nvSpPr>
        <p:spPr/>
        <p:txBody>
          <a:bodyPr/>
          <a:lstStyle/>
          <a:p>
            <a:fld id="{E13E569A-13EB-47B2-8029-0E5C2F467127}" type="slidenum">
              <a:rPr lang="fr-FR" smtClean="0"/>
              <a:pPr/>
              <a:t>8</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857752" y="1571612"/>
            <a:ext cx="4286248" cy="5000660"/>
          </a:xfrm>
        </p:spPr>
        <p:txBody>
          <a:bodyPr>
            <a:normAutofit fontScale="25000" lnSpcReduction="20000"/>
          </a:bodyPr>
          <a:lstStyle/>
          <a:p>
            <a:pPr algn="ctr">
              <a:buNone/>
            </a:pPr>
            <a:r>
              <a:rPr lang="fr-FR" sz="11200" b="1" dirty="0" smtClean="0">
                <a:latin typeface="Times New Roman" pitchFamily="18" charset="0"/>
                <a:cs typeface="Times New Roman" pitchFamily="18" charset="0"/>
              </a:rPr>
              <a:t/>
            </a:r>
            <a:br>
              <a:rPr lang="fr-FR" sz="11200" b="1" dirty="0" smtClean="0">
                <a:latin typeface="Times New Roman" pitchFamily="18" charset="0"/>
                <a:cs typeface="Times New Roman" pitchFamily="18" charset="0"/>
              </a:rPr>
            </a:br>
            <a:endParaRPr lang="fr-FR" sz="11200" b="1" dirty="0" smtClean="0">
              <a:latin typeface="Times New Roman" pitchFamily="18" charset="0"/>
              <a:cs typeface="Times New Roman" pitchFamily="18" charset="0"/>
            </a:endParaRPr>
          </a:p>
          <a:p>
            <a:pPr>
              <a:buFont typeface="Wingdings" pitchFamily="2" charset="2"/>
              <a:buChar char="ü"/>
            </a:pPr>
            <a:r>
              <a:rPr lang="fr-FR" sz="7200" b="1" dirty="0" smtClean="0">
                <a:latin typeface="Times New Roman" pitchFamily="18" charset="0"/>
                <a:cs typeface="Times New Roman" pitchFamily="18" charset="0"/>
              </a:rPr>
              <a:t>Poids Moléculaire: 300,434g/mol</a:t>
            </a:r>
            <a:br>
              <a:rPr lang="fr-FR" sz="7200" b="1" dirty="0" smtClean="0">
                <a:latin typeface="Times New Roman" pitchFamily="18" charset="0"/>
                <a:cs typeface="Times New Roman" pitchFamily="18" charset="0"/>
              </a:rPr>
            </a:br>
            <a:endParaRPr lang="fr-FR" sz="7200" b="1" dirty="0" smtClean="0">
              <a:latin typeface="Times New Roman" pitchFamily="18" charset="0"/>
              <a:cs typeface="Times New Roman" pitchFamily="18" charset="0"/>
            </a:endParaRPr>
          </a:p>
          <a:p>
            <a:pPr lvl="0">
              <a:buFont typeface="Wingdings" pitchFamily="2" charset="2"/>
              <a:buChar char="ü"/>
            </a:pPr>
            <a:r>
              <a:rPr lang="fr-FR" sz="7200" b="1" dirty="0" smtClean="0">
                <a:latin typeface="Times New Roman" pitchFamily="18" charset="0"/>
                <a:cs typeface="Times New Roman" pitchFamily="18" charset="0"/>
              </a:rPr>
              <a:t>Formule générale: C</a:t>
            </a:r>
            <a:r>
              <a:rPr lang="fr-FR" sz="7200" b="1" baseline="-25000" dirty="0" smtClean="0">
                <a:latin typeface="Times New Roman" pitchFamily="18" charset="0"/>
                <a:cs typeface="Times New Roman" pitchFamily="18" charset="0"/>
              </a:rPr>
              <a:t>17</a:t>
            </a:r>
            <a:r>
              <a:rPr lang="fr-FR" sz="7200" b="1" dirty="0" smtClean="0">
                <a:latin typeface="Times New Roman" pitchFamily="18" charset="0"/>
                <a:cs typeface="Times New Roman" pitchFamily="18" charset="0"/>
              </a:rPr>
              <a:t>H</a:t>
            </a:r>
            <a:r>
              <a:rPr lang="fr-FR" sz="7200" b="1" baseline="-25000" dirty="0" smtClean="0">
                <a:latin typeface="Times New Roman" pitchFamily="18" charset="0"/>
                <a:cs typeface="Times New Roman" pitchFamily="18" charset="0"/>
              </a:rPr>
              <a:t>32</a:t>
            </a:r>
            <a:r>
              <a:rPr lang="fr-FR" sz="7200" b="1" dirty="0" smtClean="0">
                <a:latin typeface="Times New Roman" pitchFamily="18" charset="0"/>
                <a:cs typeface="Times New Roman" pitchFamily="18" charset="0"/>
              </a:rPr>
              <a:t>O</a:t>
            </a:r>
            <a:r>
              <a:rPr lang="fr-FR" sz="7200" b="1" baseline="-25000" dirty="0" smtClean="0">
                <a:latin typeface="Times New Roman" pitchFamily="18" charset="0"/>
                <a:cs typeface="Times New Roman" pitchFamily="18" charset="0"/>
              </a:rPr>
              <a:t>4</a:t>
            </a:r>
            <a:r>
              <a:rPr lang="fr-FR" sz="7200" b="1" dirty="0" smtClean="0">
                <a:latin typeface="Times New Roman" pitchFamily="18" charset="0"/>
                <a:cs typeface="Times New Roman" pitchFamily="18" charset="0"/>
              </a:rPr>
              <a:t/>
            </a:r>
            <a:br>
              <a:rPr lang="fr-FR" sz="7200" b="1" dirty="0" smtClean="0">
                <a:latin typeface="Times New Roman" pitchFamily="18" charset="0"/>
                <a:cs typeface="Times New Roman" pitchFamily="18" charset="0"/>
              </a:rPr>
            </a:br>
            <a:endParaRPr lang="fr-FR" sz="7200" b="1" dirty="0" smtClean="0">
              <a:latin typeface="Times New Roman" pitchFamily="18" charset="0"/>
              <a:cs typeface="Times New Roman" pitchFamily="18" charset="0"/>
            </a:endParaRPr>
          </a:p>
          <a:p>
            <a:pPr lvl="0">
              <a:buFont typeface="Wingdings" pitchFamily="2" charset="2"/>
              <a:buChar char="ü"/>
            </a:pPr>
            <a:r>
              <a:rPr lang="fr-FR" sz="7200" b="1" dirty="0" smtClean="0">
                <a:latin typeface="Times New Roman" pitchFamily="18" charset="0"/>
                <a:cs typeface="Times New Roman" pitchFamily="18" charset="0"/>
              </a:rPr>
              <a:t>Sites de liaison d’Hydrogène donneur d’électron: 2</a:t>
            </a:r>
            <a:br>
              <a:rPr lang="fr-FR" sz="7200" b="1" dirty="0" smtClean="0">
                <a:latin typeface="Times New Roman" pitchFamily="18" charset="0"/>
                <a:cs typeface="Times New Roman" pitchFamily="18" charset="0"/>
              </a:rPr>
            </a:br>
            <a:endParaRPr lang="fr-FR" sz="7200" b="1" dirty="0" smtClean="0">
              <a:latin typeface="Times New Roman" pitchFamily="18" charset="0"/>
              <a:cs typeface="Times New Roman" pitchFamily="18" charset="0"/>
            </a:endParaRPr>
          </a:p>
          <a:p>
            <a:pPr lvl="0">
              <a:buFont typeface="Wingdings" pitchFamily="2" charset="2"/>
              <a:buChar char="ü"/>
            </a:pPr>
            <a:r>
              <a:rPr lang="fr-FR" sz="7200" b="1" dirty="0" smtClean="0">
                <a:latin typeface="Times New Roman" pitchFamily="18" charset="0"/>
                <a:cs typeface="Times New Roman" pitchFamily="18" charset="0"/>
              </a:rPr>
              <a:t>Sites de liaison d’Hydrogène accepteur d’électron: 4</a:t>
            </a:r>
            <a:br>
              <a:rPr lang="fr-FR" sz="7200" b="1" dirty="0" smtClean="0">
                <a:latin typeface="Times New Roman" pitchFamily="18" charset="0"/>
                <a:cs typeface="Times New Roman" pitchFamily="18" charset="0"/>
              </a:rPr>
            </a:br>
            <a:endParaRPr lang="fr-FR" sz="7200" b="1" dirty="0" smtClean="0">
              <a:latin typeface="Times New Roman" pitchFamily="18" charset="0"/>
              <a:cs typeface="Times New Roman" pitchFamily="18" charset="0"/>
            </a:endParaRPr>
          </a:p>
          <a:p>
            <a:pPr lvl="0">
              <a:buFont typeface="Wingdings" pitchFamily="2" charset="2"/>
              <a:buChar char="ü"/>
            </a:pPr>
            <a:r>
              <a:rPr lang="fr-FR" sz="7200" b="1" dirty="0" smtClean="0">
                <a:latin typeface="Times New Roman" pitchFamily="18" charset="0"/>
                <a:cs typeface="Times New Roman" pitchFamily="18" charset="0"/>
              </a:rPr>
              <a:t>Sites de rotation: 10</a:t>
            </a:r>
            <a:br>
              <a:rPr lang="fr-FR" sz="7200" b="1" dirty="0" smtClean="0">
                <a:latin typeface="Times New Roman" pitchFamily="18" charset="0"/>
                <a:cs typeface="Times New Roman" pitchFamily="18" charset="0"/>
              </a:rPr>
            </a:br>
            <a:endParaRPr lang="fr-FR" sz="7200" b="1" dirty="0" smtClean="0">
              <a:latin typeface="Times New Roman" pitchFamily="18" charset="0"/>
              <a:cs typeface="Times New Roman" pitchFamily="18" charset="0"/>
            </a:endParaRPr>
          </a:p>
          <a:p>
            <a:pPr lvl="0">
              <a:buFont typeface="Wingdings" pitchFamily="2" charset="2"/>
              <a:buChar char="ü"/>
            </a:pPr>
            <a:r>
              <a:rPr lang="fr-FR" sz="7200" b="1" dirty="0" smtClean="0">
                <a:latin typeface="Times New Roman" pitchFamily="18" charset="0"/>
                <a:cs typeface="Times New Roman" pitchFamily="18" charset="0"/>
              </a:rPr>
              <a:t>Formes tautomère: 3</a:t>
            </a:r>
            <a:br>
              <a:rPr lang="fr-FR" sz="7200" b="1" dirty="0" smtClean="0">
                <a:latin typeface="Times New Roman" pitchFamily="18" charset="0"/>
                <a:cs typeface="Times New Roman" pitchFamily="18" charset="0"/>
              </a:rPr>
            </a:br>
            <a:endParaRPr lang="fr-FR" sz="7200" b="1" dirty="0" smtClean="0">
              <a:latin typeface="Times New Roman" pitchFamily="18" charset="0"/>
              <a:cs typeface="Times New Roman" pitchFamily="18" charset="0"/>
            </a:endParaRPr>
          </a:p>
          <a:p>
            <a:pPr lvl="0">
              <a:buFont typeface="Wingdings" pitchFamily="2" charset="2"/>
              <a:buChar char="ü"/>
            </a:pPr>
            <a:r>
              <a:rPr lang="en-GB" sz="7200" b="1" dirty="0" smtClean="0">
                <a:latin typeface="Times New Roman" pitchFamily="18" charset="0"/>
                <a:cs typeface="Times New Roman" pitchFamily="18" charset="0"/>
              </a:rPr>
              <a:t>Nomenclature IUPAC: 5-hydroxy-1-(4-hydroxy-3-methoxy-cyclohexyl) decan-3-one</a:t>
            </a:r>
            <a:endParaRPr lang="fr-FR" sz="7200" b="1" dirty="0" smtClean="0">
              <a:latin typeface="Times New Roman" pitchFamily="18" charset="0"/>
              <a:cs typeface="Times New Roman" pitchFamily="18" charset="0"/>
            </a:endParaRPr>
          </a:p>
          <a:p>
            <a:pPr>
              <a:buNone/>
            </a:pPr>
            <a:endParaRPr lang="fr-FR" sz="6200" dirty="0"/>
          </a:p>
        </p:txBody>
      </p:sp>
      <p:pic>
        <p:nvPicPr>
          <p:cNvPr id="31746" name="Picture 2" descr="H:\6-gingeol [1] pub chem_fichiers\imgsrv.png">
            <a:hlinkClick r:id="rId2"/>
          </p:cNvPr>
          <p:cNvPicPr preferRelativeResize="0">
            <a:picLocks noChangeArrowheads="1"/>
          </p:cNvPicPr>
          <p:nvPr/>
        </p:nvPicPr>
        <p:blipFill>
          <a:blip r:embed="rId3" r:link="rId4"/>
          <a:srcRect/>
          <a:stretch>
            <a:fillRect/>
          </a:stretch>
        </p:blipFill>
        <p:spPr bwMode="auto">
          <a:xfrm>
            <a:off x="0" y="1428736"/>
            <a:ext cx="4786314" cy="5429264"/>
          </a:xfrm>
          <a:prstGeom prst="rect">
            <a:avLst/>
          </a:prstGeom>
          <a:noFill/>
          <a:ln w="9525">
            <a:noFill/>
            <a:miter lim="800000"/>
            <a:headEnd/>
            <a:tailEnd/>
          </a:ln>
        </p:spPr>
      </p:pic>
      <p:sp>
        <p:nvSpPr>
          <p:cNvPr id="5" name="Ellipse 4"/>
          <p:cNvSpPr/>
          <p:nvPr/>
        </p:nvSpPr>
        <p:spPr>
          <a:xfrm>
            <a:off x="0" y="0"/>
            <a:ext cx="9144000" cy="121442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fr-FR"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Identification moléculaire:</a:t>
            </a:r>
            <a:endParaRPr lang="fr-FR"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Rectangle 5"/>
          <p:cNvSpPr/>
          <p:nvPr/>
        </p:nvSpPr>
        <p:spPr>
          <a:xfrm>
            <a:off x="5500694" y="1285860"/>
            <a:ext cx="3071834" cy="85725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fr-FR" sz="4000" b="1" u="sng" dirty="0" smtClean="0">
                <a:ln>
                  <a:solidFill>
                    <a:schemeClr val="bg1"/>
                  </a:solidFill>
                </a:ln>
                <a:solidFill>
                  <a:schemeClr val="bg1"/>
                </a:solidFill>
                <a:effectLst>
                  <a:outerShdw blurRad="38100" dist="38100" dir="2700000" algn="tl">
                    <a:srgbClr val="000000">
                      <a:alpha val="43137"/>
                    </a:srgbClr>
                  </a:outerShdw>
                </a:effectLst>
                <a:latin typeface="Times New Roman" pitchFamily="18" charset="0"/>
                <a:cs typeface="Times New Roman" pitchFamily="18" charset="0"/>
                <a:hlinkClick r:id="rId5"/>
              </a:rPr>
              <a:t>6-Gingerol</a:t>
            </a:r>
            <a:r>
              <a:rPr lang="fr-FR" sz="4000" b="1" dirty="0" smtClean="0">
                <a:ln>
                  <a:solidFill>
                    <a:schemeClr val="bg1"/>
                  </a:solidFill>
                </a:ln>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endParaRPr lang="fr-FR" sz="4000" dirty="0">
              <a:ln>
                <a:solidFill>
                  <a:schemeClr val="bg1"/>
                </a:solidFill>
              </a:ln>
              <a:solidFill>
                <a:schemeClr val="bg1"/>
              </a:solidFill>
            </a:endParaRPr>
          </a:p>
        </p:txBody>
      </p:sp>
      <p:sp>
        <p:nvSpPr>
          <p:cNvPr id="7" name="Espace réservé du numéro de diapositive 6"/>
          <p:cNvSpPr>
            <a:spLocks noGrp="1"/>
          </p:cNvSpPr>
          <p:nvPr>
            <p:ph type="sldNum" sz="quarter" idx="12"/>
          </p:nvPr>
        </p:nvSpPr>
        <p:spPr/>
        <p:txBody>
          <a:bodyPr/>
          <a:lstStyle/>
          <a:p>
            <a:fld id="{E13E569A-13EB-47B2-8029-0E5C2F467127}" type="slidenum">
              <a:rPr lang="fr-FR" smtClean="0"/>
              <a:pPr/>
              <a:t>9</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strVal val="#ppt_h"/>
                                          </p:val>
                                        </p:tav>
                                        <p:tav tm="100000">
                                          <p:val>
                                            <p:strVal val="#ppt_h"/>
                                          </p:val>
                                        </p:tav>
                                      </p:tavLst>
                                    </p:anim>
                                  </p:childTnLst>
                                </p:cTn>
                              </p:par>
                              <p:par>
                                <p:cTn id="16" presetID="17" presetClass="entr" presetSubtype="10" fill="hold" nodeType="withEffect">
                                  <p:stCondLst>
                                    <p:cond delay="0"/>
                                  </p:stCondLst>
                                  <p:childTnLst>
                                    <p:set>
                                      <p:cBhvr>
                                        <p:cTn id="17" dur="1" fill="hold">
                                          <p:stCondLst>
                                            <p:cond delay="0"/>
                                          </p:stCondLst>
                                        </p:cTn>
                                        <p:tgtEl>
                                          <p:spTgt spid="31746"/>
                                        </p:tgtEl>
                                        <p:attrNameLst>
                                          <p:attrName>style.visibility</p:attrName>
                                        </p:attrNameLst>
                                      </p:cBhvr>
                                      <p:to>
                                        <p:strVal val="visible"/>
                                      </p:to>
                                    </p:set>
                                    <p:anim calcmode="lin" valueType="num">
                                      <p:cBhvr>
                                        <p:cTn id="18" dur="500" fill="hold"/>
                                        <p:tgtEl>
                                          <p:spTgt spid="31746"/>
                                        </p:tgtEl>
                                        <p:attrNameLst>
                                          <p:attrName>ppt_w</p:attrName>
                                        </p:attrNameLst>
                                      </p:cBhvr>
                                      <p:tavLst>
                                        <p:tav tm="0">
                                          <p:val>
                                            <p:fltVal val="0"/>
                                          </p:val>
                                        </p:tav>
                                        <p:tav tm="100000">
                                          <p:val>
                                            <p:strVal val="#ppt_w"/>
                                          </p:val>
                                        </p:tav>
                                      </p:tavLst>
                                    </p:anim>
                                    <p:anim calcmode="lin" valueType="num">
                                      <p:cBhvr>
                                        <p:cTn id="19" dur="500" fill="hold"/>
                                        <p:tgtEl>
                                          <p:spTgt spid="3174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2225</TotalTime>
  <Words>2103</Words>
  <Application>Microsoft Office PowerPoint</Application>
  <PresentationFormat>Affichage à l'écran (4:3)</PresentationFormat>
  <Paragraphs>667</Paragraphs>
  <Slides>39</Slides>
  <Notes>5</Notes>
  <HiddenSlides>0</HiddenSlides>
  <MMClips>0</MMClips>
  <ScaleCrop>false</ScaleCrop>
  <HeadingPairs>
    <vt:vector size="4" baseType="variant">
      <vt:variant>
        <vt:lpstr>Thème</vt:lpstr>
      </vt:variant>
      <vt:variant>
        <vt:i4>1</vt:i4>
      </vt:variant>
      <vt:variant>
        <vt:lpstr>Titres des diapositives</vt:lpstr>
      </vt:variant>
      <vt:variant>
        <vt:i4>39</vt:i4>
      </vt:variant>
    </vt:vector>
  </HeadingPairs>
  <TitlesOfParts>
    <vt:vector size="40"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yacine</dc:creator>
  <cp:lastModifiedBy>yacine</cp:lastModifiedBy>
  <cp:revision>568</cp:revision>
  <dcterms:created xsi:type="dcterms:W3CDTF">2017-05-16T11:54:39Z</dcterms:created>
  <dcterms:modified xsi:type="dcterms:W3CDTF">2017-06-08T13:25:57Z</dcterms:modified>
</cp:coreProperties>
</file>