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8.xml" ContentType="application/vnd.openxmlformats-officedocument.presentationml.notesSlide+xml"/>
  <Override PartName="/ppt/comments/comment5.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6.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7.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8.xml" ContentType="application/vnd.openxmlformats-officedocument.presentationml.comments+xml"/>
  <Override PartName="/ppt/notesSlides/notesSlide17.xml" ContentType="application/vnd.openxmlformats-officedocument.presentationml.notesSlide+xml"/>
  <Override PartName="/ppt/comments/comment9.xml" ContentType="application/vnd.openxmlformats-officedocument.presentationml.comments+xml"/>
  <Override PartName="/ppt/notesSlides/notesSlide18.xml" ContentType="application/vnd.openxmlformats-officedocument.presentationml.notesSlide+xml"/>
  <Override PartName="/ppt/comments/comment10.xml" ContentType="application/vnd.openxmlformats-officedocument.presentationml.comments+xml"/>
  <Override PartName="/ppt/notesSlides/notesSlide19.xml" ContentType="application/vnd.openxmlformats-officedocument.presentationml.notesSlide+xml"/>
  <Override PartName="/ppt/comments/comment11.xml" ContentType="application/vnd.openxmlformats-officedocument.presentationml.comments+xml"/>
  <Override PartName="/ppt/notesSlides/notesSlide20.xml" ContentType="application/vnd.openxmlformats-officedocument.presentationml.notesSlide+xml"/>
  <Override PartName="/ppt/comments/comment12.xml" ContentType="application/vnd.openxmlformats-officedocument.presentationml.comments+xml"/>
  <Override PartName="/ppt/notesSlides/notesSlide21.xml" ContentType="application/vnd.openxmlformats-officedocument.presentationml.notesSlide+xml"/>
  <Override PartName="/ppt/comments/comment13.xml" ContentType="application/vnd.openxmlformats-officedocument.presentationml.comments+xml"/>
  <Override PartName="/ppt/notesSlides/notesSlide22.xml" ContentType="application/vnd.openxmlformats-officedocument.presentationml.notesSlide+xml"/>
  <Override PartName="/ppt/comments/comment14.xml" ContentType="application/vnd.openxmlformats-officedocument.presentationml.comments+xml"/>
  <Override PartName="/ppt/notesSlides/notesSlide23.xml" ContentType="application/vnd.openxmlformats-officedocument.presentationml.notesSlide+xml"/>
  <Override PartName="/ppt/comments/comment15.xml" ContentType="application/vnd.openxmlformats-officedocument.presentationml.comments+xml"/>
  <Override PartName="/ppt/notesSlides/notesSlide24.xml" ContentType="application/vnd.openxmlformats-officedocument.presentationml.notesSlide+xml"/>
  <Override PartName="/ppt/comments/comment16.xml" ContentType="application/vnd.openxmlformats-officedocument.presentationml.comments+xml"/>
  <Override PartName="/ppt/notesSlides/notesSlide25.xml" ContentType="application/vnd.openxmlformats-officedocument.presentationml.notesSlide+xml"/>
  <Override PartName="/ppt/comments/comment17.xml" ContentType="application/vnd.openxmlformats-officedocument.presentationml.comments+xml"/>
  <Override PartName="/ppt/notesSlides/notesSlide26.xml" ContentType="application/vnd.openxmlformats-officedocument.presentationml.notesSlide+xml"/>
  <Override PartName="/ppt/comments/comment18.xml" ContentType="application/vnd.openxmlformats-officedocument.presentationml.comments+xml"/>
  <Override PartName="/ppt/notesSlides/notesSlide27.xml" ContentType="application/vnd.openxmlformats-officedocument.presentationml.notesSlide+xml"/>
  <Override PartName="/ppt/comments/comment19.xml" ContentType="application/vnd.openxmlformats-officedocument.presentationml.comment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44" r:id="rId2"/>
    <p:sldId id="260" r:id="rId3"/>
    <p:sldId id="326" r:id="rId4"/>
    <p:sldId id="323" r:id="rId5"/>
    <p:sldId id="327" r:id="rId6"/>
    <p:sldId id="324" r:id="rId7"/>
    <p:sldId id="339" r:id="rId8"/>
    <p:sldId id="321" r:id="rId9"/>
    <p:sldId id="322" r:id="rId10"/>
    <p:sldId id="313" r:id="rId11"/>
    <p:sldId id="315" r:id="rId12"/>
    <p:sldId id="318" r:id="rId13"/>
    <p:sldId id="314" r:id="rId14"/>
    <p:sldId id="340" r:id="rId15"/>
    <p:sldId id="316" r:id="rId16"/>
    <p:sldId id="292" r:id="rId17"/>
    <p:sldId id="311" r:id="rId18"/>
    <p:sldId id="300" r:id="rId19"/>
    <p:sldId id="328" r:id="rId20"/>
    <p:sldId id="342" r:id="rId21"/>
    <p:sldId id="343" r:id="rId22"/>
    <p:sldId id="341" r:id="rId23"/>
    <p:sldId id="302" r:id="rId24"/>
    <p:sldId id="281" r:id="rId25"/>
    <p:sldId id="266" r:id="rId26"/>
    <p:sldId id="329" r:id="rId27"/>
    <p:sldId id="331" r:id="rId28"/>
    <p:sldId id="330" r:id="rId29"/>
    <p:sldId id="332" r:id="rId30"/>
    <p:sldId id="333" r:id="rId31"/>
    <p:sldId id="334" r:id="rId32"/>
    <p:sldId id="335" r:id="rId33"/>
    <p:sldId id="336" r:id="rId34"/>
    <p:sldId id="337" r:id="rId35"/>
    <p:sldId id="338" r:id="rId36"/>
    <p:sldId id="28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i zinàa" initials="zz" lastIdx="26" clrIdx="0">
    <p:extLst>
      <p:ext uri="{19B8F6BF-5375-455C-9EA6-DF929625EA0E}">
        <p15:presenceInfo xmlns:p15="http://schemas.microsoft.com/office/powerpoint/2012/main" userId="2e76aadd4b10cf3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637"/>
    <a:srgbClr val="03149E"/>
    <a:srgbClr val="CCCCFF"/>
    <a:srgbClr val="0000FF"/>
    <a:srgbClr val="0000D7"/>
    <a:srgbClr val="1414FF"/>
    <a:srgbClr val="0A0AFF"/>
    <a:srgbClr val="3C3CFF"/>
    <a:srgbClr val="2828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0" autoAdjust="0"/>
    <p:restoredTop sz="94280" autoAdjust="0"/>
  </p:normalViewPr>
  <p:slideViewPr>
    <p:cSldViewPr snapToGrid="0">
      <p:cViewPr varScale="1">
        <p:scale>
          <a:sx n="69" d="100"/>
          <a:sy n="69" d="100"/>
        </p:scale>
        <p:origin x="696" y="72"/>
      </p:cViewPr>
      <p:guideLst>
        <p:guide orient="horz" pos="2160"/>
        <p:guide pos="3840"/>
      </p:guideLst>
    </p:cSldViewPr>
  </p:slideViewPr>
  <p:outlineViewPr>
    <p:cViewPr>
      <p:scale>
        <a:sx n="33" d="100"/>
        <a:sy n="33" d="100"/>
      </p:scale>
      <p:origin x="0" y="-1404"/>
    </p:cViewPr>
  </p:outlineViewPr>
  <p:notesTextViewPr>
    <p:cViewPr>
      <p:scale>
        <a:sx n="3" d="2"/>
        <a:sy n="3" d="2"/>
      </p:scale>
      <p:origin x="0" y="0"/>
    </p:cViewPr>
  </p:notesTextViewPr>
  <p:sorterViewPr>
    <p:cViewPr varScale="1">
      <p:scale>
        <a:sx n="1" d="1"/>
        <a:sy n="1" d="1"/>
      </p:scale>
      <p:origin x="0" y="0"/>
    </p:cViewPr>
  </p:sorterViewPr>
  <p:notesViewPr>
    <p:cSldViewPr snapToGrid="0">
      <p:cViewPr>
        <p:scale>
          <a:sx n="90" d="100"/>
          <a:sy n="90" d="100"/>
        </p:scale>
        <p:origin x="2112" y="-51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5-27T22:22:57.284" idx="1">
    <p:pos x="10" y="10"/>
    <p:text>En réception, afin de séparer ces voies et d’assurer leur restitution sous leur forme initiale, l’opération de démultiplexage est nécessaire.</p:text>
    <p:extLst>
      <p:ext uri="{C676402C-5697-4E1C-873F-D02D1690AC5C}">
        <p15:threadingInfo xmlns:p15="http://schemas.microsoft.com/office/powerpoint/2012/main" timeZoneBias="-6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7-05-27T23:11:51.009" idx="17">
    <p:pos x="10" y="10"/>
    <p:text>La figure présente le spectre du signal émis par l’un des utilisateurs avant et après étalement.</p:text>
    <p:extLst>
      <p:ext uri="{C676402C-5697-4E1C-873F-D02D1690AC5C}">
        <p15:threadingInfo xmlns:p15="http://schemas.microsoft.com/office/powerpoint/2012/main" timeZoneBias="-6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7-05-27T23:12:38.777" idx="18">
    <p:pos x="10" y="10"/>
    <p:text>on somme les signaux afin d’obtenir un seul signal appelé signal composite, ce signal va traverser le canal de transmission AWGN et va être affecté par le bruit blanc gaussien additif</p:text>
    <p:extLst>
      <p:ext uri="{C676402C-5697-4E1C-873F-D02D1690AC5C}">
        <p15:threadingInfo xmlns:p15="http://schemas.microsoft.com/office/powerpoint/2012/main" timeZoneBias="-6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7-05-27T23:13:09.879" idx="19">
    <p:pos x="10" y="10"/>
    <p:text>on multiplie le signal composite par les séquences PN des 4 utilisateurs afin d’extraire le signal utile de chaque usager   chaque signal obtenu est démodulé</p:text>
    <p:extLst>
      <p:ext uri="{C676402C-5697-4E1C-873F-D02D1690AC5C}">
        <p15:threadingInfo xmlns:p15="http://schemas.microsoft.com/office/powerpoint/2012/main" timeZoneBias="-6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7-05-27T23:16:20.566" idx="20">
    <p:pos x="10" y="10"/>
    <p:text>dans la deuxième partie de simulation On génère des séquences binaire aléatoires de 〖10〗^4 bits comme données à transmettre pour chaque utilisateur              ensuite codées en codage NRZ et étalées par le code hadamard correspondant    puis les données sont soumises à la transformée de Fourier inverse IFFT  on ajoute entre deux trames OFDM, un préfixe ou intervalle de garde.</p:text>
    <p:extLst>
      <p:ext uri="{C676402C-5697-4E1C-873F-D02D1690AC5C}">
        <p15:threadingInfo xmlns:p15="http://schemas.microsoft.com/office/powerpoint/2012/main" timeZoneBias="-6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7-05-27T23:21:41.769" idx="21">
    <p:pos x="10" y="10"/>
    <p:text>On fait varier le nombre des sous porteuses de 4 à 8 pour 4 utilisateurs On remarque la diminution du taux d’erreur binaire</p:text>
    <p:extLst>
      <p:ext uri="{C676402C-5697-4E1C-873F-D02D1690AC5C}">
        <p15:threadingInfo xmlns:p15="http://schemas.microsoft.com/office/powerpoint/2012/main" timeZoneBias="-6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7-05-27T23:23:28.121" idx="22">
    <p:pos x="10" y="10"/>
    <p:text>En augmene le nombre des sous porteuses  à 16 puis à 32 on remarque que le BER diminue encore et encore</p:text>
    <p:extLst>
      <p:ext uri="{C676402C-5697-4E1C-873F-D02D1690AC5C}">
        <p15:threadingInfo xmlns:p15="http://schemas.microsoft.com/office/powerpoint/2012/main" timeZoneBias="-6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7-05-27T23:25:05.602" idx="23">
    <p:pos x="10" y="10"/>
    <p:text>On augmente le nombre des sous porteuse à 64 puis à 128 on remarque que le taux d’erreur binaire commence à remonter</p:text>
    <p:extLst>
      <p:ext uri="{C676402C-5697-4E1C-873F-D02D1690AC5C}">
        <p15:threadingInfo xmlns:p15="http://schemas.microsoft.com/office/powerpoint/2012/main" timeZoneBias="-6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7-05-27T23:26:40.419" idx="24">
    <p:pos x="10" y="10"/>
    <p:text>Cette fois on va faire varier le nombre d’utilisateurs pour la technique MC-CDMA en fixant le nombre des sous porteuses à 32</p:text>
    <p:extLst>
      <p:ext uri="{C676402C-5697-4E1C-873F-D02D1690AC5C}">
        <p15:threadingInfo xmlns:p15="http://schemas.microsoft.com/office/powerpoint/2012/main" timeZoneBias="-6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7-05-27T23:27:24.512" idx="25">
    <p:pos x="10" y="10"/>
    <p:text>Afin d’observer l’influence du nombre de bits pour l’information transmise sur les performances du système on fait varier le nombre de bits envoyé en le diminuant et en l’augmentant</p:text>
    <p:extLst>
      <p:ext uri="{C676402C-5697-4E1C-873F-D02D1690AC5C}">
        <p15:threadingInfo xmlns:p15="http://schemas.microsoft.com/office/powerpoint/2012/main" timeZoneBias="-6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17-05-27T23:28:10.882" idx="26">
    <p:pos x="10" y="10"/>
    <p:text>Le taux d’erreur binaire augmente proportionnellement à la diminution du nombre de bits envoyés</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5-27T22:34:06.666" idx="2">
    <p:pos x="10" y="10"/>
    <p:text>Pour éviter des interférences entre les différentes sous-bandes,  on sépare les bandes voisines par des bandes  de garde donc on a besoin réduire la largeur de la bande de fréquence utile est cela présente l'inconvenient majeur de cette technique</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05-27T22:39:18.618" idx="4">
    <p:pos x="10" y="10"/>
    <p:text>Le principal avantage pour cette technique est la diminution du nombre de fréquences porteuses à une seule porteuse qui traverse l'émetteur mais le principal inconvénient pour le TDMA c’est les interférences inter-symbole</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05-27T22:41:01.061" idx="5">
    <p:pos x="10" y="10"/>
    <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05-27T22:41:51.417" idx="6">
    <p:pos x="10" y="10"/>
    <p:text>chaque usager émet et reçoit à l’aide d’un code qui lui est propre, le code étale les données à transmettre    Chaque récepteur fait l’opération de corréler les signaux multiplexés qu’il reçoit avec la séquence convenue. De ce fait Il reconstitue donc les données qui lui sont destinées, la corrélation de tous les autres signaux résultant du multiplexage est nulle.</p:text>
    <p:extLst>
      <p:ext uri="{C676402C-5697-4E1C-873F-D02D1690AC5C}">
        <p15:threadingInfo xmlns:p15="http://schemas.microsoft.com/office/powerpoint/2012/main" timeZoneBias="-60"/>
      </p:ext>
    </p:extLst>
  </p:cm>
  <p:cm authorId="1" dt="2017-05-27T22:46:38.956" idx="8">
    <p:pos x="106" y="106"/>
    <p:text>Résistance aux interférences Confidentialité (faible probabilité d’interception) Multiplexage adapté aux systèmes cellulaires</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05-27T22:51:07.617" idx="9">
    <p:pos x="10" y="10"/>
    <p:text>FH : la bande est divisée en canaux ayant chacun une largeur de bande fixe  selon une séquence pseudo-aléatoire connue de l'émetteur et du récepteur.</p:text>
    <p:extLst mod="1">
      <p:ext uri="{C676402C-5697-4E1C-873F-D02D1690AC5C}">
        <p15:threadingInfo xmlns:p15="http://schemas.microsoft.com/office/powerpoint/2012/main" timeZoneBias="-60"/>
      </p:ext>
    </p:extLst>
  </p:cm>
  <p:cm authorId="1" dt="2017-05-27T22:53:23.059" idx="10">
    <p:pos x="106" y="106"/>
    <p:text>TH : l’émetteur et récepteur doivent s’accorder sur un temps de saut précis.</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05-27T23:00:10.332" idx="11">
    <p:pos x="10" y="10"/>
    <p:text>on génère N copies du même symbole d’entrée de l’utilisateur  chaque copie est multipliée par un chip du code d’étalement appliqué pour les N chips en parallèle.</p:text>
    <p:extLst>
      <p:ext uri="{C676402C-5697-4E1C-873F-D02D1690AC5C}">
        <p15:threadingInfo xmlns:p15="http://schemas.microsoft.com/office/powerpoint/2012/main" timeZoneBias="-60"/>
      </p:ext>
    </p:extLst>
  </p:cm>
  <p:cm authorId="1" dt="2017-05-27T23:01:05.905" idx="12">
    <p:pos x="106" y="106"/>
    <p:text>Après la conversion parallèle/série, le filtrage passe-bas (LPF) est nécessaire pour avoir une forme continue du signal. Le signal ainsi obtenu transmis vers le récepteur.</p:text>
    <p:extLst>
      <p:ext uri="{C676402C-5697-4E1C-873F-D02D1690AC5C}">
        <p15:threadingInfo xmlns:p15="http://schemas.microsoft.com/office/powerpoint/2012/main" timeZoneBias="-60"/>
      </p:ext>
    </p:extLst>
  </p:cm>
  <p:cm authorId="1" dt="2017-05-27T23:03:02.108" idx="13">
    <p:pos x="202" y="202"/>
    <p:text>A la réception  pour chaque porteuse, le signal est récupéré à l’aide du block « FFT » ensuite  corrélé avec le code local de l’utilisateur  dans le but de récupérer l’information originale</p:text>
    <p:extLst>
      <p:ext uri="{C676402C-5697-4E1C-873F-D02D1690AC5C}">
        <p15:threadingInfo xmlns:p15="http://schemas.microsoft.com/office/powerpoint/2012/main" timeZoneBias="-60"/>
      </p:ext>
    </p:extLst>
  </p:cm>
  <p:cm authorId="1" dt="2017-05-27T23:06:46.023" idx="14">
    <p:pos x="298" y="298"/>
    <p:text>donc une fraction de chaque symbole est transmise sur chacune des N sous porteuses.</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05-27T23:07:23.552" idx="15">
    <p:pos x="10" y="10"/>
    <p:text>cette figure présente la technique d’étalement de spectre DS-CDMA pour 4 utilisateurs.                 Chaque utilisateur envoie 6 bits de données. Les bits sont par la suite codés en NRZ ensuite modulé en BPSK, le signale change de phase à chaque changement de bit.</p:text>
    <p:extLst>
      <p:ext uri="{C676402C-5697-4E1C-873F-D02D1690AC5C}">
        <p15:threadingInfo xmlns:p15="http://schemas.microsoft.com/office/powerpoint/2012/main" timeZoneBias="-6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05-27T23:10:22.374" idx="16">
    <p:pos x="10" y="10"/>
    <p:text>Pour étaler les signaux émis on multiplie les données de chaque utilisateur par la séquence PN qui lui a été attribuée</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532A3A-E1C2-42EA-BDD6-305DAB1834E8}" type="datetimeFigureOut">
              <a:rPr lang="en-US" smtClean="0"/>
              <a:t>5/30/2017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8A03FD-669F-475F-B08E-D2CB64605A77}" type="slidenum">
              <a:rPr lang="en-US" smtClean="0"/>
              <a:t>‹#›</a:t>
            </a:fld>
            <a:endParaRPr lang="en-US"/>
          </a:p>
        </p:txBody>
      </p:sp>
    </p:spTree>
    <p:extLst>
      <p:ext uri="{BB962C8B-B14F-4D97-AF65-F5344CB8AC3E}">
        <p14:creationId xmlns:p14="http://schemas.microsoft.com/office/powerpoint/2010/main" val="1931871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98A03FD-669F-475F-B08E-D2CB64605A77}" type="slidenum">
              <a:rPr lang="en-US" smtClean="0"/>
              <a:t>2</a:t>
            </a:fld>
            <a:endParaRPr lang="en-US" dirty="0"/>
          </a:p>
        </p:txBody>
      </p:sp>
    </p:spTree>
    <p:extLst>
      <p:ext uri="{BB962C8B-B14F-4D97-AF65-F5344CB8AC3E}">
        <p14:creationId xmlns:p14="http://schemas.microsoft.com/office/powerpoint/2010/main" val="3912915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15</a:t>
            </a:fld>
            <a:endParaRPr lang="en-US"/>
          </a:p>
        </p:txBody>
      </p:sp>
    </p:spTree>
    <p:extLst>
      <p:ext uri="{BB962C8B-B14F-4D97-AF65-F5344CB8AC3E}">
        <p14:creationId xmlns:p14="http://schemas.microsoft.com/office/powerpoint/2010/main" val="904079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FH : la bande est divisée en canaux ayant chacun une largeur de bande fixe selon une séquence pseudo-aléatoire connue de l'émetteur et du récepteur.</a:t>
            </a:r>
          </a:p>
          <a:p>
            <a:r>
              <a:rPr lang="fr-FR" dirty="0"/>
              <a:t>TH : l’émetteur et récepteur doivent s’accorder sur un temps de saut précis.</a:t>
            </a:r>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16</a:t>
            </a:fld>
            <a:endParaRPr lang="en-US"/>
          </a:p>
        </p:txBody>
      </p:sp>
    </p:spTree>
    <p:extLst>
      <p:ext uri="{BB962C8B-B14F-4D97-AF65-F5344CB8AC3E}">
        <p14:creationId xmlns:p14="http://schemas.microsoft.com/office/powerpoint/2010/main" val="4123534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17</a:t>
            </a:fld>
            <a:endParaRPr lang="en-US"/>
          </a:p>
        </p:txBody>
      </p:sp>
    </p:spTree>
    <p:extLst>
      <p:ext uri="{BB962C8B-B14F-4D97-AF65-F5344CB8AC3E}">
        <p14:creationId xmlns:p14="http://schemas.microsoft.com/office/powerpoint/2010/main" val="1566423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génère des copies du même symbole d’entrée de l’utilisateur  chaque copie est multipliée par un chip du code d’</a:t>
            </a:r>
            <a:r>
              <a:rPr lang="fr-FR" dirty="0" err="1"/>
              <a:t>étalement,ensuite</a:t>
            </a:r>
            <a:r>
              <a:rPr lang="fr-FR" dirty="0"/>
              <a:t> modulé avec IFFT le filtrage passe-bas (LPF) est nécessaire pour avoir une forme continue du signal. Le signal ainsi obtenu transmis vers le récepteur.</a:t>
            </a:r>
          </a:p>
          <a:p>
            <a:endParaRPr lang="fr-FR" dirty="0"/>
          </a:p>
          <a:p>
            <a:r>
              <a:rPr lang="fr-FR" dirty="0"/>
              <a:t>A la réception  pour chaque porteuse, le signal est récupéré à l’aide du block « FFT » ensuite  corrélé avec le code de l’utilisateur  dans le but de récupérer l’information originale</a:t>
            </a:r>
          </a:p>
          <a:p>
            <a:endParaRPr lang="fr-FR" dirty="0"/>
          </a:p>
          <a:p>
            <a:r>
              <a:rPr lang="fr-FR" dirty="0"/>
              <a:t>donc une fraction de chaque symbole est transmise sur chacune des N sous porteuses.</a:t>
            </a:r>
          </a:p>
        </p:txBody>
      </p:sp>
      <p:sp>
        <p:nvSpPr>
          <p:cNvPr id="4" name="Slide Number Placeholder 3"/>
          <p:cNvSpPr>
            <a:spLocks noGrp="1"/>
          </p:cNvSpPr>
          <p:nvPr>
            <p:ph type="sldNum" sz="quarter" idx="10"/>
          </p:nvPr>
        </p:nvSpPr>
        <p:spPr/>
        <p:txBody>
          <a:bodyPr/>
          <a:lstStyle/>
          <a:p>
            <a:fld id="{C98A03FD-669F-475F-B08E-D2CB64605A77}" type="slidenum">
              <a:rPr lang="en-US" smtClean="0"/>
              <a:t>20</a:t>
            </a:fld>
            <a:endParaRPr lang="en-US"/>
          </a:p>
        </p:txBody>
      </p:sp>
    </p:spTree>
    <p:extLst>
      <p:ext uri="{BB962C8B-B14F-4D97-AF65-F5344CB8AC3E}">
        <p14:creationId xmlns:p14="http://schemas.microsoft.com/office/powerpoint/2010/main" val="2533932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98A03FD-669F-475F-B08E-D2CB64605A77}" type="slidenum">
              <a:rPr lang="en-US" smtClean="0"/>
              <a:t>21</a:t>
            </a:fld>
            <a:endParaRPr lang="en-US"/>
          </a:p>
        </p:txBody>
      </p:sp>
    </p:spTree>
    <p:extLst>
      <p:ext uri="{BB962C8B-B14F-4D97-AF65-F5344CB8AC3E}">
        <p14:creationId xmlns:p14="http://schemas.microsoft.com/office/powerpoint/2010/main" val="6093790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98A03FD-669F-475F-B08E-D2CB64605A77}" type="slidenum">
              <a:rPr lang="en-US" smtClean="0"/>
              <a:t>22</a:t>
            </a:fld>
            <a:endParaRPr lang="en-US"/>
          </a:p>
        </p:txBody>
      </p:sp>
    </p:spTree>
    <p:extLst>
      <p:ext uri="{BB962C8B-B14F-4D97-AF65-F5344CB8AC3E}">
        <p14:creationId xmlns:p14="http://schemas.microsoft.com/office/powerpoint/2010/main" val="98240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cette figure présente la technique d’étalement de spectre DS-CDMA pour 4 utilisateurs. </a:t>
            </a:r>
          </a:p>
          <a:p>
            <a:r>
              <a:rPr lang="fr-FR" dirty="0"/>
              <a:t>             </a:t>
            </a:r>
          </a:p>
          <a:p>
            <a:r>
              <a:rPr lang="fr-FR" dirty="0"/>
              <a:t>Chaque utilisateur envoie 6 bits de données. Les bits sont par la suite codés en NRZ ensuite modulé en BPSK, le signale change de phase à chaque changement de bit.</a:t>
            </a:r>
          </a:p>
        </p:txBody>
      </p:sp>
      <p:sp>
        <p:nvSpPr>
          <p:cNvPr id="4" name="Slide Number Placeholder 3"/>
          <p:cNvSpPr>
            <a:spLocks noGrp="1"/>
          </p:cNvSpPr>
          <p:nvPr>
            <p:ph type="sldNum" sz="quarter" idx="10"/>
          </p:nvPr>
        </p:nvSpPr>
        <p:spPr/>
        <p:txBody>
          <a:bodyPr/>
          <a:lstStyle/>
          <a:p>
            <a:fld id="{C98A03FD-669F-475F-B08E-D2CB64605A77}" type="slidenum">
              <a:rPr lang="en-US" smtClean="0"/>
              <a:t>23</a:t>
            </a:fld>
            <a:endParaRPr lang="en-US"/>
          </a:p>
        </p:txBody>
      </p:sp>
    </p:spTree>
    <p:extLst>
      <p:ext uri="{BB962C8B-B14F-4D97-AF65-F5344CB8AC3E}">
        <p14:creationId xmlns:p14="http://schemas.microsoft.com/office/powerpoint/2010/main" val="415761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Pour étaler les signaux émis on multiplie les données de chaque utilisateur par la séquence PN qui lui a été attribuée</a:t>
            </a:r>
          </a:p>
        </p:txBody>
      </p:sp>
      <p:sp>
        <p:nvSpPr>
          <p:cNvPr id="4" name="Slide Number Placeholder 3"/>
          <p:cNvSpPr>
            <a:spLocks noGrp="1"/>
          </p:cNvSpPr>
          <p:nvPr>
            <p:ph type="sldNum" sz="quarter" idx="10"/>
          </p:nvPr>
        </p:nvSpPr>
        <p:spPr/>
        <p:txBody>
          <a:bodyPr/>
          <a:lstStyle/>
          <a:p>
            <a:fld id="{C98A03FD-669F-475F-B08E-D2CB64605A77}" type="slidenum">
              <a:rPr lang="en-US" smtClean="0"/>
              <a:t>24</a:t>
            </a:fld>
            <a:endParaRPr lang="en-US"/>
          </a:p>
        </p:txBody>
      </p:sp>
    </p:spTree>
    <p:extLst>
      <p:ext uri="{BB962C8B-B14F-4D97-AF65-F5344CB8AC3E}">
        <p14:creationId xmlns:p14="http://schemas.microsoft.com/office/powerpoint/2010/main" val="1177280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figure présente le spectre du signal émis par l’un des utilisateurs avant et après étalement. aucun pic en amplitude est détecté pour une fréquence donnée</a:t>
            </a:r>
          </a:p>
        </p:txBody>
      </p:sp>
      <p:sp>
        <p:nvSpPr>
          <p:cNvPr id="4" name="Slide Number Placeholder 3"/>
          <p:cNvSpPr>
            <a:spLocks noGrp="1"/>
          </p:cNvSpPr>
          <p:nvPr>
            <p:ph type="sldNum" sz="quarter" idx="10"/>
          </p:nvPr>
        </p:nvSpPr>
        <p:spPr/>
        <p:txBody>
          <a:bodyPr/>
          <a:lstStyle/>
          <a:p>
            <a:fld id="{C98A03FD-669F-475F-B08E-D2CB64605A77}" type="slidenum">
              <a:rPr lang="en-US" smtClean="0"/>
              <a:t>25</a:t>
            </a:fld>
            <a:endParaRPr lang="en-US"/>
          </a:p>
        </p:txBody>
      </p:sp>
    </p:spTree>
    <p:extLst>
      <p:ext uri="{BB962C8B-B14F-4D97-AF65-F5344CB8AC3E}">
        <p14:creationId xmlns:p14="http://schemas.microsoft.com/office/powerpoint/2010/main" val="3161866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somme les signaux afin d’obtenir un seul signal appelé signal composite, ce signal va traverser le canal de transmission AWGN et va être affecté par le bruit blanc gaussien additif</a:t>
            </a:r>
          </a:p>
        </p:txBody>
      </p:sp>
      <p:sp>
        <p:nvSpPr>
          <p:cNvPr id="4" name="Slide Number Placeholder 3"/>
          <p:cNvSpPr>
            <a:spLocks noGrp="1"/>
          </p:cNvSpPr>
          <p:nvPr>
            <p:ph type="sldNum" sz="quarter" idx="10"/>
          </p:nvPr>
        </p:nvSpPr>
        <p:spPr/>
        <p:txBody>
          <a:bodyPr/>
          <a:lstStyle/>
          <a:p>
            <a:fld id="{C98A03FD-669F-475F-B08E-D2CB64605A77}" type="slidenum">
              <a:rPr lang="en-US" smtClean="0"/>
              <a:t>26</a:t>
            </a:fld>
            <a:endParaRPr lang="en-US"/>
          </a:p>
        </p:txBody>
      </p:sp>
    </p:spTree>
    <p:extLst>
      <p:ext uri="{BB962C8B-B14F-4D97-AF65-F5344CB8AC3E}">
        <p14:creationId xmlns:p14="http://schemas.microsoft.com/office/powerpoint/2010/main" val="194143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98A03FD-669F-475F-B08E-D2CB64605A77}" type="slidenum">
              <a:rPr lang="en-US" smtClean="0"/>
              <a:t>3</a:t>
            </a:fld>
            <a:endParaRPr lang="en-US" dirty="0"/>
          </a:p>
        </p:txBody>
      </p:sp>
    </p:spTree>
    <p:extLst>
      <p:ext uri="{BB962C8B-B14F-4D97-AF65-F5344CB8AC3E}">
        <p14:creationId xmlns:p14="http://schemas.microsoft.com/office/powerpoint/2010/main" val="4195075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multiplie le signal composite par les séquences PN des 4 utilisateurs afin d’extraire le signal utile de chaque usager   chaque signal obtenu est démodulé</a:t>
            </a:r>
          </a:p>
        </p:txBody>
      </p:sp>
      <p:sp>
        <p:nvSpPr>
          <p:cNvPr id="4" name="Slide Number Placeholder 3"/>
          <p:cNvSpPr>
            <a:spLocks noGrp="1"/>
          </p:cNvSpPr>
          <p:nvPr>
            <p:ph type="sldNum" sz="quarter" idx="10"/>
          </p:nvPr>
        </p:nvSpPr>
        <p:spPr/>
        <p:txBody>
          <a:bodyPr/>
          <a:lstStyle/>
          <a:p>
            <a:fld id="{C98A03FD-669F-475F-B08E-D2CB64605A77}" type="slidenum">
              <a:rPr lang="en-US" smtClean="0"/>
              <a:t>27</a:t>
            </a:fld>
            <a:endParaRPr lang="en-US"/>
          </a:p>
        </p:txBody>
      </p:sp>
    </p:spTree>
    <p:extLst>
      <p:ext uri="{BB962C8B-B14F-4D97-AF65-F5344CB8AC3E}">
        <p14:creationId xmlns:p14="http://schemas.microsoft.com/office/powerpoint/2010/main" val="22009069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dans la deuxième partie de simulation On génère des séquences binaire aléatoires de 〖10〗^4 bits comme données à transmettre pour chaque utilisateur              ensuite </a:t>
            </a:r>
            <a:r>
              <a:rPr lang="fr-FR" dirty="0" smtClean="0"/>
              <a:t>les données sont codées </a:t>
            </a:r>
            <a:r>
              <a:rPr lang="fr-FR" dirty="0"/>
              <a:t>en </a:t>
            </a:r>
            <a:r>
              <a:rPr lang="fr-FR" dirty="0" smtClean="0"/>
              <a:t>NRZ </a:t>
            </a:r>
            <a:r>
              <a:rPr lang="fr-FR" dirty="0"/>
              <a:t>et étalées par le code </a:t>
            </a:r>
            <a:r>
              <a:rPr lang="fr-FR" dirty="0" err="1"/>
              <a:t>hadamard</a:t>
            </a:r>
            <a:r>
              <a:rPr lang="fr-FR" dirty="0"/>
              <a:t> correspondant    puis </a:t>
            </a:r>
            <a:r>
              <a:rPr lang="fr-FR" dirty="0" smtClean="0"/>
              <a:t>sont </a:t>
            </a:r>
            <a:r>
              <a:rPr lang="fr-FR" dirty="0"/>
              <a:t>soumises à la transformée de Fourier inverse IFFT  on ajoute entre deux trames OFDM, un préfixe ou intervalle de garde.</a:t>
            </a:r>
          </a:p>
        </p:txBody>
      </p:sp>
      <p:sp>
        <p:nvSpPr>
          <p:cNvPr id="4" name="Slide Number Placeholder 3"/>
          <p:cNvSpPr>
            <a:spLocks noGrp="1"/>
          </p:cNvSpPr>
          <p:nvPr>
            <p:ph type="sldNum" sz="quarter" idx="10"/>
          </p:nvPr>
        </p:nvSpPr>
        <p:spPr/>
        <p:txBody>
          <a:bodyPr/>
          <a:lstStyle/>
          <a:p>
            <a:fld id="{C98A03FD-669F-475F-B08E-D2CB64605A77}" type="slidenum">
              <a:rPr lang="en-US" smtClean="0"/>
              <a:t>28</a:t>
            </a:fld>
            <a:endParaRPr lang="en-US"/>
          </a:p>
        </p:txBody>
      </p:sp>
    </p:spTree>
    <p:extLst>
      <p:ext uri="{BB962C8B-B14F-4D97-AF65-F5344CB8AC3E}">
        <p14:creationId xmlns:p14="http://schemas.microsoft.com/office/powerpoint/2010/main" val="14528729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fait varier le nombre des sous porteuses de 4 à 8 pour 4 utilisateurs On remarque la diminution du taux d’erreur binaire</a:t>
            </a:r>
          </a:p>
        </p:txBody>
      </p:sp>
      <p:sp>
        <p:nvSpPr>
          <p:cNvPr id="4" name="Slide Number Placeholder 3"/>
          <p:cNvSpPr>
            <a:spLocks noGrp="1"/>
          </p:cNvSpPr>
          <p:nvPr>
            <p:ph type="sldNum" sz="quarter" idx="10"/>
          </p:nvPr>
        </p:nvSpPr>
        <p:spPr/>
        <p:txBody>
          <a:bodyPr/>
          <a:lstStyle/>
          <a:p>
            <a:fld id="{C98A03FD-669F-475F-B08E-D2CB64605A77}" type="slidenum">
              <a:rPr lang="en-US" smtClean="0"/>
              <a:t>29</a:t>
            </a:fld>
            <a:endParaRPr lang="en-US"/>
          </a:p>
        </p:txBody>
      </p:sp>
    </p:spTree>
    <p:extLst>
      <p:ext uri="{BB962C8B-B14F-4D97-AF65-F5344CB8AC3E}">
        <p14:creationId xmlns:p14="http://schemas.microsoft.com/office/powerpoint/2010/main" val="1557506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En </a:t>
            </a:r>
            <a:r>
              <a:rPr lang="fr-FR" dirty="0" smtClean="0"/>
              <a:t>augmente </a:t>
            </a:r>
            <a:r>
              <a:rPr lang="fr-FR" dirty="0"/>
              <a:t>le nombre des sous porteuses  à 16 puis à 32 on remarque que le BER </a:t>
            </a:r>
            <a:r>
              <a:rPr lang="fr-FR" dirty="0" smtClean="0"/>
              <a:t>continue à diminuer</a:t>
            </a:r>
            <a:endParaRPr lang="fr-FR" dirty="0"/>
          </a:p>
        </p:txBody>
      </p:sp>
      <p:sp>
        <p:nvSpPr>
          <p:cNvPr id="4" name="Slide Number Placeholder 3"/>
          <p:cNvSpPr>
            <a:spLocks noGrp="1"/>
          </p:cNvSpPr>
          <p:nvPr>
            <p:ph type="sldNum" sz="quarter" idx="10"/>
          </p:nvPr>
        </p:nvSpPr>
        <p:spPr/>
        <p:txBody>
          <a:bodyPr/>
          <a:lstStyle/>
          <a:p>
            <a:fld id="{C98A03FD-669F-475F-B08E-D2CB64605A77}" type="slidenum">
              <a:rPr lang="en-US" smtClean="0"/>
              <a:t>30</a:t>
            </a:fld>
            <a:endParaRPr lang="en-US"/>
          </a:p>
        </p:txBody>
      </p:sp>
    </p:spTree>
    <p:extLst>
      <p:ext uri="{BB962C8B-B14F-4D97-AF65-F5344CB8AC3E}">
        <p14:creationId xmlns:p14="http://schemas.microsoft.com/office/powerpoint/2010/main" val="2611834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On augmente le nombre des sous porteuse à 64 puis à 128 on remarque que le taux d’erreur binaire commence à remonter</a:t>
            </a:r>
          </a:p>
        </p:txBody>
      </p:sp>
      <p:sp>
        <p:nvSpPr>
          <p:cNvPr id="4" name="Slide Number Placeholder 3"/>
          <p:cNvSpPr>
            <a:spLocks noGrp="1"/>
          </p:cNvSpPr>
          <p:nvPr>
            <p:ph type="sldNum" sz="quarter" idx="10"/>
          </p:nvPr>
        </p:nvSpPr>
        <p:spPr/>
        <p:txBody>
          <a:bodyPr/>
          <a:lstStyle/>
          <a:p>
            <a:fld id="{C98A03FD-669F-475F-B08E-D2CB64605A77}" type="slidenum">
              <a:rPr lang="en-US" smtClean="0"/>
              <a:t>31</a:t>
            </a:fld>
            <a:endParaRPr lang="en-US"/>
          </a:p>
        </p:txBody>
      </p:sp>
    </p:spTree>
    <p:extLst>
      <p:ext uri="{BB962C8B-B14F-4D97-AF65-F5344CB8AC3E}">
        <p14:creationId xmlns:p14="http://schemas.microsoft.com/office/powerpoint/2010/main" val="2792883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Cette fois on va faire varier le nombre d’utilisateurs pour la technique MC-CDMA en fixant le nombre des sous porteuses à </a:t>
            </a:r>
            <a:r>
              <a:rPr lang="fr-FR" dirty="0" smtClean="0"/>
              <a:t>32 on remarque que l’augmentation du nombre d’utilisateurs implique l’augmentation du taux d’erreur binaire </a:t>
            </a:r>
            <a:endParaRPr lang="fr-FR" dirty="0"/>
          </a:p>
        </p:txBody>
      </p:sp>
      <p:sp>
        <p:nvSpPr>
          <p:cNvPr id="4" name="Slide Number Placeholder 3"/>
          <p:cNvSpPr>
            <a:spLocks noGrp="1"/>
          </p:cNvSpPr>
          <p:nvPr>
            <p:ph type="sldNum" sz="quarter" idx="10"/>
          </p:nvPr>
        </p:nvSpPr>
        <p:spPr/>
        <p:txBody>
          <a:bodyPr/>
          <a:lstStyle/>
          <a:p>
            <a:fld id="{C98A03FD-669F-475F-B08E-D2CB64605A77}" type="slidenum">
              <a:rPr lang="en-US" smtClean="0"/>
              <a:t>32</a:t>
            </a:fld>
            <a:endParaRPr lang="en-US"/>
          </a:p>
        </p:txBody>
      </p:sp>
    </p:spTree>
    <p:extLst>
      <p:ext uri="{BB962C8B-B14F-4D97-AF65-F5344CB8AC3E}">
        <p14:creationId xmlns:p14="http://schemas.microsoft.com/office/powerpoint/2010/main" val="1140801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Afin d’observer l’influence du nombre de bits pour l’information transmise sur les performances du système on fait varier le nombre de bits envoyé en le diminuant et en l’augmentant</a:t>
            </a:r>
          </a:p>
        </p:txBody>
      </p:sp>
      <p:sp>
        <p:nvSpPr>
          <p:cNvPr id="4" name="Slide Number Placeholder 3"/>
          <p:cNvSpPr>
            <a:spLocks noGrp="1"/>
          </p:cNvSpPr>
          <p:nvPr>
            <p:ph type="sldNum" sz="quarter" idx="10"/>
          </p:nvPr>
        </p:nvSpPr>
        <p:spPr/>
        <p:txBody>
          <a:bodyPr/>
          <a:lstStyle/>
          <a:p>
            <a:fld id="{C98A03FD-669F-475F-B08E-D2CB64605A77}" type="slidenum">
              <a:rPr lang="en-US" smtClean="0"/>
              <a:t>33</a:t>
            </a:fld>
            <a:endParaRPr lang="en-US"/>
          </a:p>
        </p:txBody>
      </p:sp>
    </p:spTree>
    <p:extLst>
      <p:ext uri="{BB962C8B-B14F-4D97-AF65-F5344CB8AC3E}">
        <p14:creationId xmlns:p14="http://schemas.microsoft.com/office/powerpoint/2010/main" val="16879741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taux d’erreur binaire augmente proportionnellement à la diminution du nombre de bits envoyés</a:t>
            </a:r>
          </a:p>
        </p:txBody>
      </p:sp>
      <p:sp>
        <p:nvSpPr>
          <p:cNvPr id="4" name="Slide Number Placeholder 3"/>
          <p:cNvSpPr>
            <a:spLocks noGrp="1"/>
          </p:cNvSpPr>
          <p:nvPr>
            <p:ph type="sldNum" sz="quarter" idx="10"/>
          </p:nvPr>
        </p:nvSpPr>
        <p:spPr/>
        <p:txBody>
          <a:bodyPr/>
          <a:lstStyle/>
          <a:p>
            <a:fld id="{C98A03FD-669F-475F-B08E-D2CB64605A77}" type="slidenum">
              <a:rPr lang="en-US" smtClean="0"/>
              <a:t>34</a:t>
            </a:fld>
            <a:endParaRPr lang="en-US"/>
          </a:p>
        </p:txBody>
      </p:sp>
    </p:spTree>
    <p:extLst>
      <p:ext uri="{BB962C8B-B14F-4D97-AF65-F5344CB8AC3E}">
        <p14:creationId xmlns:p14="http://schemas.microsoft.com/office/powerpoint/2010/main" val="10751265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98A03FD-669F-475F-B08E-D2CB64605A77}" type="slidenum">
              <a:rPr lang="en-US" smtClean="0"/>
              <a:t>35</a:t>
            </a:fld>
            <a:endParaRPr lang="en-US"/>
          </a:p>
        </p:txBody>
      </p:sp>
    </p:spTree>
    <p:extLst>
      <p:ext uri="{BB962C8B-B14F-4D97-AF65-F5344CB8AC3E}">
        <p14:creationId xmlns:p14="http://schemas.microsoft.com/office/powerpoint/2010/main" val="1263156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98A03FD-669F-475F-B08E-D2CB64605A77}" type="slidenum">
              <a:rPr lang="en-US" smtClean="0"/>
              <a:t>5</a:t>
            </a:fld>
            <a:endParaRPr lang="en-US" dirty="0"/>
          </a:p>
        </p:txBody>
      </p:sp>
    </p:spTree>
    <p:extLst>
      <p:ext uri="{BB962C8B-B14F-4D97-AF65-F5344CB8AC3E}">
        <p14:creationId xmlns:p14="http://schemas.microsoft.com/office/powerpoint/2010/main" val="637692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6</a:t>
            </a:fld>
            <a:endParaRPr lang="en-US" dirty="0"/>
          </a:p>
        </p:txBody>
      </p:sp>
    </p:spTree>
    <p:extLst>
      <p:ext uri="{BB962C8B-B14F-4D97-AF65-F5344CB8AC3E}">
        <p14:creationId xmlns:p14="http://schemas.microsoft.com/office/powerpoint/2010/main" val="792188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En réception, afin de séparer ces voies et d’assurer leur restitution sous leur forme initiale, l’opération de démultiplexage est nécessaire.</a:t>
            </a:r>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7</a:t>
            </a:fld>
            <a:endParaRPr lang="en-US"/>
          </a:p>
        </p:txBody>
      </p:sp>
    </p:spTree>
    <p:extLst>
      <p:ext uri="{BB962C8B-B14F-4D97-AF65-F5344CB8AC3E}">
        <p14:creationId xmlns:p14="http://schemas.microsoft.com/office/powerpoint/2010/main" val="3489008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Pour éviter des interférences entre les différentes sous-bandes,  on sépare les bandes voisines par des bandes  de garde donc on a besoin réduire la largeur de la bande de fréquence utile est cela présente l'</a:t>
            </a:r>
            <a:r>
              <a:rPr lang="fr-FR" dirty="0" err="1"/>
              <a:t>inconvenient</a:t>
            </a:r>
            <a:r>
              <a:rPr lang="fr-FR" dirty="0"/>
              <a:t> majeur de cette technique</a:t>
            </a:r>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8</a:t>
            </a:fld>
            <a:endParaRPr lang="en-US"/>
          </a:p>
        </p:txBody>
      </p:sp>
    </p:spTree>
    <p:extLst>
      <p:ext uri="{BB962C8B-B14F-4D97-AF65-F5344CB8AC3E}">
        <p14:creationId xmlns:p14="http://schemas.microsoft.com/office/powerpoint/2010/main" val="1728191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principal avantage pour cette technique est la diminution du nombre de fréquences porteuses à une seule porteuse qui traverse l'émetteur mais le principal inconvénient pour le TDMA c’est les interférences inter-symbole</a:t>
            </a:r>
          </a:p>
        </p:txBody>
      </p:sp>
      <p:sp>
        <p:nvSpPr>
          <p:cNvPr id="4" name="Slide Number Placeholder 3"/>
          <p:cNvSpPr>
            <a:spLocks noGrp="1"/>
          </p:cNvSpPr>
          <p:nvPr>
            <p:ph type="sldNum" sz="quarter" idx="10"/>
          </p:nvPr>
        </p:nvSpPr>
        <p:spPr/>
        <p:txBody>
          <a:bodyPr/>
          <a:lstStyle/>
          <a:p>
            <a:fld id="{C98A03FD-669F-475F-B08E-D2CB64605A77}" type="slidenum">
              <a:rPr lang="en-US" smtClean="0"/>
              <a:t>9</a:t>
            </a:fld>
            <a:endParaRPr lang="en-US"/>
          </a:p>
        </p:txBody>
      </p:sp>
    </p:spTree>
    <p:extLst>
      <p:ext uri="{BB962C8B-B14F-4D97-AF65-F5344CB8AC3E}">
        <p14:creationId xmlns:p14="http://schemas.microsoft.com/office/powerpoint/2010/main" val="1500716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chaque usager émet et reçoit à l’aide d’un code qui lui est propre, le code étale les données à transmettre    Chaque récepteur fait l’opération de corréler les signaux multiplexés qu’il reçoit avec la séquence convenue. De ce fait Il reconstitue donc les données qui lui sont destinées, la corrélation de tous les autres signaux résultant du </a:t>
            </a:r>
          </a:p>
          <a:p>
            <a:r>
              <a:rPr lang="fr-FR" dirty="0"/>
              <a:t>multiplexage est nulle.</a:t>
            </a:r>
          </a:p>
          <a:p>
            <a:r>
              <a:rPr lang="fr-FR" dirty="0"/>
              <a:t>Résistance aux interférences Confidentialité (faible probabilité d’interception) Multiplexage adapté aux systèmes cellulaires</a:t>
            </a:r>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11</a:t>
            </a:fld>
            <a:endParaRPr lang="en-US"/>
          </a:p>
        </p:txBody>
      </p:sp>
    </p:spTree>
    <p:extLst>
      <p:ext uri="{BB962C8B-B14F-4D97-AF65-F5344CB8AC3E}">
        <p14:creationId xmlns:p14="http://schemas.microsoft.com/office/powerpoint/2010/main" val="887612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Les antennes adaptatives ou intelligentes c'est un réseau d'antennes qui fonctionne avec un algorithme adaptatif et qui forme un faisceau (ou un lobe) principal vers la direction de l'utilisateur d’intérêt suivant un vecteur de poids W , on les appelle antennes  à formation de faisceaux ou </a:t>
            </a:r>
            <a:r>
              <a:rPr lang="fr-FR" dirty="0" err="1"/>
              <a:t>beamforming</a:t>
            </a:r>
            <a:r>
              <a:rPr lang="fr-FR" dirty="0"/>
              <a:t> en anglais, on l'a vu dans le cours com mobiles</a:t>
            </a:r>
            <a:endParaRPr lang="en-US" dirty="0"/>
          </a:p>
        </p:txBody>
      </p:sp>
      <p:sp>
        <p:nvSpPr>
          <p:cNvPr id="4" name="Slide Number Placeholder 3"/>
          <p:cNvSpPr>
            <a:spLocks noGrp="1"/>
          </p:cNvSpPr>
          <p:nvPr>
            <p:ph type="sldNum" sz="quarter" idx="10"/>
          </p:nvPr>
        </p:nvSpPr>
        <p:spPr/>
        <p:txBody>
          <a:bodyPr/>
          <a:lstStyle/>
          <a:p>
            <a:fld id="{C98A03FD-669F-475F-B08E-D2CB64605A77}" type="slidenum">
              <a:rPr lang="en-US" smtClean="0"/>
              <a:t>12</a:t>
            </a:fld>
            <a:endParaRPr lang="en-US"/>
          </a:p>
        </p:txBody>
      </p:sp>
    </p:spTree>
    <p:extLst>
      <p:ext uri="{BB962C8B-B14F-4D97-AF65-F5344CB8AC3E}">
        <p14:creationId xmlns:p14="http://schemas.microsoft.com/office/powerpoint/2010/main" val="1782347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Test info</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346D357-C01E-4A10-8B1E-0D17135738CA}" type="datetime1">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41186678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8A2120-22EF-4F58-ABEA-C9151A8C3CE9}" type="datetime1">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75776817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F3431D-8EF7-45CE-A813-142698FE0823}" type="datetime1">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136069786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7252A3-37F6-4390-A910-1482BD308367}" type="datetime1">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362264947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E52297-798A-407A-A56F-A68EC78B7808}" type="datetime1">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33155369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CE71D59-834F-4179-86DF-C5A7625FB3F8}" type="datetime1">
              <a:rPr lang="en-US" smtClean="0"/>
              <a:t>5/30/2017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25169700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E6843AA-6A37-4767-A8B0-2797A51BE705}" type="datetime1">
              <a:rPr lang="en-US" smtClean="0"/>
              <a:t>5/30/2017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26432376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F21825-C074-40FE-9363-CF22AF076A58}" type="datetime1">
              <a:rPr lang="en-US" smtClean="0"/>
              <a:t>5/30/2017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225579098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5F1E87-CD37-4F48-A8FF-961765DE32F6}" type="datetime1">
              <a:rPr lang="en-US" smtClean="0"/>
              <a:t>5/30/2017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46488897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F4E262A-60E7-446D-829D-705CAF0A699D}" type="datetime1">
              <a:rPr lang="en-US" smtClean="0"/>
              <a:t>5/30/2017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18948140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A001AC-4D64-49DE-8CF4-7D4A2586BB41}" type="datetime1">
              <a:rPr lang="en-US" smtClean="0"/>
              <a:t>5/30/2017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403D9-1EF9-4D83-8F99-27C64A2CC18F}" type="slidenum">
              <a:rPr lang="en-US" smtClean="0"/>
              <a:t>‹#›</a:t>
            </a:fld>
            <a:endParaRPr lang="en-US"/>
          </a:p>
        </p:txBody>
      </p:sp>
    </p:spTree>
    <p:extLst>
      <p:ext uri="{BB962C8B-B14F-4D97-AF65-F5344CB8AC3E}">
        <p14:creationId xmlns:p14="http://schemas.microsoft.com/office/powerpoint/2010/main" val="18779914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powerpoint.sage-fox.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Test info</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E99567-BBA3-49CA-9889-1379CA3C0DAC}" type="datetime1">
              <a:rPr lang="en-US" smtClean="0"/>
              <a:t>5/30/2017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403D9-1EF9-4D83-8F99-27C64A2CC18F}" type="slidenum">
              <a:rPr lang="en-US" smtClean="0"/>
              <a:t>‹#›</a:t>
            </a:fld>
            <a:endParaRPr lang="en-US" dirty="0"/>
          </a:p>
        </p:txBody>
      </p:sp>
      <p:pic>
        <p:nvPicPr>
          <p:cNvPr id="14" name="Picture 13">
            <a:hlinkClick r:id="rId14"/>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1817542" y="6743905"/>
            <a:ext cx="365760" cy="100404"/>
          </a:xfrm>
          <a:prstGeom prst="rect">
            <a:avLst/>
          </a:prstGeom>
          <a:solidFill>
            <a:schemeClr val="tx1">
              <a:alpha val="20000"/>
            </a:schemeClr>
          </a:solidFill>
          <a:effectLst/>
        </p:spPr>
      </p:pic>
    </p:spTree>
    <p:extLst>
      <p:ext uri="{BB962C8B-B14F-4D97-AF65-F5344CB8AC3E}">
        <p14:creationId xmlns:p14="http://schemas.microsoft.com/office/powerpoint/2010/main" val="108978196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comments" Target="../comments/comment4.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hyperlink" Target="http://powerpoint.sage-fox.com/"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comments" Target="../comments/comment6.xml"/></Relationships>
</file>

<file path=ppt/slides/_rels/slide17.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15.png"/><Relationship Id="rId7"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comments" Target="../comments/comment7.xml"/><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comments" Target="../comments/comment8.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omments" Target="../comments/comment9.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comments" Target="../comments/commen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comments" Target="../comments/commen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comments" Target="../comments/commen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comments" Target="../comments/commen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comments" Target="../comments/comment14.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comments" Target="../comments/comment15.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comments" Target="../comments/comment16.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comments" Target="../comments/comment17.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comments" Target="../comments/comment18.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comments" Target="../comments/comment19.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omments" Target="../comments/commen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comments" Target="../comments/commen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2A403D9-1EF9-4D83-8F99-27C64A2CC18F}" type="slidenum">
              <a:rPr lang="en-US" smtClean="0"/>
              <a:t>1</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097" y="1089498"/>
            <a:ext cx="11718205" cy="4814854"/>
          </a:xfrm>
          <a:prstGeom prst="rect">
            <a:avLst/>
          </a:prstGeom>
        </p:spPr>
      </p:pic>
    </p:spTree>
    <p:extLst>
      <p:ext uri="{BB962C8B-B14F-4D97-AF65-F5344CB8AC3E}">
        <p14:creationId xmlns:p14="http://schemas.microsoft.com/office/powerpoint/2010/main" val="226485388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99380" y="606285"/>
            <a:ext cx="11327525" cy="6011003"/>
          </a:xfrm>
          <a:prstGeom prst="rect">
            <a:avLst/>
          </a:prstGeom>
          <a:solidFill>
            <a:schemeClr val="bg1">
              <a:alpha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Placeholder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380" y="1451039"/>
            <a:ext cx="1913939" cy="1702117"/>
          </a:xfrm>
          <a:prstGeom prst="roundRect">
            <a:avLst>
              <a:gd name="adj" fmla="val 11041"/>
            </a:avLst>
          </a:prstGeom>
          <a:ln>
            <a:noFill/>
          </a:ln>
          <a:effectLst>
            <a:outerShdw blurRad="50800" dist="38100" dir="2700000" algn="tl" rotWithShape="0">
              <a:prstClr val="black">
                <a:alpha val="40000"/>
              </a:prstClr>
            </a:outerShdw>
          </a:effectLst>
        </p:spPr>
      </p:pic>
      <p:pic>
        <p:nvPicPr>
          <p:cNvPr id="21" name="Picture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3319" y="1451039"/>
            <a:ext cx="1947850" cy="1702117"/>
          </a:xfrm>
          <a:prstGeom prst="roundRect">
            <a:avLst>
              <a:gd name="adj" fmla="val 13151"/>
            </a:avLst>
          </a:prstGeom>
          <a:ln>
            <a:noFill/>
          </a:ln>
          <a:effectLst>
            <a:outerShdw blurRad="50800" dist="38100" dir="2700000" algn="tl" rotWithShape="0">
              <a:prstClr val="black">
                <a:alpha val="40000"/>
              </a:prstClr>
            </a:outerShdw>
          </a:effectLst>
        </p:spPr>
      </p:pic>
      <p:pic>
        <p:nvPicPr>
          <p:cNvPr id="32" name="Picture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7258" y="1451039"/>
            <a:ext cx="2101212" cy="1702117"/>
          </a:xfrm>
          <a:prstGeom prst="roundRect">
            <a:avLst>
              <a:gd name="adj" fmla="val 11744"/>
            </a:avLst>
          </a:prstGeom>
          <a:ln>
            <a:noFill/>
          </a:ln>
          <a:effectLst>
            <a:outerShdw blurRad="50800" dist="38100" dir="2700000" algn="tl" rotWithShape="0">
              <a:prstClr val="black">
                <a:alpha val="40000"/>
              </a:prstClr>
            </a:outerShdw>
          </a:effectLst>
        </p:spPr>
      </p:pic>
      <p:pic>
        <p:nvPicPr>
          <p:cNvPr id="33" name="Picture Placeholder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8470" y="1451039"/>
            <a:ext cx="2048619" cy="1716056"/>
          </a:xfrm>
          <a:prstGeom prst="roundRect">
            <a:avLst>
              <a:gd name="adj" fmla="val 7524"/>
            </a:avLst>
          </a:prstGeom>
          <a:ln>
            <a:noFill/>
          </a:ln>
          <a:effectLst>
            <a:outerShdw blurRad="50800" dist="38100" dir="2700000" algn="tl" rotWithShape="0">
              <a:prstClr val="black">
                <a:alpha val="40000"/>
              </a:prstClr>
            </a:outerShdw>
          </a:effectLst>
        </p:spPr>
      </p:pic>
      <p:sp>
        <p:nvSpPr>
          <p:cNvPr id="40" name="Rounded Rectangle 22"/>
          <p:cNvSpPr/>
          <p:nvPr/>
        </p:nvSpPr>
        <p:spPr>
          <a:xfrm>
            <a:off x="499380" y="3755319"/>
            <a:ext cx="7977709" cy="2457898"/>
          </a:xfrm>
          <a:prstGeom prst="roundRect">
            <a:avLst>
              <a:gd name="adj" fmla="val 6561"/>
            </a:avLst>
          </a:prstGeom>
          <a:solidFill>
            <a:srgbClr val="ED7D3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Isosceles Triangle 40"/>
          <p:cNvSpPr/>
          <p:nvPr/>
        </p:nvSpPr>
        <p:spPr>
          <a:xfrm>
            <a:off x="3205255" y="3468255"/>
            <a:ext cx="460856" cy="287064"/>
          </a:xfrm>
          <a:prstGeom prs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TextBox 43"/>
          <p:cNvSpPr txBox="1"/>
          <p:nvPr/>
        </p:nvSpPr>
        <p:spPr>
          <a:xfrm>
            <a:off x="635431" y="3884968"/>
            <a:ext cx="7841658" cy="2074414"/>
          </a:xfrm>
          <a:prstGeom prst="rect">
            <a:avLst/>
          </a:prstGeom>
          <a:noFill/>
        </p:spPr>
        <p:txBody>
          <a:bodyPr wrap="square" rtlCol="0">
            <a:spAutoFit/>
          </a:bodyPr>
          <a:lstStyle/>
          <a:p>
            <a:pPr defTabSz="1219170">
              <a:spcBef>
                <a:spcPct val="20000"/>
              </a:spcBef>
              <a:defRPr/>
            </a:pPr>
            <a:r>
              <a:rPr lang="fr-FR" sz="2800" b="1" dirty="0">
                <a:solidFill>
                  <a:srgbClr val="000000"/>
                </a:solidFill>
                <a:latin typeface="Times New Roman" panose="02020603050405020304" pitchFamily="18" charset="0"/>
                <a:ea typeface="Calibri" panose="020F0502020204030204" pitchFamily="34" charset="0"/>
              </a:rPr>
              <a:t>Code Division Multiple Access</a:t>
            </a:r>
            <a:endParaRPr lang="fr-FR" sz="2800" b="1" dirty="0">
              <a:latin typeface="Times New Roman" panose="02020603050405020304" pitchFamily="18" charset="0"/>
              <a:cs typeface="Times New Roman" panose="02020603050405020304" pitchFamily="18" charset="0"/>
            </a:endParaRPr>
          </a:p>
          <a:p>
            <a:pPr defTabSz="1219170">
              <a:spcBef>
                <a:spcPct val="20000"/>
              </a:spcBef>
              <a:defRPr/>
            </a:pPr>
            <a:r>
              <a:rPr lang="fr-FR" sz="2400" dirty="0">
                <a:latin typeface="Times New Roman" panose="02020603050405020304" pitchFamily="18" charset="0"/>
                <a:cs typeface="Times New Roman" panose="02020603050405020304" pitchFamily="18" charset="0"/>
              </a:rPr>
              <a:t>Cette techniques d’accès multiple est basée sur l’étalement de spectre. chaque utilisateur peut émettre et recevoir sur toute la bande de fréquence du canal de transmission et tout le long d’intervalle du temps en utilisant un code qui lui est propre</a:t>
            </a:r>
            <a:r>
              <a:rPr lang="fr-FR" sz="2000" dirty="0">
                <a:latin typeface="Times New Roman" panose="02020603050405020304" pitchFamily="18" charset="0"/>
                <a:cs typeface="Times New Roman" panose="02020603050405020304" pitchFamily="18" charset="0"/>
              </a:rPr>
              <a:t>. </a:t>
            </a:r>
            <a:endParaRPr lang="en-US" sz="2000" dirty="0">
              <a:solidFill>
                <a:schemeClr val="bg1">
                  <a:lumMod val="95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rotWithShape="1">
          <a:blip r:embed="rId6"/>
          <a:srcRect l="27405" t="44561" r="27355" b="16266"/>
          <a:stretch/>
        </p:blipFill>
        <p:spPr>
          <a:xfrm>
            <a:off x="8679767" y="3167095"/>
            <a:ext cx="2968894" cy="3046122"/>
          </a:xfrm>
          <a:prstGeom prst="rect">
            <a:avLst/>
          </a:prstGeom>
        </p:spPr>
      </p:pic>
      <p:sp>
        <p:nvSpPr>
          <p:cNvPr id="14" name="Arrow: Pentagon 13"/>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5" name="Slide Number Placeholder 4"/>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75527450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9" presetClass="emph" presetSubtype="0" nodeType="afterEffect">
                                  <p:stCondLst>
                                    <p:cond delay="0"/>
                                  </p:stCondLst>
                                  <p:childTnLst>
                                    <p:set>
                                      <p:cBhvr rctx="PPT">
                                        <p:cTn id="9" dur="indefinite"/>
                                        <p:tgtEl>
                                          <p:spTgt spid="20"/>
                                        </p:tgtEl>
                                        <p:attrNameLst>
                                          <p:attrName>style.opacity</p:attrName>
                                        </p:attrNameLst>
                                      </p:cBhvr>
                                      <p:to>
                                        <p:strVal val="0.25"/>
                                      </p:to>
                                    </p:set>
                                    <p:animEffect filter="image" prLst="opacity: 0.25">
                                      <p:cBhvr rctx="IE">
                                        <p:cTn id="10" dur="indefinite"/>
                                        <p:tgtEl>
                                          <p:spTgt spid="20"/>
                                        </p:tgtEl>
                                      </p:cBhvr>
                                    </p:animEffect>
                                  </p:childTnLst>
                                </p:cTn>
                              </p:par>
                            </p:childTnLst>
                          </p:cTn>
                        </p:par>
                        <p:par>
                          <p:cTn id="11" fill="hold">
                            <p:stCondLst>
                              <p:cond delay="0"/>
                            </p:stCondLst>
                            <p:childTnLst>
                              <p:par>
                                <p:cTn id="12" presetID="9" presetClass="emph" presetSubtype="0" nodeType="afterEffect">
                                  <p:stCondLst>
                                    <p:cond delay="0"/>
                                  </p:stCondLst>
                                  <p:childTnLst>
                                    <p:set>
                                      <p:cBhvr rctx="PPT">
                                        <p:cTn id="13" dur="indefinite"/>
                                        <p:tgtEl>
                                          <p:spTgt spid="21"/>
                                        </p:tgtEl>
                                        <p:attrNameLst>
                                          <p:attrName>style.opacity</p:attrName>
                                        </p:attrNameLst>
                                      </p:cBhvr>
                                      <p:to>
                                        <p:strVal val="0.25"/>
                                      </p:to>
                                    </p:set>
                                    <p:animEffect filter="image" prLst="opacity: 0.25">
                                      <p:cBhvr rctx="IE">
                                        <p:cTn id="14" dur="indefinite"/>
                                        <p:tgtEl>
                                          <p:spTgt spid="21"/>
                                        </p:tgtEl>
                                      </p:cBhvr>
                                    </p:animEffect>
                                  </p:childTnLst>
                                </p:cTn>
                              </p:par>
                            </p:childTnLst>
                          </p:cTn>
                        </p:par>
                        <p:par>
                          <p:cTn id="15" fill="hold">
                            <p:stCondLst>
                              <p:cond delay="0"/>
                            </p:stCondLst>
                            <p:childTnLst>
                              <p:par>
                                <p:cTn id="16" presetID="9" presetClass="emph" presetSubtype="0" nodeType="afterEffect">
                                  <p:stCondLst>
                                    <p:cond delay="0"/>
                                  </p:stCondLst>
                                  <p:childTnLst>
                                    <p:set>
                                      <p:cBhvr rctx="PPT">
                                        <p:cTn id="17" dur="indefinite"/>
                                        <p:tgtEl>
                                          <p:spTgt spid="33"/>
                                        </p:tgtEl>
                                        <p:attrNameLst>
                                          <p:attrName>style.opacity</p:attrName>
                                        </p:attrNameLst>
                                      </p:cBhvr>
                                      <p:to>
                                        <p:strVal val="0.25"/>
                                      </p:to>
                                    </p:set>
                                    <p:animEffect filter="image" prLst="opacity: 0.25">
                                      <p:cBhvr rctx="IE">
                                        <p:cTn id="18" dur="indefinite"/>
                                        <p:tgtEl>
                                          <p:spTgt spid="33"/>
                                        </p:tgtEl>
                                      </p:cBhvr>
                                    </p:animEffect>
                                  </p:childTnLst>
                                </p:cTn>
                              </p:par>
                              <p:par>
                                <p:cTn id="19" presetID="19" presetClass="emph" presetSubtype="0" fill="hold" grpId="0" nodeType="withEffect">
                                  <p:stCondLst>
                                    <p:cond delay="0"/>
                                  </p:stCondLst>
                                  <p:childTnLst>
                                    <p:animClr clrSpc="rgb" dir="cw">
                                      <p:cBhvr override="childStyle">
                                        <p:cTn id="20" dur="500" fill="hold"/>
                                        <p:tgtEl>
                                          <p:spTgt spid="40"/>
                                        </p:tgtEl>
                                        <p:attrNameLst>
                                          <p:attrName>style.color</p:attrName>
                                        </p:attrNameLst>
                                      </p:cBhvr>
                                      <p:to>
                                        <a:srgbClr val="A5A5A5"/>
                                      </p:to>
                                    </p:animClr>
                                    <p:animClr clrSpc="rgb" dir="cw">
                                      <p:cBhvr>
                                        <p:cTn id="21" dur="500" fill="hold"/>
                                        <p:tgtEl>
                                          <p:spTgt spid="40"/>
                                        </p:tgtEl>
                                        <p:attrNameLst>
                                          <p:attrName>fillcolor</p:attrName>
                                        </p:attrNameLst>
                                      </p:cBhvr>
                                      <p:to>
                                        <a:srgbClr val="A5A5A5"/>
                                      </p:to>
                                    </p:animClr>
                                    <p:set>
                                      <p:cBhvr>
                                        <p:cTn id="22" dur="500" fill="hold"/>
                                        <p:tgtEl>
                                          <p:spTgt spid="40"/>
                                        </p:tgtEl>
                                        <p:attrNameLst>
                                          <p:attrName>fill.type</p:attrName>
                                        </p:attrNameLst>
                                      </p:cBhvr>
                                      <p:to>
                                        <p:strVal val="solid"/>
                                      </p:to>
                                    </p:set>
                                    <p:set>
                                      <p:cBhvr>
                                        <p:cTn id="23" dur="500" fill="hold"/>
                                        <p:tgtEl>
                                          <p:spTgt spid="40"/>
                                        </p:tgtEl>
                                        <p:attrNameLst>
                                          <p:attrName>fill.on</p:attrName>
                                        </p:attrNameLst>
                                      </p:cBhvr>
                                      <p:to>
                                        <p:strVal val="true"/>
                                      </p:to>
                                    </p:set>
                                  </p:childTnLst>
                                </p:cTn>
                              </p:par>
                            </p:childTnLst>
                          </p:cTn>
                        </p:par>
                        <p:par>
                          <p:cTn id="24" fill="hold">
                            <p:stCondLst>
                              <p:cond delay="500"/>
                            </p:stCondLst>
                            <p:childTnLst>
                              <p:par>
                                <p:cTn id="25" presetID="63" presetClass="path" presetSubtype="0" accel="50000" decel="50000" fill="hold" grpId="0" nodeType="afterEffect">
                                  <p:stCondLst>
                                    <p:cond delay="0"/>
                                  </p:stCondLst>
                                  <p:childTnLst>
                                    <p:animMotion origin="layout" path="M -8.33333E-7 -3.7037E-7 L 0.1668 0.00208 " pathEditMode="relative" rAng="0" ptsTypes="AA">
                                      <p:cBhvr>
                                        <p:cTn id="26" dur="1000" fill="hold"/>
                                        <p:tgtEl>
                                          <p:spTgt spid="41"/>
                                        </p:tgtEl>
                                        <p:attrNameLst>
                                          <p:attrName>ppt_x</p:attrName>
                                          <p:attrName>ppt_y</p:attrName>
                                        </p:attrNameLst>
                                      </p:cBhvr>
                                      <p:rCtr x="8333" y="93"/>
                                    </p:animMotion>
                                  </p:childTnLst>
                                </p:cTn>
                              </p:par>
                              <p:par>
                                <p:cTn id="27" presetID="19" presetClass="emph" presetSubtype="0" fill="hold" grpId="1" nodeType="withEffect">
                                  <p:stCondLst>
                                    <p:cond delay="0"/>
                                  </p:stCondLst>
                                  <p:childTnLst>
                                    <p:animClr clrSpc="rgb" dir="cw">
                                      <p:cBhvr override="childStyle">
                                        <p:cTn id="28" dur="1000" fill="hold"/>
                                        <p:tgtEl>
                                          <p:spTgt spid="41"/>
                                        </p:tgtEl>
                                        <p:attrNameLst>
                                          <p:attrName>style.color</p:attrName>
                                        </p:attrNameLst>
                                      </p:cBhvr>
                                      <p:to>
                                        <a:srgbClr val="A5A5A5"/>
                                      </p:to>
                                    </p:animClr>
                                    <p:animClr clrSpc="rgb" dir="cw">
                                      <p:cBhvr>
                                        <p:cTn id="29" dur="1000" fill="hold"/>
                                        <p:tgtEl>
                                          <p:spTgt spid="41"/>
                                        </p:tgtEl>
                                        <p:attrNameLst>
                                          <p:attrName>fillcolor</p:attrName>
                                        </p:attrNameLst>
                                      </p:cBhvr>
                                      <p:to>
                                        <a:srgbClr val="A5A5A5"/>
                                      </p:to>
                                    </p:animClr>
                                    <p:set>
                                      <p:cBhvr>
                                        <p:cTn id="30" dur="1000" fill="hold"/>
                                        <p:tgtEl>
                                          <p:spTgt spid="41"/>
                                        </p:tgtEl>
                                        <p:attrNameLst>
                                          <p:attrName>fill.type</p:attrName>
                                        </p:attrNameLst>
                                      </p:cBhvr>
                                      <p:to>
                                        <p:strVal val="solid"/>
                                      </p:to>
                                    </p:set>
                                    <p:set>
                                      <p:cBhvr>
                                        <p:cTn id="31" dur="1000" fill="hold"/>
                                        <p:tgtEl>
                                          <p:spTgt spid="41"/>
                                        </p:tgtEl>
                                        <p:attrNameLst>
                                          <p:attrName>fill.on</p:attrName>
                                        </p:attrNameLst>
                                      </p:cBhvr>
                                      <p:to>
                                        <p:strVal val="true"/>
                                      </p:to>
                                    </p:set>
                                  </p:childTnLst>
                                </p:cTn>
                              </p:par>
                              <p:par>
                                <p:cTn id="32" presetID="18" presetClass="entr" presetSubtype="1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strips(downLeft)">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1" grpId="1"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6666" y="606436"/>
            <a:ext cx="11253212" cy="6051524"/>
          </a:xfrm>
          <a:prstGeom prst="rect">
            <a:avLst/>
          </a:prstGeom>
          <a:solidFill>
            <a:schemeClr val="bg1">
              <a:alpha val="5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2400" dirty="0">
                <a:solidFill>
                  <a:schemeClr val="tx1"/>
                </a:solidFill>
                <a:latin typeface="Times New Roman" panose="02020603050405020304" pitchFamily="18" charset="0"/>
                <a:cs typeface="Times New Roman" panose="02020603050405020304" pitchFamily="18" charset="0"/>
              </a:rPr>
              <a:t>Le principe est le suivant : une clé (ou code) correspond à chaque utilisateur, à l’aide de cette clé son message est codé avant d’être émis</a:t>
            </a:r>
          </a:p>
          <a:p>
            <a:endParaRPr lang="en-US" dirty="0">
              <a:solidFill>
                <a:schemeClr val="bg1">
                  <a:lumMod val="95000"/>
                </a:schemeClr>
              </a:solidFill>
            </a:endParaRPr>
          </a:p>
        </p:txBody>
      </p:sp>
      <p:sp>
        <p:nvSpPr>
          <p:cNvPr id="28" name="Text Box 5"/>
          <p:cNvSpPr txBox="1">
            <a:spLocks noChangeArrowheads="1"/>
          </p:cNvSpPr>
          <p:nvPr/>
        </p:nvSpPr>
        <p:spPr bwMode="auto">
          <a:xfrm>
            <a:off x="1692850" y="1593848"/>
            <a:ext cx="1082675" cy="862013"/>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6"/>
          </a:lnRef>
          <a:fillRef idx="3">
            <a:schemeClr val="accent6"/>
          </a:fillRef>
          <a:effectRef idx="3">
            <a:schemeClr val="accent6"/>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données</a:t>
            </a:r>
          </a:p>
          <a:p>
            <a:pPr algn="ctr">
              <a:spcBef>
                <a:spcPct val="50000"/>
              </a:spcBef>
            </a:pPr>
            <a:r>
              <a:rPr lang="fr-FR" altLang="fr-FR" sz="2000" b="1" dirty="0">
                <a:latin typeface="Times New Roman" panose="02020603050405020304" pitchFamily="18" charset="0"/>
                <a:cs typeface="Times New Roman" panose="02020603050405020304" pitchFamily="18" charset="0"/>
              </a:rPr>
              <a:t>user 1</a:t>
            </a:r>
          </a:p>
        </p:txBody>
      </p:sp>
      <p:sp>
        <p:nvSpPr>
          <p:cNvPr id="29" name="AutoShape 10"/>
          <p:cNvSpPr>
            <a:spLocks noChangeArrowheads="1"/>
          </p:cNvSpPr>
          <p:nvPr/>
        </p:nvSpPr>
        <p:spPr bwMode="auto">
          <a:xfrm>
            <a:off x="3234719" y="1766886"/>
            <a:ext cx="574675" cy="527050"/>
          </a:xfrm>
          <a:prstGeom prst="flowChartSummingJunction">
            <a:avLst/>
          </a:prstGeom>
          <a:gradFill rotWithShape="0">
            <a:gsLst>
              <a:gs pos="0">
                <a:schemeClr val="accent1"/>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1800"/>
          </a:p>
        </p:txBody>
      </p:sp>
      <p:sp>
        <p:nvSpPr>
          <p:cNvPr id="30" name="Text Box 7"/>
          <p:cNvSpPr txBox="1">
            <a:spLocks noChangeArrowheads="1"/>
          </p:cNvSpPr>
          <p:nvPr/>
        </p:nvSpPr>
        <p:spPr bwMode="auto">
          <a:xfrm>
            <a:off x="1705956" y="4303711"/>
            <a:ext cx="1128713" cy="862013"/>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4"/>
          </a:lnRef>
          <a:fillRef idx="3">
            <a:schemeClr val="accent4"/>
          </a:fillRef>
          <a:effectRef idx="3">
            <a:schemeClr val="accent4"/>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données</a:t>
            </a:r>
          </a:p>
          <a:p>
            <a:pPr algn="ctr">
              <a:spcBef>
                <a:spcPct val="50000"/>
              </a:spcBef>
            </a:pPr>
            <a:r>
              <a:rPr lang="fr-FR" altLang="fr-FR" sz="2000" b="1" dirty="0">
                <a:latin typeface="Times New Roman" panose="02020603050405020304" pitchFamily="18" charset="0"/>
                <a:cs typeface="Times New Roman" panose="02020603050405020304" pitchFamily="18" charset="0"/>
              </a:rPr>
              <a:t>user N</a:t>
            </a:r>
          </a:p>
        </p:txBody>
      </p:sp>
      <p:sp>
        <p:nvSpPr>
          <p:cNvPr id="31" name="AutoShape 11"/>
          <p:cNvSpPr>
            <a:spLocks noChangeArrowheads="1"/>
          </p:cNvSpPr>
          <p:nvPr/>
        </p:nvSpPr>
        <p:spPr bwMode="auto">
          <a:xfrm>
            <a:off x="3245831" y="4416424"/>
            <a:ext cx="574675" cy="527050"/>
          </a:xfrm>
          <a:prstGeom prst="flowChartSummingJunction">
            <a:avLst/>
          </a:prstGeom>
          <a:gradFill rotWithShape="0">
            <a:gsLst>
              <a:gs pos="0">
                <a:schemeClr val="accent1"/>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1800"/>
          </a:p>
        </p:txBody>
      </p:sp>
      <p:sp>
        <p:nvSpPr>
          <p:cNvPr id="32" name="Text Box 14"/>
          <p:cNvSpPr txBox="1">
            <a:spLocks noChangeArrowheads="1"/>
          </p:cNvSpPr>
          <p:nvPr/>
        </p:nvSpPr>
        <p:spPr bwMode="auto">
          <a:xfrm>
            <a:off x="2998181" y="2782886"/>
            <a:ext cx="1047750" cy="400050"/>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3">
            <a:schemeClr val="accent2"/>
          </a:fillRef>
          <a:effectRef idx="2">
            <a:schemeClr val="accent2"/>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Code1</a:t>
            </a:r>
          </a:p>
        </p:txBody>
      </p:sp>
      <p:sp>
        <p:nvSpPr>
          <p:cNvPr id="33" name="Text Box 15"/>
          <p:cNvSpPr txBox="1">
            <a:spLocks noChangeArrowheads="1"/>
          </p:cNvSpPr>
          <p:nvPr/>
        </p:nvSpPr>
        <p:spPr bwMode="auto">
          <a:xfrm>
            <a:off x="2998181" y="5429249"/>
            <a:ext cx="1047750" cy="400050"/>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3">
            <a:schemeClr val="accent2"/>
          </a:fillRef>
          <a:effectRef idx="2">
            <a:schemeClr val="accent2"/>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Code N</a:t>
            </a:r>
          </a:p>
        </p:txBody>
      </p:sp>
      <p:sp>
        <p:nvSpPr>
          <p:cNvPr id="34" name="AutoShape 16"/>
          <p:cNvSpPr>
            <a:spLocks noChangeArrowheads="1"/>
          </p:cNvSpPr>
          <p:nvPr/>
        </p:nvSpPr>
        <p:spPr bwMode="auto">
          <a:xfrm>
            <a:off x="4284056" y="2924173"/>
            <a:ext cx="790575" cy="720725"/>
          </a:xfrm>
          <a:prstGeom prst="flowChartOr">
            <a:avLst/>
          </a:prstGeom>
          <a:gradFill>
            <a:gsLst>
              <a:gs pos="0">
                <a:schemeClr val="accent1"/>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dirty="0"/>
          </a:p>
        </p:txBody>
      </p:sp>
      <p:sp>
        <p:nvSpPr>
          <p:cNvPr id="35" name="Text Box 19"/>
          <p:cNvSpPr txBox="1">
            <a:spLocks noChangeArrowheads="1"/>
          </p:cNvSpPr>
          <p:nvPr/>
        </p:nvSpPr>
        <p:spPr bwMode="auto">
          <a:xfrm>
            <a:off x="5479444" y="2924173"/>
            <a:ext cx="1646238" cy="708025"/>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5"/>
          </a:lnRef>
          <a:fillRef idx="3">
            <a:schemeClr val="accent5"/>
          </a:fillRef>
          <a:effectRef idx="2">
            <a:schemeClr val="accent5"/>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Canal de transmission</a:t>
            </a:r>
          </a:p>
        </p:txBody>
      </p:sp>
      <p:sp>
        <p:nvSpPr>
          <p:cNvPr id="36" name="AutoShape 21"/>
          <p:cNvSpPr>
            <a:spLocks noChangeArrowheads="1"/>
          </p:cNvSpPr>
          <p:nvPr/>
        </p:nvSpPr>
        <p:spPr bwMode="auto">
          <a:xfrm>
            <a:off x="8228994" y="1762123"/>
            <a:ext cx="574675" cy="527050"/>
          </a:xfrm>
          <a:prstGeom prst="flowChartSummingJunction">
            <a:avLst/>
          </a:prstGeom>
          <a:gradFill rotWithShape="0">
            <a:gsLst>
              <a:gs pos="0">
                <a:schemeClr val="accent1"/>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1800"/>
          </a:p>
        </p:txBody>
      </p:sp>
      <p:sp>
        <p:nvSpPr>
          <p:cNvPr id="37" name="AutoShape 11"/>
          <p:cNvSpPr>
            <a:spLocks noChangeArrowheads="1"/>
          </p:cNvSpPr>
          <p:nvPr/>
        </p:nvSpPr>
        <p:spPr bwMode="auto">
          <a:xfrm>
            <a:off x="8212627" y="4472191"/>
            <a:ext cx="574675" cy="527050"/>
          </a:xfrm>
          <a:prstGeom prst="flowChartSummingJunction">
            <a:avLst/>
          </a:prstGeom>
          <a:gradFill rotWithShape="0">
            <a:gsLst>
              <a:gs pos="0">
                <a:schemeClr val="accent1"/>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1800"/>
          </a:p>
        </p:txBody>
      </p:sp>
      <p:sp>
        <p:nvSpPr>
          <p:cNvPr id="38" name="Text Box 5"/>
          <p:cNvSpPr txBox="1">
            <a:spLocks noChangeArrowheads="1"/>
          </p:cNvSpPr>
          <p:nvPr/>
        </p:nvSpPr>
        <p:spPr bwMode="auto">
          <a:xfrm>
            <a:off x="9551295" y="1593848"/>
            <a:ext cx="1082675" cy="862013"/>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6"/>
          </a:lnRef>
          <a:fillRef idx="3">
            <a:schemeClr val="accent6"/>
          </a:fillRef>
          <a:effectRef idx="3">
            <a:schemeClr val="accent6"/>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données</a:t>
            </a:r>
          </a:p>
          <a:p>
            <a:pPr algn="ctr">
              <a:spcBef>
                <a:spcPct val="50000"/>
              </a:spcBef>
            </a:pPr>
            <a:r>
              <a:rPr lang="fr-FR" altLang="fr-FR" sz="2000" b="1" dirty="0">
                <a:latin typeface="Times New Roman" panose="02020603050405020304" pitchFamily="18" charset="0"/>
                <a:cs typeface="Times New Roman" panose="02020603050405020304" pitchFamily="18" charset="0"/>
              </a:rPr>
              <a:t>user 1</a:t>
            </a:r>
          </a:p>
        </p:txBody>
      </p:sp>
      <p:sp>
        <p:nvSpPr>
          <p:cNvPr id="39" name="Text Box 7"/>
          <p:cNvSpPr txBox="1">
            <a:spLocks noChangeArrowheads="1"/>
          </p:cNvSpPr>
          <p:nvPr/>
        </p:nvSpPr>
        <p:spPr bwMode="auto">
          <a:xfrm>
            <a:off x="9551295" y="4303711"/>
            <a:ext cx="1082675" cy="862013"/>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4"/>
          </a:lnRef>
          <a:fillRef idx="3">
            <a:schemeClr val="accent4"/>
          </a:fillRef>
          <a:effectRef idx="3">
            <a:schemeClr val="accent4"/>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données</a:t>
            </a:r>
          </a:p>
          <a:p>
            <a:pPr algn="ctr">
              <a:spcBef>
                <a:spcPct val="50000"/>
              </a:spcBef>
            </a:pPr>
            <a:r>
              <a:rPr lang="fr-FR" altLang="fr-FR" sz="2000" b="1" dirty="0">
                <a:latin typeface="Times New Roman" panose="02020603050405020304" pitchFamily="18" charset="0"/>
                <a:cs typeface="Times New Roman" panose="02020603050405020304" pitchFamily="18" charset="0"/>
              </a:rPr>
              <a:t>user N</a:t>
            </a:r>
          </a:p>
        </p:txBody>
      </p:sp>
      <p:sp>
        <p:nvSpPr>
          <p:cNvPr id="40" name="Text Box 23"/>
          <p:cNvSpPr txBox="1">
            <a:spLocks noChangeArrowheads="1"/>
          </p:cNvSpPr>
          <p:nvPr/>
        </p:nvSpPr>
        <p:spPr bwMode="auto">
          <a:xfrm>
            <a:off x="7895619" y="2724148"/>
            <a:ext cx="1238250" cy="400050"/>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Code1</a:t>
            </a:r>
          </a:p>
        </p:txBody>
      </p:sp>
      <p:sp>
        <p:nvSpPr>
          <p:cNvPr id="41" name="Text Box 15"/>
          <p:cNvSpPr txBox="1">
            <a:spLocks noChangeArrowheads="1"/>
          </p:cNvSpPr>
          <p:nvPr/>
        </p:nvSpPr>
        <p:spPr bwMode="auto">
          <a:xfrm>
            <a:off x="7879252" y="5458839"/>
            <a:ext cx="1254617" cy="400110"/>
          </a:xfrm>
          <a:prstGeom prst="rect">
            <a:avLst/>
          </a:prstGeom>
          <a:ln>
            <a:headEnd/>
            <a:tailEnd/>
          </a:ln>
          <a:extLst>
            <a:ext uri="{909E8E84-426E-40DD-AFC4-6F175D3DCCD1}">
              <a14:hiddenFill xmlns:a14="http://schemas.microsoft.com/office/drawing/2010/main">
                <a:gradFill rotWithShape="0">
                  <a:gsLst>
                    <a:gs pos="0">
                      <a:schemeClr val="accent1"/>
                    </a:gs>
                    <a:gs pos="100000">
                      <a:schemeClr val="bg1"/>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wrap="square">
            <a:spAutoFit/>
          </a:bodyPr>
          <a:lstStyle/>
          <a:p>
            <a:pPr algn="ctr">
              <a:spcBef>
                <a:spcPct val="50000"/>
              </a:spcBef>
            </a:pPr>
            <a:r>
              <a:rPr lang="fr-FR" altLang="fr-FR" sz="2000" b="1" dirty="0">
                <a:latin typeface="Times New Roman" panose="02020603050405020304" pitchFamily="18" charset="0"/>
                <a:cs typeface="Times New Roman" panose="02020603050405020304" pitchFamily="18" charset="0"/>
              </a:rPr>
              <a:t>Code N</a:t>
            </a:r>
          </a:p>
        </p:txBody>
      </p:sp>
      <p:sp>
        <p:nvSpPr>
          <p:cNvPr id="42" name="Line 6"/>
          <p:cNvSpPr>
            <a:spLocks noChangeShapeType="1"/>
          </p:cNvSpPr>
          <p:nvPr/>
        </p:nvSpPr>
        <p:spPr bwMode="auto">
          <a:xfrm>
            <a:off x="2233006" y="2525711"/>
            <a:ext cx="31750" cy="1709738"/>
          </a:xfrm>
          <a:prstGeom prst="line">
            <a:avLst/>
          </a:prstGeom>
          <a:noFill/>
          <a:ln w="38100">
            <a:solidFill>
              <a:srgbClr val="C0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43" name="Line 8"/>
          <p:cNvSpPr>
            <a:spLocks noChangeShapeType="1"/>
          </p:cNvSpPr>
          <p:nvPr/>
        </p:nvSpPr>
        <p:spPr bwMode="auto">
          <a:xfrm>
            <a:off x="2801331" y="2043111"/>
            <a:ext cx="433388" cy="0"/>
          </a:xfrm>
          <a:prstGeom prst="line">
            <a:avLst/>
          </a:prstGeom>
          <a:noFill/>
          <a:ln w="5715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44" name="Line 9"/>
          <p:cNvSpPr>
            <a:spLocks noChangeShapeType="1"/>
          </p:cNvSpPr>
          <p:nvPr/>
        </p:nvSpPr>
        <p:spPr bwMode="auto">
          <a:xfrm>
            <a:off x="2834669" y="4733924"/>
            <a:ext cx="433388" cy="0"/>
          </a:xfrm>
          <a:prstGeom prst="line">
            <a:avLst/>
          </a:prstGeom>
          <a:noFill/>
          <a:ln w="5715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45" name="Line 6"/>
          <p:cNvSpPr>
            <a:spLocks noChangeShapeType="1"/>
          </p:cNvSpPr>
          <p:nvPr/>
        </p:nvSpPr>
        <p:spPr bwMode="auto">
          <a:xfrm>
            <a:off x="3501306" y="3209131"/>
            <a:ext cx="30578" cy="1162637"/>
          </a:xfrm>
          <a:prstGeom prst="line">
            <a:avLst/>
          </a:prstGeom>
          <a:noFill/>
          <a:ln w="38100">
            <a:solidFill>
              <a:srgbClr val="FF8637"/>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46" name="Line 12"/>
          <p:cNvSpPr>
            <a:spLocks noChangeShapeType="1"/>
          </p:cNvSpPr>
          <p:nvPr/>
        </p:nvSpPr>
        <p:spPr bwMode="auto">
          <a:xfrm rot="16200000">
            <a:off x="3306156" y="2522536"/>
            <a:ext cx="431800"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47" name="Line 13"/>
          <p:cNvSpPr>
            <a:spLocks noChangeShapeType="1"/>
          </p:cNvSpPr>
          <p:nvPr/>
        </p:nvSpPr>
        <p:spPr bwMode="auto">
          <a:xfrm rot="16200000">
            <a:off x="3302981" y="5211761"/>
            <a:ext cx="433388"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dirty="0"/>
          </a:p>
        </p:txBody>
      </p:sp>
      <p:sp>
        <p:nvSpPr>
          <p:cNvPr id="48" name="Line 17"/>
          <p:cNvSpPr>
            <a:spLocks noChangeShapeType="1"/>
          </p:cNvSpPr>
          <p:nvPr/>
        </p:nvSpPr>
        <p:spPr bwMode="auto">
          <a:xfrm>
            <a:off x="3863369" y="2071686"/>
            <a:ext cx="504825" cy="936625"/>
          </a:xfrm>
          <a:prstGeom prst="line">
            <a:avLst/>
          </a:prstGeom>
          <a:noFill/>
          <a:ln w="5715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49" name="Line 18"/>
          <p:cNvSpPr>
            <a:spLocks noChangeShapeType="1"/>
          </p:cNvSpPr>
          <p:nvPr/>
        </p:nvSpPr>
        <p:spPr bwMode="auto">
          <a:xfrm flipV="1">
            <a:off x="3904644" y="3562348"/>
            <a:ext cx="449263" cy="1012825"/>
          </a:xfrm>
          <a:prstGeom prst="line">
            <a:avLst/>
          </a:prstGeom>
          <a:noFill/>
          <a:ln w="5715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dirty="0"/>
          </a:p>
        </p:txBody>
      </p:sp>
      <p:sp>
        <p:nvSpPr>
          <p:cNvPr id="50" name="Line 24"/>
          <p:cNvSpPr>
            <a:spLocks noChangeShapeType="1"/>
          </p:cNvSpPr>
          <p:nvPr/>
        </p:nvSpPr>
        <p:spPr bwMode="auto">
          <a:xfrm>
            <a:off x="5120669" y="3284536"/>
            <a:ext cx="358775" cy="0"/>
          </a:xfrm>
          <a:prstGeom prst="line">
            <a:avLst/>
          </a:prstGeom>
          <a:noFill/>
          <a:ln w="57150">
            <a:solidFill>
              <a:schemeClr val="accent1">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51" name="Line 32"/>
          <p:cNvSpPr>
            <a:spLocks noChangeShapeType="1"/>
          </p:cNvSpPr>
          <p:nvPr/>
        </p:nvSpPr>
        <p:spPr bwMode="auto">
          <a:xfrm>
            <a:off x="7125681" y="3292473"/>
            <a:ext cx="504825" cy="0"/>
          </a:xfrm>
          <a:prstGeom prst="line">
            <a:avLst/>
          </a:prstGeom>
          <a:noFill/>
          <a:ln w="57150">
            <a:solidFill>
              <a:schemeClr val="accent1">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dirty="0"/>
          </a:p>
        </p:txBody>
      </p:sp>
      <p:cxnSp>
        <p:nvCxnSpPr>
          <p:cNvPr id="52" name="Connector: Elbow 51"/>
          <p:cNvCxnSpPr>
            <a:cxnSpLocks/>
          </p:cNvCxnSpPr>
          <p:nvPr/>
        </p:nvCxnSpPr>
        <p:spPr>
          <a:xfrm rot="10800000" flipV="1">
            <a:off x="8212628" y="2025648"/>
            <a:ext cx="16367" cy="2710068"/>
          </a:xfrm>
          <a:prstGeom prst="bentConnector3">
            <a:avLst>
              <a:gd name="adj1" fmla="val 3499542"/>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53" name="Line 6"/>
          <p:cNvSpPr>
            <a:spLocks noChangeShapeType="1"/>
          </p:cNvSpPr>
          <p:nvPr/>
        </p:nvSpPr>
        <p:spPr bwMode="auto">
          <a:xfrm>
            <a:off x="8498377" y="3267699"/>
            <a:ext cx="30578" cy="1162637"/>
          </a:xfrm>
          <a:prstGeom prst="line">
            <a:avLst/>
          </a:prstGeom>
          <a:noFill/>
          <a:ln w="38100">
            <a:solidFill>
              <a:schemeClr val="accent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54" name="Line 13"/>
          <p:cNvSpPr>
            <a:spLocks noChangeShapeType="1"/>
          </p:cNvSpPr>
          <p:nvPr/>
        </p:nvSpPr>
        <p:spPr bwMode="auto">
          <a:xfrm rot="16200000">
            <a:off x="8312119" y="5217317"/>
            <a:ext cx="433388"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dirty="0"/>
          </a:p>
        </p:txBody>
      </p:sp>
      <p:sp>
        <p:nvSpPr>
          <p:cNvPr id="55" name="Line 22"/>
          <p:cNvSpPr>
            <a:spLocks noChangeShapeType="1"/>
          </p:cNvSpPr>
          <p:nvPr/>
        </p:nvSpPr>
        <p:spPr bwMode="auto">
          <a:xfrm rot="16200000">
            <a:off x="8298844" y="2505073"/>
            <a:ext cx="431800"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cxnSp>
        <p:nvCxnSpPr>
          <p:cNvPr id="56" name="Straight Arrow Connector 55"/>
          <p:cNvCxnSpPr>
            <a:cxnSpLocks/>
          </p:cNvCxnSpPr>
          <p:nvPr/>
        </p:nvCxnSpPr>
        <p:spPr>
          <a:xfrm flipH="1">
            <a:off x="10077550" y="2539998"/>
            <a:ext cx="15082" cy="1695451"/>
          </a:xfrm>
          <a:prstGeom prst="straightConnector1">
            <a:avLst/>
          </a:prstGeom>
          <a:ln w="38100">
            <a:solidFill>
              <a:srgbClr val="C00000"/>
            </a:solidFill>
            <a:prstDash val="dash"/>
            <a:tailEnd type="triangle"/>
          </a:ln>
        </p:spPr>
        <p:style>
          <a:lnRef idx="1">
            <a:schemeClr val="accent2"/>
          </a:lnRef>
          <a:fillRef idx="0">
            <a:schemeClr val="accent2"/>
          </a:fillRef>
          <a:effectRef idx="0">
            <a:schemeClr val="accent2"/>
          </a:effectRef>
          <a:fontRef idx="minor">
            <a:schemeClr val="tx1"/>
          </a:fontRef>
        </p:style>
      </p:cxnSp>
      <p:cxnSp>
        <p:nvCxnSpPr>
          <p:cNvPr id="57" name="Straight Arrow Connector 56"/>
          <p:cNvCxnSpPr/>
          <p:nvPr/>
        </p:nvCxnSpPr>
        <p:spPr>
          <a:xfrm flipV="1">
            <a:off x="8803669" y="2024855"/>
            <a:ext cx="747626" cy="793"/>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58" name="Straight Arrow Connector 57"/>
          <p:cNvCxnSpPr>
            <a:cxnSpLocks/>
          </p:cNvCxnSpPr>
          <p:nvPr/>
        </p:nvCxnSpPr>
        <p:spPr>
          <a:xfrm>
            <a:off x="8787302" y="4735716"/>
            <a:ext cx="709322"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60" name="Arrow: Pentagon 59"/>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8</a:t>
            </a:r>
          </a:p>
        </p:txBody>
      </p:sp>
    </p:spTree>
    <p:extLst>
      <p:ext uri="{BB962C8B-B14F-4D97-AF65-F5344CB8AC3E}">
        <p14:creationId xmlns:p14="http://schemas.microsoft.com/office/powerpoint/2010/main" val="10691654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par>
                          <p:cTn id="11" fill="hold">
                            <p:stCondLst>
                              <p:cond delay="0"/>
                            </p:stCondLst>
                            <p:childTnLst>
                              <p:par>
                                <p:cTn id="12" presetID="10" presetClass="entr" presetSubtype="0"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500"/>
                                        <p:tgtEl>
                                          <p:spTgt spid="42"/>
                                        </p:tgtEl>
                                      </p:cBhvr>
                                    </p:animEffec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1" presetClass="entr" presetSubtype="0"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childTnLst>
                                </p:cTn>
                              </p:par>
                              <p:par>
                                <p:cTn id="44" presetID="42"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anim calcmode="lin" valueType="num">
                                      <p:cBhvr>
                                        <p:cTn id="47" dur="1000" fill="hold"/>
                                        <p:tgtEl>
                                          <p:spTgt spid="47"/>
                                        </p:tgtEl>
                                        <p:attrNameLst>
                                          <p:attrName>ppt_x</p:attrName>
                                        </p:attrNameLst>
                                      </p:cBhvr>
                                      <p:tavLst>
                                        <p:tav tm="0">
                                          <p:val>
                                            <p:strVal val="#ppt_x"/>
                                          </p:val>
                                        </p:tav>
                                        <p:tav tm="100000">
                                          <p:val>
                                            <p:strVal val="#ppt_x"/>
                                          </p:val>
                                        </p:tav>
                                      </p:tavLst>
                                    </p:anim>
                                    <p:anim calcmode="lin" valueType="num">
                                      <p:cBhvr>
                                        <p:cTn id="48" dur="1000" fill="hold"/>
                                        <p:tgtEl>
                                          <p:spTgt spid="4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2" presetClass="entr" presetSubtype="9"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0-#ppt_w/2"/>
                                          </p:val>
                                        </p:tav>
                                        <p:tav tm="100000">
                                          <p:val>
                                            <p:strVal val="#ppt_x"/>
                                          </p:val>
                                        </p:tav>
                                      </p:tavLst>
                                    </p:anim>
                                    <p:anim calcmode="lin" valueType="num">
                                      <p:cBhvr additive="base">
                                        <p:cTn id="58" dur="500" fill="hold"/>
                                        <p:tgtEl>
                                          <p:spTgt spid="48"/>
                                        </p:tgtEl>
                                        <p:attrNameLst>
                                          <p:attrName>ppt_y</p:attrName>
                                        </p:attrNameLst>
                                      </p:cBhvr>
                                      <p:tavLst>
                                        <p:tav tm="0">
                                          <p:val>
                                            <p:strVal val="0-#ppt_h/2"/>
                                          </p:val>
                                        </p:tav>
                                        <p:tav tm="100000">
                                          <p:val>
                                            <p:strVal val="#ppt_y"/>
                                          </p:val>
                                        </p:tav>
                                      </p:tavLst>
                                    </p:anim>
                                  </p:childTnLst>
                                </p:cTn>
                              </p:par>
                            </p:childTnLst>
                          </p:cTn>
                        </p:par>
                        <p:par>
                          <p:cTn id="59" fill="hold">
                            <p:stCondLst>
                              <p:cond delay="3000"/>
                            </p:stCondLst>
                            <p:childTnLst>
                              <p:par>
                                <p:cTn id="60" presetID="2" presetClass="entr" presetSubtype="12"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additive="base">
                                        <p:cTn id="62" dur="500" fill="hold"/>
                                        <p:tgtEl>
                                          <p:spTgt spid="49"/>
                                        </p:tgtEl>
                                        <p:attrNameLst>
                                          <p:attrName>ppt_x</p:attrName>
                                        </p:attrNameLst>
                                      </p:cBhvr>
                                      <p:tavLst>
                                        <p:tav tm="0">
                                          <p:val>
                                            <p:strVal val="0-#ppt_w/2"/>
                                          </p:val>
                                        </p:tav>
                                        <p:tav tm="100000">
                                          <p:val>
                                            <p:strVal val="#ppt_x"/>
                                          </p:val>
                                        </p:tav>
                                      </p:tavLst>
                                    </p:anim>
                                    <p:anim calcmode="lin" valueType="num">
                                      <p:cBhvr additive="base">
                                        <p:cTn id="63" dur="500" fill="hold"/>
                                        <p:tgtEl>
                                          <p:spTgt spid="49"/>
                                        </p:tgtEl>
                                        <p:attrNameLst>
                                          <p:attrName>ppt_y</p:attrName>
                                        </p:attrNameLst>
                                      </p:cBhvr>
                                      <p:tavLst>
                                        <p:tav tm="0">
                                          <p:val>
                                            <p:strVal val="1+#ppt_h/2"/>
                                          </p:val>
                                        </p:tav>
                                        <p:tav tm="100000">
                                          <p:val>
                                            <p:strVal val="#ppt_y"/>
                                          </p:val>
                                        </p:tav>
                                      </p:tavLst>
                                    </p:anim>
                                  </p:childTnLst>
                                </p:cTn>
                              </p:par>
                              <p:par>
                                <p:cTn id="64" presetID="1"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par>
                          <p:cTn id="70" fill="hold">
                            <p:stCondLst>
                              <p:cond delay="4000"/>
                            </p:stCondLst>
                            <p:childTnLst>
                              <p:par>
                                <p:cTn id="71" presetID="10"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childTnLst>
                          </p:cTn>
                        </p:par>
                        <p:par>
                          <p:cTn id="74" fill="hold">
                            <p:stCondLst>
                              <p:cond delay="4500"/>
                            </p:stCondLst>
                            <p:childTnLst>
                              <p:par>
                                <p:cTn id="75" presetID="10" presetClass="entr" presetSubtype="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500"/>
                                        <p:tgtEl>
                                          <p:spTgt spid="51"/>
                                        </p:tgtEl>
                                      </p:cBhvr>
                                    </p:animEffect>
                                  </p:childTnLst>
                                </p:cTn>
                              </p:par>
                            </p:childTnLst>
                          </p:cTn>
                        </p:par>
                        <p:par>
                          <p:cTn id="78" fill="hold">
                            <p:stCondLst>
                              <p:cond delay="5000"/>
                            </p:stCondLst>
                            <p:childTnLst>
                              <p:par>
                                <p:cTn id="79" presetID="1" presetClass="entr" presetSubtype="0"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childTnLst>
                                </p:cTn>
                              </p:par>
                            </p:childTnLst>
                          </p:cTn>
                        </p:par>
                        <p:par>
                          <p:cTn id="83" fill="hold">
                            <p:stCondLst>
                              <p:cond delay="5000"/>
                            </p:stCondLst>
                            <p:childTnLst>
                              <p:par>
                                <p:cTn id="84" presetID="42" presetClass="entr" presetSubtype="0"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1000"/>
                                        <p:tgtEl>
                                          <p:spTgt spid="55"/>
                                        </p:tgtEl>
                                      </p:cBhvr>
                                    </p:animEffect>
                                    <p:anim calcmode="lin" valueType="num">
                                      <p:cBhvr>
                                        <p:cTn id="87" dur="1000" fill="hold"/>
                                        <p:tgtEl>
                                          <p:spTgt spid="55"/>
                                        </p:tgtEl>
                                        <p:attrNameLst>
                                          <p:attrName>ppt_x</p:attrName>
                                        </p:attrNameLst>
                                      </p:cBhvr>
                                      <p:tavLst>
                                        <p:tav tm="0">
                                          <p:val>
                                            <p:strVal val="#ppt_x"/>
                                          </p:val>
                                        </p:tav>
                                        <p:tav tm="100000">
                                          <p:val>
                                            <p:strVal val="#ppt_x"/>
                                          </p:val>
                                        </p:tav>
                                      </p:tavLst>
                                    </p:anim>
                                    <p:anim calcmode="lin" valueType="num">
                                      <p:cBhvr>
                                        <p:cTn id="88" dur="1000" fill="hold"/>
                                        <p:tgtEl>
                                          <p:spTgt spid="5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1000"/>
                                        <p:tgtEl>
                                          <p:spTgt spid="40"/>
                                        </p:tgtEl>
                                      </p:cBhvr>
                                    </p:animEffect>
                                    <p:anim calcmode="lin" valueType="num">
                                      <p:cBhvr>
                                        <p:cTn id="92" dur="1000" fill="hold"/>
                                        <p:tgtEl>
                                          <p:spTgt spid="40"/>
                                        </p:tgtEl>
                                        <p:attrNameLst>
                                          <p:attrName>ppt_x</p:attrName>
                                        </p:attrNameLst>
                                      </p:cBhvr>
                                      <p:tavLst>
                                        <p:tav tm="0">
                                          <p:val>
                                            <p:strVal val="#ppt_x"/>
                                          </p:val>
                                        </p:tav>
                                        <p:tav tm="100000">
                                          <p:val>
                                            <p:strVal val="#ppt_x"/>
                                          </p:val>
                                        </p:tav>
                                      </p:tavLst>
                                    </p:anim>
                                    <p:anim calcmode="lin" valueType="num">
                                      <p:cBhvr>
                                        <p:cTn id="93" dur="1000" fill="hold"/>
                                        <p:tgtEl>
                                          <p:spTgt spid="40"/>
                                        </p:tgtEl>
                                        <p:attrNameLst>
                                          <p:attrName>ppt_y</p:attrName>
                                        </p:attrNameLst>
                                      </p:cBhvr>
                                      <p:tavLst>
                                        <p:tav tm="0">
                                          <p:val>
                                            <p:strVal val="#ppt_y+.1"/>
                                          </p:val>
                                        </p:tav>
                                        <p:tav tm="100000">
                                          <p:val>
                                            <p:strVal val="#ppt_y"/>
                                          </p:val>
                                        </p:tav>
                                      </p:tavLst>
                                    </p:anim>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500"/>
                                        <p:tgtEl>
                                          <p:spTgt spid="53"/>
                                        </p:tgtEl>
                                      </p:cBhvr>
                                    </p:animEffect>
                                  </p:childTnLst>
                                </p:cTn>
                              </p:par>
                            </p:childTnLst>
                          </p:cTn>
                        </p:par>
                        <p:par>
                          <p:cTn id="98" fill="hold">
                            <p:stCondLst>
                              <p:cond delay="6500"/>
                            </p:stCondLst>
                            <p:childTnLst>
                              <p:par>
                                <p:cTn id="99" presetID="1"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childTnLst>
                                </p:cTn>
                              </p:par>
                            </p:childTnLst>
                          </p:cTn>
                        </p:par>
                        <p:par>
                          <p:cTn id="101" fill="hold">
                            <p:stCondLst>
                              <p:cond delay="6500"/>
                            </p:stCondLst>
                            <p:childTnLst>
                              <p:par>
                                <p:cTn id="102" presetID="42"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1000"/>
                                        <p:tgtEl>
                                          <p:spTgt spid="54"/>
                                        </p:tgtEl>
                                      </p:cBhvr>
                                    </p:animEffect>
                                    <p:anim calcmode="lin" valueType="num">
                                      <p:cBhvr>
                                        <p:cTn id="105" dur="1000" fill="hold"/>
                                        <p:tgtEl>
                                          <p:spTgt spid="54"/>
                                        </p:tgtEl>
                                        <p:attrNameLst>
                                          <p:attrName>ppt_x</p:attrName>
                                        </p:attrNameLst>
                                      </p:cBhvr>
                                      <p:tavLst>
                                        <p:tav tm="0">
                                          <p:val>
                                            <p:strVal val="#ppt_x"/>
                                          </p:val>
                                        </p:tav>
                                        <p:tav tm="100000">
                                          <p:val>
                                            <p:strVal val="#ppt_x"/>
                                          </p:val>
                                        </p:tav>
                                      </p:tavLst>
                                    </p:anim>
                                    <p:anim calcmode="lin" valueType="num">
                                      <p:cBhvr>
                                        <p:cTn id="106" dur="1000" fill="hold"/>
                                        <p:tgtEl>
                                          <p:spTgt spid="5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animEffect transition="in" filter="fade">
                                      <p:cBhvr>
                                        <p:cTn id="109" dur="1000"/>
                                        <p:tgtEl>
                                          <p:spTgt spid="41"/>
                                        </p:tgtEl>
                                      </p:cBhvr>
                                    </p:animEffect>
                                    <p:anim calcmode="lin" valueType="num">
                                      <p:cBhvr>
                                        <p:cTn id="110" dur="1000" fill="hold"/>
                                        <p:tgtEl>
                                          <p:spTgt spid="41"/>
                                        </p:tgtEl>
                                        <p:attrNameLst>
                                          <p:attrName>ppt_x</p:attrName>
                                        </p:attrNameLst>
                                      </p:cBhvr>
                                      <p:tavLst>
                                        <p:tav tm="0">
                                          <p:val>
                                            <p:strVal val="#ppt_x"/>
                                          </p:val>
                                        </p:tav>
                                        <p:tav tm="100000">
                                          <p:val>
                                            <p:strVal val="#ppt_x"/>
                                          </p:val>
                                        </p:tav>
                                      </p:tavLst>
                                    </p:anim>
                                    <p:anim calcmode="lin" valueType="num">
                                      <p:cBhvr>
                                        <p:cTn id="111" dur="1000" fill="hold"/>
                                        <p:tgtEl>
                                          <p:spTgt spid="41"/>
                                        </p:tgtEl>
                                        <p:attrNameLst>
                                          <p:attrName>ppt_y</p:attrName>
                                        </p:attrNameLst>
                                      </p:cBhvr>
                                      <p:tavLst>
                                        <p:tav tm="0">
                                          <p:val>
                                            <p:strVal val="#ppt_y+.1"/>
                                          </p:val>
                                        </p:tav>
                                        <p:tav tm="100000">
                                          <p:val>
                                            <p:strVal val="#ppt_y"/>
                                          </p:val>
                                        </p:tav>
                                      </p:tavLst>
                                    </p:anim>
                                  </p:childTnLst>
                                </p:cTn>
                              </p:par>
                            </p:childTnLst>
                          </p:cTn>
                        </p:par>
                        <p:par>
                          <p:cTn id="112" fill="hold">
                            <p:stCondLst>
                              <p:cond delay="7500"/>
                            </p:stCondLst>
                            <p:childTnLst>
                              <p:par>
                                <p:cTn id="113" presetID="10" presetClass="entr" presetSubtype="0" fill="hold" nodeType="afterEffect">
                                  <p:stCondLst>
                                    <p:cond delay="0"/>
                                  </p:stCondLst>
                                  <p:childTnLst>
                                    <p:set>
                                      <p:cBhvr>
                                        <p:cTn id="114" dur="1" fill="hold">
                                          <p:stCondLst>
                                            <p:cond delay="0"/>
                                          </p:stCondLst>
                                        </p:cTn>
                                        <p:tgtEl>
                                          <p:spTgt spid="57"/>
                                        </p:tgtEl>
                                        <p:attrNameLst>
                                          <p:attrName>style.visibility</p:attrName>
                                        </p:attrNameLst>
                                      </p:cBhvr>
                                      <p:to>
                                        <p:strVal val="visible"/>
                                      </p:to>
                                    </p:set>
                                    <p:animEffect transition="in" filter="fade">
                                      <p:cBhvr>
                                        <p:cTn id="115" dur="500"/>
                                        <p:tgtEl>
                                          <p:spTgt spid="57"/>
                                        </p:tgtEl>
                                      </p:cBhvr>
                                    </p:animEffect>
                                  </p:childTnLst>
                                </p:cTn>
                              </p:par>
                              <p:par>
                                <p:cTn id="116" presetID="10" presetClass="entr" presetSubtype="0" fill="hold" nodeType="withEffect">
                                  <p:stCondLst>
                                    <p:cond delay="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500"/>
                                        <p:tgtEl>
                                          <p:spTgt spid="58"/>
                                        </p:tgtEl>
                                      </p:cBhvr>
                                    </p:animEffect>
                                  </p:childTnLst>
                                </p:cTn>
                              </p:par>
                            </p:childTnLst>
                          </p:cTn>
                        </p:par>
                        <p:par>
                          <p:cTn id="119" fill="hold">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38"/>
                                        </p:tgtEl>
                                        <p:attrNameLst>
                                          <p:attrName>style.visibility</p:attrName>
                                        </p:attrNameLst>
                                      </p:cBhvr>
                                      <p:to>
                                        <p:strVal val="visible"/>
                                      </p:to>
                                    </p:set>
                                    <p:animEffect transition="in" filter="fade">
                                      <p:cBhvr>
                                        <p:cTn id="122" dur="500"/>
                                        <p:tgtEl>
                                          <p:spTgt spid="38"/>
                                        </p:tgtEl>
                                      </p:cBhvr>
                                    </p:animEffect>
                                  </p:childTnLst>
                                </p:cTn>
                              </p:par>
                            </p:childTnLst>
                          </p:cTn>
                        </p:par>
                        <p:par>
                          <p:cTn id="123" fill="hold">
                            <p:stCondLst>
                              <p:cond delay="8500"/>
                            </p:stCondLst>
                            <p:childTnLst>
                              <p:par>
                                <p:cTn id="124" presetID="10" presetClass="entr" presetSubtype="0" fill="hold" nodeType="afterEffect">
                                  <p:stCondLst>
                                    <p:cond delay="0"/>
                                  </p:stCondLst>
                                  <p:childTnLst>
                                    <p:set>
                                      <p:cBhvr>
                                        <p:cTn id="125" dur="1" fill="hold">
                                          <p:stCondLst>
                                            <p:cond delay="0"/>
                                          </p:stCondLst>
                                        </p:cTn>
                                        <p:tgtEl>
                                          <p:spTgt spid="56"/>
                                        </p:tgtEl>
                                        <p:attrNameLst>
                                          <p:attrName>style.visibility</p:attrName>
                                        </p:attrNameLst>
                                      </p:cBhvr>
                                      <p:to>
                                        <p:strVal val="visible"/>
                                      </p:to>
                                    </p:set>
                                    <p:animEffect transition="in" filter="fade">
                                      <p:cBhvr>
                                        <p:cTn id="126" dur="500"/>
                                        <p:tgtEl>
                                          <p:spTgt spid="56"/>
                                        </p:tgtEl>
                                      </p:cBhvr>
                                    </p:animEffect>
                                  </p:childTnLst>
                                </p:cTn>
                              </p:par>
                            </p:childTnLst>
                          </p:cTn>
                        </p:par>
                        <p:par>
                          <p:cTn id="127" fill="hold">
                            <p:stCondLst>
                              <p:cond delay="9000"/>
                            </p:stCondLst>
                            <p:childTnLst>
                              <p:par>
                                <p:cTn id="128" presetID="10" presetClass="entr" presetSubtype="0"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fade">
                                      <p:cBhvr>
                                        <p:cTn id="13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3" grpId="0" animBg="1"/>
      <p:bldP spid="54" grpId="0" animBg="1"/>
      <p:bldP spid="55" grpId="0" animBg="1"/>
      <p:bldP spid="6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99380" y="586025"/>
            <a:ext cx="11407038" cy="6051524"/>
          </a:xfrm>
          <a:prstGeom prst="rect">
            <a:avLst/>
          </a:prstGeom>
          <a:solidFill>
            <a:schemeClr val="bg1">
              <a:alpha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pic>
        <p:nvPicPr>
          <p:cNvPr id="10" name="Picture Placeholder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80" y="1447969"/>
            <a:ext cx="2021642" cy="1704860"/>
          </a:xfrm>
          <a:prstGeom prst="roundRect">
            <a:avLst>
              <a:gd name="adj" fmla="val 11041"/>
            </a:avLst>
          </a:prstGeom>
          <a:ln>
            <a:noFill/>
          </a:ln>
          <a:effectLst>
            <a:outerShdw blurRad="50800" dist="38100" dir="2700000" algn="tl" rotWithShape="0">
              <a:prstClr val="black">
                <a:alpha val="40000"/>
              </a:prstClr>
            </a:outerShdw>
          </a:effectLst>
        </p:spPr>
      </p:pic>
      <p:pic>
        <p:nvPicPr>
          <p:cNvPr id="11" name="Picture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300" y="1447969"/>
            <a:ext cx="2034780" cy="1696605"/>
          </a:xfrm>
          <a:prstGeom prst="roundRect">
            <a:avLst>
              <a:gd name="adj" fmla="val 13151"/>
            </a:avLst>
          </a:prstGeom>
          <a:ln>
            <a:noFill/>
          </a:ln>
          <a:effectLst>
            <a:outerShdw blurRad="50800" dist="38100" dir="2700000" algn="tl" rotWithShape="0">
              <a:prstClr val="black">
                <a:alpha val="40000"/>
              </a:prstClr>
            </a:outerShdw>
          </a:effectLst>
        </p:spPr>
      </p:pic>
      <p:pic>
        <p:nvPicPr>
          <p:cNvPr id="12" name="Picture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24358" y="1447969"/>
            <a:ext cx="2063439" cy="1696605"/>
          </a:xfrm>
          <a:prstGeom prst="roundRect">
            <a:avLst>
              <a:gd name="adj" fmla="val 11744"/>
            </a:avLst>
          </a:prstGeom>
          <a:ln>
            <a:noFill/>
          </a:ln>
          <a:effectLst>
            <a:outerShdw blurRad="50800" dist="38100" dir="2700000" algn="tl" rotWithShape="0">
              <a:prstClr val="black">
                <a:alpha val="40000"/>
              </a:prstClr>
            </a:outerShdw>
          </a:effectLst>
        </p:spPr>
      </p:pic>
      <p:pic>
        <p:nvPicPr>
          <p:cNvPr id="13" name="Picture Placeholder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70814" y="1447969"/>
            <a:ext cx="1988236" cy="1700918"/>
          </a:xfrm>
          <a:prstGeom prst="roundRect">
            <a:avLst>
              <a:gd name="adj" fmla="val 7524"/>
            </a:avLst>
          </a:prstGeom>
          <a:ln>
            <a:noFill/>
          </a:ln>
          <a:effectLst>
            <a:outerShdw blurRad="50800" dist="38100" dir="2700000" algn="tl" rotWithShape="0">
              <a:prstClr val="black">
                <a:alpha val="40000"/>
              </a:prstClr>
            </a:outerShdw>
          </a:effectLst>
        </p:spPr>
      </p:pic>
      <p:sp>
        <p:nvSpPr>
          <p:cNvPr id="14" name="Rounded Rectangle 22"/>
          <p:cNvSpPr/>
          <p:nvPr/>
        </p:nvSpPr>
        <p:spPr>
          <a:xfrm>
            <a:off x="499380" y="3755319"/>
            <a:ext cx="8159670" cy="2457898"/>
          </a:xfrm>
          <a:prstGeom prst="roundRect">
            <a:avLst>
              <a:gd name="adj" fmla="val 6561"/>
            </a:avLst>
          </a:prstGeom>
          <a:solidFill>
            <a:srgbClr val="A5A5A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Isosceles Triangle 14"/>
          <p:cNvSpPr/>
          <p:nvPr/>
        </p:nvSpPr>
        <p:spPr>
          <a:xfrm>
            <a:off x="5276466" y="3468255"/>
            <a:ext cx="460856" cy="287064"/>
          </a:xfrm>
          <a:prstGeom prst="triangle">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TextBox 21"/>
          <p:cNvSpPr txBox="1"/>
          <p:nvPr/>
        </p:nvSpPr>
        <p:spPr>
          <a:xfrm>
            <a:off x="499380" y="3925441"/>
            <a:ext cx="8111220" cy="2000548"/>
          </a:xfrm>
          <a:prstGeom prst="rect">
            <a:avLst/>
          </a:prstGeom>
          <a:noFill/>
        </p:spPr>
        <p:txBody>
          <a:bodyPr wrap="square" rtlCol="0">
            <a:spAutoFit/>
          </a:bodyPr>
          <a:lstStyle/>
          <a:p>
            <a:r>
              <a:rPr lang="fr-FR" sz="2800" b="1" dirty="0">
                <a:solidFill>
                  <a:srgbClr val="000000"/>
                </a:solidFill>
                <a:latin typeface="Times New Roman" panose="02020603050405020304" pitchFamily="18" charset="0"/>
                <a:ea typeface="Calibri" panose="020F0502020204030204" pitchFamily="34" charset="0"/>
              </a:rPr>
              <a:t>Space Division Multiple Access</a:t>
            </a:r>
            <a:endParaRPr lang="fr-FR" sz="2800" b="1" dirty="0">
              <a:latin typeface="Times New Roman" panose="02020603050405020304" pitchFamily="18" charset="0"/>
              <a:cs typeface="Times New Roman" panose="02020603050405020304" pitchFamily="18" charset="0"/>
            </a:endParaRPr>
          </a:p>
          <a:p>
            <a:r>
              <a:rPr lang="fr-FR" sz="2400" dirty="0">
                <a:latin typeface="Times New Roman" panose="02020603050405020304" pitchFamily="18" charset="0"/>
                <a:cs typeface="Times New Roman" panose="02020603050405020304" pitchFamily="18" charset="0"/>
              </a:rPr>
              <a:t>cette méthode est fortement présente dans les réseaux cellulaires, utilise la direction (angle) comme une autre dimension, qui peut être canalisé et affectés à différents utilisateurs. </a:t>
            </a:r>
          </a:p>
          <a:p>
            <a:r>
              <a:rPr lang="fr-FR" sz="2400" dirty="0">
                <a:latin typeface="Times New Roman" panose="02020603050405020304" pitchFamily="18" charset="0"/>
                <a:cs typeface="Times New Roman" panose="02020603050405020304" pitchFamily="18" charset="0"/>
              </a:rPr>
              <a:t>Ceci est généralement fait avec des </a:t>
            </a:r>
            <a:r>
              <a:rPr lang="fr-FR" sz="2400">
                <a:latin typeface="Times New Roman" panose="02020603050405020304" pitchFamily="18" charset="0"/>
                <a:cs typeface="Times New Roman" panose="02020603050405020304" pitchFamily="18" charset="0"/>
              </a:rPr>
              <a:t>antennes adaptatives</a:t>
            </a:r>
            <a:endParaRPr lang="fr-FR" sz="24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54612" y="3254554"/>
            <a:ext cx="2916991" cy="2958663"/>
          </a:xfrm>
          <a:prstGeom prst="rect">
            <a:avLst/>
          </a:prstGeom>
        </p:spPr>
      </p:pic>
      <p:sp>
        <p:nvSpPr>
          <p:cNvPr id="18" name="Arrow: Pentagon 17"/>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5" name="Slide Number Placeholder 4"/>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9</a:t>
            </a:r>
          </a:p>
        </p:txBody>
      </p:sp>
    </p:spTree>
    <p:extLst>
      <p:ext uri="{BB962C8B-B14F-4D97-AF65-F5344CB8AC3E}">
        <p14:creationId xmlns:p14="http://schemas.microsoft.com/office/powerpoint/2010/main" val="10387286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par>
                          <p:cTn id="7" fill="hold">
                            <p:stCondLst>
                              <p:cond delay="0"/>
                            </p:stCondLst>
                            <p:childTnLst>
                              <p:par>
                                <p:cTn id="8" presetID="9" presetClass="emph" presetSubtype="0" nodeType="afterEffect">
                                  <p:stCondLst>
                                    <p:cond delay="0"/>
                                  </p:stCondLst>
                                  <p:childTnLst>
                                    <p:set>
                                      <p:cBhvr rctx="PPT">
                                        <p:cTn id="9" dur="indefinite"/>
                                        <p:tgtEl>
                                          <p:spTgt spid="10"/>
                                        </p:tgtEl>
                                        <p:attrNameLst>
                                          <p:attrName>style.opacity</p:attrName>
                                        </p:attrNameLst>
                                      </p:cBhvr>
                                      <p:to>
                                        <p:strVal val="0.25"/>
                                      </p:to>
                                    </p:set>
                                    <p:animEffect filter="image" prLst="opacity: 0.25">
                                      <p:cBhvr rctx="IE">
                                        <p:cTn id="10" dur="indefinite"/>
                                        <p:tgtEl>
                                          <p:spTgt spid="10"/>
                                        </p:tgtEl>
                                      </p:cBhvr>
                                    </p:animEffect>
                                  </p:childTnLst>
                                </p:cTn>
                              </p:par>
                            </p:childTnLst>
                          </p:cTn>
                        </p:par>
                        <p:par>
                          <p:cTn id="11" fill="hold">
                            <p:stCondLst>
                              <p:cond delay="0"/>
                            </p:stCondLst>
                            <p:childTnLst>
                              <p:par>
                                <p:cTn id="12" presetID="9" presetClass="emph" presetSubtype="0" nodeType="afterEffect">
                                  <p:stCondLst>
                                    <p:cond delay="0"/>
                                  </p:stCondLst>
                                  <p:childTnLst>
                                    <p:set>
                                      <p:cBhvr rctx="PPT">
                                        <p:cTn id="13" dur="indefinite"/>
                                        <p:tgtEl>
                                          <p:spTgt spid="11"/>
                                        </p:tgtEl>
                                        <p:attrNameLst>
                                          <p:attrName>style.opacity</p:attrName>
                                        </p:attrNameLst>
                                      </p:cBhvr>
                                      <p:to>
                                        <p:strVal val="0.25"/>
                                      </p:to>
                                    </p:set>
                                    <p:animEffect filter="image" prLst="opacity: 0.25">
                                      <p:cBhvr rctx="IE">
                                        <p:cTn id="14" dur="indefinite"/>
                                        <p:tgtEl>
                                          <p:spTgt spid="11"/>
                                        </p:tgtEl>
                                      </p:cBhvr>
                                    </p:animEffect>
                                  </p:childTnLst>
                                </p:cTn>
                              </p:par>
                            </p:childTnLst>
                          </p:cTn>
                        </p:par>
                        <p:par>
                          <p:cTn id="15" fill="hold">
                            <p:stCondLst>
                              <p:cond delay="0"/>
                            </p:stCondLst>
                            <p:childTnLst>
                              <p:par>
                                <p:cTn id="16" presetID="9" presetClass="emph" presetSubtype="0" nodeType="afterEffect">
                                  <p:stCondLst>
                                    <p:cond delay="0"/>
                                  </p:stCondLst>
                                  <p:childTnLst>
                                    <p:set>
                                      <p:cBhvr rctx="PPT">
                                        <p:cTn id="17" dur="indefinite"/>
                                        <p:tgtEl>
                                          <p:spTgt spid="12"/>
                                        </p:tgtEl>
                                        <p:attrNameLst>
                                          <p:attrName>style.opacity</p:attrName>
                                        </p:attrNameLst>
                                      </p:cBhvr>
                                      <p:to>
                                        <p:strVal val="0.5"/>
                                      </p:to>
                                    </p:set>
                                    <p:animEffect filter="image" prLst="opacity: 0.5">
                                      <p:cBhvr rctx="IE">
                                        <p:cTn id="18" dur="indefinite"/>
                                        <p:tgtEl>
                                          <p:spTgt spid="12"/>
                                        </p:tgtEl>
                                      </p:cBhvr>
                                    </p:animEffect>
                                  </p:childTnLst>
                                </p:cTn>
                              </p:par>
                              <p:par>
                                <p:cTn id="19" presetID="19" presetClass="emph" presetSubtype="0" fill="hold" grpId="0" nodeType="withEffect">
                                  <p:stCondLst>
                                    <p:cond delay="0"/>
                                  </p:stCondLst>
                                  <p:childTnLst>
                                    <p:animClr clrSpc="rgb" dir="cw">
                                      <p:cBhvr override="childStyle">
                                        <p:cTn id="20" dur="2000" fill="hold"/>
                                        <p:tgtEl>
                                          <p:spTgt spid="14"/>
                                        </p:tgtEl>
                                        <p:attrNameLst>
                                          <p:attrName>style.color</p:attrName>
                                        </p:attrNameLst>
                                      </p:cBhvr>
                                      <p:to>
                                        <a:srgbClr val="538135"/>
                                      </p:to>
                                    </p:animClr>
                                    <p:animClr clrSpc="rgb" dir="cw">
                                      <p:cBhvr>
                                        <p:cTn id="21" dur="2000" fill="hold"/>
                                        <p:tgtEl>
                                          <p:spTgt spid="14"/>
                                        </p:tgtEl>
                                        <p:attrNameLst>
                                          <p:attrName>fillcolor</p:attrName>
                                        </p:attrNameLst>
                                      </p:cBhvr>
                                      <p:to>
                                        <a:srgbClr val="538135"/>
                                      </p:to>
                                    </p:animClr>
                                    <p:set>
                                      <p:cBhvr>
                                        <p:cTn id="22" dur="2000" fill="hold"/>
                                        <p:tgtEl>
                                          <p:spTgt spid="14"/>
                                        </p:tgtEl>
                                        <p:attrNameLst>
                                          <p:attrName>fill.type</p:attrName>
                                        </p:attrNameLst>
                                      </p:cBhvr>
                                      <p:to>
                                        <p:strVal val="solid"/>
                                      </p:to>
                                    </p:set>
                                    <p:set>
                                      <p:cBhvr>
                                        <p:cTn id="23" dur="2000" fill="hold"/>
                                        <p:tgtEl>
                                          <p:spTgt spid="14"/>
                                        </p:tgtEl>
                                        <p:attrNameLst>
                                          <p:attrName>fill.on</p:attrName>
                                        </p:attrNameLst>
                                      </p:cBhvr>
                                      <p:to>
                                        <p:strVal val="true"/>
                                      </p:to>
                                    </p:set>
                                  </p:childTnLst>
                                </p:cTn>
                              </p:par>
                            </p:childTnLst>
                          </p:cTn>
                        </p:par>
                        <p:par>
                          <p:cTn id="24" fill="hold">
                            <p:stCondLst>
                              <p:cond delay="2000"/>
                            </p:stCondLst>
                            <p:childTnLst>
                              <p:par>
                                <p:cTn id="25" presetID="63" presetClass="path" presetSubtype="0" accel="50000" decel="50000" fill="hold" grpId="0" nodeType="afterEffect">
                                  <p:stCondLst>
                                    <p:cond delay="0"/>
                                  </p:stCondLst>
                                  <p:childTnLst>
                                    <p:animMotion origin="layout" path="M -2.70833E-6 -3.7037E-7 L 0.1668 0.00208 " pathEditMode="relative" rAng="0" ptsTypes="AA">
                                      <p:cBhvr>
                                        <p:cTn id="26" dur="2000" fill="hold"/>
                                        <p:tgtEl>
                                          <p:spTgt spid="15"/>
                                        </p:tgtEl>
                                        <p:attrNameLst>
                                          <p:attrName>ppt_x</p:attrName>
                                          <p:attrName>ppt_y</p:attrName>
                                        </p:attrNameLst>
                                      </p:cBhvr>
                                      <p:rCtr x="8333" y="93"/>
                                    </p:animMotion>
                                  </p:childTnLst>
                                </p:cTn>
                              </p:par>
                              <p:par>
                                <p:cTn id="27" presetID="19" presetClass="emph" presetSubtype="0" fill="hold" grpId="1" nodeType="withEffect">
                                  <p:stCondLst>
                                    <p:cond delay="0"/>
                                  </p:stCondLst>
                                  <p:childTnLst>
                                    <p:animClr clrSpc="rgb" dir="cw">
                                      <p:cBhvr override="childStyle">
                                        <p:cTn id="28" dur="2000" fill="hold"/>
                                        <p:tgtEl>
                                          <p:spTgt spid="15"/>
                                        </p:tgtEl>
                                        <p:attrNameLst>
                                          <p:attrName>style.color</p:attrName>
                                        </p:attrNameLst>
                                      </p:cBhvr>
                                      <p:to>
                                        <a:srgbClr val="538135"/>
                                      </p:to>
                                    </p:animClr>
                                    <p:animClr clrSpc="rgb" dir="cw">
                                      <p:cBhvr>
                                        <p:cTn id="29" dur="2000" fill="hold"/>
                                        <p:tgtEl>
                                          <p:spTgt spid="15"/>
                                        </p:tgtEl>
                                        <p:attrNameLst>
                                          <p:attrName>fillcolor</p:attrName>
                                        </p:attrNameLst>
                                      </p:cBhvr>
                                      <p:to>
                                        <a:srgbClr val="538135"/>
                                      </p:to>
                                    </p:animClr>
                                    <p:set>
                                      <p:cBhvr>
                                        <p:cTn id="30" dur="2000" fill="hold"/>
                                        <p:tgtEl>
                                          <p:spTgt spid="15"/>
                                        </p:tgtEl>
                                        <p:attrNameLst>
                                          <p:attrName>fill.type</p:attrName>
                                        </p:attrNameLst>
                                      </p:cBhvr>
                                      <p:to>
                                        <p:strVal val="solid"/>
                                      </p:to>
                                    </p:set>
                                    <p:set>
                                      <p:cBhvr>
                                        <p:cTn id="31" dur="2000" fill="hold"/>
                                        <p:tgtEl>
                                          <p:spTgt spid="15"/>
                                        </p:tgtEl>
                                        <p:attrNameLst>
                                          <p:attrName>fill.on</p:attrName>
                                        </p:attrNameLst>
                                      </p:cBhvr>
                                      <p:to>
                                        <p:strVal val="true"/>
                                      </p:to>
                                    </p:set>
                                  </p:childTnLst>
                                </p:cTn>
                              </p:par>
                              <p:par>
                                <p:cTn id="32" presetID="18" presetClass="entr" presetSubtype="12"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strips(downLeft)">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5" grpId="1"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Pentagon 6"/>
          <p:cNvSpPr/>
          <p:nvPr/>
        </p:nvSpPr>
        <p:spPr>
          <a:xfrm>
            <a:off x="918793" y="2586905"/>
            <a:ext cx="10354410" cy="1684190"/>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3200"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161490909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50376" y="606436"/>
            <a:ext cx="11409528" cy="5780716"/>
          </a:xfrm>
          <a:prstGeom prst="rect">
            <a:avLst/>
          </a:prstGeom>
          <a:solidFill>
            <a:schemeClr val="bg1">
              <a:alpha val="5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fr-FR" sz="2800" b="1" dirty="0">
                <a:solidFill>
                  <a:prstClr val="black"/>
                </a:solidFill>
                <a:latin typeface="Times New Roman" panose="02020603050405020304" pitchFamily="18" charset="0"/>
                <a:cs typeface="Times New Roman" panose="02020603050405020304" pitchFamily="18" charset="0"/>
              </a:rPr>
              <a:t>L’étalement de spectre</a:t>
            </a:r>
          </a:p>
        </p:txBody>
      </p:sp>
      <mc:AlternateContent xmlns:mc="http://schemas.openxmlformats.org/markup-compatibility/2006" xmlns:a14="http://schemas.microsoft.com/office/drawing/2010/main">
        <mc:Choice Requires="a14">
          <p:sp>
            <p:nvSpPr>
              <p:cNvPr id="2" name="TextBox 1"/>
              <p:cNvSpPr txBox="1"/>
              <p:nvPr/>
            </p:nvSpPr>
            <p:spPr>
              <a:xfrm>
                <a:off x="682388" y="1111348"/>
                <a:ext cx="10795379" cy="3502497"/>
              </a:xfrm>
              <a:prstGeom prst="rect">
                <a:avLst/>
              </a:prstGeom>
              <a:noFill/>
            </p:spPr>
            <p:txBody>
              <a:bodyPr wrap="square" rtlCol="0">
                <a:spAutoFit/>
              </a:bodyPr>
              <a:lstStyle/>
              <a:p>
                <a:pPr marL="342900" indent="-342900" algn="just">
                  <a:lnSpc>
                    <a:spcPct val="150000"/>
                  </a:lnSpc>
                  <a:spcAft>
                    <a:spcPts val="0"/>
                  </a:spcAft>
                  <a:buFont typeface="Wingdings" panose="05000000000000000000" pitchFamily="2" charset="2"/>
                  <a:buChar char="Ø"/>
                </a:pPr>
                <a:r>
                  <a:rPr lang="fr-FR"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Le principe de base de l’étalement de spectre est très simple, il repose sur la relation de Shannon qui exprime la capacité maximale </a:t>
                </a:r>
                <a14:m>
                  <m:oMath xmlns:m="http://schemas.openxmlformats.org/officeDocument/2006/math">
                    <m:r>
                      <a:rPr lang="fr-FR"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𝐶</m:t>
                    </m:r>
                  </m:oMath>
                </a14:m>
                <a:r>
                  <a:rPr lang="fr-FR"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du canal perturbée par un bruit additif gaussien :</a:t>
                </a:r>
                <a:endParaRPr lang="fr-FR" sz="2000" dirty="0">
                  <a:latin typeface="Calibri" panose="020F0502020204030204" pitchFamily="34" charset="0"/>
                  <a:ea typeface="Calibri" panose="020F0502020204030204" pitchFamily="34" charset="0"/>
                  <a:cs typeface="Arial" panose="020B0604020202020204" pitchFamily="34" charset="0"/>
                </a:endParaRPr>
              </a:p>
              <a:p>
                <a:pPr algn="ctr"/>
                <a14:m>
                  <m:oMath xmlns:m="http://schemas.openxmlformats.org/officeDocument/2006/math">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𝑪</m:t>
                    </m:r>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𝑩</m:t>
                        </m:r>
                      </m:e>
                      <m:sub>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𝒔</m:t>
                        </m:r>
                      </m:sub>
                    </m:sSub>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unc>
                      <m:funcPr>
                        <m:ctrlP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𝒍𝒐𝒈</m:t>
                        </m:r>
                      </m:fName>
                      <m:e>
                        <m:d>
                          <m:dPr>
                            <m:ctrlP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𝑷</m:t>
                                    </m:r>
                                  </m:e>
                                  <m:sub>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𝒔</m:t>
                                    </m:r>
                                  </m:sub>
                                </m:sSub>
                              </m:num>
                              <m:den>
                                <m:sSub>
                                  <m:sSubPr>
                                    <m:ctrlP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𝑷</m:t>
                                    </m:r>
                                  </m:e>
                                  <m:sub>
                                    <m:r>
                                      <a:rPr lang="fr-FR" sz="20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𝒃</m:t>
                                    </m:r>
                                  </m:sub>
                                </m:sSub>
                              </m:den>
                            </m:f>
                          </m:e>
                        </m:d>
                      </m:e>
                    </m:func>
                  </m:oMath>
                </a14:m>
                <a:r>
                  <a:rPr lang="fr-FR" sz="2000" dirty="0">
                    <a:solidFill>
                      <a:srgbClr val="000000"/>
                    </a:solidFill>
                    <a:effectLst/>
                    <a:latin typeface="Times New Roman" panose="02020603050405020304" pitchFamily="18" charset="0"/>
                    <a:ea typeface="Times New Roman" panose="02020603050405020304" pitchFamily="18" charset="0"/>
                  </a:rPr>
                  <a:t> </a:t>
                </a:r>
                <a:endParaRPr lang="fr-FR" altLang="fr-FR" sz="2000" dirty="0">
                  <a:solidFill>
                    <a:srgbClr val="000000"/>
                  </a:solidFill>
                  <a:latin typeface="Times New Roman" panose="02020603050405020304" pitchFamily="18" charset="0"/>
                  <a:cs typeface="Times New Roman" panose="02020603050405020304" pitchFamily="18" charset="0"/>
                </a:endParaRPr>
              </a:p>
              <a:p>
                <a:pPr marL="342900" lvl="0" indent="-342900" fontAlgn="base">
                  <a:lnSpc>
                    <a:spcPct val="150000"/>
                  </a:lnSpc>
                  <a:spcBef>
                    <a:spcPct val="20000"/>
                  </a:spcBef>
                  <a:spcAft>
                    <a:spcPct val="0"/>
                  </a:spcAft>
                  <a:buFont typeface="Wingdings" pitchFamily="2" charset="2"/>
                  <a:buChar char="Ø"/>
                </a:pPr>
                <a:r>
                  <a:rPr lang="fr-FR" altLang="fr-FR" sz="2000" dirty="0">
                    <a:solidFill>
                      <a:srgbClr val="000000"/>
                    </a:solidFill>
                    <a:latin typeface="Times New Roman" panose="02020603050405020304" pitchFamily="18" charset="0"/>
                    <a:cs typeface="Times New Roman" panose="02020603050405020304" pitchFamily="18" charset="0"/>
                  </a:rPr>
                  <a:t>Pour transmettre sans erreur une quantité d’information C donnée, il est possible d’utiliser soit une bande </a:t>
                </a:r>
                <a:r>
                  <a:rPr lang="fr-FR" altLang="fr-FR" sz="2000" i="1" dirty="0">
                    <a:solidFill>
                      <a:srgbClr val="000000"/>
                    </a:solidFill>
                    <a:latin typeface="Times New Roman" panose="02020603050405020304" pitchFamily="18" charset="0"/>
                    <a:cs typeface="Times New Roman" panose="02020603050405020304" pitchFamily="18" charset="0"/>
                  </a:rPr>
                  <a:t>Bs</a:t>
                </a:r>
                <a:r>
                  <a:rPr lang="fr-FR" altLang="fr-FR" sz="2000" dirty="0">
                    <a:solidFill>
                      <a:srgbClr val="000000"/>
                    </a:solidFill>
                    <a:latin typeface="Times New Roman" panose="02020603050405020304" pitchFamily="18" charset="0"/>
                    <a:cs typeface="Times New Roman" panose="02020603050405020304" pitchFamily="18" charset="0"/>
                  </a:rPr>
                  <a:t> étroite et un fort rapport </a:t>
                </a:r>
                <a14:m>
                  <m:oMath xmlns:m="http://schemas.openxmlformats.org/officeDocument/2006/math">
                    <m:f>
                      <m:fPr>
                        <m:type m:val="skw"/>
                        <m:ctrlPr>
                          <a:rPr lang="fr-FR" altLang="fr-FR" sz="2000" i="1" dirty="0" smtClean="0">
                            <a:solidFill>
                              <a:srgbClr val="000000"/>
                            </a:solidFill>
                            <a:latin typeface="Cambria Math" panose="02040503050406030204" pitchFamily="18" charset="0"/>
                            <a:cs typeface="Times New Roman" panose="02020603050405020304" pitchFamily="18" charset="0"/>
                          </a:rPr>
                        </m:ctrlPr>
                      </m:fPr>
                      <m:num>
                        <m:sSub>
                          <m:sSubPr>
                            <m:ctrlPr>
                              <a:rPr lang="fr-FR" altLang="fr-FR" sz="2000" i="1" dirty="0" smtClean="0">
                                <a:solidFill>
                                  <a:srgbClr val="000000"/>
                                </a:solidFill>
                                <a:latin typeface="Cambria Math" panose="02040503050406030204" pitchFamily="18" charset="0"/>
                                <a:cs typeface="Times New Roman" panose="02020603050405020304" pitchFamily="18" charset="0"/>
                              </a:rPr>
                            </m:ctrlPr>
                          </m:sSubPr>
                          <m:e>
                            <m:r>
                              <a:rPr lang="fr-FR" altLang="fr-FR" sz="2000" b="0" i="1" dirty="0" smtClean="0">
                                <a:solidFill>
                                  <a:srgbClr val="000000"/>
                                </a:solidFill>
                                <a:latin typeface="Cambria Math" panose="02040503050406030204" pitchFamily="18" charset="0"/>
                                <a:cs typeface="Times New Roman" panose="02020603050405020304" pitchFamily="18" charset="0"/>
                              </a:rPr>
                              <m:t>𝑝</m:t>
                            </m:r>
                          </m:e>
                          <m:sub>
                            <m:r>
                              <a:rPr lang="fr-FR" altLang="fr-FR" sz="2000" b="0" i="1" dirty="0" smtClean="0">
                                <a:solidFill>
                                  <a:srgbClr val="000000"/>
                                </a:solidFill>
                                <a:latin typeface="Cambria Math" panose="02040503050406030204" pitchFamily="18" charset="0"/>
                                <a:cs typeface="Times New Roman" panose="02020603050405020304" pitchFamily="18" charset="0"/>
                              </a:rPr>
                              <m:t>𝑠</m:t>
                            </m:r>
                          </m:sub>
                        </m:sSub>
                      </m:num>
                      <m:den>
                        <m:sSub>
                          <m:sSubPr>
                            <m:ctrlPr>
                              <a:rPr lang="fr-FR" altLang="fr-FR" sz="2000" i="1" dirty="0" smtClean="0">
                                <a:solidFill>
                                  <a:srgbClr val="000000"/>
                                </a:solidFill>
                                <a:latin typeface="Cambria Math" panose="02040503050406030204" pitchFamily="18" charset="0"/>
                                <a:cs typeface="Times New Roman" panose="02020603050405020304" pitchFamily="18" charset="0"/>
                              </a:rPr>
                            </m:ctrlPr>
                          </m:sSubPr>
                          <m:e>
                            <m:r>
                              <a:rPr lang="fr-FR" altLang="fr-FR" sz="2000" b="0" i="1" dirty="0" smtClean="0">
                                <a:solidFill>
                                  <a:srgbClr val="000000"/>
                                </a:solidFill>
                                <a:latin typeface="Cambria Math" panose="02040503050406030204" pitchFamily="18" charset="0"/>
                                <a:cs typeface="Times New Roman" panose="02020603050405020304" pitchFamily="18" charset="0"/>
                              </a:rPr>
                              <m:t>𝑝</m:t>
                            </m:r>
                          </m:e>
                          <m:sub>
                            <m:r>
                              <a:rPr lang="fr-FR" altLang="fr-FR" sz="2000" b="0" i="1" dirty="0" smtClean="0">
                                <a:solidFill>
                                  <a:srgbClr val="000000"/>
                                </a:solidFill>
                                <a:latin typeface="Cambria Math" panose="02040503050406030204" pitchFamily="18" charset="0"/>
                                <a:cs typeface="Times New Roman" panose="02020603050405020304" pitchFamily="18" charset="0"/>
                              </a:rPr>
                              <m:t>𝑏</m:t>
                            </m:r>
                          </m:sub>
                        </m:sSub>
                      </m:den>
                    </m:f>
                  </m:oMath>
                </a14:m>
                <a:r>
                  <a:rPr lang="fr-FR" altLang="fr-FR" sz="2000" dirty="0">
                    <a:solidFill>
                      <a:srgbClr val="000000"/>
                    </a:solidFill>
                    <a:latin typeface="Times New Roman" panose="02020603050405020304" pitchFamily="18" charset="0"/>
                    <a:cs typeface="Times New Roman" panose="02020603050405020304" pitchFamily="18" charset="0"/>
                  </a:rPr>
                  <a:t>, soit une large bande 𝐵</a:t>
                </a:r>
                <a:r>
                  <a:rPr lang="fr-FR" altLang="fr-FR" sz="2000" i="1" dirty="0">
                    <a:solidFill>
                      <a:srgbClr val="000000"/>
                    </a:solidFill>
                    <a:latin typeface="Times New Roman" panose="02020603050405020304" pitchFamily="18" charset="0"/>
                    <a:cs typeface="Times New Roman" panose="02020603050405020304" pitchFamily="18" charset="0"/>
                  </a:rPr>
                  <a:t>s</a:t>
                </a:r>
                <a:r>
                  <a:rPr lang="fr-FR" altLang="fr-FR" sz="2000" dirty="0">
                    <a:solidFill>
                      <a:srgbClr val="000000"/>
                    </a:solidFill>
                    <a:latin typeface="Times New Roman" panose="02020603050405020304" pitchFamily="18" charset="0"/>
                    <a:cs typeface="Times New Roman" panose="02020603050405020304" pitchFamily="18" charset="0"/>
                  </a:rPr>
                  <a:t> et un faible rapport </a:t>
                </a:r>
                <a14:m>
                  <m:oMath xmlns:m="http://schemas.openxmlformats.org/officeDocument/2006/math">
                    <m:f>
                      <m:fPr>
                        <m:type m:val="skw"/>
                        <m:ctrlPr>
                          <a:rPr lang="fr-FR" altLang="fr-FR" sz="2000" i="1" dirty="0">
                            <a:solidFill>
                              <a:srgbClr val="000000"/>
                            </a:solidFill>
                            <a:latin typeface="Cambria Math" panose="02040503050406030204" pitchFamily="18" charset="0"/>
                            <a:cs typeface="Times New Roman" panose="02020603050405020304" pitchFamily="18" charset="0"/>
                          </a:rPr>
                        </m:ctrlPr>
                      </m:fPr>
                      <m:num>
                        <m:sSub>
                          <m:sSubPr>
                            <m:ctrlPr>
                              <a:rPr lang="fr-FR" altLang="fr-FR" sz="2000" i="1" dirty="0">
                                <a:solidFill>
                                  <a:srgbClr val="000000"/>
                                </a:solidFill>
                                <a:latin typeface="Cambria Math" panose="02040503050406030204" pitchFamily="18" charset="0"/>
                                <a:cs typeface="Times New Roman" panose="02020603050405020304" pitchFamily="18" charset="0"/>
                              </a:rPr>
                            </m:ctrlPr>
                          </m:sSubPr>
                          <m:e>
                            <m:r>
                              <a:rPr lang="fr-FR" altLang="fr-FR" sz="2000" i="1" dirty="0">
                                <a:solidFill>
                                  <a:srgbClr val="000000"/>
                                </a:solidFill>
                                <a:latin typeface="Cambria Math" panose="02040503050406030204" pitchFamily="18" charset="0"/>
                                <a:cs typeface="Times New Roman" panose="02020603050405020304" pitchFamily="18" charset="0"/>
                              </a:rPr>
                              <m:t>𝑝</m:t>
                            </m:r>
                          </m:e>
                          <m:sub>
                            <m:r>
                              <a:rPr lang="fr-FR" altLang="fr-FR" sz="2000" i="1" dirty="0">
                                <a:solidFill>
                                  <a:srgbClr val="000000"/>
                                </a:solidFill>
                                <a:latin typeface="Cambria Math" panose="02040503050406030204" pitchFamily="18" charset="0"/>
                                <a:cs typeface="Times New Roman" panose="02020603050405020304" pitchFamily="18" charset="0"/>
                              </a:rPr>
                              <m:t>𝑠</m:t>
                            </m:r>
                          </m:sub>
                        </m:sSub>
                      </m:num>
                      <m:den>
                        <m:sSub>
                          <m:sSubPr>
                            <m:ctrlPr>
                              <a:rPr lang="fr-FR" altLang="fr-FR" sz="2000" i="1" dirty="0">
                                <a:solidFill>
                                  <a:srgbClr val="000000"/>
                                </a:solidFill>
                                <a:latin typeface="Cambria Math" panose="02040503050406030204" pitchFamily="18" charset="0"/>
                                <a:cs typeface="Times New Roman" panose="02020603050405020304" pitchFamily="18" charset="0"/>
                              </a:rPr>
                            </m:ctrlPr>
                          </m:sSubPr>
                          <m:e>
                            <m:r>
                              <a:rPr lang="fr-FR" altLang="fr-FR" sz="2000" i="1" dirty="0">
                                <a:solidFill>
                                  <a:srgbClr val="000000"/>
                                </a:solidFill>
                                <a:latin typeface="Cambria Math" panose="02040503050406030204" pitchFamily="18" charset="0"/>
                                <a:cs typeface="Times New Roman" panose="02020603050405020304" pitchFamily="18" charset="0"/>
                              </a:rPr>
                              <m:t>𝑝</m:t>
                            </m:r>
                          </m:e>
                          <m:sub>
                            <m:r>
                              <a:rPr lang="fr-FR" altLang="fr-FR" sz="2000" i="1" dirty="0">
                                <a:solidFill>
                                  <a:srgbClr val="000000"/>
                                </a:solidFill>
                                <a:latin typeface="Cambria Math" panose="02040503050406030204" pitchFamily="18" charset="0"/>
                                <a:cs typeface="Times New Roman" panose="02020603050405020304" pitchFamily="18" charset="0"/>
                              </a:rPr>
                              <m:t>𝑏</m:t>
                            </m:r>
                          </m:sub>
                        </m:sSub>
                      </m:den>
                    </m:f>
                  </m:oMath>
                </a14:m>
                <a:endParaRPr lang="fr-FR" altLang="fr-FR" sz="2000" dirty="0">
                  <a:solidFill>
                    <a:srgbClr val="000000"/>
                  </a:solidFill>
                  <a:latin typeface="Times New Roman" panose="02020603050405020304" pitchFamily="18" charset="0"/>
                  <a:cs typeface="Times New Roman" panose="02020603050405020304" pitchFamily="18" charset="0"/>
                </a:endParaRPr>
              </a:p>
              <a:p>
                <a:pPr marL="342900" lvl="0" indent="-342900" fontAlgn="base">
                  <a:lnSpc>
                    <a:spcPct val="150000"/>
                  </a:lnSpc>
                  <a:spcBef>
                    <a:spcPct val="20000"/>
                  </a:spcBef>
                  <a:spcAft>
                    <a:spcPct val="0"/>
                  </a:spcAft>
                  <a:buFont typeface="Wingdings" pitchFamily="2" charset="2"/>
                  <a:buChar char="Ø"/>
                </a:pPr>
                <a:r>
                  <a:rPr lang="fr-FR" altLang="fr-FR" sz="2000" dirty="0">
                    <a:solidFill>
                      <a:srgbClr val="000000"/>
                    </a:solidFill>
                    <a:latin typeface="Times New Roman" panose="02020603050405020304" pitchFamily="18" charset="0"/>
                    <a:cs typeface="Times New Roman" panose="02020603050405020304" pitchFamily="18" charset="0"/>
                  </a:rPr>
                  <a:t>L’idée consiste à émettre un signal dont la bande est largement supérieure à celle du signal utile,</a:t>
                </a:r>
              </a:p>
              <a:p>
                <a:pPr marL="342900" lvl="0" indent="-342900" fontAlgn="base">
                  <a:lnSpc>
                    <a:spcPct val="150000"/>
                  </a:lnSpc>
                  <a:spcBef>
                    <a:spcPct val="20000"/>
                  </a:spcBef>
                  <a:spcAft>
                    <a:spcPct val="0"/>
                  </a:spcAft>
                  <a:buFont typeface="Wingdings" pitchFamily="2" charset="2"/>
                  <a:buChar char="Ø"/>
                </a:pPr>
                <a:r>
                  <a:rPr lang="fr-FR" altLang="fr-FR" sz="2000" dirty="0">
                    <a:solidFill>
                      <a:srgbClr val="000000"/>
                    </a:solidFill>
                    <a:latin typeface="Times New Roman" panose="02020603050405020304" pitchFamily="18" charset="0"/>
                    <a:cs typeface="Times New Roman" panose="02020603050405020304" pitchFamily="18" charset="0"/>
                  </a:rPr>
                  <a:t>Un message peut être transmis alors qu’il est noyé dans la bruit </a:t>
                </a:r>
              </a:p>
            </p:txBody>
          </p:sp>
        </mc:Choice>
        <mc:Fallback xmlns="">
          <p:sp>
            <p:nvSpPr>
              <p:cNvPr id="2" name="TextBox 1"/>
              <p:cNvSpPr txBox="1">
                <a:spLocks noRot="1" noChangeAspect="1" noMove="1" noResize="1" noEditPoints="1" noAdjustHandles="1" noChangeArrowheads="1" noChangeShapeType="1" noTextEdit="1"/>
              </p:cNvSpPr>
              <p:nvPr/>
            </p:nvSpPr>
            <p:spPr>
              <a:xfrm>
                <a:off x="682388" y="1111348"/>
                <a:ext cx="10795379" cy="3502497"/>
              </a:xfrm>
              <a:prstGeom prst="rect">
                <a:avLst/>
              </a:prstGeom>
              <a:blipFill>
                <a:blip r:embed="rId2"/>
                <a:stretch>
                  <a:fillRect l="-508" r="-565" b="-2087"/>
                </a:stretch>
              </a:blipFill>
            </p:spPr>
            <p:txBody>
              <a:bodyPr/>
              <a:lstStyle/>
              <a:p>
                <a:r>
                  <a:rPr lang="fr-FR">
                    <a:noFill/>
                  </a:rPr>
                  <a:t> </a:t>
                </a:r>
              </a:p>
            </p:txBody>
          </p:sp>
        </mc:Fallback>
      </mc:AlternateContent>
      <p:sp>
        <p:nvSpPr>
          <p:cNvPr id="7" name="Arrow: Pentagon 6"/>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388744312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left)">
                                      <p:cBhvr>
                                        <p:cTn id="14" dur="500"/>
                                        <p:tgtEl>
                                          <p:spTgt spid="3">
                                            <p:txEl>
                                              <p:pRg st="0" end="0"/>
                                            </p:txEl>
                                          </p:spTgt>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wipe(left)">
                                      <p:cBhvr>
                                        <p:cTn id="18" dur="500"/>
                                        <p:tgtEl>
                                          <p:spTgt spid="2">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wipe(left)">
                                      <p:cBhvr>
                                        <p:cTn id="22" dur="500"/>
                                        <p:tgtEl>
                                          <p:spTgt spid="2">
                                            <p:txEl>
                                              <p:pRg st="1" end="1"/>
                                            </p:txEl>
                                          </p:spTgt>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
                                            <p:txEl>
                                              <p:pRg st="2" end="2"/>
                                            </p:txEl>
                                          </p:spTgt>
                                        </p:tgtEl>
                                        <p:attrNameLst>
                                          <p:attrName>style.visibility</p:attrName>
                                        </p:attrNameLst>
                                      </p:cBhvr>
                                      <p:to>
                                        <p:strVal val="visible"/>
                                      </p:to>
                                    </p:set>
                                    <p:animEffect transition="in" filter="wipe(left)">
                                      <p:cBhvr>
                                        <p:cTn id="26" dur="500"/>
                                        <p:tgtEl>
                                          <p:spTgt spid="2">
                                            <p:txEl>
                                              <p:pRg st="2" end="2"/>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wipe(left)">
                                      <p:cBhvr>
                                        <p:cTn id="30" dur="500"/>
                                        <p:tgtEl>
                                          <p:spTgt spid="2">
                                            <p:txEl>
                                              <p:pRg st="3" end="3"/>
                                            </p:txEl>
                                          </p:spTgt>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left)">
                                      <p:cBhvr>
                                        <p:cTn id="3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74812" y="-6112"/>
            <a:ext cx="11564470" cy="6347012"/>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Arrow Connector 9"/>
          <p:cNvCxnSpPr/>
          <p:nvPr/>
        </p:nvCxnSpPr>
        <p:spPr>
          <a:xfrm>
            <a:off x="837027" y="1764759"/>
            <a:ext cx="211015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Rectangle 10"/>
          <p:cNvSpPr/>
          <p:nvPr/>
        </p:nvSpPr>
        <p:spPr>
          <a:xfrm>
            <a:off x="1266091" y="1156307"/>
            <a:ext cx="1167619" cy="590843"/>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12" name="TextBox 11"/>
              <p:cNvSpPr txBox="1"/>
              <p:nvPr/>
            </p:nvSpPr>
            <p:spPr>
              <a:xfrm>
                <a:off x="10916529" y="993447"/>
                <a:ext cx="365760" cy="1200329"/>
              </a:xfrm>
              <a:prstGeom prst="rect">
                <a:avLst/>
              </a:prstGeom>
              <a:noFill/>
            </p:spPr>
            <p:txBody>
              <a:bodyPr wrap="square" rtlCol="0">
                <a:spAutoFit/>
              </a:bodyPr>
              <a:lstStyle/>
              <a:p>
                <a:r>
                  <a:rPr lang="fr-FR" dirty="0"/>
                  <a:t>             </a:t>
                </a:r>
              </a:p>
              <a:p>
                <a:r>
                  <a:rPr lang="fr-FR" dirty="0"/>
                  <a:t>                                                                   </a:t>
                </a:r>
              </a:p>
              <a:p>
                <a:r>
                  <a:rPr lang="fr-FR" dirty="0"/>
                  <a:t>                                                                     </a:t>
                </a:r>
                <a14:m>
                  <m:oMath xmlns:m="http://schemas.openxmlformats.org/officeDocument/2006/math">
                    <m:r>
                      <a:rPr lang="fr-FR" b="0" i="1" smtClean="0">
                        <a:latin typeface="Cambria Math" panose="02040503050406030204" pitchFamily="18" charset="0"/>
                      </a:rPr>
                      <m:t>𝑓</m:t>
                    </m:r>
                  </m:oMath>
                </a14:m>
                <a:endParaRPr lang="fr-FR" dirty="0"/>
              </a:p>
            </p:txBody>
          </p:sp>
        </mc:Choice>
        <mc:Fallback xmlns="">
          <p:sp>
            <p:nvSpPr>
              <p:cNvPr id="12" name="TextBox 11"/>
              <p:cNvSpPr txBox="1">
                <a:spLocks noRot="1" noChangeAspect="1" noMove="1" noResize="1" noEditPoints="1" noAdjustHandles="1" noChangeArrowheads="1" noChangeShapeType="1" noTextEdit="1"/>
              </p:cNvSpPr>
              <p:nvPr/>
            </p:nvSpPr>
            <p:spPr>
              <a:xfrm>
                <a:off x="10916529" y="993447"/>
                <a:ext cx="365760" cy="1200329"/>
              </a:xfrm>
              <a:prstGeom prst="rect">
                <a:avLst/>
              </a:prstGeom>
              <a:blipFill>
                <a:blip r:embed="rId3"/>
                <a:stretch>
                  <a:fillRect l="-5000" b="-3046"/>
                </a:stretch>
              </a:blipFill>
            </p:spPr>
            <p:txBody>
              <a:bodyPr/>
              <a:lstStyle/>
              <a:p>
                <a:r>
                  <a:rPr lang="fr-FR">
                    <a:noFill/>
                  </a:rPr>
                  <a:t> </a:t>
                </a:r>
              </a:p>
            </p:txBody>
          </p:sp>
        </mc:Fallback>
      </mc:AlternateContent>
      <p:cxnSp>
        <p:nvCxnSpPr>
          <p:cNvPr id="14" name="Straight Arrow Connector 13"/>
          <p:cNvCxnSpPr>
            <a:cxnSpLocks/>
          </p:cNvCxnSpPr>
          <p:nvPr/>
        </p:nvCxnSpPr>
        <p:spPr>
          <a:xfrm>
            <a:off x="7540281" y="2009110"/>
            <a:ext cx="337624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Isosceles Triangle 33"/>
          <p:cNvSpPr/>
          <p:nvPr/>
        </p:nvSpPr>
        <p:spPr>
          <a:xfrm>
            <a:off x="8918914" y="391325"/>
            <a:ext cx="182880" cy="1603717"/>
          </a:xfrm>
          <a:prstGeom prst="triangl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35" name="AutoShape 10"/>
          <p:cNvSpPr>
            <a:spLocks noChangeArrowheads="1"/>
          </p:cNvSpPr>
          <p:nvPr/>
        </p:nvSpPr>
        <p:spPr bwMode="auto">
          <a:xfrm>
            <a:off x="1534426" y="2387064"/>
            <a:ext cx="574675" cy="527050"/>
          </a:xfrm>
          <a:prstGeom prst="flowChartSummingJunction">
            <a:avLst/>
          </a:prstGeom>
          <a:gradFill rotWithShape="0">
            <a:gsLst>
              <a:gs pos="0">
                <a:schemeClr val="accent1"/>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1800"/>
          </a:p>
        </p:txBody>
      </p:sp>
      <p:cxnSp>
        <p:nvCxnSpPr>
          <p:cNvPr id="37" name="Straight Arrow Connector 36"/>
          <p:cNvCxnSpPr>
            <a:cxnSpLocks/>
          </p:cNvCxnSpPr>
          <p:nvPr/>
        </p:nvCxnSpPr>
        <p:spPr>
          <a:xfrm>
            <a:off x="604911" y="4206240"/>
            <a:ext cx="230006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856933" y="3416106"/>
            <a:ext cx="182881" cy="77724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40" name="Rectangle 39"/>
          <p:cNvSpPr/>
          <p:nvPr/>
        </p:nvSpPr>
        <p:spPr>
          <a:xfrm>
            <a:off x="1562562" y="3416106"/>
            <a:ext cx="139629" cy="77724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41" name="Rectangle 40"/>
          <p:cNvSpPr/>
          <p:nvPr/>
        </p:nvSpPr>
        <p:spPr>
          <a:xfrm>
            <a:off x="1266091" y="3416106"/>
            <a:ext cx="81555" cy="77724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42" name="Rectangle 41"/>
          <p:cNvSpPr/>
          <p:nvPr/>
        </p:nvSpPr>
        <p:spPr>
          <a:xfrm>
            <a:off x="2321169" y="3416106"/>
            <a:ext cx="112541" cy="77724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43" name="TextBox 42"/>
          <p:cNvSpPr txBox="1"/>
          <p:nvPr/>
        </p:nvSpPr>
        <p:spPr>
          <a:xfrm>
            <a:off x="604911" y="5022166"/>
            <a:ext cx="2574387" cy="1420837"/>
          </a:xfrm>
          <a:prstGeom prst="rect">
            <a:avLst/>
          </a:prstGeom>
          <a:noFill/>
        </p:spPr>
        <p:txBody>
          <a:bodyPr wrap="square" rtlCol="0">
            <a:spAutoFit/>
          </a:bodyPr>
          <a:lstStyle/>
          <a:p>
            <a:endParaRPr lang="fr-FR" dirty="0"/>
          </a:p>
        </p:txBody>
      </p:sp>
      <p:cxnSp>
        <p:nvCxnSpPr>
          <p:cNvPr id="44" name="Straight Arrow Connector 43"/>
          <p:cNvCxnSpPr>
            <a:cxnSpLocks/>
          </p:cNvCxnSpPr>
          <p:nvPr/>
        </p:nvCxnSpPr>
        <p:spPr>
          <a:xfrm>
            <a:off x="604911" y="6145237"/>
            <a:ext cx="243371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Rectangle 47"/>
          <p:cNvSpPr/>
          <p:nvPr/>
        </p:nvSpPr>
        <p:spPr>
          <a:xfrm>
            <a:off x="1856932" y="5168363"/>
            <a:ext cx="182881" cy="96832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49" name="Rectangle 48"/>
          <p:cNvSpPr/>
          <p:nvPr/>
        </p:nvSpPr>
        <p:spPr>
          <a:xfrm>
            <a:off x="1562562" y="5168364"/>
            <a:ext cx="139629" cy="96832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50" name="Rectangle 49"/>
          <p:cNvSpPr/>
          <p:nvPr/>
        </p:nvSpPr>
        <p:spPr>
          <a:xfrm>
            <a:off x="1263999" y="5168363"/>
            <a:ext cx="85738" cy="96832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51" name="Rectangle 50"/>
          <p:cNvSpPr/>
          <p:nvPr/>
        </p:nvSpPr>
        <p:spPr>
          <a:xfrm flipH="1">
            <a:off x="2321169" y="5168363"/>
            <a:ext cx="112541" cy="96832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52" name="TextBox 51"/>
          <p:cNvSpPr txBox="1"/>
          <p:nvPr/>
        </p:nvSpPr>
        <p:spPr>
          <a:xfrm>
            <a:off x="7880253" y="5661074"/>
            <a:ext cx="3319975" cy="369332"/>
          </a:xfrm>
          <a:prstGeom prst="rect">
            <a:avLst/>
          </a:prstGeom>
          <a:noFill/>
        </p:spPr>
        <p:txBody>
          <a:bodyPr wrap="square" rtlCol="0">
            <a:spAutoFit/>
          </a:bodyPr>
          <a:lstStyle/>
          <a:p>
            <a:endParaRPr lang="fr-FR" dirty="0"/>
          </a:p>
        </p:txBody>
      </p:sp>
      <p:cxnSp>
        <p:nvCxnSpPr>
          <p:cNvPr id="54" name="Straight Arrow Connector 53"/>
          <p:cNvCxnSpPr>
            <a:cxnSpLocks/>
          </p:cNvCxnSpPr>
          <p:nvPr/>
        </p:nvCxnSpPr>
        <p:spPr>
          <a:xfrm>
            <a:off x="7540281" y="6044474"/>
            <a:ext cx="337624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rapezoid 54"/>
              <p:cNvSpPr/>
              <p:nvPr/>
            </p:nvSpPr>
            <p:spPr>
              <a:xfrm>
                <a:off x="7832184" y="5674249"/>
                <a:ext cx="2356340" cy="359898"/>
              </a:xfrm>
              <a:prstGeom prst="trapezoi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                                                                         </a:t>
                </a:r>
                <a14:m>
                  <m:oMath xmlns:m="http://schemas.openxmlformats.org/officeDocument/2006/math">
                    <m:r>
                      <a:rPr lang="fr-FR" b="0" i="1" smtClean="0">
                        <a:latin typeface="Cambria Math" panose="02040503050406030204" pitchFamily="18" charset="0"/>
                      </a:rPr>
                      <m:t>                                                                                  </m:t>
                    </m:r>
                    <m:r>
                      <a:rPr lang="fr-FR" b="0" i="1" smtClean="0">
                        <a:latin typeface="Cambria Math" panose="02040503050406030204" pitchFamily="18" charset="0"/>
                      </a:rPr>
                      <m:t>𝑓</m:t>
                    </m:r>
                  </m:oMath>
                </a14:m>
                <a:r>
                  <a:rPr lang="fr-FR" dirty="0"/>
                  <a:t>    </a:t>
                </a:r>
              </a:p>
            </p:txBody>
          </p:sp>
        </mc:Choice>
        <mc:Fallback xmlns="">
          <p:sp>
            <p:nvSpPr>
              <p:cNvPr id="55" name="Trapezoid 54"/>
              <p:cNvSpPr>
                <a:spLocks noRot="1" noChangeAspect="1" noMove="1" noResize="1" noEditPoints="1" noAdjustHandles="1" noChangeArrowheads="1" noChangeShapeType="1" noTextEdit="1"/>
              </p:cNvSpPr>
              <p:nvPr/>
            </p:nvSpPr>
            <p:spPr>
              <a:xfrm>
                <a:off x="7832184" y="5674249"/>
                <a:ext cx="2356340" cy="359898"/>
              </a:xfrm>
              <a:prstGeom prst="trapezoid">
                <a:avLst/>
              </a:prstGeom>
              <a:blipFill>
                <a:blip r:embed="rId4"/>
                <a:stretch>
                  <a:fillRect l="-40874" r="-44987" b="-51667"/>
                </a:stretch>
              </a:blipFill>
            </p:spPr>
            <p:txBody>
              <a:bodyPr/>
              <a:lstStyle/>
              <a:p>
                <a:r>
                  <a:rPr lang="fr-FR">
                    <a:noFill/>
                  </a:rPr>
                  <a:t> </a:t>
                </a:r>
              </a:p>
            </p:txBody>
          </p:sp>
        </mc:Fallback>
      </mc:AlternateContent>
      <p:sp>
        <p:nvSpPr>
          <p:cNvPr id="60" name="Arrow: Down 59"/>
          <p:cNvSpPr/>
          <p:nvPr/>
        </p:nvSpPr>
        <p:spPr>
          <a:xfrm>
            <a:off x="1706231" y="4362231"/>
            <a:ext cx="287338" cy="534572"/>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61" name="Arrow: Right 60"/>
          <p:cNvSpPr/>
          <p:nvPr/>
        </p:nvSpPr>
        <p:spPr>
          <a:xfrm>
            <a:off x="4754878" y="1267394"/>
            <a:ext cx="1842867" cy="368667"/>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62" name="Arrow: Right 61"/>
          <p:cNvSpPr/>
          <p:nvPr/>
        </p:nvSpPr>
        <p:spPr>
          <a:xfrm>
            <a:off x="4853354" y="5674249"/>
            <a:ext cx="1744391" cy="356157"/>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cxnSp>
        <p:nvCxnSpPr>
          <p:cNvPr id="64" name="Straight Arrow Connector 63"/>
          <p:cNvCxnSpPr>
            <a:cxnSpLocks/>
          </p:cNvCxnSpPr>
          <p:nvPr/>
        </p:nvCxnSpPr>
        <p:spPr>
          <a:xfrm>
            <a:off x="1266091" y="1885071"/>
            <a:ext cx="1167619" cy="0"/>
          </a:xfrm>
          <a:prstGeom prst="straightConnector1">
            <a:avLst/>
          </a:prstGeom>
          <a:ln>
            <a:solidFill>
              <a:schemeClr val="accent6">
                <a:lumMod val="50000"/>
              </a:schemeClr>
            </a:solidFill>
            <a:headEnd type="triangle"/>
            <a:tailEnd type="triangle"/>
          </a:ln>
        </p:spPr>
        <p:style>
          <a:lnRef idx="1">
            <a:schemeClr val="accent6"/>
          </a:lnRef>
          <a:fillRef idx="0">
            <a:schemeClr val="accent6"/>
          </a:fillRef>
          <a:effectRef idx="0">
            <a:schemeClr val="accent6"/>
          </a:effectRef>
          <a:fontRef idx="minor">
            <a:schemeClr val="tx1"/>
          </a:fontRef>
        </p:style>
      </p:cxnSp>
      <p:sp>
        <p:nvSpPr>
          <p:cNvPr id="68" name="TextBox 67"/>
          <p:cNvSpPr txBox="1"/>
          <p:nvPr/>
        </p:nvSpPr>
        <p:spPr>
          <a:xfrm>
            <a:off x="1569334" y="1824444"/>
            <a:ext cx="504861" cy="369332"/>
          </a:xfrm>
          <a:prstGeom prst="rect">
            <a:avLst/>
          </a:prstGeom>
          <a:noFill/>
        </p:spPr>
        <p:txBody>
          <a:bodyPr wrap="square" rtlCol="0">
            <a:spAutoFit/>
          </a:bodyPr>
          <a:lstStyle/>
          <a:p>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Ts</a:t>
            </a:r>
            <a:endParaRPr lang="fr-FR" i="1" dirty="0">
              <a:latin typeface="Times New Roman" panose="02020603050405020304" pitchFamily="18" charset="0"/>
              <a:cs typeface="Times New Roman" panose="02020603050405020304" pitchFamily="18" charset="0"/>
            </a:endParaRPr>
          </a:p>
        </p:txBody>
      </p:sp>
      <p:cxnSp>
        <p:nvCxnSpPr>
          <p:cNvPr id="70" name="Straight Arrow Connector 69"/>
          <p:cNvCxnSpPr>
            <a:cxnSpLocks/>
          </p:cNvCxnSpPr>
          <p:nvPr/>
        </p:nvCxnSpPr>
        <p:spPr>
          <a:xfrm flipH="1">
            <a:off x="1191475" y="4349410"/>
            <a:ext cx="236297" cy="0"/>
          </a:xfrm>
          <a:prstGeom prst="straightConnector1">
            <a:avLst/>
          </a:prstGeom>
          <a:ln>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1107970" y="4291819"/>
            <a:ext cx="479351" cy="369332"/>
          </a:xfrm>
          <a:prstGeom prst="rect">
            <a:avLst/>
          </a:prstGeom>
          <a:noFill/>
        </p:spPr>
        <p:txBody>
          <a:bodyPr wrap="square" rtlCol="0">
            <a:spAutoFit/>
          </a:bodyPr>
          <a:lstStyle/>
          <a:p>
            <a:r>
              <a:rPr lang="fr-FR" i="1" dirty="0">
                <a:latin typeface="Times New Roman" panose="02020603050405020304" pitchFamily="18" charset="0"/>
                <a:cs typeface="Times New Roman" panose="02020603050405020304" pitchFamily="18" charset="0"/>
              </a:rPr>
              <a:t>Tc</a:t>
            </a:r>
          </a:p>
        </p:txBody>
      </p:sp>
      <p:sp>
        <p:nvSpPr>
          <p:cNvPr id="33" name="Arrow: Pentagon 3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mc:AlternateContent xmlns:mc="http://schemas.openxmlformats.org/markup-compatibility/2006" xmlns:a14="http://schemas.microsoft.com/office/drawing/2010/main">
        <mc:Choice Requires="a14">
          <p:sp>
            <p:nvSpPr>
              <p:cNvPr id="2" name="TextBox 1"/>
              <p:cNvSpPr txBox="1"/>
              <p:nvPr/>
            </p:nvSpPr>
            <p:spPr>
              <a:xfrm>
                <a:off x="4544291" y="1636061"/>
                <a:ext cx="2053454" cy="6580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i="1" smtClean="0">
                              <a:latin typeface="Cambria Math" panose="02040503050406030204" pitchFamily="18" charset="0"/>
                            </a:rPr>
                          </m:ctrlPr>
                        </m:sSubPr>
                        <m:e>
                          <m:r>
                            <a:rPr lang="fr-FR" b="0" i="1" smtClean="0">
                              <a:latin typeface="Cambria Math" panose="02040503050406030204" pitchFamily="18" charset="0"/>
                            </a:rPr>
                            <m:t>𝑓</m:t>
                          </m:r>
                        </m:e>
                        <m:sub>
                          <m:r>
                            <a:rPr lang="fr-FR" b="0" i="1" smtClean="0">
                              <a:latin typeface="Cambria Math" panose="02040503050406030204" pitchFamily="18" charset="0"/>
                            </a:rPr>
                            <m:t>𝑠</m:t>
                          </m:r>
                        </m:sub>
                      </m:sSub>
                      <m:r>
                        <a:rPr lang="fr-FR" i="1" smtClean="0">
                          <a:latin typeface="Cambria Math" panose="02040503050406030204" pitchFamily="18" charset="0"/>
                          <a:ea typeface="Cambria Math" panose="02040503050406030204" pitchFamily="18" charset="0"/>
                        </a:rPr>
                        <m:t>=</m:t>
                      </m:r>
                      <m:f>
                        <m:fPr>
                          <m:ctrlPr>
                            <a:rPr lang="fr-FR" i="1" smtClean="0">
                              <a:latin typeface="Cambria Math" panose="02040503050406030204" pitchFamily="18" charset="0"/>
                              <a:ea typeface="Cambria Math" panose="02040503050406030204" pitchFamily="18" charset="0"/>
                            </a:rPr>
                          </m:ctrlPr>
                        </m:fPr>
                        <m:num>
                          <m:r>
                            <a:rPr lang="fr-FR" b="0" i="1" smtClean="0">
                              <a:latin typeface="Cambria Math" panose="02040503050406030204" pitchFamily="18" charset="0"/>
                              <a:ea typeface="Cambria Math" panose="02040503050406030204" pitchFamily="18" charset="0"/>
                            </a:rPr>
                            <m:t>1</m:t>
                          </m:r>
                        </m:num>
                        <m:den>
                          <m:sSub>
                            <m:sSubPr>
                              <m:ctrlPr>
                                <a:rPr lang="fr-FR" i="1" smtClean="0">
                                  <a:latin typeface="Cambria Math" panose="02040503050406030204" pitchFamily="18" charset="0"/>
                                  <a:ea typeface="Cambria Math" panose="02040503050406030204" pitchFamily="18" charset="0"/>
                                </a:rPr>
                              </m:ctrlPr>
                            </m:sSubPr>
                            <m:e>
                              <m:r>
                                <a:rPr lang="fr-FR" b="0" i="1" smtClean="0">
                                  <a:latin typeface="Cambria Math" panose="02040503050406030204" pitchFamily="18" charset="0"/>
                                  <a:ea typeface="Cambria Math" panose="02040503050406030204" pitchFamily="18" charset="0"/>
                                </a:rPr>
                                <m:t>𝑇</m:t>
                              </m:r>
                            </m:e>
                            <m:sub>
                              <m:r>
                                <a:rPr lang="fr-FR" b="0" i="1" smtClean="0">
                                  <a:latin typeface="Cambria Math" panose="02040503050406030204" pitchFamily="18" charset="0"/>
                                  <a:ea typeface="Cambria Math" panose="02040503050406030204" pitchFamily="18" charset="0"/>
                                </a:rPr>
                                <m:t>𝑠</m:t>
                              </m:r>
                            </m:sub>
                          </m:sSub>
                        </m:den>
                      </m:f>
                    </m:oMath>
                  </m:oMathPara>
                </a14:m>
                <a:endParaRPr lang="fr-FR" dirty="0"/>
              </a:p>
            </p:txBody>
          </p:sp>
        </mc:Choice>
        <mc:Fallback xmlns="">
          <p:sp>
            <p:nvSpPr>
              <p:cNvPr id="2" name="TextBox 1"/>
              <p:cNvSpPr txBox="1">
                <a:spLocks noRot="1" noChangeAspect="1" noMove="1" noResize="1" noEditPoints="1" noAdjustHandles="1" noChangeArrowheads="1" noChangeShapeType="1" noTextEdit="1"/>
              </p:cNvSpPr>
              <p:nvPr/>
            </p:nvSpPr>
            <p:spPr>
              <a:xfrm>
                <a:off x="4544291" y="1636061"/>
                <a:ext cx="2053454" cy="65806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649584" y="4989164"/>
                <a:ext cx="2053454" cy="6580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i="1" smtClean="0">
                              <a:latin typeface="Cambria Math" panose="02040503050406030204" pitchFamily="18" charset="0"/>
                            </a:rPr>
                          </m:ctrlPr>
                        </m:sSubPr>
                        <m:e>
                          <m:r>
                            <a:rPr lang="fr-FR" b="0" i="1" smtClean="0">
                              <a:latin typeface="Cambria Math" panose="02040503050406030204" pitchFamily="18" charset="0"/>
                            </a:rPr>
                            <m:t>𝑓</m:t>
                          </m:r>
                        </m:e>
                        <m:sub>
                          <m:r>
                            <a:rPr lang="fr-FR" b="0" i="1" smtClean="0">
                              <a:latin typeface="Cambria Math" panose="02040503050406030204" pitchFamily="18" charset="0"/>
                            </a:rPr>
                            <m:t>𝑐</m:t>
                          </m:r>
                        </m:sub>
                      </m:sSub>
                      <m:r>
                        <a:rPr lang="fr-FR" i="1" smtClean="0">
                          <a:latin typeface="Cambria Math" panose="02040503050406030204" pitchFamily="18" charset="0"/>
                          <a:ea typeface="Cambria Math" panose="02040503050406030204" pitchFamily="18" charset="0"/>
                        </a:rPr>
                        <m:t>=</m:t>
                      </m:r>
                      <m:f>
                        <m:fPr>
                          <m:ctrlPr>
                            <a:rPr lang="fr-FR" i="1" smtClean="0">
                              <a:latin typeface="Cambria Math" panose="02040503050406030204" pitchFamily="18" charset="0"/>
                              <a:ea typeface="Cambria Math" panose="02040503050406030204" pitchFamily="18" charset="0"/>
                            </a:rPr>
                          </m:ctrlPr>
                        </m:fPr>
                        <m:num>
                          <m:r>
                            <a:rPr lang="fr-FR" b="0" i="1" smtClean="0">
                              <a:latin typeface="Cambria Math" panose="02040503050406030204" pitchFamily="18" charset="0"/>
                              <a:ea typeface="Cambria Math" panose="02040503050406030204" pitchFamily="18" charset="0"/>
                            </a:rPr>
                            <m:t>1</m:t>
                          </m:r>
                        </m:num>
                        <m:den>
                          <m:sSub>
                            <m:sSubPr>
                              <m:ctrlPr>
                                <a:rPr lang="fr-FR" i="1" smtClean="0">
                                  <a:latin typeface="Cambria Math" panose="02040503050406030204" pitchFamily="18" charset="0"/>
                                  <a:ea typeface="Cambria Math" panose="02040503050406030204" pitchFamily="18" charset="0"/>
                                </a:rPr>
                              </m:ctrlPr>
                            </m:sSubPr>
                            <m:e>
                              <m:r>
                                <a:rPr lang="fr-FR" b="0" i="1" smtClean="0">
                                  <a:latin typeface="Cambria Math" panose="02040503050406030204" pitchFamily="18" charset="0"/>
                                  <a:ea typeface="Cambria Math" panose="02040503050406030204" pitchFamily="18" charset="0"/>
                                </a:rPr>
                                <m:t>𝑇</m:t>
                              </m:r>
                            </m:e>
                            <m:sub>
                              <m:r>
                                <a:rPr lang="fr-FR" b="0" i="1" smtClean="0">
                                  <a:latin typeface="Cambria Math" panose="02040503050406030204" pitchFamily="18" charset="0"/>
                                  <a:ea typeface="Cambria Math" panose="02040503050406030204" pitchFamily="18" charset="0"/>
                                </a:rPr>
                                <m:t>𝑐</m:t>
                              </m:r>
                            </m:sub>
                          </m:sSub>
                        </m:den>
                      </m:f>
                    </m:oMath>
                  </m:oMathPara>
                </a14:m>
                <a:endParaRPr lang="fr-FR" dirty="0"/>
              </a:p>
            </p:txBody>
          </p:sp>
        </mc:Choice>
        <mc:Fallback xmlns="">
          <p:sp>
            <p:nvSpPr>
              <p:cNvPr id="36" name="TextBox 35"/>
              <p:cNvSpPr txBox="1">
                <a:spLocks noRot="1" noChangeAspect="1" noMove="1" noResize="1" noEditPoints="1" noAdjustHandles="1" noChangeArrowheads="1" noChangeShapeType="1" noTextEdit="1"/>
              </p:cNvSpPr>
              <p:nvPr/>
            </p:nvSpPr>
            <p:spPr>
              <a:xfrm>
                <a:off x="4649584" y="4989164"/>
                <a:ext cx="2053454" cy="658065"/>
              </a:xfrm>
              <a:prstGeom prst="rect">
                <a:avLst/>
              </a:prstGeom>
              <a:blipFill>
                <a:blip r:embed="rId6"/>
                <a:stretch>
                  <a:fillRect/>
                </a:stretch>
              </a:blipFill>
            </p:spPr>
            <p:txBody>
              <a:bodyPr/>
              <a:lstStyle/>
              <a:p>
                <a:r>
                  <a:rPr lang="fr-FR">
                    <a:noFill/>
                  </a:rPr>
                  <a:t> </a:t>
                </a:r>
              </a:p>
            </p:txBody>
          </p:sp>
        </mc:Fallback>
      </mc:AlternateContent>
      <p:sp>
        <p:nvSpPr>
          <p:cNvPr id="4" name="TextBox 3"/>
          <p:cNvSpPr txBox="1"/>
          <p:nvPr/>
        </p:nvSpPr>
        <p:spPr>
          <a:xfrm>
            <a:off x="2565862" y="2269506"/>
            <a:ext cx="2359749" cy="1015663"/>
          </a:xfrm>
          <a:prstGeom prst="rect">
            <a:avLst/>
          </a:prstGeom>
          <a:noFill/>
        </p:spPr>
        <p:txBody>
          <a:bodyPr wrap="square" rtlCol="0">
            <a:spAutoFit/>
          </a:bodyPr>
          <a:lstStyle/>
          <a:p>
            <a:r>
              <a:rPr lang="fr-FR" sz="2000" dirty="0">
                <a:latin typeface="Times New Roman" panose="02020603050405020304" pitchFamily="18" charset="0"/>
                <a:cs typeface="Times New Roman" panose="02020603050405020304" pitchFamily="18" charset="0"/>
              </a:rPr>
              <a:t>Multiplication d’un symbole de données par un code</a:t>
            </a:r>
          </a:p>
        </p:txBody>
      </p:sp>
      <p:sp>
        <p:nvSpPr>
          <p:cNvPr id="5" name="TextBox 4"/>
          <p:cNvSpPr txBox="1"/>
          <p:nvPr/>
        </p:nvSpPr>
        <p:spPr>
          <a:xfrm>
            <a:off x="7750308" y="2271175"/>
            <a:ext cx="3089564" cy="400110"/>
          </a:xfrm>
          <a:prstGeom prst="rect">
            <a:avLst/>
          </a:prstGeom>
          <a:noFill/>
        </p:spPr>
        <p:txBody>
          <a:bodyPr wrap="square" rtlCol="0">
            <a:spAutoFit/>
          </a:bodyPr>
          <a:lstStyle/>
          <a:p>
            <a:r>
              <a:rPr lang="fr-FR" sz="2000" dirty="0">
                <a:latin typeface="Times New Roman" panose="02020603050405020304" pitchFamily="18" charset="0"/>
                <a:cs typeface="Times New Roman" panose="02020603050405020304" pitchFamily="18" charset="0"/>
              </a:rPr>
              <a:t>Signal à bande étroite</a:t>
            </a:r>
          </a:p>
        </p:txBody>
      </p:sp>
      <p:sp>
        <p:nvSpPr>
          <p:cNvPr id="38" name="TextBox 37"/>
          <p:cNvSpPr txBox="1"/>
          <p:nvPr/>
        </p:nvSpPr>
        <p:spPr>
          <a:xfrm>
            <a:off x="7880253" y="5098567"/>
            <a:ext cx="3089564" cy="400110"/>
          </a:xfrm>
          <a:prstGeom prst="rect">
            <a:avLst/>
          </a:prstGeom>
          <a:noFill/>
        </p:spPr>
        <p:txBody>
          <a:bodyPr wrap="square" rtlCol="0">
            <a:spAutoFit/>
          </a:bodyPr>
          <a:lstStyle/>
          <a:p>
            <a:r>
              <a:rPr lang="fr-FR" sz="2000" dirty="0">
                <a:latin typeface="Times New Roman" panose="02020603050405020304" pitchFamily="18" charset="0"/>
                <a:cs typeface="Times New Roman" panose="02020603050405020304" pitchFamily="18" charset="0"/>
              </a:rPr>
              <a:t>Signal à bande large</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12</a:t>
            </a:r>
          </a:p>
        </p:txBody>
      </p:sp>
    </p:spTree>
    <p:extLst>
      <p:ext uri="{BB962C8B-B14F-4D97-AF65-F5344CB8AC3E}">
        <p14:creationId xmlns:p14="http://schemas.microsoft.com/office/powerpoint/2010/main" val="386793549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0"/>
                            </p:stCondLst>
                            <p:childTnLst>
                              <p:par>
                                <p:cTn id="14" presetID="22" presetClass="entr" presetSubtype="8"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left)">
                                      <p:cBhvr>
                                        <p:cTn id="16" dur="500"/>
                                        <p:tgtEl>
                                          <p:spTgt spid="64"/>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par>
                          <p:cTn id="19" fill="hold">
                            <p:stCondLst>
                              <p:cond delay="500"/>
                            </p:stCondLst>
                            <p:childTnLst>
                              <p:par>
                                <p:cTn id="20" presetID="12" presetClass="entr" presetSubtype="8" fill="hold" grpId="1"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p:tgtEl>
                                          <p:spTgt spid="61"/>
                                        </p:tgtEl>
                                        <p:attrNameLst>
                                          <p:attrName>ppt_x</p:attrName>
                                        </p:attrNameLst>
                                      </p:cBhvr>
                                      <p:tavLst>
                                        <p:tav tm="0">
                                          <p:val>
                                            <p:strVal val="#ppt_x-#ppt_w*1.125000"/>
                                          </p:val>
                                        </p:tav>
                                        <p:tav tm="100000">
                                          <p:val>
                                            <p:strVal val="#ppt_x"/>
                                          </p:val>
                                        </p:tav>
                                      </p:tavLst>
                                    </p:anim>
                                    <p:animEffect transition="in" filter="wipe(right)">
                                      <p:cBhvr>
                                        <p:cTn id="23" dur="500"/>
                                        <p:tgtEl>
                                          <p:spTgt spid="61"/>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par>
                          <p:cTn id="26" fill="hold">
                            <p:stCondLst>
                              <p:cond delay="1000"/>
                            </p:stCondLst>
                            <p:childTnLst>
                              <p:par>
                                <p:cTn id="27" presetID="1"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0-#ppt_w/2"/>
                                          </p:val>
                                        </p:tav>
                                        <p:tav tm="100000">
                                          <p:val>
                                            <p:strVal val="#ppt_x"/>
                                          </p:val>
                                        </p:tav>
                                      </p:tavLst>
                                    </p:anim>
                                    <p:anim calcmode="lin" valueType="num">
                                      <p:cBhvr additive="base">
                                        <p:cTn id="40" dur="500" fill="hold"/>
                                        <p:tgtEl>
                                          <p:spTgt spid="35"/>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 presetClass="entr" presetSubtype="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childTnLst>
                                </p:cTn>
                              </p:par>
                            </p:childTnLst>
                          </p:cTn>
                        </p:par>
                        <p:par>
                          <p:cTn id="55" fill="hold">
                            <p:stCondLst>
                              <p:cond delay="1000"/>
                            </p:stCondLst>
                            <p:childTnLst>
                              <p:par>
                                <p:cTn id="56" presetID="1" presetClass="entr" presetSubtype="0" fill="hold" nodeType="afterEffect">
                                  <p:stCondLst>
                                    <p:cond delay="0"/>
                                  </p:stCondLst>
                                  <p:childTnLst>
                                    <p:set>
                                      <p:cBhvr>
                                        <p:cTn id="57" dur="1" fill="hold">
                                          <p:stCondLst>
                                            <p:cond delay="0"/>
                                          </p:stCondLst>
                                        </p:cTn>
                                        <p:tgtEl>
                                          <p:spTgt spid="70"/>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74"/>
                                        </p:tgtEl>
                                        <p:attrNameLst>
                                          <p:attrName>style.visibility</p:attrName>
                                        </p:attrNameLst>
                                      </p:cBhvr>
                                      <p:to>
                                        <p:strVal val="visible"/>
                                      </p:to>
                                    </p:set>
                                  </p:childTnLst>
                                </p:cTn>
                              </p:par>
                            </p:childTnLst>
                          </p:cTn>
                        </p:par>
                        <p:par>
                          <p:cTn id="60" fill="hold">
                            <p:stCondLst>
                              <p:cond delay="1000"/>
                            </p:stCondLst>
                            <p:childTnLst>
                              <p:par>
                                <p:cTn id="61" presetID="12" presetClass="entr" presetSubtype="1"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500"/>
                                        <p:tgtEl>
                                          <p:spTgt spid="60"/>
                                        </p:tgtEl>
                                        <p:attrNameLst>
                                          <p:attrName>ppt_y</p:attrName>
                                        </p:attrNameLst>
                                      </p:cBhvr>
                                      <p:tavLst>
                                        <p:tav tm="0">
                                          <p:val>
                                            <p:strVal val="#ppt_y-#ppt_h*1.125000"/>
                                          </p:val>
                                        </p:tav>
                                        <p:tav tm="100000">
                                          <p:val>
                                            <p:strVal val="#ppt_y"/>
                                          </p:val>
                                        </p:tav>
                                      </p:tavLst>
                                    </p:anim>
                                    <p:animEffect transition="in" filter="wipe(down)">
                                      <p:cBhvr>
                                        <p:cTn id="64" dur="500"/>
                                        <p:tgtEl>
                                          <p:spTgt spid="60"/>
                                        </p:tgtEl>
                                      </p:cBhvr>
                                    </p:animEffect>
                                  </p:childTnLst>
                                </p:cTn>
                              </p:par>
                            </p:childTnLst>
                          </p:cTn>
                        </p:par>
                        <p:par>
                          <p:cTn id="65" fill="hold">
                            <p:stCondLst>
                              <p:cond delay="1500"/>
                            </p:stCondLst>
                            <p:childTnLst>
                              <p:par>
                                <p:cTn id="66" presetID="1" presetClass="entr" presetSubtype="0"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childTnLst>
                                </p:cTn>
                              </p:par>
                            </p:childTnLst>
                          </p:cTn>
                        </p:par>
                        <p:par>
                          <p:cTn id="76" fill="hold">
                            <p:stCondLst>
                              <p:cond delay="1500"/>
                            </p:stCondLst>
                            <p:childTnLst>
                              <p:par>
                                <p:cTn id="77" presetID="12" presetClass="entr" presetSubtype="8"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 calcmode="lin" valueType="num">
                                      <p:cBhvr additive="base">
                                        <p:cTn id="79" dur="500"/>
                                        <p:tgtEl>
                                          <p:spTgt spid="62"/>
                                        </p:tgtEl>
                                        <p:attrNameLst>
                                          <p:attrName>ppt_x</p:attrName>
                                        </p:attrNameLst>
                                      </p:cBhvr>
                                      <p:tavLst>
                                        <p:tav tm="0">
                                          <p:val>
                                            <p:strVal val="#ppt_x-#ppt_w*1.125000"/>
                                          </p:val>
                                        </p:tav>
                                        <p:tav tm="100000">
                                          <p:val>
                                            <p:strVal val="#ppt_x"/>
                                          </p:val>
                                        </p:tav>
                                      </p:tavLst>
                                    </p:anim>
                                    <p:animEffect transition="in" filter="wipe(right)">
                                      <p:cBhvr>
                                        <p:cTn id="80" dur="500"/>
                                        <p:tgtEl>
                                          <p:spTgt spid="62"/>
                                        </p:tgtEl>
                                      </p:cBhvr>
                                    </p:animEffect>
                                  </p:childTnLst>
                                </p:cTn>
                              </p:par>
                              <p:par>
                                <p:cTn id="81" presetID="1"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childTnLst>
                                </p:cTn>
                              </p:par>
                            </p:childTnLst>
                          </p:cTn>
                        </p:par>
                        <p:par>
                          <p:cTn id="83" fill="hold">
                            <p:stCondLst>
                              <p:cond delay="2000"/>
                            </p:stCondLst>
                            <p:childTnLst>
                              <p:par>
                                <p:cTn id="84" presetID="1" presetClass="entr" presetSubtype="0" fill="hold" nodeType="afterEffect">
                                  <p:stCondLst>
                                    <p:cond delay="0"/>
                                  </p:stCondLst>
                                  <p:childTnLst>
                                    <p:set>
                                      <p:cBhvr>
                                        <p:cTn id="85" dur="1" fill="hold">
                                          <p:stCondLst>
                                            <p:cond delay="0"/>
                                          </p:stCondLst>
                                        </p:cTn>
                                        <p:tgtEl>
                                          <p:spTgt spid="54"/>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55"/>
                                        </p:tgtEl>
                                        <p:attrNameLst>
                                          <p:attrName>style.visibility</p:attrName>
                                        </p:attrNameLst>
                                      </p:cBhvr>
                                      <p:to>
                                        <p:strVal val="visible"/>
                                      </p:to>
                                    </p:set>
                                  </p:childTnLst>
                                </p:cTn>
                              </p:par>
                              <p:par>
                                <p:cTn id="90" presetID="1" presetClass="entr" presetSubtype="0" fill="hold" nodeType="withEffect">
                                  <p:stCondLst>
                                    <p:cond delay="0"/>
                                  </p:stCondLst>
                                  <p:childTnLst>
                                    <p:set>
                                      <p:cBhvr>
                                        <p:cTn id="91" dur="1" fill="hold">
                                          <p:stCondLst>
                                            <p:cond delay="0"/>
                                          </p:stCondLst>
                                        </p:cTn>
                                        <p:tgtEl>
                                          <p:spTgt spid="5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34" grpId="0" animBg="1"/>
      <p:bldP spid="35" grpId="0" animBg="1"/>
      <p:bldP spid="39" grpId="0" animBg="1"/>
      <p:bldP spid="40" grpId="0" animBg="1"/>
      <p:bldP spid="41" grpId="0" animBg="1"/>
      <p:bldP spid="42" grpId="0" animBg="1"/>
      <p:bldP spid="48" grpId="0" animBg="1"/>
      <p:bldP spid="49" grpId="0" animBg="1"/>
      <p:bldP spid="50" grpId="0" animBg="1"/>
      <p:bldP spid="51" grpId="0" animBg="1"/>
      <p:bldP spid="55" grpId="0" animBg="1"/>
      <p:bldP spid="60" grpId="0" animBg="1"/>
      <p:bldP spid="61" grpId="1" animBg="1"/>
      <p:bldP spid="62" grpId="0" animBg="1"/>
      <p:bldP spid="68" grpId="0"/>
      <p:bldP spid="74" grpId="0"/>
      <p:bldP spid="33" grpId="0" animBg="1"/>
      <p:bldP spid="2" grpId="0"/>
      <p:bldP spid="36" grpId="0"/>
      <p:bldP spid="4" grpId="0"/>
      <p:bldP spid="5"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36176" y="588580"/>
            <a:ext cx="11658600" cy="6051524"/>
          </a:xfrm>
          <a:prstGeom prst="rect">
            <a:avLst/>
          </a:prstGeom>
          <a:solidFill>
            <a:schemeClr val="bg1">
              <a:alpha val="49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flipV="1">
            <a:off x="86076" y="6735624"/>
            <a:ext cx="432165" cy="107722"/>
          </a:xfrm>
          <a:prstGeom prst="rect">
            <a:avLst/>
          </a:prstGeom>
          <a:noFill/>
        </p:spPr>
        <p:txBody>
          <a:bodyPr wrap="square" rtlCol="0">
            <a:spAutoFit/>
          </a:bodyPr>
          <a:lstStyle/>
          <a:p>
            <a:r>
              <a:rPr lang="en-US" sz="100" dirty="0">
                <a:solidFill>
                  <a:schemeClr val="bg1">
                    <a:lumMod val="75000"/>
                  </a:schemeClr>
                </a:solidFill>
                <a:hlinkClick r:id="rId3"/>
              </a:rPr>
              <a:t>Free PowerPoint Templates</a:t>
            </a:r>
            <a:endParaRPr lang="en-US" sz="100" dirty="0">
              <a:solidFill>
                <a:schemeClr val="bg1">
                  <a:lumMod val="75000"/>
                </a:schemeClr>
              </a:solidFill>
            </a:endParaRPr>
          </a:p>
        </p:txBody>
      </p:sp>
      <p:sp>
        <p:nvSpPr>
          <p:cNvPr id="26" name="Rectangle 25"/>
          <p:cNvSpPr/>
          <p:nvPr/>
        </p:nvSpPr>
        <p:spPr>
          <a:xfrm>
            <a:off x="4711113" y="1081825"/>
            <a:ext cx="2279561" cy="566670"/>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CDMA</a:t>
            </a:r>
          </a:p>
        </p:txBody>
      </p:sp>
      <p:cxnSp>
        <p:nvCxnSpPr>
          <p:cNvPr id="29" name="Connecteur droit 27"/>
          <p:cNvCxnSpPr/>
          <p:nvPr/>
        </p:nvCxnSpPr>
        <p:spPr>
          <a:xfrm>
            <a:off x="5850894" y="1648495"/>
            <a:ext cx="0" cy="148107"/>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H="1">
            <a:off x="2839790" y="1803041"/>
            <a:ext cx="5782617" cy="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cteur droit avec flèche 36"/>
          <p:cNvCxnSpPr/>
          <p:nvPr/>
        </p:nvCxnSpPr>
        <p:spPr>
          <a:xfrm>
            <a:off x="2839790" y="1803041"/>
            <a:ext cx="1" cy="2833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41"/>
          <p:cNvCxnSpPr>
            <a:cxnSpLocks/>
          </p:cNvCxnSpPr>
          <p:nvPr/>
        </p:nvCxnSpPr>
        <p:spPr>
          <a:xfrm>
            <a:off x="8622407" y="1803041"/>
            <a:ext cx="0" cy="2833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1790162" y="2086377"/>
            <a:ext cx="2099257" cy="553792"/>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ea typeface="Microsoft JhengHei" pitchFamily="34" charset="-120"/>
                <a:cs typeface="Times New Roman" panose="02020603050405020304" pitchFamily="18" charset="0"/>
              </a:rPr>
              <a:t>Pure</a:t>
            </a:r>
          </a:p>
        </p:txBody>
      </p:sp>
      <p:sp>
        <p:nvSpPr>
          <p:cNvPr id="37" name="Rectangle 36"/>
          <p:cNvSpPr/>
          <p:nvPr/>
        </p:nvSpPr>
        <p:spPr>
          <a:xfrm>
            <a:off x="7456869" y="2086377"/>
            <a:ext cx="2331076" cy="553791"/>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CDMA Hybride</a:t>
            </a:r>
          </a:p>
        </p:txBody>
      </p:sp>
      <p:cxnSp>
        <p:nvCxnSpPr>
          <p:cNvPr id="38" name="Connecteur droit 43"/>
          <p:cNvCxnSpPr/>
          <p:nvPr/>
        </p:nvCxnSpPr>
        <p:spPr>
          <a:xfrm>
            <a:off x="2839791" y="2640169"/>
            <a:ext cx="0" cy="2575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eur droit 45"/>
          <p:cNvCxnSpPr/>
          <p:nvPr/>
        </p:nvCxnSpPr>
        <p:spPr>
          <a:xfrm>
            <a:off x="1461752" y="2897746"/>
            <a:ext cx="463424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cteur droit avec flèche 47"/>
          <p:cNvCxnSpPr/>
          <p:nvPr/>
        </p:nvCxnSpPr>
        <p:spPr>
          <a:xfrm>
            <a:off x="1461751" y="2897746"/>
            <a:ext cx="1" cy="3219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9"/>
          <p:cNvCxnSpPr/>
          <p:nvPr/>
        </p:nvCxnSpPr>
        <p:spPr>
          <a:xfrm>
            <a:off x="4514043" y="2897746"/>
            <a:ext cx="1" cy="33484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cteur droit avec flèche 51"/>
          <p:cNvCxnSpPr/>
          <p:nvPr/>
        </p:nvCxnSpPr>
        <p:spPr>
          <a:xfrm>
            <a:off x="6095998" y="2897746"/>
            <a:ext cx="1" cy="33484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798490" y="3219717"/>
            <a:ext cx="1326524" cy="1545464"/>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ea typeface="Microsoft JhengHei" pitchFamily="34" charset="-120"/>
                <a:cs typeface="Times New Roman" panose="02020603050405020304" pitchFamily="18" charset="0"/>
              </a:rPr>
              <a:t>DS</a:t>
            </a:r>
          </a:p>
        </p:txBody>
      </p:sp>
      <p:sp>
        <p:nvSpPr>
          <p:cNvPr id="44" name="Rectangle 43"/>
          <p:cNvSpPr/>
          <p:nvPr/>
        </p:nvSpPr>
        <p:spPr>
          <a:xfrm>
            <a:off x="3889418" y="3232594"/>
            <a:ext cx="1249251" cy="1532587"/>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FH</a:t>
            </a:r>
          </a:p>
        </p:txBody>
      </p:sp>
      <p:sp>
        <p:nvSpPr>
          <p:cNvPr id="45" name="Rectangle 44"/>
          <p:cNvSpPr/>
          <p:nvPr/>
        </p:nvSpPr>
        <p:spPr>
          <a:xfrm>
            <a:off x="5471373" y="3232595"/>
            <a:ext cx="1249251" cy="1532587"/>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TH</a:t>
            </a:r>
          </a:p>
        </p:txBody>
      </p:sp>
      <p:cxnSp>
        <p:nvCxnSpPr>
          <p:cNvPr id="46" name="Connecteur droit 53"/>
          <p:cNvCxnSpPr>
            <a:cxnSpLocks/>
          </p:cNvCxnSpPr>
          <p:nvPr/>
        </p:nvCxnSpPr>
        <p:spPr>
          <a:xfrm>
            <a:off x="8622407" y="2640168"/>
            <a:ext cx="0" cy="2575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necteur droit 55"/>
          <p:cNvCxnSpPr/>
          <p:nvPr/>
        </p:nvCxnSpPr>
        <p:spPr>
          <a:xfrm>
            <a:off x="7717258" y="2897746"/>
            <a:ext cx="34476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avec flèche 58"/>
          <p:cNvCxnSpPr/>
          <p:nvPr/>
        </p:nvCxnSpPr>
        <p:spPr>
          <a:xfrm>
            <a:off x="7717258" y="2897746"/>
            <a:ext cx="0" cy="3219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Connecteur droit avec flèche 69"/>
          <p:cNvCxnSpPr/>
          <p:nvPr/>
        </p:nvCxnSpPr>
        <p:spPr>
          <a:xfrm>
            <a:off x="9441084" y="2897746"/>
            <a:ext cx="0" cy="3219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Connecteur droit avec flèche 74"/>
          <p:cNvCxnSpPr/>
          <p:nvPr/>
        </p:nvCxnSpPr>
        <p:spPr>
          <a:xfrm>
            <a:off x="11164911" y="2897746"/>
            <a:ext cx="0" cy="3219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6990674" y="3219717"/>
            <a:ext cx="1453168" cy="154546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DS/FH</a:t>
            </a:r>
          </a:p>
          <a:p>
            <a:pPr algn="ctr"/>
            <a:r>
              <a:rPr lang="fr-FR" sz="2400" b="1" dirty="0">
                <a:solidFill>
                  <a:schemeClr val="tx1"/>
                </a:solidFill>
                <a:latin typeface="Times New Roman" panose="02020603050405020304" pitchFamily="18" charset="0"/>
                <a:cs typeface="Times New Roman" panose="02020603050405020304" pitchFamily="18" charset="0"/>
              </a:rPr>
              <a:t>DS/TH</a:t>
            </a:r>
          </a:p>
          <a:p>
            <a:pPr algn="ctr"/>
            <a:r>
              <a:rPr lang="fr-FR" sz="2400" b="1" dirty="0">
                <a:solidFill>
                  <a:schemeClr val="tx1"/>
                </a:solidFill>
                <a:latin typeface="Times New Roman" panose="02020603050405020304" pitchFamily="18" charset="0"/>
                <a:cs typeface="Times New Roman" panose="02020603050405020304" pitchFamily="18" charset="0"/>
              </a:rPr>
              <a:t>FH/TH</a:t>
            </a:r>
          </a:p>
        </p:txBody>
      </p:sp>
      <p:sp>
        <p:nvSpPr>
          <p:cNvPr id="52" name="Rectangle 51"/>
          <p:cNvSpPr/>
          <p:nvPr/>
        </p:nvSpPr>
        <p:spPr>
          <a:xfrm>
            <a:off x="8774807" y="3232595"/>
            <a:ext cx="1453168" cy="1532587"/>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TDMA/ CDMA</a:t>
            </a:r>
          </a:p>
        </p:txBody>
      </p:sp>
      <p:sp>
        <p:nvSpPr>
          <p:cNvPr id="53" name="Rectangle 52"/>
          <p:cNvSpPr/>
          <p:nvPr/>
        </p:nvSpPr>
        <p:spPr>
          <a:xfrm>
            <a:off x="10438327" y="3219716"/>
            <a:ext cx="1453168" cy="154546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a:solidFill>
                  <a:schemeClr val="tx1"/>
                </a:solidFill>
                <a:latin typeface="Times New Roman" panose="02020603050405020304" pitchFamily="18" charset="0"/>
                <a:cs typeface="Times New Roman" panose="02020603050405020304" pitchFamily="18" charset="0"/>
              </a:rPr>
              <a:t>MC-CDMA</a:t>
            </a:r>
          </a:p>
          <a:p>
            <a:pPr algn="ctr"/>
            <a:r>
              <a:rPr lang="fr-FR" sz="2400" b="1" dirty="0">
                <a:solidFill>
                  <a:schemeClr val="tx1"/>
                </a:solidFill>
                <a:latin typeface="Times New Roman" panose="02020603050405020304" pitchFamily="18" charset="0"/>
                <a:cs typeface="Times New Roman" panose="02020603050405020304" pitchFamily="18" charset="0"/>
              </a:rPr>
              <a:t>MT-CDMA</a:t>
            </a:r>
          </a:p>
        </p:txBody>
      </p:sp>
      <p:sp>
        <p:nvSpPr>
          <p:cNvPr id="33" name="Arrow: Pentagon 3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17138764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500"/>
                            </p:stCondLst>
                            <p:childTnLst>
                              <p:par>
                                <p:cTn id="13" presetID="22" presetClass="entr" presetSubtype="1"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up)">
                                      <p:cBhvr>
                                        <p:cTn id="30" dur="500"/>
                                        <p:tgtEl>
                                          <p:spTgt spid="3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childTnLst>
                          </p:cTn>
                        </p:par>
                        <p:par>
                          <p:cTn id="39" fill="hold">
                            <p:stCondLst>
                              <p:cond delay="500"/>
                            </p:stCondLst>
                            <p:childTnLst>
                              <p:par>
                                <p:cTn id="40" presetID="16" presetClass="entr" presetSubtype="37"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barn(outVertical)">
                                      <p:cBhvr>
                                        <p:cTn id="42" dur="500"/>
                                        <p:tgtEl>
                                          <p:spTgt spid="39"/>
                                        </p:tgtEl>
                                      </p:cBhvr>
                                    </p:animEffect>
                                  </p:childTnLst>
                                </p:cTn>
                              </p:par>
                            </p:childTnLst>
                          </p:cTn>
                        </p:par>
                        <p:par>
                          <p:cTn id="43" fill="hold">
                            <p:stCondLst>
                              <p:cond delay="1000"/>
                            </p:stCondLst>
                            <p:childTnLst>
                              <p:par>
                                <p:cTn id="44" presetID="22" presetClass="entr" presetSubtype="1"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up)">
                                      <p:cBhvr>
                                        <p:cTn id="46" dur="500"/>
                                        <p:tgtEl>
                                          <p:spTgt spid="40"/>
                                        </p:tgtEl>
                                      </p:cBhvr>
                                    </p:animEffect>
                                  </p:childTnLst>
                                </p:cTn>
                              </p:par>
                              <p:par>
                                <p:cTn id="47" presetID="22" presetClass="entr" presetSubtype="1"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up)">
                                      <p:cBhvr>
                                        <p:cTn id="49" dur="500"/>
                                        <p:tgtEl>
                                          <p:spTgt spid="41"/>
                                        </p:tgtEl>
                                      </p:cBhvr>
                                    </p:animEffect>
                                  </p:childTnLst>
                                </p:cTn>
                              </p:par>
                              <p:par>
                                <p:cTn id="50" presetID="22" presetClass="entr" presetSubtype="1"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up)">
                                      <p:cBhvr>
                                        <p:cTn id="52" dur="500"/>
                                        <p:tgtEl>
                                          <p:spTgt spid="42"/>
                                        </p:tgtEl>
                                      </p:cBhvr>
                                    </p:animEffect>
                                  </p:childTnLst>
                                </p:cTn>
                              </p:par>
                            </p:childTnLst>
                          </p:cTn>
                        </p:par>
                        <p:par>
                          <p:cTn id="53" fill="hold">
                            <p:stCondLst>
                              <p:cond delay="1500"/>
                            </p:stCondLst>
                            <p:childTnLst>
                              <p:par>
                                <p:cTn id="54" presetID="22" presetClass="entr" presetSubtype="1"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up)">
                                      <p:cBhvr>
                                        <p:cTn id="56" dur="500"/>
                                        <p:tgtEl>
                                          <p:spTgt spid="4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up)">
                                      <p:cBhvr>
                                        <p:cTn id="59" dur="500"/>
                                        <p:tgtEl>
                                          <p:spTgt spid="4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up)">
                                      <p:cBhvr>
                                        <p:cTn id="62" dur="500"/>
                                        <p:tgtEl>
                                          <p:spTgt spid="4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up)">
                                      <p:cBhvr>
                                        <p:cTn id="67" dur="500"/>
                                        <p:tgtEl>
                                          <p:spTgt spid="46"/>
                                        </p:tgtEl>
                                      </p:cBhvr>
                                    </p:animEffect>
                                  </p:childTnLst>
                                </p:cTn>
                              </p:par>
                            </p:childTnLst>
                          </p:cTn>
                        </p:par>
                        <p:par>
                          <p:cTn id="68" fill="hold">
                            <p:stCondLst>
                              <p:cond delay="500"/>
                            </p:stCondLst>
                            <p:childTnLst>
                              <p:par>
                                <p:cTn id="69" presetID="16" presetClass="entr" presetSubtype="37" fill="hold"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barn(outVertical)">
                                      <p:cBhvr>
                                        <p:cTn id="71" dur="500"/>
                                        <p:tgtEl>
                                          <p:spTgt spid="47"/>
                                        </p:tgtEl>
                                      </p:cBhvr>
                                    </p:animEffect>
                                  </p:childTnLst>
                                </p:cTn>
                              </p:par>
                            </p:childTnLst>
                          </p:cTn>
                        </p:par>
                        <p:par>
                          <p:cTn id="72" fill="hold">
                            <p:stCondLst>
                              <p:cond delay="1000"/>
                            </p:stCondLst>
                            <p:childTnLst>
                              <p:par>
                                <p:cTn id="73" presetID="22" presetClass="entr" presetSubtype="1" fill="hold"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wipe(up)">
                                      <p:cBhvr>
                                        <p:cTn id="75" dur="500"/>
                                        <p:tgtEl>
                                          <p:spTgt spid="48"/>
                                        </p:tgtEl>
                                      </p:cBhvr>
                                    </p:animEffect>
                                  </p:childTnLst>
                                </p:cTn>
                              </p:par>
                              <p:par>
                                <p:cTn id="76" presetID="22" presetClass="entr" presetSubtype="1" fill="hold" nodeType="with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up)">
                                      <p:cBhvr>
                                        <p:cTn id="78" dur="500"/>
                                        <p:tgtEl>
                                          <p:spTgt spid="49"/>
                                        </p:tgtEl>
                                      </p:cBhvr>
                                    </p:animEffect>
                                  </p:childTnLst>
                                </p:cTn>
                              </p:par>
                              <p:par>
                                <p:cTn id="79" presetID="22" presetClass="entr" presetSubtype="1" fill="hold" nodeType="with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up)">
                                      <p:cBhvr>
                                        <p:cTn id="81" dur="500"/>
                                        <p:tgtEl>
                                          <p:spTgt spid="50"/>
                                        </p:tgtEl>
                                      </p:cBhvr>
                                    </p:animEffect>
                                  </p:childTnLst>
                                </p:cTn>
                              </p:par>
                            </p:childTnLst>
                          </p:cTn>
                        </p:par>
                        <p:par>
                          <p:cTn id="82" fill="hold">
                            <p:stCondLst>
                              <p:cond delay="1500"/>
                            </p:stCondLst>
                            <p:childTnLst>
                              <p:par>
                                <p:cTn id="83" presetID="22" presetClass="entr" presetSubtype="1" fill="hold" grpId="0" nodeType="after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wipe(up)">
                                      <p:cBhvr>
                                        <p:cTn id="88" dur="500"/>
                                        <p:tgtEl>
                                          <p:spTgt spid="52"/>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53"/>
                                        </p:tgtEl>
                                        <p:attrNameLst>
                                          <p:attrName>style.visibility</p:attrName>
                                        </p:attrNameLst>
                                      </p:cBhvr>
                                      <p:to>
                                        <p:strVal val="visible"/>
                                      </p:to>
                                    </p:set>
                                    <p:animEffect transition="in" filter="wipe(up)">
                                      <p:cBhvr>
                                        <p:cTn id="9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6" grpId="0" animBg="1"/>
      <p:bldP spid="37" grpId="0" animBg="1"/>
      <p:bldP spid="43" grpId="0" animBg="1"/>
      <p:bldP spid="44" grpId="0" animBg="1"/>
      <p:bldP spid="45" grpId="0" animBg="1"/>
      <p:bldP spid="51" grpId="0" animBg="1"/>
      <p:bldP spid="52" grpId="0" animBg="1"/>
      <p:bldP spid="53"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88580"/>
            <a:ext cx="12192000" cy="6051524"/>
          </a:xfrm>
          <a:prstGeom prst="rect">
            <a:avLst/>
          </a:prstGeom>
          <a:solidFill>
            <a:schemeClr val="bg1">
              <a:alpha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Arrow: Pentagon 1"/>
          <p:cNvSpPr/>
          <p:nvPr/>
        </p:nvSpPr>
        <p:spPr>
          <a:xfrm>
            <a:off x="253218" y="829994"/>
            <a:ext cx="6921305" cy="76296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3600" b="1" dirty="0">
                <a:latin typeface="Times New Roman" panose="02020603050405020304" pitchFamily="18" charset="0"/>
                <a:cs typeface="Times New Roman" panose="02020603050405020304" pitchFamily="18" charset="0"/>
              </a:rPr>
              <a:t>avantages</a:t>
            </a:r>
          </a:p>
        </p:txBody>
      </p:sp>
      <p:pic>
        <p:nvPicPr>
          <p:cNvPr id="3" name="Picture 2"/>
          <p:cNvPicPr>
            <a:picLocks noChangeAspect="1"/>
          </p:cNvPicPr>
          <p:nvPr/>
        </p:nvPicPr>
        <p:blipFill>
          <a:blip r:embed="rId3"/>
          <a:stretch>
            <a:fillRect/>
          </a:stretch>
        </p:blipFill>
        <p:spPr>
          <a:xfrm>
            <a:off x="364630" y="935948"/>
            <a:ext cx="672611" cy="666325"/>
          </a:xfrm>
          <a:prstGeom prst="rect">
            <a:avLst/>
          </a:prstGeom>
        </p:spPr>
      </p:pic>
      <p:sp>
        <p:nvSpPr>
          <p:cNvPr id="4" name="Arrow: Pentagon 3"/>
          <p:cNvSpPr/>
          <p:nvPr/>
        </p:nvSpPr>
        <p:spPr>
          <a:xfrm>
            <a:off x="253218" y="1783452"/>
            <a:ext cx="8102991" cy="1209898"/>
          </a:xfrm>
          <a:prstGeom prst="homePlate">
            <a:avLst/>
          </a:prstGeom>
          <a:gradFill>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gradFill>
          <a:ln>
            <a:solidFill>
              <a:schemeClr val="accent4">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dirty="0"/>
          </a:p>
        </p:txBody>
      </p:sp>
      <p:sp>
        <p:nvSpPr>
          <p:cNvPr id="11" name="Arrow: Pentagon 10"/>
          <p:cNvSpPr/>
          <p:nvPr/>
        </p:nvSpPr>
        <p:spPr>
          <a:xfrm>
            <a:off x="253218" y="3188197"/>
            <a:ext cx="8102991" cy="1209898"/>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3" name="Arrow: Pentagon 12"/>
          <p:cNvSpPr/>
          <p:nvPr/>
        </p:nvSpPr>
        <p:spPr>
          <a:xfrm>
            <a:off x="253218" y="4592942"/>
            <a:ext cx="8102991" cy="1209898"/>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pic>
        <p:nvPicPr>
          <p:cNvPr id="8" name="Picture 7"/>
          <p:cNvPicPr>
            <a:picLocks noChangeAspect="1"/>
          </p:cNvPicPr>
          <p:nvPr/>
        </p:nvPicPr>
        <p:blipFill>
          <a:blip r:embed="rId4"/>
          <a:stretch>
            <a:fillRect/>
          </a:stretch>
        </p:blipFill>
        <p:spPr>
          <a:xfrm>
            <a:off x="364630" y="1896563"/>
            <a:ext cx="1105224" cy="954827"/>
          </a:xfrm>
          <a:prstGeom prst="rect">
            <a:avLst/>
          </a:prstGeom>
        </p:spPr>
      </p:pic>
      <p:pic>
        <p:nvPicPr>
          <p:cNvPr id="9" name="Picture 8"/>
          <p:cNvPicPr>
            <a:picLocks noChangeAspect="1"/>
          </p:cNvPicPr>
          <p:nvPr/>
        </p:nvPicPr>
        <p:blipFill>
          <a:blip r:embed="rId5"/>
          <a:stretch>
            <a:fillRect/>
          </a:stretch>
        </p:blipFill>
        <p:spPr>
          <a:xfrm>
            <a:off x="387624" y="3294031"/>
            <a:ext cx="1059236" cy="1048260"/>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7624" y="4770753"/>
            <a:ext cx="1082230" cy="854276"/>
          </a:xfrm>
          <a:prstGeom prst="rect">
            <a:avLst/>
          </a:prstGeom>
          <a:effectLst>
            <a:outerShdw blurRad="50800" dist="38100" dir="2700000" algn="tl" rotWithShape="0">
              <a:prstClr val="black">
                <a:alpha val="40000"/>
              </a:prstClr>
            </a:outerShdw>
          </a:effectLst>
        </p:spPr>
      </p:pic>
      <p:sp>
        <p:nvSpPr>
          <p:cNvPr id="10" name="TextBox 9"/>
          <p:cNvSpPr txBox="1"/>
          <p:nvPr/>
        </p:nvSpPr>
        <p:spPr>
          <a:xfrm>
            <a:off x="1581266" y="2040469"/>
            <a:ext cx="6533262" cy="707886"/>
          </a:xfrm>
          <a:prstGeom prst="rect">
            <a:avLst/>
          </a:prstGeom>
          <a:noFill/>
        </p:spPr>
        <p:txBody>
          <a:bodyPr wrap="square" rtlCol="0">
            <a:spAutoFit/>
          </a:bodyPr>
          <a:lstStyle/>
          <a:p>
            <a:r>
              <a:rPr lang="fr-FR" sz="2000" dirty="0">
                <a:solidFill>
                  <a:srgbClr val="000000"/>
                </a:solidFill>
                <a:latin typeface="Times New Roman" panose="02020603050405020304" pitchFamily="18" charset="0"/>
                <a:cs typeface="Times New Roman" panose="02020603050405020304" pitchFamily="18" charset="0"/>
              </a:rPr>
              <a:t>Immunité contre différents types de bruits et contre distorsion due à la propagation multi trajet</a:t>
            </a:r>
          </a:p>
        </p:txBody>
      </p:sp>
      <p:sp>
        <p:nvSpPr>
          <p:cNvPr id="16" name="TextBox 15"/>
          <p:cNvSpPr txBox="1"/>
          <p:nvPr/>
        </p:nvSpPr>
        <p:spPr>
          <a:xfrm>
            <a:off x="1581266" y="3593091"/>
            <a:ext cx="6451223" cy="400110"/>
          </a:xfrm>
          <a:prstGeom prst="rect">
            <a:avLst/>
          </a:prstGeom>
          <a:noFill/>
        </p:spPr>
        <p:txBody>
          <a:bodyPr wrap="square" rtlCol="0">
            <a:spAutoFit/>
          </a:bodyPr>
          <a:lstStyle/>
          <a:p>
            <a:r>
              <a:rPr lang="fr-FR" sz="2000" dirty="0">
                <a:solidFill>
                  <a:srgbClr val="000000"/>
                </a:solidFill>
                <a:latin typeface="Times New Roman" panose="02020603050405020304" pitchFamily="18" charset="0"/>
                <a:cs typeface="Times New Roman" panose="02020603050405020304" pitchFamily="18" charset="0"/>
              </a:rPr>
              <a:t>Dissimuler et chiffrer les signaux</a:t>
            </a:r>
          </a:p>
        </p:txBody>
      </p:sp>
      <p:sp>
        <p:nvSpPr>
          <p:cNvPr id="17" name="TextBox 16"/>
          <p:cNvSpPr txBox="1"/>
          <p:nvPr/>
        </p:nvSpPr>
        <p:spPr>
          <a:xfrm>
            <a:off x="1622285" y="4849959"/>
            <a:ext cx="6451223" cy="707886"/>
          </a:xfrm>
          <a:prstGeom prst="rect">
            <a:avLst/>
          </a:prstGeom>
          <a:noFill/>
        </p:spPr>
        <p:txBody>
          <a:bodyPr wrap="square" rtlCol="0">
            <a:spAutoFit/>
          </a:bodyPr>
          <a:lstStyle/>
          <a:p>
            <a:r>
              <a:rPr lang="fr-FR" sz="2000" dirty="0">
                <a:solidFill>
                  <a:srgbClr val="000000"/>
                </a:solidFill>
                <a:latin typeface="Times New Roman" panose="02020603050405020304" pitchFamily="18" charset="0"/>
                <a:cs typeface="Times New Roman" panose="02020603050405020304" pitchFamily="18" charset="0"/>
              </a:rPr>
              <a:t>Plusieurs utilisateurs peuvent exploiter simultanément la même bande passante</a:t>
            </a:r>
          </a:p>
        </p:txBody>
      </p:sp>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90615" y="1215873"/>
            <a:ext cx="3389435" cy="2345055"/>
          </a:xfrm>
          <a:prstGeom prst="rect">
            <a:avLst/>
          </a:prstGeom>
        </p:spPr>
      </p:pic>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08640" y="4024936"/>
            <a:ext cx="3389435" cy="2345910"/>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03811" y="2522372"/>
            <a:ext cx="2695575" cy="2591577"/>
          </a:xfrm>
          <a:prstGeom prst="rect">
            <a:avLst/>
          </a:prstGeom>
        </p:spPr>
      </p:pic>
      <p:sp>
        <p:nvSpPr>
          <p:cNvPr id="23" name="Arrow: Pentagon 2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12" name="Slide Number Placeholder 11"/>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102418778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8"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right)">
                                      <p:cBhvr>
                                        <p:cTn id="12" dur="500"/>
                                        <p:tgtEl>
                                          <p:spTgt spid="2"/>
                                        </p:tgtEl>
                                      </p:cBhvr>
                                    </p:animEffect>
                                  </p:childTnLst>
                                </p:cTn>
                              </p:par>
                              <p:par>
                                <p:cTn id="13" presetID="1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ppt_x</p:attrName>
                                        </p:attrNameLst>
                                      </p:cBhvr>
                                      <p:tavLst>
                                        <p:tav tm="0">
                                          <p:val>
                                            <p:strVal val="#ppt_x-#ppt_w*1.125000"/>
                                          </p:val>
                                        </p:tav>
                                        <p:tav tm="100000">
                                          <p:val>
                                            <p:strVal val="#ppt_x"/>
                                          </p:val>
                                        </p:tav>
                                      </p:tavLst>
                                    </p:anim>
                                    <p:animEffect transition="in" filter="wipe(right)">
                                      <p:cBhvr>
                                        <p:cTn id="16" dur="500"/>
                                        <p:tgtEl>
                                          <p:spTgt spid="3"/>
                                        </p:tgtEl>
                                      </p:cBhvr>
                                    </p:animEffec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1500"/>
                            </p:stCondLst>
                            <p:childTnLst>
                              <p:par>
                                <p:cTn id="31" presetID="42"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0-#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1000"/>
                            </p:stCondLst>
                            <p:childTnLst>
                              <p:par>
                                <p:cTn id="51" presetID="42" presetClass="entr" presetSubtype="0" fill="hold"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0-#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0-#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childTnLst>
                          </p:cTn>
                        </p:par>
                        <p:par>
                          <p:cTn id="66" fill="hold">
                            <p:stCondLst>
                              <p:cond delay="5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par>
                          <p:cTn id="70" fill="hold">
                            <p:stCondLst>
                              <p:cond delay="1000"/>
                            </p:stCondLst>
                            <p:childTnLst>
                              <p:par>
                                <p:cTn id="71" presetID="42" presetClass="entr" presetSubtype="0" fill="hold"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P spid="4" grpId="0" animBg="1"/>
      <p:bldP spid="11" grpId="0" animBg="1"/>
      <p:bldP spid="13" grpId="0" animBg="1"/>
      <p:bldP spid="10" grpId="0"/>
      <p:bldP spid="16" grpId="0"/>
      <p:bldP spid="17" grpId="0"/>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69392" y="403238"/>
            <a:ext cx="11253212" cy="6051524"/>
          </a:xfrm>
          <a:prstGeom prst="rect">
            <a:avLst/>
          </a:prstGeom>
          <a:solidFill>
            <a:schemeClr val="bg1">
              <a:alpha val="59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660551" y="869873"/>
            <a:ext cx="10410725" cy="1713035"/>
            <a:chOff x="851711" y="1549400"/>
            <a:chExt cx="5140644" cy="1529605"/>
          </a:xfrm>
        </p:grpSpPr>
        <p:sp>
          <p:nvSpPr>
            <p:cNvPr id="7" name="TextBox 6"/>
            <p:cNvSpPr txBox="1"/>
            <p:nvPr/>
          </p:nvSpPr>
          <p:spPr>
            <a:xfrm>
              <a:off x="1078936" y="2172098"/>
              <a:ext cx="4913419" cy="906907"/>
            </a:xfrm>
            <a:prstGeom prst="rect">
              <a:avLst/>
            </a:prstGeom>
            <a:noFill/>
          </p:spPr>
          <p:txBody>
            <a:bodyPr wrap="square" lIns="0" tIns="0" rIns="0" bIns="0" rtlCol="0">
              <a:spAutoFit/>
            </a:bodyPr>
            <a:lstStyle/>
            <a:p>
              <a:r>
                <a:rPr lang="fr-FR" sz="2200" dirty="0">
                  <a:latin typeface="Times New Roman" panose="02020603050405020304" pitchFamily="18" charset="0"/>
                  <a:cs typeface="Times New Roman" panose="02020603050405020304" pitchFamily="18" charset="0"/>
                </a:rPr>
                <a:t>Les données associées à un utilisateur sont modulées en phase, en fréquence ou en amplitude, par la suite codé par une séquence de code par exemple une séquence pseudo aléatoire, puis superposé aux autres signaux traités de la même manière</a:t>
              </a:r>
              <a:endParaRPr lang="en-US" sz="2200" dirty="0">
                <a:latin typeface="Times New Roman" panose="02020603050405020304" pitchFamily="18" charset="0"/>
                <a:cs typeface="Times New Roman" panose="02020603050405020304" pitchFamily="18" charset="0"/>
              </a:endParaRPr>
            </a:p>
          </p:txBody>
        </p:sp>
        <p:grpSp>
          <p:nvGrpSpPr>
            <p:cNvPr id="8" name="Group 7"/>
            <p:cNvGrpSpPr/>
            <p:nvPr/>
          </p:nvGrpSpPr>
          <p:grpSpPr>
            <a:xfrm>
              <a:off x="851711" y="1549400"/>
              <a:ext cx="4809375" cy="508000"/>
              <a:chOff x="638783" y="1162050"/>
              <a:chExt cx="3607031" cy="381000"/>
            </a:xfrm>
          </p:grpSpPr>
          <p:sp>
            <p:nvSpPr>
              <p:cNvPr id="9" name="Rounded Rectangle 6"/>
              <p:cNvSpPr/>
              <p:nvPr/>
            </p:nvSpPr>
            <p:spPr bwMode="auto">
              <a:xfrm>
                <a:off x="743412" y="1162050"/>
                <a:ext cx="3502402" cy="381000"/>
              </a:xfrm>
              <a:prstGeom prst="roundRect">
                <a:avLst>
                  <a:gd name="adj" fmla="val 37234"/>
                </a:avLst>
              </a:prstGeom>
              <a:ln>
                <a:headEnd/>
                <a:tailEnd/>
              </a:ln>
            </p:spPr>
            <p:style>
              <a:lnRef idx="1">
                <a:schemeClr val="accent6"/>
              </a:lnRef>
              <a:fillRef idx="2">
                <a:schemeClr val="accent6"/>
              </a:fillRef>
              <a:effectRef idx="1">
                <a:schemeClr val="accent6"/>
              </a:effectRef>
              <a:fontRef idx="minor">
                <a:schemeClr val="dk1"/>
              </a:fontRef>
            </p:style>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10" name="Text Placeholder 8"/>
              <p:cNvSpPr txBox="1">
                <a:spLocks/>
              </p:cNvSpPr>
              <p:nvPr/>
            </p:nvSpPr>
            <p:spPr>
              <a:xfrm>
                <a:off x="638783" y="1252179"/>
                <a:ext cx="1761518" cy="135596"/>
              </a:xfrm>
              <a:prstGeom prst="rect">
                <a:avLst/>
              </a:prstGeom>
            </p:spPr>
            <p:txBody>
              <a:bodyPr lIns="0" tIns="0" rIns="0" bIns="0" anchor="ctr"/>
              <a:lstStyle/>
              <a:p>
                <a:endParaRPr lang="fr-FR" sz="2000" dirty="0">
                  <a:latin typeface="Microsoft New Tai Lue" pitchFamily="34" charset="0"/>
                  <a:cs typeface="Microsoft New Tai Lue" pitchFamily="34" charset="0"/>
                </a:endParaRPr>
              </a:p>
            </p:txBody>
          </p:sp>
        </p:grpSp>
      </p:grpSp>
      <p:sp>
        <p:nvSpPr>
          <p:cNvPr id="2" name="Rectangle 1"/>
          <p:cNvSpPr/>
          <p:nvPr/>
        </p:nvSpPr>
        <p:spPr>
          <a:xfrm>
            <a:off x="1032714" y="889030"/>
            <a:ext cx="4949881" cy="400110"/>
          </a:xfrm>
          <a:prstGeom prst="rect">
            <a:avLst/>
          </a:prstGeom>
        </p:spPr>
        <p:txBody>
          <a:bodyPr wrap="none">
            <a:spAutoFit/>
          </a:bodyPr>
          <a:lstStyle/>
          <a:p>
            <a:r>
              <a:rPr lang="fr-FR" sz="2000" b="1" dirty="0">
                <a:latin typeface="Times New Roman" panose="02020603050405020304" pitchFamily="18" charset="0"/>
                <a:cs typeface="Times New Roman" panose="02020603050405020304" pitchFamily="18" charset="0"/>
              </a:rPr>
              <a:t>L’étalement de spectre par séquence directe</a:t>
            </a:r>
          </a:p>
        </p:txBody>
      </p:sp>
      <p:cxnSp>
        <p:nvCxnSpPr>
          <p:cNvPr id="29" name="Straight Arrow Connector 28"/>
          <p:cNvCxnSpPr>
            <a:cxnSpLocks/>
          </p:cNvCxnSpPr>
          <p:nvPr/>
        </p:nvCxnSpPr>
        <p:spPr>
          <a:xfrm>
            <a:off x="1032714" y="3802304"/>
            <a:ext cx="1390334" cy="0"/>
          </a:xfrm>
          <a:prstGeom prst="straightConnector1">
            <a:avLst/>
          </a:prstGeom>
          <a:ln w="28575">
            <a:solidFill>
              <a:schemeClr val="accent5">
                <a:lumMod val="50000"/>
              </a:schemeClr>
            </a:solidFill>
            <a:tailEnd type="triangle"/>
          </a:ln>
        </p:spPr>
        <p:style>
          <a:lnRef idx="2">
            <a:schemeClr val="accent2"/>
          </a:lnRef>
          <a:fillRef idx="0">
            <a:schemeClr val="accent2"/>
          </a:fillRef>
          <a:effectRef idx="1">
            <a:schemeClr val="accent2"/>
          </a:effectRef>
          <a:fontRef idx="minor">
            <a:schemeClr val="tx1"/>
          </a:fontRef>
        </p:style>
      </p:cxnSp>
      <p:sp>
        <p:nvSpPr>
          <p:cNvPr id="34" name="Rectangle 33"/>
          <p:cNvSpPr/>
          <p:nvPr/>
        </p:nvSpPr>
        <p:spPr>
          <a:xfrm>
            <a:off x="2385941" y="3444740"/>
            <a:ext cx="1288473" cy="678873"/>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dirty="0">
                <a:latin typeface="Times New Roman" panose="02020603050405020304" pitchFamily="18" charset="0"/>
                <a:cs typeface="Times New Roman" panose="02020603050405020304" pitchFamily="18" charset="0"/>
              </a:rPr>
              <a:t>Modulation BPSK</a:t>
            </a:r>
          </a:p>
        </p:txBody>
      </p:sp>
      <p:cxnSp>
        <p:nvCxnSpPr>
          <p:cNvPr id="36" name="Straight Arrow Connector 35"/>
          <p:cNvCxnSpPr>
            <a:cxnSpLocks/>
            <a:stCxn id="34" idx="3"/>
          </p:cNvCxnSpPr>
          <p:nvPr/>
        </p:nvCxnSpPr>
        <p:spPr>
          <a:xfrm>
            <a:off x="3674414" y="3784177"/>
            <a:ext cx="775854" cy="0"/>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Flowchart: Summing Junction 37"/>
          <p:cNvSpPr/>
          <p:nvPr/>
        </p:nvSpPr>
        <p:spPr>
          <a:xfrm>
            <a:off x="4515241" y="3560062"/>
            <a:ext cx="415636" cy="387927"/>
          </a:xfrm>
          <a:prstGeom prst="flowChartSummingJunction">
            <a:avLst/>
          </a:prstGeom>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0" name="Straight Arrow Connector 39"/>
          <p:cNvCxnSpPr>
            <a:stCxn id="38" idx="6"/>
          </p:cNvCxnSpPr>
          <p:nvPr/>
        </p:nvCxnSpPr>
        <p:spPr>
          <a:xfrm flipV="1">
            <a:off x="4930877" y="3754025"/>
            <a:ext cx="1053774" cy="1"/>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Flowchart: Or 40"/>
          <p:cNvSpPr/>
          <p:nvPr/>
        </p:nvSpPr>
        <p:spPr>
          <a:xfrm>
            <a:off x="5984651" y="3559334"/>
            <a:ext cx="415636" cy="387927"/>
          </a:xfrm>
          <a:prstGeom prst="flowChartOr">
            <a:avLst/>
          </a:prstGeom>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Flowchart: Direct Access Storage 41"/>
          <p:cNvSpPr/>
          <p:nvPr/>
        </p:nvSpPr>
        <p:spPr>
          <a:xfrm>
            <a:off x="5590963" y="3320817"/>
            <a:ext cx="1537854" cy="803564"/>
          </a:xfrm>
          <a:prstGeom prst="flowChartMagneticDrum">
            <a:avLst/>
          </a:prstGeom>
          <a:solidFill>
            <a:schemeClr val="accent2">
              <a:lumMod val="40000"/>
              <a:lumOff val="60000"/>
              <a:alpha val="34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44" name="Straight Arrow Connector 43"/>
          <p:cNvCxnSpPr>
            <a:cxnSpLocks/>
            <a:stCxn id="41" idx="6"/>
          </p:cNvCxnSpPr>
          <p:nvPr/>
        </p:nvCxnSpPr>
        <p:spPr>
          <a:xfrm flipV="1">
            <a:off x="6400287" y="3753297"/>
            <a:ext cx="1233057" cy="1"/>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Flowchart: Summing Junction 44"/>
          <p:cNvSpPr/>
          <p:nvPr/>
        </p:nvSpPr>
        <p:spPr>
          <a:xfrm>
            <a:off x="7643131" y="3549311"/>
            <a:ext cx="419729" cy="387927"/>
          </a:xfrm>
          <a:prstGeom prst="flowChartSummingJunction">
            <a:avLst/>
          </a:prstGeom>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7" name="Straight Arrow Connector 46"/>
          <p:cNvCxnSpPr/>
          <p:nvPr/>
        </p:nvCxnSpPr>
        <p:spPr>
          <a:xfrm>
            <a:off x="8062860" y="3743274"/>
            <a:ext cx="951040" cy="0"/>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9013899" y="3372665"/>
            <a:ext cx="1545755" cy="74121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r-FR" dirty="0">
                <a:latin typeface="Times New Roman" panose="02020603050405020304" pitchFamily="18" charset="0"/>
                <a:cs typeface="Times New Roman" panose="02020603050405020304" pitchFamily="18" charset="0"/>
              </a:rPr>
              <a:t>Démodulateur BPSK</a:t>
            </a:r>
          </a:p>
        </p:txBody>
      </p:sp>
      <p:cxnSp>
        <p:nvCxnSpPr>
          <p:cNvPr id="50" name="Straight Arrow Connector 49"/>
          <p:cNvCxnSpPr>
            <a:cxnSpLocks/>
          </p:cNvCxnSpPr>
          <p:nvPr/>
        </p:nvCxnSpPr>
        <p:spPr>
          <a:xfrm>
            <a:off x="10559654" y="3728135"/>
            <a:ext cx="717946" cy="0"/>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943073" y="3364645"/>
            <a:ext cx="1570947" cy="400110"/>
          </a:xfrm>
          <a:prstGeom prst="rect">
            <a:avLst/>
          </a:prstGeom>
          <a:noFill/>
        </p:spPr>
        <p:txBody>
          <a:bodyPr wrap="square" rtlCol="0">
            <a:spAutoFit/>
          </a:bodyPr>
          <a:lstStyle/>
          <a:p>
            <a:r>
              <a:rPr lang="fr-FR" sz="2000" dirty="0">
                <a:latin typeface="Times New Roman" panose="02020603050405020304" pitchFamily="18" charset="0"/>
                <a:cs typeface="Times New Roman" panose="02020603050405020304" pitchFamily="18" charset="0"/>
              </a:rPr>
              <a:t>Données b(t)</a:t>
            </a:r>
          </a:p>
        </p:txBody>
      </p:sp>
      <p:sp>
        <p:nvSpPr>
          <p:cNvPr id="52" name="TextBox 51"/>
          <p:cNvSpPr txBox="1"/>
          <p:nvPr/>
        </p:nvSpPr>
        <p:spPr>
          <a:xfrm>
            <a:off x="1384858" y="3784176"/>
            <a:ext cx="1233055" cy="400110"/>
          </a:xfrm>
          <a:prstGeom prst="rect">
            <a:avLst/>
          </a:prstGeom>
          <a:noFill/>
        </p:spPr>
        <p:txBody>
          <a:bodyPr wrap="square" rtlCol="0">
            <a:spAutoFit/>
          </a:bodyPr>
          <a:lstStyle/>
          <a:p>
            <a:r>
              <a:rPr lang="fr-FR" sz="2000" dirty="0">
                <a:latin typeface="Times New Roman" panose="02020603050405020304" pitchFamily="18" charset="0"/>
                <a:cs typeface="Times New Roman" panose="02020603050405020304" pitchFamily="18" charset="0"/>
              </a:rPr>
              <a:t>source</a:t>
            </a:r>
          </a:p>
        </p:txBody>
      </p:sp>
      <p:cxnSp>
        <p:nvCxnSpPr>
          <p:cNvPr id="54" name="Straight Arrow Connector 53"/>
          <p:cNvCxnSpPr>
            <a:endCxn id="38" idx="4"/>
          </p:cNvCxnSpPr>
          <p:nvPr/>
        </p:nvCxnSpPr>
        <p:spPr>
          <a:xfrm flipV="1">
            <a:off x="4718780" y="3947989"/>
            <a:ext cx="4279" cy="508064"/>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934917" y="4464945"/>
            <a:ext cx="1708575" cy="621083"/>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000" dirty="0">
                <a:latin typeface="Times New Roman" panose="02020603050405020304" pitchFamily="18" charset="0"/>
                <a:cs typeface="Times New Roman" panose="02020603050405020304" pitchFamily="18" charset="0"/>
              </a:rPr>
              <a:t>Séquences PN</a:t>
            </a:r>
          </a:p>
        </p:txBody>
      </p:sp>
      <p:cxnSp>
        <p:nvCxnSpPr>
          <p:cNvPr id="57" name="Straight Arrow Connector 56"/>
          <p:cNvCxnSpPr>
            <a:cxnSpLocks/>
            <a:stCxn id="58" idx="0"/>
            <a:endCxn id="45" idx="4"/>
          </p:cNvCxnSpPr>
          <p:nvPr/>
        </p:nvCxnSpPr>
        <p:spPr>
          <a:xfrm flipV="1">
            <a:off x="7852996" y="3937238"/>
            <a:ext cx="0" cy="538647"/>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7011331" y="4475885"/>
            <a:ext cx="1683329" cy="621083"/>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000" dirty="0">
                <a:latin typeface="Times New Roman" panose="02020603050405020304" pitchFamily="18" charset="0"/>
                <a:cs typeface="Times New Roman" panose="02020603050405020304" pitchFamily="18" charset="0"/>
              </a:rPr>
              <a:t>Séquences PN</a:t>
            </a:r>
          </a:p>
        </p:txBody>
      </p:sp>
      <p:sp>
        <p:nvSpPr>
          <p:cNvPr id="61" name="TextBox 60"/>
          <p:cNvSpPr txBox="1"/>
          <p:nvPr/>
        </p:nvSpPr>
        <p:spPr>
          <a:xfrm>
            <a:off x="3845810" y="3429000"/>
            <a:ext cx="547670"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S(t)</a:t>
            </a:r>
          </a:p>
        </p:txBody>
      </p:sp>
      <p:sp>
        <p:nvSpPr>
          <p:cNvPr id="62" name="TextBox 61"/>
          <p:cNvSpPr txBox="1"/>
          <p:nvPr/>
        </p:nvSpPr>
        <p:spPr>
          <a:xfrm>
            <a:off x="4185381" y="4054050"/>
            <a:ext cx="581049"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C(t)</a:t>
            </a:r>
          </a:p>
        </p:txBody>
      </p:sp>
      <p:cxnSp>
        <p:nvCxnSpPr>
          <p:cNvPr id="64" name="Straight Arrow Connector 63"/>
          <p:cNvCxnSpPr>
            <a:endCxn id="41" idx="0"/>
          </p:cNvCxnSpPr>
          <p:nvPr/>
        </p:nvCxnSpPr>
        <p:spPr>
          <a:xfrm>
            <a:off x="6192469" y="2983277"/>
            <a:ext cx="0" cy="576057"/>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5982595" y="2652081"/>
            <a:ext cx="667587"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B(t)</a:t>
            </a:r>
          </a:p>
        </p:txBody>
      </p:sp>
      <p:sp>
        <p:nvSpPr>
          <p:cNvPr id="66" name="TextBox 65"/>
          <p:cNvSpPr txBox="1"/>
          <p:nvPr/>
        </p:nvSpPr>
        <p:spPr>
          <a:xfrm>
            <a:off x="5969512" y="4187529"/>
            <a:ext cx="861550" cy="400110"/>
          </a:xfrm>
          <a:prstGeom prst="rect">
            <a:avLst/>
          </a:prstGeom>
          <a:noFill/>
        </p:spPr>
        <p:txBody>
          <a:bodyPr wrap="square" rtlCol="0">
            <a:spAutoFit/>
          </a:bodyPr>
          <a:lstStyle/>
          <a:p>
            <a:r>
              <a:rPr lang="fr-FR" sz="2000" dirty="0">
                <a:latin typeface="Times New Roman" panose="02020603050405020304" pitchFamily="18" charset="0"/>
                <a:cs typeface="Times New Roman" panose="02020603050405020304" pitchFamily="18" charset="0"/>
              </a:rPr>
              <a:t>canal</a:t>
            </a:r>
          </a:p>
        </p:txBody>
      </p:sp>
      <p:sp>
        <p:nvSpPr>
          <p:cNvPr id="67" name="TextBox 66"/>
          <p:cNvSpPr txBox="1"/>
          <p:nvPr/>
        </p:nvSpPr>
        <p:spPr>
          <a:xfrm>
            <a:off x="5080929" y="3414844"/>
            <a:ext cx="616413"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X(t)</a:t>
            </a:r>
          </a:p>
        </p:txBody>
      </p:sp>
      <p:sp>
        <p:nvSpPr>
          <p:cNvPr id="68" name="TextBox 67"/>
          <p:cNvSpPr txBox="1"/>
          <p:nvPr/>
        </p:nvSpPr>
        <p:spPr>
          <a:xfrm>
            <a:off x="7068674" y="3371434"/>
            <a:ext cx="638141"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Y(t)</a:t>
            </a:r>
          </a:p>
        </p:txBody>
      </p:sp>
      <p:sp>
        <p:nvSpPr>
          <p:cNvPr id="69" name="TextBox 68"/>
          <p:cNvSpPr txBox="1"/>
          <p:nvPr/>
        </p:nvSpPr>
        <p:spPr>
          <a:xfrm>
            <a:off x="7348056" y="4072647"/>
            <a:ext cx="578816"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C(t)</a:t>
            </a:r>
          </a:p>
        </p:txBody>
      </p:sp>
      <p:sp>
        <p:nvSpPr>
          <p:cNvPr id="70" name="TextBox 69"/>
          <p:cNvSpPr txBox="1"/>
          <p:nvPr/>
        </p:nvSpPr>
        <p:spPr>
          <a:xfrm>
            <a:off x="8229166" y="3403544"/>
            <a:ext cx="533399" cy="369332"/>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u(t)</a:t>
            </a:r>
            <a:r>
              <a:rPr lang="fr-FR" dirty="0"/>
              <a:t> </a:t>
            </a:r>
          </a:p>
        </p:txBody>
      </p:sp>
      <p:sp>
        <p:nvSpPr>
          <p:cNvPr id="71" name="TextBox 70"/>
          <p:cNvSpPr txBox="1"/>
          <p:nvPr/>
        </p:nvSpPr>
        <p:spPr>
          <a:xfrm>
            <a:off x="10614748" y="3290186"/>
            <a:ext cx="533399" cy="369332"/>
          </a:xfrm>
          <a:prstGeom prst="rect">
            <a:avLst/>
          </a:prstGeom>
          <a:noFill/>
        </p:spPr>
        <p:txBody>
          <a:bodyPr wrap="square" rtlCol="0">
            <a:spAutoFit/>
          </a:bodyPr>
          <a:lstStyle/>
          <a:p>
            <a:r>
              <a:rPr lang="fr-FR" dirty="0"/>
              <a:t>r(t)</a:t>
            </a:r>
          </a:p>
        </p:txBody>
      </p:sp>
      <p:sp>
        <p:nvSpPr>
          <p:cNvPr id="72" name="TextBox 71"/>
          <p:cNvSpPr txBox="1"/>
          <p:nvPr/>
        </p:nvSpPr>
        <p:spPr>
          <a:xfrm>
            <a:off x="10516850" y="3833359"/>
            <a:ext cx="1154550" cy="646331"/>
          </a:xfrm>
          <a:prstGeom prst="rect">
            <a:avLst/>
          </a:prstGeom>
          <a:noFill/>
        </p:spPr>
        <p:txBody>
          <a:bodyPr wrap="square" rtlCol="0">
            <a:spAutoFit/>
          </a:bodyPr>
          <a:lstStyle/>
          <a:p>
            <a:r>
              <a:rPr lang="fr-FR" dirty="0">
                <a:latin typeface="Times New Roman" panose="02020603050405020304" pitchFamily="18" charset="0"/>
                <a:cs typeface="Times New Roman" panose="02020603050405020304" pitchFamily="18" charset="0"/>
              </a:rPr>
              <a:t>Données reçues</a:t>
            </a:r>
          </a:p>
        </p:txBody>
      </p:sp>
      <p:sp>
        <p:nvSpPr>
          <p:cNvPr id="43" name="Arrow: Pentagon 4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11" name="Slide Number Placeholder 10"/>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15</a:t>
            </a:r>
          </a:p>
        </p:txBody>
      </p:sp>
    </p:spTree>
    <p:extLst>
      <p:ext uri="{BB962C8B-B14F-4D97-AF65-F5344CB8AC3E}">
        <p14:creationId xmlns:p14="http://schemas.microsoft.com/office/powerpoint/2010/main" val="14708993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par>
                                <p:cTn id="24" presetID="1" presetClass="entr" presetSubtype="0" fill="hold" grpId="0" nodeType="withEffect">
                                  <p:stCondLst>
                                    <p:cond delay="0"/>
                                  </p:stCondLst>
                                  <p:childTnLst>
                                    <p:set>
                                      <p:cBhvr>
                                        <p:cTn id="25" dur="1" fill="hold">
                                          <p:stCondLst>
                                            <p:cond delay="0"/>
                                          </p:stCondLst>
                                        </p:cTn>
                                        <p:tgtEl>
                                          <p:spTgt spid="5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childTnLst>
                          </p:cTn>
                        </p:par>
                        <p:par>
                          <p:cTn id="41" fill="hold">
                            <p:stCondLst>
                              <p:cond delay="500"/>
                            </p:stCondLst>
                            <p:childTnLst>
                              <p:par>
                                <p:cTn id="42" presetID="22" presetClass="entr" presetSubtype="4"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down)">
                                      <p:cBhvr>
                                        <p:cTn id="44" dur="500"/>
                                        <p:tgtEl>
                                          <p:spTgt spid="54"/>
                                        </p:tgtEl>
                                      </p:cBhvr>
                                    </p:animEffect>
                                  </p:childTnLst>
                                </p:cTn>
                              </p:par>
                              <p:par>
                                <p:cTn id="45" presetID="1"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childTnLst>
                                </p:cTn>
                              </p:par>
                            </p:childTnLst>
                          </p:cTn>
                        </p:par>
                        <p:par>
                          <p:cTn id="47" fill="hold">
                            <p:stCondLst>
                              <p:cond delay="1000"/>
                            </p:stCondLst>
                            <p:childTnLst>
                              <p:par>
                                <p:cTn id="48" presetID="22" presetClass="entr" presetSubtype="4" fill="hold" grpId="0" nodeType="after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wipe(down)">
                                      <p:cBhvr>
                                        <p:cTn id="50" dur="500"/>
                                        <p:tgtEl>
                                          <p:spTgt spid="5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65"/>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childTnLst>
                                </p:cTn>
                              </p:par>
                              <p:par>
                                <p:cTn id="60" presetID="2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left)">
                                      <p:cBhvr>
                                        <p:cTn id="62" dur="500"/>
                                        <p:tgtEl>
                                          <p:spTgt spid="42"/>
                                        </p:tgtEl>
                                      </p:cBhvr>
                                    </p:animEffect>
                                  </p:childTnLst>
                                </p:cTn>
                              </p:par>
                            </p:childTnLst>
                          </p:cTn>
                        </p:par>
                        <p:par>
                          <p:cTn id="63" fill="hold">
                            <p:stCondLst>
                              <p:cond delay="500"/>
                            </p:stCondLst>
                            <p:childTnLst>
                              <p:par>
                                <p:cTn id="64" presetID="22" presetClass="entr" presetSubtype="1" fill="hold" nodeType="after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wipe(up)">
                                      <p:cBhvr>
                                        <p:cTn id="66" dur="500"/>
                                        <p:tgtEl>
                                          <p:spTgt spid="64"/>
                                        </p:tgtEl>
                                      </p:cBhvr>
                                    </p:animEffect>
                                  </p:childTnLst>
                                </p:cTn>
                              </p:par>
                              <p:par>
                                <p:cTn id="67" presetID="1" presetClass="entr" presetSubtype="0"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childTnLst>
                                </p:cTn>
                              </p:par>
                            </p:childTnLst>
                          </p:cTn>
                        </p:par>
                        <p:par>
                          <p:cTn id="71" fill="hold">
                            <p:stCondLst>
                              <p:cond delay="1000"/>
                            </p:stCondLst>
                            <p:childTnLst>
                              <p:par>
                                <p:cTn id="72" presetID="22" presetClass="entr" presetSubtype="8" fill="hold" nodeType="after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wipe(left)">
                                      <p:cBhvr>
                                        <p:cTn id="74" dur="500"/>
                                        <p:tgtEl>
                                          <p:spTgt spid="44"/>
                                        </p:tgtEl>
                                      </p:cBhvr>
                                    </p:animEffect>
                                  </p:childTnLst>
                                </p:cTn>
                              </p:par>
                              <p:par>
                                <p:cTn id="75" presetID="1" presetClass="entr" presetSubtype="0" fill="hold" grpId="0" nodeType="withEffect">
                                  <p:stCondLst>
                                    <p:cond delay="0"/>
                                  </p:stCondLst>
                                  <p:childTnLst>
                                    <p:set>
                                      <p:cBhvr>
                                        <p:cTn id="76" dur="1" fill="hold">
                                          <p:stCondLst>
                                            <p:cond delay="0"/>
                                          </p:stCondLst>
                                        </p:cTn>
                                        <p:tgtEl>
                                          <p:spTgt spid="6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45"/>
                                        </p:tgtEl>
                                        <p:attrNameLst>
                                          <p:attrName>style.visibility</p:attrName>
                                        </p:attrNameLst>
                                      </p:cBhvr>
                                      <p:to>
                                        <p:strVal val="visible"/>
                                      </p:to>
                                    </p:set>
                                  </p:childTnLst>
                                </p:cTn>
                              </p:par>
                            </p:childTnLst>
                          </p:cTn>
                        </p:par>
                        <p:par>
                          <p:cTn id="81" fill="hold">
                            <p:stCondLst>
                              <p:cond delay="0"/>
                            </p:stCondLst>
                            <p:childTnLst>
                              <p:par>
                                <p:cTn id="82" presetID="22" presetClass="entr" presetSubtype="4"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down)">
                                      <p:cBhvr>
                                        <p:cTn id="84" dur="500"/>
                                        <p:tgtEl>
                                          <p:spTgt spid="57"/>
                                        </p:tgtEl>
                                      </p:cBhvr>
                                    </p:animEffect>
                                  </p:childTnLst>
                                </p:cTn>
                              </p:par>
                              <p:par>
                                <p:cTn id="85" presetID="1" presetClass="entr" presetSubtype="0" fill="hold" grpId="0" nodeType="withEffect">
                                  <p:stCondLst>
                                    <p:cond delay="0"/>
                                  </p:stCondLst>
                                  <p:childTnLst>
                                    <p:set>
                                      <p:cBhvr>
                                        <p:cTn id="86" dur="1" fill="hold">
                                          <p:stCondLst>
                                            <p:cond delay="0"/>
                                          </p:stCondLst>
                                        </p:cTn>
                                        <p:tgtEl>
                                          <p:spTgt spid="69"/>
                                        </p:tgtEl>
                                        <p:attrNameLst>
                                          <p:attrName>style.visibility</p:attrName>
                                        </p:attrNameLst>
                                      </p:cBhvr>
                                      <p:to>
                                        <p:strVal val="visible"/>
                                      </p:to>
                                    </p:set>
                                  </p:childTnLst>
                                </p:cTn>
                              </p:par>
                            </p:childTnLst>
                          </p:cTn>
                        </p:par>
                        <p:par>
                          <p:cTn id="87" fill="hold">
                            <p:stCondLst>
                              <p:cond delay="500"/>
                            </p:stCondLst>
                            <p:childTnLst>
                              <p:par>
                                <p:cTn id="88" presetID="22" presetClass="entr" presetSubtype="4" fill="hold" grpId="0" nodeType="after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down)">
                                      <p:cBhvr>
                                        <p:cTn id="90" dur="500"/>
                                        <p:tgtEl>
                                          <p:spTgt spid="58"/>
                                        </p:tgtEl>
                                      </p:cBhvr>
                                    </p:animEffect>
                                  </p:childTnLst>
                                </p:cTn>
                              </p:par>
                            </p:childTnLst>
                          </p:cTn>
                        </p:par>
                        <p:par>
                          <p:cTn id="91" fill="hold">
                            <p:stCondLst>
                              <p:cond delay="1000"/>
                            </p:stCondLst>
                            <p:childTnLst>
                              <p:par>
                                <p:cTn id="92" presetID="22" presetClass="entr" presetSubtype="8" fill="hold" nodeType="after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wipe(left)">
                                      <p:cBhvr>
                                        <p:cTn id="94" dur="500"/>
                                        <p:tgtEl>
                                          <p:spTgt spid="47"/>
                                        </p:tgtEl>
                                      </p:cBhvr>
                                    </p:animEffect>
                                  </p:childTnLst>
                                </p:cTn>
                              </p:par>
                              <p:par>
                                <p:cTn id="95" presetID="1" presetClass="entr" presetSubtype="0" fill="hold" grpId="0" nodeType="withEffect">
                                  <p:stCondLst>
                                    <p:cond delay="0"/>
                                  </p:stCondLst>
                                  <p:childTnLst>
                                    <p:set>
                                      <p:cBhvr>
                                        <p:cTn id="96" dur="1" fill="hold">
                                          <p:stCondLst>
                                            <p:cond delay="0"/>
                                          </p:stCondLst>
                                        </p:cTn>
                                        <p:tgtEl>
                                          <p:spTgt spid="7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childTnLst>
                          </p:cTn>
                        </p:par>
                        <p:par>
                          <p:cTn id="102" fill="hold">
                            <p:stCondLst>
                              <p:cond delay="500"/>
                            </p:stCondLst>
                            <p:childTnLst>
                              <p:par>
                                <p:cTn id="103" presetID="22" presetClass="entr" presetSubtype="8" fill="hold" nodeType="afterEffect">
                                  <p:stCondLst>
                                    <p:cond delay="0"/>
                                  </p:stCondLst>
                                  <p:childTnLst>
                                    <p:set>
                                      <p:cBhvr>
                                        <p:cTn id="104" dur="1" fill="hold">
                                          <p:stCondLst>
                                            <p:cond delay="0"/>
                                          </p:stCondLst>
                                        </p:cTn>
                                        <p:tgtEl>
                                          <p:spTgt spid="50"/>
                                        </p:tgtEl>
                                        <p:attrNameLst>
                                          <p:attrName>style.visibility</p:attrName>
                                        </p:attrNameLst>
                                      </p:cBhvr>
                                      <p:to>
                                        <p:strVal val="visible"/>
                                      </p:to>
                                    </p:set>
                                    <p:animEffect transition="in" filter="wipe(left)">
                                      <p:cBhvr>
                                        <p:cTn id="105" dur="500"/>
                                        <p:tgtEl>
                                          <p:spTgt spid="50"/>
                                        </p:tgtEl>
                                      </p:cBhvr>
                                    </p:animEffect>
                                  </p:childTnLst>
                                </p:cTn>
                              </p:par>
                              <p:par>
                                <p:cTn id="106" presetID="1" presetClass="entr" presetSubtype="0" fill="hold" grpId="0" nodeType="withEffect">
                                  <p:stCondLst>
                                    <p:cond delay="0"/>
                                  </p:stCondLst>
                                  <p:childTnLst>
                                    <p:set>
                                      <p:cBhvr>
                                        <p:cTn id="107" dur="1" fill="hold">
                                          <p:stCondLst>
                                            <p:cond delay="0"/>
                                          </p:stCondLst>
                                        </p:cTn>
                                        <p:tgtEl>
                                          <p:spTgt spid="71"/>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4" grpId="0" animBg="1"/>
      <p:bldP spid="38" grpId="0" animBg="1"/>
      <p:bldP spid="41" grpId="0" animBg="1"/>
      <p:bldP spid="42" grpId="0" animBg="1"/>
      <p:bldP spid="45" grpId="0" animBg="1"/>
      <p:bldP spid="48" grpId="0" animBg="1"/>
      <p:bldP spid="51" grpId="0"/>
      <p:bldP spid="52" grpId="0"/>
      <p:bldP spid="55" grpId="0" animBg="1"/>
      <p:bldP spid="58" grpId="0" animBg="1"/>
      <p:bldP spid="61" grpId="0"/>
      <p:bldP spid="62" grpId="0"/>
      <p:bldP spid="65" grpId="0"/>
      <p:bldP spid="66" grpId="0"/>
      <p:bldP spid="67" grpId="0"/>
      <p:bldP spid="68" grpId="0"/>
      <p:bldP spid="69" grpId="0"/>
      <p:bldP spid="70" grpId="0"/>
      <p:bldP spid="71" grpId="0"/>
      <p:bldP spid="72" grpId="0"/>
      <p:bldP spid="4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69392" y="403238"/>
            <a:ext cx="11253212" cy="6051524"/>
          </a:xfrm>
          <a:prstGeom prst="rect">
            <a:avLst/>
          </a:prstGeom>
          <a:solidFill>
            <a:schemeClr val="bg1">
              <a:alpha val="59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Arrow: Pentagon 1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43" name="Flowchart: Terminator 42"/>
          <p:cNvSpPr/>
          <p:nvPr/>
        </p:nvSpPr>
        <p:spPr>
          <a:xfrm>
            <a:off x="2989386" y="1283677"/>
            <a:ext cx="8018584" cy="1951892"/>
          </a:xfrm>
          <a:prstGeom prst="flowChartTerminator">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Génération du code simple</a:t>
            </a:r>
          </a:p>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Utilisation d’une seule porteuse offrant un générateur de fréquence simple.</a:t>
            </a:r>
          </a:p>
        </p:txBody>
      </p:sp>
      <p:sp>
        <p:nvSpPr>
          <p:cNvPr id="44" name="Oval 43"/>
          <p:cNvSpPr/>
          <p:nvPr/>
        </p:nvSpPr>
        <p:spPr>
          <a:xfrm>
            <a:off x="881219" y="1168169"/>
            <a:ext cx="3274139" cy="2303584"/>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800" b="1" dirty="0">
                <a:latin typeface="Times New Roman" panose="02020603050405020304" pitchFamily="18" charset="0"/>
                <a:cs typeface="Times New Roman" panose="02020603050405020304" pitchFamily="18" charset="0"/>
              </a:rPr>
              <a:t>avantages</a:t>
            </a:r>
          </a:p>
        </p:txBody>
      </p:sp>
      <p:sp>
        <p:nvSpPr>
          <p:cNvPr id="45" name="Flowchart: Terminator 44"/>
          <p:cNvSpPr/>
          <p:nvPr/>
        </p:nvSpPr>
        <p:spPr>
          <a:xfrm>
            <a:off x="2989386" y="3814653"/>
            <a:ext cx="8018584" cy="1951892"/>
          </a:xfrm>
          <a:prstGeom prst="flowChartTerminator">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la bande passante à l'émission est largement supérieure à celle du message à transmettre</a:t>
            </a:r>
          </a:p>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complexité de l'émetteur et du récepteur</a:t>
            </a:r>
            <a:endParaRPr lang="fr-FR" dirty="0"/>
          </a:p>
        </p:txBody>
      </p:sp>
      <p:sp>
        <p:nvSpPr>
          <p:cNvPr id="46" name="Oval 45"/>
          <p:cNvSpPr/>
          <p:nvPr/>
        </p:nvSpPr>
        <p:spPr>
          <a:xfrm>
            <a:off x="881220" y="3638807"/>
            <a:ext cx="3274139" cy="230358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800" b="1" dirty="0" err="1">
                <a:latin typeface="Times New Roman" panose="02020603050405020304" pitchFamily="18" charset="0"/>
                <a:cs typeface="Times New Roman" panose="02020603050405020304" pitchFamily="18" charset="0"/>
              </a:rPr>
              <a:t>Inconvenients</a:t>
            </a:r>
            <a:r>
              <a:rPr lang="fr-FR" sz="2800" b="1" dirty="0">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16</a:t>
            </a:r>
          </a:p>
        </p:txBody>
      </p:sp>
    </p:spTree>
    <p:extLst>
      <p:ext uri="{BB962C8B-B14F-4D97-AF65-F5344CB8AC3E}">
        <p14:creationId xmlns:p14="http://schemas.microsoft.com/office/powerpoint/2010/main" val="426722036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580">
                                          <p:stCondLst>
                                            <p:cond delay="0"/>
                                          </p:stCondLst>
                                        </p:cTn>
                                        <p:tgtEl>
                                          <p:spTgt spid="44"/>
                                        </p:tgtEl>
                                      </p:cBhvr>
                                    </p:animEffect>
                                    <p:anim calcmode="lin" valueType="num">
                                      <p:cBhvr>
                                        <p:cTn id="12"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17" dur="26">
                                          <p:stCondLst>
                                            <p:cond delay="650"/>
                                          </p:stCondLst>
                                        </p:cTn>
                                        <p:tgtEl>
                                          <p:spTgt spid="44"/>
                                        </p:tgtEl>
                                      </p:cBhvr>
                                      <p:to x="100000" y="60000"/>
                                    </p:animScale>
                                    <p:animScale>
                                      <p:cBhvr>
                                        <p:cTn id="18" dur="166" decel="50000">
                                          <p:stCondLst>
                                            <p:cond delay="676"/>
                                          </p:stCondLst>
                                        </p:cTn>
                                        <p:tgtEl>
                                          <p:spTgt spid="44"/>
                                        </p:tgtEl>
                                      </p:cBhvr>
                                      <p:to x="100000" y="100000"/>
                                    </p:animScale>
                                    <p:animScale>
                                      <p:cBhvr>
                                        <p:cTn id="19" dur="26">
                                          <p:stCondLst>
                                            <p:cond delay="1312"/>
                                          </p:stCondLst>
                                        </p:cTn>
                                        <p:tgtEl>
                                          <p:spTgt spid="44"/>
                                        </p:tgtEl>
                                      </p:cBhvr>
                                      <p:to x="100000" y="80000"/>
                                    </p:animScale>
                                    <p:animScale>
                                      <p:cBhvr>
                                        <p:cTn id="20" dur="166" decel="50000">
                                          <p:stCondLst>
                                            <p:cond delay="1338"/>
                                          </p:stCondLst>
                                        </p:cTn>
                                        <p:tgtEl>
                                          <p:spTgt spid="44"/>
                                        </p:tgtEl>
                                      </p:cBhvr>
                                      <p:to x="100000" y="100000"/>
                                    </p:animScale>
                                    <p:animScale>
                                      <p:cBhvr>
                                        <p:cTn id="21" dur="26">
                                          <p:stCondLst>
                                            <p:cond delay="1642"/>
                                          </p:stCondLst>
                                        </p:cTn>
                                        <p:tgtEl>
                                          <p:spTgt spid="44"/>
                                        </p:tgtEl>
                                      </p:cBhvr>
                                      <p:to x="100000" y="90000"/>
                                    </p:animScale>
                                    <p:animScale>
                                      <p:cBhvr>
                                        <p:cTn id="22" dur="166" decel="50000">
                                          <p:stCondLst>
                                            <p:cond delay="1668"/>
                                          </p:stCondLst>
                                        </p:cTn>
                                        <p:tgtEl>
                                          <p:spTgt spid="44"/>
                                        </p:tgtEl>
                                      </p:cBhvr>
                                      <p:to x="100000" y="100000"/>
                                    </p:animScale>
                                    <p:animScale>
                                      <p:cBhvr>
                                        <p:cTn id="23" dur="26">
                                          <p:stCondLst>
                                            <p:cond delay="1808"/>
                                          </p:stCondLst>
                                        </p:cTn>
                                        <p:tgtEl>
                                          <p:spTgt spid="44"/>
                                        </p:tgtEl>
                                      </p:cBhvr>
                                      <p:to x="100000" y="95000"/>
                                    </p:animScale>
                                    <p:animScale>
                                      <p:cBhvr>
                                        <p:cTn id="24" dur="166" decel="50000">
                                          <p:stCondLst>
                                            <p:cond delay="1834"/>
                                          </p:stCondLst>
                                        </p:cTn>
                                        <p:tgtEl>
                                          <p:spTgt spid="44"/>
                                        </p:tgtEl>
                                      </p:cBhvr>
                                      <p:to x="100000" y="100000"/>
                                    </p:animScale>
                                  </p:childTnLst>
                                </p:cTn>
                              </p:par>
                            </p:childTnLst>
                          </p:cTn>
                        </p:par>
                        <p:par>
                          <p:cTn id="25" fill="hold">
                            <p:stCondLst>
                              <p:cond delay="2000"/>
                            </p:stCondLst>
                            <p:childTnLst>
                              <p:par>
                                <p:cTn id="26" presetID="12" presetClass="entr" presetSubtype="2" fill="hold" grpId="1"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p:tgtEl>
                                          <p:spTgt spid="43"/>
                                        </p:tgtEl>
                                        <p:attrNameLst>
                                          <p:attrName>ppt_x</p:attrName>
                                        </p:attrNameLst>
                                      </p:cBhvr>
                                      <p:tavLst>
                                        <p:tav tm="0">
                                          <p:val>
                                            <p:strVal val="#ppt_x+#ppt_w*1.125000"/>
                                          </p:val>
                                        </p:tav>
                                        <p:tav tm="100000">
                                          <p:val>
                                            <p:strVal val="#ppt_x"/>
                                          </p:val>
                                        </p:tav>
                                      </p:tavLst>
                                    </p:anim>
                                    <p:animEffect transition="in" filter="wipe(left)">
                                      <p:cBhvr>
                                        <p:cTn id="29" dur="500"/>
                                        <p:tgtEl>
                                          <p:spTgt spid="43"/>
                                        </p:tgtEl>
                                      </p:cBhvr>
                                    </p:animEffect>
                                  </p:childTnLst>
                                </p:cTn>
                              </p:par>
                            </p:childTnLst>
                          </p:cTn>
                        </p:par>
                        <p:par>
                          <p:cTn id="30" fill="hold">
                            <p:stCondLst>
                              <p:cond delay="2500"/>
                            </p:stCondLst>
                            <p:childTnLst>
                              <p:par>
                                <p:cTn id="31" presetID="26" presetClass="entr" presetSubtype="0"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down)">
                                      <p:cBhvr>
                                        <p:cTn id="33" dur="580">
                                          <p:stCondLst>
                                            <p:cond delay="0"/>
                                          </p:stCondLst>
                                        </p:cTn>
                                        <p:tgtEl>
                                          <p:spTgt spid="46"/>
                                        </p:tgtEl>
                                      </p:cBhvr>
                                    </p:animEffect>
                                    <p:anim calcmode="lin" valueType="num">
                                      <p:cBhvr>
                                        <p:cTn id="34"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39" dur="26">
                                          <p:stCondLst>
                                            <p:cond delay="650"/>
                                          </p:stCondLst>
                                        </p:cTn>
                                        <p:tgtEl>
                                          <p:spTgt spid="46"/>
                                        </p:tgtEl>
                                      </p:cBhvr>
                                      <p:to x="100000" y="60000"/>
                                    </p:animScale>
                                    <p:animScale>
                                      <p:cBhvr>
                                        <p:cTn id="40" dur="166" decel="50000">
                                          <p:stCondLst>
                                            <p:cond delay="676"/>
                                          </p:stCondLst>
                                        </p:cTn>
                                        <p:tgtEl>
                                          <p:spTgt spid="46"/>
                                        </p:tgtEl>
                                      </p:cBhvr>
                                      <p:to x="100000" y="100000"/>
                                    </p:animScale>
                                    <p:animScale>
                                      <p:cBhvr>
                                        <p:cTn id="41" dur="26">
                                          <p:stCondLst>
                                            <p:cond delay="1312"/>
                                          </p:stCondLst>
                                        </p:cTn>
                                        <p:tgtEl>
                                          <p:spTgt spid="46"/>
                                        </p:tgtEl>
                                      </p:cBhvr>
                                      <p:to x="100000" y="80000"/>
                                    </p:animScale>
                                    <p:animScale>
                                      <p:cBhvr>
                                        <p:cTn id="42" dur="166" decel="50000">
                                          <p:stCondLst>
                                            <p:cond delay="1338"/>
                                          </p:stCondLst>
                                        </p:cTn>
                                        <p:tgtEl>
                                          <p:spTgt spid="46"/>
                                        </p:tgtEl>
                                      </p:cBhvr>
                                      <p:to x="100000" y="100000"/>
                                    </p:animScale>
                                    <p:animScale>
                                      <p:cBhvr>
                                        <p:cTn id="43" dur="26">
                                          <p:stCondLst>
                                            <p:cond delay="1642"/>
                                          </p:stCondLst>
                                        </p:cTn>
                                        <p:tgtEl>
                                          <p:spTgt spid="46"/>
                                        </p:tgtEl>
                                      </p:cBhvr>
                                      <p:to x="100000" y="90000"/>
                                    </p:animScale>
                                    <p:animScale>
                                      <p:cBhvr>
                                        <p:cTn id="44" dur="166" decel="50000">
                                          <p:stCondLst>
                                            <p:cond delay="1668"/>
                                          </p:stCondLst>
                                        </p:cTn>
                                        <p:tgtEl>
                                          <p:spTgt spid="46"/>
                                        </p:tgtEl>
                                      </p:cBhvr>
                                      <p:to x="100000" y="100000"/>
                                    </p:animScale>
                                    <p:animScale>
                                      <p:cBhvr>
                                        <p:cTn id="45" dur="26">
                                          <p:stCondLst>
                                            <p:cond delay="1808"/>
                                          </p:stCondLst>
                                        </p:cTn>
                                        <p:tgtEl>
                                          <p:spTgt spid="46"/>
                                        </p:tgtEl>
                                      </p:cBhvr>
                                      <p:to x="100000" y="95000"/>
                                    </p:animScale>
                                    <p:animScale>
                                      <p:cBhvr>
                                        <p:cTn id="46" dur="166" decel="50000">
                                          <p:stCondLst>
                                            <p:cond delay="1834"/>
                                          </p:stCondLst>
                                        </p:cTn>
                                        <p:tgtEl>
                                          <p:spTgt spid="46"/>
                                        </p:tgtEl>
                                      </p:cBhvr>
                                      <p:to x="100000" y="100000"/>
                                    </p:animScale>
                                  </p:childTnLst>
                                </p:cTn>
                              </p:par>
                            </p:childTnLst>
                          </p:cTn>
                        </p:par>
                        <p:par>
                          <p:cTn id="47" fill="hold">
                            <p:stCondLst>
                              <p:cond delay="4500"/>
                            </p:stCondLst>
                            <p:childTnLst>
                              <p:par>
                                <p:cTn id="48" presetID="12" presetClass="entr" presetSubtype="2"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500"/>
                                        <p:tgtEl>
                                          <p:spTgt spid="45"/>
                                        </p:tgtEl>
                                        <p:attrNameLst>
                                          <p:attrName>ppt_x</p:attrName>
                                        </p:attrNameLst>
                                      </p:cBhvr>
                                      <p:tavLst>
                                        <p:tav tm="0">
                                          <p:val>
                                            <p:strVal val="#ppt_x+#ppt_w*1.125000"/>
                                          </p:val>
                                        </p:tav>
                                        <p:tav tm="100000">
                                          <p:val>
                                            <p:strVal val="#ppt_x"/>
                                          </p:val>
                                        </p:tav>
                                      </p:tavLst>
                                    </p:anim>
                                    <p:animEffect transition="in" filter="wipe(left)">
                                      <p:cBhvr>
                                        <p:cTn id="5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3" grpId="1" animBg="1"/>
      <p:bldP spid="44" grpId="0" animBg="1"/>
      <p:bldP spid="45" grpId="0" animBg="1"/>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extBox 7"/>
          <p:cNvSpPr txBox="1"/>
          <p:nvPr/>
        </p:nvSpPr>
        <p:spPr>
          <a:xfrm>
            <a:off x="333368" y="0"/>
            <a:ext cx="11525250" cy="6863417"/>
          </a:xfrm>
          <a:prstGeom prst="rect">
            <a:avLst/>
          </a:prstGeom>
          <a:solidFill>
            <a:schemeClr val="bg1">
              <a:alpha val="47000"/>
            </a:schemeClr>
          </a:solidFill>
        </p:spPr>
        <p:txBody>
          <a:bodyPr wrap="square" rtlCol="0">
            <a:spAutoFit/>
          </a:bodyPr>
          <a:lstStyle/>
          <a:p>
            <a:pPr algn="ctr"/>
            <a:r>
              <a:rPr lang="fr-FR" sz="2400" b="1" dirty="0">
                <a:solidFill>
                  <a:srgbClr val="002060"/>
                </a:solidFill>
                <a:latin typeface="Times New Roman" panose="02020603050405020304" pitchFamily="18" charset="0"/>
                <a:cs typeface="Times New Roman" panose="02020603050405020304" pitchFamily="18" charset="0"/>
              </a:rPr>
              <a:t>République Algérienne Démocratique et Populaire</a:t>
            </a:r>
          </a:p>
          <a:p>
            <a:pPr algn="ctr"/>
            <a:r>
              <a:rPr lang="fr-FR" sz="2400" b="1" dirty="0">
                <a:solidFill>
                  <a:srgbClr val="002060"/>
                </a:solidFill>
                <a:latin typeface="Times New Roman" panose="02020603050405020304" pitchFamily="18" charset="0"/>
                <a:cs typeface="Times New Roman" panose="02020603050405020304" pitchFamily="18" charset="0"/>
              </a:rPr>
              <a:t>Ministère de l’Enseignement Supérieur et de la Recherche Scientifique</a:t>
            </a:r>
          </a:p>
          <a:p>
            <a:pPr algn="ctr"/>
            <a:r>
              <a:rPr lang="fr-FR" sz="2400" b="1" dirty="0">
                <a:solidFill>
                  <a:srgbClr val="002060"/>
                </a:solidFill>
                <a:latin typeface="Times New Roman" panose="02020603050405020304" pitchFamily="18" charset="0"/>
                <a:cs typeface="Times New Roman" panose="02020603050405020304" pitchFamily="18" charset="0"/>
              </a:rPr>
              <a:t>Université de DJILALI BOUNAAMA</a:t>
            </a:r>
          </a:p>
          <a:p>
            <a:pPr algn="ctr"/>
            <a:endParaRPr lang="en-US" sz="2400" dirty="0">
              <a:solidFill>
                <a:schemeClr val="bg1"/>
              </a:solidFill>
              <a:latin typeface="+mj-lt"/>
              <a:cs typeface="Estrangelo Edessa" panose="03080600000000000000" pitchFamily="66" charset="0"/>
            </a:endParaRPr>
          </a:p>
          <a:p>
            <a:pPr algn="ctr"/>
            <a:endParaRPr lang="en-US" sz="3200" dirty="0">
              <a:solidFill>
                <a:schemeClr val="bg1"/>
              </a:solidFill>
              <a:latin typeface="+mj-lt"/>
              <a:cs typeface="Estrangelo Edessa" panose="03080600000000000000" pitchFamily="66" charset="0"/>
            </a:endParaRPr>
          </a:p>
          <a:p>
            <a:pPr algn="ctr"/>
            <a:r>
              <a:rPr lang="fr-FR" sz="2400" b="1" dirty="0">
                <a:solidFill>
                  <a:srgbClr val="002060"/>
                </a:solidFill>
                <a:latin typeface="Times New Roman" panose="02020603050405020304" pitchFamily="18" charset="0"/>
                <a:cs typeface="Times New Roman" panose="02020603050405020304" pitchFamily="18" charset="0"/>
              </a:rPr>
              <a:t>Faculté des Sciences et de la Technologie</a:t>
            </a:r>
          </a:p>
          <a:p>
            <a:pPr algn="ctr"/>
            <a:r>
              <a:rPr lang="fr-FR" sz="2400" b="1" dirty="0">
                <a:solidFill>
                  <a:srgbClr val="002060"/>
                </a:solidFill>
                <a:latin typeface="Times New Roman" panose="02020603050405020304" pitchFamily="18" charset="0"/>
                <a:cs typeface="Times New Roman" panose="02020603050405020304" pitchFamily="18" charset="0"/>
              </a:rPr>
              <a:t>Département de Technologie</a:t>
            </a:r>
          </a:p>
          <a:p>
            <a:pPr algn="ctr"/>
            <a:r>
              <a:rPr lang="fr-FR" sz="2400" b="1" dirty="0">
                <a:solidFill>
                  <a:srgbClr val="002060"/>
                </a:solidFill>
                <a:latin typeface="Times New Roman" panose="02020603050405020304" pitchFamily="18" charset="0"/>
                <a:cs typeface="Times New Roman" panose="02020603050405020304" pitchFamily="18" charset="0"/>
              </a:rPr>
              <a:t>Master 2 Systèmes de Télécommunications </a:t>
            </a: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endParaRPr lang="fr-FR" sz="2400" b="1" dirty="0">
              <a:solidFill>
                <a:srgbClr val="002060"/>
              </a:solidFill>
              <a:latin typeface="Times New Roman" panose="02020603050405020304" pitchFamily="18" charset="0"/>
              <a:cs typeface="Times New Roman" panose="02020603050405020304" pitchFamily="18" charset="0"/>
            </a:endParaRPr>
          </a:p>
          <a:p>
            <a:pPr algn="ctr"/>
            <a:r>
              <a:rPr lang="fr-FR" sz="2400" b="1" dirty="0">
                <a:solidFill>
                  <a:srgbClr val="002060"/>
                </a:solidFill>
                <a:latin typeface="Times New Roman" panose="02020603050405020304" pitchFamily="18" charset="0"/>
                <a:cs typeface="Times New Roman" panose="02020603050405020304" pitchFamily="18" charset="0"/>
              </a:rPr>
              <a:t>2017/2016</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4914" y="1313182"/>
            <a:ext cx="962159" cy="85737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Rectangle: Rounded Corners 3"/>
          <p:cNvSpPr/>
          <p:nvPr/>
        </p:nvSpPr>
        <p:spPr>
          <a:xfrm>
            <a:off x="579220" y="3333830"/>
            <a:ext cx="11033547" cy="177799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3600" dirty="0">
                <a:solidFill>
                  <a:srgbClr val="002060"/>
                </a:solidFill>
                <a:latin typeface="Times New Roman" panose="02020603050405020304" pitchFamily="18" charset="0"/>
                <a:cs typeface="Times New Roman" panose="02020603050405020304" pitchFamily="18" charset="0"/>
              </a:rPr>
              <a:t>Etude et Simulations des performances des systèmes de communications à étalements de spectres dans les communications radio-mobiles</a:t>
            </a:r>
          </a:p>
        </p:txBody>
      </p:sp>
      <p:sp>
        <p:nvSpPr>
          <p:cNvPr id="5" name="TextBox 4"/>
          <p:cNvSpPr txBox="1"/>
          <p:nvPr/>
        </p:nvSpPr>
        <p:spPr>
          <a:xfrm>
            <a:off x="758536" y="5190943"/>
            <a:ext cx="3048000" cy="1477328"/>
          </a:xfrm>
          <a:prstGeom prst="rect">
            <a:avLst/>
          </a:prstGeom>
          <a:noFill/>
        </p:spPr>
        <p:txBody>
          <a:bodyPr wrap="square" rtlCol="0">
            <a:spAutoFit/>
          </a:bodyPr>
          <a:lstStyle/>
          <a:p>
            <a:r>
              <a:rPr lang="fr-FR" sz="2400" b="1" dirty="0">
                <a:solidFill>
                  <a:srgbClr val="002060"/>
                </a:solidFill>
                <a:latin typeface="Times New Roman" panose="02020603050405020304" pitchFamily="18" charset="0"/>
                <a:cs typeface="Times New Roman" panose="02020603050405020304" pitchFamily="18" charset="0"/>
              </a:rPr>
              <a:t>Réalisé par :</a:t>
            </a:r>
          </a:p>
          <a:p>
            <a:r>
              <a:rPr lang="fr-FR" sz="2400" b="1" dirty="0">
                <a:solidFill>
                  <a:srgbClr val="002060"/>
                </a:solidFill>
                <a:latin typeface="Times New Roman" panose="02020603050405020304" pitchFamily="18" charset="0"/>
                <a:cs typeface="Times New Roman" panose="02020603050405020304" pitchFamily="18" charset="0"/>
              </a:rPr>
              <a:t>ZIANI Zineb</a:t>
            </a:r>
          </a:p>
          <a:p>
            <a:r>
              <a:rPr lang="fr-FR" sz="2400" b="1" dirty="0">
                <a:solidFill>
                  <a:srgbClr val="002060"/>
                </a:solidFill>
                <a:latin typeface="Times New Roman" panose="02020603050405020304" pitchFamily="18" charset="0"/>
                <a:cs typeface="Times New Roman" panose="02020603050405020304" pitchFamily="18" charset="0"/>
              </a:rPr>
              <a:t>MELLAKHI Akila</a:t>
            </a:r>
          </a:p>
          <a:p>
            <a:endParaRPr lang="fr-FR" dirty="0"/>
          </a:p>
        </p:txBody>
      </p:sp>
      <p:sp>
        <p:nvSpPr>
          <p:cNvPr id="11" name="TextBox 10"/>
          <p:cNvSpPr txBox="1"/>
          <p:nvPr/>
        </p:nvSpPr>
        <p:spPr>
          <a:xfrm>
            <a:off x="7909614" y="5190943"/>
            <a:ext cx="3703153" cy="830997"/>
          </a:xfrm>
          <a:prstGeom prst="rect">
            <a:avLst/>
          </a:prstGeom>
          <a:noFill/>
        </p:spPr>
        <p:txBody>
          <a:bodyPr wrap="square" rtlCol="0">
            <a:spAutoFit/>
          </a:bodyPr>
          <a:lstStyle/>
          <a:p>
            <a:r>
              <a:rPr lang="fr-FR" sz="2400" b="1" dirty="0">
                <a:solidFill>
                  <a:srgbClr val="002060"/>
                </a:solidFill>
                <a:latin typeface="Times New Roman" panose="02020603050405020304" pitchFamily="18" charset="0"/>
                <a:cs typeface="Times New Roman" panose="02020603050405020304" pitchFamily="18" charset="0"/>
              </a:rPr>
              <a:t>Encadreur :</a:t>
            </a:r>
          </a:p>
          <a:p>
            <a:r>
              <a:rPr lang="fr-FR" sz="2400" b="1" dirty="0">
                <a:solidFill>
                  <a:srgbClr val="002060"/>
                </a:solidFill>
                <a:latin typeface="Times New Roman" panose="02020603050405020304" pitchFamily="18" charset="0"/>
                <a:cs typeface="Times New Roman" panose="02020603050405020304" pitchFamily="18" charset="0"/>
              </a:rPr>
              <a:t>Dr. BENYAROU Mourad</a:t>
            </a:r>
            <a:endParaRPr lang="fr-FR" dirty="0"/>
          </a:p>
        </p:txBody>
      </p:sp>
      <p:sp>
        <p:nvSpPr>
          <p:cNvPr id="7" name="Slide Number Placeholder 6"/>
          <p:cNvSpPr>
            <a:spLocks noGrp="1"/>
          </p:cNvSpPr>
          <p:nvPr>
            <p:ph type="sldNum" sz="quarter" idx="12"/>
          </p:nvPr>
        </p:nvSpPr>
        <p:spPr/>
        <p:txBody>
          <a:bodyPr/>
          <a:lstStyle/>
          <a:p>
            <a:fld id="{F2A403D9-1EF9-4D83-8F99-27C64A2CC18F}" type="slidenum">
              <a:rPr lang="en-US" smtClean="0"/>
              <a:t>2</a:t>
            </a:fld>
            <a:endParaRPr lang="en-US" dirty="0"/>
          </a:p>
        </p:txBody>
      </p:sp>
    </p:spTree>
    <p:extLst>
      <p:ext uri="{BB962C8B-B14F-4D97-AF65-F5344CB8AC3E}">
        <p14:creationId xmlns:p14="http://schemas.microsoft.com/office/powerpoint/2010/main" val="37202229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69392" y="403238"/>
            <a:ext cx="11253212" cy="6051524"/>
          </a:xfrm>
          <a:prstGeom prst="rect">
            <a:avLst/>
          </a:prstGeom>
          <a:solidFill>
            <a:schemeClr val="bg1">
              <a:alpha val="59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657975" y="881310"/>
            <a:ext cx="10410725" cy="2051589"/>
            <a:chOff x="851711" y="1549400"/>
            <a:chExt cx="5140644" cy="1831907"/>
          </a:xfrm>
        </p:grpSpPr>
        <p:sp>
          <p:nvSpPr>
            <p:cNvPr id="7" name="TextBox 6"/>
            <p:cNvSpPr txBox="1"/>
            <p:nvPr/>
          </p:nvSpPr>
          <p:spPr>
            <a:xfrm>
              <a:off x="1078936" y="2172098"/>
              <a:ext cx="4913419" cy="1209209"/>
            </a:xfrm>
            <a:prstGeom prst="rect">
              <a:avLst/>
            </a:prstGeom>
            <a:noFill/>
          </p:spPr>
          <p:txBody>
            <a:bodyPr wrap="square" lIns="0" tIns="0" rIns="0" bIns="0" rtlCol="0">
              <a:spAutoFit/>
            </a:bodyPr>
            <a:lstStyle/>
            <a:p>
              <a:r>
                <a:rPr lang="fr-FR" sz="2200" dirty="0">
                  <a:latin typeface="Times New Roman" panose="02020603050405020304" pitchFamily="18" charset="0"/>
                  <a:cs typeface="Times New Roman" panose="02020603050405020304" pitchFamily="18" charset="0"/>
                </a:rPr>
                <a:t>La combinaison entre la modulation à porteuses multiples et l’étalement de spectre</a:t>
              </a:r>
            </a:p>
            <a:p>
              <a:r>
                <a:rPr lang="fr-FR" sz="2200" dirty="0">
                  <a:latin typeface="Times New Roman" panose="02020603050405020304" pitchFamily="18" charset="0"/>
                  <a:cs typeface="Times New Roman" panose="02020603050405020304" pitchFamily="18" charset="0"/>
                </a:rPr>
                <a:t>Au lieu d’appliquer la technique d’étalement du spectre dans le domaine temporel, nous l’appliquons dans le domaine fréquentiel, en modulant les différents chips du code d’étalement avec les sous-porteuses OFDM</a:t>
              </a:r>
              <a:endParaRPr lang="en-US" sz="2200" dirty="0">
                <a:latin typeface="Times New Roman" panose="02020603050405020304" pitchFamily="18" charset="0"/>
                <a:cs typeface="Times New Roman" panose="02020603050405020304" pitchFamily="18" charset="0"/>
              </a:endParaRPr>
            </a:p>
          </p:txBody>
        </p:sp>
        <p:grpSp>
          <p:nvGrpSpPr>
            <p:cNvPr id="8" name="Group 7"/>
            <p:cNvGrpSpPr/>
            <p:nvPr/>
          </p:nvGrpSpPr>
          <p:grpSpPr>
            <a:xfrm>
              <a:off x="851711" y="1549400"/>
              <a:ext cx="4809375" cy="508000"/>
              <a:chOff x="638783" y="1162050"/>
              <a:chExt cx="3607031" cy="381000"/>
            </a:xfrm>
          </p:grpSpPr>
          <p:sp>
            <p:nvSpPr>
              <p:cNvPr id="9" name="Rounded Rectangle 6"/>
              <p:cNvSpPr/>
              <p:nvPr/>
            </p:nvSpPr>
            <p:spPr bwMode="auto">
              <a:xfrm>
                <a:off x="743412" y="1162050"/>
                <a:ext cx="3502402" cy="381000"/>
              </a:xfrm>
              <a:prstGeom prst="roundRect">
                <a:avLst>
                  <a:gd name="adj" fmla="val 37234"/>
                </a:avLst>
              </a:prstGeom>
              <a:ln>
                <a:headEnd/>
                <a:tailEnd/>
              </a:ln>
            </p:spPr>
            <p:style>
              <a:lnRef idx="1">
                <a:schemeClr val="accent6"/>
              </a:lnRef>
              <a:fillRef idx="2">
                <a:schemeClr val="accent6"/>
              </a:fillRef>
              <a:effectRef idx="1">
                <a:schemeClr val="accent6"/>
              </a:effectRef>
              <a:fontRef idx="minor">
                <a:schemeClr val="dk1"/>
              </a:fontRef>
            </p:style>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10" name="Text Placeholder 8"/>
              <p:cNvSpPr txBox="1">
                <a:spLocks/>
              </p:cNvSpPr>
              <p:nvPr/>
            </p:nvSpPr>
            <p:spPr>
              <a:xfrm>
                <a:off x="638783" y="1252179"/>
                <a:ext cx="1761518" cy="135596"/>
              </a:xfrm>
              <a:prstGeom prst="rect">
                <a:avLst/>
              </a:prstGeom>
            </p:spPr>
            <p:txBody>
              <a:bodyPr lIns="0" tIns="0" rIns="0" bIns="0" anchor="ctr"/>
              <a:lstStyle/>
              <a:p>
                <a:endParaRPr lang="fr-FR" sz="2000" dirty="0">
                  <a:latin typeface="Microsoft New Tai Lue" pitchFamily="34" charset="0"/>
                  <a:cs typeface="Microsoft New Tai Lue" pitchFamily="34" charset="0"/>
                </a:endParaRPr>
              </a:p>
            </p:txBody>
          </p:sp>
        </p:grpSp>
      </p:grpSp>
      <p:sp>
        <p:nvSpPr>
          <p:cNvPr id="2" name="Rectangle 1"/>
          <p:cNvSpPr/>
          <p:nvPr/>
        </p:nvSpPr>
        <p:spPr>
          <a:xfrm>
            <a:off x="1032714" y="889030"/>
            <a:ext cx="4839082" cy="400110"/>
          </a:xfrm>
          <a:prstGeom prst="rect">
            <a:avLst/>
          </a:prstGeom>
        </p:spPr>
        <p:txBody>
          <a:bodyPr wrap="none">
            <a:spAutoFit/>
          </a:bodyPr>
          <a:lstStyle/>
          <a:p>
            <a:r>
              <a:rPr lang="fr-FR" sz="2000" b="1" dirty="0">
                <a:latin typeface="Times New Roman" panose="02020603050405020304" pitchFamily="18" charset="0"/>
                <a:cs typeface="Times New Roman" panose="02020603050405020304" pitchFamily="18" charset="0"/>
              </a:rPr>
              <a:t>L’étalement de spectre par multi porteuses</a:t>
            </a:r>
          </a:p>
        </p:txBody>
      </p:sp>
      <p:sp>
        <p:nvSpPr>
          <p:cNvPr id="13" name="Arrow: Pentagon 1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3360" y="3061352"/>
            <a:ext cx="9000125" cy="3269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5616" y="3061719"/>
            <a:ext cx="6575612" cy="3268743"/>
          </a:xfrm>
          <a:prstGeom prst="rect">
            <a:avLst/>
          </a:prstGeom>
        </p:spPr>
      </p:pic>
      <p:sp>
        <p:nvSpPr>
          <p:cNvPr id="14" name="Slide Number Placeholder 1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17</a:t>
            </a:r>
          </a:p>
        </p:txBody>
      </p:sp>
    </p:spTree>
    <p:extLst>
      <p:ext uri="{BB962C8B-B14F-4D97-AF65-F5344CB8AC3E}">
        <p14:creationId xmlns:p14="http://schemas.microsoft.com/office/powerpoint/2010/main" val="3977468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69392" y="403238"/>
            <a:ext cx="11253212" cy="6051524"/>
          </a:xfrm>
          <a:prstGeom prst="rect">
            <a:avLst/>
          </a:prstGeom>
          <a:solidFill>
            <a:schemeClr val="bg1">
              <a:alpha val="59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Arrow: Pentagon 12"/>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Les systèmes de communications à étalement de spectre</a:t>
            </a:r>
          </a:p>
        </p:txBody>
      </p:sp>
      <p:sp>
        <p:nvSpPr>
          <p:cNvPr id="43" name="Flowchart: Terminator 42"/>
          <p:cNvSpPr/>
          <p:nvPr/>
        </p:nvSpPr>
        <p:spPr>
          <a:xfrm>
            <a:off x="2989386" y="1283677"/>
            <a:ext cx="8018584" cy="1951892"/>
          </a:xfrm>
          <a:prstGeom prst="flowChartTerminator">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Mise en œuvre plus facile pour les services hauts débit</a:t>
            </a:r>
          </a:p>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Résistance aux évanouissements.</a:t>
            </a:r>
          </a:p>
        </p:txBody>
      </p:sp>
      <p:sp>
        <p:nvSpPr>
          <p:cNvPr id="44" name="Oval 43"/>
          <p:cNvSpPr/>
          <p:nvPr/>
        </p:nvSpPr>
        <p:spPr>
          <a:xfrm>
            <a:off x="881219" y="1168169"/>
            <a:ext cx="3274139" cy="2303584"/>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800" b="1" dirty="0">
                <a:latin typeface="Times New Roman" panose="02020603050405020304" pitchFamily="18" charset="0"/>
                <a:cs typeface="Times New Roman" panose="02020603050405020304" pitchFamily="18" charset="0"/>
              </a:rPr>
              <a:t>avantages</a:t>
            </a:r>
          </a:p>
        </p:txBody>
      </p:sp>
      <p:sp>
        <p:nvSpPr>
          <p:cNvPr id="45" name="Flowchart: Terminator 44"/>
          <p:cNvSpPr/>
          <p:nvPr/>
        </p:nvSpPr>
        <p:spPr>
          <a:xfrm>
            <a:off x="2989386" y="3814653"/>
            <a:ext cx="8018584" cy="1951892"/>
          </a:xfrm>
          <a:prstGeom prst="flowChartTerminator">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34900" lvl="1" indent="-342900">
              <a:lnSpc>
                <a:spcPct val="150000"/>
              </a:lnSpc>
              <a:buFont typeface="Wingdings" panose="05000000000000000000" pitchFamily="2" charset="2"/>
              <a:buChar char="v"/>
            </a:pPr>
            <a:r>
              <a:rPr lang="fr-FR" sz="2400" dirty="0">
                <a:solidFill>
                  <a:schemeClr val="tx1"/>
                </a:solidFill>
                <a:latin typeface="Times New Roman" panose="02020603050405020304" pitchFamily="18" charset="0"/>
                <a:cs typeface="Times New Roman" panose="02020603050405020304" pitchFamily="18" charset="0"/>
              </a:rPr>
              <a:t>Sensible à la fréquence porteuse décalée </a:t>
            </a:r>
            <a:endParaRPr lang="fr-FR" dirty="0"/>
          </a:p>
        </p:txBody>
      </p:sp>
      <p:sp>
        <p:nvSpPr>
          <p:cNvPr id="46" name="Oval 45"/>
          <p:cNvSpPr/>
          <p:nvPr/>
        </p:nvSpPr>
        <p:spPr>
          <a:xfrm>
            <a:off x="881220" y="3638807"/>
            <a:ext cx="3274139" cy="230358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800" b="1" dirty="0" err="1">
                <a:latin typeface="Times New Roman" panose="02020603050405020304" pitchFamily="18" charset="0"/>
                <a:cs typeface="Times New Roman" panose="02020603050405020304" pitchFamily="18" charset="0"/>
              </a:rPr>
              <a:t>Inconvenients</a:t>
            </a:r>
            <a:r>
              <a:rPr lang="fr-FR" sz="2800" b="1" dirty="0">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18</a:t>
            </a:r>
          </a:p>
        </p:txBody>
      </p:sp>
    </p:spTree>
    <p:extLst>
      <p:ext uri="{BB962C8B-B14F-4D97-AF65-F5344CB8AC3E}">
        <p14:creationId xmlns:p14="http://schemas.microsoft.com/office/powerpoint/2010/main" val="120219794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580">
                                          <p:stCondLst>
                                            <p:cond delay="0"/>
                                          </p:stCondLst>
                                        </p:cTn>
                                        <p:tgtEl>
                                          <p:spTgt spid="44"/>
                                        </p:tgtEl>
                                      </p:cBhvr>
                                    </p:animEffect>
                                    <p:anim calcmode="lin" valueType="num">
                                      <p:cBhvr>
                                        <p:cTn id="12"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17" dur="26">
                                          <p:stCondLst>
                                            <p:cond delay="650"/>
                                          </p:stCondLst>
                                        </p:cTn>
                                        <p:tgtEl>
                                          <p:spTgt spid="44"/>
                                        </p:tgtEl>
                                      </p:cBhvr>
                                      <p:to x="100000" y="60000"/>
                                    </p:animScale>
                                    <p:animScale>
                                      <p:cBhvr>
                                        <p:cTn id="18" dur="166" decel="50000">
                                          <p:stCondLst>
                                            <p:cond delay="676"/>
                                          </p:stCondLst>
                                        </p:cTn>
                                        <p:tgtEl>
                                          <p:spTgt spid="44"/>
                                        </p:tgtEl>
                                      </p:cBhvr>
                                      <p:to x="100000" y="100000"/>
                                    </p:animScale>
                                    <p:animScale>
                                      <p:cBhvr>
                                        <p:cTn id="19" dur="26">
                                          <p:stCondLst>
                                            <p:cond delay="1312"/>
                                          </p:stCondLst>
                                        </p:cTn>
                                        <p:tgtEl>
                                          <p:spTgt spid="44"/>
                                        </p:tgtEl>
                                      </p:cBhvr>
                                      <p:to x="100000" y="80000"/>
                                    </p:animScale>
                                    <p:animScale>
                                      <p:cBhvr>
                                        <p:cTn id="20" dur="166" decel="50000">
                                          <p:stCondLst>
                                            <p:cond delay="1338"/>
                                          </p:stCondLst>
                                        </p:cTn>
                                        <p:tgtEl>
                                          <p:spTgt spid="44"/>
                                        </p:tgtEl>
                                      </p:cBhvr>
                                      <p:to x="100000" y="100000"/>
                                    </p:animScale>
                                    <p:animScale>
                                      <p:cBhvr>
                                        <p:cTn id="21" dur="26">
                                          <p:stCondLst>
                                            <p:cond delay="1642"/>
                                          </p:stCondLst>
                                        </p:cTn>
                                        <p:tgtEl>
                                          <p:spTgt spid="44"/>
                                        </p:tgtEl>
                                      </p:cBhvr>
                                      <p:to x="100000" y="90000"/>
                                    </p:animScale>
                                    <p:animScale>
                                      <p:cBhvr>
                                        <p:cTn id="22" dur="166" decel="50000">
                                          <p:stCondLst>
                                            <p:cond delay="1668"/>
                                          </p:stCondLst>
                                        </p:cTn>
                                        <p:tgtEl>
                                          <p:spTgt spid="44"/>
                                        </p:tgtEl>
                                      </p:cBhvr>
                                      <p:to x="100000" y="100000"/>
                                    </p:animScale>
                                    <p:animScale>
                                      <p:cBhvr>
                                        <p:cTn id="23" dur="26">
                                          <p:stCondLst>
                                            <p:cond delay="1808"/>
                                          </p:stCondLst>
                                        </p:cTn>
                                        <p:tgtEl>
                                          <p:spTgt spid="44"/>
                                        </p:tgtEl>
                                      </p:cBhvr>
                                      <p:to x="100000" y="95000"/>
                                    </p:animScale>
                                    <p:animScale>
                                      <p:cBhvr>
                                        <p:cTn id="24" dur="166" decel="50000">
                                          <p:stCondLst>
                                            <p:cond delay="1834"/>
                                          </p:stCondLst>
                                        </p:cTn>
                                        <p:tgtEl>
                                          <p:spTgt spid="44"/>
                                        </p:tgtEl>
                                      </p:cBhvr>
                                      <p:to x="100000" y="100000"/>
                                    </p:animScale>
                                  </p:childTnLst>
                                </p:cTn>
                              </p:par>
                            </p:childTnLst>
                          </p:cTn>
                        </p:par>
                        <p:par>
                          <p:cTn id="25" fill="hold">
                            <p:stCondLst>
                              <p:cond delay="2000"/>
                            </p:stCondLst>
                            <p:childTnLst>
                              <p:par>
                                <p:cTn id="26" presetID="12" presetClass="entr" presetSubtype="2"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p:tgtEl>
                                          <p:spTgt spid="43"/>
                                        </p:tgtEl>
                                        <p:attrNameLst>
                                          <p:attrName>ppt_x</p:attrName>
                                        </p:attrNameLst>
                                      </p:cBhvr>
                                      <p:tavLst>
                                        <p:tav tm="0">
                                          <p:val>
                                            <p:strVal val="#ppt_x+#ppt_w*1.125000"/>
                                          </p:val>
                                        </p:tav>
                                        <p:tav tm="100000">
                                          <p:val>
                                            <p:strVal val="#ppt_x"/>
                                          </p:val>
                                        </p:tav>
                                      </p:tavLst>
                                    </p:anim>
                                    <p:animEffect transition="in" filter="wipe(left)">
                                      <p:cBhvr>
                                        <p:cTn id="29" dur="500"/>
                                        <p:tgtEl>
                                          <p:spTgt spid="43"/>
                                        </p:tgtEl>
                                      </p:cBhvr>
                                    </p:animEffect>
                                  </p:childTnLst>
                                </p:cTn>
                              </p:par>
                            </p:childTnLst>
                          </p:cTn>
                        </p:par>
                        <p:par>
                          <p:cTn id="30" fill="hold">
                            <p:stCondLst>
                              <p:cond delay="2500"/>
                            </p:stCondLst>
                            <p:childTnLst>
                              <p:par>
                                <p:cTn id="31" presetID="26" presetClass="entr" presetSubtype="0"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down)">
                                      <p:cBhvr>
                                        <p:cTn id="33" dur="580">
                                          <p:stCondLst>
                                            <p:cond delay="0"/>
                                          </p:stCondLst>
                                        </p:cTn>
                                        <p:tgtEl>
                                          <p:spTgt spid="46"/>
                                        </p:tgtEl>
                                      </p:cBhvr>
                                    </p:animEffect>
                                    <p:anim calcmode="lin" valueType="num">
                                      <p:cBhvr>
                                        <p:cTn id="34"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39" dur="26">
                                          <p:stCondLst>
                                            <p:cond delay="650"/>
                                          </p:stCondLst>
                                        </p:cTn>
                                        <p:tgtEl>
                                          <p:spTgt spid="46"/>
                                        </p:tgtEl>
                                      </p:cBhvr>
                                      <p:to x="100000" y="60000"/>
                                    </p:animScale>
                                    <p:animScale>
                                      <p:cBhvr>
                                        <p:cTn id="40" dur="166" decel="50000">
                                          <p:stCondLst>
                                            <p:cond delay="676"/>
                                          </p:stCondLst>
                                        </p:cTn>
                                        <p:tgtEl>
                                          <p:spTgt spid="46"/>
                                        </p:tgtEl>
                                      </p:cBhvr>
                                      <p:to x="100000" y="100000"/>
                                    </p:animScale>
                                    <p:animScale>
                                      <p:cBhvr>
                                        <p:cTn id="41" dur="26">
                                          <p:stCondLst>
                                            <p:cond delay="1312"/>
                                          </p:stCondLst>
                                        </p:cTn>
                                        <p:tgtEl>
                                          <p:spTgt spid="46"/>
                                        </p:tgtEl>
                                      </p:cBhvr>
                                      <p:to x="100000" y="80000"/>
                                    </p:animScale>
                                    <p:animScale>
                                      <p:cBhvr>
                                        <p:cTn id="42" dur="166" decel="50000">
                                          <p:stCondLst>
                                            <p:cond delay="1338"/>
                                          </p:stCondLst>
                                        </p:cTn>
                                        <p:tgtEl>
                                          <p:spTgt spid="46"/>
                                        </p:tgtEl>
                                      </p:cBhvr>
                                      <p:to x="100000" y="100000"/>
                                    </p:animScale>
                                    <p:animScale>
                                      <p:cBhvr>
                                        <p:cTn id="43" dur="26">
                                          <p:stCondLst>
                                            <p:cond delay="1642"/>
                                          </p:stCondLst>
                                        </p:cTn>
                                        <p:tgtEl>
                                          <p:spTgt spid="46"/>
                                        </p:tgtEl>
                                      </p:cBhvr>
                                      <p:to x="100000" y="90000"/>
                                    </p:animScale>
                                    <p:animScale>
                                      <p:cBhvr>
                                        <p:cTn id="44" dur="166" decel="50000">
                                          <p:stCondLst>
                                            <p:cond delay="1668"/>
                                          </p:stCondLst>
                                        </p:cTn>
                                        <p:tgtEl>
                                          <p:spTgt spid="46"/>
                                        </p:tgtEl>
                                      </p:cBhvr>
                                      <p:to x="100000" y="100000"/>
                                    </p:animScale>
                                    <p:animScale>
                                      <p:cBhvr>
                                        <p:cTn id="45" dur="26">
                                          <p:stCondLst>
                                            <p:cond delay="1808"/>
                                          </p:stCondLst>
                                        </p:cTn>
                                        <p:tgtEl>
                                          <p:spTgt spid="46"/>
                                        </p:tgtEl>
                                      </p:cBhvr>
                                      <p:to x="100000" y="95000"/>
                                    </p:animScale>
                                    <p:animScale>
                                      <p:cBhvr>
                                        <p:cTn id="46" dur="166" decel="50000">
                                          <p:stCondLst>
                                            <p:cond delay="1834"/>
                                          </p:stCondLst>
                                        </p:cTn>
                                        <p:tgtEl>
                                          <p:spTgt spid="46"/>
                                        </p:tgtEl>
                                      </p:cBhvr>
                                      <p:to x="100000" y="100000"/>
                                    </p:animScale>
                                  </p:childTnLst>
                                </p:cTn>
                              </p:par>
                            </p:childTnLst>
                          </p:cTn>
                        </p:par>
                        <p:par>
                          <p:cTn id="47" fill="hold">
                            <p:stCondLst>
                              <p:cond delay="4500"/>
                            </p:stCondLst>
                            <p:childTnLst>
                              <p:par>
                                <p:cTn id="48" presetID="12" presetClass="entr" presetSubtype="2"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500"/>
                                        <p:tgtEl>
                                          <p:spTgt spid="45"/>
                                        </p:tgtEl>
                                        <p:attrNameLst>
                                          <p:attrName>ppt_x</p:attrName>
                                        </p:attrNameLst>
                                      </p:cBhvr>
                                      <p:tavLst>
                                        <p:tav tm="0">
                                          <p:val>
                                            <p:strVal val="#ppt_x+#ppt_w*1.125000"/>
                                          </p:val>
                                        </p:tav>
                                        <p:tav tm="100000">
                                          <p:val>
                                            <p:strVal val="#ppt_x"/>
                                          </p:val>
                                        </p:tav>
                                      </p:tavLst>
                                    </p:anim>
                                    <p:animEffect transition="in" filter="wipe(left)">
                                      <p:cBhvr>
                                        <p:cTn id="5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3" grpId="0" animBg="1"/>
      <p:bldP spid="44" grpId="0" animBg="1"/>
      <p:bldP spid="45" grpId="0" animBg="1"/>
      <p:bldP spid="4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Pentagon 6"/>
          <p:cNvSpPr/>
          <p:nvPr/>
        </p:nvSpPr>
        <p:spPr>
          <a:xfrm>
            <a:off x="918793" y="2586905"/>
            <a:ext cx="10354410" cy="1684190"/>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3200" b="1" dirty="0">
                <a:solidFill>
                  <a:srgbClr val="002060"/>
                </a:solidFill>
                <a:latin typeface="Times New Roman" panose="02020603050405020304" pitchFamily="18" charset="0"/>
                <a:cs typeface="Times New Roman" panose="02020603050405020304" pitchFamily="18" charset="0"/>
              </a:rPr>
              <a:t>Résultats des simulations</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19</a:t>
            </a:r>
          </a:p>
        </p:txBody>
      </p:sp>
    </p:spTree>
    <p:extLst>
      <p:ext uri="{BB962C8B-B14F-4D97-AF65-F5344CB8AC3E}">
        <p14:creationId xmlns:p14="http://schemas.microsoft.com/office/powerpoint/2010/main" val="118118844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5092"/>
            <a:ext cx="12192000" cy="6873091"/>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93986" y="903890"/>
            <a:ext cx="11214537"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1011383" y="1529931"/>
            <a:ext cx="10058400" cy="4635342"/>
          </a:xfrm>
          <a:prstGeom prst="rect">
            <a:avLst/>
          </a:prstGeom>
        </p:spPr>
      </p:pic>
      <p:sp>
        <p:nvSpPr>
          <p:cNvPr id="5" name="Arrow: Pentagon 4"/>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7" name="Slide Number Placeholder 6"/>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20</a:t>
            </a:r>
          </a:p>
        </p:txBody>
      </p:sp>
    </p:spTree>
    <p:extLst>
      <p:ext uri="{BB962C8B-B14F-4D97-AF65-F5344CB8AC3E}">
        <p14:creationId xmlns:p14="http://schemas.microsoft.com/office/powerpoint/2010/main" val="15678056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93986" y="903890"/>
            <a:ext cx="11214537"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1246909" y="1648691"/>
            <a:ext cx="9809018" cy="4613563"/>
          </a:xfrm>
          <a:prstGeom prst="rect">
            <a:avLst/>
          </a:prstGeom>
        </p:spPr>
      </p:pic>
      <p:sp>
        <p:nvSpPr>
          <p:cNvPr id="7" name="Arrow: Pentagon 6"/>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21</a:t>
            </a:r>
          </a:p>
        </p:txBody>
      </p:sp>
    </p:spTree>
    <p:extLst>
      <p:ext uri="{BB962C8B-B14F-4D97-AF65-F5344CB8AC3E}">
        <p14:creationId xmlns:p14="http://schemas.microsoft.com/office/powerpoint/2010/main" val="203978554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p:cNvPicPr>
            <a:picLocks noGrp="1" noChangeAspect="1"/>
          </p:cNvPicPr>
          <p:nvPr>
            <p:ph idx="1"/>
          </p:nvPr>
        </p:nvPicPr>
        <p:blipFill>
          <a:blip r:embed="rId3"/>
          <a:stretch>
            <a:fillRect/>
          </a:stretch>
        </p:blipFill>
        <p:spPr>
          <a:xfrm>
            <a:off x="1482436" y="1011382"/>
            <a:ext cx="9365673" cy="5165581"/>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22</a:t>
            </a:r>
          </a:p>
        </p:txBody>
      </p:sp>
    </p:spTree>
    <p:extLst>
      <p:ext uri="{BB962C8B-B14F-4D97-AF65-F5344CB8AC3E}">
        <p14:creationId xmlns:p14="http://schemas.microsoft.com/office/powerpoint/2010/main" val="57689772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09433" y="903890"/>
            <a:ext cx="11559654" cy="5698616"/>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stretch>
            <a:fillRect/>
          </a:stretch>
        </p:blipFill>
        <p:spPr>
          <a:xfrm>
            <a:off x="845127" y="1584799"/>
            <a:ext cx="9989127" cy="4580474"/>
          </a:xfrm>
          <a:prstGeom prst="rect">
            <a:avLst/>
          </a:prstGeom>
        </p:spPr>
      </p:pic>
      <p:sp>
        <p:nvSpPr>
          <p:cNvPr id="8" name="Arrow: Pentagon 7"/>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5" name="Slide Number Placeholder 4"/>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23</a:t>
            </a:r>
          </a:p>
        </p:txBody>
      </p:sp>
    </p:spTree>
    <p:extLst>
      <p:ext uri="{BB962C8B-B14F-4D97-AF65-F5344CB8AC3E}">
        <p14:creationId xmlns:p14="http://schemas.microsoft.com/office/powerpoint/2010/main" val="145126189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1634836" y="1142802"/>
            <a:ext cx="8853055" cy="5161016"/>
          </a:xfrm>
          <a:prstGeom prst="rect">
            <a:avLst/>
          </a:prstGeom>
        </p:spPr>
      </p:pic>
      <p:sp>
        <p:nvSpPr>
          <p:cNvPr id="8" name="Arrow: Pentagon 7"/>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5" name="Slide Number Placeholder 4"/>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24</a:t>
            </a:r>
          </a:p>
        </p:txBody>
      </p:sp>
    </p:spTree>
    <p:extLst>
      <p:ext uri="{BB962C8B-B14F-4D97-AF65-F5344CB8AC3E}">
        <p14:creationId xmlns:p14="http://schemas.microsoft.com/office/powerpoint/2010/main" val="5484126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1357745" y="1510145"/>
            <a:ext cx="9698182" cy="4682837"/>
          </a:xfrm>
          <a:prstGeom prst="rect">
            <a:avLst/>
          </a:prstGeom>
        </p:spPr>
      </p:pic>
      <p:sp>
        <p:nvSpPr>
          <p:cNvPr id="8" name="Arrow: Pentagon 7"/>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5" name="Slide Number Placeholder 4"/>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25</a:t>
            </a:r>
          </a:p>
        </p:txBody>
      </p:sp>
    </p:spTree>
    <p:extLst>
      <p:ext uri="{BB962C8B-B14F-4D97-AF65-F5344CB8AC3E}">
        <p14:creationId xmlns:p14="http://schemas.microsoft.com/office/powerpoint/2010/main" val="15498419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596461" y="1592132"/>
            <a:ext cx="5527964" cy="4267570"/>
          </a:xfrm>
          <a:prstGeom prst="rect">
            <a:avLst/>
          </a:prstGeom>
        </p:spPr>
      </p:pic>
      <p:pic>
        <p:nvPicPr>
          <p:cNvPr id="4" name="Picture 3"/>
          <p:cNvPicPr>
            <a:picLocks noChangeAspect="1"/>
          </p:cNvPicPr>
          <p:nvPr/>
        </p:nvPicPr>
        <p:blipFill>
          <a:blip r:embed="rId4"/>
          <a:stretch>
            <a:fillRect/>
          </a:stretch>
        </p:blipFill>
        <p:spPr>
          <a:xfrm>
            <a:off x="6124425" y="1592132"/>
            <a:ext cx="5584098" cy="4267570"/>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26</a:t>
            </a:r>
          </a:p>
        </p:txBody>
      </p:sp>
    </p:spTree>
    <p:extLst>
      <p:ext uri="{BB962C8B-B14F-4D97-AF65-F5344CB8AC3E}">
        <p14:creationId xmlns:p14="http://schemas.microsoft.com/office/powerpoint/2010/main" val="373376638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11015" y="588580"/>
            <a:ext cx="11844997" cy="6051524"/>
          </a:xfrm>
          <a:prstGeom prst="rect">
            <a:avLst/>
          </a:prstGeom>
          <a:solidFill>
            <a:schemeClr val="bg1">
              <a:alpha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p:nvSpPr>
        <p:spPr>
          <a:xfrm>
            <a:off x="712443" y="2071430"/>
            <a:ext cx="3252368" cy="3272780"/>
          </a:xfrm>
          <a:prstGeom prst="ellipse">
            <a:avLst/>
          </a:prstGeom>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sz="11733" dirty="0">
              <a:solidFill>
                <a:schemeClr val="bg1"/>
              </a:solidFill>
            </a:endParaRPr>
          </a:p>
        </p:txBody>
      </p:sp>
      <p:sp>
        <p:nvSpPr>
          <p:cNvPr id="21" name="Freeform 5"/>
          <p:cNvSpPr>
            <a:spLocks/>
          </p:cNvSpPr>
          <p:nvPr/>
        </p:nvSpPr>
        <p:spPr bwMode="auto">
          <a:xfrm>
            <a:off x="2386378" y="1496739"/>
            <a:ext cx="2230965" cy="4379419"/>
          </a:xfrm>
          <a:custGeom>
            <a:avLst/>
            <a:gdLst>
              <a:gd name="T0" fmla="*/ 0 w 1594"/>
              <a:gd name="T1" fmla="*/ 3017 h 3017"/>
              <a:gd name="T2" fmla="*/ 1594 w 1594"/>
              <a:gd name="T3" fmla="*/ 1509 h 3017"/>
              <a:gd name="T4" fmla="*/ 0 w 1594"/>
              <a:gd name="T5" fmla="*/ 0 h 3017"/>
            </a:gdLst>
            <a:ahLst/>
            <a:cxnLst>
              <a:cxn ang="0">
                <a:pos x="T0" y="T1"/>
              </a:cxn>
              <a:cxn ang="0">
                <a:pos x="T2" y="T3"/>
              </a:cxn>
              <a:cxn ang="0">
                <a:pos x="T4" y="T5"/>
              </a:cxn>
            </a:cxnLst>
            <a:rect l="0" t="0" r="r" b="b"/>
            <a:pathLst>
              <a:path w="1594" h="3017">
                <a:moveTo>
                  <a:pt x="0" y="3017"/>
                </a:moveTo>
                <a:cubicBezTo>
                  <a:pt x="880" y="3017"/>
                  <a:pt x="1594" y="2342"/>
                  <a:pt x="1594" y="1509"/>
                </a:cubicBezTo>
                <a:cubicBezTo>
                  <a:pt x="1594" y="676"/>
                  <a:pt x="880" y="0"/>
                  <a:pt x="0" y="0"/>
                </a:cubicBezTo>
              </a:path>
            </a:pathLst>
          </a:custGeom>
          <a:noFill/>
          <a:ln w="5715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22" name="Oval 21"/>
          <p:cNvSpPr/>
          <p:nvPr/>
        </p:nvSpPr>
        <p:spPr>
          <a:xfrm>
            <a:off x="3194682" y="1389355"/>
            <a:ext cx="463157" cy="466065"/>
          </a:xfrm>
          <a:prstGeom prst="ellipse">
            <a:avLst/>
          </a:prstGeom>
          <a:solidFill>
            <a:schemeClr val="bg1"/>
          </a:solidFill>
          <a:ln w="76200">
            <a:solidFill>
              <a:schemeClr val="accent1">
                <a:lumMod val="50000"/>
              </a:schemeClr>
            </a:solid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3" dirty="0">
              <a:solidFill>
                <a:schemeClr val="bg1"/>
              </a:solidFill>
            </a:endParaRPr>
          </a:p>
        </p:txBody>
      </p:sp>
      <p:sp>
        <p:nvSpPr>
          <p:cNvPr id="23" name="Oval 22"/>
          <p:cNvSpPr/>
          <p:nvPr/>
        </p:nvSpPr>
        <p:spPr>
          <a:xfrm>
            <a:off x="4066990" y="2300238"/>
            <a:ext cx="463157" cy="466065"/>
          </a:xfrm>
          <a:prstGeom prst="ellipse">
            <a:avLst/>
          </a:prstGeom>
          <a:solidFill>
            <a:schemeClr val="bg1"/>
          </a:solidFill>
          <a:ln w="76200">
            <a:solidFill>
              <a:schemeClr val="accent2">
                <a:lumMod val="60000"/>
                <a:lumOff val="40000"/>
              </a:schemeClr>
            </a:solid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3" dirty="0">
              <a:solidFill>
                <a:schemeClr val="bg1"/>
              </a:solidFill>
            </a:endParaRPr>
          </a:p>
        </p:txBody>
      </p:sp>
      <p:sp>
        <p:nvSpPr>
          <p:cNvPr id="24" name="Oval 23"/>
          <p:cNvSpPr/>
          <p:nvPr/>
        </p:nvSpPr>
        <p:spPr>
          <a:xfrm>
            <a:off x="4059498" y="4658630"/>
            <a:ext cx="463157" cy="466065"/>
          </a:xfrm>
          <a:prstGeom prst="ellipse">
            <a:avLst/>
          </a:prstGeom>
          <a:solidFill>
            <a:schemeClr val="bg1"/>
          </a:solidFill>
          <a:ln w="76200">
            <a:solidFill>
              <a:srgbClr val="A5A5A5"/>
            </a:solid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3" dirty="0">
              <a:solidFill>
                <a:schemeClr val="bg1"/>
              </a:solidFill>
            </a:endParaRPr>
          </a:p>
        </p:txBody>
      </p:sp>
      <p:sp>
        <p:nvSpPr>
          <p:cNvPr id="26" name="Oval 25"/>
          <p:cNvSpPr/>
          <p:nvPr/>
        </p:nvSpPr>
        <p:spPr>
          <a:xfrm>
            <a:off x="3125425" y="5488289"/>
            <a:ext cx="463157" cy="466065"/>
          </a:xfrm>
          <a:prstGeom prst="ellipse">
            <a:avLst/>
          </a:prstGeom>
          <a:solidFill>
            <a:schemeClr val="bg1"/>
          </a:solidFill>
          <a:ln w="76200">
            <a:solidFill>
              <a:srgbClr val="FFC000"/>
            </a:solid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3" dirty="0">
              <a:solidFill>
                <a:schemeClr val="bg1"/>
              </a:solidFill>
            </a:endParaRPr>
          </a:p>
        </p:txBody>
      </p:sp>
      <p:cxnSp>
        <p:nvCxnSpPr>
          <p:cNvPr id="27" name="Straight Arrow Connector 26"/>
          <p:cNvCxnSpPr/>
          <p:nvPr/>
        </p:nvCxnSpPr>
        <p:spPr>
          <a:xfrm flipV="1">
            <a:off x="3685740" y="1617349"/>
            <a:ext cx="1411355" cy="1"/>
          </a:xfrm>
          <a:prstGeom prst="straightConnector1">
            <a:avLst/>
          </a:prstGeom>
          <a:ln>
            <a:solidFill>
              <a:srgbClr val="385723"/>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cxnSpLocks/>
          </p:cNvCxnSpPr>
          <p:nvPr/>
        </p:nvCxnSpPr>
        <p:spPr>
          <a:xfrm flipV="1">
            <a:off x="4617745" y="2565716"/>
            <a:ext cx="811889" cy="1"/>
          </a:xfrm>
          <a:prstGeom prst="straightConnector1">
            <a:avLst/>
          </a:prstGeom>
          <a:ln>
            <a:solidFill>
              <a:srgbClr val="385723"/>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p:cNvCxnSpPr>
          <p:nvPr/>
        </p:nvCxnSpPr>
        <p:spPr>
          <a:xfrm>
            <a:off x="4577557" y="4947484"/>
            <a:ext cx="864629" cy="0"/>
          </a:xfrm>
          <a:prstGeom prst="straightConnector1">
            <a:avLst/>
          </a:prstGeom>
          <a:ln>
            <a:solidFill>
              <a:srgbClr val="385723"/>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3683462" y="5772677"/>
            <a:ext cx="1411355" cy="1"/>
          </a:xfrm>
          <a:prstGeom prst="straightConnector1">
            <a:avLst/>
          </a:prstGeom>
          <a:ln>
            <a:solidFill>
              <a:srgbClr val="385723"/>
            </a:solidFill>
            <a:tailEnd type="arrow"/>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4420150" y="3453415"/>
            <a:ext cx="463157" cy="466065"/>
          </a:xfrm>
          <a:prstGeom prst="ellipse">
            <a:avLst/>
          </a:prstGeom>
          <a:solidFill>
            <a:schemeClr val="bg1"/>
          </a:solidFill>
          <a:ln w="76200">
            <a:solidFill>
              <a:srgbClr val="92D050"/>
            </a:solidFill>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3" dirty="0">
              <a:solidFill>
                <a:schemeClr val="bg1"/>
              </a:solidFill>
            </a:endParaRPr>
          </a:p>
        </p:txBody>
      </p:sp>
      <p:cxnSp>
        <p:nvCxnSpPr>
          <p:cNvPr id="33" name="Straight Arrow Connector 32"/>
          <p:cNvCxnSpPr>
            <a:cxnSpLocks/>
          </p:cNvCxnSpPr>
          <p:nvPr/>
        </p:nvCxnSpPr>
        <p:spPr>
          <a:xfrm>
            <a:off x="4944104" y="3715020"/>
            <a:ext cx="795514" cy="1692"/>
          </a:xfrm>
          <a:prstGeom prst="straightConnector1">
            <a:avLst/>
          </a:prstGeom>
          <a:ln>
            <a:solidFill>
              <a:srgbClr val="385723"/>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124009" y="1370639"/>
            <a:ext cx="3327448" cy="46166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defTabSz="1450940"/>
            <a:r>
              <a:rPr lang="en-US" sz="2400" b="1" dirty="0">
                <a:solidFill>
                  <a:schemeClr val="accent1">
                    <a:lumMod val="50000"/>
                  </a:schemeClr>
                </a:solidFill>
                <a:latin typeface="Times New Roman" panose="02020603050405020304" pitchFamily="18" charset="0"/>
                <a:ea typeface="Open Sans" pitchFamily="34" charset="0"/>
                <a:cs typeface="Times New Roman" panose="02020603050405020304" pitchFamily="18" charset="0"/>
              </a:rPr>
              <a:t>Introduction</a:t>
            </a:r>
          </a:p>
        </p:txBody>
      </p:sp>
      <p:sp>
        <p:nvSpPr>
          <p:cNvPr id="37" name="Rectangle 36"/>
          <p:cNvSpPr/>
          <p:nvPr/>
        </p:nvSpPr>
        <p:spPr>
          <a:xfrm>
            <a:off x="5442186" y="2368236"/>
            <a:ext cx="6301405" cy="40011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defTabSz="1450940"/>
            <a:r>
              <a:rPr lang="fr-FR" sz="2000" b="1" dirty="0">
                <a:solidFill>
                  <a:schemeClr val="accent2">
                    <a:lumMod val="50000"/>
                  </a:schemeClr>
                </a:solidFill>
                <a:latin typeface="Times New Roman" panose="02020603050405020304" pitchFamily="18" charset="0"/>
                <a:ea typeface="Open Sans" pitchFamily="34" charset="0"/>
                <a:cs typeface="Times New Roman" panose="02020603050405020304" pitchFamily="18" charset="0"/>
              </a:rPr>
              <a:t>Systèmes</a:t>
            </a:r>
            <a:r>
              <a:rPr lang="en-US" sz="2000" b="1" dirty="0">
                <a:solidFill>
                  <a:schemeClr val="accent2">
                    <a:lumMod val="50000"/>
                  </a:schemeClr>
                </a:solidFill>
                <a:latin typeface="Times New Roman" panose="02020603050405020304" pitchFamily="18" charset="0"/>
                <a:ea typeface="Open Sans" pitchFamily="34" charset="0"/>
                <a:cs typeface="Times New Roman" panose="02020603050405020304" pitchFamily="18" charset="0"/>
              </a:rPr>
              <a:t> de communication numérique à </a:t>
            </a:r>
            <a:r>
              <a:rPr lang="fr-FR" sz="2000" b="1" dirty="0">
                <a:solidFill>
                  <a:schemeClr val="accent2">
                    <a:lumMod val="50000"/>
                  </a:schemeClr>
                </a:solidFill>
                <a:latin typeface="Times New Roman" panose="02020603050405020304" pitchFamily="18" charset="0"/>
                <a:ea typeface="Open Sans" pitchFamily="34" charset="0"/>
                <a:cs typeface="Times New Roman" panose="02020603050405020304" pitchFamily="18" charset="0"/>
              </a:rPr>
              <a:t>accès</a:t>
            </a:r>
            <a:r>
              <a:rPr lang="en-US" sz="2000" b="1" dirty="0">
                <a:solidFill>
                  <a:schemeClr val="accent2">
                    <a:lumMod val="50000"/>
                  </a:schemeClr>
                </a:solidFill>
                <a:latin typeface="Times New Roman" panose="02020603050405020304" pitchFamily="18" charset="0"/>
                <a:ea typeface="Open Sans" pitchFamily="34" charset="0"/>
                <a:cs typeface="Times New Roman" panose="02020603050405020304" pitchFamily="18" charset="0"/>
              </a:rPr>
              <a:t> multiple</a:t>
            </a:r>
          </a:p>
        </p:txBody>
      </p:sp>
      <p:sp>
        <p:nvSpPr>
          <p:cNvPr id="40" name="Rectangle 39"/>
          <p:cNvSpPr/>
          <p:nvPr/>
        </p:nvSpPr>
        <p:spPr>
          <a:xfrm>
            <a:off x="5739618" y="3523154"/>
            <a:ext cx="6255597" cy="40011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defTabSz="1450940"/>
            <a:r>
              <a:rPr lang="fr-FR" sz="2000" b="1" dirty="0">
                <a:solidFill>
                  <a:schemeClr val="accent6">
                    <a:lumMod val="50000"/>
                  </a:schemeClr>
                </a:solidFill>
                <a:latin typeface="Times New Roman" panose="02020603050405020304" pitchFamily="18" charset="0"/>
                <a:ea typeface="Open Sans" pitchFamily="34" charset="0"/>
                <a:cs typeface="Times New Roman" panose="02020603050405020304" pitchFamily="18" charset="0"/>
              </a:rPr>
              <a:t>Les systèmes de communications à étalement de spectre</a:t>
            </a:r>
            <a:endParaRPr lang="en-US" sz="2000" b="1" dirty="0">
              <a:solidFill>
                <a:schemeClr val="accent6">
                  <a:lumMod val="50000"/>
                </a:schemeClr>
              </a:solidFill>
              <a:latin typeface="Times New Roman" panose="02020603050405020304" pitchFamily="18" charset="0"/>
              <a:ea typeface="Open Sans" pitchFamily="34" charset="0"/>
              <a:cs typeface="Times New Roman" panose="02020603050405020304" pitchFamily="18" charset="0"/>
            </a:endParaRPr>
          </a:p>
        </p:txBody>
      </p:sp>
      <p:sp>
        <p:nvSpPr>
          <p:cNvPr id="41" name="Rectangle 40"/>
          <p:cNvSpPr/>
          <p:nvPr/>
        </p:nvSpPr>
        <p:spPr>
          <a:xfrm>
            <a:off x="5497089" y="4756898"/>
            <a:ext cx="6246502"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defTabSz="1450940"/>
            <a:r>
              <a:rPr lang="fr-BE" sz="2000" b="1" dirty="0">
                <a:solidFill>
                  <a:schemeClr val="bg2">
                    <a:lumMod val="25000"/>
                  </a:schemeClr>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chemeClr val="bg2">
                    <a:lumMod val="25000"/>
                  </a:schemeClr>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42" name="Rectangle 41"/>
          <p:cNvSpPr/>
          <p:nvPr/>
        </p:nvSpPr>
        <p:spPr>
          <a:xfrm>
            <a:off x="5194947" y="5539450"/>
            <a:ext cx="3256509" cy="46166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defTabSz="1450940"/>
            <a:r>
              <a:rPr lang="en-US" sz="2400" b="1" dirty="0">
                <a:solidFill>
                  <a:schemeClr val="accent4">
                    <a:lumMod val="50000"/>
                  </a:schemeClr>
                </a:solidFill>
                <a:latin typeface="Times New Roman" panose="02020603050405020304" pitchFamily="18" charset="0"/>
                <a:ea typeface="Open Sans" pitchFamily="34" charset="0"/>
                <a:cs typeface="Times New Roman" panose="02020603050405020304" pitchFamily="18" charset="0"/>
              </a:rPr>
              <a:t>Conclusion</a:t>
            </a:r>
          </a:p>
        </p:txBody>
      </p:sp>
      <p:sp>
        <p:nvSpPr>
          <p:cNvPr id="35" name="TextBox 34"/>
          <p:cNvSpPr txBox="1"/>
          <p:nvPr/>
        </p:nvSpPr>
        <p:spPr>
          <a:xfrm>
            <a:off x="953661" y="3523154"/>
            <a:ext cx="2893285" cy="369332"/>
          </a:xfrm>
          <a:prstGeom prst="rect">
            <a:avLst/>
          </a:prstGeom>
          <a:noFill/>
        </p:spPr>
        <p:txBody>
          <a:bodyPr wrap="square" lIns="0" tIns="0" rIns="0" bIns="0" rtlCol="0" anchor="t">
            <a:spAutoFit/>
          </a:bodyPr>
          <a:lstStyle/>
          <a:p>
            <a:pPr algn="ctr" defTabSz="1219170">
              <a:spcBef>
                <a:spcPct val="20000"/>
              </a:spcBef>
              <a:defRPr/>
            </a:pPr>
            <a:r>
              <a:rPr lang="en-US" sz="2400" b="1" dirty="0">
                <a:solidFill>
                  <a:schemeClr val="accent1">
                    <a:lumMod val="50000"/>
                  </a:schemeClr>
                </a:solidFill>
                <a:latin typeface="Times New Roman" panose="02020603050405020304" pitchFamily="18" charset="0"/>
                <a:cs typeface="Times New Roman" panose="02020603050405020304" pitchFamily="18" charset="0"/>
              </a:rPr>
              <a:t>PLAN DE TRAVAIL</a:t>
            </a:r>
          </a:p>
        </p:txBody>
      </p:sp>
      <p:sp>
        <p:nvSpPr>
          <p:cNvPr id="4" name="Slide Number Placeholder 3"/>
          <p:cNvSpPr>
            <a:spLocks noGrp="1"/>
          </p:cNvSpPr>
          <p:nvPr>
            <p:ph type="sldNum" sz="quarter" idx="12"/>
          </p:nvPr>
        </p:nvSpPr>
        <p:spPr/>
        <p:txBody>
          <a:bodyPr/>
          <a:lstStyle/>
          <a:p>
            <a:fld id="{F2A403D9-1EF9-4D83-8F99-27C64A2CC18F}" type="slidenum">
              <a:rPr lang="en-US" smtClean="0"/>
              <a:t>3</a:t>
            </a:fld>
            <a:endParaRPr lang="en-US" dirty="0"/>
          </a:p>
        </p:txBody>
      </p:sp>
    </p:spTree>
    <p:extLst>
      <p:ext uri="{BB962C8B-B14F-4D97-AF65-F5344CB8AC3E}">
        <p14:creationId xmlns:p14="http://schemas.microsoft.com/office/powerpoint/2010/main" val="18530817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1000" fill="hold"/>
                                        <p:tgtEl>
                                          <p:spTgt spid="21"/>
                                        </p:tgtEl>
                                        <p:attrNameLst>
                                          <p:attrName>ppt_w</p:attrName>
                                        </p:attrNameLst>
                                      </p:cBhvr>
                                      <p:tavLst>
                                        <p:tav tm="0">
                                          <p:val>
                                            <p:fltVal val="0"/>
                                          </p:val>
                                        </p:tav>
                                        <p:tav tm="100000">
                                          <p:val>
                                            <p:strVal val="#ppt_w"/>
                                          </p:val>
                                        </p:tav>
                                      </p:tavLst>
                                    </p:anim>
                                    <p:anim calcmode="lin" valueType="num">
                                      <p:cBhvr>
                                        <p:cTn id="14" dur="1000" fill="hold"/>
                                        <p:tgtEl>
                                          <p:spTgt spid="21"/>
                                        </p:tgtEl>
                                        <p:attrNameLst>
                                          <p:attrName>ppt_h</p:attrName>
                                        </p:attrNameLst>
                                      </p:cBhvr>
                                      <p:tavLst>
                                        <p:tav tm="0">
                                          <p:val>
                                            <p:fltVal val="0"/>
                                          </p:val>
                                        </p:tav>
                                        <p:tav tm="100000">
                                          <p:val>
                                            <p:strVal val="#ppt_h"/>
                                          </p:val>
                                        </p:tav>
                                      </p:tavLst>
                                    </p:anim>
                                    <p:animEffect transition="in" filter="fade">
                                      <p:cBhvr>
                                        <p:cTn id="15" dur="1000"/>
                                        <p:tgtEl>
                                          <p:spTgt spid="21"/>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500"/>
                            </p:stCondLst>
                            <p:childTnLst>
                              <p:par>
                                <p:cTn id="28" presetID="22" presetClass="entr" presetSubtype="8"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par>
                          <p:cTn id="31" fill="hold">
                            <p:stCondLst>
                              <p:cond delay="1000"/>
                            </p:stCondLst>
                            <p:childTnLst>
                              <p:par>
                                <p:cTn id="32" presetID="2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par>
                          <p:cTn id="46" fill="hold">
                            <p:stCondLst>
                              <p:cond delay="1000"/>
                            </p:stCondLst>
                            <p:childTnLst>
                              <p:par>
                                <p:cTn id="47" presetID="22" presetClass="entr" presetSubtype="4"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down)">
                                      <p:cBhvr>
                                        <p:cTn id="49" dur="5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childTnLst>
                          </p:cTn>
                        </p:par>
                        <p:par>
                          <p:cTn id="57" fill="hold">
                            <p:stCondLst>
                              <p:cond delay="500"/>
                            </p:stCondLst>
                            <p:childTnLst>
                              <p:par>
                                <p:cTn id="58" presetID="22" presetClass="entr" presetSubtype="8"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left)">
                                      <p:cBhvr>
                                        <p:cTn id="60" dur="500"/>
                                        <p:tgtEl>
                                          <p:spTgt spid="33"/>
                                        </p:tgtEl>
                                      </p:cBhvr>
                                    </p:animEffect>
                                  </p:childTnLst>
                                </p:cTn>
                              </p:par>
                            </p:childTnLst>
                          </p:cTn>
                        </p:par>
                        <p:par>
                          <p:cTn id="61" fill="hold">
                            <p:stCondLst>
                              <p:cond delay="1000"/>
                            </p:stCondLst>
                            <p:childTnLst>
                              <p:par>
                                <p:cTn id="62" presetID="22" presetClass="entr" presetSubtype="4"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wipe(down)">
                                      <p:cBhvr>
                                        <p:cTn id="64" dur="500"/>
                                        <p:tgtEl>
                                          <p:spTgt spid="40"/>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500"/>
                            </p:stCondLst>
                            <p:childTnLst>
                              <p:par>
                                <p:cTn id="73" presetID="22" presetClass="entr" presetSubtype="8"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left)">
                                      <p:cBhvr>
                                        <p:cTn id="75" dur="500"/>
                                        <p:tgtEl>
                                          <p:spTgt spid="30"/>
                                        </p:tgtEl>
                                      </p:cBhvr>
                                    </p:animEffect>
                                  </p:childTnLst>
                                </p:cTn>
                              </p:par>
                            </p:childTnLst>
                          </p:cTn>
                        </p:par>
                        <p:par>
                          <p:cTn id="76" fill="hold">
                            <p:stCondLst>
                              <p:cond delay="1000"/>
                            </p:stCondLst>
                            <p:childTnLst>
                              <p:par>
                                <p:cTn id="77" presetID="22" presetClass="entr" presetSubtype="4"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down)">
                                      <p:cBhvr>
                                        <p:cTn id="79" dur="500"/>
                                        <p:tgtEl>
                                          <p:spTgt spid="41"/>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500"/>
                            </p:stCondLst>
                            <p:childTnLst>
                              <p:par>
                                <p:cTn id="88" presetID="22" presetClass="entr" presetSubtype="8" fill="hold"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left)">
                                      <p:cBhvr>
                                        <p:cTn id="90" dur="500"/>
                                        <p:tgtEl>
                                          <p:spTgt spid="31"/>
                                        </p:tgtEl>
                                      </p:cBhvr>
                                    </p:animEffect>
                                  </p:childTnLst>
                                </p:cTn>
                              </p:par>
                            </p:childTnLst>
                          </p:cTn>
                        </p:par>
                        <p:par>
                          <p:cTn id="91" fill="hold">
                            <p:stCondLst>
                              <p:cond delay="1000"/>
                            </p:stCondLst>
                            <p:childTnLst>
                              <p:par>
                                <p:cTn id="92" presetID="22" presetClass="entr" presetSubtype="4"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wipe(down)">
                                      <p:cBhvr>
                                        <p:cTn id="9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6" grpId="0" animBg="1"/>
      <p:bldP spid="32" grpId="0" animBg="1"/>
      <p:bldP spid="34" grpId="0" animBg="1"/>
      <p:bldP spid="37" grpId="0" animBg="1"/>
      <p:bldP spid="40" grpId="0" animBg="1"/>
      <p:bldP spid="41" grpId="0" animBg="1"/>
      <p:bldP spid="42" grpId="0" animBg="1"/>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40327" y="1413880"/>
            <a:ext cx="5624946" cy="4624074"/>
          </a:xfrm>
          <a:prstGeom prst="rect">
            <a:avLst/>
          </a:prstGeom>
        </p:spPr>
      </p:pic>
      <p:pic>
        <p:nvPicPr>
          <p:cNvPr id="3" name="Picture 2"/>
          <p:cNvPicPr>
            <a:picLocks noChangeAspect="1"/>
          </p:cNvPicPr>
          <p:nvPr/>
        </p:nvPicPr>
        <p:blipFill>
          <a:blip r:embed="rId4"/>
          <a:stretch>
            <a:fillRect/>
          </a:stretch>
        </p:blipFill>
        <p:spPr>
          <a:xfrm>
            <a:off x="6165273" y="1413880"/>
            <a:ext cx="5543250" cy="4624074"/>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27</a:t>
            </a:r>
          </a:p>
        </p:txBody>
      </p:sp>
    </p:spTree>
    <p:extLst>
      <p:ext uri="{BB962C8B-B14F-4D97-AF65-F5344CB8AC3E}">
        <p14:creationId xmlns:p14="http://schemas.microsoft.com/office/powerpoint/2010/main" val="4460772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40327" y="1499419"/>
            <a:ext cx="5638800" cy="4452995"/>
          </a:xfrm>
          <a:prstGeom prst="rect">
            <a:avLst/>
          </a:prstGeom>
        </p:spPr>
      </p:pic>
      <p:pic>
        <p:nvPicPr>
          <p:cNvPr id="3" name="Picture 2"/>
          <p:cNvPicPr>
            <a:picLocks noChangeAspect="1"/>
          </p:cNvPicPr>
          <p:nvPr/>
        </p:nvPicPr>
        <p:blipFill>
          <a:blip r:embed="rId4"/>
          <a:stretch>
            <a:fillRect/>
          </a:stretch>
        </p:blipFill>
        <p:spPr>
          <a:xfrm>
            <a:off x="6179127" y="1499419"/>
            <a:ext cx="5529396" cy="4452995"/>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28</a:t>
            </a:r>
          </a:p>
        </p:txBody>
      </p:sp>
    </p:spTree>
    <p:extLst>
      <p:ext uri="{BB962C8B-B14F-4D97-AF65-F5344CB8AC3E}">
        <p14:creationId xmlns:p14="http://schemas.microsoft.com/office/powerpoint/2010/main" val="314774862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88"/>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40328" y="1726253"/>
            <a:ext cx="5680364" cy="3999323"/>
          </a:xfrm>
          <a:prstGeom prst="rect">
            <a:avLst/>
          </a:prstGeom>
        </p:spPr>
      </p:pic>
      <p:pic>
        <p:nvPicPr>
          <p:cNvPr id="3" name="Picture 2"/>
          <p:cNvPicPr>
            <a:picLocks noChangeAspect="1"/>
          </p:cNvPicPr>
          <p:nvPr/>
        </p:nvPicPr>
        <p:blipFill>
          <a:blip r:embed="rId4"/>
          <a:stretch>
            <a:fillRect/>
          </a:stretch>
        </p:blipFill>
        <p:spPr>
          <a:xfrm>
            <a:off x="6237814" y="1726253"/>
            <a:ext cx="5470709" cy="3999323"/>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29</a:t>
            </a:r>
          </a:p>
        </p:txBody>
      </p:sp>
    </p:spTree>
    <p:extLst>
      <p:ext uri="{BB962C8B-B14F-4D97-AF65-F5344CB8AC3E}">
        <p14:creationId xmlns:p14="http://schemas.microsoft.com/office/powerpoint/2010/main" val="21676642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40327" y="1551709"/>
            <a:ext cx="5680364" cy="4253346"/>
          </a:xfrm>
          <a:prstGeom prst="rect">
            <a:avLst/>
          </a:prstGeom>
        </p:spPr>
      </p:pic>
      <p:pic>
        <p:nvPicPr>
          <p:cNvPr id="3" name="Picture 2"/>
          <p:cNvPicPr>
            <a:picLocks noChangeAspect="1"/>
          </p:cNvPicPr>
          <p:nvPr/>
        </p:nvPicPr>
        <p:blipFill>
          <a:blip r:embed="rId4"/>
          <a:stretch>
            <a:fillRect/>
          </a:stretch>
        </p:blipFill>
        <p:spPr>
          <a:xfrm>
            <a:off x="6220691" y="1551708"/>
            <a:ext cx="5487832" cy="4253347"/>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30</a:t>
            </a:r>
          </a:p>
        </p:txBody>
      </p:sp>
    </p:spTree>
    <p:extLst>
      <p:ext uri="{BB962C8B-B14F-4D97-AF65-F5344CB8AC3E}">
        <p14:creationId xmlns:p14="http://schemas.microsoft.com/office/powerpoint/2010/main" val="67026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0836"/>
            <a:ext cx="12191999"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0327" y="903890"/>
            <a:ext cx="11168196" cy="5644055"/>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40327" y="1648690"/>
            <a:ext cx="5527964" cy="4142509"/>
          </a:xfrm>
          <a:prstGeom prst="rect">
            <a:avLst/>
          </a:prstGeom>
        </p:spPr>
      </p:pic>
      <p:pic>
        <p:nvPicPr>
          <p:cNvPr id="3" name="Picture 2"/>
          <p:cNvPicPr>
            <a:picLocks noChangeAspect="1"/>
          </p:cNvPicPr>
          <p:nvPr/>
        </p:nvPicPr>
        <p:blipFill>
          <a:blip r:embed="rId4"/>
          <a:stretch>
            <a:fillRect/>
          </a:stretch>
        </p:blipFill>
        <p:spPr>
          <a:xfrm>
            <a:off x="6068291" y="1648690"/>
            <a:ext cx="5640231" cy="4142509"/>
          </a:xfrm>
          <a:prstGeom prst="rect">
            <a:avLst/>
          </a:prstGeom>
        </p:spPr>
      </p:pic>
      <p:sp>
        <p:nvSpPr>
          <p:cNvPr id="9" name="Arrow: Pentagon 8"/>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err="1">
                <a:solidFill>
                  <a:srgbClr val="002060"/>
                </a:solidFill>
                <a:latin typeface="Times New Roman" panose="02020603050405020304" pitchFamily="18" charset="0"/>
                <a:ea typeface="Open Sans" pitchFamily="34" charset="0"/>
                <a:cs typeface="Times New Roman" panose="02020603050405020304" pitchFamily="18" charset="0"/>
              </a:rPr>
              <a:t>Résultats</a:t>
            </a:r>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 des simulations</a:t>
            </a:r>
          </a:p>
        </p:txBody>
      </p:sp>
      <p:sp>
        <p:nvSpPr>
          <p:cNvPr id="8" name="Slide Number Placeholder 7"/>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31</a:t>
            </a:r>
          </a:p>
        </p:txBody>
      </p:sp>
    </p:spTree>
    <p:extLst>
      <p:ext uri="{BB962C8B-B14F-4D97-AF65-F5344CB8AC3E}">
        <p14:creationId xmlns:p14="http://schemas.microsoft.com/office/powerpoint/2010/main" val="424107902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11901" y="496136"/>
            <a:ext cx="11168196" cy="5999914"/>
          </a:xfrm>
          <a:prstGeom prst="rect">
            <a:avLst/>
          </a:prstGeom>
          <a:solidFill>
            <a:schemeClr val="bg1">
              <a:alpha val="7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fr-FR"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fr-FR" sz="2400" dirty="0">
                <a:solidFill>
                  <a:schemeClr val="tx1"/>
                </a:solidFill>
                <a:latin typeface="Times New Roman" panose="02020603050405020304" pitchFamily="18" charset="0"/>
                <a:cs typeface="Times New Roman" panose="02020603050405020304" pitchFamily="18" charset="0"/>
              </a:rPr>
              <a:t>Les communications sans fil connaissent une croissance vertigineuse pratiquement partout dans le monde ces dernières années. Pour cela, les études sont devenues axées sur l’amélioration de la qualité des communications radio afin d’assurer une meilleure qualité de transmission, un haut débit et la confidentialité des utilisateurs.</a:t>
            </a:r>
          </a:p>
          <a:p>
            <a:endParaRPr lang="fr-FR"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fr-FR" sz="2400" dirty="0">
                <a:solidFill>
                  <a:schemeClr val="tx1"/>
                </a:solidFill>
                <a:latin typeface="Times New Roman" panose="02020603050405020304" pitchFamily="18" charset="0"/>
                <a:cs typeface="Times New Roman" panose="02020603050405020304" pitchFamily="18" charset="0"/>
              </a:rPr>
              <a:t>Plusieurs usages des systèmes à spectre étalé sont recensés parmi les applications des communications numériques tels que, la sécurité de la communication et la résistance au brouillage, l’accès multiple à plusieurs utilisateurs sur une même bande, la robustesse envers l’atténuation du </a:t>
            </a:r>
            <a:r>
              <a:rPr lang="fr-FR" sz="2400" dirty="0" err="1">
                <a:solidFill>
                  <a:schemeClr val="tx1"/>
                </a:solidFill>
                <a:latin typeface="Times New Roman" panose="02020603050405020304" pitchFamily="18" charset="0"/>
                <a:cs typeface="Times New Roman" panose="02020603050405020304" pitchFamily="18" charset="0"/>
              </a:rPr>
              <a:t>multitrajet</a:t>
            </a:r>
            <a:r>
              <a:rPr lang="fr-FR" sz="2400" dirty="0">
                <a:solidFill>
                  <a:schemeClr val="tx1"/>
                </a:solidFill>
                <a:latin typeface="Times New Roman" panose="02020603050405020304" pitchFamily="18" charset="0"/>
                <a:cs typeface="Times New Roman" panose="02020603050405020304" pitchFamily="18" charset="0"/>
              </a:rPr>
              <a:t> . </a:t>
            </a:r>
          </a:p>
          <a:p>
            <a:endParaRPr lang="fr-FR" sz="24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fr-FR" sz="2400" dirty="0">
                <a:solidFill>
                  <a:schemeClr val="tx1"/>
                </a:solidFill>
                <a:latin typeface="Times New Roman" panose="02020603050405020304" pitchFamily="18" charset="0"/>
                <a:cs typeface="Times New Roman" panose="02020603050405020304" pitchFamily="18" charset="0"/>
              </a:rPr>
              <a:t>Tous ceci, font l’avantage du CDMA par rapport aux autres types d’accès multiple et Au moment de l'écriture, des milliards de dollars ont déjà été investis dans le développement d'étalement du spectre pour les services de haut débit de données pour les prochaines générations de réseaux de communication.</a:t>
            </a:r>
          </a:p>
        </p:txBody>
      </p:sp>
      <p:sp>
        <p:nvSpPr>
          <p:cNvPr id="4" name="Arrow: Pentagon 3"/>
          <p:cNvSpPr/>
          <p:nvPr/>
        </p:nvSpPr>
        <p:spPr>
          <a:xfrm>
            <a:off x="0" y="0"/>
            <a:ext cx="3415553"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defTabSz="1450940"/>
            <a:r>
              <a:rPr lang="en-US" sz="2000" b="1" dirty="0">
                <a:solidFill>
                  <a:srgbClr val="002060"/>
                </a:solidFill>
                <a:latin typeface="Times New Roman" panose="02020603050405020304" pitchFamily="18" charset="0"/>
                <a:ea typeface="Open Sans" pitchFamily="34" charset="0"/>
                <a:cs typeface="Times New Roman" panose="02020603050405020304" pitchFamily="18" charset="0"/>
              </a:rPr>
              <a:t>Conclusion </a:t>
            </a:r>
          </a:p>
        </p:txBody>
      </p:sp>
      <p:sp>
        <p:nvSpPr>
          <p:cNvPr id="5" name="Slide Number Placeholder 4"/>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32</a:t>
            </a:r>
          </a:p>
        </p:txBody>
      </p:sp>
    </p:spTree>
    <p:extLst>
      <p:ext uri="{BB962C8B-B14F-4D97-AF65-F5344CB8AC3E}">
        <p14:creationId xmlns:p14="http://schemas.microsoft.com/office/powerpoint/2010/main" val="11560668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 y="0"/>
            <a:ext cx="12191999" cy="6858000"/>
          </a:xfrm>
          <a:prstGeom prst="rect">
            <a:avLst/>
          </a:prstGeom>
          <a:solidFill>
            <a:schemeClr val="bg1">
              <a:lumMod val="95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35915" t="16729" r="29812" b="5455"/>
          <a:stretch/>
        </p:blipFill>
        <p:spPr>
          <a:xfrm>
            <a:off x="9378462" y="-20782"/>
            <a:ext cx="2813538" cy="4784062"/>
          </a:xfrm>
          <a:prstGeom prst="rect">
            <a:avLst/>
          </a:prstGeom>
          <a:effectLst>
            <a:outerShdw blurRad="76200" dir="18900000" sy="23000" kx="-1200000" algn="bl" rotWithShape="0">
              <a:prstClr val="black">
                <a:alpha val="20000"/>
              </a:prstClr>
            </a:outerShdw>
          </a:effectLst>
        </p:spPr>
      </p:pic>
      <p:pic>
        <p:nvPicPr>
          <p:cNvPr id="13" name="Picture 12"/>
          <p:cNvPicPr>
            <a:picLocks noChangeAspect="1"/>
          </p:cNvPicPr>
          <p:nvPr/>
        </p:nvPicPr>
        <p:blipFill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6501"/>
                    </a14:imgEffect>
                    <a14:imgEffect>
                      <a14:saturation sat="310000"/>
                    </a14:imgEffect>
                  </a14:imgLayer>
                </a14:imgProps>
              </a:ext>
              <a:ext uri="{28A0092B-C50C-407E-A947-70E740481C1C}">
                <a14:useLocalDpi xmlns:a14="http://schemas.microsoft.com/office/drawing/2010/main" val="0"/>
              </a:ext>
            </a:extLst>
          </a:blip>
          <a:srcRect l="28196" t="14118" r="19238" b="3237"/>
          <a:stretch/>
        </p:blipFill>
        <p:spPr>
          <a:xfrm>
            <a:off x="-2" y="2404086"/>
            <a:ext cx="3006968" cy="4128655"/>
          </a:xfrm>
          <a:prstGeom prst="rect">
            <a:avLst/>
          </a:prstGeom>
          <a:effectLst>
            <a:outerShdw blurRad="76200" dir="13500000" sy="23000" kx="1200000" algn="br" rotWithShape="0">
              <a:prstClr val="black">
                <a:alpha val="20000"/>
              </a:prstClr>
            </a:outerShdw>
          </a:effectLst>
        </p:spPr>
      </p:pic>
      <p:sp>
        <p:nvSpPr>
          <p:cNvPr id="14" name="Rectangle 13"/>
          <p:cNvSpPr/>
          <p:nvPr/>
        </p:nvSpPr>
        <p:spPr>
          <a:xfrm>
            <a:off x="2770908" y="2404086"/>
            <a:ext cx="6650182" cy="1938992"/>
          </a:xfrm>
          <a:prstGeom prst="rect">
            <a:avLst/>
          </a:prstGeom>
          <a:noFill/>
        </p:spPr>
        <p:txBody>
          <a:bodyPr wrap="square" lIns="91440" tIns="45720" rIns="91440" bIns="45720">
            <a:spAutoFit/>
          </a:bodyPr>
          <a:lstStyle/>
          <a:p>
            <a:pPr algn="ctr"/>
            <a:r>
              <a:rPr lang="en-US" sz="60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MERCI POUR VOTRE ATTENTION</a:t>
            </a:r>
          </a:p>
        </p:txBody>
      </p:sp>
    </p:spTree>
    <p:extLst>
      <p:ext uri="{BB962C8B-B14F-4D97-AF65-F5344CB8AC3E}">
        <p14:creationId xmlns:p14="http://schemas.microsoft.com/office/powerpoint/2010/main" val="19191905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469394" y="588580"/>
            <a:ext cx="11253212" cy="5774120"/>
          </a:xfrm>
          <a:prstGeom prst="rect">
            <a:avLst/>
          </a:prstGeom>
          <a:solidFill>
            <a:schemeClr val="bg1">
              <a:alpha val="5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Arial" panose="020B0604020202020204" pitchFamily="34" charset="0"/>
              <a:buChar char="•"/>
            </a:pPr>
            <a:endParaRPr lang="fr-FR" sz="24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A son début, le réseau téléphonique public était destiné à fournir un seul service: la communication vocale point à point. De même, l'internet est apparu avec un ensemble limité de services. </a:t>
            </a:r>
          </a:p>
          <a:p>
            <a:endParaRPr lang="fr-FR" sz="24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Les deux réseaux ont évolué et convergent actuellement de manière à fournir de nouveaux services à composantes mobile et multimédia. </a:t>
            </a:r>
          </a:p>
          <a:p>
            <a:endParaRPr lang="fr-FR" sz="24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Ainsi, pour offrir un éventail toujours plus large de services et répondre à la demande d'accès à haut débit, les normes de téléphonie mobile évoluent. Cette évolution est censée permettre de satisfaire toujours mieux aux contraintes d'efficacité spectrale liées à la pénurie du spectre et au nombre croissant d'utilisateurs. cela consiste à rechercher une combinaison optimale des techniques d'accès multiples par répartition de codes</a:t>
            </a:r>
            <a:r>
              <a:rPr lang="fr-FR" sz="2400" b="1" dirty="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Arrow: Pentagon 3"/>
          <p:cNvSpPr/>
          <p:nvPr/>
        </p:nvSpPr>
        <p:spPr>
          <a:xfrm>
            <a:off x="0" y="0"/>
            <a:ext cx="4222651" cy="588580"/>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3200" b="1" dirty="0">
                <a:solidFill>
                  <a:srgbClr val="002060"/>
                </a:solidFill>
                <a:latin typeface="Times New Roman" panose="02020603050405020304" pitchFamily="18" charset="0"/>
                <a:cs typeface="Times New Roman" panose="02020603050405020304" pitchFamily="18" charset="0"/>
              </a:rPr>
              <a:t>Introduction </a:t>
            </a:r>
          </a:p>
        </p:txBody>
      </p:sp>
      <p:sp>
        <p:nvSpPr>
          <p:cNvPr id="2" name="Slide Number Placeholder 1"/>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1</a:t>
            </a:r>
          </a:p>
        </p:txBody>
      </p:sp>
    </p:spTree>
    <p:extLst>
      <p:ext uri="{BB962C8B-B14F-4D97-AF65-F5344CB8AC3E}">
        <p14:creationId xmlns:p14="http://schemas.microsoft.com/office/powerpoint/2010/main" val="32143897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1"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animEffect transition="in" filter="wipe(up)">
                                      <p:cBhvr>
                                        <p:cTn id="15" dur="500"/>
                                        <p:tgtEl>
                                          <p:spTgt spid="20">
                                            <p:txEl>
                                              <p:pRg st="1" end="1"/>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0">
                                            <p:txEl>
                                              <p:pRg st="3" end="3"/>
                                            </p:txEl>
                                          </p:spTgt>
                                        </p:tgtEl>
                                        <p:attrNameLst>
                                          <p:attrName>style.visibility</p:attrName>
                                        </p:attrNameLst>
                                      </p:cBhvr>
                                      <p:to>
                                        <p:strVal val="visible"/>
                                      </p:to>
                                    </p:set>
                                    <p:animEffect transition="in" filter="wipe(up)">
                                      <p:cBhvr>
                                        <p:cTn id="19" dur="500"/>
                                        <p:tgtEl>
                                          <p:spTgt spid="20">
                                            <p:txEl>
                                              <p:pRg st="3" end="3"/>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0">
                                            <p:txEl>
                                              <p:pRg st="5" end="5"/>
                                            </p:txEl>
                                          </p:spTgt>
                                        </p:tgtEl>
                                        <p:attrNameLst>
                                          <p:attrName>style.visibility</p:attrName>
                                        </p:attrNameLst>
                                      </p:cBhvr>
                                      <p:to>
                                        <p:strVal val="visible"/>
                                      </p:to>
                                    </p:set>
                                    <p:animEffect transition="in" filter="wipe(up)">
                                      <p:cBhvr>
                                        <p:cTn id="23" dur="500"/>
                                        <p:tgtEl>
                                          <p:spTgt spid="2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lstStyle/>
          <a:p>
            <a:endParaRPr lang="fr-FR" dirty="0"/>
          </a:p>
        </p:txBody>
      </p:sp>
      <p:sp>
        <p:nvSpPr>
          <p:cNvPr id="3" name="Espace réservé du texte 2"/>
          <p:cNvSpPr>
            <a:spLocks noGrp="1"/>
          </p:cNvSpPr>
          <p:nvPr>
            <p:ph type="body" idx="1"/>
          </p:nvPr>
        </p:nvSpPr>
        <p:spPr/>
        <p:txBody>
          <a:bodyPr/>
          <a:lstStyle/>
          <a:p>
            <a:endParaRPr lang="fr-FR" dirty="0"/>
          </a:p>
        </p:txBody>
      </p:sp>
      <p:grpSp>
        <p:nvGrpSpPr>
          <p:cNvPr id="4" name="Group 21"/>
          <p:cNvGrpSpPr/>
          <p:nvPr/>
        </p:nvGrpSpPr>
        <p:grpSpPr>
          <a:xfrm>
            <a:off x="6007307" y="1864315"/>
            <a:ext cx="165645" cy="4697534"/>
            <a:chOff x="6045472" y="1379308"/>
            <a:chExt cx="102145" cy="5029200"/>
          </a:xfrm>
          <a:solidFill>
            <a:schemeClr val="bg1">
              <a:lumMod val="75000"/>
            </a:schemeClr>
          </a:solidFill>
        </p:grpSpPr>
        <p:cxnSp>
          <p:nvCxnSpPr>
            <p:cNvPr id="5" name="Straight Connector 67"/>
            <p:cNvCxnSpPr/>
            <p:nvPr/>
          </p:nvCxnSpPr>
          <p:spPr>
            <a:xfrm flipV="1">
              <a:off x="6096000" y="1379308"/>
              <a:ext cx="0" cy="5029200"/>
            </a:xfrm>
            <a:prstGeom prst="line">
              <a:avLst/>
            </a:prstGeom>
            <a:grpFill/>
            <a:ln w="28575">
              <a:solidFill>
                <a:srgbClr val="002060"/>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6" name="Flowchart: Connector 20"/>
            <p:cNvSpPr>
              <a:spLocks noChangeAspect="1"/>
            </p:cNvSpPr>
            <p:nvPr/>
          </p:nvSpPr>
          <p:spPr>
            <a:xfrm flipV="1">
              <a:off x="6050280" y="2002932"/>
              <a:ext cx="91440" cy="91440"/>
            </a:xfrm>
            <a:prstGeom prst="flowChartConnector">
              <a:avLst/>
            </a:prstGeom>
            <a:gr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Connector 137"/>
            <p:cNvSpPr>
              <a:spLocks noChangeAspect="1"/>
            </p:cNvSpPr>
            <p:nvPr/>
          </p:nvSpPr>
          <p:spPr>
            <a:xfrm flipV="1">
              <a:off x="6045472" y="2672276"/>
              <a:ext cx="91440" cy="91440"/>
            </a:xfrm>
            <a:prstGeom prst="flowChartConnector">
              <a:avLst/>
            </a:prstGeom>
            <a:gr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lowchart: Connector 138"/>
            <p:cNvSpPr>
              <a:spLocks noChangeAspect="1"/>
            </p:cNvSpPr>
            <p:nvPr/>
          </p:nvSpPr>
          <p:spPr>
            <a:xfrm flipV="1">
              <a:off x="6054448" y="3408851"/>
              <a:ext cx="91440" cy="91440"/>
            </a:xfrm>
            <a:prstGeom prst="flowChartConnector">
              <a:avLst/>
            </a:prstGeom>
            <a:gr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lowchart: Connector 139"/>
            <p:cNvSpPr>
              <a:spLocks noChangeAspect="1"/>
            </p:cNvSpPr>
            <p:nvPr/>
          </p:nvSpPr>
          <p:spPr>
            <a:xfrm flipV="1">
              <a:off x="6050986" y="4095212"/>
              <a:ext cx="91440" cy="91440"/>
            </a:xfrm>
            <a:prstGeom prst="flowChartConnector">
              <a:avLst/>
            </a:prstGeom>
            <a:gr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lowchart: Connector 140"/>
            <p:cNvSpPr>
              <a:spLocks noChangeAspect="1"/>
            </p:cNvSpPr>
            <p:nvPr/>
          </p:nvSpPr>
          <p:spPr>
            <a:xfrm flipV="1">
              <a:off x="6056177" y="4832676"/>
              <a:ext cx="91440" cy="91440"/>
            </a:xfrm>
            <a:prstGeom prst="flowChartConnector">
              <a:avLst/>
            </a:prstGeom>
            <a:gr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lowchart: Connector 141"/>
            <p:cNvSpPr>
              <a:spLocks noChangeAspect="1"/>
            </p:cNvSpPr>
            <p:nvPr/>
          </p:nvSpPr>
          <p:spPr>
            <a:xfrm flipV="1">
              <a:off x="6048520" y="5519872"/>
              <a:ext cx="91440" cy="91440"/>
            </a:xfrm>
            <a:prstGeom prst="flowChartConnector">
              <a:avLst/>
            </a:prstGeom>
            <a:gr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38"/>
          <p:cNvGrpSpPr/>
          <p:nvPr/>
        </p:nvGrpSpPr>
        <p:grpSpPr>
          <a:xfrm>
            <a:off x="690293" y="1992136"/>
            <a:ext cx="5277871" cy="1088295"/>
            <a:chOff x="644107" y="1330751"/>
            <a:chExt cx="3874553" cy="816221"/>
          </a:xfrm>
        </p:grpSpPr>
        <p:sp>
          <p:nvSpPr>
            <p:cNvPr id="13" name="Rounded Rectangle 37"/>
            <p:cNvSpPr/>
            <p:nvPr/>
          </p:nvSpPr>
          <p:spPr>
            <a:xfrm>
              <a:off x="644107" y="1384863"/>
              <a:ext cx="3725972" cy="762109"/>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Rounded Rectangle 32"/>
            <p:cNvSpPr/>
            <p:nvPr/>
          </p:nvSpPr>
          <p:spPr>
            <a:xfrm>
              <a:off x="644107" y="1330751"/>
              <a:ext cx="3725972" cy="762109"/>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Isosceles Triangle 36"/>
            <p:cNvSpPr/>
            <p:nvPr/>
          </p:nvSpPr>
          <p:spPr>
            <a:xfrm rot="5400000">
              <a:off x="4322531" y="1607670"/>
              <a:ext cx="183987" cy="208271"/>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6" name="Group 73"/>
          <p:cNvGrpSpPr/>
          <p:nvPr/>
        </p:nvGrpSpPr>
        <p:grpSpPr>
          <a:xfrm flipH="1">
            <a:off x="6189965" y="2591655"/>
            <a:ext cx="5299040" cy="1088295"/>
            <a:chOff x="644107" y="1330751"/>
            <a:chExt cx="3874553" cy="816221"/>
          </a:xfrm>
        </p:grpSpPr>
        <p:sp>
          <p:nvSpPr>
            <p:cNvPr id="17" name="Rounded Rectangle 74"/>
            <p:cNvSpPr/>
            <p:nvPr/>
          </p:nvSpPr>
          <p:spPr>
            <a:xfrm>
              <a:off x="644107" y="1384863"/>
              <a:ext cx="3725972" cy="762109"/>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Rounded Rectangle 75"/>
            <p:cNvSpPr/>
            <p:nvPr/>
          </p:nvSpPr>
          <p:spPr>
            <a:xfrm>
              <a:off x="644107" y="1330751"/>
              <a:ext cx="3725972" cy="76210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Isosceles Triangle 76"/>
            <p:cNvSpPr/>
            <p:nvPr/>
          </p:nvSpPr>
          <p:spPr>
            <a:xfrm rot="5400000">
              <a:off x="4322531" y="1607670"/>
              <a:ext cx="183987" cy="20827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0" name="Group 47"/>
          <p:cNvGrpSpPr/>
          <p:nvPr/>
        </p:nvGrpSpPr>
        <p:grpSpPr>
          <a:xfrm>
            <a:off x="690294" y="3284132"/>
            <a:ext cx="5278952" cy="1088295"/>
            <a:chOff x="644107" y="1330751"/>
            <a:chExt cx="3874553" cy="816221"/>
          </a:xfrm>
        </p:grpSpPr>
        <p:sp>
          <p:nvSpPr>
            <p:cNvPr id="21" name="Rounded Rectangle 48"/>
            <p:cNvSpPr/>
            <p:nvPr/>
          </p:nvSpPr>
          <p:spPr>
            <a:xfrm>
              <a:off x="644107" y="1384863"/>
              <a:ext cx="3725972" cy="762109"/>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Rounded Rectangle 49"/>
            <p:cNvSpPr/>
            <p:nvPr/>
          </p:nvSpPr>
          <p:spPr>
            <a:xfrm>
              <a:off x="644107" y="1330751"/>
              <a:ext cx="3725972" cy="762109"/>
            </a:xfrm>
            <a:prstGeom prst="roundRect">
              <a:avLst>
                <a:gd name="adj" fmla="val 5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3" name="Isosceles Triangle 50"/>
            <p:cNvSpPr/>
            <p:nvPr/>
          </p:nvSpPr>
          <p:spPr>
            <a:xfrm rot="5400000">
              <a:off x="4322531" y="1607670"/>
              <a:ext cx="183987" cy="20827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4" name="Group 81"/>
          <p:cNvGrpSpPr/>
          <p:nvPr/>
        </p:nvGrpSpPr>
        <p:grpSpPr>
          <a:xfrm flipH="1">
            <a:off x="6194483" y="3942372"/>
            <a:ext cx="5294521" cy="1088295"/>
            <a:chOff x="644107" y="1330751"/>
            <a:chExt cx="3874553" cy="816221"/>
          </a:xfrm>
        </p:grpSpPr>
        <p:sp>
          <p:nvSpPr>
            <p:cNvPr id="25" name="Rounded Rectangle 82"/>
            <p:cNvSpPr/>
            <p:nvPr/>
          </p:nvSpPr>
          <p:spPr>
            <a:xfrm>
              <a:off x="644107" y="1384863"/>
              <a:ext cx="3725972" cy="762109"/>
            </a:xfrm>
            <a:prstGeom prst="roundRect">
              <a:avLst>
                <a:gd name="adj" fmla="val 50000"/>
              </a:avLst>
            </a:prstGeom>
            <a:solidFill>
              <a:srgbClr val="2046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Rounded Rectangle 83"/>
            <p:cNvSpPr/>
            <p:nvPr/>
          </p:nvSpPr>
          <p:spPr>
            <a:xfrm>
              <a:off x="644107" y="1330751"/>
              <a:ext cx="3725972" cy="762109"/>
            </a:xfrm>
            <a:prstGeom prst="roundRect">
              <a:avLst>
                <a:gd name="adj" fmla="val 50000"/>
              </a:avLst>
            </a:prstGeom>
            <a:solidFill>
              <a:srgbClr val="2F56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Isosceles Triangle 84"/>
            <p:cNvSpPr/>
            <p:nvPr/>
          </p:nvSpPr>
          <p:spPr>
            <a:xfrm rot="5400000">
              <a:off x="4322531" y="1607670"/>
              <a:ext cx="183987" cy="208271"/>
            </a:xfrm>
            <a:prstGeom prst="triangle">
              <a:avLst/>
            </a:prstGeom>
            <a:solidFill>
              <a:srgbClr val="2F56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8" name="Group 55"/>
          <p:cNvGrpSpPr/>
          <p:nvPr/>
        </p:nvGrpSpPr>
        <p:grpSpPr>
          <a:xfrm>
            <a:off x="690293" y="4641075"/>
            <a:ext cx="5306823" cy="1088295"/>
            <a:chOff x="644107" y="1330751"/>
            <a:chExt cx="3874553" cy="816221"/>
          </a:xfrm>
        </p:grpSpPr>
        <p:sp>
          <p:nvSpPr>
            <p:cNvPr id="29" name="Rounded Rectangle 59"/>
            <p:cNvSpPr/>
            <p:nvPr/>
          </p:nvSpPr>
          <p:spPr>
            <a:xfrm>
              <a:off x="644107" y="1384863"/>
              <a:ext cx="3725972" cy="762109"/>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0" name="Rounded Rectangle 63"/>
            <p:cNvSpPr/>
            <p:nvPr/>
          </p:nvSpPr>
          <p:spPr>
            <a:xfrm>
              <a:off x="644107" y="1330751"/>
              <a:ext cx="3725972" cy="762109"/>
            </a:xfrm>
            <a:prstGeom prst="roundRect">
              <a:avLst>
                <a:gd name="adj" fmla="val 50000"/>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Isosceles Triangle 68"/>
            <p:cNvSpPr/>
            <p:nvPr/>
          </p:nvSpPr>
          <p:spPr>
            <a:xfrm rot="5400000">
              <a:off x="4322531" y="1607670"/>
              <a:ext cx="183987" cy="20827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32" name="Group 89"/>
          <p:cNvGrpSpPr/>
          <p:nvPr/>
        </p:nvGrpSpPr>
        <p:grpSpPr>
          <a:xfrm flipH="1">
            <a:off x="6208338" y="5266255"/>
            <a:ext cx="5280665" cy="1088295"/>
            <a:chOff x="644107" y="1330751"/>
            <a:chExt cx="3874553" cy="816221"/>
          </a:xfrm>
        </p:grpSpPr>
        <p:sp>
          <p:nvSpPr>
            <p:cNvPr id="33" name="Rounded Rectangle 90"/>
            <p:cNvSpPr/>
            <p:nvPr/>
          </p:nvSpPr>
          <p:spPr>
            <a:xfrm>
              <a:off x="644107" y="1384863"/>
              <a:ext cx="3725972" cy="762109"/>
            </a:xfrm>
            <a:prstGeom prst="roundRect">
              <a:avLst>
                <a:gd name="adj" fmla="val 50000"/>
              </a:avLst>
            </a:prstGeom>
            <a:solidFill>
              <a:srgbClr val="3857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4" name="Rounded Rectangle 91"/>
            <p:cNvSpPr/>
            <p:nvPr/>
          </p:nvSpPr>
          <p:spPr>
            <a:xfrm>
              <a:off x="644107" y="1330751"/>
              <a:ext cx="3725972" cy="762109"/>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5" name="Isosceles Triangle 92"/>
            <p:cNvSpPr/>
            <p:nvPr/>
          </p:nvSpPr>
          <p:spPr>
            <a:xfrm rot="5400000">
              <a:off x="4322531" y="1607670"/>
              <a:ext cx="183987" cy="208271"/>
            </a:xfrm>
            <a:prstGeom prst="triangle">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36" name="Oval 124"/>
          <p:cNvSpPr>
            <a:spLocks noChangeAspect="1"/>
          </p:cNvSpPr>
          <p:nvPr/>
        </p:nvSpPr>
        <p:spPr bwMode="auto">
          <a:xfrm>
            <a:off x="4887017" y="2093711"/>
            <a:ext cx="822960" cy="822960"/>
          </a:xfrm>
          <a:prstGeom prst="ellipse">
            <a:avLst/>
          </a:prstGeom>
          <a:noFill/>
          <a:ln w="6350">
            <a:solidFill>
              <a:schemeClr val="bg1"/>
            </a:solidFill>
            <a:round/>
            <a:headEnd/>
            <a:tailEnd/>
          </a:ln>
          <a:effectLst/>
        </p:spPr>
        <p:txBody>
          <a:bodyPr vert="horz" wrap="none" lIns="121920" tIns="60960" rIns="121920" bIns="60960" numCol="1" rtlCol="0" anchor="ctr" anchorCtr="1" compatLnSpc="1">
            <a:prstTxWarp prst="textNoShape">
              <a:avLst/>
            </a:prstTxWarp>
          </a:bodyPr>
          <a:lstStyle/>
          <a:p>
            <a:pPr algn="ctr"/>
            <a:r>
              <a:rPr lang="en-US" sz="2400" dirty="0">
                <a:latin typeface="+mj-lt"/>
              </a:rPr>
              <a:t>1941</a:t>
            </a:r>
          </a:p>
        </p:txBody>
      </p:sp>
      <p:sp>
        <p:nvSpPr>
          <p:cNvPr id="37" name="Oval 119"/>
          <p:cNvSpPr>
            <a:spLocks noChangeAspect="1"/>
          </p:cNvSpPr>
          <p:nvPr/>
        </p:nvSpPr>
        <p:spPr bwMode="auto">
          <a:xfrm>
            <a:off x="6444275" y="2701665"/>
            <a:ext cx="822960" cy="822960"/>
          </a:xfrm>
          <a:prstGeom prst="ellipse">
            <a:avLst/>
          </a:prstGeom>
          <a:noFill/>
          <a:ln w="6350">
            <a:solidFill>
              <a:schemeClr val="bg1"/>
            </a:solidFill>
            <a:round/>
            <a:headEnd/>
            <a:tailEnd/>
          </a:ln>
          <a:effectLst/>
        </p:spPr>
        <p:txBody>
          <a:bodyPr vert="horz" wrap="none" lIns="121920" tIns="60960" rIns="121920" bIns="60960" numCol="1" rtlCol="0" anchor="ctr" anchorCtr="1" compatLnSpc="1">
            <a:prstTxWarp prst="textNoShape">
              <a:avLst/>
            </a:prstTxWarp>
          </a:bodyPr>
          <a:lstStyle/>
          <a:p>
            <a:pPr algn="ctr"/>
            <a:r>
              <a:rPr lang="en-US" sz="2400" dirty="0">
                <a:solidFill>
                  <a:schemeClr val="bg2">
                    <a:lumMod val="10000"/>
                  </a:schemeClr>
                </a:solidFill>
                <a:latin typeface="+mj-lt"/>
              </a:rPr>
              <a:t>1941</a:t>
            </a:r>
          </a:p>
        </p:txBody>
      </p:sp>
      <p:sp>
        <p:nvSpPr>
          <p:cNvPr id="38" name="Oval 120"/>
          <p:cNvSpPr>
            <a:spLocks noChangeAspect="1"/>
          </p:cNvSpPr>
          <p:nvPr/>
        </p:nvSpPr>
        <p:spPr bwMode="auto">
          <a:xfrm>
            <a:off x="4883004" y="3397469"/>
            <a:ext cx="822960" cy="822960"/>
          </a:xfrm>
          <a:prstGeom prst="ellipse">
            <a:avLst/>
          </a:prstGeom>
          <a:noFill/>
          <a:ln w="6350">
            <a:solidFill>
              <a:schemeClr val="bg1"/>
            </a:solidFill>
            <a:round/>
            <a:headEnd/>
            <a:tailEnd/>
          </a:ln>
          <a:effectLst/>
        </p:spPr>
        <p:txBody>
          <a:bodyPr vert="horz" wrap="none" lIns="121920" tIns="60960" rIns="121920" bIns="60960" numCol="1" rtlCol="0" anchor="ctr" anchorCtr="1" compatLnSpc="1">
            <a:prstTxWarp prst="textNoShape">
              <a:avLst/>
            </a:prstTxWarp>
          </a:bodyPr>
          <a:lstStyle/>
          <a:p>
            <a:pPr algn="ctr"/>
            <a:r>
              <a:rPr lang="en-US" sz="2400" dirty="0">
                <a:latin typeface="+mj-lt"/>
              </a:rPr>
              <a:t>1960</a:t>
            </a:r>
          </a:p>
        </p:txBody>
      </p:sp>
      <p:sp>
        <p:nvSpPr>
          <p:cNvPr id="39" name="Oval 122"/>
          <p:cNvSpPr>
            <a:spLocks noChangeAspect="1"/>
          </p:cNvSpPr>
          <p:nvPr/>
        </p:nvSpPr>
        <p:spPr bwMode="auto">
          <a:xfrm>
            <a:off x="6472149" y="4090470"/>
            <a:ext cx="822960" cy="822960"/>
          </a:xfrm>
          <a:prstGeom prst="ellipse">
            <a:avLst/>
          </a:prstGeom>
          <a:noFill/>
          <a:ln w="6350">
            <a:solidFill>
              <a:schemeClr val="bg1"/>
            </a:solidFill>
            <a:round/>
            <a:headEnd/>
            <a:tailEnd/>
          </a:ln>
          <a:effectLst/>
        </p:spPr>
        <p:txBody>
          <a:bodyPr vert="horz" wrap="none" lIns="121920" tIns="60960" rIns="121920" bIns="60960" numCol="1" rtlCol="0" anchor="ctr" anchorCtr="1" compatLnSpc="1">
            <a:prstTxWarp prst="textNoShape">
              <a:avLst/>
            </a:prstTxWarp>
          </a:bodyPr>
          <a:lstStyle/>
          <a:p>
            <a:pPr algn="ctr"/>
            <a:r>
              <a:rPr lang="en-US" sz="2400" dirty="0">
                <a:latin typeface="+mj-lt"/>
              </a:rPr>
              <a:t>1970</a:t>
            </a:r>
          </a:p>
        </p:txBody>
      </p:sp>
      <p:sp>
        <p:nvSpPr>
          <p:cNvPr id="40" name="Oval 121"/>
          <p:cNvSpPr>
            <a:spLocks noChangeAspect="1"/>
          </p:cNvSpPr>
          <p:nvPr/>
        </p:nvSpPr>
        <p:spPr bwMode="auto">
          <a:xfrm>
            <a:off x="4883004" y="4763870"/>
            <a:ext cx="822960" cy="822960"/>
          </a:xfrm>
          <a:prstGeom prst="ellipse">
            <a:avLst/>
          </a:prstGeom>
          <a:noFill/>
          <a:ln w="6350">
            <a:solidFill>
              <a:schemeClr val="bg1"/>
            </a:solidFill>
            <a:round/>
            <a:headEnd/>
            <a:tailEnd/>
          </a:ln>
          <a:effectLst/>
        </p:spPr>
        <p:txBody>
          <a:bodyPr vert="horz" wrap="none" lIns="121920" tIns="60960" rIns="121920" bIns="60960" numCol="1" rtlCol="0" anchor="ctr" anchorCtr="1" compatLnSpc="1">
            <a:prstTxWarp prst="textNoShape">
              <a:avLst/>
            </a:prstTxWarp>
          </a:bodyPr>
          <a:lstStyle/>
          <a:p>
            <a:pPr algn="ctr"/>
            <a:r>
              <a:rPr lang="en-US" sz="2400" dirty="0">
                <a:latin typeface="+mj-lt"/>
              </a:rPr>
              <a:t>1980</a:t>
            </a:r>
          </a:p>
        </p:txBody>
      </p:sp>
      <p:sp>
        <p:nvSpPr>
          <p:cNvPr id="41" name="Oval 123"/>
          <p:cNvSpPr>
            <a:spLocks noChangeAspect="1"/>
          </p:cNvSpPr>
          <p:nvPr/>
        </p:nvSpPr>
        <p:spPr bwMode="auto">
          <a:xfrm>
            <a:off x="6478949" y="5399140"/>
            <a:ext cx="822960" cy="822960"/>
          </a:xfrm>
          <a:prstGeom prst="ellipse">
            <a:avLst/>
          </a:prstGeom>
          <a:noFill/>
          <a:ln w="6350">
            <a:solidFill>
              <a:schemeClr val="bg1"/>
            </a:solidFill>
            <a:round/>
            <a:headEnd/>
            <a:tailEnd/>
          </a:ln>
          <a:effectLst/>
        </p:spPr>
        <p:txBody>
          <a:bodyPr vert="horz" wrap="none" lIns="121920" tIns="60960" rIns="121920" bIns="60960" numCol="1" rtlCol="0" anchor="ctr" anchorCtr="1" compatLnSpc="1">
            <a:prstTxWarp prst="textNoShape">
              <a:avLst/>
            </a:prstTxWarp>
          </a:bodyPr>
          <a:lstStyle/>
          <a:p>
            <a:pPr algn="ctr"/>
            <a:r>
              <a:rPr lang="en-US" sz="2400" dirty="0">
                <a:latin typeface="+mj-lt"/>
              </a:rPr>
              <a:t>1990</a:t>
            </a:r>
          </a:p>
        </p:txBody>
      </p:sp>
      <p:sp>
        <p:nvSpPr>
          <p:cNvPr id="42" name="Text Box 10"/>
          <p:cNvSpPr txBox="1">
            <a:spLocks noChangeArrowheads="1"/>
          </p:cNvSpPr>
          <p:nvPr/>
        </p:nvSpPr>
        <p:spPr bwMode="auto">
          <a:xfrm>
            <a:off x="772047" y="2093711"/>
            <a:ext cx="4289331" cy="892552"/>
          </a:xfrm>
          <a:prstGeom prst="rect">
            <a:avLst/>
          </a:prstGeom>
          <a:noFill/>
          <a:ln w="9525">
            <a:noFill/>
            <a:miter lim="800000"/>
            <a:headEnd/>
            <a:tailEnd/>
          </a:ln>
        </p:spPr>
        <p:txBody>
          <a:bodyPr wrap="square" lIns="60960" tIns="30480" rIns="60960" bIns="30480">
            <a:spAutoFit/>
          </a:bodyPr>
          <a:lstStyle/>
          <a:p>
            <a:pPr defTabSz="1219170">
              <a:spcBef>
                <a:spcPct val="20000"/>
              </a:spcBef>
              <a:defRPr/>
            </a:pPr>
            <a:r>
              <a:rPr lang="fr-FR" b="1" dirty="0">
                <a:solidFill>
                  <a:schemeClr val="tx1">
                    <a:lumMod val="85000"/>
                    <a:lumOff val="15000"/>
                  </a:schemeClr>
                </a:solidFill>
                <a:latin typeface="Times New Roman" panose="02020603050405020304" pitchFamily="18" charset="0"/>
                <a:cs typeface="Times New Roman" panose="02020603050405020304" pitchFamily="18" charset="0"/>
              </a:rPr>
              <a:t>les travaux du développement de la théorie de l’information par Shannon qui ont lancé des programmes de cryptage</a:t>
            </a:r>
            <a:endParaRPr lang="en-US" sz="1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43" name="Text Box 10"/>
          <p:cNvSpPr txBox="1">
            <a:spLocks noChangeArrowheads="1"/>
          </p:cNvSpPr>
          <p:nvPr/>
        </p:nvSpPr>
        <p:spPr bwMode="auto">
          <a:xfrm>
            <a:off x="7335412" y="2582131"/>
            <a:ext cx="3995637" cy="892552"/>
          </a:xfrm>
          <a:prstGeom prst="rect">
            <a:avLst/>
          </a:prstGeom>
          <a:noFill/>
          <a:ln w="9525">
            <a:noFill/>
            <a:miter lim="800000"/>
            <a:headEnd/>
            <a:tailEnd/>
          </a:ln>
        </p:spPr>
        <p:txBody>
          <a:bodyPr wrap="square" lIns="60960" tIns="30480" rIns="60960" bIns="30480">
            <a:spAutoFit/>
          </a:bodyPr>
          <a:lstStyle/>
          <a:p>
            <a:pPr defTabSz="1219170">
              <a:spcBef>
                <a:spcPct val="20000"/>
              </a:spcBef>
              <a:defRPr/>
            </a:pPr>
            <a:r>
              <a:rPr lang="fr-FR" b="1" dirty="0">
                <a:solidFill>
                  <a:schemeClr val="tx1">
                    <a:lumMod val="85000"/>
                    <a:lumOff val="15000"/>
                  </a:schemeClr>
                </a:solidFill>
                <a:latin typeface="Times New Roman" panose="02020603050405020304" pitchFamily="18" charset="0"/>
                <a:cs typeface="Times New Roman" panose="02020603050405020304" pitchFamily="18" charset="0"/>
              </a:rPr>
              <a:t>invention du 1</a:t>
            </a:r>
            <a:r>
              <a:rPr lang="fr-FR" b="1" baseline="30000" dirty="0">
                <a:solidFill>
                  <a:schemeClr val="tx1">
                    <a:lumMod val="85000"/>
                    <a:lumOff val="15000"/>
                  </a:schemeClr>
                </a:solidFill>
                <a:latin typeface="Times New Roman" panose="02020603050405020304" pitchFamily="18" charset="0"/>
                <a:cs typeface="Times New Roman" panose="02020603050405020304" pitchFamily="18" charset="0"/>
              </a:rPr>
              <a:t>er</a:t>
            </a:r>
            <a:r>
              <a:rPr lang="fr-FR" b="1" dirty="0">
                <a:solidFill>
                  <a:schemeClr val="tx1">
                    <a:lumMod val="85000"/>
                    <a:lumOff val="15000"/>
                  </a:schemeClr>
                </a:solidFill>
                <a:latin typeface="Times New Roman" panose="02020603050405020304" pitchFamily="18" charset="0"/>
                <a:cs typeface="Times New Roman" panose="02020603050405020304" pitchFamily="18" charset="0"/>
              </a:rPr>
              <a:t> système de codage des transmissions à étalement de spectre en saut de fréquence par Hedy Lamarr </a:t>
            </a:r>
            <a:endParaRPr lang="en-US" sz="1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44" name="Text Box 10"/>
          <p:cNvSpPr txBox="1">
            <a:spLocks noChangeArrowheads="1"/>
          </p:cNvSpPr>
          <p:nvPr/>
        </p:nvSpPr>
        <p:spPr bwMode="auto">
          <a:xfrm>
            <a:off x="838948" y="3314683"/>
            <a:ext cx="4174798" cy="892552"/>
          </a:xfrm>
          <a:prstGeom prst="rect">
            <a:avLst/>
          </a:prstGeom>
          <a:noFill/>
          <a:ln w="9525">
            <a:noFill/>
            <a:miter lim="800000"/>
            <a:headEnd/>
            <a:tailEnd/>
          </a:ln>
        </p:spPr>
        <p:txBody>
          <a:bodyPr wrap="square" lIns="60960" tIns="30480" rIns="60960" bIns="30480">
            <a:spAutoFit/>
          </a:bodyPr>
          <a:lstStyle/>
          <a:p>
            <a:pPr defTabSz="1219170">
              <a:spcBef>
                <a:spcPct val="20000"/>
              </a:spcBef>
              <a:defRPr/>
            </a:pPr>
            <a:r>
              <a:rPr lang="fr-FR" b="1" dirty="0">
                <a:solidFill>
                  <a:schemeClr val="tx1">
                    <a:lumMod val="85000"/>
                    <a:lumOff val="15000"/>
                  </a:schemeClr>
                </a:solidFill>
                <a:latin typeface="Times New Roman" panose="02020603050405020304" pitchFamily="18" charset="0"/>
                <a:cs typeface="Times New Roman" panose="02020603050405020304" pitchFamily="18" charset="0"/>
              </a:rPr>
              <a:t>Les systèmes de communication par étalement de spectre ont été développés par les établissements militaires</a:t>
            </a:r>
            <a:endParaRPr lang="en-US" sz="1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45" name="Text Box 10"/>
          <p:cNvSpPr txBox="1">
            <a:spLocks noChangeArrowheads="1"/>
          </p:cNvSpPr>
          <p:nvPr/>
        </p:nvSpPr>
        <p:spPr bwMode="auto">
          <a:xfrm>
            <a:off x="7295109" y="4016799"/>
            <a:ext cx="4037512" cy="892552"/>
          </a:xfrm>
          <a:prstGeom prst="rect">
            <a:avLst/>
          </a:prstGeom>
          <a:noFill/>
          <a:ln w="9525">
            <a:noFill/>
            <a:miter lim="800000"/>
            <a:headEnd/>
            <a:tailEnd/>
          </a:ln>
        </p:spPr>
        <p:txBody>
          <a:bodyPr wrap="square" lIns="60960" tIns="30480" rIns="60960" bIns="30480">
            <a:spAutoFit/>
          </a:bodyPr>
          <a:lstStyle/>
          <a:p>
            <a:pPr defTabSz="1219170">
              <a:spcBef>
                <a:spcPct val="20000"/>
              </a:spcBef>
              <a:defRPr/>
            </a:pPr>
            <a:r>
              <a:rPr lang="fr-FR" b="1" dirty="0">
                <a:solidFill>
                  <a:schemeClr val="bg1"/>
                </a:solidFill>
                <a:latin typeface="Times New Roman" panose="02020603050405020304" pitchFamily="18" charset="0"/>
                <a:cs typeface="Times New Roman" panose="02020603050405020304" pitchFamily="18" charset="0"/>
              </a:rPr>
              <a:t>Les travaux sur l'étalement du spectre ont incité la commercialisation de ces systèmes pour l'utilisation civile</a:t>
            </a:r>
            <a:endParaRPr lang="en-US" sz="14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46" name="Text Box 10"/>
          <p:cNvSpPr txBox="1">
            <a:spLocks noChangeArrowheads="1"/>
          </p:cNvSpPr>
          <p:nvPr/>
        </p:nvSpPr>
        <p:spPr bwMode="auto">
          <a:xfrm>
            <a:off x="845492" y="4729074"/>
            <a:ext cx="3971168" cy="892552"/>
          </a:xfrm>
          <a:prstGeom prst="rect">
            <a:avLst/>
          </a:prstGeom>
          <a:noFill/>
          <a:ln w="9525">
            <a:noFill/>
            <a:miter lim="800000"/>
            <a:headEnd/>
            <a:tailEnd/>
          </a:ln>
        </p:spPr>
        <p:txBody>
          <a:bodyPr wrap="square" lIns="60960" tIns="30480" rIns="60960" bIns="30480">
            <a:spAutoFit/>
          </a:bodyPr>
          <a:lstStyle/>
          <a:p>
            <a:pPr defTabSz="1219170">
              <a:spcBef>
                <a:spcPct val="20000"/>
              </a:spcBef>
              <a:defRPr/>
            </a:pPr>
            <a:r>
              <a:rPr lang="fr-FR" b="1" dirty="0">
                <a:solidFill>
                  <a:schemeClr val="tx1">
                    <a:lumMod val="85000"/>
                    <a:lumOff val="15000"/>
                  </a:schemeClr>
                </a:solidFill>
                <a:latin typeface="Times New Roman" panose="02020603050405020304" pitchFamily="18" charset="0"/>
                <a:cs typeface="Times New Roman" panose="02020603050405020304" pitchFamily="18" charset="0"/>
              </a:rPr>
              <a:t>Les technique d’étalement de spectre ont été mise en œuvre dans les systèmes GSM </a:t>
            </a:r>
            <a:endParaRPr lang="en-US" sz="1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47" name="Text Box 10"/>
          <p:cNvSpPr txBox="1">
            <a:spLocks noChangeArrowheads="1"/>
          </p:cNvSpPr>
          <p:nvPr/>
        </p:nvSpPr>
        <p:spPr bwMode="auto">
          <a:xfrm>
            <a:off x="7267235" y="5338404"/>
            <a:ext cx="4298855" cy="892552"/>
          </a:xfrm>
          <a:prstGeom prst="rect">
            <a:avLst/>
          </a:prstGeom>
          <a:noFill/>
          <a:ln w="9525">
            <a:noFill/>
            <a:miter lim="800000"/>
            <a:headEnd/>
            <a:tailEnd/>
          </a:ln>
        </p:spPr>
        <p:txBody>
          <a:bodyPr wrap="square" lIns="60960" tIns="30480" rIns="60960" bIns="30480">
            <a:spAutoFit/>
          </a:bodyPr>
          <a:lstStyle/>
          <a:p>
            <a:pPr defTabSz="1219170">
              <a:spcBef>
                <a:spcPct val="20000"/>
              </a:spcBef>
              <a:defRPr/>
            </a:pPr>
            <a:r>
              <a:rPr lang="fr-FR" b="1" dirty="0">
                <a:solidFill>
                  <a:schemeClr val="bg1"/>
                </a:solidFill>
                <a:latin typeface="Times New Roman" panose="02020603050405020304" pitchFamily="18" charset="0"/>
                <a:cs typeface="Times New Roman" panose="02020603050405020304" pitchFamily="18" charset="0"/>
              </a:rPr>
              <a:t>la technique d'étalement de spectre a été combinée avec la technique multiporteuses offrant une plus grande diversité</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50" name="Arrow: Pentagon 49"/>
          <p:cNvSpPr/>
          <p:nvPr/>
        </p:nvSpPr>
        <p:spPr>
          <a:xfrm>
            <a:off x="0" y="0"/>
            <a:ext cx="4222651"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3200" b="1" dirty="0">
                <a:solidFill>
                  <a:srgbClr val="002060"/>
                </a:solidFill>
                <a:latin typeface="Times New Roman" panose="02020603050405020304" pitchFamily="18" charset="0"/>
                <a:cs typeface="Times New Roman" panose="02020603050405020304" pitchFamily="18" charset="0"/>
              </a:rPr>
              <a:t>Un peu d’histoire</a:t>
            </a:r>
          </a:p>
        </p:txBody>
      </p:sp>
      <p:sp>
        <p:nvSpPr>
          <p:cNvPr id="51" name="TextBox 50"/>
          <p:cNvSpPr txBox="1"/>
          <p:nvPr/>
        </p:nvSpPr>
        <p:spPr>
          <a:xfrm>
            <a:off x="616150" y="801751"/>
            <a:ext cx="10930597" cy="923330"/>
          </a:xfrm>
          <a:prstGeom prst="rect">
            <a:avLst/>
          </a:prstGeom>
          <a:gradFill>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gradFill>
          <a:ln>
            <a:no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a:latin typeface="Times New Roman" panose="02020603050405020304" pitchFamily="18" charset="0"/>
                <a:cs typeface="Times New Roman" panose="02020603050405020304" pitchFamily="18" charset="0"/>
              </a:rPr>
              <a:t>Il y avait une utilisation intensive de la guerre des communications au cours de la Seconde Guerre mondiale pour intercepter et interférer avec les communications hostile. Par conséquent, cette procédure a suscité un vif intérêt qui a conduit au développement des systèmes de communications sécurisées</a:t>
            </a:r>
          </a:p>
        </p:txBody>
      </p:sp>
      <p:sp>
        <p:nvSpPr>
          <p:cNvPr id="52" name="Slide Number Placeholder 51"/>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2</a:t>
            </a:r>
          </a:p>
        </p:txBody>
      </p:sp>
    </p:spTree>
    <p:extLst>
      <p:ext uri="{BB962C8B-B14F-4D97-AF65-F5344CB8AC3E}">
        <p14:creationId xmlns:p14="http://schemas.microsoft.com/office/powerpoint/2010/main" val="28256584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900" decel="100000" fill="hold"/>
                                        <p:tgtEl>
                                          <p:spTgt spid="3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0-#ppt_w/2"/>
                                          </p:val>
                                        </p:tav>
                                        <p:tav tm="100000">
                                          <p:val>
                                            <p:strVal val="#ppt_x"/>
                                          </p:val>
                                        </p:tav>
                                      </p:tavLst>
                                    </p:anim>
                                    <p:anim calcmode="lin" valueType="num">
                                      <p:cBhvr additive="base">
                                        <p:cTn id="35"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37"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900" decel="100000" fill="hold"/>
                                        <p:tgtEl>
                                          <p:spTgt spid="37"/>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37"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anim calcmode="lin" valueType="num">
                                      <p:cBhvr>
                                        <p:cTn id="63" dur="1000" fill="hold"/>
                                        <p:tgtEl>
                                          <p:spTgt spid="38"/>
                                        </p:tgtEl>
                                        <p:attrNameLst>
                                          <p:attrName>ppt_x</p:attrName>
                                        </p:attrNameLst>
                                      </p:cBhvr>
                                      <p:tavLst>
                                        <p:tav tm="0">
                                          <p:val>
                                            <p:strVal val="#ppt_x"/>
                                          </p:val>
                                        </p:tav>
                                        <p:tav tm="100000">
                                          <p:val>
                                            <p:strVal val="#ppt_x"/>
                                          </p:val>
                                        </p:tav>
                                      </p:tavLst>
                                    </p:anim>
                                    <p:anim calcmode="lin" valueType="num">
                                      <p:cBhvr>
                                        <p:cTn id="64" dur="900" decel="100000" fill="hold"/>
                                        <p:tgtEl>
                                          <p:spTgt spid="38"/>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 calcmode="lin" valueType="num">
                                      <p:cBhvr additive="base">
                                        <p:cTn id="68" dur="500" fill="hold"/>
                                        <p:tgtEl>
                                          <p:spTgt spid="44"/>
                                        </p:tgtEl>
                                        <p:attrNameLst>
                                          <p:attrName>ppt_x</p:attrName>
                                        </p:attrNameLst>
                                      </p:cBhvr>
                                      <p:tavLst>
                                        <p:tav tm="0">
                                          <p:val>
                                            <p:strVal val="0-#ppt_w/2"/>
                                          </p:val>
                                        </p:tav>
                                        <p:tav tm="100000">
                                          <p:val>
                                            <p:strVal val="#ppt_x"/>
                                          </p:val>
                                        </p:tav>
                                      </p:tavLst>
                                    </p:anim>
                                    <p:anim calcmode="lin" valueType="num">
                                      <p:cBhvr additive="base">
                                        <p:cTn id="69"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nodeType="click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fill="hold"/>
                                        <p:tgtEl>
                                          <p:spTgt spid="24"/>
                                        </p:tgtEl>
                                        <p:attrNameLst>
                                          <p:attrName>ppt_x</p:attrName>
                                        </p:attrNameLst>
                                      </p:cBhvr>
                                      <p:tavLst>
                                        <p:tav tm="0">
                                          <p:val>
                                            <p:strVal val="1+#ppt_w/2"/>
                                          </p:val>
                                        </p:tav>
                                        <p:tav tm="100000">
                                          <p:val>
                                            <p:strVal val="#ppt_x"/>
                                          </p:val>
                                        </p:tav>
                                      </p:tavLst>
                                    </p:anim>
                                    <p:anim calcmode="lin" valueType="num">
                                      <p:cBhvr additive="base">
                                        <p:cTn id="75" dur="500" fill="hold"/>
                                        <p:tgtEl>
                                          <p:spTgt spid="24"/>
                                        </p:tgtEl>
                                        <p:attrNameLst>
                                          <p:attrName>ppt_y</p:attrName>
                                        </p:attrNameLst>
                                      </p:cBhvr>
                                      <p:tavLst>
                                        <p:tav tm="0">
                                          <p:val>
                                            <p:strVal val="#ppt_y"/>
                                          </p:val>
                                        </p:tav>
                                        <p:tav tm="100000">
                                          <p:val>
                                            <p:strVal val="#ppt_y"/>
                                          </p:val>
                                        </p:tav>
                                      </p:tavLst>
                                    </p:anim>
                                  </p:childTnLst>
                                </p:cTn>
                              </p:par>
                            </p:childTnLst>
                          </p:cTn>
                        </p:par>
                        <p:par>
                          <p:cTn id="76" fill="hold">
                            <p:stCondLst>
                              <p:cond delay="500"/>
                            </p:stCondLst>
                            <p:childTnLst>
                              <p:par>
                                <p:cTn id="77" presetID="37"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1000"/>
                                        <p:tgtEl>
                                          <p:spTgt spid="39"/>
                                        </p:tgtEl>
                                      </p:cBhvr>
                                    </p:animEffect>
                                    <p:anim calcmode="lin" valueType="num">
                                      <p:cBhvr>
                                        <p:cTn id="80" dur="1000" fill="hold"/>
                                        <p:tgtEl>
                                          <p:spTgt spid="39"/>
                                        </p:tgtEl>
                                        <p:attrNameLst>
                                          <p:attrName>ppt_x</p:attrName>
                                        </p:attrNameLst>
                                      </p:cBhvr>
                                      <p:tavLst>
                                        <p:tav tm="0">
                                          <p:val>
                                            <p:strVal val="#ppt_x"/>
                                          </p:val>
                                        </p:tav>
                                        <p:tav tm="100000">
                                          <p:val>
                                            <p:strVal val="#ppt_x"/>
                                          </p:val>
                                        </p:tav>
                                      </p:tavLst>
                                    </p:anim>
                                    <p:anim calcmode="lin" valueType="num">
                                      <p:cBhvr>
                                        <p:cTn id="81" dur="900" decel="100000" fill="hold"/>
                                        <p:tgtEl>
                                          <p:spTgt spid="39"/>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additive="base">
                                        <p:cTn id="85" dur="500" fill="hold"/>
                                        <p:tgtEl>
                                          <p:spTgt spid="45"/>
                                        </p:tgtEl>
                                        <p:attrNameLst>
                                          <p:attrName>ppt_x</p:attrName>
                                        </p:attrNameLst>
                                      </p:cBhvr>
                                      <p:tavLst>
                                        <p:tav tm="0">
                                          <p:val>
                                            <p:strVal val="1+#ppt_w/2"/>
                                          </p:val>
                                        </p:tav>
                                        <p:tav tm="100000">
                                          <p:val>
                                            <p:strVal val="#ppt_x"/>
                                          </p:val>
                                        </p:tav>
                                      </p:tavLst>
                                    </p:anim>
                                    <p:anim calcmode="lin" valueType="num">
                                      <p:cBhvr additive="base">
                                        <p:cTn id="86"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0-#ppt_w/2"/>
                                          </p:val>
                                        </p:tav>
                                        <p:tav tm="100000">
                                          <p:val>
                                            <p:strVal val="#ppt_x"/>
                                          </p:val>
                                        </p:tav>
                                      </p:tavLst>
                                    </p:anim>
                                    <p:anim calcmode="lin" valueType="num">
                                      <p:cBhvr additive="base">
                                        <p:cTn id="92" dur="500" fill="hold"/>
                                        <p:tgtEl>
                                          <p:spTgt spid="28"/>
                                        </p:tgtEl>
                                        <p:attrNameLst>
                                          <p:attrName>ppt_y</p:attrName>
                                        </p:attrNameLst>
                                      </p:cBhvr>
                                      <p:tavLst>
                                        <p:tav tm="0">
                                          <p:val>
                                            <p:strVal val="#ppt_y"/>
                                          </p:val>
                                        </p:tav>
                                        <p:tav tm="100000">
                                          <p:val>
                                            <p:strVal val="#ppt_y"/>
                                          </p:val>
                                        </p:tav>
                                      </p:tavLst>
                                    </p:anim>
                                  </p:childTnLst>
                                </p:cTn>
                              </p:par>
                            </p:childTnLst>
                          </p:cTn>
                        </p:par>
                        <p:par>
                          <p:cTn id="93" fill="hold">
                            <p:stCondLst>
                              <p:cond delay="500"/>
                            </p:stCondLst>
                            <p:childTnLst>
                              <p:par>
                                <p:cTn id="94" presetID="37" presetClass="entr" presetSubtype="0" fill="hold" grpId="0" nodeType="after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fade">
                                      <p:cBhvr>
                                        <p:cTn id="96" dur="1000"/>
                                        <p:tgtEl>
                                          <p:spTgt spid="40"/>
                                        </p:tgtEl>
                                      </p:cBhvr>
                                    </p:animEffect>
                                    <p:anim calcmode="lin" valueType="num">
                                      <p:cBhvr>
                                        <p:cTn id="97" dur="1000" fill="hold"/>
                                        <p:tgtEl>
                                          <p:spTgt spid="40"/>
                                        </p:tgtEl>
                                        <p:attrNameLst>
                                          <p:attrName>ppt_x</p:attrName>
                                        </p:attrNameLst>
                                      </p:cBhvr>
                                      <p:tavLst>
                                        <p:tav tm="0">
                                          <p:val>
                                            <p:strVal val="#ppt_x"/>
                                          </p:val>
                                        </p:tav>
                                        <p:tav tm="100000">
                                          <p:val>
                                            <p:strVal val="#ppt_x"/>
                                          </p:val>
                                        </p:tav>
                                      </p:tavLst>
                                    </p:anim>
                                    <p:anim calcmode="lin" valueType="num">
                                      <p:cBhvr>
                                        <p:cTn id="98" dur="900" decel="100000" fill="hold"/>
                                        <p:tgtEl>
                                          <p:spTgt spid="40"/>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fill="hold"/>
                                        <p:tgtEl>
                                          <p:spTgt spid="46"/>
                                        </p:tgtEl>
                                        <p:attrNameLst>
                                          <p:attrName>ppt_x</p:attrName>
                                        </p:attrNameLst>
                                      </p:cBhvr>
                                      <p:tavLst>
                                        <p:tav tm="0">
                                          <p:val>
                                            <p:strVal val="0-#ppt_w/2"/>
                                          </p:val>
                                        </p:tav>
                                        <p:tav tm="100000">
                                          <p:val>
                                            <p:strVal val="#ppt_x"/>
                                          </p:val>
                                        </p:tav>
                                      </p:tavLst>
                                    </p:anim>
                                    <p:anim calcmode="lin" valueType="num">
                                      <p:cBhvr additive="base">
                                        <p:cTn id="103"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2" fill="hold" nodeType="click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additive="base">
                                        <p:cTn id="108" dur="500" fill="hold"/>
                                        <p:tgtEl>
                                          <p:spTgt spid="32"/>
                                        </p:tgtEl>
                                        <p:attrNameLst>
                                          <p:attrName>ppt_x</p:attrName>
                                        </p:attrNameLst>
                                      </p:cBhvr>
                                      <p:tavLst>
                                        <p:tav tm="0">
                                          <p:val>
                                            <p:strVal val="1+#ppt_w/2"/>
                                          </p:val>
                                        </p:tav>
                                        <p:tav tm="100000">
                                          <p:val>
                                            <p:strVal val="#ppt_x"/>
                                          </p:val>
                                        </p:tav>
                                      </p:tavLst>
                                    </p:anim>
                                    <p:anim calcmode="lin" valueType="num">
                                      <p:cBhvr additive="base">
                                        <p:cTn id="109" dur="500" fill="hold"/>
                                        <p:tgtEl>
                                          <p:spTgt spid="32"/>
                                        </p:tgtEl>
                                        <p:attrNameLst>
                                          <p:attrName>ppt_y</p:attrName>
                                        </p:attrNameLst>
                                      </p:cBhvr>
                                      <p:tavLst>
                                        <p:tav tm="0">
                                          <p:val>
                                            <p:strVal val="#ppt_y"/>
                                          </p:val>
                                        </p:tav>
                                        <p:tav tm="100000">
                                          <p:val>
                                            <p:strVal val="#ppt_y"/>
                                          </p:val>
                                        </p:tav>
                                      </p:tavLst>
                                    </p:anim>
                                  </p:childTnLst>
                                </p:cTn>
                              </p:par>
                            </p:childTnLst>
                          </p:cTn>
                        </p:par>
                        <p:par>
                          <p:cTn id="110" fill="hold">
                            <p:stCondLst>
                              <p:cond delay="500"/>
                            </p:stCondLst>
                            <p:childTnLst>
                              <p:par>
                                <p:cTn id="111" presetID="37" presetClass="entr" presetSubtype="0" fill="hold" grpId="0" nodeType="afterEffect">
                                  <p:stCondLst>
                                    <p:cond delay="0"/>
                                  </p:stCondLst>
                                  <p:childTnLst>
                                    <p:set>
                                      <p:cBhvr>
                                        <p:cTn id="112" dur="1" fill="hold">
                                          <p:stCondLst>
                                            <p:cond delay="0"/>
                                          </p:stCondLst>
                                        </p:cTn>
                                        <p:tgtEl>
                                          <p:spTgt spid="41"/>
                                        </p:tgtEl>
                                        <p:attrNameLst>
                                          <p:attrName>style.visibility</p:attrName>
                                        </p:attrNameLst>
                                      </p:cBhvr>
                                      <p:to>
                                        <p:strVal val="visible"/>
                                      </p:to>
                                    </p:set>
                                    <p:animEffect transition="in" filter="fade">
                                      <p:cBhvr>
                                        <p:cTn id="113" dur="1000"/>
                                        <p:tgtEl>
                                          <p:spTgt spid="41"/>
                                        </p:tgtEl>
                                      </p:cBhvr>
                                    </p:animEffect>
                                    <p:anim calcmode="lin" valueType="num">
                                      <p:cBhvr>
                                        <p:cTn id="114" dur="1000" fill="hold"/>
                                        <p:tgtEl>
                                          <p:spTgt spid="41"/>
                                        </p:tgtEl>
                                        <p:attrNameLst>
                                          <p:attrName>ppt_x</p:attrName>
                                        </p:attrNameLst>
                                      </p:cBhvr>
                                      <p:tavLst>
                                        <p:tav tm="0">
                                          <p:val>
                                            <p:strVal val="#ppt_x"/>
                                          </p:val>
                                        </p:tav>
                                        <p:tav tm="100000">
                                          <p:val>
                                            <p:strVal val="#ppt_x"/>
                                          </p:val>
                                        </p:tav>
                                      </p:tavLst>
                                    </p:anim>
                                    <p:anim calcmode="lin" valueType="num">
                                      <p:cBhvr>
                                        <p:cTn id="115" dur="900" decel="100000" fill="hold"/>
                                        <p:tgtEl>
                                          <p:spTgt spid="41"/>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117" presetID="2" presetClass="entr" presetSubtype="2" fill="hold" grpId="0" nodeType="withEffect">
                                  <p:stCondLst>
                                    <p:cond delay="0"/>
                                  </p:stCondLst>
                                  <p:childTnLst>
                                    <p:set>
                                      <p:cBhvr>
                                        <p:cTn id="118" dur="1" fill="hold">
                                          <p:stCondLst>
                                            <p:cond delay="0"/>
                                          </p:stCondLst>
                                        </p:cTn>
                                        <p:tgtEl>
                                          <p:spTgt spid="47"/>
                                        </p:tgtEl>
                                        <p:attrNameLst>
                                          <p:attrName>style.visibility</p:attrName>
                                        </p:attrNameLst>
                                      </p:cBhvr>
                                      <p:to>
                                        <p:strVal val="visible"/>
                                      </p:to>
                                    </p:set>
                                    <p:anim calcmode="lin" valueType="num">
                                      <p:cBhvr additive="base">
                                        <p:cTn id="119" dur="500" fill="hold"/>
                                        <p:tgtEl>
                                          <p:spTgt spid="47"/>
                                        </p:tgtEl>
                                        <p:attrNameLst>
                                          <p:attrName>ppt_x</p:attrName>
                                        </p:attrNameLst>
                                      </p:cBhvr>
                                      <p:tavLst>
                                        <p:tav tm="0">
                                          <p:val>
                                            <p:strVal val="1+#ppt_w/2"/>
                                          </p:val>
                                        </p:tav>
                                        <p:tav tm="100000">
                                          <p:val>
                                            <p:strVal val="#ppt_x"/>
                                          </p:val>
                                        </p:tav>
                                      </p:tavLst>
                                    </p:anim>
                                    <p:anim calcmode="lin" valueType="num">
                                      <p:cBhvr additive="base">
                                        <p:cTn id="120"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50" grpId="0" animBg="1"/>
      <p:bldP spid="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67807" y="62924"/>
            <a:ext cx="1701479" cy="461665"/>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pPr algn="ctr"/>
            <a:endParaRPr lang="en-US" sz="2400" dirty="0">
              <a:solidFill>
                <a:schemeClr val="bg1"/>
              </a:solidFill>
            </a:endParaRPr>
          </a:p>
        </p:txBody>
      </p:sp>
      <p:sp>
        <p:nvSpPr>
          <p:cNvPr id="59" name="Arrow: Pentagon 58"/>
          <p:cNvSpPr/>
          <p:nvPr/>
        </p:nvSpPr>
        <p:spPr>
          <a:xfrm>
            <a:off x="277251" y="2433271"/>
            <a:ext cx="11637498" cy="1991457"/>
          </a:xfrm>
          <a:prstGeom prst="homePlat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3600"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3</a:t>
            </a:r>
          </a:p>
        </p:txBody>
      </p:sp>
    </p:spTree>
    <p:extLst>
      <p:ext uri="{BB962C8B-B14F-4D97-AF65-F5344CB8AC3E}">
        <p14:creationId xmlns:p14="http://schemas.microsoft.com/office/powerpoint/2010/main" val="386218866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323557" y="0"/>
            <a:ext cx="11868444" cy="68580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67807" y="62924"/>
            <a:ext cx="1701479" cy="461665"/>
          </a:xfrm>
          <a:prstGeom prst="rect">
            <a:avLst/>
          </a:prstGeom>
          <a:noFill/>
          <a:ln>
            <a:noFill/>
          </a:ln>
          <a:effectLst>
            <a:outerShdw blurRad="50800" dist="38100" dir="2700000" algn="tl" rotWithShape="0">
              <a:prstClr val="black">
                <a:alpha val="40000"/>
              </a:prstClr>
            </a:outerShdw>
          </a:effectLst>
        </p:spPr>
        <p:txBody>
          <a:bodyPr wrap="square" rtlCol="0">
            <a:spAutoFit/>
          </a:bodyPr>
          <a:lstStyle/>
          <a:p>
            <a:pPr algn="ctr"/>
            <a:endParaRPr lang="en-US" sz="2400" dirty="0">
              <a:solidFill>
                <a:schemeClr val="bg1"/>
              </a:solidFill>
            </a:endParaRPr>
          </a:p>
        </p:txBody>
      </p:sp>
      <p:grpSp>
        <p:nvGrpSpPr>
          <p:cNvPr id="39" name="Group 38"/>
          <p:cNvGrpSpPr/>
          <p:nvPr/>
        </p:nvGrpSpPr>
        <p:grpSpPr>
          <a:xfrm>
            <a:off x="566223" y="698857"/>
            <a:ext cx="3217986" cy="508000"/>
            <a:chOff x="6572357" y="3914649"/>
            <a:chExt cx="1706880" cy="508000"/>
          </a:xfrm>
        </p:grpSpPr>
        <p:cxnSp>
          <p:nvCxnSpPr>
            <p:cNvPr id="40" name="Straight Connector 39"/>
            <p:cNvCxnSpPr/>
            <p:nvPr/>
          </p:nvCxnSpPr>
          <p:spPr>
            <a:xfrm rot="10800000">
              <a:off x="6572357" y="4207383"/>
              <a:ext cx="1706880" cy="2117"/>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sp>
          <p:nvSpPr>
            <p:cNvPr id="41" name="Trapezoid 40"/>
            <p:cNvSpPr/>
            <p:nvPr/>
          </p:nvSpPr>
          <p:spPr>
            <a:xfrm rot="10800000" flipH="1">
              <a:off x="6944891" y="4215215"/>
              <a:ext cx="1190624" cy="203200"/>
            </a:xfrm>
            <a:prstGeom prst="trapezoid">
              <a:avLst>
                <a:gd name="adj" fmla="val 6250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Parallelogram 41"/>
            <p:cNvSpPr/>
            <p:nvPr/>
          </p:nvSpPr>
          <p:spPr>
            <a:xfrm flipV="1">
              <a:off x="6698290" y="3914649"/>
              <a:ext cx="1312339" cy="508000"/>
            </a:xfrm>
            <a:prstGeom prst="parallelogram">
              <a:avLst>
                <a:gd name="adj" fmla="val 63243"/>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3" name="Rectangle 42"/>
          <p:cNvSpPr/>
          <p:nvPr/>
        </p:nvSpPr>
        <p:spPr>
          <a:xfrm>
            <a:off x="537669" y="992650"/>
            <a:ext cx="11440219" cy="2055689"/>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dirty="0"/>
          </a:p>
        </p:txBody>
      </p:sp>
      <p:sp>
        <p:nvSpPr>
          <p:cNvPr id="44" name="Freeform 35"/>
          <p:cNvSpPr/>
          <p:nvPr/>
        </p:nvSpPr>
        <p:spPr>
          <a:xfrm rot="16200000" flipH="1" flipV="1">
            <a:off x="1147995" y="369422"/>
            <a:ext cx="1447800" cy="2136504"/>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fr-BE" sz="2000" b="1" dirty="0">
                <a:latin typeface="Times New Roman" panose="02020603050405020304" pitchFamily="18" charset="0"/>
                <a:cs typeface="Times New Roman" panose="02020603050405020304" pitchFamily="18" charset="0"/>
              </a:rPr>
              <a:t>Système</a:t>
            </a:r>
            <a:r>
              <a:rPr lang="en-US" sz="2000" b="1" dirty="0">
                <a:latin typeface="Times New Roman" panose="02020603050405020304" pitchFamily="18" charset="0"/>
                <a:cs typeface="Times New Roman" panose="02020603050405020304" pitchFamily="18" charset="0"/>
              </a:rPr>
              <a:t> de communication </a:t>
            </a:r>
            <a:r>
              <a:rPr lang="fr-CA" sz="2000" b="1" dirty="0">
                <a:latin typeface="Times New Roman" panose="02020603050405020304" pitchFamily="18" charset="0"/>
                <a:cs typeface="Times New Roman" panose="02020603050405020304" pitchFamily="18" charset="0"/>
              </a:rPr>
              <a:t>numérique</a:t>
            </a:r>
          </a:p>
        </p:txBody>
      </p:sp>
      <p:sp>
        <p:nvSpPr>
          <p:cNvPr id="46" name="TextBox 45"/>
          <p:cNvSpPr txBox="1"/>
          <p:nvPr/>
        </p:nvSpPr>
        <p:spPr>
          <a:xfrm>
            <a:off x="3002392" y="1247295"/>
            <a:ext cx="8556491" cy="707886"/>
          </a:xfrm>
          <a:prstGeom prst="rect">
            <a:avLst/>
          </a:prstGeom>
          <a:noFill/>
        </p:spPr>
        <p:txBody>
          <a:bodyPr wrap="square" rtlCol="0">
            <a:spAutoFit/>
          </a:bodyPr>
          <a:lstStyle/>
          <a:p>
            <a:pPr defTabSz="1219170">
              <a:spcBef>
                <a:spcPct val="20000"/>
              </a:spcBef>
              <a:defRPr/>
            </a:pPr>
            <a:r>
              <a:rPr lang="fr-FR" sz="2000" dirty="0">
                <a:latin typeface="Times New Roman" panose="02020603050405020304" pitchFamily="18" charset="0"/>
                <a:cs typeface="Times New Roman" panose="02020603050405020304" pitchFamily="18" charset="0"/>
              </a:rPr>
              <a:t>L’ensemble des moyens qui permettent la transmission des informations sous forme numérique d’une source vers un destinataire</a:t>
            </a:r>
          </a:p>
        </p:txBody>
      </p:sp>
      <p:sp>
        <p:nvSpPr>
          <p:cNvPr id="5" name="TextBox 4"/>
          <p:cNvSpPr txBox="1"/>
          <p:nvPr/>
        </p:nvSpPr>
        <p:spPr>
          <a:xfrm>
            <a:off x="1616586" y="2153740"/>
            <a:ext cx="1216505" cy="830997"/>
          </a:xfrm>
          <a:prstGeom prst="rect">
            <a:avLst/>
          </a:prstGeom>
          <a:noFill/>
        </p:spPr>
        <p:txBody>
          <a:bodyPr wrap="square" rtlCol="0">
            <a:spAutoFit/>
          </a:bodyPr>
          <a:lstStyle/>
          <a:p>
            <a:r>
              <a:rPr lang="fr-FR" sz="2400" b="1" dirty="0">
                <a:latin typeface="Times New Roman" panose="02020603050405020304" pitchFamily="18" charset="0"/>
                <a:cs typeface="Times New Roman" panose="02020603050405020304" pitchFamily="18" charset="0"/>
              </a:rPr>
              <a:t>011101</a:t>
            </a:r>
          </a:p>
          <a:p>
            <a:r>
              <a:rPr lang="fr-FR" sz="2400" b="1" dirty="0">
                <a:latin typeface="Times New Roman" panose="02020603050405020304" pitchFamily="18" charset="0"/>
                <a:cs typeface="Times New Roman" panose="02020603050405020304" pitchFamily="18" charset="0"/>
              </a:rPr>
              <a:t>source</a:t>
            </a:r>
          </a:p>
        </p:txBody>
      </p:sp>
      <p:sp>
        <p:nvSpPr>
          <p:cNvPr id="8" name="TextBox 7"/>
          <p:cNvSpPr txBox="1"/>
          <p:nvPr/>
        </p:nvSpPr>
        <p:spPr>
          <a:xfrm>
            <a:off x="10166430" y="2153740"/>
            <a:ext cx="1799618" cy="830997"/>
          </a:xfrm>
          <a:prstGeom prst="rect">
            <a:avLst/>
          </a:prstGeom>
          <a:noFill/>
        </p:spPr>
        <p:txBody>
          <a:bodyPr wrap="square" rtlCol="0">
            <a:spAutoFit/>
          </a:bodyPr>
          <a:lstStyle/>
          <a:p>
            <a:r>
              <a:rPr lang="fr-FR" sz="2400" b="1" dirty="0">
                <a:latin typeface="Times New Roman" panose="02020603050405020304" pitchFamily="18" charset="0"/>
                <a:cs typeface="Times New Roman" panose="02020603050405020304" pitchFamily="18" charset="0"/>
              </a:rPr>
              <a:t>011101</a:t>
            </a:r>
          </a:p>
          <a:p>
            <a:r>
              <a:rPr lang="fr-FR" sz="2400" b="1" dirty="0">
                <a:latin typeface="Times New Roman" panose="02020603050405020304" pitchFamily="18" charset="0"/>
                <a:cs typeface="Times New Roman" panose="02020603050405020304" pitchFamily="18" charset="0"/>
              </a:rPr>
              <a:t>destinataire</a:t>
            </a:r>
          </a:p>
        </p:txBody>
      </p:sp>
      <p:sp>
        <p:nvSpPr>
          <p:cNvPr id="9" name="Rectangle: Rounded Corners 8"/>
          <p:cNvSpPr/>
          <p:nvPr/>
        </p:nvSpPr>
        <p:spPr>
          <a:xfrm>
            <a:off x="2940147" y="2242023"/>
            <a:ext cx="1580095" cy="654433"/>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dirty="0">
                <a:solidFill>
                  <a:srgbClr val="002060"/>
                </a:solidFill>
                <a:latin typeface="Times New Roman" panose="02020603050405020304" pitchFamily="18" charset="0"/>
                <a:cs typeface="Times New Roman" panose="02020603050405020304" pitchFamily="18" charset="0"/>
              </a:rPr>
              <a:t>émetteur</a:t>
            </a:r>
          </a:p>
        </p:txBody>
      </p:sp>
      <p:sp>
        <p:nvSpPr>
          <p:cNvPr id="11" name="Arrow: Right 10"/>
          <p:cNvSpPr/>
          <p:nvPr/>
        </p:nvSpPr>
        <p:spPr>
          <a:xfrm>
            <a:off x="4843799" y="2208767"/>
            <a:ext cx="2950234" cy="714857"/>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400" b="1" dirty="0">
                <a:solidFill>
                  <a:schemeClr val="accent6">
                    <a:lumMod val="50000"/>
                  </a:schemeClr>
                </a:solidFill>
                <a:latin typeface="Times New Roman" panose="02020603050405020304" pitchFamily="18" charset="0"/>
                <a:cs typeface="Times New Roman" panose="02020603050405020304" pitchFamily="18" charset="0"/>
              </a:rPr>
              <a:t>canal</a:t>
            </a:r>
          </a:p>
        </p:txBody>
      </p:sp>
      <p:sp>
        <p:nvSpPr>
          <p:cNvPr id="12" name="Rectangle: Rounded Corners 11"/>
          <p:cNvSpPr/>
          <p:nvPr/>
        </p:nvSpPr>
        <p:spPr>
          <a:xfrm>
            <a:off x="8117590" y="2243067"/>
            <a:ext cx="1725283" cy="65338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400" b="1" dirty="0">
                <a:solidFill>
                  <a:schemeClr val="accent2">
                    <a:lumMod val="50000"/>
                  </a:schemeClr>
                </a:solidFill>
                <a:latin typeface="Times New Roman" panose="02020603050405020304" pitchFamily="18" charset="0"/>
                <a:cs typeface="Times New Roman" panose="02020603050405020304" pitchFamily="18" charset="0"/>
              </a:rPr>
              <a:t>récepteur</a:t>
            </a:r>
          </a:p>
        </p:txBody>
      </p:sp>
      <p:grpSp>
        <p:nvGrpSpPr>
          <p:cNvPr id="48" name="Group 47"/>
          <p:cNvGrpSpPr/>
          <p:nvPr/>
        </p:nvGrpSpPr>
        <p:grpSpPr>
          <a:xfrm>
            <a:off x="537669" y="3215247"/>
            <a:ext cx="3217986" cy="508000"/>
            <a:chOff x="6572357" y="3914649"/>
            <a:chExt cx="1706880" cy="508000"/>
          </a:xfrm>
        </p:grpSpPr>
        <p:cxnSp>
          <p:nvCxnSpPr>
            <p:cNvPr id="49" name="Straight Connector 48"/>
            <p:cNvCxnSpPr/>
            <p:nvPr/>
          </p:nvCxnSpPr>
          <p:spPr>
            <a:xfrm rot="10800000">
              <a:off x="6572357" y="4207383"/>
              <a:ext cx="1706880" cy="2117"/>
            </a:xfrm>
            <a:prstGeom prst="line">
              <a:avLst/>
            </a:prstGeom>
            <a:ln/>
          </p:spPr>
          <p:style>
            <a:lnRef idx="1">
              <a:schemeClr val="accent2"/>
            </a:lnRef>
            <a:fillRef idx="3">
              <a:schemeClr val="accent2"/>
            </a:fillRef>
            <a:effectRef idx="2">
              <a:schemeClr val="accent2"/>
            </a:effectRef>
            <a:fontRef idx="minor">
              <a:schemeClr val="lt1"/>
            </a:fontRef>
          </p:style>
        </p:cxnSp>
        <p:sp>
          <p:nvSpPr>
            <p:cNvPr id="50" name="Trapezoid 49"/>
            <p:cNvSpPr/>
            <p:nvPr/>
          </p:nvSpPr>
          <p:spPr>
            <a:xfrm rot="10800000" flipH="1">
              <a:off x="6944891" y="4215215"/>
              <a:ext cx="1190624" cy="203200"/>
            </a:xfrm>
            <a:prstGeom prst="trapezoid">
              <a:avLst>
                <a:gd name="adj" fmla="val 62501"/>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2400" dirty="0"/>
            </a:p>
          </p:txBody>
        </p:sp>
        <p:sp>
          <p:nvSpPr>
            <p:cNvPr id="51" name="Parallelogram 50"/>
            <p:cNvSpPr/>
            <p:nvPr/>
          </p:nvSpPr>
          <p:spPr>
            <a:xfrm flipV="1">
              <a:off x="6698290" y="3914649"/>
              <a:ext cx="1312339" cy="508000"/>
            </a:xfrm>
            <a:prstGeom prst="parallelogram">
              <a:avLst>
                <a:gd name="adj" fmla="val 63243"/>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2400" dirty="0"/>
            </a:p>
          </p:txBody>
        </p:sp>
      </p:grpSp>
      <p:sp>
        <p:nvSpPr>
          <p:cNvPr id="52" name="Rectangle 51"/>
          <p:cNvSpPr/>
          <p:nvPr/>
        </p:nvSpPr>
        <p:spPr>
          <a:xfrm>
            <a:off x="557865" y="3494017"/>
            <a:ext cx="11399826" cy="3197599"/>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dirty="0"/>
          </a:p>
        </p:txBody>
      </p:sp>
      <p:sp>
        <p:nvSpPr>
          <p:cNvPr id="53" name="Freeform 35"/>
          <p:cNvSpPr/>
          <p:nvPr/>
        </p:nvSpPr>
        <p:spPr>
          <a:xfrm rot="16200000" flipH="1" flipV="1">
            <a:off x="1103185" y="2870895"/>
            <a:ext cx="1447800" cy="2136504"/>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ln/>
        </p:spPr>
        <p:style>
          <a:lnRef idx="1">
            <a:schemeClr val="accent2"/>
          </a:lnRef>
          <a:fillRef idx="3">
            <a:schemeClr val="accent2"/>
          </a:fillRef>
          <a:effectRef idx="2">
            <a:schemeClr val="accent2"/>
          </a:effectRef>
          <a:fontRef idx="minor">
            <a:schemeClr val="lt1"/>
          </a:fontRef>
        </p:style>
        <p:txBody>
          <a:bodyPr vert="vert270" rtlCol="0" anchor="t"/>
          <a:lstStyle/>
          <a:p>
            <a:pPr algn="ctr"/>
            <a:r>
              <a:rPr lang="en-US" sz="2000" b="1" dirty="0">
                <a:latin typeface="Times New Roman" panose="02020603050405020304" pitchFamily="18" charset="0"/>
                <a:cs typeface="Times New Roman" panose="02020603050405020304" pitchFamily="18" charset="0"/>
              </a:rPr>
              <a:t>Accès multiple</a:t>
            </a:r>
          </a:p>
        </p:txBody>
      </p:sp>
      <p:sp>
        <p:nvSpPr>
          <p:cNvPr id="13" name="TextBox 12"/>
          <p:cNvSpPr txBox="1"/>
          <p:nvPr/>
        </p:nvSpPr>
        <p:spPr>
          <a:xfrm>
            <a:off x="2963594" y="3579183"/>
            <a:ext cx="8768331" cy="1477328"/>
          </a:xfrm>
          <a:prstGeom prst="rect">
            <a:avLst/>
          </a:prstGeom>
          <a:noFill/>
        </p:spPr>
        <p:txBody>
          <a:bodyPr wrap="square" rtlCol="0">
            <a:spAutoFit/>
          </a:bodyPr>
          <a:lstStyle/>
          <a:p>
            <a:pPr>
              <a:lnSpc>
                <a:spcPct val="150000"/>
              </a:lnSpc>
            </a:pPr>
            <a:r>
              <a:rPr lang="fr-BE" altLang="fr-FR" sz="2000" dirty="0">
                <a:latin typeface="Times New Roman" panose="02020603050405020304" pitchFamily="18" charset="0"/>
                <a:cs typeface="Times New Roman" panose="02020603050405020304" pitchFamily="18" charset="0"/>
              </a:rPr>
              <a:t>Afin</a:t>
            </a:r>
            <a:r>
              <a:rPr lang="en-US" altLang="fr-FR" sz="2000" dirty="0">
                <a:latin typeface="Times New Roman" panose="02020603050405020304" pitchFamily="18" charset="0"/>
                <a:cs typeface="Times New Roman" panose="02020603050405020304" pitchFamily="18" charset="0"/>
              </a:rPr>
              <a:t> de </a:t>
            </a:r>
            <a:r>
              <a:rPr lang="fr-FR" altLang="fr-FR" sz="2000" dirty="0">
                <a:latin typeface="Times New Roman" panose="02020603050405020304" pitchFamily="18" charset="0"/>
                <a:cs typeface="Times New Roman" panose="02020603050405020304" pitchFamily="18" charset="0"/>
              </a:rPr>
              <a:t>réduire</a:t>
            </a:r>
            <a:r>
              <a:rPr lang="en-US" altLang="fr-FR" sz="2000" dirty="0">
                <a:latin typeface="Times New Roman" panose="02020603050405020304" pitchFamily="18" charset="0"/>
                <a:cs typeface="Times New Roman" panose="02020603050405020304" pitchFamily="18" charset="0"/>
              </a:rPr>
              <a:t> les </a:t>
            </a:r>
            <a:r>
              <a:rPr lang="en-US" altLang="fr-FR" sz="2000" dirty="0" err="1">
                <a:latin typeface="Times New Roman" panose="02020603050405020304" pitchFamily="18" charset="0"/>
                <a:cs typeface="Times New Roman" panose="02020603050405020304" pitchFamily="18" charset="0"/>
              </a:rPr>
              <a:t>risques</a:t>
            </a:r>
            <a:r>
              <a:rPr lang="en-US" altLang="fr-FR" sz="2000" dirty="0">
                <a:latin typeface="Times New Roman" panose="02020603050405020304" pitchFamily="18" charset="0"/>
                <a:cs typeface="Times New Roman" panose="02020603050405020304" pitchFamily="18" charset="0"/>
              </a:rPr>
              <a:t> </a:t>
            </a:r>
            <a:r>
              <a:rPr lang="en-US" altLang="fr-FR" sz="2000" dirty="0" err="1">
                <a:latin typeface="Times New Roman" panose="02020603050405020304" pitchFamily="18" charset="0"/>
                <a:cs typeface="Times New Roman" panose="02020603050405020304" pitchFamily="18" charset="0"/>
              </a:rPr>
              <a:t>d’encombrement</a:t>
            </a:r>
            <a:r>
              <a:rPr lang="en-US" altLang="fr-FR" sz="2000" dirty="0">
                <a:latin typeface="Times New Roman" panose="02020603050405020304" pitchFamily="18" charset="0"/>
                <a:cs typeface="Times New Roman" panose="02020603050405020304" pitchFamily="18" charset="0"/>
              </a:rPr>
              <a:t> des </a:t>
            </a:r>
            <a:r>
              <a:rPr lang="en-US" altLang="fr-FR" sz="2000" dirty="0" err="1">
                <a:latin typeface="Times New Roman" panose="02020603050405020304" pitchFamily="18" charset="0"/>
                <a:cs typeface="Times New Roman" panose="02020603050405020304" pitchFamily="18" charset="0"/>
              </a:rPr>
              <a:t>canaux</a:t>
            </a:r>
            <a:r>
              <a:rPr lang="en-US" altLang="fr-FR" sz="2000" dirty="0">
                <a:latin typeface="Times New Roman" panose="02020603050405020304" pitchFamily="18" charset="0"/>
                <a:cs typeface="Times New Roman" panose="02020603050405020304" pitchFamily="18" charset="0"/>
              </a:rPr>
              <a:t> de transmission empreintées </a:t>
            </a:r>
            <a:r>
              <a:rPr lang="en-US" altLang="fr-FR" sz="2000" dirty="0" err="1">
                <a:latin typeface="Times New Roman" panose="02020603050405020304" pitchFamily="18" charset="0"/>
                <a:cs typeface="Times New Roman" panose="02020603050405020304" pitchFamily="18" charset="0"/>
              </a:rPr>
              <a:t>il</a:t>
            </a:r>
            <a:r>
              <a:rPr lang="en-US" altLang="fr-FR" sz="2000" dirty="0">
                <a:latin typeface="Times New Roman" panose="02020603050405020304" pitchFamily="18" charset="0"/>
                <a:cs typeface="Times New Roman" panose="02020603050405020304" pitchFamily="18" charset="0"/>
              </a:rPr>
              <a:t> </a:t>
            </a:r>
            <a:r>
              <a:rPr lang="en-US" altLang="fr-FR" sz="2000" dirty="0" err="1">
                <a:latin typeface="Times New Roman" panose="02020603050405020304" pitchFamily="18" charset="0"/>
                <a:cs typeface="Times New Roman" panose="02020603050405020304" pitchFamily="18" charset="0"/>
              </a:rPr>
              <a:t>est</a:t>
            </a:r>
            <a:r>
              <a:rPr lang="en-US" altLang="fr-FR" sz="2000" dirty="0">
                <a:latin typeface="Times New Roman" panose="02020603050405020304" pitchFamily="18" charset="0"/>
                <a:cs typeface="Times New Roman" panose="02020603050405020304" pitchFamily="18" charset="0"/>
              </a:rPr>
              <a:t> possible de </a:t>
            </a:r>
            <a:r>
              <a:rPr lang="en-US" altLang="fr-FR" sz="2000" dirty="0" err="1">
                <a:latin typeface="Times New Roman" panose="02020603050405020304" pitchFamily="18" charset="0"/>
                <a:cs typeface="Times New Roman" panose="02020603050405020304" pitchFamily="18" charset="0"/>
              </a:rPr>
              <a:t>rendre</a:t>
            </a:r>
            <a:r>
              <a:rPr lang="en-US" altLang="fr-FR" sz="2000" dirty="0">
                <a:latin typeface="Times New Roman" panose="02020603050405020304" pitchFamily="18" charset="0"/>
                <a:cs typeface="Times New Roman" panose="02020603050405020304" pitchFamily="18" charset="0"/>
              </a:rPr>
              <a:t> multiple </a:t>
            </a:r>
            <a:r>
              <a:rPr lang="en-US" altLang="fr-FR" sz="2000" dirty="0" err="1">
                <a:latin typeface="Times New Roman" panose="02020603050405020304" pitchFamily="18" charset="0"/>
                <a:cs typeface="Times New Roman" panose="02020603050405020304" pitchFamily="18" charset="0"/>
              </a:rPr>
              <a:t>l’accès</a:t>
            </a:r>
            <a:r>
              <a:rPr lang="en-US" altLang="fr-FR" sz="2000" dirty="0">
                <a:latin typeface="Times New Roman" panose="02020603050405020304" pitchFamily="18" charset="0"/>
                <a:cs typeface="Times New Roman" panose="02020603050405020304" pitchFamily="18" charset="0"/>
              </a:rPr>
              <a:t> </a:t>
            </a:r>
            <a:r>
              <a:rPr lang="en-US" altLang="fr-FR" sz="2000" dirty="0" err="1">
                <a:latin typeface="Times New Roman" panose="02020603050405020304" pitchFamily="18" charset="0"/>
                <a:cs typeface="Times New Roman" panose="02020603050405020304" pitchFamily="18" charset="0"/>
              </a:rPr>
              <a:t>d’usagers</a:t>
            </a:r>
            <a:r>
              <a:rPr lang="en-US" altLang="fr-FR" sz="2000" dirty="0">
                <a:latin typeface="Times New Roman" panose="02020603050405020304" pitchFamily="18" charset="0"/>
                <a:cs typeface="Times New Roman" panose="02020603050405020304" pitchFamily="18" charset="0"/>
              </a:rPr>
              <a:t> au canal de transmission </a:t>
            </a:r>
            <a:r>
              <a:rPr lang="en-US" altLang="fr-FR" sz="2000" dirty="0" err="1">
                <a:latin typeface="Times New Roman" panose="02020603050405020304" pitchFamily="18" charset="0"/>
                <a:cs typeface="Times New Roman" panose="02020603050405020304" pitchFamily="18" charset="0"/>
              </a:rPr>
              <a:t>ou</a:t>
            </a:r>
            <a:r>
              <a:rPr lang="en-US" altLang="fr-FR" sz="2000" dirty="0">
                <a:latin typeface="Times New Roman" panose="02020603050405020304" pitchFamily="18" charset="0"/>
                <a:cs typeface="Times New Roman" panose="02020603050405020304" pitchFamily="18" charset="0"/>
              </a:rPr>
              <a:t> le multiplexer</a:t>
            </a:r>
          </a:p>
        </p:txBody>
      </p:sp>
      <p:grpSp>
        <p:nvGrpSpPr>
          <p:cNvPr id="61" name="Group 61"/>
          <p:cNvGrpSpPr>
            <a:grpSpLocks/>
          </p:cNvGrpSpPr>
          <p:nvPr/>
        </p:nvGrpSpPr>
        <p:grpSpPr bwMode="auto">
          <a:xfrm>
            <a:off x="5175849" y="4663047"/>
            <a:ext cx="5890390" cy="1841270"/>
            <a:chOff x="567" y="1026"/>
            <a:chExt cx="4217" cy="1270"/>
          </a:xfrm>
        </p:grpSpPr>
        <p:grpSp>
          <p:nvGrpSpPr>
            <p:cNvPr id="62" name="Group 38"/>
            <p:cNvGrpSpPr>
              <a:grpSpLocks/>
            </p:cNvGrpSpPr>
            <p:nvPr/>
          </p:nvGrpSpPr>
          <p:grpSpPr bwMode="auto">
            <a:xfrm>
              <a:off x="567" y="1026"/>
              <a:ext cx="4217" cy="1270"/>
              <a:chOff x="113" y="1117"/>
              <a:chExt cx="5126" cy="1270"/>
            </a:xfrm>
          </p:grpSpPr>
          <p:sp>
            <p:nvSpPr>
              <p:cNvPr id="75" name="tower"/>
              <p:cNvSpPr>
                <a:spLocks noEditPoints="1" noChangeArrowheads="1"/>
              </p:cNvSpPr>
              <p:nvPr/>
            </p:nvSpPr>
            <p:spPr bwMode="auto">
              <a:xfrm>
                <a:off x="1383" y="1207"/>
                <a:ext cx="570" cy="114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55 w 21600"/>
                  <a:gd name="T31" fmla="*/ 22547 h 21600"/>
                  <a:gd name="T32" fmla="*/ 21486 w 21600"/>
                  <a:gd name="T33" fmla="*/ 27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969696"/>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76" name="tower"/>
              <p:cNvSpPr>
                <a:spLocks noEditPoints="1" noChangeArrowheads="1"/>
              </p:cNvSpPr>
              <p:nvPr/>
            </p:nvSpPr>
            <p:spPr bwMode="auto">
              <a:xfrm>
                <a:off x="3514" y="1207"/>
                <a:ext cx="570" cy="114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55 w 21600"/>
                  <a:gd name="T31" fmla="*/ 22547 h 21600"/>
                  <a:gd name="T32" fmla="*/ 21486 w 21600"/>
                  <a:gd name="T33" fmla="*/ 27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pic>
            <p:nvPicPr>
              <p:cNvPr id="77" name="Picture 16" descr="BD21318_"/>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7" y="1752"/>
                <a:ext cx="1587"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8" name="Group 26"/>
              <p:cNvGrpSpPr>
                <a:grpSpLocks/>
              </p:cNvGrpSpPr>
              <p:nvPr/>
            </p:nvGrpSpPr>
            <p:grpSpPr bwMode="auto">
              <a:xfrm>
                <a:off x="113" y="1117"/>
                <a:ext cx="317" cy="1225"/>
                <a:chOff x="68" y="754"/>
                <a:chExt cx="453" cy="1678"/>
              </a:xfrm>
            </p:grpSpPr>
            <p:sp>
              <p:nvSpPr>
                <p:cNvPr id="91" name="laptop"/>
                <p:cNvSpPr>
                  <a:spLocks noChangeAspect="1" noEditPoints="1" noChangeArrowheads="1"/>
                </p:cNvSpPr>
                <p:nvPr/>
              </p:nvSpPr>
              <p:spPr bwMode="auto">
                <a:xfrm>
                  <a:off x="68" y="754"/>
                  <a:ext cx="453" cy="34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4434 w 21600"/>
                    <a:gd name="T25" fmla="*/ 1837 h 21600"/>
                    <a:gd name="T26" fmla="*/ 17309 w 21600"/>
                    <a:gd name="T27" fmla="*/ 123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2" name="laptop"/>
                <p:cNvSpPr>
                  <a:spLocks noChangeAspect="1" noEditPoints="1" noChangeArrowheads="1"/>
                </p:cNvSpPr>
                <p:nvPr/>
              </p:nvSpPr>
              <p:spPr bwMode="auto">
                <a:xfrm>
                  <a:off x="68" y="1162"/>
                  <a:ext cx="453" cy="34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4434 w 21600"/>
                    <a:gd name="T25" fmla="*/ 1837 h 21600"/>
                    <a:gd name="T26" fmla="*/ 17309 w 21600"/>
                    <a:gd name="T27" fmla="*/ 123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3" name="laptop"/>
                <p:cNvSpPr>
                  <a:spLocks noChangeAspect="1" noEditPoints="1" noChangeArrowheads="1"/>
                </p:cNvSpPr>
                <p:nvPr/>
              </p:nvSpPr>
              <p:spPr bwMode="auto">
                <a:xfrm>
                  <a:off x="68" y="1592"/>
                  <a:ext cx="453" cy="34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4434 w 21600"/>
                    <a:gd name="T25" fmla="*/ 1837 h 21600"/>
                    <a:gd name="T26" fmla="*/ 17309 w 21600"/>
                    <a:gd name="T27" fmla="*/ 123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4" name="laptop"/>
                <p:cNvSpPr>
                  <a:spLocks noChangeAspect="1" noEditPoints="1" noChangeArrowheads="1"/>
                </p:cNvSpPr>
                <p:nvPr/>
              </p:nvSpPr>
              <p:spPr bwMode="auto">
                <a:xfrm>
                  <a:off x="68" y="2091"/>
                  <a:ext cx="453" cy="34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4434 w 21600"/>
                    <a:gd name="T25" fmla="*/ 1837 h 21600"/>
                    <a:gd name="T26" fmla="*/ 17309 w 21600"/>
                    <a:gd name="T27" fmla="*/ 123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grpSp>
          <p:sp>
            <p:nvSpPr>
              <p:cNvPr id="79" name="computr1"/>
              <p:cNvSpPr>
                <a:spLocks noChangeAspect="1" noEditPoints="1" noChangeArrowheads="1"/>
              </p:cNvSpPr>
              <p:nvPr/>
            </p:nvSpPr>
            <p:spPr bwMode="auto">
              <a:xfrm>
                <a:off x="4883" y="1181"/>
                <a:ext cx="356" cy="26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15 w 21600"/>
                  <a:gd name="T43" fmla="*/ 2536 h 21600"/>
                  <a:gd name="T44" fmla="*/ 16746 w 21600"/>
                  <a:gd name="T45" fmla="*/ 11127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0" name="computr1"/>
              <p:cNvSpPr>
                <a:spLocks noChangeAspect="1" noEditPoints="1" noChangeArrowheads="1"/>
              </p:cNvSpPr>
              <p:nvPr/>
            </p:nvSpPr>
            <p:spPr bwMode="auto">
              <a:xfrm>
                <a:off x="4876" y="1483"/>
                <a:ext cx="356" cy="26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15 w 21600"/>
                  <a:gd name="T43" fmla="*/ 2536 h 21600"/>
                  <a:gd name="T44" fmla="*/ 16746 w 21600"/>
                  <a:gd name="T45" fmla="*/ 11127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1" name="computr1"/>
              <p:cNvSpPr>
                <a:spLocks noChangeAspect="1" noEditPoints="1" noChangeArrowheads="1"/>
              </p:cNvSpPr>
              <p:nvPr/>
            </p:nvSpPr>
            <p:spPr bwMode="auto">
              <a:xfrm>
                <a:off x="4876" y="1800"/>
                <a:ext cx="356" cy="26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15 w 21600"/>
                  <a:gd name="T43" fmla="*/ 2536 h 21600"/>
                  <a:gd name="T44" fmla="*/ 16746 w 21600"/>
                  <a:gd name="T45" fmla="*/ 11127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2" name="computr1"/>
              <p:cNvSpPr>
                <a:spLocks noChangeAspect="1" noEditPoints="1" noChangeArrowheads="1"/>
              </p:cNvSpPr>
              <p:nvPr/>
            </p:nvSpPr>
            <p:spPr bwMode="auto">
              <a:xfrm>
                <a:off x="4876" y="2123"/>
                <a:ext cx="356" cy="26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15 w 21600"/>
                  <a:gd name="T43" fmla="*/ 2536 h 21600"/>
                  <a:gd name="T44" fmla="*/ 16746 w 21600"/>
                  <a:gd name="T45" fmla="*/ 11127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3" name="Line 27"/>
              <p:cNvSpPr>
                <a:spLocks noChangeShapeType="1"/>
              </p:cNvSpPr>
              <p:nvPr/>
            </p:nvSpPr>
            <p:spPr bwMode="auto">
              <a:xfrm>
                <a:off x="385" y="1253"/>
                <a:ext cx="998" cy="26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4" name="Line 28"/>
              <p:cNvSpPr>
                <a:spLocks noChangeShapeType="1"/>
              </p:cNvSpPr>
              <p:nvPr/>
            </p:nvSpPr>
            <p:spPr bwMode="auto">
              <a:xfrm>
                <a:off x="385" y="1525"/>
                <a:ext cx="1000" cy="136"/>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5" name="Line 29"/>
              <p:cNvSpPr>
                <a:spLocks noChangeShapeType="1"/>
              </p:cNvSpPr>
              <p:nvPr/>
            </p:nvSpPr>
            <p:spPr bwMode="auto">
              <a:xfrm>
                <a:off x="385" y="1842"/>
                <a:ext cx="998"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6" name="Line 30"/>
              <p:cNvSpPr>
                <a:spLocks noChangeShapeType="1"/>
              </p:cNvSpPr>
              <p:nvPr/>
            </p:nvSpPr>
            <p:spPr bwMode="auto">
              <a:xfrm flipV="1">
                <a:off x="385" y="2024"/>
                <a:ext cx="998" cy="181"/>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7" name="Line 34"/>
              <p:cNvSpPr>
                <a:spLocks noChangeShapeType="1"/>
              </p:cNvSpPr>
              <p:nvPr/>
            </p:nvSpPr>
            <p:spPr bwMode="auto">
              <a:xfrm>
                <a:off x="4059" y="1842"/>
                <a:ext cx="817" cy="182"/>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8" name="Line 35"/>
              <p:cNvSpPr>
                <a:spLocks noChangeShapeType="1"/>
              </p:cNvSpPr>
              <p:nvPr/>
            </p:nvSpPr>
            <p:spPr bwMode="auto">
              <a:xfrm>
                <a:off x="4059" y="1706"/>
                <a:ext cx="817" cy="0"/>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9" name="Line 36"/>
              <p:cNvSpPr>
                <a:spLocks noChangeShapeType="1"/>
              </p:cNvSpPr>
              <p:nvPr/>
            </p:nvSpPr>
            <p:spPr bwMode="auto">
              <a:xfrm flipV="1">
                <a:off x="4059" y="1389"/>
                <a:ext cx="817" cy="181"/>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0" name="Line 37"/>
              <p:cNvSpPr>
                <a:spLocks noChangeShapeType="1"/>
              </p:cNvSpPr>
              <p:nvPr/>
            </p:nvSpPr>
            <p:spPr bwMode="auto">
              <a:xfrm>
                <a:off x="4059" y="2024"/>
                <a:ext cx="817" cy="317"/>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grpSp>
        <p:sp>
          <p:nvSpPr>
            <p:cNvPr id="63" name="Rectangle 44"/>
            <p:cNvSpPr>
              <a:spLocks noChangeArrowheads="1"/>
            </p:cNvSpPr>
            <p:nvPr/>
          </p:nvSpPr>
          <p:spPr bwMode="auto">
            <a:xfrm rot="-1200000">
              <a:off x="1202" y="2069"/>
              <a:ext cx="182" cy="91"/>
            </a:xfrm>
            <a:prstGeom prst="rect">
              <a:avLst/>
            </a:prstGeom>
            <a:solidFill>
              <a:srgbClr val="4F81BD"/>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64" name="Rectangle 45"/>
            <p:cNvSpPr>
              <a:spLocks noChangeArrowheads="1"/>
            </p:cNvSpPr>
            <p:nvPr/>
          </p:nvSpPr>
          <p:spPr bwMode="auto">
            <a:xfrm rot="-900000">
              <a:off x="994" y="1806"/>
              <a:ext cx="182" cy="91"/>
            </a:xfrm>
            <a:prstGeom prst="rect">
              <a:avLst/>
            </a:prstGeom>
            <a:solidFill>
              <a:srgbClr val="0000FF"/>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65" name="Rectangle 46"/>
            <p:cNvSpPr>
              <a:spLocks noChangeArrowheads="1"/>
            </p:cNvSpPr>
            <p:nvPr/>
          </p:nvSpPr>
          <p:spPr bwMode="auto">
            <a:xfrm>
              <a:off x="975" y="1525"/>
              <a:ext cx="182" cy="91"/>
            </a:xfrm>
            <a:prstGeom prst="rect">
              <a:avLst/>
            </a:prstGeom>
            <a:solidFill>
              <a:srgbClr val="00FF00"/>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66" name="Rectangle 47"/>
            <p:cNvSpPr>
              <a:spLocks noChangeArrowheads="1"/>
            </p:cNvSpPr>
            <p:nvPr/>
          </p:nvSpPr>
          <p:spPr bwMode="auto">
            <a:xfrm rot="600000">
              <a:off x="1066" y="1117"/>
              <a:ext cx="182" cy="91"/>
            </a:xfrm>
            <a:prstGeom prst="rect">
              <a:avLst/>
            </a:prstGeom>
            <a:solidFill>
              <a:srgbClr val="FFCC00"/>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67" name="Rectangle 50"/>
            <p:cNvSpPr>
              <a:spLocks noChangeArrowheads="1"/>
            </p:cNvSpPr>
            <p:nvPr/>
          </p:nvSpPr>
          <p:spPr bwMode="auto">
            <a:xfrm>
              <a:off x="2970" y="1525"/>
              <a:ext cx="182" cy="91"/>
            </a:xfrm>
            <a:prstGeom prst="rect">
              <a:avLst/>
            </a:prstGeom>
            <a:solidFill>
              <a:srgbClr val="4F81BD"/>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68" name="Rectangle 51"/>
            <p:cNvSpPr>
              <a:spLocks noChangeArrowheads="1"/>
            </p:cNvSpPr>
            <p:nvPr/>
          </p:nvSpPr>
          <p:spPr bwMode="auto">
            <a:xfrm>
              <a:off x="2245" y="1525"/>
              <a:ext cx="182" cy="91"/>
            </a:xfrm>
            <a:prstGeom prst="rect">
              <a:avLst/>
            </a:prstGeom>
            <a:solidFill>
              <a:srgbClr val="FFCC00"/>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69" name="Rectangle 52"/>
            <p:cNvSpPr>
              <a:spLocks noChangeArrowheads="1"/>
            </p:cNvSpPr>
            <p:nvPr/>
          </p:nvSpPr>
          <p:spPr bwMode="auto">
            <a:xfrm>
              <a:off x="2716" y="1516"/>
              <a:ext cx="182" cy="91"/>
            </a:xfrm>
            <a:prstGeom prst="rect">
              <a:avLst/>
            </a:prstGeom>
            <a:solidFill>
              <a:srgbClr val="0000FF"/>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70" name="Rectangle 54"/>
            <p:cNvSpPr>
              <a:spLocks noChangeArrowheads="1"/>
            </p:cNvSpPr>
            <p:nvPr/>
          </p:nvSpPr>
          <p:spPr bwMode="auto">
            <a:xfrm>
              <a:off x="2472" y="1525"/>
              <a:ext cx="182" cy="91"/>
            </a:xfrm>
            <a:prstGeom prst="rect">
              <a:avLst/>
            </a:prstGeom>
            <a:solidFill>
              <a:srgbClr val="00FF00"/>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71" name="Rectangle 55"/>
            <p:cNvSpPr>
              <a:spLocks noChangeArrowheads="1"/>
            </p:cNvSpPr>
            <p:nvPr/>
          </p:nvSpPr>
          <p:spPr bwMode="auto">
            <a:xfrm rot="-960000">
              <a:off x="4095" y="1441"/>
              <a:ext cx="182" cy="91"/>
            </a:xfrm>
            <a:prstGeom prst="rect">
              <a:avLst/>
            </a:prstGeom>
            <a:solidFill>
              <a:srgbClr val="4F81BD"/>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72" name="Rectangle 56"/>
            <p:cNvSpPr>
              <a:spLocks noChangeArrowheads="1"/>
            </p:cNvSpPr>
            <p:nvPr/>
          </p:nvSpPr>
          <p:spPr bwMode="auto">
            <a:xfrm rot="1380000">
              <a:off x="3923" y="2115"/>
              <a:ext cx="182" cy="91"/>
            </a:xfrm>
            <a:prstGeom prst="rect">
              <a:avLst/>
            </a:prstGeom>
            <a:solidFill>
              <a:srgbClr val="0000FF"/>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73" name="Rectangle 57"/>
            <p:cNvSpPr>
              <a:spLocks noChangeArrowheads="1"/>
            </p:cNvSpPr>
            <p:nvPr/>
          </p:nvSpPr>
          <p:spPr bwMode="auto">
            <a:xfrm rot="1200000">
              <a:off x="4059" y="1933"/>
              <a:ext cx="182" cy="91"/>
            </a:xfrm>
            <a:prstGeom prst="rect">
              <a:avLst/>
            </a:prstGeom>
            <a:solidFill>
              <a:srgbClr val="00FF00"/>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74" name="Rectangle 59"/>
            <p:cNvSpPr>
              <a:spLocks noChangeArrowheads="1"/>
            </p:cNvSpPr>
            <p:nvPr/>
          </p:nvSpPr>
          <p:spPr bwMode="auto">
            <a:xfrm>
              <a:off x="4105" y="1661"/>
              <a:ext cx="182" cy="91"/>
            </a:xfrm>
            <a:prstGeom prst="rect">
              <a:avLst/>
            </a:prstGeom>
            <a:solidFill>
              <a:srgbClr val="FFCC00"/>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grpSp>
      <p:sp>
        <p:nvSpPr>
          <p:cNvPr id="59" name="Arrow: Pentagon 58"/>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196090648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2" presetClass="entr" presetSubtype="3"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anim calcmode="lin" valueType="num">
                                      <p:cBhvr additive="base">
                                        <p:cTn id="9" dur="500" fill="hold"/>
                                        <p:tgtEl>
                                          <p:spTgt spid="44"/>
                                        </p:tgtEl>
                                        <p:attrNameLst>
                                          <p:attrName>ppt_x</p:attrName>
                                        </p:attrNameLst>
                                      </p:cBhvr>
                                      <p:tavLst>
                                        <p:tav tm="0">
                                          <p:val>
                                            <p:strVal val="1+#ppt_w/2"/>
                                          </p:val>
                                        </p:tav>
                                        <p:tav tm="100000">
                                          <p:val>
                                            <p:strVal val="#ppt_x"/>
                                          </p:val>
                                        </p:tav>
                                      </p:tavLst>
                                    </p:anim>
                                    <p:anim calcmode="lin" valueType="num">
                                      <p:cBhvr additive="base">
                                        <p:cTn id="10" dur="500" fill="hold"/>
                                        <p:tgtEl>
                                          <p:spTgt spid="44"/>
                                        </p:tgtEl>
                                        <p:attrNameLst>
                                          <p:attrName>ppt_y</p:attrName>
                                        </p:attrNameLst>
                                      </p:cBhvr>
                                      <p:tavLst>
                                        <p:tav tm="0">
                                          <p:val>
                                            <p:strVal val="0-#ppt_h/2"/>
                                          </p:val>
                                        </p:tav>
                                        <p:tav tm="100000">
                                          <p:val>
                                            <p:strVal val="#ppt_y"/>
                                          </p:val>
                                        </p:tav>
                                      </p:tavLst>
                                    </p:anim>
                                  </p:childTnLst>
                                </p:cTn>
                              </p:par>
                              <p:par>
                                <p:cTn id="11" presetID="2" presetClass="entr" presetSubtype="3"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1+#ppt_w/2"/>
                                          </p:val>
                                        </p:tav>
                                        <p:tav tm="100000">
                                          <p:val>
                                            <p:strVal val="#ppt_x"/>
                                          </p:val>
                                        </p:tav>
                                      </p:tavLst>
                                    </p:anim>
                                    <p:anim calcmode="lin" valueType="num">
                                      <p:cBhvr additive="base">
                                        <p:cTn id="14" dur="500" fill="hold"/>
                                        <p:tgtEl>
                                          <p:spTgt spid="39"/>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 presetClass="entr" presetSubtype="0"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3" fill="hold" nodeType="click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fill="hold"/>
                                        <p:tgtEl>
                                          <p:spTgt spid="48"/>
                                        </p:tgtEl>
                                        <p:attrNameLst>
                                          <p:attrName>ppt_x</p:attrName>
                                        </p:attrNameLst>
                                      </p:cBhvr>
                                      <p:tavLst>
                                        <p:tav tm="0">
                                          <p:val>
                                            <p:strVal val="1+#ppt_w/2"/>
                                          </p:val>
                                        </p:tav>
                                        <p:tav tm="100000">
                                          <p:val>
                                            <p:strVal val="#ppt_x"/>
                                          </p:val>
                                        </p:tav>
                                      </p:tavLst>
                                    </p:anim>
                                    <p:anim calcmode="lin" valueType="num">
                                      <p:cBhvr additive="base">
                                        <p:cTn id="57" dur="500" fill="hold"/>
                                        <p:tgtEl>
                                          <p:spTgt spid="48"/>
                                        </p:tgtEl>
                                        <p:attrNameLst>
                                          <p:attrName>ppt_y</p:attrName>
                                        </p:attrNameLst>
                                      </p:cBhvr>
                                      <p:tavLst>
                                        <p:tav tm="0">
                                          <p:val>
                                            <p:strVal val="0-#ppt_h/2"/>
                                          </p:val>
                                        </p:tav>
                                        <p:tav tm="100000">
                                          <p:val>
                                            <p:strVal val="#ppt_y"/>
                                          </p:val>
                                        </p:tav>
                                      </p:tavLst>
                                    </p:anim>
                                  </p:childTnLst>
                                </p:cTn>
                              </p:par>
                              <p:par>
                                <p:cTn id="58" presetID="2" presetClass="entr" presetSubtype="3" fill="hold" grpId="0" nodeType="with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1+#ppt_w/2"/>
                                          </p:val>
                                        </p:tav>
                                        <p:tav tm="100000">
                                          <p:val>
                                            <p:strVal val="#ppt_x"/>
                                          </p:val>
                                        </p:tav>
                                      </p:tavLst>
                                    </p:anim>
                                    <p:anim calcmode="lin" valueType="num">
                                      <p:cBhvr additive="base">
                                        <p:cTn id="61" dur="500" fill="hold"/>
                                        <p:tgtEl>
                                          <p:spTgt spid="53"/>
                                        </p:tgtEl>
                                        <p:attrNameLst>
                                          <p:attrName>ppt_y</p:attrName>
                                        </p:attrNameLst>
                                      </p:cBhvr>
                                      <p:tavLst>
                                        <p:tav tm="0">
                                          <p:val>
                                            <p:strVal val="0-#ppt_h/2"/>
                                          </p:val>
                                        </p:tav>
                                        <p:tav tm="100000">
                                          <p:val>
                                            <p:strVal val="#ppt_y"/>
                                          </p:val>
                                        </p:tav>
                                      </p:tavLst>
                                    </p:anim>
                                  </p:childTnLst>
                                </p:cTn>
                              </p:par>
                            </p:childTnLst>
                          </p:cTn>
                        </p:par>
                        <p:par>
                          <p:cTn id="62" fill="hold">
                            <p:stCondLst>
                              <p:cond delay="500"/>
                            </p:stCondLst>
                            <p:childTnLst>
                              <p:par>
                                <p:cTn id="63" presetID="42" presetClass="entr" presetSubtype="0"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childTnLst>
                          </p:cTn>
                        </p:par>
                        <p:par>
                          <p:cTn id="68" fill="hold">
                            <p:stCondLst>
                              <p:cond delay="1500"/>
                            </p:stCondLst>
                            <p:childTnLst>
                              <p:par>
                                <p:cTn id="69" presetID="1"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ipe(left)">
                                      <p:cBhvr>
                                        <p:cTn id="7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p:bldP spid="5" grpId="0"/>
      <p:bldP spid="8" grpId="0"/>
      <p:bldP spid="9" grpId="0" animBg="1"/>
      <p:bldP spid="11" grpId="0" animBg="1"/>
      <p:bldP spid="12" grpId="0" animBg="1"/>
      <p:bldP spid="52" grpId="0" animBg="1"/>
      <p:bldP spid="53" grpId="0" animBg="1"/>
      <p:bldP spid="13" grpId="0"/>
      <p:bldP spid="5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12192000" cy="6858000"/>
          </a:xfrm>
          <a:prstGeom prst="rect">
            <a:avLst/>
          </a:prstGeom>
          <a:solidFill>
            <a:schemeClr val="bg1">
              <a:lumMod val="8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4" name="Group 213"/>
          <p:cNvGrpSpPr/>
          <p:nvPr/>
        </p:nvGrpSpPr>
        <p:grpSpPr>
          <a:xfrm>
            <a:off x="499380" y="3468257"/>
            <a:ext cx="7977709" cy="2744961"/>
            <a:chOff x="374535" y="2601192"/>
            <a:chExt cx="5983282" cy="2058721"/>
          </a:xfrm>
          <a:effectLst>
            <a:outerShdw blurRad="50800" dist="38100" dir="2700000" algn="tl" rotWithShape="0">
              <a:prstClr val="black">
                <a:alpha val="40000"/>
              </a:prstClr>
            </a:outerShdw>
          </a:effectLst>
        </p:grpSpPr>
        <p:sp>
          <p:nvSpPr>
            <p:cNvPr id="215" name="Isosceles Triangle 214"/>
            <p:cNvSpPr/>
            <p:nvPr/>
          </p:nvSpPr>
          <p:spPr>
            <a:xfrm>
              <a:off x="878370" y="2601192"/>
              <a:ext cx="345642" cy="21529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6" name="Rounded Rectangle 22"/>
            <p:cNvSpPr/>
            <p:nvPr/>
          </p:nvSpPr>
          <p:spPr>
            <a:xfrm>
              <a:off x="374535" y="2816489"/>
              <a:ext cx="5983282" cy="1843424"/>
            </a:xfrm>
            <a:prstGeom prst="roundRect">
              <a:avLst>
                <a:gd name="adj" fmla="val 6561"/>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25" name="TextBox 224"/>
          <p:cNvSpPr txBox="1"/>
          <p:nvPr/>
        </p:nvSpPr>
        <p:spPr>
          <a:xfrm>
            <a:off x="788832" y="3977750"/>
            <a:ext cx="7620708" cy="2074414"/>
          </a:xfrm>
          <a:prstGeom prst="rect">
            <a:avLst/>
          </a:prstGeom>
          <a:noFill/>
        </p:spPr>
        <p:txBody>
          <a:bodyPr wrap="square" rtlCol="0">
            <a:spAutoFit/>
          </a:bodyPr>
          <a:lstStyle/>
          <a:p>
            <a:pPr defTabSz="1219170">
              <a:spcBef>
                <a:spcPct val="20000"/>
              </a:spcBef>
              <a:defRPr/>
            </a:pPr>
            <a:r>
              <a:rPr lang="en-US" sz="2800" b="1" dirty="0">
                <a:latin typeface="Times New Roman" panose="02020603050405020304" pitchFamily="18" charset="0"/>
                <a:cs typeface="Times New Roman" panose="02020603050405020304" pitchFamily="18" charset="0"/>
              </a:rPr>
              <a:t>FDMA : Frequency Division Multiple Access</a:t>
            </a:r>
          </a:p>
          <a:p>
            <a:pPr defTabSz="1219170">
              <a:spcBef>
                <a:spcPct val="20000"/>
              </a:spcBef>
              <a:defRPr/>
            </a:pPr>
            <a:r>
              <a:rPr lang="fr-FR" sz="2400" dirty="0">
                <a:latin typeface="Times New Roman" panose="02020603050405020304" pitchFamily="18" charset="0"/>
                <a:cs typeface="Times New Roman" panose="02020603050405020304" pitchFamily="18" charset="0"/>
              </a:rPr>
              <a:t>les utilisateurs se partagent le canal en fréquence, chaque utilisateur à qui on a alloué une bande de fréquence peut émettre et recevoir en continu, mais seulement dans sa propre bande de fréquence</a:t>
            </a:r>
            <a:endParaRPr lang="en-US" sz="24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225083" y="872197"/>
            <a:ext cx="8102991" cy="461665"/>
          </a:xfrm>
          <a:prstGeom prst="rect">
            <a:avLst/>
          </a:prstGeom>
          <a:noFill/>
        </p:spPr>
        <p:txBody>
          <a:bodyPr wrap="square" rtlCol="0">
            <a:spAutoFit/>
          </a:bodyPr>
          <a:lstStyle/>
          <a:p>
            <a:r>
              <a:rPr lang="fr-FR" sz="2400" dirty="0">
                <a:latin typeface="Times New Roman" panose="02020603050405020304" pitchFamily="18" charset="0"/>
                <a:cs typeface="Times New Roman" panose="02020603050405020304" pitchFamily="18" charset="0"/>
              </a:rPr>
              <a:t>Il existe </a:t>
            </a:r>
            <a:r>
              <a:rPr lang="fr-FR" sz="2400" dirty="0" err="1">
                <a:latin typeface="Times New Roman" panose="02020603050405020304" pitchFamily="18" charset="0"/>
                <a:cs typeface="Times New Roman" panose="02020603050405020304" pitchFamily="18" charset="0"/>
              </a:rPr>
              <a:t>éssentiellement</a:t>
            </a:r>
            <a:r>
              <a:rPr lang="fr-FR" sz="2400" dirty="0">
                <a:latin typeface="Times New Roman" panose="02020603050405020304" pitchFamily="18" charset="0"/>
                <a:cs typeface="Times New Roman" panose="02020603050405020304" pitchFamily="18" charset="0"/>
              </a:rPr>
              <a:t> quatre formes d’accès multiple</a:t>
            </a:r>
          </a:p>
        </p:txBody>
      </p:sp>
      <p:sp>
        <p:nvSpPr>
          <p:cNvPr id="227" name="Rectangle: Rounded Corners 226"/>
          <p:cNvSpPr/>
          <p:nvPr/>
        </p:nvSpPr>
        <p:spPr>
          <a:xfrm>
            <a:off x="499380" y="1488610"/>
            <a:ext cx="2003471" cy="1805853"/>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a:solidFill>
                  <a:srgbClr val="002060"/>
                </a:solidFill>
                <a:latin typeface="Times New Roman" panose="02020603050405020304" pitchFamily="18" charset="0"/>
                <a:cs typeface="Times New Roman" panose="02020603050405020304" pitchFamily="18" charset="0"/>
              </a:rPr>
              <a:t>FDMA</a:t>
            </a:r>
          </a:p>
        </p:txBody>
      </p:sp>
      <p:sp>
        <p:nvSpPr>
          <p:cNvPr id="228" name="Rectangle: Rounded Corners 227"/>
          <p:cNvSpPr/>
          <p:nvPr/>
        </p:nvSpPr>
        <p:spPr>
          <a:xfrm>
            <a:off x="2611437" y="1488609"/>
            <a:ext cx="2003471" cy="1805853"/>
          </a:xfrm>
          <a:prstGeom prst="round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4000" b="1" dirty="0">
                <a:solidFill>
                  <a:schemeClr val="accent2">
                    <a:lumMod val="50000"/>
                  </a:schemeClr>
                </a:solidFill>
                <a:latin typeface="Times New Roman" panose="02020603050405020304" pitchFamily="18" charset="0"/>
                <a:cs typeface="Times New Roman" panose="02020603050405020304" pitchFamily="18" charset="0"/>
              </a:rPr>
              <a:t>TDMA</a:t>
            </a:r>
          </a:p>
        </p:txBody>
      </p:sp>
      <p:sp>
        <p:nvSpPr>
          <p:cNvPr id="229" name="Rectangle: Rounded Corners 228"/>
          <p:cNvSpPr/>
          <p:nvPr/>
        </p:nvSpPr>
        <p:spPr>
          <a:xfrm>
            <a:off x="4722572" y="1488608"/>
            <a:ext cx="2003471" cy="1805853"/>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4000" b="1" dirty="0">
                <a:solidFill>
                  <a:schemeClr val="bg2">
                    <a:lumMod val="25000"/>
                  </a:schemeClr>
                </a:solidFill>
                <a:latin typeface="Times New Roman" panose="02020603050405020304" pitchFamily="18" charset="0"/>
                <a:cs typeface="Times New Roman" panose="02020603050405020304" pitchFamily="18" charset="0"/>
              </a:rPr>
              <a:t>CDMA</a:t>
            </a:r>
          </a:p>
        </p:txBody>
      </p:sp>
      <p:sp>
        <p:nvSpPr>
          <p:cNvPr id="230" name="Rectangle: Rounded Corners 229"/>
          <p:cNvSpPr/>
          <p:nvPr/>
        </p:nvSpPr>
        <p:spPr>
          <a:xfrm>
            <a:off x="6860406" y="1488607"/>
            <a:ext cx="2003471" cy="1805853"/>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4000" b="1" dirty="0">
                <a:solidFill>
                  <a:schemeClr val="accent6">
                    <a:lumMod val="50000"/>
                  </a:schemeClr>
                </a:solidFill>
                <a:latin typeface="Times New Roman" panose="02020603050405020304" pitchFamily="18" charset="0"/>
                <a:cs typeface="Times New Roman" panose="02020603050405020304" pitchFamily="18" charset="0"/>
              </a:rPr>
              <a:t>SDMA</a:t>
            </a:r>
          </a:p>
        </p:txBody>
      </p:sp>
      <p:pic>
        <p:nvPicPr>
          <p:cNvPr id="231" name="Picture 230"/>
          <p:cNvPicPr>
            <a:picLocks noChangeAspect="1"/>
          </p:cNvPicPr>
          <p:nvPr/>
        </p:nvPicPr>
        <p:blipFill rotWithShape="1">
          <a:blip r:embed="rId3"/>
          <a:srcRect l="5003" t="2928" r="52462" b="58796"/>
          <a:stretch/>
        </p:blipFill>
        <p:spPr>
          <a:xfrm>
            <a:off x="8998240" y="3215341"/>
            <a:ext cx="3047986" cy="2997877"/>
          </a:xfrm>
          <a:prstGeom prst="rect">
            <a:avLst/>
          </a:prstGeom>
        </p:spPr>
      </p:pic>
      <p:sp>
        <p:nvSpPr>
          <p:cNvPr id="16" name="Arrow: Pentagon 15"/>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353135258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par>
                          <p:cTn id="12" fill="hold">
                            <p:stCondLst>
                              <p:cond delay="500"/>
                            </p:stCondLst>
                            <p:childTnLst>
                              <p:par>
                                <p:cTn id="13" presetID="37" presetClass="entr" presetSubtype="0" fill="hold" grpId="0" nodeType="afterEffect">
                                  <p:stCondLst>
                                    <p:cond delay="0"/>
                                  </p:stCondLst>
                                  <p:childTnLst>
                                    <p:set>
                                      <p:cBhvr>
                                        <p:cTn id="14" dur="1" fill="hold">
                                          <p:stCondLst>
                                            <p:cond delay="0"/>
                                          </p:stCondLst>
                                        </p:cTn>
                                        <p:tgtEl>
                                          <p:spTgt spid="227"/>
                                        </p:tgtEl>
                                        <p:attrNameLst>
                                          <p:attrName>style.visibility</p:attrName>
                                        </p:attrNameLst>
                                      </p:cBhvr>
                                      <p:to>
                                        <p:strVal val="visible"/>
                                      </p:to>
                                    </p:set>
                                    <p:animEffect transition="in" filter="fade">
                                      <p:cBhvr>
                                        <p:cTn id="15" dur="1000"/>
                                        <p:tgtEl>
                                          <p:spTgt spid="227"/>
                                        </p:tgtEl>
                                      </p:cBhvr>
                                    </p:animEffect>
                                    <p:anim calcmode="lin" valueType="num">
                                      <p:cBhvr>
                                        <p:cTn id="16" dur="1000" fill="hold"/>
                                        <p:tgtEl>
                                          <p:spTgt spid="227"/>
                                        </p:tgtEl>
                                        <p:attrNameLst>
                                          <p:attrName>ppt_x</p:attrName>
                                        </p:attrNameLst>
                                      </p:cBhvr>
                                      <p:tavLst>
                                        <p:tav tm="0">
                                          <p:val>
                                            <p:strVal val="#ppt_x"/>
                                          </p:val>
                                        </p:tav>
                                        <p:tav tm="100000">
                                          <p:val>
                                            <p:strVal val="#ppt_x"/>
                                          </p:val>
                                        </p:tav>
                                      </p:tavLst>
                                    </p:anim>
                                    <p:anim calcmode="lin" valueType="num">
                                      <p:cBhvr>
                                        <p:cTn id="17" dur="900" decel="100000" fill="hold"/>
                                        <p:tgtEl>
                                          <p:spTgt spid="22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27"/>
                                        </p:tgtEl>
                                        <p:attrNameLst>
                                          <p:attrName>ppt_y</p:attrName>
                                        </p:attrNameLst>
                                      </p:cBhvr>
                                      <p:tavLst>
                                        <p:tav tm="0">
                                          <p:val>
                                            <p:strVal val="#ppt_y-.03"/>
                                          </p:val>
                                        </p:tav>
                                        <p:tav tm="100000">
                                          <p:val>
                                            <p:strVal val="#ppt_y"/>
                                          </p:val>
                                        </p:tav>
                                      </p:tavLst>
                                    </p:anim>
                                  </p:childTnLst>
                                </p:cTn>
                              </p:par>
                            </p:childTnLst>
                          </p:cTn>
                        </p:par>
                        <p:par>
                          <p:cTn id="19" fill="hold">
                            <p:stCondLst>
                              <p:cond delay="1500"/>
                            </p:stCondLst>
                            <p:childTnLst>
                              <p:par>
                                <p:cTn id="20" presetID="37" presetClass="entr" presetSubtype="0" fill="hold" grpId="1" nodeType="afterEffect">
                                  <p:stCondLst>
                                    <p:cond delay="0"/>
                                  </p:stCondLst>
                                  <p:childTnLst>
                                    <p:set>
                                      <p:cBhvr>
                                        <p:cTn id="21" dur="1" fill="hold">
                                          <p:stCondLst>
                                            <p:cond delay="0"/>
                                          </p:stCondLst>
                                        </p:cTn>
                                        <p:tgtEl>
                                          <p:spTgt spid="228"/>
                                        </p:tgtEl>
                                        <p:attrNameLst>
                                          <p:attrName>style.visibility</p:attrName>
                                        </p:attrNameLst>
                                      </p:cBhvr>
                                      <p:to>
                                        <p:strVal val="visible"/>
                                      </p:to>
                                    </p:set>
                                    <p:animEffect transition="in" filter="fade">
                                      <p:cBhvr>
                                        <p:cTn id="22" dur="3000"/>
                                        <p:tgtEl>
                                          <p:spTgt spid="228"/>
                                        </p:tgtEl>
                                      </p:cBhvr>
                                    </p:animEffect>
                                    <p:anim calcmode="lin" valueType="num">
                                      <p:cBhvr>
                                        <p:cTn id="23" dur="3000" fill="hold"/>
                                        <p:tgtEl>
                                          <p:spTgt spid="228"/>
                                        </p:tgtEl>
                                        <p:attrNameLst>
                                          <p:attrName>ppt_x</p:attrName>
                                        </p:attrNameLst>
                                      </p:cBhvr>
                                      <p:tavLst>
                                        <p:tav tm="0">
                                          <p:val>
                                            <p:strVal val="#ppt_x"/>
                                          </p:val>
                                        </p:tav>
                                        <p:tav tm="100000">
                                          <p:val>
                                            <p:strVal val="#ppt_x"/>
                                          </p:val>
                                        </p:tav>
                                      </p:tavLst>
                                    </p:anim>
                                    <p:anim calcmode="lin" valueType="num">
                                      <p:cBhvr>
                                        <p:cTn id="24" dur="2700" decel="100000" fill="hold"/>
                                        <p:tgtEl>
                                          <p:spTgt spid="228"/>
                                        </p:tgtEl>
                                        <p:attrNameLst>
                                          <p:attrName>ppt_y</p:attrName>
                                        </p:attrNameLst>
                                      </p:cBhvr>
                                      <p:tavLst>
                                        <p:tav tm="0">
                                          <p:val>
                                            <p:strVal val="#ppt_y+1"/>
                                          </p:val>
                                        </p:tav>
                                        <p:tav tm="100000">
                                          <p:val>
                                            <p:strVal val="#ppt_y-.03"/>
                                          </p:val>
                                        </p:tav>
                                      </p:tavLst>
                                    </p:anim>
                                    <p:anim calcmode="lin" valueType="num">
                                      <p:cBhvr>
                                        <p:cTn id="25" dur="300" accel="100000" fill="hold">
                                          <p:stCondLst>
                                            <p:cond delay="2700"/>
                                          </p:stCondLst>
                                        </p:cTn>
                                        <p:tgtEl>
                                          <p:spTgt spid="228"/>
                                        </p:tgtEl>
                                        <p:attrNameLst>
                                          <p:attrName>ppt_y</p:attrName>
                                        </p:attrNameLst>
                                      </p:cBhvr>
                                      <p:tavLst>
                                        <p:tav tm="0">
                                          <p:val>
                                            <p:strVal val="#ppt_y-.03"/>
                                          </p:val>
                                        </p:tav>
                                        <p:tav tm="100000">
                                          <p:val>
                                            <p:strVal val="#ppt_y"/>
                                          </p:val>
                                        </p:tav>
                                      </p:tavLst>
                                    </p:anim>
                                  </p:childTnLst>
                                </p:cTn>
                              </p:par>
                            </p:childTnLst>
                          </p:cTn>
                        </p:par>
                        <p:par>
                          <p:cTn id="26" fill="hold">
                            <p:stCondLst>
                              <p:cond delay="4500"/>
                            </p:stCondLst>
                            <p:childTnLst>
                              <p:par>
                                <p:cTn id="27" presetID="37" presetClass="entr" presetSubtype="0" fill="hold" grpId="0" nodeType="afterEffect">
                                  <p:stCondLst>
                                    <p:cond delay="0"/>
                                  </p:stCondLst>
                                  <p:childTnLst>
                                    <p:set>
                                      <p:cBhvr>
                                        <p:cTn id="28" dur="1" fill="hold">
                                          <p:stCondLst>
                                            <p:cond delay="0"/>
                                          </p:stCondLst>
                                        </p:cTn>
                                        <p:tgtEl>
                                          <p:spTgt spid="229"/>
                                        </p:tgtEl>
                                        <p:attrNameLst>
                                          <p:attrName>style.visibility</p:attrName>
                                        </p:attrNameLst>
                                      </p:cBhvr>
                                      <p:to>
                                        <p:strVal val="visible"/>
                                      </p:to>
                                    </p:set>
                                    <p:animEffect transition="in" filter="fade">
                                      <p:cBhvr>
                                        <p:cTn id="29" dur="3000"/>
                                        <p:tgtEl>
                                          <p:spTgt spid="229"/>
                                        </p:tgtEl>
                                      </p:cBhvr>
                                    </p:animEffect>
                                    <p:anim calcmode="lin" valueType="num">
                                      <p:cBhvr>
                                        <p:cTn id="30" dur="3000" fill="hold"/>
                                        <p:tgtEl>
                                          <p:spTgt spid="229"/>
                                        </p:tgtEl>
                                        <p:attrNameLst>
                                          <p:attrName>ppt_x</p:attrName>
                                        </p:attrNameLst>
                                      </p:cBhvr>
                                      <p:tavLst>
                                        <p:tav tm="0">
                                          <p:val>
                                            <p:strVal val="#ppt_x"/>
                                          </p:val>
                                        </p:tav>
                                        <p:tav tm="100000">
                                          <p:val>
                                            <p:strVal val="#ppt_x"/>
                                          </p:val>
                                        </p:tav>
                                      </p:tavLst>
                                    </p:anim>
                                    <p:anim calcmode="lin" valueType="num">
                                      <p:cBhvr>
                                        <p:cTn id="31" dur="2700" decel="100000" fill="hold"/>
                                        <p:tgtEl>
                                          <p:spTgt spid="229"/>
                                        </p:tgtEl>
                                        <p:attrNameLst>
                                          <p:attrName>ppt_y</p:attrName>
                                        </p:attrNameLst>
                                      </p:cBhvr>
                                      <p:tavLst>
                                        <p:tav tm="0">
                                          <p:val>
                                            <p:strVal val="#ppt_y+1"/>
                                          </p:val>
                                        </p:tav>
                                        <p:tav tm="100000">
                                          <p:val>
                                            <p:strVal val="#ppt_y-.03"/>
                                          </p:val>
                                        </p:tav>
                                      </p:tavLst>
                                    </p:anim>
                                    <p:anim calcmode="lin" valueType="num">
                                      <p:cBhvr>
                                        <p:cTn id="32" dur="300" accel="100000" fill="hold">
                                          <p:stCondLst>
                                            <p:cond delay="2700"/>
                                          </p:stCondLst>
                                        </p:cTn>
                                        <p:tgtEl>
                                          <p:spTgt spid="229"/>
                                        </p:tgtEl>
                                        <p:attrNameLst>
                                          <p:attrName>ppt_y</p:attrName>
                                        </p:attrNameLst>
                                      </p:cBhvr>
                                      <p:tavLst>
                                        <p:tav tm="0">
                                          <p:val>
                                            <p:strVal val="#ppt_y-.03"/>
                                          </p:val>
                                        </p:tav>
                                        <p:tav tm="100000">
                                          <p:val>
                                            <p:strVal val="#ppt_y"/>
                                          </p:val>
                                        </p:tav>
                                      </p:tavLst>
                                    </p:anim>
                                  </p:childTnLst>
                                </p:cTn>
                              </p:par>
                            </p:childTnLst>
                          </p:cTn>
                        </p:par>
                        <p:par>
                          <p:cTn id="33" fill="hold">
                            <p:stCondLst>
                              <p:cond delay="7500"/>
                            </p:stCondLst>
                            <p:childTnLst>
                              <p:par>
                                <p:cTn id="34" presetID="37" presetClass="entr" presetSubtype="0" fill="hold" grpId="0" nodeType="afterEffect">
                                  <p:stCondLst>
                                    <p:cond delay="0"/>
                                  </p:stCondLst>
                                  <p:childTnLst>
                                    <p:set>
                                      <p:cBhvr>
                                        <p:cTn id="35" dur="1" fill="hold">
                                          <p:stCondLst>
                                            <p:cond delay="0"/>
                                          </p:stCondLst>
                                        </p:cTn>
                                        <p:tgtEl>
                                          <p:spTgt spid="230"/>
                                        </p:tgtEl>
                                        <p:attrNameLst>
                                          <p:attrName>style.visibility</p:attrName>
                                        </p:attrNameLst>
                                      </p:cBhvr>
                                      <p:to>
                                        <p:strVal val="visible"/>
                                      </p:to>
                                    </p:set>
                                    <p:animEffect transition="in" filter="fade">
                                      <p:cBhvr>
                                        <p:cTn id="36" dur="3000"/>
                                        <p:tgtEl>
                                          <p:spTgt spid="230"/>
                                        </p:tgtEl>
                                      </p:cBhvr>
                                    </p:animEffect>
                                    <p:anim calcmode="lin" valueType="num">
                                      <p:cBhvr>
                                        <p:cTn id="37" dur="3000" fill="hold"/>
                                        <p:tgtEl>
                                          <p:spTgt spid="230"/>
                                        </p:tgtEl>
                                        <p:attrNameLst>
                                          <p:attrName>ppt_x</p:attrName>
                                        </p:attrNameLst>
                                      </p:cBhvr>
                                      <p:tavLst>
                                        <p:tav tm="0">
                                          <p:val>
                                            <p:strVal val="#ppt_x"/>
                                          </p:val>
                                        </p:tav>
                                        <p:tav tm="100000">
                                          <p:val>
                                            <p:strVal val="#ppt_x"/>
                                          </p:val>
                                        </p:tav>
                                      </p:tavLst>
                                    </p:anim>
                                    <p:anim calcmode="lin" valueType="num">
                                      <p:cBhvr>
                                        <p:cTn id="38" dur="2700" decel="100000" fill="hold"/>
                                        <p:tgtEl>
                                          <p:spTgt spid="230"/>
                                        </p:tgtEl>
                                        <p:attrNameLst>
                                          <p:attrName>ppt_y</p:attrName>
                                        </p:attrNameLst>
                                      </p:cBhvr>
                                      <p:tavLst>
                                        <p:tav tm="0">
                                          <p:val>
                                            <p:strVal val="#ppt_y+1"/>
                                          </p:val>
                                        </p:tav>
                                        <p:tav tm="100000">
                                          <p:val>
                                            <p:strVal val="#ppt_y-.03"/>
                                          </p:val>
                                        </p:tav>
                                      </p:tavLst>
                                    </p:anim>
                                    <p:anim calcmode="lin" valueType="num">
                                      <p:cBhvr>
                                        <p:cTn id="39" dur="300" accel="100000" fill="hold">
                                          <p:stCondLst>
                                            <p:cond delay="2700"/>
                                          </p:stCondLst>
                                        </p:cTn>
                                        <p:tgtEl>
                                          <p:spTgt spid="230"/>
                                        </p:tgtEl>
                                        <p:attrNameLst>
                                          <p:attrName>ppt_y</p:attrName>
                                        </p:attrNameLst>
                                      </p:cBhvr>
                                      <p:tavLst>
                                        <p:tav tm="0">
                                          <p:val>
                                            <p:strVal val="#ppt_y-.03"/>
                                          </p:val>
                                        </p:tav>
                                        <p:tav tm="100000">
                                          <p:val>
                                            <p:strVal val="#ppt_y"/>
                                          </p:val>
                                        </p:tav>
                                      </p:tavLst>
                                    </p:anim>
                                  </p:childTnLst>
                                </p:cTn>
                              </p:par>
                            </p:childTnLst>
                          </p:cTn>
                        </p:par>
                        <p:par>
                          <p:cTn id="40" fill="hold">
                            <p:stCondLst>
                              <p:cond delay="10500"/>
                            </p:stCondLst>
                            <p:childTnLst>
                              <p:par>
                                <p:cTn id="41" presetID="9" presetClass="emph" presetSubtype="0" grpId="2" nodeType="afterEffect">
                                  <p:stCondLst>
                                    <p:cond delay="0"/>
                                  </p:stCondLst>
                                  <p:childTnLst>
                                    <p:set>
                                      <p:cBhvr>
                                        <p:cTn id="42" dur="indefinite"/>
                                        <p:tgtEl>
                                          <p:spTgt spid="228"/>
                                        </p:tgtEl>
                                        <p:attrNameLst>
                                          <p:attrName>style.opacity</p:attrName>
                                        </p:attrNameLst>
                                      </p:cBhvr>
                                      <p:to>
                                        <p:strVal val="0.5"/>
                                      </p:to>
                                    </p:set>
                                    <p:animEffect filter="image" prLst="opacity: 0.5">
                                      <p:cBhvr rctx="IE">
                                        <p:cTn id="43" dur="indefinite"/>
                                        <p:tgtEl>
                                          <p:spTgt spid="228"/>
                                        </p:tgtEl>
                                      </p:cBhvr>
                                    </p:animEffect>
                                  </p:childTnLst>
                                </p:cTn>
                              </p:par>
                              <p:par>
                                <p:cTn id="44" presetID="9" presetClass="emph" presetSubtype="0" grpId="1" nodeType="withEffect">
                                  <p:stCondLst>
                                    <p:cond delay="0"/>
                                  </p:stCondLst>
                                  <p:childTnLst>
                                    <p:set>
                                      <p:cBhvr>
                                        <p:cTn id="45" dur="indefinite"/>
                                        <p:tgtEl>
                                          <p:spTgt spid="229"/>
                                        </p:tgtEl>
                                        <p:attrNameLst>
                                          <p:attrName>style.opacity</p:attrName>
                                        </p:attrNameLst>
                                      </p:cBhvr>
                                      <p:to>
                                        <p:strVal val="0.5"/>
                                      </p:to>
                                    </p:set>
                                    <p:animEffect filter="image" prLst="opacity: 0.5">
                                      <p:cBhvr rctx="IE">
                                        <p:cTn id="46" dur="indefinite"/>
                                        <p:tgtEl>
                                          <p:spTgt spid="229"/>
                                        </p:tgtEl>
                                      </p:cBhvr>
                                    </p:animEffect>
                                  </p:childTnLst>
                                </p:cTn>
                              </p:par>
                              <p:par>
                                <p:cTn id="47" presetID="9" presetClass="emph" presetSubtype="0" grpId="1" nodeType="withEffect">
                                  <p:stCondLst>
                                    <p:cond delay="0"/>
                                  </p:stCondLst>
                                  <p:childTnLst>
                                    <p:set>
                                      <p:cBhvr>
                                        <p:cTn id="48" dur="indefinite"/>
                                        <p:tgtEl>
                                          <p:spTgt spid="230"/>
                                        </p:tgtEl>
                                        <p:attrNameLst>
                                          <p:attrName>style.opacity</p:attrName>
                                        </p:attrNameLst>
                                      </p:cBhvr>
                                      <p:to>
                                        <p:strVal val="0.5"/>
                                      </p:to>
                                    </p:set>
                                    <p:animEffect filter="image" prLst="opacity: 0.5">
                                      <p:cBhvr rctx="IE">
                                        <p:cTn id="49" dur="indefinite"/>
                                        <p:tgtEl>
                                          <p:spTgt spid="230"/>
                                        </p:tgtEl>
                                      </p:cBhvr>
                                    </p:animEffect>
                                  </p:childTnLst>
                                </p:cTn>
                              </p:par>
                              <p:par>
                                <p:cTn id="50" presetID="22" presetClass="entr" presetSubtype="1" fill="hold" nodeType="withEffect">
                                  <p:stCondLst>
                                    <p:cond delay="0"/>
                                  </p:stCondLst>
                                  <p:childTnLst>
                                    <p:set>
                                      <p:cBhvr>
                                        <p:cTn id="51" dur="1" fill="hold">
                                          <p:stCondLst>
                                            <p:cond delay="0"/>
                                          </p:stCondLst>
                                        </p:cTn>
                                        <p:tgtEl>
                                          <p:spTgt spid="214"/>
                                        </p:tgtEl>
                                        <p:attrNameLst>
                                          <p:attrName>style.visibility</p:attrName>
                                        </p:attrNameLst>
                                      </p:cBhvr>
                                      <p:to>
                                        <p:strVal val="visible"/>
                                      </p:to>
                                    </p:set>
                                    <p:animEffect transition="in" filter="wipe(up)">
                                      <p:cBhvr>
                                        <p:cTn id="52" dur="500"/>
                                        <p:tgtEl>
                                          <p:spTgt spid="214"/>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225"/>
                                        </p:tgtEl>
                                        <p:attrNameLst>
                                          <p:attrName>style.visibility</p:attrName>
                                        </p:attrNameLst>
                                      </p:cBhvr>
                                      <p:to>
                                        <p:strVal val="visible"/>
                                      </p:to>
                                    </p:set>
                                  </p:childTnLst>
                                </p:cTn>
                              </p:par>
                              <p:par>
                                <p:cTn id="55" presetID="18" presetClass="entr" presetSubtype="12" fill="hold" nodeType="withEffect">
                                  <p:stCondLst>
                                    <p:cond delay="0"/>
                                  </p:stCondLst>
                                  <p:childTnLst>
                                    <p:set>
                                      <p:cBhvr>
                                        <p:cTn id="56" dur="1" fill="hold">
                                          <p:stCondLst>
                                            <p:cond delay="0"/>
                                          </p:stCondLst>
                                        </p:cTn>
                                        <p:tgtEl>
                                          <p:spTgt spid="231"/>
                                        </p:tgtEl>
                                        <p:attrNameLst>
                                          <p:attrName>style.visibility</p:attrName>
                                        </p:attrNameLst>
                                      </p:cBhvr>
                                      <p:to>
                                        <p:strVal val="visible"/>
                                      </p:to>
                                    </p:set>
                                    <p:animEffect transition="in" filter="strips(downLeft)">
                                      <p:cBhvr>
                                        <p:cTn id="57"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7" grpId="0" animBg="1"/>
      <p:bldP spid="228" grpId="1" animBg="1"/>
      <p:bldP spid="228" grpId="2" animBg="1"/>
      <p:bldP spid="229" grpId="0" animBg="1"/>
      <p:bldP spid="229" grpId="1" animBg="1"/>
      <p:bldP spid="230" grpId="0" animBg="1"/>
      <p:bldP spid="230" grpId="1"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99380" y="669951"/>
            <a:ext cx="11253212" cy="6051524"/>
          </a:xfrm>
          <a:prstGeom prst="rect">
            <a:avLst/>
          </a:prstGeom>
          <a:solidFill>
            <a:schemeClr val="bg1">
              <a:alpha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p:cNvSpPr/>
          <p:nvPr/>
        </p:nvSpPr>
        <p:spPr>
          <a:xfrm>
            <a:off x="499380" y="1488610"/>
            <a:ext cx="2003471" cy="1805853"/>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a:solidFill>
                  <a:srgbClr val="002060"/>
                </a:solidFill>
                <a:latin typeface="Times New Roman" panose="02020603050405020304" pitchFamily="18" charset="0"/>
                <a:cs typeface="Times New Roman" panose="02020603050405020304" pitchFamily="18" charset="0"/>
              </a:rPr>
              <a:t>FDMA</a:t>
            </a:r>
          </a:p>
        </p:txBody>
      </p:sp>
      <p:sp>
        <p:nvSpPr>
          <p:cNvPr id="18" name="Rectangle: Rounded Corners 17"/>
          <p:cNvSpPr/>
          <p:nvPr/>
        </p:nvSpPr>
        <p:spPr>
          <a:xfrm>
            <a:off x="2611437" y="1488609"/>
            <a:ext cx="2003471" cy="1805853"/>
          </a:xfrm>
          <a:prstGeom prst="round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4000" b="1" dirty="0">
                <a:solidFill>
                  <a:schemeClr val="accent2">
                    <a:lumMod val="50000"/>
                  </a:schemeClr>
                </a:solidFill>
                <a:latin typeface="Times New Roman" panose="02020603050405020304" pitchFamily="18" charset="0"/>
                <a:cs typeface="Times New Roman" panose="02020603050405020304" pitchFamily="18" charset="0"/>
              </a:rPr>
              <a:t>TDMA</a:t>
            </a:r>
          </a:p>
        </p:txBody>
      </p:sp>
      <p:sp>
        <p:nvSpPr>
          <p:cNvPr id="19" name="Rectangle: Rounded Corners 18"/>
          <p:cNvSpPr/>
          <p:nvPr/>
        </p:nvSpPr>
        <p:spPr>
          <a:xfrm>
            <a:off x="4722572" y="1488608"/>
            <a:ext cx="2003471" cy="1805853"/>
          </a:xfrm>
          <a:prstGeom prst="round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4000" b="1" dirty="0">
                <a:solidFill>
                  <a:schemeClr val="bg2">
                    <a:lumMod val="25000"/>
                  </a:schemeClr>
                </a:solidFill>
                <a:latin typeface="Times New Roman" panose="02020603050405020304" pitchFamily="18" charset="0"/>
                <a:cs typeface="Times New Roman" panose="02020603050405020304" pitchFamily="18" charset="0"/>
              </a:rPr>
              <a:t>CDMA</a:t>
            </a:r>
          </a:p>
        </p:txBody>
      </p:sp>
      <p:sp>
        <p:nvSpPr>
          <p:cNvPr id="22" name="Rectangle: Rounded Corners 21"/>
          <p:cNvSpPr/>
          <p:nvPr/>
        </p:nvSpPr>
        <p:spPr>
          <a:xfrm>
            <a:off x="6860406" y="1488607"/>
            <a:ext cx="2003471" cy="1805853"/>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4000" b="1" dirty="0">
                <a:solidFill>
                  <a:schemeClr val="accent6">
                    <a:lumMod val="50000"/>
                  </a:schemeClr>
                </a:solidFill>
                <a:latin typeface="Times New Roman" panose="02020603050405020304" pitchFamily="18" charset="0"/>
                <a:cs typeface="Times New Roman" panose="02020603050405020304" pitchFamily="18" charset="0"/>
              </a:rPr>
              <a:t>SDMA</a:t>
            </a:r>
          </a:p>
        </p:txBody>
      </p:sp>
      <p:sp>
        <p:nvSpPr>
          <p:cNvPr id="30" name="Rounded Rectangle 22"/>
          <p:cNvSpPr/>
          <p:nvPr/>
        </p:nvSpPr>
        <p:spPr>
          <a:xfrm>
            <a:off x="499380" y="3755319"/>
            <a:ext cx="7977709" cy="2457898"/>
          </a:xfrm>
          <a:prstGeom prst="roundRect">
            <a:avLst>
              <a:gd name="adj" fmla="val 6561"/>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Isosceles Triangle 30"/>
          <p:cNvSpPr/>
          <p:nvPr/>
        </p:nvSpPr>
        <p:spPr>
          <a:xfrm>
            <a:off x="1159363" y="3466698"/>
            <a:ext cx="460856" cy="287064"/>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8" name="TextBox 37"/>
          <p:cNvSpPr txBox="1"/>
          <p:nvPr/>
        </p:nvSpPr>
        <p:spPr>
          <a:xfrm>
            <a:off x="754205" y="3925997"/>
            <a:ext cx="7468057" cy="2074414"/>
          </a:xfrm>
          <a:prstGeom prst="rect">
            <a:avLst/>
          </a:prstGeom>
          <a:noFill/>
        </p:spPr>
        <p:txBody>
          <a:bodyPr wrap="square" rtlCol="0">
            <a:spAutoFit/>
          </a:bodyPr>
          <a:lstStyle/>
          <a:p>
            <a:pPr defTabSz="1219170">
              <a:spcBef>
                <a:spcPct val="20000"/>
              </a:spcBef>
              <a:defRPr/>
            </a:pPr>
            <a:r>
              <a:rPr lang="fr-FR" sz="2800" b="1" dirty="0">
                <a:latin typeface="Times New Roman" panose="02020603050405020304" pitchFamily="18" charset="0"/>
                <a:ea typeface="Calibri" panose="020F0502020204030204" pitchFamily="34" charset="0"/>
              </a:rPr>
              <a:t>Time Division Multiple Access</a:t>
            </a:r>
            <a:endParaRPr lang="fr-FR" sz="2800" b="1" dirty="0">
              <a:latin typeface="Times New Roman" panose="02020603050405020304" pitchFamily="18" charset="0"/>
              <a:cs typeface="Times New Roman" panose="02020603050405020304" pitchFamily="18" charset="0"/>
            </a:endParaRPr>
          </a:p>
          <a:p>
            <a:pPr defTabSz="1219170">
              <a:spcBef>
                <a:spcPct val="20000"/>
              </a:spcBef>
              <a:defRPr/>
            </a:pPr>
            <a:r>
              <a:rPr lang="fr-FR" sz="2400" dirty="0">
                <a:latin typeface="Times New Roman" panose="02020603050405020304" pitchFamily="18" charset="0"/>
                <a:cs typeface="Times New Roman" panose="02020603050405020304" pitchFamily="18" charset="0"/>
              </a:rPr>
              <a:t>Les utilisateurs se partagent le canal en temps. Celui-ci on le découpe en intervalles de longueur fixe. Un émetteur n'émet pas d’une façon continue, mais uniquement à son propre intervalle de temps, et ceci de manière périodique </a:t>
            </a:r>
            <a:endParaRPr lang="en-US" sz="2400"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3"/>
          <a:srcRect l="53740" t="2928" r="2542" b="58752"/>
          <a:stretch/>
        </p:blipFill>
        <p:spPr>
          <a:xfrm>
            <a:off x="8861402" y="3294460"/>
            <a:ext cx="2800511" cy="2918757"/>
          </a:xfrm>
          <a:prstGeom prst="rect">
            <a:avLst/>
          </a:prstGeom>
        </p:spPr>
      </p:pic>
      <p:sp>
        <p:nvSpPr>
          <p:cNvPr id="16" name="Arrow: Pentagon 15"/>
          <p:cNvSpPr/>
          <p:nvPr/>
        </p:nvSpPr>
        <p:spPr>
          <a:xfrm>
            <a:off x="-1" y="0"/>
            <a:ext cx="5863339" cy="476636"/>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b="1" dirty="0">
                <a:solidFill>
                  <a:srgbClr val="002060"/>
                </a:solidFill>
                <a:latin typeface="Times New Roman" panose="02020603050405020304" pitchFamily="18" charset="0"/>
                <a:cs typeface="Times New Roman" panose="02020603050405020304" pitchFamily="18" charset="0"/>
              </a:rPr>
              <a:t>Systèmes de communication numérique à accès multiple</a:t>
            </a:r>
          </a:p>
        </p:txBody>
      </p:sp>
      <p:sp>
        <p:nvSpPr>
          <p:cNvPr id="4" name="Slide Number Placeholder 3"/>
          <p:cNvSpPr>
            <a:spLocks noGrp="1"/>
          </p:cNvSpPr>
          <p:nvPr>
            <p:ph type="sldNum" sz="quarter" idx="12"/>
          </p:nvPr>
        </p:nvSpPr>
        <p:spPr/>
        <p:txBody>
          <a:bodyPr/>
          <a:lstStyle/>
          <a:p>
            <a:r>
              <a:rPr lang="en-US" sz="2000" b="1" dirty="0">
                <a:solidFill>
                  <a:srgbClr val="002060"/>
                </a:solidFill>
                <a:latin typeface="Times New Roman" panose="02020603050405020304" pitchFamily="18" charset="0"/>
                <a:cs typeface="Times New Roman" panose="02020603050405020304" pitchFamily="18" charset="0"/>
              </a:rPr>
              <a:t>6</a:t>
            </a:r>
          </a:p>
        </p:txBody>
      </p:sp>
    </p:spTree>
    <p:extLst>
      <p:ext uri="{BB962C8B-B14F-4D97-AF65-F5344CB8AC3E}">
        <p14:creationId xmlns:p14="http://schemas.microsoft.com/office/powerpoint/2010/main" val="32395594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9" presetClass="emph" presetSubtype="0" grpId="0" nodeType="afterEffect">
                                  <p:stCondLst>
                                    <p:cond delay="0"/>
                                  </p:stCondLst>
                                  <p:childTnLst>
                                    <p:set>
                                      <p:cBhvr>
                                        <p:cTn id="9" dur="indefinite"/>
                                        <p:tgtEl>
                                          <p:spTgt spid="17"/>
                                        </p:tgtEl>
                                        <p:attrNameLst>
                                          <p:attrName>style.opacity</p:attrName>
                                        </p:attrNameLst>
                                      </p:cBhvr>
                                      <p:to>
                                        <p:strVal val="0.5"/>
                                      </p:to>
                                    </p:set>
                                    <p:animEffect filter="image" prLst="opacity: 0.5">
                                      <p:cBhvr rctx="IE">
                                        <p:cTn id="10" dur="indefinite"/>
                                        <p:tgtEl>
                                          <p:spTgt spid="17"/>
                                        </p:tgtEl>
                                      </p:cBhvr>
                                    </p:animEffect>
                                  </p:childTnLst>
                                </p:cTn>
                              </p:par>
                              <p:par>
                                <p:cTn id="11" presetID="9" presetClass="emph" presetSubtype="0" grpId="0" nodeType="withEffect">
                                  <p:stCondLst>
                                    <p:cond delay="0"/>
                                  </p:stCondLst>
                                  <p:childTnLst>
                                    <p:set>
                                      <p:cBhvr>
                                        <p:cTn id="12" dur="indefinite"/>
                                        <p:tgtEl>
                                          <p:spTgt spid="19"/>
                                        </p:tgtEl>
                                        <p:attrNameLst>
                                          <p:attrName>style.opacity</p:attrName>
                                        </p:attrNameLst>
                                      </p:cBhvr>
                                      <p:to>
                                        <p:strVal val="0.5"/>
                                      </p:to>
                                    </p:set>
                                    <p:animEffect filter="image" prLst="opacity: 0.5">
                                      <p:cBhvr rctx="IE">
                                        <p:cTn id="13" dur="indefinite"/>
                                        <p:tgtEl>
                                          <p:spTgt spid="19"/>
                                        </p:tgtEl>
                                      </p:cBhvr>
                                    </p:animEffect>
                                  </p:childTnLst>
                                </p:cTn>
                              </p:par>
                              <p:par>
                                <p:cTn id="14" presetID="9" presetClass="emph" presetSubtype="0" grpId="0" nodeType="withEffect">
                                  <p:stCondLst>
                                    <p:cond delay="0"/>
                                  </p:stCondLst>
                                  <p:childTnLst>
                                    <p:set>
                                      <p:cBhvr>
                                        <p:cTn id="15" dur="indefinite"/>
                                        <p:tgtEl>
                                          <p:spTgt spid="22"/>
                                        </p:tgtEl>
                                        <p:attrNameLst>
                                          <p:attrName>style.opacity</p:attrName>
                                        </p:attrNameLst>
                                      </p:cBhvr>
                                      <p:to>
                                        <p:strVal val="0.5"/>
                                      </p:to>
                                    </p:set>
                                    <p:animEffect filter="image" prLst="opacity: 0.5">
                                      <p:cBhvr rctx="IE">
                                        <p:cTn id="16" dur="indefinite"/>
                                        <p:tgtEl>
                                          <p:spTgt spid="22"/>
                                        </p:tgtEl>
                                      </p:cBhvr>
                                    </p:animEffect>
                                  </p:childTnLst>
                                </p:cTn>
                              </p:par>
                              <p:par>
                                <p:cTn id="17" presetID="19" presetClass="emph" presetSubtype="0" fill="hold" grpId="0" nodeType="withEffect">
                                  <p:stCondLst>
                                    <p:cond delay="0"/>
                                  </p:stCondLst>
                                  <p:childTnLst>
                                    <p:animClr clrSpc="rgb" dir="cw">
                                      <p:cBhvr override="childStyle">
                                        <p:cTn id="18" dur="2000" fill="hold"/>
                                        <p:tgtEl>
                                          <p:spTgt spid="30"/>
                                        </p:tgtEl>
                                        <p:attrNameLst>
                                          <p:attrName>style.color</p:attrName>
                                        </p:attrNameLst>
                                      </p:cBhvr>
                                      <p:to>
                                        <a:srgbClr val="ED7D31"/>
                                      </p:to>
                                    </p:animClr>
                                    <p:animClr clrSpc="rgb" dir="cw">
                                      <p:cBhvr>
                                        <p:cTn id="19" dur="2000" fill="hold"/>
                                        <p:tgtEl>
                                          <p:spTgt spid="30"/>
                                        </p:tgtEl>
                                        <p:attrNameLst>
                                          <p:attrName>fillcolor</p:attrName>
                                        </p:attrNameLst>
                                      </p:cBhvr>
                                      <p:to>
                                        <a:srgbClr val="ED7D31"/>
                                      </p:to>
                                    </p:animClr>
                                    <p:set>
                                      <p:cBhvr>
                                        <p:cTn id="20" dur="2000" fill="hold"/>
                                        <p:tgtEl>
                                          <p:spTgt spid="30"/>
                                        </p:tgtEl>
                                        <p:attrNameLst>
                                          <p:attrName>fill.type</p:attrName>
                                        </p:attrNameLst>
                                      </p:cBhvr>
                                      <p:to>
                                        <p:strVal val="solid"/>
                                      </p:to>
                                    </p:set>
                                    <p:set>
                                      <p:cBhvr>
                                        <p:cTn id="21" dur="2000" fill="hold"/>
                                        <p:tgtEl>
                                          <p:spTgt spid="30"/>
                                        </p:tgtEl>
                                        <p:attrNameLst>
                                          <p:attrName>fill.on</p:attrName>
                                        </p:attrNameLst>
                                      </p:cBhvr>
                                      <p:to>
                                        <p:strVal val="true"/>
                                      </p:to>
                                    </p:set>
                                  </p:childTnLst>
                                </p:cTn>
                              </p:par>
                            </p:childTnLst>
                          </p:cTn>
                        </p:par>
                        <p:par>
                          <p:cTn id="22" fill="hold">
                            <p:stCondLst>
                              <p:cond delay="2000"/>
                            </p:stCondLst>
                            <p:childTnLst>
                              <p:par>
                                <p:cTn id="23" presetID="63" presetClass="path" presetSubtype="0" accel="50000" decel="50000" fill="hold" grpId="0" nodeType="afterEffect">
                                  <p:stCondLst>
                                    <p:cond delay="0"/>
                                  </p:stCondLst>
                                  <p:childTnLst>
                                    <p:animMotion origin="layout" path="M -2.29167E-6 1.11111E-6 L 0.1668 0.00208 " pathEditMode="relative" rAng="0" ptsTypes="AA">
                                      <p:cBhvr>
                                        <p:cTn id="24" dur="1000" fill="hold"/>
                                        <p:tgtEl>
                                          <p:spTgt spid="31"/>
                                        </p:tgtEl>
                                        <p:attrNameLst>
                                          <p:attrName>ppt_x</p:attrName>
                                          <p:attrName>ppt_y</p:attrName>
                                        </p:attrNameLst>
                                      </p:cBhvr>
                                      <p:rCtr x="8333" y="93"/>
                                    </p:animMotion>
                                  </p:childTnLst>
                                </p:cTn>
                              </p:par>
                              <p:par>
                                <p:cTn id="25" presetID="19" presetClass="emph" presetSubtype="0" fill="hold" grpId="1" nodeType="withEffect">
                                  <p:stCondLst>
                                    <p:cond delay="0"/>
                                  </p:stCondLst>
                                  <p:childTnLst>
                                    <p:animClr clrSpc="rgb" dir="cw">
                                      <p:cBhvr override="childStyle">
                                        <p:cTn id="26" dur="1000" fill="hold"/>
                                        <p:tgtEl>
                                          <p:spTgt spid="31"/>
                                        </p:tgtEl>
                                        <p:attrNameLst>
                                          <p:attrName>style.color</p:attrName>
                                        </p:attrNameLst>
                                      </p:cBhvr>
                                      <p:to>
                                        <a:schemeClr val="accent2"/>
                                      </p:to>
                                    </p:animClr>
                                    <p:animClr clrSpc="rgb" dir="cw">
                                      <p:cBhvr>
                                        <p:cTn id="27" dur="1000" fill="hold"/>
                                        <p:tgtEl>
                                          <p:spTgt spid="31"/>
                                        </p:tgtEl>
                                        <p:attrNameLst>
                                          <p:attrName>fillcolor</p:attrName>
                                        </p:attrNameLst>
                                      </p:cBhvr>
                                      <p:to>
                                        <a:schemeClr val="accent2"/>
                                      </p:to>
                                    </p:animClr>
                                    <p:set>
                                      <p:cBhvr>
                                        <p:cTn id="28" dur="1000" fill="hold"/>
                                        <p:tgtEl>
                                          <p:spTgt spid="31"/>
                                        </p:tgtEl>
                                        <p:attrNameLst>
                                          <p:attrName>fill.type</p:attrName>
                                        </p:attrNameLst>
                                      </p:cBhvr>
                                      <p:to>
                                        <p:strVal val="solid"/>
                                      </p:to>
                                    </p:set>
                                    <p:set>
                                      <p:cBhvr>
                                        <p:cTn id="29" dur="1000" fill="hold"/>
                                        <p:tgtEl>
                                          <p:spTgt spid="31"/>
                                        </p:tgtEl>
                                        <p:attrNameLst>
                                          <p:attrName>fill.on</p:attrName>
                                        </p:attrNameLst>
                                      </p:cBhvr>
                                      <p:to>
                                        <p:strVal val="true"/>
                                      </p:to>
                                    </p:set>
                                  </p:childTnLst>
                                </p:cTn>
                              </p:par>
                              <p:par>
                                <p:cTn id="30" presetID="18" presetClass="entr" presetSubtype="1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down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2" grpId="0" animBg="1"/>
      <p:bldP spid="30" grpId="0" animBg="1"/>
      <p:bldP spid="31" grpId="0" animBg="1"/>
      <p:bldP spid="31" grpId="1" animBg="1"/>
      <p:bldP spid="1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8463</TotalTime>
  <Words>2064</Words>
  <Application>Microsoft Office PowerPoint</Application>
  <PresentationFormat>Widescreen</PresentationFormat>
  <Paragraphs>354</Paragraphs>
  <Slides>36</Slides>
  <Notes>28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Microsoft JhengHei</vt:lpstr>
      <vt:lpstr>宋体</vt:lpstr>
      <vt:lpstr>Arial</vt:lpstr>
      <vt:lpstr>Calibri</vt:lpstr>
      <vt:lpstr>Calibri Light</vt:lpstr>
      <vt:lpstr>Cambria Math</vt:lpstr>
      <vt:lpstr>Estrangelo Edessa</vt:lpstr>
      <vt:lpstr>Microsoft New Tai Lue</vt:lpstr>
      <vt:lpstr>Open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james sager;sage-fox.com</dc:creator>
  <cp:lastModifiedBy>ACER</cp:lastModifiedBy>
  <cp:revision>2494</cp:revision>
  <dcterms:created xsi:type="dcterms:W3CDTF">2015-12-31T02:20:12Z</dcterms:created>
  <dcterms:modified xsi:type="dcterms:W3CDTF">2017-05-30T08:18:50Z</dcterms:modified>
</cp:coreProperties>
</file>