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charts/chart7.xml" ContentType="application/vnd.openxmlformats-officedocument.drawingml.chart+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8"/>
  </p:notesMasterIdLst>
  <p:handoutMasterIdLst>
    <p:handoutMasterId r:id="rId39"/>
  </p:handoutMasterIdLst>
  <p:sldIdLst>
    <p:sldId id="271" r:id="rId2"/>
    <p:sldId id="282" r:id="rId3"/>
    <p:sldId id="283" r:id="rId4"/>
    <p:sldId id="349" r:id="rId5"/>
    <p:sldId id="368" r:id="rId6"/>
    <p:sldId id="355" r:id="rId7"/>
    <p:sldId id="356" r:id="rId8"/>
    <p:sldId id="357" r:id="rId9"/>
    <p:sldId id="358" r:id="rId10"/>
    <p:sldId id="359" r:id="rId11"/>
    <p:sldId id="360" r:id="rId12"/>
    <p:sldId id="361" r:id="rId13"/>
    <p:sldId id="362" r:id="rId14"/>
    <p:sldId id="363" r:id="rId15"/>
    <p:sldId id="364" r:id="rId16"/>
    <p:sldId id="365" r:id="rId17"/>
    <p:sldId id="366" r:id="rId18"/>
    <p:sldId id="367" r:id="rId19"/>
    <p:sldId id="369" r:id="rId20"/>
    <p:sldId id="370" r:id="rId21"/>
    <p:sldId id="371" r:id="rId22"/>
    <p:sldId id="372" r:id="rId23"/>
    <p:sldId id="373" r:id="rId24"/>
    <p:sldId id="374" r:id="rId25"/>
    <p:sldId id="375" r:id="rId26"/>
    <p:sldId id="376" r:id="rId27"/>
    <p:sldId id="377" r:id="rId28"/>
    <p:sldId id="378" r:id="rId29"/>
    <p:sldId id="379" r:id="rId30"/>
    <p:sldId id="380" r:id="rId31"/>
    <p:sldId id="381" r:id="rId32"/>
    <p:sldId id="382" r:id="rId33"/>
    <p:sldId id="383" r:id="rId34"/>
    <p:sldId id="385" r:id="rId35"/>
    <p:sldId id="386" r:id="rId36"/>
    <p:sldId id="387" r:id="rId3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c" initials="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CCCC"/>
    <a:srgbClr val="FF99CC"/>
    <a:srgbClr val="66FF99"/>
    <a:srgbClr val="CC99FF"/>
    <a:srgbClr val="CDF3F7"/>
    <a:srgbClr val="90C5F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632" autoAdjust="0"/>
    <p:restoredTop sz="90323" autoAdjust="0"/>
  </p:normalViewPr>
  <p:slideViewPr>
    <p:cSldViewPr>
      <p:cViewPr>
        <p:scale>
          <a:sx n="60" d="100"/>
          <a:sy n="60" d="100"/>
        </p:scale>
        <p:origin x="-1488" y="-210"/>
      </p:cViewPr>
      <p:guideLst>
        <p:guide orient="horz" pos="2160"/>
        <p:guide pos="2880"/>
      </p:guideLst>
    </p:cSldViewPr>
  </p:slideViewPr>
  <p:outlineViewPr>
    <p:cViewPr>
      <p:scale>
        <a:sx n="33" d="100"/>
        <a:sy n="33" d="100"/>
      </p:scale>
      <p:origin x="0" y="378"/>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Feuille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Feuille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Feuille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Feuille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Feuille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Feuille_Microsoft_Office_Excel8.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style val="3"/>
  <c:chart>
    <c:title>
      <c:layout/>
      <c:txPr>
        <a:bodyPr/>
        <a:lstStyle/>
        <a:p>
          <a:pPr>
            <a:defRPr lang="fr-FR">
              <a:latin typeface="Times New Roman" pitchFamily="18" charset="0"/>
              <a:cs typeface="Times New Roman" pitchFamily="18" charset="0"/>
            </a:defRPr>
          </a:pPr>
          <a:endParaRPr lang="fr-FR"/>
        </a:p>
      </c:txPr>
    </c:title>
    <c:view3D>
      <c:rotX val="30"/>
      <c:perspective val="30"/>
    </c:view3D>
    <c:plotArea>
      <c:layout>
        <c:manualLayout>
          <c:layoutTarget val="inner"/>
          <c:xMode val="edge"/>
          <c:yMode val="edge"/>
          <c:x val="8.5981359690142894E-2"/>
          <c:y val="0"/>
          <c:w val="0.85136728443556553"/>
          <c:h val="1"/>
        </c:manualLayout>
      </c:layout>
      <c:pie3DChart>
        <c:varyColors val="1"/>
        <c:ser>
          <c:idx val="0"/>
          <c:order val="0"/>
          <c:tx>
            <c:strRef>
              <c:f>Feuil1!$B$1</c:f>
              <c:strCache>
                <c:ptCount val="1"/>
                <c:pt idx="0">
                  <c:v>Siméto</c:v>
                </c:pt>
              </c:strCache>
            </c:strRef>
          </c:tx>
          <c:spPr>
            <a:solidFill>
              <a:schemeClr val="tx2">
                <a:lumMod val="40000"/>
                <a:lumOff val="60000"/>
              </a:schemeClr>
            </a:solidFill>
          </c:spPr>
          <c:explosion val="25"/>
          <c:dPt>
            <c:idx val="1"/>
            <c:spPr>
              <a:solidFill>
                <a:srgbClr val="92D050"/>
              </a:solidFill>
            </c:spPr>
          </c:dPt>
          <c:dLbls>
            <c:dLbl>
              <c:idx val="0"/>
              <c:layout>
                <c:manualLayout>
                  <c:x val="-0.11878739472115613"/>
                  <c:y val="7.2529870501538321E-2"/>
                </c:manualLayout>
              </c:layout>
              <c:showVal val="1"/>
            </c:dLbl>
            <c:dLbl>
              <c:idx val="1"/>
              <c:layout>
                <c:manualLayout>
                  <c:x val="0.10706955075207202"/>
                  <c:y val="-0.17901407384595625"/>
                </c:manualLayout>
              </c:layout>
              <c:tx>
                <c:rich>
                  <a:bodyPr/>
                  <a:lstStyle/>
                  <a:p>
                    <a:r>
                      <a:rPr lang="fr-FR" sz="1400" b="1">
                        <a:latin typeface="Times New Roman" pitchFamily="18" charset="0"/>
                        <a:cs typeface="Times New Roman" pitchFamily="18" charset="0"/>
                      </a:rPr>
                      <a:t>87.5</a:t>
                    </a:r>
                  </a:p>
                </c:rich>
              </c:tx>
              <c:showVal val="1"/>
            </c:dLbl>
            <c:txPr>
              <a:bodyPr/>
              <a:lstStyle/>
              <a:p>
                <a:pPr>
                  <a:defRPr lang="fr-FR" sz="1400" b="1">
                    <a:latin typeface="Times New Roman" pitchFamily="18" charset="0"/>
                    <a:cs typeface="Times New Roman" pitchFamily="18" charset="0"/>
                  </a:defRPr>
                </a:pPr>
                <a:endParaRPr lang="fr-FR"/>
              </a:p>
            </c:txPr>
            <c:showVal val="1"/>
            <c:showLeaderLines val="1"/>
          </c:dLbls>
          <c:cat>
            <c:strRef>
              <c:f>Feuil1!$A$2:$A$3</c:f>
              <c:strCache>
                <c:ptCount val="2"/>
                <c:pt idx="0">
                  <c:v>Tenure en eau </c:v>
                </c:pt>
                <c:pt idx="1">
                  <c:v>Matiére seche</c:v>
                </c:pt>
              </c:strCache>
            </c:strRef>
          </c:cat>
          <c:val>
            <c:numRef>
              <c:f>Feuil1!$B$2:$B$3</c:f>
              <c:numCache>
                <c:formatCode>General</c:formatCode>
                <c:ptCount val="2"/>
                <c:pt idx="0">
                  <c:v>12.5</c:v>
                </c:pt>
                <c:pt idx="1">
                  <c:v>78.5</c:v>
                </c:pt>
              </c:numCache>
            </c:numRef>
          </c:val>
        </c:ser>
      </c:pie3DChart>
    </c:plotArea>
    <c:legend>
      <c:legendPos val="r"/>
      <c:layout>
        <c:manualLayout>
          <c:xMode val="edge"/>
          <c:yMode val="edge"/>
          <c:x val="0.41966198539002803"/>
          <c:y val="0.77616539801931328"/>
          <c:w val="0.44968251117944857"/>
          <c:h val="0.13145042632150333"/>
        </c:manualLayout>
      </c:layout>
      <c:txPr>
        <a:bodyPr/>
        <a:lstStyle/>
        <a:p>
          <a:pPr>
            <a:defRPr lang="fr-FR" sz="1400" b="1">
              <a:latin typeface="Times New Roman" pitchFamily="18" charset="0"/>
              <a:cs typeface="Times New Roman" pitchFamily="18" charset="0"/>
            </a:defRPr>
          </a:pPr>
          <a:endParaRPr lang="fr-FR"/>
        </a:p>
      </c:txPr>
    </c:legend>
    <c:plotVisOnly val="1"/>
    <c:dispBlanksAs val="zero"/>
  </c:chart>
  <c:spPr>
    <a:solidFill>
      <a:schemeClr val="lt1"/>
    </a:solidFill>
    <a:ln w="57150" cap="flat" cmpd="sng" algn="ctr">
      <a:solidFill>
        <a:schemeClr val="bg1">
          <a:lumMod val="50000"/>
        </a:schemeClr>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style val="6"/>
  <c:chart>
    <c:title>
      <c:layout/>
      <c:txPr>
        <a:bodyPr/>
        <a:lstStyle/>
        <a:p>
          <a:pPr>
            <a:defRPr lang="fr-FR" sz="1800">
              <a:latin typeface="Times New Roman" pitchFamily="18" charset="0"/>
              <a:cs typeface="Times New Roman" pitchFamily="18" charset="0"/>
            </a:defRPr>
          </a:pPr>
          <a:endParaRPr lang="fr-FR"/>
        </a:p>
      </c:txPr>
    </c:title>
    <c:view3D>
      <c:rotX val="30"/>
      <c:perspective val="30"/>
    </c:view3D>
    <c:plotArea>
      <c:layout>
        <c:manualLayout>
          <c:layoutTarget val="inner"/>
          <c:xMode val="edge"/>
          <c:yMode val="edge"/>
          <c:x val="4.6246228831127632E-2"/>
          <c:y val="0"/>
          <c:w val="0.92878839993120821"/>
          <c:h val="1"/>
        </c:manualLayout>
      </c:layout>
      <c:pie3DChart>
        <c:varyColors val="1"/>
        <c:ser>
          <c:idx val="0"/>
          <c:order val="0"/>
          <c:tx>
            <c:strRef>
              <c:f>Feuil1!$B$1</c:f>
              <c:strCache>
                <c:ptCount val="1"/>
                <c:pt idx="0">
                  <c:v>Bousseleme </c:v>
                </c:pt>
              </c:strCache>
            </c:strRef>
          </c:tx>
          <c:spPr>
            <a:solidFill>
              <a:srgbClr val="FF0066"/>
            </a:solidFill>
          </c:spPr>
          <c:explosion val="25"/>
          <c:dPt>
            <c:idx val="0"/>
            <c:spPr>
              <a:solidFill>
                <a:schemeClr val="accent1">
                  <a:lumMod val="60000"/>
                  <a:lumOff val="40000"/>
                </a:schemeClr>
              </a:solidFill>
            </c:spPr>
          </c:dPt>
          <c:dPt>
            <c:idx val="1"/>
            <c:spPr>
              <a:solidFill>
                <a:srgbClr val="92D050"/>
              </a:solidFill>
            </c:spPr>
          </c:dPt>
          <c:dLbls>
            <c:dLbl>
              <c:idx val="0"/>
              <c:layout>
                <c:manualLayout>
                  <c:x val="-0.11200588189025708"/>
                  <c:y val="7.8653284433121598E-2"/>
                </c:manualLayout>
              </c:layout>
              <c:showVal val="1"/>
            </c:dLbl>
            <c:dLbl>
              <c:idx val="1"/>
              <c:layout>
                <c:manualLayout>
                  <c:x val="9.29307331432251E-2"/>
                  <c:y val="-0.18077151593767402"/>
                </c:manualLayout>
              </c:layout>
              <c:showVal val="1"/>
            </c:dLbl>
            <c:delete val="1"/>
          </c:dLbls>
          <c:cat>
            <c:strRef>
              <c:f>Feuil1!$A$2:$A$3</c:f>
              <c:strCache>
                <c:ptCount val="2"/>
                <c:pt idx="0">
                  <c:v>Teneur en eau</c:v>
                </c:pt>
                <c:pt idx="1">
                  <c:v>Matiére seche </c:v>
                </c:pt>
              </c:strCache>
            </c:strRef>
          </c:cat>
          <c:val>
            <c:numRef>
              <c:f>Feuil1!$B$2:$B$3</c:f>
              <c:numCache>
                <c:formatCode>General</c:formatCode>
                <c:ptCount val="2"/>
                <c:pt idx="0">
                  <c:v>13.21</c:v>
                </c:pt>
                <c:pt idx="1">
                  <c:v>86.79</c:v>
                </c:pt>
              </c:numCache>
            </c:numRef>
          </c:val>
        </c:ser>
      </c:pie3DChart>
    </c:plotArea>
    <c:legend>
      <c:legendPos val="r"/>
      <c:layout>
        <c:manualLayout>
          <c:xMode val="edge"/>
          <c:yMode val="edge"/>
          <c:x val="0.37521080550700697"/>
          <c:y val="0.79493069877739098"/>
          <c:w val="0.52320260392294771"/>
          <c:h val="0.11169747815510575"/>
        </c:manualLayout>
      </c:layout>
      <c:txPr>
        <a:bodyPr/>
        <a:lstStyle/>
        <a:p>
          <a:pPr>
            <a:defRPr lang="fr-FR" sz="1600" b="1">
              <a:latin typeface="Times New Roman" pitchFamily="18" charset="0"/>
              <a:cs typeface="Times New Roman" pitchFamily="18" charset="0"/>
            </a:defRPr>
          </a:pPr>
          <a:endParaRPr lang="fr-FR"/>
        </a:p>
      </c:txPr>
    </c:legend>
    <c:plotVisOnly val="1"/>
    <c:dispBlanksAs val="zero"/>
  </c:chart>
  <c:spPr>
    <a:solidFill>
      <a:schemeClr val="lt1"/>
    </a:solidFill>
    <a:ln w="57150" cap="flat" cmpd="sng" algn="ctr">
      <a:solidFill>
        <a:schemeClr val="bg1">
          <a:lumMod val="50000"/>
        </a:schemeClr>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chart>
    <c:autoTitleDeleted val="1"/>
    <c:view3D>
      <c:rAngAx val="1"/>
    </c:view3D>
    <c:plotArea>
      <c:layout/>
      <c:bar3DChart>
        <c:barDir val="col"/>
        <c:grouping val="clustered"/>
        <c:ser>
          <c:idx val="0"/>
          <c:order val="0"/>
          <c:tx>
            <c:strRef>
              <c:f>Feuil1!$B$1</c:f>
              <c:strCache>
                <c:ptCount val="1"/>
                <c:pt idx="0">
                  <c:v>Rendement</c:v>
                </c:pt>
              </c:strCache>
            </c:strRef>
          </c:tx>
          <c:cat>
            <c:strRef>
              <c:f>Feuil1!$A$2:$A$3</c:f>
              <c:strCache>
                <c:ptCount val="2"/>
                <c:pt idx="0">
                  <c:v>Bousseleme</c:v>
                </c:pt>
                <c:pt idx="1">
                  <c:v>Siméto</c:v>
                </c:pt>
              </c:strCache>
            </c:strRef>
          </c:cat>
          <c:val>
            <c:numRef>
              <c:f>Feuil1!$B$2:$B$3</c:f>
              <c:numCache>
                <c:formatCode>General</c:formatCode>
                <c:ptCount val="2"/>
                <c:pt idx="0">
                  <c:v>16.100000000000001</c:v>
                </c:pt>
                <c:pt idx="1">
                  <c:v>12.01</c:v>
                </c:pt>
              </c:numCache>
            </c:numRef>
          </c:val>
        </c:ser>
        <c:gapWidth val="300"/>
        <c:shape val="cylinder"/>
        <c:axId val="95303936"/>
        <c:axId val="95334784"/>
        <c:axId val="0"/>
      </c:bar3DChart>
      <c:catAx>
        <c:axId val="95303936"/>
        <c:scaling>
          <c:orientation val="minMax"/>
        </c:scaling>
        <c:axPos val="b"/>
        <c:title>
          <c:tx>
            <c:rich>
              <a:bodyPr/>
              <a:lstStyle/>
              <a:p>
                <a:pPr>
                  <a:defRPr sz="1100" b="1">
                    <a:latin typeface="Times New Roman" pitchFamily="18" charset="0"/>
                    <a:cs typeface="Times New Roman" pitchFamily="18" charset="0"/>
                  </a:defRPr>
                </a:pPr>
                <a:r>
                  <a:rPr lang="fr-FR" sz="1100" b="1">
                    <a:latin typeface="Times New Roman" pitchFamily="18" charset="0"/>
                    <a:cs typeface="Times New Roman" pitchFamily="18" charset="0"/>
                  </a:rPr>
                  <a:t>variété</a:t>
                </a:r>
                <a:endParaRPr lang="en-CA" sz="1100" b="1">
                  <a:latin typeface="Times New Roman" pitchFamily="18" charset="0"/>
                  <a:cs typeface="Times New Roman" pitchFamily="18" charset="0"/>
                </a:endParaRPr>
              </a:p>
            </c:rich>
          </c:tx>
          <c:layout/>
        </c:title>
        <c:majorTickMark val="none"/>
        <c:tickLblPos val="nextTo"/>
        <c:txPr>
          <a:bodyPr/>
          <a:lstStyle/>
          <a:p>
            <a:pPr>
              <a:defRPr sz="1100" b="1">
                <a:latin typeface="Times New Roman" pitchFamily="18" charset="0"/>
                <a:cs typeface="Times New Roman" pitchFamily="18" charset="0"/>
              </a:defRPr>
            </a:pPr>
            <a:endParaRPr lang="fr-FR"/>
          </a:p>
        </c:txPr>
        <c:crossAx val="95334784"/>
        <c:crosses val="autoZero"/>
        <c:auto val="1"/>
        <c:lblAlgn val="ctr"/>
        <c:lblOffset val="100"/>
      </c:catAx>
      <c:valAx>
        <c:axId val="95334784"/>
        <c:scaling>
          <c:orientation val="minMax"/>
        </c:scaling>
        <c:axPos val="l"/>
        <c:majorGridlines/>
        <c:minorGridlines/>
        <c:numFmt formatCode="General" sourceLinked="1"/>
        <c:tickLblPos val="nextTo"/>
        <c:crossAx val="95303936"/>
        <c:crosses val="autoZero"/>
        <c:crossBetween val="between"/>
      </c:valAx>
    </c:plotArea>
    <c:legend>
      <c:legendPos val="r"/>
      <c:layout/>
      <c:txPr>
        <a:bodyPr/>
        <a:lstStyle/>
        <a:p>
          <a:pPr>
            <a:defRPr sz="1050" b="1">
              <a:latin typeface="Times New Roman" pitchFamily="18" charset="0"/>
              <a:cs typeface="Times New Roman" pitchFamily="18" charset="0"/>
            </a:defRPr>
          </a:pPr>
          <a:endParaRPr lang="fr-FR"/>
        </a:p>
      </c:txPr>
    </c:legend>
    <c:plotVisOnly val="1"/>
    <c:dispBlanksAs val="gap"/>
  </c:chart>
  <c:spPr>
    <a:solidFill>
      <a:schemeClr val="lt1"/>
    </a:solidFill>
    <a:ln w="57150" cap="flat" cmpd="sng" algn="ctr">
      <a:solidFill>
        <a:schemeClr val="bg2">
          <a:lumMod val="25000"/>
        </a:schemeClr>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style val="14"/>
  <c:chart>
    <c:title>
      <c:layout/>
      <c:txPr>
        <a:bodyPr/>
        <a:lstStyle/>
        <a:p>
          <a:pPr>
            <a:defRPr>
              <a:latin typeface="Times New Roman" pitchFamily="18" charset="0"/>
              <a:cs typeface="Times New Roman" pitchFamily="18" charset="0"/>
            </a:defRPr>
          </a:pPr>
          <a:endParaRPr lang="fr-FR"/>
        </a:p>
      </c:txPr>
    </c:title>
    <c:view3D>
      <c:rAngAx val="1"/>
    </c:view3D>
    <c:plotArea>
      <c:layout/>
      <c:bar3DChart>
        <c:barDir val="col"/>
        <c:grouping val="stacked"/>
        <c:ser>
          <c:idx val="0"/>
          <c:order val="0"/>
          <c:tx>
            <c:strRef>
              <c:f>Feuil1!$B$1</c:f>
              <c:strCache>
                <c:ptCount val="1"/>
                <c:pt idx="0">
                  <c:v>Taux de germination </c:v>
                </c:pt>
              </c:strCache>
            </c:strRef>
          </c:tx>
          <c:dLbls>
            <c:dLbl>
              <c:idx val="3"/>
              <c:layout/>
              <c:showVal val="1"/>
              <c:showSerName val="1"/>
            </c:dLbl>
            <c:delete val="1"/>
          </c:dLbls>
          <c:cat>
            <c:strRef>
              <c:f>Feuil1!$A$2:$A$5</c:f>
              <c:strCache>
                <c:ptCount val="2"/>
                <c:pt idx="0">
                  <c:v>Bousseleme</c:v>
                </c:pt>
                <c:pt idx="1">
                  <c:v>Siméto</c:v>
                </c:pt>
              </c:strCache>
            </c:strRef>
          </c:cat>
          <c:val>
            <c:numRef>
              <c:f>Feuil1!$B$2:$B$5</c:f>
              <c:numCache>
                <c:formatCode>General</c:formatCode>
                <c:ptCount val="4"/>
                <c:pt idx="0">
                  <c:v>93</c:v>
                </c:pt>
                <c:pt idx="1">
                  <c:v>92</c:v>
                </c:pt>
              </c:numCache>
            </c:numRef>
          </c:val>
        </c:ser>
        <c:gapWidth val="55"/>
        <c:gapDepth val="55"/>
        <c:shape val="cylinder"/>
        <c:axId val="96025216"/>
        <c:axId val="96035584"/>
        <c:axId val="0"/>
      </c:bar3DChart>
      <c:catAx>
        <c:axId val="96025216"/>
        <c:scaling>
          <c:orientation val="minMax"/>
        </c:scaling>
        <c:axPos val="b"/>
        <c:title>
          <c:tx>
            <c:rich>
              <a:bodyPr/>
              <a:lstStyle/>
              <a:p>
                <a:pPr>
                  <a:defRPr sz="1600">
                    <a:latin typeface="Times New Roman" pitchFamily="18" charset="0"/>
                    <a:cs typeface="Times New Roman" pitchFamily="18" charset="0"/>
                  </a:defRPr>
                </a:pPr>
                <a:r>
                  <a:rPr lang="fr-FR" sz="1600" b="1" i="0" u="none" strike="noStrike" baseline="0">
                    <a:latin typeface="Times New Roman" pitchFamily="18" charset="0"/>
                    <a:cs typeface="Times New Roman" pitchFamily="18" charset="0"/>
                  </a:rPr>
                  <a:t>variétés </a:t>
                </a:r>
                <a:endParaRPr lang="en-CA" sz="1600">
                  <a:latin typeface="Times New Roman" pitchFamily="18" charset="0"/>
                  <a:cs typeface="Times New Roman" pitchFamily="18" charset="0"/>
                </a:endParaRPr>
              </a:p>
            </c:rich>
          </c:tx>
          <c:layout>
            <c:manualLayout>
              <c:xMode val="edge"/>
              <c:yMode val="edge"/>
              <c:x val="0.34848777983591595"/>
              <c:y val="0.92190364105153022"/>
            </c:manualLayout>
          </c:layout>
        </c:title>
        <c:majorTickMark val="none"/>
        <c:tickLblPos val="nextTo"/>
        <c:txPr>
          <a:bodyPr/>
          <a:lstStyle/>
          <a:p>
            <a:pPr>
              <a:defRPr sz="1600" b="1">
                <a:latin typeface="Times New Roman" pitchFamily="18" charset="0"/>
                <a:cs typeface="Times New Roman" pitchFamily="18" charset="0"/>
              </a:defRPr>
            </a:pPr>
            <a:endParaRPr lang="fr-FR"/>
          </a:p>
        </c:txPr>
        <c:crossAx val="96035584"/>
        <c:crosses val="autoZero"/>
        <c:auto val="1"/>
        <c:lblAlgn val="r"/>
        <c:lblOffset val="100"/>
      </c:catAx>
      <c:valAx>
        <c:axId val="96035584"/>
        <c:scaling>
          <c:orientation val="minMax"/>
        </c:scaling>
        <c:axPos val="l"/>
        <c:majorGridlines/>
        <c:title>
          <c:tx>
            <c:rich>
              <a:bodyPr/>
              <a:lstStyle/>
              <a:p>
                <a:pPr>
                  <a:defRPr sz="1400">
                    <a:latin typeface="Times New Roman" pitchFamily="18" charset="0"/>
                    <a:cs typeface="Times New Roman" pitchFamily="18" charset="0"/>
                  </a:defRPr>
                </a:pPr>
                <a:r>
                  <a:rPr lang="en-CA" sz="1400">
                    <a:latin typeface="Times New Roman" pitchFamily="18" charset="0"/>
                    <a:cs typeface="Times New Roman" pitchFamily="18" charset="0"/>
                  </a:rPr>
                  <a:t>Taux de germination %</a:t>
                </a:r>
              </a:p>
            </c:rich>
          </c:tx>
          <c:layout/>
        </c:title>
        <c:numFmt formatCode="General" sourceLinked="1"/>
        <c:majorTickMark val="none"/>
        <c:tickLblPos val="nextTo"/>
        <c:crossAx val="96025216"/>
        <c:crosses val="autoZero"/>
        <c:crossBetween val="between"/>
      </c:valAx>
    </c:plotArea>
    <c:plotVisOnly val="1"/>
    <c:dispBlanksAs val="gap"/>
  </c:chart>
  <c:spPr>
    <a:ln w="38100">
      <a:solidFill>
        <a:schemeClr val="tx1"/>
      </a:solidFill>
    </a:ln>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fr-FR"/>
  <c:style val="29"/>
  <c:chart>
    <c:plotArea>
      <c:layout/>
      <c:barChart>
        <c:barDir val="col"/>
        <c:grouping val="clustered"/>
        <c:ser>
          <c:idx val="0"/>
          <c:order val="0"/>
          <c:tx>
            <c:strRef>
              <c:f>Feuil1!$B$1</c:f>
              <c:strCache>
                <c:ptCount val="1"/>
                <c:pt idx="0">
                  <c:v>2min</c:v>
                </c:pt>
              </c:strCache>
            </c:strRef>
          </c:tx>
          <c:spPr>
            <a:solidFill>
              <a:srgbClr val="00B050"/>
            </a:solidFill>
          </c:spPr>
          <c:cat>
            <c:strRef>
              <c:f>Feuil1!$A$2:$A$4</c:f>
              <c:strCache>
                <c:ptCount val="3"/>
                <c:pt idx="0">
                  <c:v>0,3</c:v>
                </c:pt>
                <c:pt idx="1">
                  <c:v>0,5</c:v>
                </c:pt>
                <c:pt idx="2">
                  <c:v>1</c:v>
                </c:pt>
              </c:strCache>
            </c:strRef>
          </c:cat>
          <c:val>
            <c:numRef>
              <c:f>Feuil1!$B$2:$B$4</c:f>
              <c:numCache>
                <c:formatCode>General</c:formatCode>
                <c:ptCount val="3"/>
                <c:pt idx="0">
                  <c:v>15.99</c:v>
                </c:pt>
                <c:pt idx="1">
                  <c:v>14.850000000000026</c:v>
                </c:pt>
                <c:pt idx="2">
                  <c:v>15.71</c:v>
                </c:pt>
              </c:numCache>
            </c:numRef>
          </c:val>
        </c:ser>
        <c:ser>
          <c:idx val="1"/>
          <c:order val="1"/>
          <c:tx>
            <c:strRef>
              <c:f>Feuil1!$C$1</c:f>
              <c:strCache>
                <c:ptCount val="1"/>
                <c:pt idx="0">
                  <c:v>4min</c:v>
                </c:pt>
              </c:strCache>
            </c:strRef>
          </c:tx>
          <c:spPr>
            <a:solidFill>
              <a:srgbClr val="0070C0"/>
            </a:solidFill>
          </c:spPr>
          <c:cat>
            <c:strRef>
              <c:f>Feuil1!$A$2:$A$4</c:f>
              <c:strCache>
                <c:ptCount val="3"/>
                <c:pt idx="0">
                  <c:v>0,3</c:v>
                </c:pt>
                <c:pt idx="1">
                  <c:v>0,5</c:v>
                </c:pt>
                <c:pt idx="2">
                  <c:v>1</c:v>
                </c:pt>
              </c:strCache>
            </c:strRef>
          </c:cat>
          <c:val>
            <c:numRef>
              <c:f>Feuil1!$C$2:$C$4</c:f>
              <c:numCache>
                <c:formatCode>General</c:formatCode>
                <c:ptCount val="3"/>
                <c:pt idx="0">
                  <c:v>16.059999999999999</c:v>
                </c:pt>
                <c:pt idx="1">
                  <c:v>16.71</c:v>
                </c:pt>
                <c:pt idx="2">
                  <c:v>16.989999999999849</c:v>
                </c:pt>
              </c:numCache>
            </c:numRef>
          </c:val>
        </c:ser>
        <c:ser>
          <c:idx val="2"/>
          <c:order val="2"/>
          <c:tx>
            <c:strRef>
              <c:f>Feuil1!$D$1</c:f>
              <c:strCache>
                <c:ptCount val="1"/>
                <c:pt idx="0">
                  <c:v>6 min</c:v>
                </c:pt>
              </c:strCache>
            </c:strRef>
          </c:tx>
          <c:spPr>
            <a:solidFill>
              <a:schemeClr val="accent3">
                <a:lumMod val="75000"/>
              </a:schemeClr>
            </a:solidFill>
          </c:spPr>
          <c:cat>
            <c:strRef>
              <c:f>Feuil1!$A$2:$A$4</c:f>
              <c:strCache>
                <c:ptCount val="3"/>
                <c:pt idx="0">
                  <c:v>0,3</c:v>
                </c:pt>
                <c:pt idx="1">
                  <c:v>0,5</c:v>
                </c:pt>
                <c:pt idx="2">
                  <c:v>1</c:v>
                </c:pt>
              </c:strCache>
            </c:strRef>
          </c:cat>
          <c:val>
            <c:numRef>
              <c:f>Feuil1!$D$2:$D$4</c:f>
              <c:numCache>
                <c:formatCode>General</c:formatCode>
                <c:ptCount val="3"/>
                <c:pt idx="0">
                  <c:v>17.5</c:v>
                </c:pt>
                <c:pt idx="1">
                  <c:v>17.54</c:v>
                </c:pt>
                <c:pt idx="2">
                  <c:v>17.55</c:v>
                </c:pt>
              </c:numCache>
            </c:numRef>
          </c:val>
        </c:ser>
        <c:gapWidth val="300"/>
        <c:axId val="95974144"/>
        <c:axId val="95976064"/>
      </c:barChart>
      <c:catAx>
        <c:axId val="95974144"/>
        <c:scaling>
          <c:orientation val="minMax"/>
        </c:scaling>
        <c:axPos val="b"/>
        <c:title>
          <c:tx>
            <c:rich>
              <a:bodyPr/>
              <a:lstStyle/>
              <a:p>
                <a:pPr>
                  <a:defRPr/>
                </a:pPr>
                <a:r>
                  <a:rPr lang="en-CA"/>
                  <a:t>Densite des microondes W/g</a:t>
                </a:r>
              </a:p>
            </c:rich>
          </c:tx>
          <c:layout/>
        </c:title>
        <c:majorTickMark val="none"/>
        <c:tickLblPos val="nextTo"/>
        <c:txPr>
          <a:bodyPr/>
          <a:lstStyle/>
          <a:p>
            <a:pPr>
              <a:defRPr lang="fr-FR"/>
            </a:pPr>
            <a:endParaRPr lang="fr-FR"/>
          </a:p>
        </c:txPr>
        <c:crossAx val="95976064"/>
        <c:crosses val="autoZero"/>
        <c:auto val="1"/>
        <c:lblAlgn val="ctr"/>
        <c:lblOffset val="100"/>
      </c:catAx>
      <c:valAx>
        <c:axId val="95976064"/>
        <c:scaling>
          <c:orientation val="minMax"/>
        </c:scaling>
        <c:axPos val="l"/>
        <c:majorGridlines/>
        <c:minorGridlines/>
        <c:title>
          <c:tx>
            <c:rich>
              <a:bodyPr/>
              <a:lstStyle/>
              <a:p>
                <a:pPr>
                  <a:defRPr/>
                </a:pPr>
                <a:r>
                  <a:rPr lang="en-CA"/>
                  <a:t>Rendement</a:t>
                </a:r>
                <a:r>
                  <a:rPr lang="en-CA" baseline="0"/>
                  <a:t> d'huile</a:t>
                </a:r>
                <a:r>
                  <a:rPr lang="en-CA"/>
                  <a:t> %</a:t>
                </a:r>
              </a:p>
            </c:rich>
          </c:tx>
          <c:layout>
            <c:manualLayout>
              <c:xMode val="edge"/>
              <c:yMode val="edge"/>
              <c:x val="3.7120673121539272E-2"/>
              <c:y val="0.15659308118143289"/>
            </c:manualLayout>
          </c:layout>
        </c:title>
        <c:numFmt formatCode="General" sourceLinked="1"/>
        <c:tickLblPos val="nextTo"/>
        <c:txPr>
          <a:bodyPr/>
          <a:lstStyle/>
          <a:p>
            <a:pPr>
              <a:defRPr lang="fr-FR"/>
            </a:pPr>
            <a:endParaRPr lang="fr-FR"/>
          </a:p>
        </c:txPr>
        <c:crossAx val="95974144"/>
        <c:crosses val="autoZero"/>
        <c:crossBetween val="between"/>
      </c:valAx>
    </c:plotArea>
    <c:legend>
      <c:legendPos val="r"/>
      <c:layout/>
      <c:txPr>
        <a:bodyPr/>
        <a:lstStyle/>
        <a:p>
          <a:pPr>
            <a:defRPr lang="fr-FR"/>
          </a:pPr>
          <a:endParaRPr lang="fr-FR"/>
        </a:p>
      </c:txPr>
    </c:legend>
    <c:plotVisOnly val="1"/>
    <c:dispBlanksAs val="gap"/>
  </c:chart>
  <c:spPr>
    <a:solidFill>
      <a:schemeClr val="lt1"/>
    </a:solidFill>
    <a:ln w="38100" cap="flat" cmpd="sng" algn="ctr">
      <a:solidFill>
        <a:schemeClr val="dk1"/>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fr-FR"/>
  <c:style val="26"/>
  <c:chart>
    <c:autoTitleDeleted val="1"/>
    <c:plotArea>
      <c:layout/>
      <c:barChart>
        <c:barDir val="col"/>
        <c:grouping val="clustered"/>
        <c:ser>
          <c:idx val="0"/>
          <c:order val="0"/>
          <c:tx>
            <c:strRef>
              <c:f>Feuil1!$B$1</c:f>
              <c:strCache>
                <c:ptCount val="1"/>
                <c:pt idx="0">
                  <c:v>2min</c:v>
                </c:pt>
              </c:strCache>
            </c:strRef>
          </c:tx>
          <c:cat>
            <c:strRef>
              <c:f>Feuil1!$A$2:$A$5</c:f>
              <c:strCache>
                <c:ptCount val="3"/>
                <c:pt idx="0">
                  <c:v>D=0,3 w/g</c:v>
                </c:pt>
                <c:pt idx="1">
                  <c:v>D=0,5 w/g</c:v>
                </c:pt>
                <c:pt idx="2">
                  <c:v>D=1 w/g</c:v>
                </c:pt>
              </c:strCache>
            </c:strRef>
          </c:cat>
          <c:val>
            <c:numRef>
              <c:f>Feuil1!$B$2:$B$5</c:f>
              <c:numCache>
                <c:formatCode>General</c:formatCode>
                <c:ptCount val="4"/>
                <c:pt idx="0">
                  <c:v>12.04</c:v>
                </c:pt>
                <c:pt idx="1">
                  <c:v>11.47</c:v>
                </c:pt>
                <c:pt idx="2">
                  <c:v>12.3</c:v>
                </c:pt>
              </c:numCache>
            </c:numRef>
          </c:val>
        </c:ser>
        <c:ser>
          <c:idx val="1"/>
          <c:order val="1"/>
          <c:tx>
            <c:strRef>
              <c:f>Feuil1!$C$1</c:f>
              <c:strCache>
                <c:ptCount val="1"/>
                <c:pt idx="0">
                  <c:v>4min</c:v>
                </c:pt>
              </c:strCache>
            </c:strRef>
          </c:tx>
          <c:cat>
            <c:strRef>
              <c:f>Feuil1!$A$2:$A$5</c:f>
              <c:strCache>
                <c:ptCount val="3"/>
                <c:pt idx="0">
                  <c:v>D=0,3 w/g</c:v>
                </c:pt>
                <c:pt idx="1">
                  <c:v>D=0,5 w/g</c:v>
                </c:pt>
                <c:pt idx="2">
                  <c:v>D=1 w/g</c:v>
                </c:pt>
              </c:strCache>
            </c:strRef>
          </c:cat>
          <c:val>
            <c:numRef>
              <c:f>Feuil1!$C$2:$C$5</c:f>
              <c:numCache>
                <c:formatCode>General</c:formatCode>
                <c:ptCount val="4"/>
                <c:pt idx="0">
                  <c:v>12.09</c:v>
                </c:pt>
                <c:pt idx="1">
                  <c:v>12.84</c:v>
                </c:pt>
                <c:pt idx="2">
                  <c:v>12.950000000000006</c:v>
                </c:pt>
              </c:numCache>
            </c:numRef>
          </c:val>
        </c:ser>
        <c:ser>
          <c:idx val="2"/>
          <c:order val="2"/>
          <c:tx>
            <c:strRef>
              <c:f>Feuil1!$D$1</c:f>
              <c:strCache>
                <c:ptCount val="1"/>
                <c:pt idx="0">
                  <c:v>6min</c:v>
                </c:pt>
              </c:strCache>
            </c:strRef>
          </c:tx>
          <c:cat>
            <c:strRef>
              <c:f>Feuil1!$A$2:$A$5</c:f>
              <c:strCache>
                <c:ptCount val="3"/>
                <c:pt idx="0">
                  <c:v>D=0,3 w/g</c:v>
                </c:pt>
                <c:pt idx="1">
                  <c:v>D=0,5 w/g</c:v>
                </c:pt>
                <c:pt idx="2">
                  <c:v>D=1 w/g</c:v>
                </c:pt>
              </c:strCache>
            </c:strRef>
          </c:cat>
          <c:val>
            <c:numRef>
              <c:f>Feuil1!$D$2:$D$5</c:f>
              <c:numCache>
                <c:formatCode>General</c:formatCode>
                <c:ptCount val="4"/>
                <c:pt idx="0">
                  <c:v>12.850000000000026</c:v>
                </c:pt>
                <c:pt idx="1">
                  <c:v>13.28</c:v>
                </c:pt>
                <c:pt idx="2">
                  <c:v>14.01</c:v>
                </c:pt>
              </c:numCache>
            </c:numRef>
          </c:val>
        </c:ser>
        <c:gapWidth val="300"/>
        <c:axId val="96604160"/>
        <c:axId val="96606080"/>
      </c:barChart>
      <c:catAx>
        <c:axId val="96604160"/>
        <c:scaling>
          <c:orientation val="minMax"/>
        </c:scaling>
        <c:axPos val="b"/>
        <c:title>
          <c:tx>
            <c:rich>
              <a:bodyPr/>
              <a:lstStyle/>
              <a:p>
                <a:pPr>
                  <a:defRPr/>
                </a:pPr>
                <a:r>
                  <a:rPr lang="en-CA"/>
                  <a:t>Densites des microondes</a:t>
                </a:r>
              </a:p>
            </c:rich>
          </c:tx>
          <c:layout/>
        </c:title>
        <c:majorTickMark val="none"/>
        <c:tickLblPos val="nextTo"/>
        <c:crossAx val="96606080"/>
        <c:crosses val="autoZero"/>
        <c:auto val="1"/>
        <c:lblAlgn val="ctr"/>
        <c:lblOffset val="100"/>
      </c:catAx>
      <c:valAx>
        <c:axId val="96606080"/>
        <c:scaling>
          <c:orientation val="minMax"/>
        </c:scaling>
        <c:axPos val="l"/>
        <c:majorGridlines/>
        <c:minorGridlines/>
        <c:title>
          <c:tx>
            <c:rich>
              <a:bodyPr/>
              <a:lstStyle/>
              <a:p>
                <a:pPr>
                  <a:defRPr/>
                </a:pPr>
                <a:r>
                  <a:rPr lang="en-CA"/>
                  <a:t>Rendement</a:t>
                </a:r>
                <a:r>
                  <a:rPr lang="en-CA" baseline="0"/>
                  <a:t> d'huile</a:t>
                </a:r>
                <a:r>
                  <a:rPr lang="en-CA"/>
                  <a:t> %</a:t>
                </a:r>
              </a:p>
            </c:rich>
          </c:tx>
          <c:layout/>
        </c:title>
        <c:numFmt formatCode="General" sourceLinked="1"/>
        <c:tickLblPos val="nextTo"/>
        <c:crossAx val="96604160"/>
        <c:crosses val="autoZero"/>
        <c:crossBetween val="between"/>
      </c:valAx>
    </c:plotArea>
    <c:legend>
      <c:legendPos val="r"/>
      <c:layout/>
    </c:legend>
    <c:plotVisOnly val="1"/>
    <c:dispBlanksAs val="gap"/>
  </c:chart>
  <c:spPr>
    <a:solidFill>
      <a:schemeClr val="lt1"/>
    </a:solidFill>
    <a:ln w="38100" cap="flat" cmpd="sng" algn="ctr">
      <a:solidFill>
        <a:schemeClr val="dk1"/>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fr-FR"/>
  <c:chart>
    <c:plotArea>
      <c:layout/>
      <c:barChart>
        <c:barDir val="col"/>
        <c:grouping val="clustered"/>
        <c:ser>
          <c:idx val="0"/>
          <c:order val="0"/>
          <c:tx>
            <c:strRef>
              <c:f>Feuil1!$B$1</c:f>
              <c:strCache>
                <c:ptCount val="1"/>
                <c:pt idx="0">
                  <c:v>2 min</c:v>
                </c:pt>
              </c:strCache>
            </c:strRef>
          </c:tx>
          <c:cat>
            <c:strRef>
              <c:f>Feuil1!$A$2:$A$5</c:f>
              <c:strCache>
                <c:ptCount val="3"/>
                <c:pt idx="0">
                  <c:v>D=0.3 w/g</c:v>
                </c:pt>
                <c:pt idx="1">
                  <c:v>D=0.5 w/g</c:v>
                </c:pt>
                <c:pt idx="2">
                  <c:v>D=1 w/g</c:v>
                </c:pt>
              </c:strCache>
            </c:strRef>
          </c:cat>
          <c:val>
            <c:numRef>
              <c:f>Feuil1!$B$2:$B$5</c:f>
              <c:numCache>
                <c:formatCode>General</c:formatCode>
                <c:ptCount val="4"/>
                <c:pt idx="0">
                  <c:v>100</c:v>
                </c:pt>
                <c:pt idx="1">
                  <c:v>98</c:v>
                </c:pt>
                <c:pt idx="2">
                  <c:v>100</c:v>
                </c:pt>
              </c:numCache>
            </c:numRef>
          </c:val>
        </c:ser>
        <c:ser>
          <c:idx val="1"/>
          <c:order val="1"/>
          <c:tx>
            <c:strRef>
              <c:f>Feuil1!$C$1</c:f>
              <c:strCache>
                <c:ptCount val="1"/>
                <c:pt idx="0">
                  <c:v>4 min</c:v>
                </c:pt>
              </c:strCache>
            </c:strRef>
          </c:tx>
          <c:cat>
            <c:strRef>
              <c:f>Feuil1!$A$2:$A$5</c:f>
              <c:strCache>
                <c:ptCount val="3"/>
                <c:pt idx="0">
                  <c:v>D=0.3 w/g</c:v>
                </c:pt>
                <c:pt idx="1">
                  <c:v>D=0.5 w/g</c:v>
                </c:pt>
                <c:pt idx="2">
                  <c:v>D=1 w/g</c:v>
                </c:pt>
              </c:strCache>
            </c:strRef>
          </c:cat>
          <c:val>
            <c:numRef>
              <c:f>Feuil1!$C$2:$C$5</c:f>
              <c:numCache>
                <c:formatCode>General</c:formatCode>
                <c:ptCount val="4"/>
                <c:pt idx="0">
                  <c:v>92</c:v>
                </c:pt>
                <c:pt idx="1">
                  <c:v>80</c:v>
                </c:pt>
                <c:pt idx="2">
                  <c:v>88</c:v>
                </c:pt>
              </c:numCache>
            </c:numRef>
          </c:val>
        </c:ser>
        <c:ser>
          <c:idx val="2"/>
          <c:order val="2"/>
          <c:tx>
            <c:strRef>
              <c:f>Feuil1!$D$1</c:f>
              <c:strCache>
                <c:ptCount val="1"/>
                <c:pt idx="0">
                  <c:v>6 min</c:v>
                </c:pt>
              </c:strCache>
            </c:strRef>
          </c:tx>
          <c:cat>
            <c:strRef>
              <c:f>Feuil1!$A$2:$A$5</c:f>
              <c:strCache>
                <c:ptCount val="3"/>
                <c:pt idx="0">
                  <c:v>D=0.3 w/g</c:v>
                </c:pt>
                <c:pt idx="1">
                  <c:v>D=0.5 w/g</c:v>
                </c:pt>
                <c:pt idx="2">
                  <c:v>D=1 w/g</c:v>
                </c:pt>
              </c:strCache>
            </c:strRef>
          </c:cat>
          <c:val>
            <c:numRef>
              <c:f>Feuil1!$D$2:$D$5</c:f>
              <c:numCache>
                <c:formatCode>General</c:formatCode>
                <c:ptCount val="4"/>
                <c:pt idx="0">
                  <c:v>76</c:v>
                </c:pt>
                <c:pt idx="1">
                  <c:v>70</c:v>
                </c:pt>
                <c:pt idx="2">
                  <c:v>80</c:v>
                </c:pt>
              </c:numCache>
            </c:numRef>
          </c:val>
        </c:ser>
        <c:gapWidth val="300"/>
        <c:axId val="96800768"/>
        <c:axId val="96802688"/>
      </c:barChart>
      <c:catAx>
        <c:axId val="96800768"/>
        <c:scaling>
          <c:orientation val="minMax"/>
        </c:scaling>
        <c:axPos val="b"/>
        <c:title>
          <c:tx>
            <c:rich>
              <a:bodyPr/>
              <a:lstStyle/>
              <a:p>
                <a:pPr>
                  <a:defRPr/>
                </a:pPr>
                <a:r>
                  <a:rPr lang="en-CA"/>
                  <a:t>Densites des microondes W/g</a:t>
                </a:r>
              </a:p>
            </c:rich>
          </c:tx>
          <c:layout/>
        </c:title>
        <c:majorTickMark val="none"/>
        <c:tickLblPos val="nextTo"/>
        <c:txPr>
          <a:bodyPr/>
          <a:lstStyle/>
          <a:p>
            <a:pPr>
              <a:defRPr lang="fr-FR">
                <a:latin typeface="Times New Roman" pitchFamily="18" charset="0"/>
                <a:cs typeface="Times New Roman" pitchFamily="18" charset="0"/>
              </a:defRPr>
            </a:pPr>
            <a:endParaRPr lang="fr-FR"/>
          </a:p>
        </c:txPr>
        <c:crossAx val="96802688"/>
        <c:crosses val="autoZero"/>
        <c:auto val="1"/>
        <c:lblAlgn val="ctr"/>
        <c:lblOffset val="100"/>
      </c:catAx>
      <c:valAx>
        <c:axId val="96802688"/>
        <c:scaling>
          <c:orientation val="minMax"/>
        </c:scaling>
        <c:axPos val="l"/>
        <c:majorGridlines/>
        <c:minorGridlines/>
        <c:title>
          <c:tx>
            <c:rich>
              <a:bodyPr/>
              <a:lstStyle/>
              <a:p>
                <a:pPr>
                  <a:defRPr/>
                </a:pPr>
                <a:r>
                  <a:rPr lang="en-CA"/>
                  <a:t>Taux de germination %</a:t>
                </a:r>
              </a:p>
            </c:rich>
          </c:tx>
          <c:layout/>
        </c:title>
        <c:numFmt formatCode="General" sourceLinked="1"/>
        <c:tickLblPos val="nextTo"/>
        <c:txPr>
          <a:bodyPr/>
          <a:lstStyle/>
          <a:p>
            <a:pPr>
              <a:defRPr lang="fr-FR"/>
            </a:pPr>
            <a:endParaRPr lang="fr-FR"/>
          </a:p>
        </c:txPr>
        <c:crossAx val="96800768"/>
        <c:crosses val="autoZero"/>
        <c:crossBetween val="between"/>
      </c:valAx>
    </c:plotArea>
    <c:legend>
      <c:legendPos val="r"/>
      <c:layout/>
      <c:txPr>
        <a:bodyPr/>
        <a:lstStyle/>
        <a:p>
          <a:pPr>
            <a:defRPr lang="fr-FR">
              <a:latin typeface="Times New Roman" pitchFamily="18" charset="0"/>
              <a:cs typeface="Times New Roman" pitchFamily="18" charset="0"/>
            </a:defRPr>
          </a:pPr>
          <a:endParaRPr lang="fr-FR"/>
        </a:p>
      </c:txPr>
    </c:legend>
    <c:plotVisOnly val="1"/>
    <c:dispBlanksAs val="gap"/>
  </c:chart>
  <c:spPr>
    <a:solidFill>
      <a:schemeClr val="lt1"/>
    </a:solidFill>
    <a:ln w="38100" cap="flat" cmpd="sng" algn="ctr">
      <a:solidFill>
        <a:schemeClr val="dk1"/>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fr-FR"/>
  <c:chart>
    <c:plotArea>
      <c:layout/>
      <c:barChart>
        <c:barDir val="col"/>
        <c:grouping val="clustered"/>
        <c:ser>
          <c:idx val="0"/>
          <c:order val="0"/>
          <c:tx>
            <c:strRef>
              <c:f>Feuil1!$B$1</c:f>
              <c:strCache>
                <c:ptCount val="1"/>
                <c:pt idx="0">
                  <c:v>2 min</c:v>
                </c:pt>
              </c:strCache>
            </c:strRef>
          </c:tx>
          <c:cat>
            <c:strRef>
              <c:f>Feuil1!$A$2:$A$5</c:f>
              <c:strCache>
                <c:ptCount val="3"/>
                <c:pt idx="0">
                  <c:v>D=0.3 w/g</c:v>
                </c:pt>
                <c:pt idx="1">
                  <c:v>D=0.5 w/g</c:v>
                </c:pt>
                <c:pt idx="2">
                  <c:v>D=1 w/g</c:v>
                </c:pt>
              </c:strCache>
            </c:strRef>
          </c:cat>
          <c:val>
            <c:numRef>
              <c:f>Feuil1!$B$2:$B$5</c:f>
              <c:numCache>
                <c:formatCode>General</c:formatCode>
                <c:ptCount val="4"/>
                <c:pt idx="0">
                  <c:v>90</c:v>
                </c:pt>
                <c:pt idx="1">
                  <c:v>92</c:v>
                </c:pt>
                <c:pt idx="2">
                  <c:v>89</c:v>
                </c:pt>
              </c:numCache>
            </c:numRef>
          </c:val>
        </c:ser>
        <c:ser>
          <c:idx val="1"/>
          <c:order val="1"/>
          <c:tx>
            <c:strRef>
              <c:f>Feuil1!$C$1</c:f>
              <c:strCache>
                <c:ptCount val="1"/>
                <c:pt idx="0">
                  <c:v>4 min</c:v>
                </c:pt>
              </c:strCache>
            </c:strRef>
          </c:tx>
          <c:cat>
            <c:strRef>
              <c:f>Feuil1!$A$2:$A$5</c:f>
              <c:strCache>
                <c:ptCount val="3"/>
                <c:pt idx="0">
                  <c:v>D=0.3 w/g</c:v>
                </c:pt>
                <c:pt idx="1">
                  <c:v>D=0.5 w/g</c:v>
                </c:pt>
                <c:pt idx="2">
                  <c:v>D=1 w/g</c:v>
                </c:pt>
              </c:strCache>
            </c:strRef>
          </c:cat>
          <c:val>
            <c:numRef>
              <c:f>Feuil1!$C$2:$C$5</c:f>
              <c:numCache>
                <c:formatCode>General</c:formatCode>
                <c:ptCount val="4"/>
                <c:pt idx="0">
                  <c:v>88</c:v>
                </c:pt>
                <c:pt idx="1">
                  <c:v>80</c:v>
                </c:pt>
                <c:pt idx="2">
                  <c:v>84</c:v>
                </c:pt>
              </c:numCache>
            </c:numRef>
          </c:val>
        </c:ser>
        <c:ser>
          <c:idx val="2"/>
          <c:order val="2"/>
          <c:tx>
            <c:strRef>
              <c:f>Feuil1!$D$1</c:f>
              <c:strCache>
                <c:ptCount val="1"/>
                <c:pt idx="0">
                  <c:v>6 min</c:v>
                </c:pt>
              </c:strCache>
            </c:strRef>
          </c:tx>
          <c:cat>
            <c:strRef>
              <c:f>Feuil1!$A$2:$A$5</c:f>
              <c:strCache>
                <c:ptCount val="3"/>
                <c:pt idx="0">
                  <c:v>D=0.3 w/g</c:v>
                </c:pt>
                <c:pt idx="1">
                  <c:v>D=0.5 w/g</c:v>
                </c:pt>
                <c:pt idx="2">
                  <c:v>D=1 w/g</c:v>
                </c:pt>
              </c:strCache>
            </c:strRef>
          </c:cat>
          <c:val>
            <c:numRef>
              <c:f>Feuil1!$D$2:$D$5</c:f>
              <c:numCache>
                <c:formatCode>General</c:formatCode>
                <c:ptCount val="4"/>
                <c:pt idx="0">
                  <c:v>56</c:v>
                </c:pt>
                <c:pt idx="1">
                  <c:v>67</c:v>
                </c:pt>
                <c:pt idx="2">
                  <c:v>64</c:v>
                </c:pt>
              </c:numCache>
            </c:numRef>
          </c:val>
        </c:ser>
        <c:gapWidth val="300"/>
        <c:axId val="96840704"/>
        <c:axId val="96846976"/>
      </c:barChart>
      <c:catAx>
        <c:axId val="96840704"/>
        <c:scaling>
          <c:orientation val="minMax"/>
        </c:scaling>
        <c:axPos val="b"/>
        <c:title>
          <c:tx>
            <c:rich>
              <a:bodyPr/>
              <a:lstStyle/>
              <a:p>
                <a:pPr>
                  <a:defRPr/>
                </a:pPr>
                <a:r>
                  <a:rPr lang="en-CA"/>
                  <a:t>Densites des microondes W/g</a:t>
                </a:r>
              </a:p>
            </c:rich>
          </c:tx>
          <c:layout/>
        </c:title>
        <c:majorTickMark val="none"/>
        <c:tickLblPos val="nextTo"/>
        <c:txPr>
          <a:bodyPr/>
          <a:lstStyle/>
          <a:p>
            <a:pPr>
              <a:defRPr lang="fr-FR"/>
            </a:pPr>
            <a:endParaRPr lang="fr-FR"/>
          </a:p>
        </c:txPr>
        <c:crossAx val="96846976"/>
        <c:crosses val="autoZero"/>
        <c:auto val="1"/>
        <c:lblAlgn val="ctr"/>
        <c:lblOffset val="100"/>
      </c:catAx>
      <c:valAx>
        <c:axId val="96846976"/>
        <c:scaling>
          <c:orientation val="minMax"/>
        </c:scaling>
        <c:axPos val="l"/>
        <c:majorGridlines/>
        <c:minorGridlines/>
        <c:title>
          <c:tx>
            <c:rich>
              <a:bodyPr/>
              <a:lstStyle/>
              <a:p>
                <a:pPr>
                  <a:defRPr/>
                </a:pPr>
                <a:r>
                  <a:rPr lang="en-CA"/>
                  <a:t>Taux de germination %</a:t>
                </a:r>
              </a:p>
            </c:rich>
          </c:tx>
          <c:layout/>
        </c:title>
        <c:numFmt formatCode="General" sourceLinked="1"/>
        <c:tickLblPos val="nextTo"/>
        <c:txPr>
          <a:bodyPr/>
          <a:lstStyle/>
          <a:p>
            <a:pPr>
              <a:defRPr lang="fr-FR"/>
            </a:pPr>
            <a:endParaRPr lang="fr-FR"/>
          </a:p>
        </c:txPr>
        <c:crossAx val="96840704"/>
        <c:crosses val="autoZero"/>
        <c:crossBetween val="between"/>
      </c:valAx>
    </c:plotArea>
    <c:legend>
      <c:legendPos val="r"/>
      <c:layout/>
      <c:txPr>
        <a:bodyPr/>
        <a:lstStyle/>
        <a:p>
          <a:pPr>
            <a:defRPr lang="fr-FR"/>
          </a:pPr>
          <a:endParaRPr lang="fr-FR"/>
        </a:p>
      </c:txPr>
    </c:legend>
    <c:plotVisOnly val="1"/>
    <c:dispBlanksAs val="gap"/>
  </c:chart>
  <c:spPr>
    <a:solidFill>
      <a:schemeClr val="lt1"/>
    </a:solidFill>
    <a:ln w="38100" cap="flat" cmpd="sng" algn="ctr">
      <a:solidFill>
        <a:schemeClr val="dk1"/>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EA47D7-1A71-4C04-807C-7754DB9FA2D8}"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fr-FR"/>
        </a:p>
      </dgm:t>
    </dgm:pt>
    <dgm:pt modelId="{FBC3BBA5-8E1D-44F9-9447-D876ECFFFE92}">
      <dgm:prSet phldrT="[Texte]" custT="1">
        <dgm:style>
          <a:lnRef idx="0">
            <a:schemeClr val="accent3"/>
          </a:lnRef>
          <a:fillRef idx="3">
            <a:schemeClr val="accent3"/>
          </a:fillRef>
          <a:effectRef idx="3">
            <a:schemeClr val="accent3"/>
          </a:effectRef>
          <a:fontRef idx="minor">
            <a:schemeClr val="lt1"/>
          </a:fontRef>
        </dgm:style>
      </dgm:prSet>
      <dgm:spPr>
        <a:ln w="57150">
          <a:solidFill>
            <a:srgbClr val="FF0066"/>
          </a:solidFill>
        </a:ln>
      </dgm:spPr>
      <dgm:t>
        <a:bodyPr/>
        <a:lstStyle/>
        <a:p>
          <a:pPr algn="just">
            <a:lnSpc>
              <a:spcPct val="150000"/>
            </a:lnSpc>
          </a:pPr>
          <a:r>
            <a:rPr lang="fr-FR" sz="2400" dirty="0" smtClean="0">
              <a:solidFill>
                <a:schemeClr val="tx1"/>
              </a:solidFill>
              <a:latin typeface="Times New Roman" pitchFamily="18" charset="0"/>
              <a:cs typeface="Times New Roman" pitchFamily="18" charset="0"/>
            </a:rPr>
            <a:t>Test de germination des graines pour les deux variétés de blé dur .</a:t>
          </a:r>
          <a:endParaRPr lang="fr-FR" sz="2400" dirty="0">
            <a:solidFill>
              <a:schemeClr val="tx1"/>
            </a:solidFill>
          </a:endParaRPr>
        </a:p>
      </dgm:t>
    </dgm:pt>
    <dgm:pt modelId="{465496D2-ADF9-4E97-B32E-FEBCEBDEADF6}" type="parTrans" cxnId="{CA0D4902-63C7-43A3-915E-AF40CB065661}">
      <dgm:prSet/>
      <dgm:spPr/>
      <dgm:t>
        <a:bodyPr/>
        <a:lstStyle/>
        <a:p>
          <a:endParaRPr lang="fr-FR"/>
        </a:p>
      </dgm:t>
    </dgm:pt>
    <dgm:pt modelId="{CC1AABDD-6046-4E5A-8D88-C2600819BECA}" type="sibTrans" cxnId="{CA0D4902-63C7-43A3-915E-AF40CB065661}">
      <dgm:prSet/>
      <dgm:spPr/>
      <dgm:t>
        <a:bodyPr/>
        <a:lstStyle/>
        <a:p>
          <a:endParaRPr lang="fr-FR"/>
        </a:p>
      </dgm:t>
    </dgm:pt>
    <dgm:pt modelId="{C9E5F2EF-9A66-4054-B1FD-F32B9AACF18C}">
      <dgm:prSet phldrT="[Texte]" custT="1">
        <dgm:style>
          <a:lnRef idx="0">
            <a:schemeClr val="accent3"/>
          </a:lnRef>
          <a:fillRef idx="3">
            <a:schemeClr val="accent3"/>
          </a:fillRef>
          <a:effectRef idx="3">
            <a:schemeClr val="accent3"/>
          </a:effectRef>
          <a:fontRef idx="minor">
            <a:schemeClr val="lt1"/>
          </a:fontRef>
        </dgm:style>
      </dgm:prSet>
      <dgm:spPr>
        <a:solidFill>
          <a:schemeClr val="accent4">
            <a:lumMod val="60000"/>
            <a:lumOff val="40000"/>
          </a:schemeClr>
        </a:solidFill>
        <a:ln w="57150">
          <a:solidFill>
            <a:srgbClr val="00B050"/>
          </a:solidFill>
        </a:ln>
      </dgm:spPr>
      <dgm:t>
        <a:bodyPr/>
        <a:lstStyle/>
        <a:p>
          <a:pPr algn="just">
            <a:lnSpc>
              <a:spcPct val="150000"/>
            </a:lnSpc>
          </a:pPr>
          <a:r>
            <a:rPr lang="fr-FR" sz="2000" dirty="0" smtClean="0">
              <a:solidFill>
                <a:schemeClr val="tx1"/>
              </a:solidFill>
              <a:latin typeface="Times New Roman" pitchFamily="18" charset="0"/>
              <a:ea typeface="Times New Roman" pitchFamily="18" charset="0"/>
              <a:cs typeface="Times New Roman" pitchFamily="18" charset="0"/>
            </a:rPr>
            <a:t>Etude de la valeur nutritionnelle (lipides, protéines et amidon) après séchage par micro-onde.</a:t>
          </a:r>
          <a:endParaRPr lang="fr-FR" sz="2000" dirty="0">
            <a:solidFill>
              <a:schemeClr val="tx1"/>
            </a:solidFill>
          </a:endParaRPr>
        </a:p>
      </dgm:t>
    </dgm:pt>
    <dgm:pt modelId="{E8141B42-C13D-4917-9C91-72B37BE3EEA0}" type="parTrans" cxnId="{91F788B5-61E5-4381-89F7-CA3233E5DB2A}">
      <dgm:prSet/>
      <dgm:spPr/>
      <dgm:t>
        <a:bodyPr/>
        <a:lstStyle/>
        <a:p>
          <a:endParaRPr lang="fr-FR"/>
        </a:p>
      </dgm:t>
    </dgm:pt>
    <dgm:pt modelId="{8B4BAA30-0C48-4264-B640-AFF9D4297554}" type="sibTrans" cxnId="{91F788B5-61E5-4381-89F7-CA3233E5DB2A}">
      <dgm:prSet/>
      <dgm:spPr/>
      <dgm:t>
        <a:bodyPr/>
        <a:lstStyle/>
        <a:p>
          <a:endParaRPr lang="fr-FR"/>
        </a:p>
      </dgm:t>
    </dgm:pt>
    <dgm:pt modelId="{C342ACE3-8887-4917-BFF0-E28E8A8300A8}">
      <dgm:prSet phldrT="[Texte]" custT="1">
        <dgm:style>
          <a:lnRef idx="0">
            <a:schemeClr val="accent1"/>
          </a:lnRef>
          <a:fillRef idx="3">
            <a:schemeClr val="accent1"/>
          </a:fillRef>
          <a:effectRef idx="3">
            <a:schemeClr val="accent1"/>
          </a:effectRef>
          <a:fontRef idx="minor">
            <a:schemeClr val="lt1"/>
          </a:fontRef>
        </dgm:style>
      </dgm:prSet>
      <dgm:spPr>
        <a:solidFill>
          <a:srgbClr val="FF99CC"/>
        </a:solidFill>
        <a:ln w="57150">
          <a:solidFill>
            <a:srgbClr val="7030A0"/>
          </a:solidFill>
        </a:ln>
      </dgm:spPr>
      <dgm:t>
        <a:bodyPr/>
        <a:lstStyle/>
        <a:p>
          <a:pPr algn="just">
            <a:lnSpc>
              <a:spcPct val="150000"/>
            </a:lnSpc>
          </a:pPr>
          <a:r>
            <a:rPr lang="fr-FR" sz="2000" dirty="0" smtClean="0">
              <a:solidFill>
                <a:schemeClr val="tx1"/>
              </a:solidFill>
              <a:latin typeface="Times New Roman" pitchFamily="18" charset="0"/>
              <a:cs typeface="Times New Roman" pitchFamily="18" charset="0"/>
            </a:rPr>
            <a:t>Etude qualitative et quantitative des acides gras des deux variétés de blé dur .</a:t>
          </a:r>
          <a:endParaRPr lang="fr-FR" sz="2000" dirty="0">
            <a:solidFill>
              <a:schemeClr val="tx1"/>
            </a:solidFill>
          </a:endParaRPr>
        </a:p>
      </dgm:t>
    </dgm:pt>
    <dgm:pt modelId="{75C45C79-1431-4BF4-8C76-3920C526EE94}" type="parTrans" cxnId="{E1A0E5EA-197E-4A83-A49A-8C793ABC8749}">
      <dgm:prSet/>
      <dgm:spPr/>
      <dgm:t>
        <a:bodyPr/>
        <a:lstStyle/>
        <a:p>
          <a:endParaRPr lang="fr-FR"/>
        </a:p>
      </dgm:t>
    </dgm:pt>
    <dgm:pt modelId="{EC79BC44-E0B7-43D4-B4A0-C90D3CFFD87F}" type="sibTrans" cxnId="{E1A0E5EA-197E-4A83-A49A-8C793ABC8749}">
      <dgm:prSet/>
      <dgm:spPr/>
      <dgm:t>
        <a:bodyPr/>
        <a:lstStyle/>
        <a:p>
          <a:endParaRPr lang="fr-FR"/>
        </a:p>
      </dgm:t>
    </dgm:pt>
    <dgm:pt modelId="{AB37CD3E-B847-4316-9CE8-2371C19F1898}">
      <dgm:prSet phldrT="[Texte]" custT="1">
        <dgm:style>
          <a:lnRef idx="2">
            <a:schemeClr val="accent5">
              <a:shade val="50000"/>
            </a:schemeClr>
          </a:lnRef>
          <a:fillRef idx="1">
            <a:schemeClr val="accent5"/>
          </a:fillRef>
          <a:effectRef idx="0">
            <a:schemeClr val="accent5"/>
          </a:effectRef>
          <a:fontRef idx="minor">
            <a:schemeClr val="lt1"/>
          </a:fontRef>
        </dgm:style>
      </dgm:prSet>
      <dgm:spPr>
        <a:ln w="57150">
          <a:solidFill>
            <a:srgbClr val="FF0000"/>
          </a:solidFill>
        </a:ln>
      </dgm:spPr>
      <dgm:t>
        <a:bodyPr/>
        <a:lstStyle/>
        <a:p>
          <a:pPr algn="just">
            <a:lnSpc>
              <a:spcPct val="150000"/>
            </a:lnSpc>
          </a:pPr>
          <a:r>
            <a:rPr lang="fr-FR" sz="2400" dirty="0" smtClean="0">
              <a:solidFill>
                <a:schemeClr val="tx1"/>
              </a:solidFill>
              <a:latin typeface="Times New Roman" pitchFamily="18" charset="0"/>
              <a:cs typeface="Times New Roman" pitchFamily="18" charset="0"/>
            </a:rPr>
            <a:t>Etude des lipides, protéines et amidon de deux variétés de blé dur.</a:t>
          </a:r>
          <a:endParaRPr lang="fr-FR" sz="2400" dirty="0">
            <a:solidFill>
              <a:schemeClr val="tx1"/>
            </a:solidFill>
          </a:endParaRPr>
        </a:p>
      </dgm:t>
    </dgm:pt>
    <dgm:pt modelId="{C186F519-4F98-472E-BC4A-D8C3CAF2BA5C}" type="sibTrans" cxnId="{E1E8C7DC-DA9E-4DE1-91D8-3374406F02A8}">
      <dgm:prSet/>
      <dgm:spPr/>
      <dgm:t>
        <a:bodyPr/>
        <a:lstStyle/>
        <a:p>
          <a:endParaRPr lang="fr-FR"/>
        </a:p>
      </dgm:t>
    </dgm:pt>
    <dgm:pt modelId="{E73AE850-6065-476C-93FF-018BA4987E18}" type="parTrans" cxnId="{E1E8C7DC-DA9E-4DE1-91D8-3374406F02A8}">
      <dgm:prSet/>
      <dgm:spPr/>
      <dgm:t>
        <a:bodyPr/>
        <a:lstStyle/>
        <a:p>
          <a:endParaRPr lang="fr-FR"/>
        </a:p>
      </dgm:t>
    </dgm:pt>
    <dgm:pt modelId="{9EF233ED-9307-452D-B725-2D6A156B96A4}" type="pres">
      <dgm:prSet presAssocID="{F5EA47D7-1A71-4C04-807C-7754DB9FA2D8}" presName="Name0" presStyleCnt="0">
        <dgm:presLayoutVars>
          <dgm:dir/>
          <dgm:resizeHandles val="exact"/>
        </dgm:presLayoutVars>
      </dgm:prSet>
      <dgm:spPr/>
      <dgm:t>
        <a:bodyPr/>
        <a:lstStyle/>
        <a:p>
          <a:endParaRPr lang="fr-FR"/>
        </a:p>
      </dgm:t>
    </dgm:pt>
    <dgm:pt modelId="{92E315E7-C145-426B-A999-149C562895BF}" type="pres">
      <dgm:prSet presAssocID="{FBC3BBA5-8E1D-44F9-9447-D876ECFFFE92}" presName="node" presStyleLbl="node1" presStyleIdx="0" presStyleCnt="4" custScaleX="86883">
        <dgm:presLayoutVars>
          <dgm:bulletEnabled val="1"/>
        </dgm:presLayoutVars>
      </dgm:prSet>
      <dgm:spPr/>
      <dgm:t>
        <a:bodyPr/>
        <a:lstStyle/>
        <a:p>
          <a:endParaRPr lang="fr-FR"/>
        </a:p>
      </dgm:t>
    </dgm:pt>
    <dgm:pt modelId="{76046814-BB04-419B-92FF-C5A9431AE61E}" type="pres">
      <dgm:prSet presAssocID="{CC1AABDD-6046-4E5A-8D88-C2600819BECA}" presName="sibTrans" presStyleCnt="0"/>
      <dgm:spPr/>
    </dgm:pt>
    <dgm:pt modelId="{D4F7DC87-3D07-438E-8384-BE11E2175FC8}" type="pres">
      <dgm:prSet presAssocID="{AB37CD3E-B847-4316-9CE8-2371C19F1898}" presName="node" presStyleLbl="node1" presStyleIdx="1" presStyleCnt="4" custScaleX="117972">
        <dgm:presLayoutVars>
          <dgm:bulletEnabled val="1"/>
        </dgm:presLayoutVars>
      </dgm:prSet>
      <dgm:spPr/>
      <dgm:t>
        <a:bodyPr/>
        <a:lstStyle/>
        <a:p>
          <a:endParaRPr lang="fr-FR"/>
        </a:p>
      </dgm:t>
    </dgm:pt>
    <dgm:pt modelId="{323ADE33-6F39-4985-B798-84647D323C34}" type="pres">
      <dgm:prSet presAssocID="{C186F519-4F98-472E-BC4A-D8C3CAF2BA5C}" presName="sibTrans" presStyleCnt="0"/>
      <dgm:spPr/>
    </dgm:pt>
    <dgm:pt modelId="{ACF279BB-7D60-4A80-8AB1-FC230A751FB6}" type="pres">
      <dgm:prSet presAssocID="{C9E5F2EF-9A66-4054-B1FD-F32B9AACF18C}" presName="node" presStyleLbl="node1" presStyleIdx="2" presStyleCnt="4" custScaleX="92397">
        <dgm:presLayoutVars>
          <dgm:bulletEnabled val="1"/>
        </dgm:presLayoutVars>
      </dgm:prSet>
      <dgm:spPr/>
      <dgm:t>
        <a:bodyPr/>
        <a:lstStyle/>
        <a:p>
          <a:endParaRPr lang="fr-FR"/>
        </a:p>
      </dgm:t>
    </dgm:pt>
    <dgm:pt modelId="{4E65E6F9-2988-4D0F-8EE6-4290172DAF50}" type="pres">
      <dgm:prSet presAssocID="{8B4BAA30-0C48-4264-B640-AFF9D4297554}" presName="sibTrans" presStyleCnt="0"/>
      <dgm:spPr/>
    </dgm:pt>
    <dgm:pt modelId="{0A5E1920-4A97-4A09-94F2-81138346989C}" type="pres">
      <dgm:prSet presAssocID="{C342ACE3-8887-4917-BFF0-E28E8A8300A8}" presName="node" presStyleLbl="node1" presStyleIdx="3" presStyleCnt="4" custScaleX="64943">
        <dgm:presLayoutVars>
          <dgm:bulletEnabled val="1"/>
        </dgm:presLayoutVars>
      </dgm:prSet>
      <dgm:spPr/>
      <dgm:t>
        <a:bodyPr/>
        <a:lstStyle/>
        <a:p>
          <a:endParaRPr lang="fr-FR"/>
        </a:p>
      </dgm:t>
    </dgm:pt>
  </dgm:ptLst>
  <dgm:cxnLst>
    <dgm:cxn modelId="{068E48FF-1774-4CE4-B0B7-320403B7315E}" type="presOf" srcId="{C9E5F2EF-9A66-4054-B1FD-F32B9AACF18C}" destId="{ACF279BB-7D60-4A80-8AB1-FC230A751FB6}" srcOrd="0" destOrd="0" presId="urn:microsoft.com/office/officeart/2005/8/layout/hList6"/>
    <dgm:cxn modelId="{E990AB2F-6407-4F09-AC43-7EFA1CEDB84F}" type="presOf" srcId="{F5EA47D7-1A71-4C04-807C-7754DB9FA2D8}" destId="{9EF233ED-9307-452D-B725-2D6A156B96A4}" srcOrd="0" destOrd="0" presId="urn:microsoft.com/office/officeart/2005/8/layout/hList6"/>
    <dgm:cxn modelId="{E1E8C7DC-DA9E-4DE1-91D8-3374406F02A8}" srcId="{F5EA47D7-1A71-4C04-807C-7754DB9FA2D8}" destId="{AB37CD3E-B847-4316-9CE8-2371C19F1898}" srcOrd="1" destOrd="0" parTransId="{E73AE850-6065-476C-93FF-018BA4987E18}" sibTransId="{C186F519-4F98-472E-BC4A-D8C3CAF2BA5C}"/>
    <dgm:cxn modelId="{D2EB0227-443A-48BD-950C-B225CC70C680}" type="presOf" srcId="{AB37CD3E-B847-4316-9CE8-2371C19F1898}" destId="{D4F7DC87-3D07-438E-8384-BE11E2175FC8}" srcOrd="0" destOrd="0" presId="urn:microsoft.com/office/officeart/2005/8/layout/hList6"/>
    <dgm:cxn modelId="{91F788B5-61E5-4381-89F7-CA3233E5DB2A}" srcId="{F5EA47D7-1A71-4C04-807C-7754DB9FA2D8}" destId="{C9E5F2EF-9A66-4054-B1FD-F32B9AACF18C}" srcOrd="2" destOrd="0" parTransId="{E8141B42-C13D-4917-9C91-72B37BE3EEA0}" sibTransId="{8B4BAA30-0C48-4264-B640-AFF9D4297554}"/>
    <dgm:cxn modelId="{8C38AF52-BE34-42DE-9D61-E9CE2CA4485B}" type="presOf" srcId="{C342ACE3-8887-4917-BFF0-E28E8A8300A8}" destId="{0A5E1920-4A97-4A09-94F2-81138346989C}" srcOrd="0" destOrd="0" presId="urn:microsoft.com/office/officeart/2005/8/layout/hList6"/>
    <dgm:cxn modelId="{E1A0E5EA-197E-4A83-A49A-8C793ABC8749}" srcId="{F5EA47D7-1A71-4C04-807C-7754DB9FA2D8}" destId="{C342ACE3-8887-4917-BFF0-E28E8A8300A8}" srcOrd="3" destOrd="0" parTransId="{75C45C79-1431-4BF4-8C76-3920C526EE94}" sibTransId="{EC79BC44-E0B7-43D4-B4A0-C90D3CFFD87F}"/>
    <dgm:cxn modelId="{CA0D4902-63C7-43A3-915E-AF40CB065661}" srcId="{F5EA47D7-1A71-4C04-807C-7754DB9FA2D8}" destId="{FBC3BBA5-8E1D-44F9-9447-D876ECFFFE92}" srcOrd="0" destOrd="0" parTransId="{465496D2-ADF9-4E97-B32E-FEBCEBDEADF6}" sibTransId="{CC1AABDD-6046-4E5A-8D88-C2600819BECA}"/>
    <dgm:cxn modelId="{FC8CF748-0CC9-4660-A7FC-A13F9B67275B}" type="presOf" srcId="{FBC3BBA5-8E1D-44F9-9447-D876ECFFFE92}" destId="{92E315E7-C145-426B-A999-149C562895BF}" srcOrd="0" destOrd="0" presId="urn:microsoft.com/office/officeart/2005/8/layout/hList6"/>
    <dgm:cxn modelId="{67440E28-1602-4423-8234-FE0394BBC084}" type="presParOf" srcId="{9EF233ED-9307-452D-B725-2D6A156B96A4}" destId="{92E315E7-C145-426B-A999-149C562895BF}" srcOrd="0" destOrd="0" presId="urn:microsoft.com/office/officeart/2005/8/layout/hList6"/>
    <dgm:cxn modelId="{F0E9DDE3-16C3-4B86-9182-015EFCBC29A6}" type="presParOf" srcId="{9EF233ED-9307-452D-B725-2D6A156B96A4}" destId="{76046814-BB04-419B-92FF-C5A9431AE61E}" srcOrd="1" destOrd="0" presId="urn:microsoft.com/office/officeart/2005/8/layout/hList6"/>
    <dgm:cxn modelId="{C2C13BA4-4F74-454B-A55A-C9B4842FA822}" type="presParOf" srcId="{9EF233ED-9307-452D-B725-2D6A156B96A4}" destId="{D4F7DC87-3D07-438E-8384-BE11E2175FC8}" srcOrd="2" destOrd="0" presId="urn:microsoft.com/office/officeart/2005/8/layout/hList6"/>
    <dgm:cxn modelId="{EB69ED33-4E64-4576-92FA-9CF2DEECD7DA}" type="presParOf" srcId="{9EF233ED-9307-452D-B725-2D6A156B96A4}" destId="{323ADE33-6F39-4985-B798-84647D323C34}" srcOrd="3" destOrd="0" presId="urn:microsoft.com/office/officeart/2005/8/layout/hList6"/>
    <dgm:cxn modelId="{96ECCCB2-00E9-433E-8077-B8028C431A1C}" type="presParOf" srcId="{9EF233ED-9307-452D-B725-2D6A156B96A4}" destId="{ACF279BB-7D60-4A80-8AB1-FC230A751FB6}" srcOrd="4" destOrd="0" presId="urn:microsoft.com/office/officeart/2005/8/layout/hList6"/>
    <dgm:cxn modelId="{9189D086-3CB4-45B2-A7BA-57A97EF6CB99}" type="presParOf" srcId="{9EF233ED-9307-452D-B725-2D6A156B96A4}" destId="{4E65E6F9-2988-4D0F-8EE6-4290172DAF50}" srcOrd="5" destOrd="0" presId="urn:microsoft.com/office/officeart/2005/8/layout/hList6"/>
    <dgm:cxn modelId="{680D7CF7-2703-4433-944B-33FDD414D4E7}" type="presParOf" srcId="{9EF233ED-9307-452D-B725-2D6A156B96A4}" destId="{0A5E1920-4A97-4A09-94F2-81138346989C}" srcOrd="6" destOrd="0" presId="urn:microsoft.com/office/officeart/2005/8/layout/hList6"/>
  </dgm:cxnLst>
  <dgm:bg/>
  <dgm:whole/>
</dgm:dataModel>
</file>

<file path=ppt/diagrams/data2.xml><?xml version="1.0" encoding="utf-8"?>
<dgm:dataModel xmlns:dgm="http://schemas.openxmlformats.org/drawingml/2006/diagram" xmlns:a="http://schemas.openxmlformats.org/drawingml/2006/main">
  <dgm:ptLst>
    <dgm:pt modelId="{EA4CE346-D644-441E-8942-0C908D4133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A4059600-FBB0-4E32-A388-CC8D0C6738CD}">
      <dgm:prSet custT="1">
        <dgm:style>
          <a:lnRef idx="0">
            <a:schemeClr val="accent1"/>
          </a:lnRef>
          <a:fillRef idx="3">
            <a:schemeClr val="accent1"/>
          </a:fillRef>
          <a:effectRef idx="3">
            <a:schemeClr val="accent1"/>
          </a:effectRef>
          <a:fontRef idx="minor">
            <a:schemeClr val="lt1"/>
          </a:fontRef>
        </dgm:style>
      </dgm:prSet>
      <dgm:spPr>
        <a:solidFill>
          <a:schemeClr val="accent3">
            <a:lumMod val="75000"/>
          </a:schemeClr>
        </a:solidFill>
      </dgm:spPr>
      <dgm:t>
        <a:bodyPr/>
        <a:lstStyle/>
        <a:p>
          <a:pPr rtl="0"/>
          <a:r>
            <a:rPr lang="fr-FR" sz="2400" b="0" baseline="0" dirty="0" smtClean="0">
              <a:latin typeface="Times New Roman" pitchFamily="18" charset="0"/>
              <a:cs typeface="Times New Roman" pitchFamily="18" charset="0"/>
            </a:rPr>
            <a:t>                </a:t>
          </a:r>
        </a:p>
        <a:p>
          <a:pPr rtl="0"/>
          <a:r>
            <a:rPr lang="fr-FR" sz="2400" b="0" baseline="0" dirty="0" smtClean="0">
              <a:solidFill>
                <a:schemeClr val="tx1"/>
              </a:solidFill>
              <a:latin typeface="Times New Roman" pitchFamily="18" charset="0"/>
              <a:cs typeface="Times New Roman" pitchFamily="18" charset="0"/>
            </a:rPr>
            <a:t>           </a:t>
          </a:r>
          <a:r>
            <a:rPr lang="fr-FR" sz="2400" b="1" baseline="0" dirty="0" smtClean="0">
              <a:solidFill>
                <a:schemeClr val="tx1"/>
              </a:solidFill>
              <a:latin typeface="Times New Roman" pitchFamily="18" charset="0"/>
              <a:cs typeface="Times New Roman" pitchFamily="18" charset="0"/>
            </a:rPr>
            <a:t> Extraction d’huile de blé dur de deux variétés </a:t>
          </a:r>
          <a:r>
            <a:rPr lang="fr-FR" sz="1600" b="0" baseline="0" dirty="0" smtClean="0"/>
            <a:t/>
          </a:r>
          <a:br>
            <a:rPr lang="fr-FR" sz="1600" b="0" baseline="0" dirty="0" smtClean="0"/>
          </a:br>
          <a:endParaRPr lang="fr-FR" sz="1600" b="0" baseline="0" dirty="0"/>
        </a:p>
      </dgm:t>
    </dgm:pt>
    <dgm:pt modelId="{6E9222BA-DE33-4EF6-BA12-31EED978FB04}" type="parTrans" cxnId="{34AC93C3-7AC3-4F7A-BAB5-0059651AB7EE}">
      <dgm:prSet/>
      <dgm:spPr/>
      <dgm:t>
        <a:bodyPr/>
        <a:lstStyle/>
        <a:p>
          <a:endParaRPr lang="fr-FR"/>
        </a:p>
      </dgm:t>
    </dgm:pt>
    <dgm:pt modelId="{8AE4F9D5-7846-45E2-87B4-CACA22075664}" type="sibTrans" cxnId="{34AC93C3-7AC3-4F7A-BAB5-0059651AB7EE}">
      <dgm:prSet/>
      <dgm:spPr/>
      <dgm:t>
        <a:bodyPr/>
        <a:lstStyle/>
        <a:p>
          <a:endParaRPr lang="fr-FR"/>
        </a:p>
      </dgm:t>
    </dgm:pt>
    <dgm:pt modelId="{FC351F90-3CAE-4547-BB41-7902F7A23BFD}" type="pres">
      <dgm:prSet presAssocID="{EA4CE346-D644-441E-8942-0C908D413370}" presName="linear" presStyleCnt="0">
        <dgm:presLayoutVars>
          <dgm:animLvl val="lvl"/>
          <dgm:resizeHandles val="exact"/>
        </dgm:presLayoutVars>
      </dgm:prSet>
      <dgm:spPr/>
      <dgm:t>
        <a:bodyPr/>
        <a:lstStyle/>
        <a:p>
          <a:endParaRPr lang="fr-FR"/>
        </a:p>
      </dgm:t>
    </dgm:pt>
    <dgm:pt modelId="{4981A218-1FAC-4818-BCCF-67C1AD3C9B05}" type="pres">
      <dgm:prSet presAssocID="{A4059600-FBB0-4E32-A388-CC8D0C6738CD}" presName="parentText" presStyleLbl="node1" presStyleIdx="0" presStyleCnt="1" custScaleY="137069" custLinFactNeighborY="30341">
        <dgm:presLayoutVars>
          <dgm:chMax val="0"/>
          <dgm:bulletEnabled val="1"/>
        </dgm:presLayoutVars>
      </dgm:prSet>
      <dgm:spPr/>
      <dgm:t>
        <a:bodyPr/>
        <a:lstStyle/>
        <a:p>
          <a:endParaRPr lang="fr-FR"/>
        </a:p>
      </dgm:t>
    </dgm:pt>
  </dgm:ptLst>
  <dgm:cxnLst>
    <dgm:cxn modelId="{E1A02802-31AB-4259-890B-0300009DB8F3}" type="presOf" srcId="{EA4CE346-D644-441E-8942-0C908D413370}" destId="{FC351F90-3CAE-4547-BB41-7902F7A23BFD}" srcOrd="0" destOrd="0" presId="urn:microsoft.com/office/officeart/2005/8/layout/vList2"/>
    <dgm:cxn modelId="{34AC93C3-7AC3-4F7A-BAB5-0059651AB7EE}" srcId="{EA4CE346-D644-441E-8942-0C908D413370}" destId="{A4059600-FBB0-4E32-A388-CC8D0C6738CD}" srcOrd="0" destOrd="0" parTransId="{6E9222BA-DE33-4EF6-BA12-31EED978FB04}" sibTransId="{8AE4F9D5-7846-45E2-87B4-CACA22075664}"/>
    <dgm:cxn modelId="{D8055F72-D03C-41C5-B836-169CACF37D10}" type="presOf" srcId="{A4059600-FBB0-4E32-A388-CC8D0C6738CD}" destId="{4981A218-1FAC-4818-BCCF-67C1AD3C9B05}" srcOrd="0" destOrd="0" presId="urn:microsoft.com/office/officeart/2005/8/layout/vList2"/>
    <dgm:cxn modelId="{1F5B8900-D890-4B63-99C9-E3AD6476638F}" type="presParOf" srcId="{FC351F90-3CAE-4547-BB41-7902F7A23BFD}" destId="{4981A218-1FAC-4818-BCCF-67C1AD3C9B05}" srcOrd="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r-FR" smtClean="0"/>
              <a:t>l'analyse calorimétrique</a:t>
            </a: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C8A0D3-0D2A-4347-BE00-0C96F1785E91}" type="datetimeFigureOut">
              <a:rPr lang="fr-FR" smtClean="0"/>
              <a:pPr/>
              <a:t>18/06/2017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6CBCA3-CF9B-4899-BC05-2C177491848B}" type="slidenum">
              <a:rPr lang="fr-FR" smtClean="0"/>
              <a:pPr/>
              <a:t>‹N°›</a:t>
            </a:fld>
            <a:endParaRPr lang="fr-FR"/>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r-FR" smtClean="0"/>
              <a:t>l'analyse calorimétrique</a:t>
            </a: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BC53B8-61AB-423A-A90F-D483D4743B11}" type="datetimeFigureOut">
              <a:rPr lang="fr-FR" smtClean="0"/>
              <a:pPr/>
              <a:t>18/06/2017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E713BD-F741-46B7-83C3-9AE966BFF47E}" type="slidenum">
              <a:rPr lang="fr-FR" smtClean="0"/>
              <a:pPr/>
              <a:t>‹N°›</a:t>
            </a:fld>
            <a:endParaRPr lang="fr-FR"/>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2</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26</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33</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36</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3</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8</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9</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13</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14</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15</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l'analyse calorimétrique</a:t>
            </a:r>
            <a:endParaRPr lang="fr-FR"/>
          </a:p>
        </p:txBody>
      </p:sp>
      <p:sp>
        <p:nvSpPr>
          <p:cNvPr id="5" name="Espace réservé du numéro de diapositive 4"/>
          <p:cNvSpPr>
            <a:spLocks noGrp="1"/>
          </p:cNvSpPr>
          <p:nvPr>
            <p:ph type="sldNum" sz="quarter" idx="11"/>
          </p:nvPr>
        </p:nvSpPr>
        <p:spPr/>
        <p:txBody>
          <a:bodyPr/>
          <a:lstStyle/>
          <a:p>
            <a:fld id="{13E713BD-F741-46B7-83C3-9AE966BFF47E}" type="slidenum">
              <a:rPr lang="fr-FR" smtClean="0"/>
              <a:pPr/>
              <a:t>16</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A18CDEC-1646-490F-9108-C3C3816BC7BB}" type="slidenum">
              <a:rPr lang="fr-FR" smtClean="0"/>
              <a:pPr/>
              <a:t>22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0158CF3-4F4A-411B-8D06-4074F5CC44DC}" type="datetime1">
              <a:rPr lang="fr-FR" smtClean="0"/>
              <a:pPr/>
              <a:t>18/06/2017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9B6A326-916B-4275-ADA0-E001AC9F4C95}" type="datetime1">
              <a:rPr lang="fr-FR" smtClean="0"/>
              <a:pPr/>
              <a:t>18/06/2017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CD059DD-59AD-4BDF-AEAC-467B5EF3853C}" type="datetime1">
              <a:rPr lang="fr-FR" smtClean="0"/>
              <a:pPr/>
              <a:t>18/06/2017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5ADF7CA-1B86-4EF6-BF11-CB9C8DC6EC70}" type="datetime1">
              <a:rPr lang="fr-FR" smtClean="0"/>
              <a:pPr/>
              <a:t>18/06/2017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6795CCB8-1141-4AD8-9562-C8F049824827}" type="datetime1">
              <a:rPr lang="fr-FR" smtClean="0"/>
              <a:pPr/>
              <a:t>18/06/2017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8C1E3ED-05BA-41A4-B803-D517C46B7FE7}" type="datetime1">
              <a:rPr lang="fr-FR" smtClean="0"/>
              <a:pPr/>
              <a:t>18/06/2017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E2B25E45-A5F4-45B3-8EA0-85B515B2DBB8}" type="datetime1">
              <a:rPr lang="fr-FR" smtClean="0"/>
              <a:pPr/>
              <a:t>18/06/2017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1BFCFE7F-DA29-4E6E-8986-EB1036BB14AD}" type="datetime1">
              <a:rPr lang="fr-FR" smtClean="0"/>
              <a:pPr/>
              <a:t>18/06/2017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9F27775-2EC6-47D7-BFC5-3E387D38FC2D}" type="datetime1">
              <a:rPr lang="fr-FR" smtClean="0"/>
              <a:pPr/>
              <a:t>18/06/2017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F56D502-3D37-483F-997E-2FECBC3E9C84}" type="datetime1">
              <a:rPr lang="fr-FR" smtClean="0"/>
              <a:pPr/>
              <a:t>18/06/2017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C031792-7506-48A6-93FD-F4439ED27F4B}" type="datetime1">
              <a:rPr lang="fr-FR" smtClean="0"/>
              <a:pPr/>
              <a:t>18/06/2017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282C1F8-05DE-415D-B1F2-8BD4FCDC189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5E904B-AE2E-46C5-BE47-1D41EB43D433}" type="datetime1">
              <a:rPr lang="fr-FR" smtClean="0"/>
              <a:pPr/>
              <a:t>18/06/2017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82C1F8-05DE-415D-B1F2-8BD4FCDC1893}"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2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0.gif"/><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2.xml"/><Relationship Id="rId7"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9.jpeg"/><Relationship Id="rId4" Type="http://schemas.openxmlformats.org/officeDocument/2006/relationships/diagramLayout" Target="../diagrams/layout2.xml"/><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ctrTitle"/>
          </p:nvPr>
        </p:nvSpPr>
        <p:spPr/>
        <p:txBody>
          <a:bodyPr/>
          <a:lstStyle/>
          <a:p>
            <a:endParaRPr lang="fr-FR"/>
          </a:p>
        </p:txBody>
      </p:sp>
      <p:sp>
        <p:nvSpPr>
          <p:cNvPr id="7" name="Sous-titre 6"/>
          <p:cNvSpPr>
            <a:spLocks noGrp="1"/>
          </p:cNvSpPr>
          <p:nvPr>
            <p:ph type="subTitle" idx="1"/>
          </p:nvPr>
        </p:nvSpPr>
        <p:spPr/>
        <p:txBody>
          <a:bodyPr/>
          <a:lstStyle/>
          <a:p>
            <a:endParaRPr lang="fr-FR"/>
          </a:p>
        </p:txBody>
      </p:sp>
      <p:pic>
        <p:nvPicPr>
          <p:cNvPr id="1026" name="Picture 2" descr="C:\Users\pc\Desktop\PIC-949-1347036318.jpg"/>
          <p:cNvPicPr>
            <a:picLocks noChangeAspect="1" noChangeArrowheads="1"/>
          </p:cNvPicPr>
          <p:nvPr/>
        </p:nvPicPr>
        <p:blipFill>
          <a:blip r:embed="rId2"/>
          <a:srcRect/>
          <a:stretch>
            <a:fillRect/>
          </a:stretch>
        </p:blipFill>
        <p:spPr bwMode="auto">
          <a:xfrm>
            <a:off x="0" y="1"/>
            <a:ext cx="9144000" cy="6858000"/>
          </a:xfrm>
          <a:prstGeom prst="rect">
            <a:avLst/>
          </a:prstGeom>
          <a:noFill/>
        </p:spPr>
      </p:pic>
      <p:pic>
        <p:nvPicPr>
          <p:cNvPr id="1027" name="Picture 3" descr="C:\Users\pc\Desktop\do.gif"/>
          <p:cNvPicPr>
            <a:picLocks noChangeAspect="1" noChangeArrowheads="1" noCrop="1"/>
          </p:cNvPicPr>
          <p:nvPr/>
        </p:nvPicPr>
        <p:blipFill>
          <a:blip r:embed="rId3"/>
          <a:srcRect/>
          <a:stretch>
            <a:fillRect/>
          </a:stretch>
        </p:blipFill>
        <p:spPr bwMode="auto">
          <a:xfrm>
            <a:off x="500034" y="2357430"/>
            <a:ext cx="8286808" cy="2643206"/>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ague 2"/>
          <p:cNvSpPr/>
          <p:nvPr/>
        </p:nvSpPr>
        <p:spPr>
          <a:xfrm>
            <a:off x="1785918" y="214290"/>
            <a:ext cx="4143404" cy="914400"/>
          </a:xfrm>
          <a:prstGeom prst="wave">
            <a:avLst/>
          </a:prstGeom>
          <a:solidFill>
            <a:schemeClr val="accent4">
              <a:lumMod val="60000"/>
              <a:lumOff val="40000"/>
            </a:schemeClr>
          </a:solidFill>
          <a:ln>
            <a:solidFill>
              <a:srgbClr val="FF0066"/>
            </a:solidFill>
          </a:ln>
        </p:spPr>
        <p:style>
          <a:lnRef idx="3">
            <a:schemeClr val="lt1"/>
          </a:lnRef>
          <a:fillRef idx="1">
            <a:schemeClr val="accent3"/>
          </a:fillRef>
          <a:effectRef idx="1">
            <a:schemeClr val="accent3"/>
          </a:effectRef>
          <a:fontRef idx="minor">
            <a:schemeClr val="lt1"/>
          </a:fontRef>
        </p:style>
        <p:txBody>
          <a:bodyPr rtlCol="0" anchor="ctr"/>
          <a:lstStyle/>
          <a:p>
            <a:r>
              <a:rPr lang="fr-FR" sz="2400" b="1" dirty="0" smtClean="0">
                <a:solidFill>
                  <a:schemeClr val="tx1"/>
                </a:solidFill>
                <a:latin typeface="Times New Roman" pitchFamily="18" charset="0"/>
                <a:cs typeface="Times New Roman" pitchFamily="18" charset="0"/>
              </a:rPr>
              <a:t>Détermination du rendement </a:t>
            </a:r>
            <a:endParaRPr lang="fr-FR" sz="2400" dirty="0">
              <a:solidFill>
                <a:schemeClr val="tx1"/>
              </a:solidFill>
              <a:latin typeface="Times New Roman" pitchFamily="18" charset="0"/>
              <a:cs typeface="Times New Roman" pitchFamily="18" charset="0"/>
            </a:endParaRPr>
          </a:p>
        </p:txBody>
      </p:sp>
      <p:sp>
        <p:nvSpPr>
          <p:cNvPr id="4" name="Rectangle à coins arrondis 3"/>
          <p:cNvSpPr/>
          <p:nvPr/>
        </p:nvSpPr>
        <p:spPr>
          <a:xfrm>
            <a:off x="357158" y="1428736"/>
            <a:ext cx="8358246" cy="4786346"/>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Le rendement en huile  est estimé par le rapport des masses de l’huile  et de la matière végétale </a:t>
            </a:r>
            <a:endParaRPr lang="fr-FR" dirty="0"/>
          </a:p>
        </p:txBody>
      </p:sp>
      <p:sp>
        <p:nvSpPr>
          <p:cNvPr id="5" name="Rectangle 4"/>
          <p:cNvSpPr/>
          <p:nvPr/>
        </p:nvSpPr>
        <p:spPr>
          <a:xfrm>
            <a:off x="785786" y="1714488"/>
            <a:ext cx="7572428" cy="1754326"/>
          </a:xfrm>
          <a:prstGeom prst="rect">
            <a:avLst/>
          </a:prstGeom>
        </p:spPr>
        <p:txBody>
          <a:bodyPr wrap="square">
            <a:spAutoFit/>
          </a:bodyPr>
          <a:lstStyle/>
          <a:p>
            <a:pPr algn="just">
              <a:lnSpc>
                <a:spcPct val="150000"/>
              </a:lnSpc>
            </a:pPr>
            <a:r>
              <a:rPr lang="fr-FR" sz="2400" dirty="0" smtClean="0">
                <a:latin typeface="Times New Roman" pitchFamily="18" charset="0"/>
                <a:cs typeface="Times New Roman" pitchFamily="18" charset="0"/>
              </a:rPr>
              <a:t>Le rendement en huile  est estimé par le rapport des masses de l’huile  et de la matière végétale . Il est exprimé en pourcentage :</a:t>
            </a:r>
            <a:endParaRPr lang="fr-FR" sz="2400" dirty="0">
              <a:latin typeface="Times New Roman" pitchFamily="18" charset="0"/>
              <a:cs typeface="Times New Roman" pitchFamily="18" charset="0"/>
            </a:endParaRPr>
          </a:p>
        </p:txBody>
      </p:sp>
      <p:sp>
        <p:nvSpPr>
          <p:cNvPr id="2050" name="AutoShape 182"/>
          <p:cNvSpPr>
            <a:spLocks noChangeArrowheads="1"/>
          </p:cNvSpPr>
          <p:nvPr/>
        </p:nvSpPr>
        <p:spPr bwMode="auto">
          <a:xfrm>
            <a:off x="3071802" y="3357562"/>
            <a:ext cx="3857652" cy="714380"/>
          </a:xfrm>
          <a:prstGeom prst="roundRect">
            <a:avLst>
              <a:gd name="adj" fmla="val 16667"/>
            </a:avLst>
          </a:prstGeom>
          <a:solidFill>
            <a:srgbClr val="ACC1E8"/>
          </a:solidFill>
          <a:ln w="127000" cmpd="dbl">
            <a:solidFill>
              <a:srgbClr val="7598D9"/>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R(%) = (m </a:t>
            </a:r>
            <a:r>
              <a:rPr kumimoji="0" lang="fr-FR" sz="2400" b="1"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E /</a:t>
            </a:r>
            <a:r>
              <a:rPr kumimoji="0" lang="fr-FR" sz="2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m</a:t>
            </a:r>
            <a:r>
              <a:rPr kumimoji="0" lang="fr-FR" sz="2400" b="1"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 MV</a:t>
            </a:r>
            <a:r>
              <a:rPr kumimoji="0" lang="fr-FR" sz="2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 100</a:t>
            </a:r>
            <a:endParaRPr kumimoji="0" lang="fr-FR" sz="2400" b="1"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785786" y="4429132"/>
            <a:ext cx="6715172" cy="13388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Rendement en huiles exprimé en pourcent.</a:t>
            </a:r>
            <a:endParaRPr kumimoji="0" lang="fr-FR"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r>
              <a:rPr kumimoji="0" lang="fr-FR"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E</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La masse d'huile obtenue.</a:t>
            </a:r>
            <a:endParaRPr kumimoji="0" lang="fr-FR"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fr-FR"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a:t>
            </a:r>
            <a:r>
              <a:rPr kumimoji="0" lang="fr-FR" b="1"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MV</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 masse de la prise d'essai de matière végétale utilisée.</a:t>
            </a:r>
            <a:endParaRPr kumimoji="0" lang="fr-FR"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20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20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20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050">
                                            <p:bg/>
                                          </p:spTgt>
                                        </p:tgtEl>
                                        <p:attrNameLst>
                                          <p:attrName>style.visibility</p:attrName>
                                        </p:attrNameLst>
                                      </p:cBhvr>
                                      <p:to>
                                        <p:strVal val="visible"/>
                                      </p:to>
                                    </p:set>
                                    <p:animEffect transition="in" filter="fade">
                                      <p:cBhvr>
                                        <p:cTn id="28" dur="2000"/>
                                        <p:tgtEl>
                                          <p:spTgt spid="2050">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50">
                                            <p:txEl>
                                              <p:pRg st="0" end="0"/>
                                            </p:txEl>
                                          </p:spTgt>
                                        </p:tgtEl>
                                        <p:attrNameLst>
                                          <p:attrName>style.visibility</p:attrName>
                                        </p:attrNameLst>
                                      </p:cBhvr>
                                      <p:to>
                                        <p:strVal val="visible"/>
                                      </p:to>
                                    </p:set>
                                    <p:animEffect transition="in" filter="fade">
                                      <p:cBhvr>
                                        <p:cTn id="31" dur="2000"/>
                                        <p:tgtEl>
                                          <p:spTgt spid="2050">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051">
                                            <p:txEl>
                                              <p:pRg st="0" end="0"/>
                                            </p:txEl>
                                          </p:spTgt>
                                        </p:tgtEl>
                                        <p:attrNameLst>
                                          <p:attrName>style.visibility</p:attrName>
                                        </p:attrNameLst>
                                      </p:cBhvr>
                                      <p:to>
                                        <p:strVal val="visible"/>
                                      </p:to>
                                    </p:set>
                                    <p:animEffect transition="in" filter="fade">
                                      <p:cBhvr>
                                        <p:cTn id="36" dur="2000"/>
                                        <p:tgtEl>
                                          <p:spTgt spid="2051">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51">
                                            <p:txEl>
                                              <p:pRg st="1" end="1"/>
                                            </p:txEl>
                                          </p:spTgt>
                                        </p:tgtEl>
                                        <p:attrNameLst>
                                          <p:attrName>style.visibility</p:attrName>
                                        </p:attrNameLst>
                                      </p:cBhvr>
                                      <p:to>
                                        <p:strVal val="visible"/>
                                      </p:to>
                                    </p:set>
                                    <p:animEffect transition="in" filter="fade">
                                      <p:cBhvr>
                                        <p:cTn id="39" dur="2000"/>
                                        <p:tgtEl>
                                          <p:spTgt spid="2051">
                                            <p:txEl>
                                              <p:pRg st="1" end="1"/>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51">
                                            <p:txEl>
                                              <p:pRg st="2" end="2"/>
                                            </p:txEl>
                                          </p:spTgt>
                                        </p:tgtEl>
                                        <p:attrNameLst>
                                          <p:attrName>style.visibility</p:attrName>
                                        </p:attrNameLst>
                                      </p:cBhvr>
                                      <p:to>
                                        <p:strVal val="visible"/>
                                      </p:to>
                                    </p:set>
                                    <p:animEffect transition="in" filter="fade">
                                      <p:cBhvr>
                                        <p:cTn id="42" dur="2000"/>
                                        <p:tgtEl>
                                          <p:spTgt spid="20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4" grpId="0" build="allAtOnce" animBg="1"/>
      <p:bldP spid="5" grpId="0" build="allAtOnce"/>
      <p:bldP spid="2050" grpId="0" build="allAtOnce" animBg="1"/>
      <p:bldP spid="2051"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785794"/>
            <a:ext cx="8143932" cy="1077218"/>
          </a:xfrm>
          <a:prstGeom prst="rect">
            <a:avLst/>
          </a:prstGeom>
        </p:spPr>
        <p:txBody>
          <a:bodyPr wrap="square">
            <a:spAutoFit/>
          </a:bodyPr>
          <a:lstStyle/>
          <a:p>
            <a:pPr algn="just"/>
            <a:r>
              <a:rPr lang="fr-FR" sz="3200" b="1" dirty="0" smtClean="0">
                <a:latin typeface="Times New Roman" pitchFamily="18" charset="0"/>
                <a:cs typeface="Times New Roman" pitchFamily="18" charset="0"/>
              </a:rPr>
              <a:t>Les analyses utilisées au sein de la filière céréales « Blé dur </a:t>
            </a:r>
            <a:r>
              <a:rPr lang="fr-FR" sz="3200" dirty="0" smtClean="0">
                <a:latin typeface="Times New Roman" pitchFamily="18" charset="0"/>
                <a:cs typeface="Times New Roman" pitchFamily="18" charset="0"/>
              </a:rPr>
              <a:t>»:</a:t>
            </a:r>
            <a:endParaRPr lang="fr-FR" sz="3200" dirty="0">
              <a:latin typeface="Times New Roman" pitchFamily="18" charset="0"/>
              <a:cs typeface="Times New Roman" pitchFamily="18" charset="0"/>
            </a:endParaRPr>
          </a:p>
        </p:txBody>
      </p:sp>
      <p:sp>
        <p:nvSpPr>
          <p:cNvPr id="5" name="Étoile à 5 branches 4"/>
          <p:cNvSpPr/>
          <p:nvPr/>
        </p:nvSpPr>
        <p:spPr>
          <a:xfrm>
            <a:off x="1285852" y="2500306"/>
            <a:ext cx="357190" cy="428628"/>
          </a:xfrm>
          <a:prstGeom prst="star5">
            <a:avLst>
              <a:gd name="adj" fmla="val 13251"/>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Étoile à 5 branches 5"/>
          <p:cNvSpPr/>
          <p:nvPr/>
        </p:nvSpPr>
        <p:spPr>
          <a:xfrm>
            <a:off x="1357290" y="5214950"/>
            <a:ext cx="357190" cy="428628"/>
          </a:xfrm>
          <a:prstGeom prst="star5">
            <a:avLst>
              <a:gd name="adj" fmla="val 13251"/>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Étoile à 5 branches 6"/>
          <p:cNvSpPr/>
          <p:nvPr/>
        </p:nvSpPr>
        <p:spPr>
          <a:xfrm>
            <a:off x="1357290" y="4286256"/>
            <a:ext cx="357190" cy="428628"/>
          </a:xfrm>
          <a:prstGeom prst="star5">
            <a:avLst>
              <a:gd name="adj" fmla="val 13251"/>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Étoile à 5 branches 7"/>
          <p:cNvSpPr/>
          <p:nvPr/>
        </p:nvSpPr>
        <p:spPr>
          <a:xfrm>
            <a:off x="1285852" y="3429000"/>
            <a:ext cx="357190" cy="428628"/>
          </a:xfrm>
          <a:prstGeom prst="star5">
            <a:avLst>
              <a:gd name="adj" fmla="val 13251"/>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714480" y="2357430"/>
            <a:ext cx="3940502" cy="523220"/>
          </a:xfrm>
          <a:prstGeom prst="rect">
            <a:avLst/>
          </a:prstGeom>
        </p:spPr>
        <p:txBody>
          <a:bodyPr wrap="none">
            <a:spAutoFit/>
          </a:bodyPr>
          <a:lstStyle/>
          <a:p>
            <a:r>
              <a:rPr lang="fr-FR" sz="2800" dirty="0" smtClean="0">
                <a:latin typeface="Times New Roman" pitchFamily="18" charset="0"/>
                <a:cs typeface="Times New Roman" pitchFamily="18" charset="0"/>
              </a:rPr>
              <a:t>Analyses  physiologiques.</a:t>
            </a:r>
            <a:endParaRPr lang="fr-FR" sz="2800" dirty="0">
              <a:latin typeface="Times New Roman" pitchFamily="18" charset="0"/>
              <a:cs typeface="Times New Roman" pitchFamily="18" charset="0"/>
            </a:endParaRPr>
          </a:p>
        </p:txBody>
      </p:sp>
      <p:sp>
        <p:nvSpPr>
          <p:cNvPr id="13313" name="Rectangle 1"/>
          <p:cNvSpPr>
            <a:spLocks noChangeArrowheads="1"/>
          </p:cNvSpPr>
          <p:nvPr/>
        </p:nvSpPr>
        <p:spPr bwMode="auto">
          <a:xfrm>
            <a:off x="1785918" y="3214686"/>
            <a:ext cx="4429124" cy="6612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tabLst/>
            </a:pPr>
            <a:r>
              <a:rPr kumimoji="0" lang="fr-FR"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Analyses  physicochimique.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14" name="Rectangle 2"/>
          <p:cNvSpPr>
            <a:spLocks noChangeArrowheads="1"/>
          </p:cNvSpPr>
          <p:nvPr/>
        </p:nvSpPr>
        <p:spPr bwMode="auto">
          <a:xfrm>
            <a:off x="1857356" y="4143380"/>
            <a:ext cx="535785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tabLst/>
            </a:pPr>
            <a:r>
              <a:rPr kumimoji="0" lang="fr-FR"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Analyses  biochimiques.</a:t>
            </a:r>
            <a:endParaRPr kumimoji="0" lang="fr-FR"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15" name="Rectangle 3"/>
          <p:cNvSpPr>
            <a:spLocks noChangeArrowheads="1"/>
          </p:cNvSpPr>
          <p:nvPr/>
        </p:nvSpPr>
        <p:spPr bwMode="auto">
          <a:xfrm>
            <a:off x="1857356" y="5143512"/>
            <a:ext cx="5715040" cy="660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tabLst/>
            </a:pPr>
            <a:r>
              <a:rPr kumimoji="0" lang="fr-FR"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Analyses   chromatographiques.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2000"/>
                                        <p:tgtEl>
                                          <p:spTgt spid="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313">
                                            <p:txEl>
                                              <p:pRg st="0" end="0"/>
                                            </p:txEl>
                                          </p:spTgt>
                                        </p:tgtEl>
                                        <p:attrNameLst>
                                          <p:attrName>style.visibility</p:attrName>
                                        </p:attrNameLst>
                                      </p:cBhvr>
                                      <p:to>
                                        <p:strVal val="visible"/>
                                      </p:to>
                                    </p:set>
                                    <p:animEffect transition="in" filter="fade">
                                      <p:cBhvr>
                                        <p:cTn id="27" dur="2000"/>
                                        <p:tgtEl>
                                          <p:spTgt spid="1331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314">
                                            <p:txEl>
                                              <p:pRg st="0" end="0"/>
                                            </p:txEl>
                                          </p:spTgt>
                                        </p:tgtEl>
                                        <p:attrNameLst>
                                          <p:attrName>style.visibility</p:attrName>
                                        </p:attrNameLst>
                                      </p:cBhvr>
                                      <p:to>
                                        <p:strVal val="visible"/>
                                      </p:to>
                                    </p:set>
                                    <p:animEffect transition="in" filter="fade">
                                      <p:cBhvr>
                                        <p:cTn id="37" dur="2000"/>
                                        <p:tgtEl>
                                          <p:spTgt spid="13314">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315">
                                            <p:txEl>
                                              <p:pRg st="0" end="0"/>
                                            </p:txEl>
                                          </p:spTgt>
                                        </p:tgtEl>
                                        <p:attrNameLst>
                                          <p:attrName>style.visibility</p:attrName>
                                        </p:attrNameLst>
                                      </p:cBhvr>
                                      <p:to>
                                        <p:strVal val="visible"/>
                                      </p:to>
                                    </p:set>
                                    <p:animEffect transition="in" filter="fade">
                                      <p:cBhvr>
                                        <p:cTn id="47" dur="2000"/>
                                        <p:tgtEl>
                                          <p:spTgt spid="133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5" grpId="0" animBg="1"/>
      <p:bldP spid="6" grpId="0" animBg="1"/>
      <p:bldP spid="7" grpId="0" animBg="1"/>
      <p:bldP spid="8" grpId="0" animBg="1"/>
      <p:bldP spid="9" grpId="0" build="allAtOnce"/>
      <p:bldP spid="13313" grpId="0" build="allAtOnce"/>
      <p:bldP spid="13314" grpId="0" build="allAtOnce"/>
      <p:bldP spid="13315"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9"/>
          <p:cNvSpPr txBox="1">
            <a:spLocks noChangeArrowheads="1"/>
          </p:cNvSpPr>
          <p:nvPr/>
        </p:nvSpPr>
        <p:spPr bwMode="auto">
          <a:xfrm>
            <a:off x="857224" y="214290"/>
            <a:ext cx="4643470" cy="578882"/>
          </a:xfrm>
          <a:prstGeom prst="round2DiagRect">
            <a:avLst/>
          </a:prstGeom>
          <a:solidFill>
            <a:srgbClr val="FF99CC"/>
          </a:solidFill>
          <a:ln w="9525">
            <a:solidFill>
              <a:srgbClr val="FF0066"/>
            </a:solidFill>
            <a:miter lim="800000"/>
            <a:headEnd/>
            <a:tailEnd/>
          </a:ln>
          <a:effectLst>
            <a:glow rad="101600">
              <a:schemeClr val="accent1">
                <a:satMod val="175000"/>
                <a:alpha val="40000"/>
              </a:schemeClr>
            </a:glow>
            <a:innerShdw blurRad="114300">
              <a:prstClr val="black"/>
            </a:innerShdw>
          </a:effectLst>
          <a:scene3d>
            <a:camera prst="orthographicFront">
              <a:rot lat="0" lon="0" rev="0"/>
            </a:camera>
            <a:lightRig rig="balanced" dir="t">
              <a:rot lat="0" lon="0" rev="8700000"/>
            </a:lightRig>
          </a:scene3d>
          <a:sp3d>
            <a:bevelT w="190500" h="38100"/>
          </a:sp3d>
        </p:spPr>
        <p:txBody>
          <a:bodyPr wrap="square">
            <a:spAutoFit/>
          </a:bodyPr>
          <a:lstStyle/>
          <a:p>
            <a:pPr lvl="0" fontAlgn="base">
              <a:spcBef>
                <a:spcPct val="0"/>
              </a:spcBef>
              <a:spcAft>
                <a:spcPct val="0"/>
              </a:spcAft>
            </a:pPr>
            <a:endParaRPr lang="fr-FR" sz="2800" dirty="0" smtClean="0">
              <a:latin typeface="Times New Roman" pitchFamily="18" charset="0"/>
              <a:ea typeface="Calibri" pitchFamily="34" charset="0"/>
              <a:cs typeface="Times New Roman" pitchFamily="18" charset="0"/>
            </a:endParaRPr>
          </a:p>
        </p:txBody>
      </p:sp>
      <p:sp>
        <p:nvSpPr>
          <p:cNvPr id="4" name="Rectangle 3"/>
          <p:cNvSpPr/>
          <p:nvPr/>
        </p:nvSpPr>
        <p:spPr>
          <a:xfrm>
            <a:off x="1500166" y="357166"/>
            <a:ext cx="2888932" cy="400110"/>
          </a:xfrm>
          <a:prstGeom prst="rect">
            <a:avLst/>
          </a:prstGeom>
        </p:spPr>
        <p:txBody>
          <a:bodyPr wrap="none">
            <a:spAutoFit/>
          </a:bodyPr>
          <a:lstStyle/>
          <a:p>
            <a:r>
              <a:rPr lang="fr-FR" sz="2000" b="1" dirty="0" smtClean="0">
                <a:latin typeface="Times New Roman" pitchFamily="18" charset="0"/>
                <a:cs typeface="Times New Roman" pitchFamily="18" charset="0"/>
              </a:rPr>
              <a:t>Analyses physiologiques </a:t>
            </a:r>
            <a:endParaRPr lang="fr-FR" sz="2000" dirty="0">
              <a:latin typeface="Times New Roman" pitchFamily="18" charset="0"/>
              <a:cs typeface="Times New Roman" pitchFamily="18" charset="0"/>
            </a:endParaRPr>
          </a:p>
        </p:txBody>
      </p:sp>
      <p:sp>
        <p:nvSpPr>
          <p:cNvPr id="6" name="Ellipse 5"/>
          <p:cNvSpPr/>
          <p:nvPr/>
        </p:nvSpPr>
        <p:spPr>
          <a:xfrm>
            <a:off x="1214414" y="928670"/>
            <a:ext cx="2928926" cy="1039056"/>
          </a:xfrm>
          <a:prstGeom prst="ellipse">
            <a:avLst/>
          </a:prstGeom>
          <a:solidFill>
            <a:srgbClr val="00B0F0"/>
          </a:solidFill>
          <a:ln w="28575">
            <a:solidFill>
              <a:srgbClr val="66FF99"/>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sz="2000" dirty="0">
              <a:solidFill>
                <a:schemeClr val="tx1"/>
              </a:solidFill>
            </a:endParaRPr>
          </a:p>
        </p:txBody>
      </p:sp>
      <p:sp>
        <p:nvSpPr>
          <p:cNvPr id="7" name="Rectangle 6"/>
          <p:cNvSpPr/>
          <p:nvPr/>
        </p:nvSpPr>
        <p:spPr>
          <a:xfrm>
            <a:off x="1436026" y="1197000"/>
            <a:ext cx="2352439" cy="400110"/>
          </a:xfrm>
          <a:prstGeom prst="rect">
            <a:avLst/>
          </a:prstGeom>
        </p:spPr>
        <p:txBody>
          <a:bodyPr wrap="none">
            <a:spAutoFit/>
          </a:bodyPr>
          <a:lstStyle/>
          <a:p>
            <a:r>
              <a:rPr lang="fr-FR" sz="2000" b="1" dirty="0" smtClean="0">
                <a:latin typeface="Times New Roman" pitchFamily="18" charset="0"/>
                <a:cs typeface="Times New Roman" pitchFamily="18" charset="0"/>
              </a:rPr>
              <a:t>Test de germination</a:t>
            </a:r>
            <a:endParaRPr lang="fr-FR" sz="2000" dirty="0">
              <a:latin typeface="Times New Roman" pitchFamily="18" charset="0"/>
              <a:cs typeface="Times New Roman" pitchFamily="18" charset="0"/>
            </a:endParaRPr>
          </a:p>
        </p:txBody>
      </p:sp>
      <p:sp>
        <p:nvSpPr>
          <p:cNvPr id="9" name="Rectangle à coins arrondis 8"/>
          <p:cNvSpPr/>
          <p:nvPr/>
        </p:nvSpPr>
        <p:spPr>
          <a:xfrm>
            <a:off x="0" y="2000240"/>
            <a:ext cx="6215074" cy="4572032"/>
          </a:xfrm>
          <a:prstGeom prst="round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extrusionH="190500">
            <a:bevelT w="190500" h="381000"/>
            <a:bevelB w="190500" h="190500"/>
          </a:sp3d>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0" fontAlgn="base">
              <a:spcBef>
                <a:spcPct val="0"/>
              </a:spcBef>
              <a:spcAft>
                <a:spcPct val="0"/>
              </a:spcAft>
            </a:pPr>
            <a:endParaRPr lang="fr-FR" sz="3200" b="1" dirty="0" smtClean="0">
              <a:solidFill>
                <a:schemeClr val="tx1"/>
              </a:solidFill>
              <a:latin typeface="Times New Roman" pitchFamily="18" charset="0"/>
              <a:cs typeface="Times New Roman" pitchFamily="18" charset="0"/>
            </a:endParaRPr>
          </a:p>
        </p:txBody>
      </p:sp>
      <p:sp>
        <p:nvSpPr>
          <p:cNvPr id="11" name="Rectangle 10"/>
          <p:cNvSpPr/>
          <p:nvPr/>
        </p:nvSpPr>
        <p:spPr>
          <a:xfrm>
            <a:off x="285720" y="2428868"/>
            <a:ext cx="5286412" cy="2308324"/>
          </a:xfrm>
          <a:prstGeom prst="rect">
            <a:avLst/>
          </a:prstGeom>
        </p:spPr>
        <p:txBody>
          <a:bodyPr wrap="square">
            <a:spAutoFit/>
          </a:bodyPr>
          <a:lstStyle/>
          <a:p>
            <a:pPr algn="just">
              <a:lnSpc>
                <a:spcPct val="150000"/>
              </a:lnSpc>
            </a:pPr>
            <a:r>
              <a:rPr lang="fr-FR" dirty="0" smtClean="0"/>
              <a:t> </a:t>
            </a:r>
            <a:r>
              <a:rPr lang="fr-FR" sz="2400" dirty="0" smtClean="0">
                <a:latin typeface="Times New Roman" pitchFamily="18" charset="0"/>
                <a:cs typeface="Times New Roman" pitchFamily="18" charset="0"/>
              </a:rPr>
              <a:t>Le pourcentage de germination est exprimé par le pourcentage des graines germées par rapport au nombre total des graines par  boite pétrie.</a:t>
            </a:r>
            <a:endParaRPr lang="fr-FR" dirty="0">
              <a:latin typeface="Times New Roman" pitchFamily="18" charset="0"/>
              <a:cs typeface="Times New Roman" pitchFamily="18" charset="0"/>
            </a:endParaRPr>
          </a:p>
        </p:txBody>
      </p:sp>
      <p:sp>
        <p:nvSpPr>
          <p:cNvPr id="73730" name="AutoShape 107"/>
          <p:cNvSpPr>
            <a:spLocks noChangeArrowheads="1"/>
          </p:cNvSpPr>
          <p:nvPr/>
        </p:nvSpPr>
        <p:spPr bwMode="auto">
          <a:xfrm>
            <a:off x="1428728" y="4714884"/>
            <a:ext cx="3071834" cy="571504"/>
          </a:xfrm>
          <a:prstGeom prst="roundRect">
            <a:avLst>
              <a:gd name="adj" fmla="val 16667"/>
            </a:avLst>
          </a:prstGeom>
          <a:solidFill>
            <a:srgbClr val="ACC1E8"/>
          </a:solidFill>
          <a:ln w="127000" cmpd="dbl">
            <a:solidFill>
              <a:srgbClr val="7598D9"/>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G = (N / NO) X 100</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2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731" name="Rectangle 3"/>
          <p:cNvSpPr>
            <a:spLocks noChangeArrowheads="1"/>
          </p:cNvSpPr>
          <p:nvPr/>
        </p:nvSpPr>
        <p:spPr bwMode="auto">
          <a:xfrm>
            <a:off x="214282" y="5214950"/>
            <a:ext cx="5929354"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 nombre de grains germés en 3 jours.</a:t>
            </a:r>
            <a:endParaRPr kumimoji="0" lang="fr-FR"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 nombre de graines utilisées pour chaque essai.</a:t>
            </a:r>
            <a:endParaRPr kumimoji="0" lang="fr-FR"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52225" name="Picture 1" descr="C:\Users\Admin\Desktop\pictures\20170518_104503.jpg"/>
          <p:cNvPicPr>
            <a:picLocks noChangeAspect="1" noChangeArrowheads="1"/>
          </p:cNvPicPr>
          <p:nvPr/>
        </p:nvPicPr>
        <p:blipFill>
          <a:blip r:embed="rId2" cstate="print"/>
          <a:srcRect/>
          <a:stretch>
            <a:fillRect/>
          </a:stretch>
        </p:blipFill>
        <p:spPr bwMode="auto">
          <a:xfrm>
            <a:off x="6357950" y="2786058"/>
            <a:ext cx="2571768" cy="2643206"/>
          </a:xfrm>
          <a:prstGeom prst="rect">
            <a:avLst/>
          </a:prstGeom>
          <a:solidFill>
            <a:srgbClr val="FFFFFF">
              <a:shade val="85000"/>
            </a:srgbClr>
          </a:solidFill>
          <a:ln w="88900"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20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fade">
                                      <p:cBhvr>
                                        <p:cTn id="32" dur="2000"/>
                                        <p:tgtEl>
                                          <p:spTgt spid="1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3730">
                                            <p:bg/>
                                          </p:spTgt>
                                        </p:tgtEl>
                                        <p:attrNameLst>
                                          <p:attrName>style.visibility</p:attrName>
                                        </p:attrNameLst>
                                      </p:cBhvr>
                                      <p:to>
                                        <p:strVal val="visible"/>
                                      </p:to>
                                    </p:set>
                                    <p:animEffect transition="in" filter="fade">
                                      <p:cBhvr>
                                        <p:cTn id="37" dur="2000"/>
                                        <p:tgtEl>
                                          <p:spTgt spid="73730">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3730">
                                            <p:txEl>
                                              <p:pRg st="0" end="0"/>
                                            </p:txEl>
                                          </p:spTgt>
                                        </p:tgtEl>
                                        <p:attrNameLst>
                                          <p:attrName>style.visibility</p:attrName>
                                        </p:attrNameLst>
                                      </p:cBhvr>
                                      <p:to>
                                        <p:strVal val="visible"/>
                                      </p:to>
                                    </p:set>
                                    <p:animEffect transition="in" filter="fade">
                                      <p:cBhvr>
                                        <p:cTn id="40" dur="2000"/>
                                        <p:tgtEl>
                                          <p:spTgt spid="73730">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3731">
                                            <p:txEl>
                                              <p:pRg st="0" end="0"/>
                                            </p:txEl>
                                          </p:spTgt>
                                        </p:tgtEl>
                                        <p:attrNameLst>
                                          <p:attrName>style.visibility</p:attrName>
                                        </p:attrNameLst>
                                      </p:cBhvr>
                                      <p:to>
                                        <p:strVal val="visible"/>
                                      </p:to>
                                    </p:set>
                                    <p:animEffect transition="in" filter="fade">
                                      <p:cBhvr>
                                        <p:cTn id="45" dur="2000"/>
                                        <p:tgtEl>
                                          <p:spTgt spid="73731">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3731">
                                            <p:txEl>
                                              <p:pRg st="1" end="1"/>
                                            </p:txEl>
                                          </p:spTgt>
                                        </p:tgtEl>
                                        <p:attrNameLst>
                                          <p:attrName>style.visibility</p:attrName>
                                        </p:attrNameLst>
                                      </p:cBhvr>
                                      <p:to>
                                        <p:strVal val="visible"/>
                                      </p:to>
                                    </p:set>
                                    <p:animEffect transition="in" filter="fade">
                                      <p:cBhvr>
                                        <p:cTn id="48" dur="2000"/>
                                        <p:tgtEl>
                                          <p:spTgt spid="73731">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52225"/>
                                        </p:tgtEl>
                                        <p:attrNameLst>
                                          <p:attrName>style.visibility</p:attrName>
                                        </p:attrNameLst>
                                      </p:cBhvr>
                                      <p:to>
                                        <p:strVal val="visible"/>
                                      </p:to>
                                    </p:set>
                                    <p:animEffect transition="in" filter="wipe(down)">
                                      <p:cBhvr>
                                        <p:cTn id="53" dur="500"/>
                                        <p:tgtEl>
                                          <p:spTgt spid="52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allAtOnce"/>
      <p:bldP spid="6" grpId="0" animBg="1"/>
      <p:bldP spid="7" grpId="0" build="allAtOnce"/>
      <p:bldP spid="9" grpId="0" animBg="1"/>
      <p:bldP spid="11" grpId="0" build="allAtOnce"/>
      <p:bldP spid="73730" grpId="0" build="allAtOnce" animBg="1"/>
      <p:bldP spid="73731"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9"/>
          <p:cNvSpPr txBox="1">
            <a:spLocks noChangeArrowheads="1"/>
          </p:cNvSpPr>
          <p:nvPr/>
        </p:nvSpPr>
        <p:spPr bwMode="auto">
          <a:xfrm>
            <a:off x="642910" y="0"/>
            <a:ext cx="4643470" cy="578882"/>
          </a:xfrm>
          <a:prstGeom prst="round2DiagRect">
            <a:avLst/>
          </a:prstGeom>
          <a:solidFill>
            <a:schemeClr val="accent3"/>
          </a:solidFill>
          <a:ln w="9525">
            <a:solidFill>
              <a:srgbClr val="FF0066"/>
            </a:solidFill>
            <a:miter lim="800000"/>
            <a:headEnd/>
            <a:tailEnd/>
          </a:ln>
          <a:effectLst>
            <a:glow rad="101600">
              <a:schemeClr val="accent1">
                <a:satMod val="175000"/>
                <a:alpha val="40000"/>
              </a:schemeClr>
            </a:glow>
            <a:innerShdw blurRad="114300">
              <a:prstClr val="black"/>
            </a:innerShdw>
          </a:effectLst>
          <a:scene3d>
            <a:camera prst="orthographicFront">
              <a:rot lat="0" lon="0" rev="0"/>
            </a:camera>
            <a:lightRig rig="balanced" dir="t">
              <a:rot lat="0" lon="0" rev="8700000"/>
            </a:lightRig>
          </a:scene3d>
          <a:sp3d>
            <a:bevelT w="190500" h="38100"/>
          </a:sp3d>
        </p:spPr>
        <p:txBody>
          <a:bodyPr wrap="square">
            <a:spAutoFit/>
          </a:bodyPr>
          <a:lstStyle/>
          <a:p>
            <a:pPr lvl="0" fontAlgn="base">
              <a:spcBef>
                <a:spcPct val="0"/>
              </a:spcBef>
              <a:spcAft>
                <a:spcPct val="0"/>
              </a:spcAft>
            </a:pPr>
            <a:endParaRPr lang="fr-FR" sz="2800" dirty="0" smtClean="0">
              <a:latin typeface="Times New Roman" pitchFamily="18" charset="0"/>
              <a:ea typeface="Calibri" pitchFamily="34" charset="0"/>
              <a:cs typeface="Times New Roman" pitchFamily="18" charset="0"/>
            </a:endParaRPr>
          </a:p>
        </p:txBody>
      </p:sp>
      <p:sp>
        <p:nvSpPr>
          <p:cNvPr id="4" name="Rectangle 3"/>
          <p:cNvSpPr/>
          <p:nvPr/>
        </p:nvSpPr>
        <p:spPr>
          <a:xfrm>
            <a:off x="1428728" y="0"/>
            <a:ext cx="2935419" cy="369332"/>
          </a:xfrm>
          <a:prstGeom prst="rect">
            <a:avLst/>
          </a:prstGeom>
        </p:spPr>
        <p:txBody>
          <a:bodyPr wrap="none">
            <a:spAutoFit/>
          </a:bodyPr>
          <a:lstStyle/>
          <a:p>
            <a:pPr lvl="0" fontAlgn="base">
              <a:spcBef>
                <a:spcPct val="0"/>
              </a:spcBef>
              <a:spcAft>
                <a:spcPct val="0"/>
              </a:spcAft>
            </a:pPr>
            <a:r>
              <a:rPr lang="fr-FR" b="1" dirty="0" smtClean="0">
                <a:latin typeface="Times New Roman" pitchFamily="18" charset="0"/>
                <a:ea typeface="Times New Roman" pitchFamily="18" charset="0"/>
                <a:cs typeface="Times New Roman" pitchFamily="18" charset="0"/>
              </a:rPr>
              <a:t>Analyses physico-chimiques</a:t>
            </a:r>
            <a:endParaRPr lang="fr-FR" dirty="0" smtClean="0">
              <a:latin typeface="Arial" pitchFamily="34" charset="0"/>
              <a:cs typeface="Arial" pitchFamily="34" charset="0"/>
            </a:endParaRPr>
          </a:p>
        </p:txBody>
      </p:sp>
      <p:sp>
        <p:nvSpPr>
          <p:cNvPr id="6" name="Rectangle à coins arrondis 5"/>
          <p:cNvSpPr/>
          <p:nvPr/>
        </p:nvSpPr>
        <p:spPr>
          <a:xfrm>
            <a:off x="785786" y="3429000"/>
            <a:ext cx="3571900" cy="3429000"/>
          </a:xfrm>
          <a:prstGeom prst="roundRect">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extrusionH="190500">
            <a:bevelT w="190500" h="381000"/>
            <a:bevelB w="190500" h="190500"/>
          </a:sp3d>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0" fontAlgn="base">
              <a:spcBef>
                <a:spcPct val="0"/>
              </a:spcBef>
              <a:spcAft>
                <a:spcPct val="0"/>
              </a:spcAft>
            </a:pPr>
            <a:endParaRPr lang="fr-FR" sz="3200" b="1" dirty="0" smtClean="0">
              <a:solidFill>
                <a:schemeClr val="tx1"/>
              </a:solidFill>
              <a:latin typeface="Times New Roman" pitchFamily="18" charset="0"/>
              <a:cs typeface="Times New Roman" pitchFamily="18" charset="0"/>
            </a:endParaRPr>
          </a:p>
        </p:txBody>
      </p:sp>
      <p:sp>
        <p:nvSpPr>
          <p:cNvPr id="7" name="Ellipse 6"/>
          <p:cNvSpPr/>
          <p:nvPr/>
        </p:nvSpPr>
        <p:spPr>
          <a:xfrm>
            <a:off x="1071538" y="1785926"/>
            <a:ext cx="2928926" cy="1039056"/>
          </a:xfrm>
          <a:prstGeom prst="ellipse">
            <a:avLst/>
          </a:prstGeom>
          <a:solidFill>
            <a:schemeClr val="accent3">
              <a:lumMod val="20000"/>
              <a:lumOff val="80000"/>
            </a:schemeClr>
          </a:solidFill>
          <a:ln>
            <a:solidFill>
              <a:schemeClr val="tx1"/>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chemeClr val="tx1"/>
                </a:solidFill>
                <a:latin typeface="Times New Roman" pitchFamily="18" charset="0"/>
                <a:cs typeface="Times New Roman" pitchFamily="18" charset="0"/>
              </a:rPr>
              <a:t>Indice de réfraction </a:t>
            </a:r>
            <a:endParaRPr lang="fr-FR" sz="2000" dirty="0">
              <a:solidFill>
                <a:schemeClr val="tx1"/>
              </a:solidFill>
              <a:latin typeface="Times New Roman" pitchFamily="18" charset="0"/>
              <a:cs typeface="Times New Roman" pitchFamily="18" charset="0"/>
            </a:endParaRPr>
          </a:p>
        </p:txBody>
      </p:sp>
      <p:sp>
        <p:nvSpPr>
          <p:cNvPr id="10" name="Flèche vers le bas 9"/>
          <p:cNvSpPr/>
          <p:nvPr/>
        </p:nvSpPr>
        <p:spPr>
          <a:xfrm>
            <a:off x="2214546" y="2928934"/>
            <a:ext cx="428628" cy="428628"/>
          </a:xfrm>
          <a:prstGeom prst="downArrow">
            <a:avLst/>
          </a:prstGeom>
          <a:solidFill>
            <a:srgbClr val="00B0F0"/>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Vague 10"/>
          <p:cNvSpPr/>
          <p:nvPr/>
        </p:nvSpPr>
        <p:spPr>
          <a:xfrm>
            <a:off x="714348" y="714356"/>
            <a:ext cx="3357586" cy="914400"/>
          </a:xfrm>
          <a:prstGeom prst="wave">
            <a:avLst/>
          </a:prstGeom>
          <a:solidFill>
            <a:srgbClr val="CC99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endParaRPr lang="fr-FR" sz="2800" b="1" dirty="0" smtClean="0">
              <a:solidFill>
                <a:srgbClr val="FF0000"/>
              </a:solidFill>
              <a:latin typeface="Times New Roman" pitchFamily="18" charset="0"/>
              <a:cs typeface="Times New Roman" pitchFamily="18" charset="0"/>
            </a:endParaRPr>
          </a:p>
        </p:txBody>
      </p:sp>
      <p:sp>
        <p:nvSpPr>
          <p:cNvPr id="12" name="Rectangle 11"/>
          <p:cNvSpPr/>
          <p:nvPr/>
        </p:nvSpPr>
        <p:spPr>
          <a:xfrm>
            <a:off x="928662" y="928670"/>
            <a:ext cx="2528449" cy="400110"/>
          </a:xfrm>
          <a:prstGeom prst="rect">
            <a:avLst/>
          </a:prstGeom>
        </p:spPr>
        <p:txBody>
          <a:bodyPr wrap="none">
            <a:spAutoFit/>
          </a:bodyPr>
          <a:lstStyle/>
          <a:p>
            <a:r>
              <a:rPr lang="fr-FR" sz="2000" b="1" dirty="0" smtClean="0">
                <a:latin typeface="Times New Roman" pitchFamily="18" charset="0"/>
                <a:cs typeface="Times New Roman" pitchFamily="18" charset="0"/>
              </a:rPr>
              <a:t>Propriétés physiques </a:t>
            </a:r>
            <a:endParaRPr lang="fr-FR" sz="2000" dirty="0">
              <a:latin typeface="Times New Roman" pitchFamily="18" charset="0"/>
              <a:cs typeface="Times New Roman" pitchFamily="18" charset="0"/>
            </a:endParaRPr>
          </a:p>
        </p:txBody>
      </p:sp>
      <p:sp>
        <p:nvSpPr>
          <p:cNvPr id="74753" name="Rectangle 1"/>
          <p:cNvSpPr>
            <a:spLocks noChangeArrowheads="1"/>
          </p:cNvSpPr>
          <p:nvPr/>
        </p:nvSpPr>
        <p:spPr bwMode="auto">
          <a:xfrm>
            <a:off x="857224" y="3429000"/>
            <a:ext cx="3000396" cy="21698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tab pos="2193925" algn="l"/>
              </a:tabLst>
            </a:pP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L’indice de réfraction </a:t>
            </a:r>
            <a:r>
              <a:rPr kumimoji="0" lang="fr-FR"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n</a:t>
            </a:r>
            <a:r>
              <a:rPr kumimoji="0" lang="fr-FR"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λ</a:t>
            </a:r>
            <a:r>
              <a:rPr kumimoji="0" lang="fr-FR"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t</a:t>
            </a:r>
            <a:r>
              <a:rPr kumimoji="0" lang="fr-FR"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 défini comme étant le rapport entre le sinus de l’angle de réfraction du rayon réfracté dans le milieu considère.</a:t>
            </a:r>
            <a:endParaRPr kumimoji="0" lang="fr-FR"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 name="Ellipse 13"/>
          <p:cNvSpPr/>
          <p:nvPr/>
        </p:nvSpPr>
        <p:spPr>
          <a:xfrm rot="286742">
            <a:off x="4819083" y="1843203"/>
            <a:ext cx="3128205" cy="917179"/>
          </a:xfrm>
          <a:prstGeom prst="ellipse">
            <a:avLst/>
          </a:prstGeom>
          <a:solidFill>
            <a:schemeClr val="accent3">
              <a:lumMod val="20000"/>
              <a:lumOff val="80000"/>
            </a:schemeClr>
          </a:solidFill>
          <a:ln>
            <a:solidFill>
              <a:schemeClr val="tx1"/>
            </a:soli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r>
              <a:rPr lang="fr-FR" sz="2800" dirty="0" smtClean="0">
                <a:solidFill>
                  <a:schemeClr val="tx1"/>
                </a:solidFill>
                <a:latin typeface="Times New Roman" pitchFamily="18" charset="0"/>
                <a:cs typeface="Times New Roman" pitchFamily="18" charset="0"/>
              </a:rPr>
              <a:t>Densité relative</a:t>
            </a:r>
            <a:endParaRPr lang="fr-FR" sz="2800" dirty="0">
              <a:solidFill>
                <a:schemeClr val="tx1"/>
              </a:solidFill>
              <a:latin typeface="Times New Roman" pitchFamily="18" charset="0"/>
              <a:cs typeface="Times New Roman" pitchFamily="18" charset="0"/>
            </a:endParaRPr>
          </a:p>
        </p:txBody>
      </p:sp>
      <p:sp>
        <p:nvSpPr>
          <p:cNvPr id="15" name="Rectangle à coins arrondis 14"/>
          <p:cNvSpPr/>
          <p:nvPr/>
        </p:nvSpPr>
        <p:spPr>
          <a:xfrm>
            <a:off x="5000628" y="3429000"/>
            <a:ext cx="3643338" cy="3429000"/>
          </a:xfrm>
          <a:prstGeom prst="roundRect">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extrusionH="190500">
            <a:bevelT w="190500" h="381000"/>
            <a:bevelB w="190500" h="190500"/>
          </a:sp3d>
        </p:spPr>
        <p:style>
          <a:lnRef idx="2">
            <a:schemeClr val="accent1">
              <a:shade val="50000"/>
            </a:schemeClr>
          </a:lnRef>
          <a:fillRef idx="1003">
            <a:schemeClr val="lt2"/>
          </a:fillRef>
          <a:effectRef idx="0">
            <a:schemeClr val="accent1"/>
          </a:effectRef>
          <a:fontRef idx="minor">
            <a:schemeClr val="lt1"/>
          </a:fontRef>
        </p:style>
        <p:txBody>
          <a:bodyPr rtlCol="0" anchor="ctr"/>
          <a:lstStyle/>
          <a:p>
            <a:pPr lvl="0" fontAlgn="base">
              <a:spcBef>
                <a:spcPct val="0"/>
              </a:spcBef>
              <a:spcAft>
                <a:spcPct val="0"/>
              </a:spcAft>
            </a:pPr>
            <a:endParaRPr lang="fr-FR" sz="3200" b="1" dirty="0" smtClean="0">
              <a:solidFill>
                <a:schemeClr val="tx1"/>
              </a:solidFill>
              <a:latin typeface="Times New Roman" pitchFamily="18" charset="0"/>
              <a:cs typeface="Times New Roman" pitchFamily="18" charset="0"/>
            </a:endParaRPr>
          </a:p>
        </p:txBody>
      </p:sp>
      <p:sp>
        <p:nvSpPr>
          <p:cNvPr id="16" name="Flèche vers le bas 15"/>
          <p:cNvSpPr/>
          <p:nvPr/>
        </p:nvSpPr>
        <p:spPr>
          <a:xfrm>
            <a:off x="6357950" y="2928934"/>
            <a:ext cx="428628" cy="428628"/>
          </a:xfrm>
          <a:prstGeom prst="downArrow">
            <a:avLst/>
          </a:prstGeom>
          <a:solidFill>
            <a:srgbClr val="00B0F0"/>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5143504" y="3643314"/>
            <a:ext cx="3071834" cy="2535566"/>
          </a:xfrm>
          <a:prstGeom prst="rect">
            <a:avLst/>
          </a:prstGeom>
        </p:spPr>
        <p:txBody>
          <a:bodyPr wrap="square">
            <a:spAutoFit/>
          </a:bodyPr>
          <a:lstStyle/>
          <a:p>
            <a:pPr algn="just">
              <a:lnSpc>
                <a:spcPct val="150000"/>
              </a:lnSpc>
            </a:pPr>
            <a:r>
              <a:rPr lang="fr-FR" dirty="0" smtClean="0"/>
              <a:t> </a:t>
            </a:r>
            <a:r>
              <a:rPr lang="fr-FR" dirty="0" smtClean="0">
                <a:latin typeface="Times New Roman" pitchFamily="18" charset="0"/>
                <a:cs typeface="Times New Roman" pitchFamily="18" charset="0"/>
              </a:rPr>
              <a:t>La densité d’huile est déterminée par le rapport entre la masse d’un certain volume d’huile et la masse du même volume d’eau distillée pris à la même température.</a:t>
            </a:r>
            <a:endParaRPr lang="fr-FR" dirty="0">
              <a:latin typeface="Times New Roman" pitchFamily="18" charset="0"/>
              <a:cs typeface="Times New Roman" pitchFamily="18" charset="0"/>
            </a:endParaRPr>
          </a:p>
        </p:txBody>
      </p:sp>
      <p:pic>
        <p:nvPicPr>
          <p:cNvPr id="74754" name="Picture 2" descr="C:\Users\Admin\Desktop\pictures\20170522_120622.jpg"/>
          <p:cNvPicPr>
            <a:picLocks noChangeAspect="1" noChangeArrowheads="1"/>
          </p:cNvPicPr>
          <p:nvPr/>
        </p:nvPicPr>
        <p:blipFill>
          <a:blip r:embed="rId3" cstate="print"/>
          <a:srcRect/>
          <a:stretch>
            <a:fillRect/>
          </a:stretch>
        </p:blipFill>
        <p:spPr bwMode="auto">
          <a:xfrm>
            <a:off x="1428728" y="5715016"/>
            <a:ext cx="1857388" cy="1142984"/>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fade">
                                      <p:cBhvr>
                                        <p:cTn id="22" dur="2000"/>
                                        <p:tgtEl>
                                          <p:spTgt spid="1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2000"/>
                                        <p:tgtEl>
                                          <p:spTgt spid="7">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20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20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4753">
                                            <p:txEl>
                                              <p:pRg st="0" end="0"/>
                                            </p:txEl>
                                          </p:spTgt>
                                        </p:tgtEl>
                                        <p:attrNameLst>
                                          <p:attrName>style.visibility</p:attrName>
                                        </p:attrNameLst>
                                      </p:cBhvr>
                                      <p:to>
                                        <p:strVal val="visible"/>
                                      </p:to>
                                    </p:set>
                                    <p:animEffect transition="in" filter="fade">
                                      <p:cBhvr>
                                        <p:cTn id="45" dur="2000"/>
                                        <p:tgtEl>
                                          <p:spTgt spid="74753">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74754"/>
                                        </p:tgtEl>
                                        <p:attrNameLst>
                                          <p:attrName>style.visibility</p:attrName>
                                        </p:attrNameLst>
                                      </p:cBhvr>
                                      <p:to>
                                        <p:strVal val="visible"/>
                                      </p:to>
                                    </p:set>
                                    <p:animEffect transition="in" filter="fade">
                                      <p:cBhvr>
                                        <p:cTn id="50" dur="2000"/>
                                        <p:tgtEl>
                                          <p:spTgt spid="7475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4">
                                            <p:bg/>
                                          </p:spTgt>
                                        </p:tgtEl>
                                        <p:attrNameLst>
                                          <p:attrName>style.visibility</p:attrName>
                                        </p:attrNameLst>
                                      </p:cBhvr>
                                      <p:to>
                                        <p:strVal val="visible"/>
                                      </p:to>
                                    </p:set>
                                    <p:animEffect transition="in" filter="fade">
                                      <p:cBhvr>
                                        <p:cTn id="55" dur="2000"/>
                                        <p:tgtEl>
                                          <p:spTgt spid="14">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fade">
                                      <p:cBhvr>
                                        <p:cTn id="58" dur="2000"/>
                                        <p:tgtEl>
                                          <p:spTgt spid="14">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2000"/>
                                        <p:tgtEl>
                                          <p:spTgt spid="16"/>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2000"/>
                                        <p:tgtEl>
                                          <p:spTgt spid="1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7">
                                            <p:txEl>
                                              <p:pRg st="0" end="0"/>
                                            </p:txEl>
                                          </p:spTgt>
                                        </p:tgtEl>
                                        <p:attrNameLst>
                                          <p:attrName>style.visibility</p:attrName>
                                        </p:attrNameLst>
                                      </p:cBhvr>
                                      <p:to>
                                        <p:strVal val="visible"/>
                                      </p:to>
                                    </p:set>
                                    <p:animEffect transition="in" filter="fade">
                                      <p:cBhvr>
                                        <p:cTn id="73" dur="20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allAtOnce"/>
      <p:bldP spid="6" grpId="0" animBg="1"/>
      <p:bldP spid="7" grpId="0" build="allAtOnce" animBg="1"/>
      <p:bldP spid="10" grpId="0" animBg="1"/>
      <p:bldP spid="11" grpId="0" animBg="1"/>
      <p:bldP spid="12" grpId="0" build="allAtOnce"/>
      <p:bldP spid="74753" grpId="0" build="allAtOnce"/>
      <p:bldP spid="14" grpId="0" build="allAtOnce" animBg="1"/>
      <p:bldP spid="15" grpId="0" animBg="1"/>
      <p:bldP spid="16" grpId="0" animBg="1"/>
      <p:bldP spid="17"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ague 2"/>
          <p:cNvSpPr/>
          <p:nvPr/>
        </p:nvSpPr>
        <p:spPr>
          <a:xfrm>
            <a:off x="500034" y="-214338"/>
            <a:ext cx="3357586" cy="914400"/>
          </a:xfrm>
          <a:prstGeom prst="wave">
            <a:avLst/>
          </a:prstGeom>
          <a:solidFill>
            <a:srgbClr val="CC99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endParaRPr lang="fr-FR" sz="2800" b="1" dirty="0" smtClean="0">
              <a:solidFill>
                <a:srgbClr val="FF0000"/>
              </a:solidFill>
              <a:latin typeface="Times New Roman" pitchFamily="18" charset="0"/>
              <a:cs typeface="Times New Roman" pitchFamily="18" charset="0"/>
            </a:endParaRPr>
          </a:p>
        </p:txBody>
      </p:sp>
      <p:sp>
        <p:nvSpPr>
          <p:cNvPr id="4" name="Rectangle 3"/>
          <p:cNvSpPr/>
          <p:nvPr/>
        </p:nvSpPr>
        <p:spPr>
          <a:xfrm>
            <a:off x="928662" y="0"/>
            <a:ext cx="2392193" cy="400110"/>
          </a:xfrm>
          <a:prstGeom prst="rect">
            <a:avLst/>
          </a:prstGeom>
        </p:spPr>
        <p:txBody>
          <a:bodyPr wrap="none">
            <a:spAutoFit/>
          </a:bodyPr>
          <a:lstStyle/>
          <a:p>
            <a:r>
              <a:rPr lang="fr-FR" sz="2000" b="1" dirty="0" smtClean="0">
                <a:latin typeface="Times New Roman" pitchFamily="18" charset="0"/>
                <a:cs typeface="Times New Roman" pitchFamily="18" charset="0"/>
              </a:rPr>
              <a:t>Propriétés chimique</a:t>
            </a:r>
            <a:endParaRPr lang="fr-FR" sz="2000" dirty="0">
              <a:latin typeface="Times New Roman" pitchFamily="18" charset="0"/>
              <a:cs typeface="Times New Roman" pitchFamily="18" charset="0"/>
            </a:endParaRPr>
          </a:p>
        </p:txBody>
      </p:sp>
      <p:sp>
        <p:nvSpPr>
          <p:cNvPr id="5" name="Ellipse 4"/>
          <p:cNvSpPr/>
          <p:nvPr/>
        </p:nvSpPr>
        <p:spPr>
          <a:xfrm>
            <a:off x="0" y="857232"/>
            <a:ext cx="2643174" cy="1071570"/>
          </a:xfrm>
          <a:prstGeom prst="ellipse">
            <a:avLst/>
          </a:prstGeom>
          <a:blipFill>
            <a:blip r:embed="rId3"/>
            <a:tile tx="0" ty="0" sx="100000" sy="100000" flip="none" algn="tl"/>
          </a:blipFill>
          <a:ln w="38100">
            <a:solidFill>
              <a:srgbClr val="7030A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FR" b="1" dirty="0" smtClean="0">
                <a:solidFill>
                  <a:schemeClr val="tx1"/>
                </a:solidFill>
                <a:latin typeface="Times New Roman" pitchFamily="18" charset="0"/>
                <a:ea typeface="Times New Roman" pitchFamily="18" charset="0"/>
                <a:cs typeface="Times New Roman" pitchFamily="18" charset="0"/>
              </a:rPr>
              <a:t> </a:t>
            </a:r>
            <a:endParaRPr lang="fr-FR" dirty="0"/>
          </a:p>
        </p:txBody>
      </p:sp>
      <p:sp>
        <p:nvSpPr>
          <p:cNvPr id="6" name="Rogner et arrondir un rectangle à un seul coin 5"/>
          <p:cNvSpPr/>
          <p:nvPr/>
        </p:nvSpPr>
        <p:spPr>
          <a:xfrm>
            <a:off x="3357554" y="857232"/>
            <a:ext cx="5429288" cy="1143008"/>
          </a:xfrm>
          <a:prstGeom prst="snip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2000" dirty="0">
              <a:solidFill>
                <a:schemeClr val="bg1"/>
              </a:solidFill>
              <a:latin typeface="Times New Roman" pitchFamily="18" charset="0"/>
              <a:cs typeface="Times New Roman" pitchFamily="18" charset="0"/>
            </a:endParaRPr>
          </a:p>
        </p:txBody>
      </p:sp>
      <p:sp>
        <p:nvSpPr>
          <p:cNvPr id="7" name="Flèche droite à entaille 6"/>
          <p:cNvSpPr/>
          <p:nvPr/>
        </p:nvSpPr>
        <p:spPr>
          <a:xfrm>
            <a:off x="2714612" y="1285860"/>
            <a:ext cx="571504" cy="214314"/>
          </a:xfrm>
          <a:prstGeom prst="notched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285720" y="928670"/>
            <a:ext cx="2214578" cy="830997"/>
          </a:xfrm>
          <a:prstGeom prst="rect">
            <a:avLst/>
          </a:prstGeom>
        </p:spPr>
        <p:txBody>
          <a:bodyPr wrap="square">
            <a:spAutoFit/>
          </a:bodyPr>
          <a:lstStyle/>
          <a:p>
            <a:r>
              <a:rPr lang="fr-FR" sz="2400" b="1" dirty="0" smtClean="0">
                <a:latin typeface="Times New Roman" pitchFamily="18" charset="0"/>
                <a:cs typeface="Times New Roman" pitchFamily="18" charset="0"/>
              </a:rPr>
              <a:t>Détermination du pH</a:t>
            </a:r>
            <a:endParaRPr lang="fr-FR" sz="2400" dirty="0">
              <a:latin typeface="Times New Roman" pitchFamily="18" charset="0"/>
              <a:cs typeface="Times New Roman" pitchFamily="18" charset="0"/>
            </a:endParaRPr>
          </a:p>
        </p:txBody>
      </p:sp>
      <p:sp>
        <p:nvSpPr>
          <p:cNvPr id="10" name="Rectangle 9"/>
          <p:cNvSpPr/>
          <p:nvPr/>
        </p:nvSpPr>
        <p:spPr>
          <a:xfrm>
            <a:off x="3500430" y="928670"/>
            <a:ext cx="5143536" cy="1015663"/>
          </a:xfrm>
          <a:prstGeom prst="rect">
            <a:avLst/>
          </a:prstGeom>
          <a:solidFill>
            <a:schemeClr val="accent5">
              <a:lumMod val="40000"/>
              <a:lumOff val="60000"/>
            </a:schemeClr>
          </a:solidFill>
        </p:spPr>
        <p:txBody>
          <a:bodyPr wrap="square">
            <a:spAutoFit/>
          </a:bodyPr>
          <a:lstStyle/>
          <a:p>
            <a:pPr algn="just">
              <a:lnSpc>
                <a:spcPct val="150000"/>
              </a:lnSpc>
            </a:pPr>
            <a:r>
              <a:rPr lang="fr-FR"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Le pH « potentiel hydrogène »mesure l’activité chimique des ions hydrogènes H</a:t>
            </a:r>
            <a:r>
              <a:rPr lang="fr-FR" sz="2000" baseline="300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en solution. </a:t>
            </a:r>
            <a:endParaRPr lang="fr-FR" dirty="0">
              <a:latin typeface="Times New Roman" pitchFamily="18" charset="0"/>
              <a:cs typeface="Times New Roman" pitchFamily="18" charset="0"/>
            </a:endParaRPr>
          </a:p>
        </p:txBody>
      </p:sp>
      <p:sp>
        <p:nvSpPr>
          <p:cNvPr id="11" name="Ellipse 10"/>
          <p:cNvSpPr/>
          <p:nvPr/>
        </p:nvSpPr>
        <p:spPr>
          <a:xfrm>
            <a:off x="0" y="2428868"/>
            <a:ext cx="2571736" cy="914400"/>
          </a:xfrm>
          <a:prstGeom prst="ellipse">
            <a:avLst/>
          </a:prstGeom>
          <a:blipFill>
            <a:blip r:embed="rId3"/>
            <a:tile tx="0" ty="0" sx="100000" sy="100000" flip="none" algn="tl"/>
          </a:blipFill>
          <a:ln w="38100">
            <a:solidFill>
              <a:srgbClr val="7030A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FR" b="1" dirty="0" smtClean="0">
                <a:solidFill>
                  <a:schemeClr val="tx1"/>
                </a:solidFill>
                <a:latin typeface="Times New Roman" pitchFamily="18" charset="0"/>
                <a:ea typeface="Times New Roman" pitchFamily="18" charset="0"/>
                <a:cs typeface="Times New Roman" pitchFamily="18" charset="0"/>
              </a:rPr>
              <a:t> </a:t>
            </a:r>
            <a:endParaRPr lang="fr-FR" dirty="0"/>
          </a:p>
        </p:txBody>
      </p:sp>
      <p:sp>
        <p:nvSpPr>
          <p:cNvPr id="12" name="Flèche droite à entaille 11"/>
          <p:cNvSpPr/>
          <p:nvPr/>
        </p:nvSpPr>
        <p:spPr>
          <a:xfrm>
            <a:off x="2643174" y="2786058"/>
            <a:ext cx="571504" cy="214314"/>
          </a:xfrm>
          <a:prstGeom prst="notched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ogner et arrondir un rectangle à un seul coin 13"/>
          <p:cNvSpPr/>
          <p:nvPr/>
        </p:nvSpPr>
        <p:spPr>
          <a:xfrm>
            <a:off x="3286116" y="2285992"/>
            <a:ext cx="5500726" cy="1000132"/>
          </a:xfrm>
          <a:prstGeom prst="snip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2000" dirty="0">
              <a:solidFill>
                <a:schemeClr val="bg1"/>
              </a:solidFill>
              <a:latin typeface="Times New Roman" pitchFamily="18" charset="0"/>
              <a:cs typeface="Times New Roman" pitchFamily="18" charset="0"/>
            </a:endParaRPr>
          </a:p>
        </p:txBody>
      </p:sp>
      <p:sp>
        <p:nvSpPr>
          <p:cNvPr id="15" name="Rectangle 14"/>
          <p:cNvSpPr/>
          <p:nvPr/>
        </p:nvSpPr>
        <p:spPr>
          <a:xfrm>
            <a:off x="3357554" y="2357430"/>
            <a:ext cx="5286412" cy="873572"/>
          </a:xfrm>
          <a:prstGeom prst="rect">
            <a:avLst/>
          </a:prstGeom>
          <a:solidFill>
            <a:srgbClr val="92D050"/>
          </a:solidFill>
        </p:spPr>
        <p:txBody>
          <a:bodyPr wrap="square">
            <a:spAutoFit/>
          </a:bodyPr>
          <a:lstStyle/>
          <a:p>
            <a:pPr algn="just">
              <a:lnSpc>
                <a:spcPct val="150000"/>
              </a:lnSpc>
            </a:pPr>
            <a:r>
              <a:rPr lang="fr-FR" dirty="0" smtClean="0">
                <a:latin typeface="Times New Roman" pitchFamily="18" charset="0"/>
                <a:cs typeface="Times New Roman" pitchFamily="18" charset="0"/>
              </a:rPr>
              <a:t>L'indice d'acide de l’huile de  blé revient à neutraliser l’acide libre de celles-ci par KOH dans l'éthanol.</a:t>
            </a:r>
            <a:endParaRPr lang="fr-FR" dirty="0">
              <a:latin typeface="Times New Roman" pitchFamily="18" charset="0"/>
              <a:cs typeface="Times New Roman" pitchFamily="18" charset="0"/>
            </a:endParaRPr>
          </a:p>
        </p:txBody>
      </p:sp>
      <p:sp>
        <p:nvSpPr>
          <p:cNvPr id="16" name="Rectangle 15"/>
          <p:cNvSpPr/>
          <p:nvPr/>
        </p:nvSpPr>
        <p:spPr>
          <a:xfrm>
            <a:off x="214282" y="2643182"/>
            <a:ext cx="2021707" cy="461665"/>
          </a:xfrm>
          <a:prstGeom prst="rect">
            <a:avLst/>
          </a:prstGeom>
        </p:spPr>
        <p:txBody>
          <a:bodyPr wrap="none">
            <a:spAutoFit/>
          </a:bodyPr>
          <a:lstStyle/>
          <a:p>
            <a:r>
              <a:rPr lang="fr-FR" sz="2400" b="1" dirty="0" smtClean="0">
                <a:latin typeface="Times New Roman" pitchFamily="18" charset="0"/>
                <a:cs typeface="Times New Roman" pitchFamily="18" charset="0"/>
              </a:rPr>
              <a:t>Indice d'acide</a:t>
            </a:r>
            <a:endParaRPr lang="fr-FR" sz="2400" b="1" dirty="0">
              <a:latin typeface="Times New Roman" pitchFamily="18" charset="0"/>
              <a:cs typeface="Times New Roman" pitchFamily="18" charset="0"/>
            </a:endParaRPr>
          </a:p>
        </p:txBody>
      </p:sp>
      <p:sp>
        <p:nvSpPr>
          <p:cNvPr id="17" name="Ellipse 16"/>
          <p:cNvSpPr/>
          <p:nvPr/>
        </p:nvSpPr>
        <p:spPr>
          <a:xfrm>
            <a:off x="0" y="4071942"/>
            <a:ext cx="2643174" cy="914400"/>
          </a:xfrm>
          <a:prstGeom prst="ellipse">
            <a:avLst/>
          </a:prstGeom>
          <a:blipFill>
            <a:blip r:embed="rId3"/>
            <a:tile tx="0" ty="0" sx="100000" sy="100000" flip="none" algn="tl"/>
          </a:blipFill>
          <a:ln w="38100">
            <a:solidFill>
              <a:srgbClr val="7030A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FR" b="1" dirty="0" smtClean="0">
                <a:solidFill>
                  <a:schemeClr val="tx1"/>
                </a:solidFill>
                <a:latin typeface="Times New Roman" pitchFamily="18" charset="0"/>
                <a:ea typeface="Times New Roman" pitchFamily="18" charset="0"/>
                <a:cs typeface="Times New Roman" pitchFamily="18" charset="0"/>
              </a:rPr>
              <a:t> </a:t>
            </a:r>
            <a:endParaRPr lang="fr-FR" dirty="0"/>
          </a:p>
        </p:txBody>
      </p:sp>
      <p:sp>
        <p:nvSpPr>
          <p:cNvPr id="19" name="Rogner et arrondir un rectangle à un seul coin 18"/>
          <p:cNvSpPr/>
          <p:nvPr/>
        </p:nvSpPr>
        <p:spPr>
          <a:xfrm>
            <a:off x="3428992" y="3643314"/>
            <a:ext cx="5500726" cy="1571636"/>
          </a:xfrm>
          <a:prstGeom prst="snip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2000" dirty="0">
              <a:solidFill>
                <a:schemeClr val="bg1"/>
              </a:solidFill>
              <a:latin typeface="Times New Roman" pitchFamily="18" charset="0"/>
              <a:cs typeface="Times New Roman" pitchFamily="18" charset="0"/>
            </a:endParaRPr>
          </a:p>
        </p:txBody>
      </p:sp>
      <p:sp>
        <p:nvSpPr>
          <p:cNvPr id="20" name="Flèche droite à entaille 19"/>
          <p:cNvSpPr/>
          <p:nvPr/>
        </p:nvSpPr>
        <p:spPr>
          <a:xfrm>
            <a:off x="2714612" y="4429132"/>
            <a:ext cx="571504" cy="214314"/>
          </a:xfrm>
          <a:prstGeom prst="notched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21"/>
          <p:cNvSpPr/>
          <p:nvPr/>
        </p:nvSpPr>
        <p:spPr>
          <a:xfrm>
            <a:off x="3571868" y="3714752"/>
            <a:ext cx="5214974" cy="1477328"/>
          </a:xfrm>
          <a:prstGeom prst="rect">
            <a:avLst/>
          </a:prstGeom>
          <a:solidFill>
            <a:srgbClr val="FF99CC"/>
          </a:solidFill>
        </p:spPr>
        <p:txBody>
          <a:bodyPr wrap="square">
            <a:spAutoFit/>
          </a:bodyPr>
          <a:lstStyle/>
          <a:p>
            <a:pPr algn="just"/>
            <a:r>
              <a:rPr lang="fr-FR" dirty="0" smtClean="0">
                <a:latin typeface="Times New Roman" pitchFamily="18" charset="0"/>
                <a:cs typeface="Times New Roman" pitchFamily="18" charset="0"/>
              </a:rPr>
              <a:t>Hydrolyse des esters par chauffage, dans des conditions définies, en présence d'une solution éthanoïque titrée d'hydroxyde de potassium, et dosage de l'excès par une solution titrée d'acide chlorhydrique.</a:t>
            </a:r>
            <a:endParaRPr lang="fr-FR" dirty="0">
              <a:latin typeface="Times New Roman" pitchFamily="18" charset="0"/>
              <a:cs typeface="Times New Roman" pitchFamily="18" charset="0"/>
            </a:endParaRPr>
          </a:p>
        </p:txBody>
      </p:sp>
      <p:sp>
        <p:nvSpPr>
          <p:cNvPr id="25" name="Rectangle 24"/>
          <p:cNvSpPr/>
          <p:nvPr/>
        </p:nvSpPr>
        <p:spPr>
          <a:xfrm>
            <a:off x="357158" y="4286256"/>
            <a:ext cx="2041777" cy="461665"/>
          </a:xfrm>
          <a:prstGeom prst="rect">
            <a:avLst/>
          </a:prstGeom>
        </p:spPr>
        <p:txBody>
          <a:bodyPr wrap="none">
            <a:spAutoFit/>
          </a:bodyPr>
          <a:lstStyle/>
          <a:p>
            <a:r>
              <a:rPr lang="fr-FR" sz="2400" b="1" dirty="0" smtClean="0">
                <a:latin typeface="Times New Roman" pitchFamily="18" charset="0"/>
                <a:cs typeface="Times New Roman" pitchFamily="18" charset="0"/>
              </a:rPr>
              <a:t>Indice d'ester </a:t>
            </a:r>
            <a:endParaRPr lang="fr-FR" sz="2400" dirty="0">
              <a:latin typeface="Times New Roman" pitchFamily="18" charset="0"/>
              <a:cs typeface="Times New Roman" pitchFamily="18" charset="0"/>
            </a:endParaRPr>
          </a:p>
        </p:txBody>
      </p:sp>
      <p:sp>
        <p:nvSpPr>
          <p:cNvPr id="26" name="Ellipse 25"/>
          <p:cNvSpPr/>
          <p:nvPr/>
        </p:nvSpPr>
        <p:spPr>
          <a:xfrm>
            <a:off x="0" y="5715016"/>
            <a:ext cx="2643174" cy="785818"/>
          </a:xfrm>
          <a:prstGeom prst="ellipse">
            <a:avLst/>
          </a:prstGeom>
          <a:blipFill>
            <a:blip r:embed="rId3"/>
            <a:tile tx="0" ty="0" sx="100000" sy="100000" flip="none" algn="tl"/>
          </a:blipFill>
          <a:ln w="38100">
            <a:solidFill>
              <a:srgbClr val="7030A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2000" b="1" dirty="0" smtClean="0">
                <a:solidFill>
                  <a:schemeClr val="tx1"/>
                </a:solidFill>
                <a:latin typeface="Times New Roman" pitchFamily="18" charset="0"/>
                <a:ea typeface="Times New Roman" pitchFamily="18" charset="0"/>
                <a:cs typeface="Times New Roman" pitchFamily="18" charset="0"/>
              </a:rPr>
              <a:t> Indice de saponification</a:t>
            </a:r>
            <a:endParaRPr lang="fr-FR" sz="2000" b="1" dirty="0"/>
          </a:p>
        </p:txBody>
      </p:sp>
      <p:sp>
        <p:nvSpPr>
          <p:cNvPr id="27" name="Flèche droite à entaille 26"/>
          <p:cNvSpPr/>
          <p:nvPr/>
        </p:nvSpPr>
        <p:spPr>
          <a:xfrm>
            <a:off x="2714612" y="6000768"/>
            <a:ext cx="571504" cy="214314"/>
          </a:xfrm>
          <a:prstGeom prst="notched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ogner et arrondir un rectangle à un seul coin 28"/>
          <p:cNvSpPr/>
          <p:nvPr/>
        </p:nvSpPr>
        <p:spPr>
          <a:xfrm>
            <a:off x="3357554" y="5572140"/>
            <a:ext cx="5500726" cy="1071570"/>
          </a:xfrm>
          <a:prstGeom prst="snip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fr-FR" sz="2000" dirty="0">
              <a:solidFill>
                <a:schemeClr val="bg1"/>
              </a:solidFill>
              <a:latin typeface="Times New Roman" pitchFamily="18" charset="0"/>
              <a:cs typeface="Times New Roman" pitchFamily="18" charset="0"/>
            </a:endParaRPr>
          </a:p>
        </p:txBody>
      </p:sp>
      <p:sp>
        <p:nvSpPr>
          <p:cNvPr id="30" name="Rectangle 29"/>
          <p:cNvSpPr/>
          <p:nvPr/>
        </p:nvSpPr>
        <p:spPr>
          <a:xfrm>
            <a:off x="3500430" y="5643578"/>
            <a:ext cx="5214974" cy="923330"/>
          </a:xfrm>
          <a:prstGeom prst="rect">
            <a:avLst/>
          </a:prstGeom>
          <a:solidFill>
            <a:schemeClr val="accent4">
              <a:lumMod val="40000"/>
              <a:lumOff val="60000"/>
            </a:schemeClr>
          </a:solidFill>
        </p:spPr>
        <p:txBody>
          <a:bodyPr wrap="square">
            <a:spAutoFit/>
          </a:bodyPr>
          <a:lstStyle/>
          <a:p>
            <a:pPr algn="just"/>
            <a:r>
              <a:rPr lang="fr-FR" dirty="0" smtClean="0">
                <a:latin typeface="Times New Roman" pitchFamily="18" charset="0"/>
                <a:cs typeface="Times New Roman" pitchFamily="18" charset="0"/>
              </a:rPr>
              <a:t>L’indice de saponification est le nombre de milligramme d’hydroxyde de potassium nécessaire pour saponifier  un gramme de l’huile végétale</a:t>
            </a:r>
            <a:r>
              <a:rPr lang="fr-FR" dirty="0" smtClean="0"/>
              <a:t>. </a:t>
            </a:r>
            <a:endParaRPr lang="fr-FR"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Effect transition="in" filter="fade">
                                      <p:cBhvr>
                                        <p:cTn id="17" dur="2000"/>
                                        <p:tgtEl>
                                          <p:spTgt spid="5">
                                            <p:bg/>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20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Effect transition="in" filter="fade">
                                      <p:cBhvr>
                                        <p:cTn id="25" dur="2000"/>
                                        <p:tgtEl>
                                          <p:spTgt spid="9">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bg/>
                                          </p:spTgt>
                                        </p:tgtEl>
                                        <p:attrNameLst>
                                          <p:attrName>style.visibility</p:attrName>
                                        </p:attrNameLst>
                                      </p:cBhvr>
                                      <p:to>
                                        <p:strVal val="visible"/>
                                      </p:to>
                                    </p:set>
                                    <p:animEffect transition="in" filter="fade">
                                      <p:cBhvr>
                                        <p:cTn id="40" dur="2000"/>
                                        <p:tgtEl>
                                          <p:spTgt spid="10">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Effect transition="in" filter="fade">
                                      <p:cBhvr>
                                        <p:cTn id="43" dur="2000"/>
                                        <p:tgtEl>
                                          <p:spTgt spid="10">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1">
                                            <p:bg/>
                                          </p:spTgt>
                                        </p:tgtEl>
                                        <p:attrNameLst>
                                          <p:attrName>style.visibility</p:attrName>
                                        </p:attrNameLst>
                                      </p:cBhvr>
                                      <p:to>
                                        <p:strVal val="visible"/>
                                      </p:to>
                                    </p:set>
                                    <p:animEffect transition="in" filter="fade">
                                      <p:cBhvr>
                                        <p:cTn id="48" dur="2000"/>
                                        <p:tgtEl>
                                          <p:spTgt spid="11">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
                                            <p:txEl>
                                              <p:pRg st="0" end="0"/>
                                            </p:txEl>
                                          </p:spTgt>
                                        </p:tgtEl>
                                        <p:attrNameLst>
                                          <p:attrName>style.visibility</p:attrName>
                                        </p:attrNameLst>
                                      </p:cBhvr>
                                      <p:to>
                                        <p:strVal val="visible"/>
                                      </p:to>
                                    </p:set>
                                    <p:animEffect transition="in" filter="fade">
                                      <p:cBhvr>
                                        <p:cTn id="51" dur="2000"/>
                                        <p:tgtEl>
                                          <p:spTgt spid="11">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6">
                                            <p:txEl>
                                              <p:pRg st="0" end="0"/>
                                            </p:txEl>
                                          </p:spTgt>
                                        </p:tgtEl>
                                        <p:attrNameLst>
                                          <p:attrName>style.visibility</p:attrName>
                                        </p:attrNameLst>
                                      </p:cBhvr>
                                      <p:to>
                                        <p:strVal val="visible"/>
                                      </p:to>
                                    </p:set>
                                    <p:animEffect transition="in" filter="fade">
                                      <p:cBhvr>
                                        <p:cTn id="56" dur="2000"/>
                                        <p:tgtEl>
                                          <p:spTgt spid="16">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2000"/>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2000"/>
                                        <p:tgtEl>
                                          <p:spTgt spid="1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20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20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2000"/>
                                        <p:tgtEl>
                                          <p:spTgt spid="17">
                                            <p:bg/>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7">
                                            <p:txEl>
                                              <p:pRg st="0" end="0"/>
                                            </p:txEl>
                                          </p:spTgt>
                                        </p:tgtEl>
                                        <p:attrNameLst>
                                          <p:attrName>style.visibility</p:attrName>
                                        </p:attrNameLst>
                                      </p:cBhvr>
                                      <p:to>
                                        <p:strVal val="visible"/>
                                      </p:to>
                                    </p:set>
                                    <p:animEffect transition="in" filter="fade">
                                      <p:cBhvr>
                                        <p:cTn id="84" dur="2000"/>
                                        <p:tgtEl>
                                          <p:spTgt spid="17">
                                            <p:txEl>
                                              <p:pRg st="0" end="0"/>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25">
                                            <p:txEl>
                                              <p:pRg st="0" end="0"/>
                                            </p:txEl>
                                          </p:spTgt>
                                        </p:tgtEl>
                                        <p:attrNameLst>
                                          <p:attrName>style.visibility</p:attrName>
                                        </p:attrNameLst>
                                      </p:cBhvr>
                                      <p:to>
                                        <p:strVal val="visible"/>
                                      </p:to>
                                    </p:set>
                                    <p:animEffect transition="in" filter="fade">
                                      <p:cBhvr>
                                        <p:cTn id="89" dur="2000"/>
                                        <p:tgtEl>
                                          <p:spTgt spid="25">
                                            <p:txEl>
                                              <p:pRg st="0" end="0"/>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fade">
                                      <p:cBhvr>
                                        <p:cTn id="94" dur="2000"/>
                                        <p:tgtEl>
                                          <p:spTgt spid="20"/>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fade">
                                      <p:cBhvr>
                                        <p:cTn id="99" dur="2000"/>
                                        <p:tgtEl>
                                          <p:spTgt spid="19"/>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22">
                                            <p:bg/>
                                          </p:spTgt>
                                        </p:tgtEl>
                                        <p:attrNameLst>
                                          <p:attrName>style.visibility</p:attrName>
                                        </p:attrNameLst>
                                      </p:cBhvr>
                                      <p:to>
                                        <p:strVal val="visible"/>
                                      </p:to>
                                    </p:set>
                                    <p:animEffect transition="in" filter="fade">
                                      <p:cBhvr>
                                        <p:cTn id="104" dur="2000"/>
                                        <p:tgtEl>
                                          <p:spTgt spid="22">
                                            <p:bg/>
                                          </p:spTgt>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2">
                                            <p:txEl>
                                              <p:pRg st="0" end="0"/>
                                            </p:txEl>
                                          </p:spTgt>
                                        </p:tgtEl>
                                        <p:attrNameLst>
                                          <p:attrName>style.visibility</p:attrName>
                                        </p:attrNameLst>
                                      </p:cBhvr>
                                      <p:to>
                                        <p:strVal val="visible"/>
                                      </p:to>
                                    </p:set>
                                    <p:animEffect transition="in" filter="fade">
                                      <p:cBhvr>
                                        <p:cTn id="107" dur="2000"/>
                                        <p:tgtEl>
                                          <p:spTgt spid="22">
                                            <p:txEl>
                                              <p:pRg st="0" end="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26">
                                            <p:bg/>
                                          </p:spTgt>
                                        </p:tgtEl>
                                        <p:attrNameLst>
                                          <p:attrName>style.visibility</p:attrName>
                                        </p:attrNameLst>
                                      </p:cBhvr>
                                      <p:to>
                                        <p:strVal val="visible"/>
                                      </p:to>
                                    </p:set>
                                    <p:animEffect transition="in" filter="fade">
                                      <p:cBhvr>
                                        <p:cTn id="112" dur="2000"/>
                                        <p:tgtEl>
                                          <p:spTgt spid="26">
                                            <p:bg/>
                                          </p:spTgt>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26">
                                            <p:txEl>
                                              <p:pRg st="0" end="0"/>
                                            </p:txEl>
                                          </p:spTgt>
                                        </p:tgtEl>
                                        <p:attrNameLst>
                                          <p:attrName>style.visibility</p:attrName>
                                        </p:attrNameLst>
                                      </p:cBhvr>
                                      <p:to>
                                        <p:strVal val="visible"/>
                                      </p:to>
                                    </p:set>
                                    <p:animEffect transition="in" filter="fade">
                                      <p:cBhvr>
                                        <p:cTn id="115" dur="2000"/>
                                        <p:tgtEl>
                                          <p:spTgt spid="26">
                                            <p:txEl>
                                              <p:pRg st="0" end="0"/>
                                            </p:txEl>
                                          </p:spTgt>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2000"/>
                                        <p:tgtEl>
                                          <p:spTgt spid="27"/>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29"/>
                                        </p:tgtEl>
                                        <p:attrNameLst>
                                          <p:attrName>style.visibility</p:attrName>
                                        </p:attrNameLst>
                                      </p:cBhvr>
                                      <p:to>
                                        <p:strVal val="visible"/>
                                      </p:to>
                                    </p:set>
                                    <p:animEffect transition="in" filter="fade">
                                      <p:cBhvr>
                                        <p:cTn id="125" dur="2000"/>
                                        <p:tgtEl>
                                          <p:spTgt spid="29"/>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30">
                                            <p:bg/>
                                          </p:spTgt>
                                        </p:tgtEl>
                                        <p:attrNameLst>
                                          <p:attrName>style.visibility</p:attrName>
                                        </p:attrNameLst>
                                      </p:cBhvr>
                                      <p:to>
                                        <p:strVal val="visible"/>
                                      </p:to>
                                    </p:set>
                                    <p:animEffect transition="in" filter="fade">
                                      <p:cBhvr>
                                        <p:cTn id="130" dur="2000"/>
                                        <p:tgtEl>
                                          <p:spTgt spid="30">
                                            <p:bg/>
                                          </p:spTgt>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30">
                                            <p:txEl>
                                              <p:pRg st="0" end="0"/>
                                            </p:txEl>
                                          </p:spTgt>
                                        </p:tgtEl>
                                        <p:attrNameLst>
                                          <p:attrName>style.visibility</p:attrName>
                                        </p:attrNameLst>
                                      </p:cBhvr>
                                      <p:to>
                                        <p:strVal val="visible"/>
                                      </p:to>
                                    </p:set>
                                    <p:animEffect transition="in" filter="fade">
                                      <p:cBhvr>
                                        <p:cTn id="133" dur="20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bldP spid="5" grpId="0" build="allAtOnce" animBg="1"/>
      <p:bldP spid="6" grpId="0" animBg="1"/>
      <p:bldP spid="7" grpId="0" animBg="1"/>
      <p:bldP spid="9" grpId="0" build="allAtOnce"/>
      <p:bldP spid="10" grpId="0" build="allAtOnce" animBg="1"/>
      <p:bldP spid="11" grpId="0" build="allAtOnce" animBg="1"/>
      <p:bldP spid="12" grpId="0" animBg="1"/>
      <p:bldP spid="14" grpId="0" animBg="1"/>
      <p:bldP spid="15" grpId="0" build="allAtOnce" animBg="1"/>
      <p:bldP spid="16" grpId="0" build="allAtOnce"/>
      <p:bldP spid="17" grpId="0" build="p" animBg="1"/>
      <p:bldP spid="19" grpId="0" animBg="1"/>
      <p:bldP spid="20" grpId="0" animBg="1"/>
      <p:bldP spid="22" grpId="0" build="allAtOnce" animBg="1"/>
      <p:bldP spid="25" grpId="0" build="allAtOnce"/>
      <p:bldP spid="26" grpId="0" build="allAtOnce" animBg="1"/>
      <p:bldP spid="27" grpId="0" animBg="1"/>
      <p:bldP spid="29" grpId="0" animBg="1"/>
      <p:bldP spid="30" grpId="0" build="allAtOnce"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9"/>
          <p:cNvSpPr txBox="1">
            <a:spLocks noChangeArrowheads="1"/>
          </p:cNvSpPr>
          <p:nvPr/>
        </p:nvSpPr>
        <p:spPr bwMode="auto">
          <a:xfrm>
            <a:off x="785786" y="0"/>
            <a:ext cx="4643470" cy="578882"/>
          </a:xfrm>
          <a:prstGeom prst="round2DiagRect">
            <a:avLst/>
          </a:prstGeom>
          <a:solidFill>
            <a:srgbClr val="FF99CC"/>
          </a:solidFill>
          <a:ln w="9525">
            <a:solidFill>
              <a:srgbClr val="FF0066"/>
            </a:solidFill>
            <a:miter lim="800000"/>
            <a:headEnd/>
            <a:tailEnd/>
          </a:ln>
          <a:effectLst>
            <a:glow rad="101600">
              <a:schemeClr val="accent1">
                <a:satMod val="175000"/>
                <a:alpha val="40000"/>
              </a:schemeClr>
            </a:glow>
            <a:innerShdw blurRad="114300">
              <a:prstClr val="black"/>
            </a:innerShdw>
          </a:effectLst>
          <a:scene3d>
            <a:camera prst="orthographicFront">
              <a:rot lat="0" lon="0" rev="0"/>
            </a:camera>
            <a:lightRig rig="balanced" dir="t">
              <a:rot lat="0" lon="0" rev="8700000"/>
            </a:lightRig>
          </a:scene3d>
          <a:sp3d>
            <a:bevelT w="190500" h="38100"/>
          </a:sp3d>
        </p:spPr>
        <p:txBody>
          <a:bodyPr wrap="square">
            <a:spAutoFit/>
          </a:bodyPr>
          <a:lstStyle/>
          <a:p>
            <a:pPr lvl="0" fontAlgn="base">
              <a:spcBef>
                <a:spcPct val="0"/>
              </a:spcBef>
              <a:spcAft>
                <a:spcPct val="0"/>
              </a:spcAft>
            </a:pPr>
            <a:endParaRPr lang="fr-FR" sz="2800" dirty="0" smtClean="0">
              <a:latin typeface="Times New Roman" pitchFamily="18" charset="0"/>
              <a:ea typeface="Calibri" pitchFamily="34" charset="0"/>
              <a:cs typeface="Times New Roman" pitchFamily="18" charset="0"/>
            </a:endParaRPr>
          </a:p>
        </p:txBody>
      </p:sp>
      <p:sp>
        <p:nvSpPr>
          <p:cNvPr id="4" name="Rectangle 3"/>
          <p:cNvSpPr/>
          <p:nvPr/>
        </p:nvSpPr>
        <p:spPr>
          <a:xfrm>
            <a:off x="1571604" y="0"/>
            <a:ext cx="2981907" cy="579967"/>
          </a:xfrm>
          <a:prstGeom prst="rect">
            <a:avLst/>
          </a:prstGeom>
        </p:spPr>
        <p:txBody>
          <a:bodyPr wrap="none">
            <a:spAutoFit/>
          </a:bodyPr>
          <a:lstStyle/>
          <a:p>
            <a:pPr algn="just">
              <a:lnSpc>
                <a:spcPct val="150000"/>
              </a:lnSpc>
            </a:pPr>
            <a:r>
              <a:rPr lang="fr-FR" sz="2400" b="1" dirty="0" smtClean="0">
                <a:latin typeface="Times New Roman" pitchFamily="18" charset="0"/>
                <a:cs typeface="Times New Roman" pitchFamily="18" charset="0"/>
              </a:rPr>
              <a:t>Analyse biochimique</a:t>
            </a:r>
            <a:r>
              <a:rPr lang="fr-FR" b="1" dirty="0" smtClean="0"/>
              <a:t> </a:t>
            </a:r>
            <a:endParaRPr lang="fr-FR" dirty="0"/>
          </a:p>
        </p:txBody>
      </p:sp>
      <p:grpSp>
        <p:nvGrpSpPr>
          <p:cNvPr id="6" name="Groupe 5"/>
          <p:cNvGrpSpPr/>
          <p:nvPr/>
        </p:nvGrpSpPr>
        <p:grpSpPr>
          <a:xfrm>
            <a:off x="285720" y="785794"/>
            <a:ext cx="8429684" cy="6072206"/>
            <a:chOff x="0" y="428219"/>
            <a:chExt cx="8286808" cy="2478724"/>
          </a:xfrm>
          <a:scene3d>
            <a:camera prst="orthographicFront"/>
            <a:lightRig rig="flat" dir="t"/>
          </a:scene3d>
        </p:grpSpPr>
        <p:sp>
          <p:nvSpPr>
            <p:cNvPr id="7" name="Rectangle à coins arrondis 6"/>
            <p:cNvSpPr/>
            <p:nvPr/>
          </p:nvSpPr>
          <p:spPr>
            <a:xfrm>
              <a:off x="0" y="428219"/>
              <a:ext cx="8286808" cy="2478724"/>
            </a:xfrm>
            <a:prstGeom prst="roundRect">
              <a:avLst/>
            </a:prstGeom>
            <a:ln w="57150">
              <a:solidFill>
                <a:srgbClr val="7030A0"/>
              </a:solidFill>
            </a:ln>
          </p:spPr>
          <p:style>
            <a:lnRef idx="1">
              <a:schemeClr val="accent1"/>
            </a:lnRef>
            <a:fillRef idx="2">
              <a:schemeClr val="accent1"/>
            </a:fillRef>
            <a:effectRef idx="1">
              <a:schemeClr val="accent1"/>
            </a:effectRef>
            <a:fontRef idx="minor">
              <a:schemeClr val="dk1"/>
            </a:fontRef>
          </p:style>
        </p:sp>
        <p:sp>
          <p:nvSpPr>
            <p:cNvPr id="8" name="Rectangle 7"/>
            <p:cNvSpPr/>
            <p:nvPr/>
          </p:nvSpPr>
          <p:spPr>
            <a:xfrm>
              <a:off x="75666" y="1432579"/>
              <a:ext cx="8135476" cy="1398698"/>
            </a:xfrm>
            <a:prstGeom prst="rect">
              <a:avLst/>
            </a:prstGeom>
            <a:ln w="5715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fr-FR" sz="1800" kern="1200" dirty="0" smtClean="0">
                  <a:latin typeface="Times New Roman" pitchFamily="18" charset="0"/>
                  <a:cs typeface="Times New Roman" pitchFamily="18" charset="0"/>
                </a:rPr>
                <a:t>.</a:t>
              </a:r>
              <a:endParaRPr lang="fr-FR" sz="1800" kern="1200" dirty="0">
                <a:latin typeface="Times New Roman" pitchFamily="18" charset="0"/>
                <a:cs typeface="Times New Roman" pitchFamily="18" charset="0"/>
              </a:endParaRPr>
            </a:p>
          </p:txBody>
        </p:sp>
      </p:grpSp>
      <p:sp>
        <p:nvSpPr>
          <p:cNvPr id="9" name="Rectangle 1"/>
          <p:cNvSpPr>
            <a:spLocks noChangeArrowheads="1"/>
          </p:cNvSpPr>
          <p:nvPr/>
        </p:nvSpPr>
        <p:spPr bwMode="auto">
          <a:xfrm>
            <a:off x="500034" y="1214422"/>
            <a:ext cx="807249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Nous  avons utilisé  un appareil ‘’ InfratecFoss1241’’utilisant le proche infrarouge pour déterminé l’humidité, la teneur en protéine  et l’amidon de graine de blé dur.</a:t>
            </a:r>
            <a:endParaRPr kumimoji="0" lang="fr-FR"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 principe de mesure repose sur le fait que ces constituants tels que l’humidités , les protéines et l’amidons  absorbent le rayonnement électromagnétique dans le domaine spectral du proche infrarouge.</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0" name="Image 9"/>
          <p:cNvPicPr/>
          <p:nvPr/>
        </p:nvPicPr>
        <p:blipFill>
          <a:blip r:embed="rId3"/>
          <a:srcRect/>
          <a:stretch>
            <a:fillRect/>
          </a:stretch>
        </p:blipFill>
        <p:spPr bwMode="auto">
          <a:xfrm>
            <a:off x="5500694" y="4572008"/>
            <a:ext cx="2286015" cy="1857388"/>
          </a:xfrm>
          <a:prstGeom prst="rect">
            <a:avLst/>
          </a:prstGeom>
          <a:solidFill>
            <a:srgbClr val="FFFFFF">
              <a:shade val="85000"/>
            </a:srgbClr>
          </a:solidFill>
          <a:ln w="88900"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26" name="Rectangle 2"/>
          <p:cNvSpPr>
            <a:spLocks noChangeArrowheads="1"/>
          </p:cNvSpPr>
          <p:nvPr/>
        </p:nvSpPr>
        <p:spPr bwMode="auto">
          <a:xfrm>
            <a:off x="2786050" y="6519446"/>
            <a:ext cx="5572164"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Figure </a:t>
            </a:r>
            <a:r>
              <a:rPr kumimoji="0" lang="fr-FR"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Appareil d’Infratec Foss 1241</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2000"/>
                                        <p:tgtEl>
                                          <p:spTgt spid="9">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Effect transition="in" filter="fade">
                                      <p:cBhvr>
                                        <p:cTn id="25" dur="2000"/>
                                        <p:tgtEl>
                                          <p:spTgt spid="9">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2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26">
                                            <p:txEl>
                                              <p:pRg st="0" end="0"/>
                                            </p:txEl>
                                          </p:spTgt>
                                        </p:tgtEl>
                                        <p:attrNameLst>
                                          <p:attrName>style.visibility</p:attrName>
                                        </p:attrNameLst>
                                      </p:cBhvr>
                                      <p:to>
                                        <p:strVal val="visible"/>
                                      </p:to>
                                    </p:set>
                                    <p:animEffect transition="in" filter="fade">
                                      <p:cBhvr>
                                        <p:cTn id="35" dur="2000"/>
                                        <p:tgtEl>
                                          <p:spTgt spid="10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allAtOnce"/>
      <p:bldP spid="9" grpId="0" build="allAtOnce"/>
      <p:bldP spid="1026"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571472" y="214290"/>
            <a:ext cx="4643470" cy="578882"/>
          </a:xfrm>
          <a:prstGeom prst="round2DiagRect">
            <a:avLst/>
          </a:prstGeom>
          <a:solidFill>
            <a:srgbClr val="FF99CC"/>
          </a:solidFill>
          <a:ln w="9525">
            <a:solidFill>
              <a:srgbClr val="FF0066"/>
            </a:solidFill>
            <a:miter lim="800000"/>
            <a:headEnd/>
            <a:tailEnd/>
          </a:ln>
          <a:effectLst>
            <a:glow rad="101600">
              <a:schemeClr val="accent1">
                <a:satMod val="175000"/>
                <a:alpha val="40000"/>
              </a:schemeClr>
            </a:glow>
            <a:innerShdw blurRad="114300">
              <a:prstClr val="black"/>
            </a:innerShdw>
          </a:effectLst>
          <a:scene3d>
            <a:camera prst="orthographicFront">
              <a:rot lat="0" lon="0" rev="0"/>
            </a:camera>
            <a:lightRig rig="balanced" dir="t">
              <a:rot lat="0" lon="0" rev="8700000"/>
            </a:lightRig>
          </a:scene3d>
          <a:sp3d>
            <a:bevelT w="190500" h="38100"/>
          </a:sp3d>
        </p:spPr>
        <p:txBody>
          <a:bodyPr wrap="square">
            <a:spAutoFit/>
          </a:bodyPr>
          <a:lstStyle/>
          <a:p>
            <a:pPr lvl="0" fontAlgn="base">
              <a:spcBef>
                <a:spcPct val="0"/>
              </a:spcBef>
              <a:spcAft>
                <a:spcPct val="0"/>
              </a:spcAft>
            </a:pPr>
            <a:endParaRPr lang="fr-FR" sz="2800" dirty="0" smtClean="0">
              <a:latin typeface="Times New Roman" pitchFamily="18" charset="0"/>
              <a:ea typeface="Calibri" pitchFamily="34" charset="0"/>
              <a:cs typeface="Times New Roman" pitchFamily="18" charset="0"/>
            </a:endParaRPr>
          </a:p>
        </p:txBody>
      </p:sp>
      <p:sp>
        <p:nvSpPr>
          <p:cNvPr id="5" name="Rectangle 4"/>
          <p:cNvSpPr/>
          <p:nvPr/>
        </p:nvSpPr>
        <p:spPr>
          <a:xfrm>
            <a:off x="1142976" y="285728"/>
            <a:ext cx="3968587" cy="461665"/>
          </a:xfrm>
          <a:prstGeom prst="rect">
            <a:avLst/>
          </a:prstGeom>
        </p:spPr>
        <p:txBody>
          <a:bodyPr wrap="none">
            <a:spAutoFit/>
          </a:bodyPr>
          <a:lstStyle/>
          <a:p>
            <a:r>
              <a:rPr lang="fr-FR" sz="2400" b="1" dirty="0" smtClean="0">
                <a:latin typeface="Times New Roman" pitchFamily="18" charset="0"/>
                <a:cs typeface="Times New Roman" pitchFamily="18" charset="0"/>
              </a:rPr>
              <a:t>Analyse chromatographique</a:t>
            </a:r>
            <a:r>
              <a:rPr lang="fr-FR" b="1" dirty="0" smtClean="0"/>
              <a:t> </a:t>
            </a:r>
            <a:endParaRPr lang="fr-FR" dirty="0"/>
          </a:p>
        </p:txBody>
      </p:sp>
      <p:sp>
        <p:nvSpPr>
          <p:cNvPr id="6" name="Explosion 2 5"/>
          <p:cNvSpPr/>
          <p:nvPr/>
        </p:nvSpPr>
        <p:spPr>
          <a:xfrm>
            <a:off x="500034" y="928670"/>
            <a:ext cx="3929090" cy="785818"/>
          </a:xfrm>
          <a:prstGeom prst="irregularSeal2">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smtClean="0">
                <a:solidFill>
                  <a:schemeClr val="bg1"/>
                </a:solidFill>
                <a:latin typeface="Times New Roman" pitchFamily="18" charset="0"/>
                <a:cs typeface="Times New Roman" pitchFamily="18" charset="0"/>
              </a:rPr>
              <a:t>CPG</a:t>
            </a:r>
            <a:endParaRPr lang="fr-FR" sz="2800" dirty="0"/>
          </a:p>
        </p:txBody>
      </p:sp>
      <p:sp>
        <p:nvSpPr>
          <p:cNvPr id="7" name="Organigramme : Alternative 6"/>
          <p:cNvSpPr/>
          <p:nvPr/>
        </p:nvSpPr>
        <p:spPr>
          <a:xfrm>
            <a:off x="285720" y="1857364"/>
            <a:ext cx="5000660" cy="4786346"/>
          </a:xfrm>
          <a:prstGeom prst="flowChartAlternateProcess">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500034" y="2071678"/>
            <a:ext cx="4572032" cy="4524315"/>
          </a:xfrm>
          <a:prstGeom prst="rect">
            <a:avLst/>
          </a:prstGeom>
        </p:spPr>
        <p:txBody>
          <a:bodyPr wrap="square">
            <a:spAutoFit/>
          </a:bodyPr>
          <a:lstStyle/>
          <a:p>
            <a:pPr algn="just">
              <a:lnSpc>
                <a:spcPct val="150000"/>
              </a:lnSpc>
            </a:pPr>
            <a:r>
              <a:rPr lang="fr-FR" sz="2400" dirty="0" smtClean="0">
                <a:latin typeface="Times New Roman" pitchFamily="18" charset="0"/>
                <a:cs typeface="Times New Roman" pitchFamily="18" charset="0"/>
              </a:rPr>
              <a:t>La chromatographie en phase gazeuse CPG est une méthode d’analyse qui s’applique aux composes susceptible d’être vaporise par chauffage sans décomposition. C’est la technique la plus utilisée dans le domaine des huiles. </a:t>
            </a:r>
            <a:endParaRPr lang="fr-FR" sz="2400" dirty="0">
              <a:latin typeface="Times New Roman" pitchFamily="18" charset="0"/>
              <a:cs typeface="Times New Roman" pitchFamily="18" charset="0"/>
            </a:endParaRPr>
          </a:p>
        </p:txBody>
      </p:sp>
      <p:pic>
        <p:nvPicPr>
          <p:cNvPr id="9" name="Picture 11" descr="C:\Users\sony\Desktop\Capture oiute.PNG"/>
          <p:cNvPicPr>
            <a:picLocks noChangeAspect="1" noChangeArrowheads="1"/>
          </p:cNvPicPr>
          <p:nvPr/>
        </p:nvPicPr>
        <p:blipFill>
          <a:blip r:embed="rId3"/>
          <a:srcRect/>
          <a:stretch>
            <a:fillRect/>
          </a:stretch>
        </p:blipFill>
        <p:spPr bwMode="auto">
          <a:xfrm>
            <a:off x="5572132" y="2214554"/>
            <a:ext cx="3357554" cy="2786082"/>
          </a:xfrm>
          <a:prstGeom prst="rect">
            <a:avLst/>
          </a:prstGeom>
          <a:solidFill>
            <a:srgbClr val="FFFFFF">
              <a:shade val="85000"/>
            </a:srgbClr>
          </a:solidFill>
          <a:ln w="88900" cap="sq">
            <a:solidFill>
              <a:schemeClr val="accent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Rectangle 9"/>
          <p:cNvSpPr/>
          <p:nvPr/>
        </p:nvSpPr>
        <p:spPr>
          <a:xfrm>
            <a:off x="5786446" y="5286388"/>
            <a:ext cx="2950038" cy="553998"/>
          </a:xfrm>
          <a:prstGeom prst="rect">
            <a:avLst/>
          </a:prstGeom>
        </p:spPr>
        <p:txBody>
          <a:bodyPr wrap="none">
            <a:spAutoFit/>
          </a:bodyPr>
          <a:lstStyle/>
          <a:p>
            <a:pPr algn="just">
              <a:lnSpc>
                <a:spcPct val="150000"/>
              </a:lnSpc>
            </a:pPr>
            <a:r>
              <a:rPr lang="fr-FR" sz="2000" b="1" dirty="0" smtClean="0">
                <a:latin typeface="Times New Roman" pitchFamily="18" charset="0"/>
                <a:cs typeface="Times New Roman" pitchFamily="18" charset="0"/>
              </a:rPr>
              <a:t>Figure  : </a:t>
            </a:r>
            <a:r>
              <a:rPr lang="fr-FR" sz="2000" dirty="0" smtClean="0">
                <a:latin typeface="Times New Roman" pitchFamily="18" charset="0"/>
                <a:cs typeface="Times New Roman" pitchFamily="18" charset="0"/>
              </a:rPr>
              <a:t>Appareil de CPG</a:t>
            </a:r>
            <a:endParaRPr lang="fr-FR" sz="2000"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Effect transition="in" filter="fade">
                                      <p:cBhvr>
                                        <p:cTn id="17" dur="2000"/>
                                        <p:tgtEl>
                                          <p:spTgt spid="6">
                                            <p:bg/>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2000"/>
                                        <p:tgtEl>
                                          <p:spTgt spid="6">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Effect transition="in" filter="fade">
                                      <p:cBhvr>
                                        <p:cTn id="30" dur="2000"/>
                                        <p:tgtEl>
                                          <p:spTgt spid="8">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0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xEl>
                                              <p:pRg st="0" end="0"/>
                                            </p:txEl>
                                          </p:spTgt>
                                        </p:tgtEl>
                                        <p:attrNameLst>
                                          <p:attrName>style.visibility</p:attrName>
                                        </p:attrNameLst>
                                      </p:cBhvr>
                                      <p:to>
                                        <p:strVal val="visible"/>
                                      </p:to>
                                    </p:set>
                                    <p:animEffect transition="in" filter="fade">
                                      <p:cBhvr>
                                        <p:cTn id="40" dur="2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allAtOnce"/>
      <p:bldP spid="6" grpId="0" build="allAtOnce" animBg="1"/>
      <p:bldP spid="7" grpId="0" animBg="1"/>
      <p:bldP spid="8" grpId="0" build="allAtOnce"/>
      <p:bldP spid="10"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0"/>
            <a:ext cx="4938935" cy="646331"/>
          </a:xfrm>
          <a:prstGeom prst="rect">
            <a:avLst/>
          </a:prstGeom>
          <a:ln w="44450">
            <a:solidFill>
              <a:srgbClr val="00206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pPr>
            <a:r>
              <a:rPr lang="fr-FR" sz="2400" b="1" dirty="0" smtClean="0">
                <a:latin typeface="Times New Roman" pitchFamily="18" charset="0"/>
                <a:cs typeface="Times New Roman" pitchFamily="18" charset="0"/>
              </a:rPr>
              <a:t>Séchage par micro-ondes de blé dur </a:t>
            </a:r>
            <a:endParaRPr lang="fr-FR" sz="2400" dirty="0">
              <a:latin typeface="Times New Roman" pitchFamily="18" charset="0"/>
              <a:cs typeface="Times New Roman" pitchFamily="18" charset="0"/>
            </a:endParaRPr>
          </a:p>
        </p:txBody>
      </p:sp>
      <p:sp>
        <p:nvSpPr>
          <p:cNvPr id="80898" name="AutoShape 78" descr="Papier de soie bleu"/>
          <p:cNvSpPr>
            <a:spLocks noChangeArrowheads="1"/>
          </p:cNvSpPr>
          <p:nvPr/>
        </p:nvSpPr>
        <p:spPr bwMode="auto">
          <a:xfrm>
            <a:off x="3000364" y="1000108"/>
            <a:ext cx="3286148" cy="642942"/>
          </a:xfrm>
          <a:prstGeom prst="roundRect">
            <a:avLst>
              <a:gd name="adj" fmla="val 16667"/>
            </a:avLst>
          </a:prstGeom>
          <a:blipFill dpi="0" rotWithShape="0">
            <a:blip r:embed="rId2"/>
            <a:srcRect/>
            <a:tile tx="0" ty="0" sx="100000" sy="100000" flip="none" algn="tl"/>
          </a:blipFill>
          <a:ln w="63500" cmpd="thickThin">
            <a:solidFill>
              <a:srgbClr val="00206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Séchage par micro-ondes</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899" name="AutoShape 109"/>
          <p:cNvSpPr>
            <a:spLocks noChangeArrowheads="1"/>
          </p:cNvSpPr>
          <p:nvPr/>
        </p:nvSpPr>
        <p:spPr bwMode="auto">
          <a:xfrm>
            <a:off x="4429124" y="1714488"/>
            <a:ext cx="138112" cy="731837"/>
          </a:xfrm>
          <a:prstGeom prst="downArrow">
            <a:avLst>
              <a:gd name="adj1" fmla="val 50000"/>
              <a:gd name="adj2" fmla="val 132472"/>
            </a:avLst>
          </a:prstGeom>
          <a:solidFill>
            <a:srgbClr val="00000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80900" name="AutoShape 94"/>
          <p:cNvSpPr>
            <a:spLocks/>
          </p:cNvSpPr>
          <p:nvPr/>
        </p:nvSpPr>
        <p:spPr bwMode="auto">
          <a:xfrm rot="-5400000">
            <a:off x="4357686" y="928670"/>
            <a:ext cx="285752" cy="3571900"/>
          </a:xfrm>
          <a:prstGeom prst="rightBrace">
            <a:avLst>
              <a:gd name="adj1" fmla="val 81597"/>
              <a:gd name="adj2" fmla="val 50000"/>
            </a:avLst>
          </a:prstGeom>
          <a:solidFill>
            <a:srgbClr val="FFFFFF"/>
          </a:solidFill>
          <a:ln w="3175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fr-FR"/>
          </a:p>
        </p:txBody>
      </p:sp>
      <p:sp>
        <p:nvSpPr>
          <p:cNvPr id="80901" name="AutoShape 89"/>
          <p:cNvSpPr>
            <a:spLocks noChangeArrowheads="1"/>
          </p:cNvSpPr>
          <p:nvPr/>
        </p:nvSpPr>
        <p:spPr bwMode="auto">
          <a:xfrm>
            <a:off x="1428728" y="3143248"/>
            <a:ext cx="1571636" cy="858838"/>
          </a:xfrm>
          <a:prstGeom prst="flowChartAlternateProcess">
            <a:avLst/>
          </a:prstGeom>
          <a:solidFill>
            <a:srgbClr val="FFFFFF"/>
          </a:solidFill>
          <a:ln w="63500" cmpd="thickThin">
            <a:solidFill>
              <a:srgbClr val="0070C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Densité des micro-ondes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02" name="AutoShape 91"/>
          <p:cNvSpPr>
            <a:spLocks noChangeArrowheads="1"/>
          </p:cNvSpPr>
          <p:nvPr/>
        </p:nvSpPr>
        <p:spPr bwMode="auto">
          <a:xfrm>
            <a:off x="5643570" y="3143248"/>
            <a:ext cx="1500198" cy="838200"/>
          </a:xfrm>
          <a:prstGeom prst="flowChartAlternateProcess">
            <a:avLst/>
          </a:prstGeom>
          <a:solidFill>
            <a:srgbClr val="FFFFFF"/>
          </a:solidFill>
          <a:ln w="63500" cmpd="thickThin">
            <a:solidFill>
              <a:srgbClr val="0070C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Temps des micro-ondes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03" name="AutoShape 113"/>
          <p:cNvSpPr>
            <a:spLocks noChangeArrowheads="1"/>
          </p:cNvSpPr>
          <p:nvPr/>
        </p:nvSpPr>
        <p:spPr bwMode="auto">
          <a:xfrm>
            <a:off x="2071670" y="4071942"/>
            <a:ext cx="214314" cy="530226"/>
          </a:xfrm>
          <a:prstGeom prst="downArrow">
            <a:avLst>
              <a:gd name="adj1" fmla="val 50000"/>
              <a:gd name="adj2" fmla="val 107018"/>
            </a:avLst>
          </a:prstGeom>
          <a:solidFill>
            <a:srgbClr val="FFFFFF"/>
          </a:solidFill>
          <a:ln w="31750">
            <a:solidFill>
              <a:srgbClr val="B32C16"/>
            </a:solidFill>
            <a:miter lim="800000"/>
            <a:headEnd/>
            <a:tailEnd/>
          </a:ln>
          <a:effectLst/>
        </p:spPr>
        <p:txBody>
          <a:bodyPr vert="eaVert" wrap="square" lIns="91440" tIns="45720" rIns="91440" bIns="45720" numCol="1" anchor="t" anchorCtr="0" compatLnSpc="1">
            <a:prstTxWarp prst="textNoShape">
              <a:avLst/>
            </a:prstTxWarp>
          </a:bodyPr>
          <a:lstStyle/>
          <a:p>
            <a:endParaRPr lang="fr-FR"/>
          </a:p>
        </p:txBody>
      </p:sp>
      <p:sp>
        <p:nvSpPr>
          <p:cNvPr id="80904" name="AutoShape 114"/>
          <p:cNvSpPr>
            <a:spLocks/>
          </p:cNvSpPr>
          <p:nvPr/>
        </p:nvSpPr>
        <p:spPr bwMode="auto">
          <a:xfrm rot="-5400000">
            <a:off x="2000233" y="3286125"/>
            <a:ext cx="214314" cy="3071831"/>
          </a:xfrm>
          <a:prstGeom prst="rightBrace">
            <a:avLst>
              <a:gd name="adj1" fmla="val 75919"/>
              <a:gd name="adj2" fmla="val 50000"/>
            </a:avLst>
          </a:prstGeom>
          <a:noFill/>
          <a:ln w="38100">
            <a:solidFill>
              <a:srgbClr val="00206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80905" name="AutoShape 104"/>
          <p:cNvSpPr>
            <a:spLocks noChangeArrowheads="1"/>
          </p:cNvSpPr>
          <p:nvPr/>
        </p:nvSpPr>
        <p:spPr bwMode="auto">
          <a:xfrm>
            <a:off x="285720" y="5214950"/>
            <a:ext cx="928694" cy="571504"/>
          </a:xfrm>
          <a:prstGeom prst="roundRect">
            <a:avLst>
              <a:gd name="adj" fmla="val 16667"/>
            </a:avLst>
          </a:prstGeom>
          <a:gradFill rotWithShape="0">
            <a:gsLst>
              <a:gs pos="0">
                <a:srgbClr val="EA6D59"/>
              </a:gs>
              <a:gs pos="50000">
                <a:srgbClr val="F8CEC7"/>
              </a:gs>
              <a:gs pos="100000">
                <a:srgbClr val="EA6D59"/>
              </a:gs>
            </a:gsLst>
            <a:lin ang="18900000" scaled="1"/>
          </a:gradFill>
          <a:ln w="28575">
            <a:solidFill>
              <a:srgbClr val="000000"/>
            </a:solidFill>
            <a:round/>
            <a:headEnd/>
            <a:tailEnd/>
          </a:ln>
          <a:effectLst>
            <a:outerShdw dist="28398" dir="3806097" algn="ctr" rotWithShape="0">
              <a:srgbClr val="59150B">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6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0.3w/g</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06" name="AutoShape 99"/>
          <p:cNvSpPr>
            <a:spLocks noChangeArrowheads="1"/>
          </p:cNvSpPr>
          <p:nvPr/>
        </p:nvSpPr>
        <p:spPr bwMode="auto">
          <a:xfrm>
            <a:off x="1643042" y="5286388"/>
            <a:ext cx="884238" cy="571504"/>
          </a:xfrm>
          <a:prstGeom prst="roundRect">
            <a:avLst>
              <a:gd name="adj" fmla="val 16667"/>
            </a:avLst>
          </a:prstGeom>
          <a:gradFill rotWithShape="0">
            <a:gsLst>
              <a:gs pos="0">
                <a:srgbClr val="EA6D59"/>
              </a:gs>
              <a:gs pos="50000">
                <a:srgbClr val="F8CEC7"/>
              </a:gs>
              <a:gs pos="100000">
                <a:srgbClr val="EA6D59"/>
              </a:gs>
            </a:gsLst>
            <a:lin ang="18900000" scaled="1"/>
          </a:gradFill>
          <a:ln w="28575">
            <a:solidFill>
              <a:srgbClr val="000000"/>
            </a:solidFill>
            <a:round/>
            <a:headEnd/>
            <a:tailEnd/>
          </a:ln>
          <a:effectLst>
            <a:outerShdw dist="28398" dir="3806097" algn="ctr" rotWithShape="0">
              <a:srgbClr val="59150B">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0.5w/g</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07" name="AutoShape 103"/>
          <p:cNvSpPr>
            <a:spLocks noChangeArrowheads="1"/>
          </p:cNvSpPr>
          <p:nvPr/>
        </p:nvSpPr>
        <p:spPr bwMode="auto">
          <a:xfrm>
            <a:off x="3000364" y="5286388"/>
            <a:ext cx="928694" cy="482600"/>
          </a:xfrm>
          <a:prstGeom prst="roundRect">
            <a:avLst>
              <a:gd name="adj" fmla="val 16667"/>
            </a:avLst>
          </a:prstGeom>
          <a:gradFill rotWithShape="0">
            <a:gsLst>
              <a:gs pos="0">
                <a:srgbClr val="EA6D59"/>
              </a:gs>
              <a:gs pos="50000">
                <a:srgbClr val="F8CEC7"/>
              </a:gs>
              <a:gs pos="100000">
                <a:srgbClr val="EA6D59"/>
              </a:gs>
            </a:gsLst>
            <a:lin ang="18900000" scaled="1"/>
          </a:gradFill>
          <a:ln w="28575">
            <a:solidFill>
              <a:srgbClr val="000000"/>
            </a:solidFill>
            <a:round/>
            <a:headEnd/>
            <a:tailEnd/>
          </a:ln>
          <a:effectLst>
            <a:outerShdw dist="28398" dir="3806097" algn="ctr" rotWithShape="0">
              <a:srgbClr val="59150B">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1w/g</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80908" name="AutoShape 121"/>
          <p:cNvCxnSpPr>
            <a:cxnSpLocks noChangeShapeType="1"/>
          </p:cNvCxnSpPr>
          <p:nvPr/>
        </p:nvCxnSpPr>
        <p:spPr bwMode="auto">
          <a:xfrm>
            <a:off x="2143108" y="4857760"/>
            <a:ext cx="0" cy="250825"/>
          </a:xfrm>
          <a:prstGeom prst="straightConnector1">
            <a:avLst/>
          </a:prstGeom>
          <a:noFill/>
          <a:ln w="28575">
            <a:solidFill>
              <a:srgbClr val="002060"/>
            </a:solidFill>
            <a:round/>
            <a:headEnd/>
            <a:tailEnd type="triangle" w="med" len="med"/>
          </a:ln>
        </p:spPr>
      </p:cxnSp>
      <p:sp>
        <p:nvSpPr>
          <p:cNvPr id="80909" name="AutoShape 115"/>
          <p:cNvSpPr>
            <a:spLocks noChangeArrowheads="1"/>
          </p:cNvSpPr>
          <p:nvPr/>
        </p:nvSpPr>
        <p:spPr bwMode="auto">
          <a:xfrm>
            <a:off x="6357950" y="4071942"/>
            <a:ext cx="214314" cy="500066"/>
          </a:xfrm>
          <a:prstGeom prst="downArrow">
            <a:avLst>
              <a:gd name="adj1" fmla="val 50000"/>
              <a:gd name="adj2" fmla="val 107017"/>
            </a:avLst>
          </a:prstGeom>
          <a:solidFill>
            <a:srgbClr val="FFFFFF"/>
          </a:solidFill>
          <a:ln w="31750">
            <a:solidFill>
              <a:srgbClr val="B32C16"/>
            </a:solidFill>
            <a:miter lim="800000"/>
            <a:headEnd/>
            <a:tailEnd/>
          </a:ln>
          <a:effectLst/>
        </p:spPr>
        <p:txBody>
          <a:bodyPr vert="eaVert" wrap="square" lIns="91440" tIns="45720" rIns="91440" bIns="45720" numCol="1" anchor="t" anchorCtr="0" compatLnSpc="1">
            <a:prstTxWarp prst="textNoShape">
              <a:avLst/>
            </a:prstTxWarp>
          </a:bodyPr>
          <a:lstStyle/>
          <a:p>
            <a:endParaRPr lang="fr-FR"/>
          </a:p>
        </p:txBody>
      </p:sp>
      <p:sp>
        <p:nvSpPr>
          <p:cNvPr id="80910" name="AutoShape 116"/>
          <p:cNvSpPr>
            <a:spLocks/>
          </p:cNvSpPr>
          <p:nvPr/>
        </p:nvSpPr>
        <p:spPr bwMode="auto">
          <a:xfrm rot="-5400000">
            <a:off x="6322231" y="3321843"/>
            <a:ext cx="285752" cy="2928958"/>
          </a:xfrm>
          <a:prstGeom prst="rightBrace">
            <a:avLst>
              <a:gd name="adj1" fmla="val 75919"/>
              <a:gd name="adj2" fmla="val 50000"/>
            </a:avLst>
          </a:prstGeom>
          <a:noFill/>
          <a:ln w="38100">
            <a:solidFill>
              <a:srgbClr val="00206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fr-FR"/>
          </a:p>
        </p:txBody>
      </p:sp>
      <p:sp>
        <p:nvSpPr>
          <p:cNvPr id="80911" name="AutoShape 120"/>
          <p:cNvSpPr>
            <a:spLocks noChangeArrowheads="1"/>
          </p:cNvSpPr>
          <p:nvPr/>
        </p:nvSpPr>
        <p:spPr bwMode="auto">
          <a:xfrm>
            <a:off x="7500958" y="5143512"/>
            <a:ext cx="928694" cy="482600"/>
          </a:xfrm>
          <a:prstGeom prst="roundRect">
            <a:avLst>
              <a:gd name="adj" fmla="val 16667"/>
            </a:avLst>
          </a:prstGeom>
          <a:gradFill rotWithShape="0">
            <a:gsLst>
              <a:gs pos="0">
                <a:srgbClr val="EA6D59"/>
              </a:gs>
              <a:gs pos="50000">
                <a:srgbClr val="F8CEC7"/>
              </a:gs>
              <a:gs pos="100000">
                <a:srgbClr val="EA6D59"/>
              </a:gs>
            </a:gsLst>
            <a:lin ang="18900000" scaled="1"/>
          </a:gradFill>
          <a:ln w="28575">
            <a:solidFill>
              <a:srgbClr val="000000"/>
            </a:solidFill>
            <a:round/>
            <a:headEnd/>
            <a:tailEnd/>
          </a:ln>
          <a:effectLst>
            <a:outerShdw dist="28398" dir="3806097" algn="ctr" rotWithShape="0">
              <a:srgbClr val="59150B">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lang="fr-FR" b="1" dirty="0" smtClean="0">
                <a:latin typeface="Times New Roman" pitchFamily="18" charset="0"/>
                <a:ea typeface="Arial" pitchFamily="34" charset="0"/>
                <a:cs typeface="Arial" pitchFamily="34" charset="0"/>
              </a:rPr>
              <a:t>6</a:t>
            </a:r>
            <a:r>
              <a:rPr kumimoji="0" lang="fr-FR"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min</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12" name="AutoShape 120"/>
          <p:cNvSpPr>
            <a:spLocks noChangeArrowheads="1"/>
          </p:cNvSpPr>
          <p:nvPr/>
        </p:nvSpPr>
        <p:spPr bwMode="auto">
          <a:xfrm>
            <a:off x="6143636" y="5214950"/>
            <a:ext cx="928694" cy="482600"/>
          </a:xfrm>
          <a:prstGeom prst="roundRect">
            <a:avLst>
              <a:gd name="adj" fmla="val 16667"/>
            </a:avLst>
          </a:prstGeom>
          <a:gradFill rotWithShape="0">
            <a:gsLst>
              <a:gs pos="0">
                <a:srgbClr val="EA6D59"/>
              </a:gs>
              <a:gs pos="50000">
                <a:srgbClr val="F8CEC7"/>
              </a:gs>
              <a:gs pos="100000">
                <a:srgbClr val="EA6D59"/>
              </a:gs>
            </a:gsLst>
            <a:lin ang="18900000" scaled="1"/>
          </a:gradFill>
          <a:ln w="28575">
            <a:solidFill>
              <a:srgbClr val="000000"/>
            </a:solidFill>
            <a:round/>
            <a:headEnd/>
            <a:tailEnd/>
          </a:ln>
          <a:effectLst>
            <a:outerShdw dist="28398" dir="3806097" algn="ctr" rotWithShape="0">
              <a:srgbClr val="59150B">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4 min</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13" name="AutoShape 120"/>
          <p:cNvSpPr>
            <a:spLocks noChangeArrowheads="1"/>
          </p:cNvSpPr>
          <p:nvPr/>
        </p:nvSpPr>
        <p:spPr bwMode="auto">
          <a:xfrm>
            <a:off x="4643438" y="5214950"/>
            <a:ext cx="1071570" cy="482600"/>
          </a:xfrm>
          <a:prstGeom prst="roundRect">
            <a:avLst>
              <a:gd name="adj" fmla="val 16667"/>
            </a:avLst>
          </a:prstGeom>
          <a:gradFill rotWithShape="0">
            <a:gsLst>
              <a:gs pos="0">
                <a:srgbClr val="EA6D59"/>
              </a:gs>
              <a:gs pos="50000">
                <a:srgbClr val="F8CEC7"/>
              </a:gs>
              <a:gs pos="100000">
                <a:srgbClr val="EA6D59"/>
              </a:gs>
            </a:gsLst>
            <a:lin ang="18900000" scaled="1"/>
          </a:gradFill>
          <a:ln w="28575">
            <a:solidFill>
              <a:srgbClr val="000000"/>
            </a:solidFill>
            <a:round/>
            <a:headEnd/>
            <a:tailEnd/>
          </a:ln>
          <a:effectLst>
            <a:outerShdw dist="28398" dir="3806097" algn="ctr" rotWithShape="0">
              <a:srgbClr val="59150B">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2 min</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80914" name="AutoShape 122"/>
          <p:cNvCxnSpPr>
            <a:cxnSpLocks noChangeShapeType="1"/>
          </p:cNvCxnSpPr>
          <p:nvPr/>
        </p:nvCxnSpPr>
        <p:spPr bwMode="auto">
          <a:xfrm>
            <a:off x="6500826" y="4857760"/>
            <a:ext cx="0" cy="250825"/>
          </a:xfrm>
          <a:prstGeom prst="straightConnector1">
            <a:avLst/>
          </a:prstGeom>
          <a:noFill/>
          <a:ln w="28575">
            <a:solidFill>
              <a:srgbClr val="002060"/>
            </a:solidFill>
            <a:round/>
            <a:headEnd/>
            <a:tailEnd type="triangle" w="med" len="med"/>
          </a:ln>
        </p:spPr>
      </p:cxnSp>
      <p:pic>
        <p:nvPicPr>
          <p:cNvPr id="1027" name="Picture 3" descr="C:\Users\Admin\Downloads\Camera\20170430_120659.jpg"/>
          <p:cNvPicPr>
            <a:picLocks noChangeAspect="1" noChangeArrowheads="1"/>
          </p:cNvPicPr>
          <p:nvPr/>
        </p:nvPicPr>
        <p:blipFill>
          <a:blip r:embed="rId3" cstate="print"/>
          <a:srcRect/>
          <a:stretch>
            <a:fillRect/>
          </a:stretch>
        </p:blipFill>
        <p:spPr bwMode="auto">
          <a:xfrm>
            <a:off x="6858016" y="785794"/>
            <a:ext cx="2071702" cy="1571636"/>
          </a:xfrm>
          <a:prstGeom prst="rect">
            <a:avLst/>
          </a:prstGeom>
          <a:solidFill>
            <a:srgbClr val="FFFFFF">
              <a:shade val="85000"/>
            </a:srgbClr>
          </a:solidFill>
          <a:ln w="88900" cap="sq">
            <a:solidFill>
              <a:srgbClr val="7030A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C:\Users\Admin\Downloads\Camera\20170430_120816.jpg"/>
          <p:cNvPicPr>
            <a:picLocks noChangeAspect="1" noChangeArrowheads="1"/>
          </p:cNvPicPr>
          <p:nvPr/>
        </p:nvPicPr>
        <p:blipFill>
          <a:blip r:embed="rId4" cstate="print"/>
          <a:srcRect/>
          <a:stretch>
            <a:fillRect/>
          </a:stretch>
        </p:blipFill>
        <p:spPr bwMode="auto">
          <a:xfrm>
            <a:off x="214282" y="857232"/>
            <a:ext cx="1928794" cy="1500198"/>
          </a:xfrm>
          <a:prstGeom prst="rect">
            <a:avLst/>
          </a:prstGeom>
          <a:solidFill>
            <a:srgbClr val="FFFFFF">
              <a:shade val="85000"/>
            </a:srgbClr>
          </a:solidFill>
          <a:ln w="88900" cap="sq">
            <a:solidFill>
              <a:srgbClr val="7030A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20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2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0898">
                                            <p:bg/>
                                          </p:spTgt>
                                        </p:tgtEl>
                                        <p:attrNameLst>
                                          <p:attrName>style.visibility</p:attrName>
                                        </p:attrNameLst>
                                      </p:cBhvr>
                                      <p:to>
                                        <p:strVal val="visible"/>
                                      </p:to>
                                    </p:set>
                                    <p:animEffect transition="in" filter="fade">
                                      <p:cBhvr>
                                        <p:cTn id="15" dur="2000"/>
                                        <p:tgtEl>
                                          <p:spTgt spid="8089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0898">
                                            <p:txEl>
                                              <p:pRg st="0" end="0"/>
                                            </p:txEl>
                                          </p:spTgt>
                                        </p:tgtEl>
                                        <p:attrNameLst>
                                          <p:attrName>style.visibility</p:attrName>
                                        </p:attrNameLst>
                                      </p:cBhvr>
                                      <p:to>
                                        <p:strVal val="visible"/>
                                      </p:to>
                                    </p:set>
                                    <p:animEffect transition="in" filter="fade">
                                      <p:cBhvr>
                                        <p:cTn id="18" dur="2000"/>
                                        <p:tgtEl>
                                          <p:spTgt spid="8089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0899"/>
                                        </p:tgtEl>
                                        <p:attrNameLst>
                                          <p:attrName>style.visibility</p:attrName>
                                        </p:attrNameLst>
                                      </p:cBhvr>
                                      <p:to>
                                        <p:strVal val="visible"/>
                                      </p:to>
                                    </p:set>
                                    <p:animEffect transition="in" filter="fade">
                                      <p:cBhvr>
                                        <p:cTn id="23" dur="2000"/>
                                        <p:tgtEl>
                                          <p:spTgt spid="8089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0900"/>
                                        </p:tgtEl>
                                        <p:attrNameLst>
                                          <p:attrName>style.visibility</p:attrName>
                                        </p:attrNameLst>
                                      </p:cBhvr>
                                      <p:to>
                                        <p:strVal val="visible"/>
                                      </p:to>
                                    </p:set>
                                    <p:animEffect transition="in" filter="fade">
                                      <p:cBhvr>
                                        <p:cTn id="28" dur="2000"/>
                                        <p:tgtEl>
                                          <p:spTgt spid="8090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0901">
                                            <p:bg/>
                                          </p:spTgt>
                                        </p:tgtEl>
                                        <p:attrNameLst>
                                          <p:attrName>style.visibility</p:attrName>
                                        </p:attrNameLst>
                                      </p:cBhvr>
                                      <p:to>
                                        <p:strVal val="visible"/>
                                      </p:to>
                                    </p:set>
                                    <p:animEffect transition="in" filter="fade">
                                      <p:cBhvr>
                                        <p:cTn id="33" dur="2000"/>
                                        <p:tgtEl>
                                          <p:spTgt spid="80901">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0901">
                                            <p:txEl>
                                              <p:pRg st="0" end="0"/>
                                            </p:txEl>
                                          </p:spTgt>
                                        </p:tgtEl>
                                        <p:attrNameLst>
                                          <p:attrName>style.visibility</p:attrName>
                                        </p:attrNameLst>
                                      </p:cBhvr>
                                      <p:to>
                                        <p:strVal val="visible"/>
                                      </p:to>
                                    </p:set>
                                    <p:animEffect transition="in" filter="fade">
                                      <p:cBhvr>
                                        <p:cTn id="36" dur="2000"/>
                                        <p:tgtEl>
                                          <p:spTgt spid="80901">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0902">
                                            <p:bg/>
                                          </p:spTgt>
                                        </p:tgtEl>
                                        <p:attrNameLst>
                                          <p:attrName>style.visibility</p:attrName>
                                        </p:attrNameLst>
                                      </p:cBhvr>
                                      <p:to>
                                        <p:strVal val="visible"/>
                                      </p:to>
                                    </p:set>
                                    <p:animEffect transition="in" filter="fade">
                                      <p:cBhvr>
                                        <p:cTn id="41" dur="2000"/>
                                        <p:tgtEl>
                                          <p:spTgt spid="80902">
                                            <p:bg/>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0902">
                                            <p:txEl>
                                              <p:pRg st="0" end="0"/>
                                            </p:txEl>
                                          </p:spTgt>
                                        </p:tgtEl>
                                        <p:attrNameLst>
                                          <p:attrName>style.visibility</p:attrName>
                                        </p:attrNameLst>
                                      </p:cBhvr>
                                      <p:to>
                                        <p:strVal val="visible"/>
                                      </p:to>
                                    </p:set>
                                    <p:animEffect transition="in" filter="fade">
                                      <p:cBhvr>
                                        <p:cTn id="44" dur="2000"/>
                                        <p:tgtEl>
                                          <p:spTgt spid="80902">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80903"/>
                                        </p:tgtEl>
                                        <p:attrNameLst>
                                          <p:attrName>style.visibility</p:attrName>
                                        </p:attrNameLst>
                                      </p:cBhvr>
                                      <p:to>
                                        <p:strVal val="visible"/>
                                      </p:to>
                                    </p:set>
                                    <p:animEffect transition="in" filter="fade">
                                      <p:cBhvr>
                                        <p:cTn id="49" dur="2000"/>
                                        <p:tgtEl>
                                          <p:spTgt spid="8090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80904"/>
                                        </p:tgtEl>
                                        <p:attrNameLst>
                                          <p:attrName>style.visibility</p:attrName>
                                        </p:attrNameLst>
                                      </p:cBhvr>
                                      <p:to>
                                        <p:strVal val="visible"/>
                                      </p:to>
                                    </p:set>
                                    <p:animEffect transition="in" filter="fade">
                                      <p:cBhvr>
                                        <p:cTn id="54" dur="2000"/>
                                        <p:tgtEl>
                                          <p:spTgt spid="80904"/>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80905">
                                            <p:bg/>
                                          </p:spTgt>
                                        </p:tgtEl>
                                        <p:attrNameLst>
                                          <p:attrName>style.visibility</p:attrName>
                                        </p:attrNameLst>
                                      </p:cBhvr>
                                      <p:to>
                                        <p:strVal val="visible"/>
                                      </p:to>
                                    </p:set>
                                    <p:animEffect transition="in" filter="fade">
                                      <p:cBhvr>
                                        <p:cTn id="59" dur="2000"/>
                                        <p:tgtEl>
                                          <p:spTgt spid="80905">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0905">
                                            <p:txEl>
                                              <p:pRg st="0" end="0"/>
                                            </p:txEl>
                                          </p:spTgt>
                                        </p:tgtEl>
                                        <p:attrNameLst>
                                          <p:attrName>style.visibility</p:attrName>
                                        </p:attrNameLst>
                                      </p:cBhvr>
                                      <p:to>
                                        <p:strVal val="visible"/>
                                      </p:to>
                                    </p:set>
                                    <p:animEffect transition="in" filter="fade">
                                      <p:cBhvr>
                                        <p:cTn id="62" dur="2000"/>
                                        <p:tgtEl>
                                          <p:spTgt spid="80905">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80908"/>
                                        </p:tgtEl>
                                        <p:attrNameLst>
                                          <p:attrName>style.visibility</p:attrName>
                                        </p:attrNameLst>
                                      </p:cBhvr>
                                      <p:to>
                                        <p:strVal val="visible"/>
                                      </p:to>
                                    </p:set>
                                    <p:animEffect transition="in" filter="fade">
                                      <p:cBhvr>
                                        <p:cTn id="67" dur="2000"/>
                                        <p:tgtEl>
                                          <p:spTgt spid="80908"/>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0906">
                                            <p:bg/>
                                          </p:spTgt>
                                        </p:tgtEl>
                                        <p:attrNameLst>
                                          <p:attrName>style.visibility</p:attrName>
                                        </p:attrNameLst>
                                      </p:cBhvr>
                                      <p:to>
                                        <p:strVal val="visible"/>
                                      </p:to>
                                    </p:set>
                                    <p:animEffect transition="in" filter="fade">
                                      <p:cBhvr>
                                        <p:cTn id="72" dur="2000"/>
                                        <p:tgtEl>
                                          <p:spTgt spid="80906">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0906">
                                            <p:txEl>
                                              <p:pRg st="0" end="0"/>
                                            </p:txEl>
                                          </p:spTgt>
                                        </p:tgtEl>
                                        <p:attrNameLst>
                                          <p:attrName>style.visibility</p:attrName>
                                        </p:attrNameLst>
                                      </p:cBhvr>
                                      <p:to>
                                        <p:strVal val="visible"/>
                                      </p:to>
                                    </p:set>
                                    <p:animEffect transition="in" filter="fade">
                                      <p:cBhvr>
                                        <p:cTn id="75" dur="2000"/>
                                        <p:tgtEl>
                                          <p:spTgt spid="80906">
                                            <p:txEl>
                                              <p:pRg st="0" end="0"/>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80907">
                                            <p:bg/>
                                          </p:spTgt>
                                        </p:tgtEl>
                                        <p:attrNameLst>
                                          <p:attrName>style.visibility</p:attrName>
                                        </p:attrNameLst>
                                      </p:cBhvr>
                                      <p:to>
                                        <p:strVal val="visible"/>
                                      </p:to>
                                    </p:set>
                                    <p:animEffect transition="in" filter="fade">
                                      <p:cBhvr>
                                        <p:cTn id="80" dur="2000"/>
                                        <p:tgtEl>
                                          <p:spTgt spid="80907">
                                            <p:bg/>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80907">
                                            <p:txEl>
                                              <p:pRg st="0" end="0"/>
                                            </p:txEl>
                                          </p:spTgt>
                                        </p:tgtEl>
                                        <p:attrNameLst>
                                          <p:attrName>style.visibility</p:attrName>
                                        </p:attrNameLst>
                                      </p:cBhvr>
                                      <p:to>
                                        <p:strVal val="visible"/>
                                      </p:to>
                                    </p:set>
                                    <p:animEffect transition="in" filter="fade">
                                      <p:cBhvr>
                                        <p:cTn id="83" dur="2000"/>
                                        <p:tgtEl>
                                          <p:spTgt spid="80907">
                                            <p:txEl>
                                              <p:pRg st="0" end="0"/>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80909"/>
                                        </p:tgtEl>
                                        <p:attrNameLst>
                                          <p:attrName>style.visibility</p:attrName>
                                        </p:attrNameLst>
                                      </p:cBhvr>
                                      <p:to>
                                        <p:strVal val="visible"/>
                                      </p:to>
                                    </p:set>
                                    <p:animEffect transition="in" filter="fade">
                                      <p:cBhvr>
                                        <p:cTn id="88" dur="2000"/>
                                        <p:tgtEl>
                                          <p:spTgt spid="80909"/>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grpId="0" nodeType="clickEffect">
                                  <p:stCondLst>
                                    <p:cond delay="0"/>
                                  </p:stCondLst>
                                  <p:childTnLst>
                                    <p:set>
                                      <p:cBhvr>
                                        <p:cTn id="92" dur="1" fill="hold">
                                          <p:stCondLst>
                                            <p:cond delay="0"/>
                                          </p:stCondLst>
                                        </p:cTn>
                                        <p:tgtEl>
                                          <p:spTgt spid="80910"/>
                                        </p:tgtEl>
                                        <p:attrNameLst>
                                          <p:attrName>style.visibility</p:attrName>
                                        </p:attrNameLst>
                                      </p:cBhvr>
                                      <p:to>
                                        <p:strVal val="visible"/>
                                      </p:to>
                                    </p:set>
                                    <p:animEffect transition="in" filter="wipe(down)">
                                      <p:cBhvr>
                                        <p:cTn id="93" dur="500"/>
                                        <p:tgtEl>
                                          <p:spTgt spid="80910"/>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80913">
                                            <p:bg/>
                                          </p:spTgt>
                                        </p:tgtEl>
                                        <p:attrNameLst>
                                          <p:attrName>style.visibility</p:attrName>
                                        </p:attrNameLst>
                                      </p:cBhvr>
                                      <p:to>
                                        <p:strVal val="visible"/>
                                      </p:to>
                                    </p:set>
                                    <p:animEffect transition="in" filter="fade">
                                      <p:cBhvr>
                                        <p:cTn id="98" dur="2000"/>
                                        <p:tgtEl>
                                          <p:spTgt spid="80913">
                                            <p:bg/>
                                          </p:spTgt>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80913">
                                            <p:txEl>
                                              <p:pRg st="0" end="0"/>
                                            </p:txEl>
                                          </p:spTgt>
                                        </p:tgtEl>
                                        <p:attrNameLst>
                                          <p:attrName>style.visibility</p:attrName>
                                        </p:attrNameLst>
                                      </p:cBhvr>
                                      <p:to>
                                        <p:strVal val="visible"/>
                                      </p:to>
                                    </p:set>
                                    <p:animEffect transition="in" filter="fade">
                                      <p:cBhvr>
                                        <p:cTn id="101" dur="2000"/>
                                        <p:tgtEl>
                                          <p:spTgt spid="80913">
                                            <p:txEl>
                                              <p:pRg st="0" end="0"/>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nodeType="clickEffect">
                                  <p:stCondLst>
                                    <p:cond delay="0"/>
                                  </p:stCondLst>
                                  <p:childTnLst>
                                    <p:set>
                                      <p:cBhvr>
                                        <p:cTn id="105" dur="1" fill="hold">
                                          <p:stCondLst>
                                            <p:cond delay="0"/>
                                          </p:stCondLst>
                                        </p:cTn>
                                        <p:tgtEl>
                                          <p:spTgt spid="80914"/>
                                        </p:tgtEl>
                                        <p:attrNameLst>
                                          <p:attrName>style.visibility</p:attrName>
                                        </p:attrNameLst>
                                      </p:cBhvr>
                                      <p:to>
                                        <p:strVal val="visible"/>
                                      </p:to>
                                    </p:set>
                                    <p:animEffect transition="in" filter="wipe(down)">
                                      <p:cBhvr>
                                        <p:cTn id="106" dur="500"/>
                                        <p:tgtEl>
                                          <p:spTgt spid="80914"/>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80912">
                                            <p:bg/>
                                          </p:spTgt>
                                        </p:tgtEl>
                                        <p:attrNameLst>
                                          <p:attrName>style.visibility</p:attrName>
                                        </p:attrNameLst>
                                      </p:cBhvr>
                                      <p:to>
                                        <p:strVal val="visible"/>
                                      </p:to>
                                    </p:set>
                                    <p:animEffect transition="in" filter="fade">
                                      <p:cBhvr>
                                        <p:cTn id="111" dur="2000"/>
                                        <p:tgtEl>
                                          <p:spTgt spid="80912">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80912">
                                            <p:txEl>
                                              <p:pRg st="0" end="0"/>
                                            </p:txEl>
                                          </p:spTgt>
                                        </p:tgtEl>
                                        <p:attrNameLst>
                                          <p:attrName>style.visibility</p:attrName>
                                        </p:attrNameLst>
                                      </p:cBhvr>
                                      <p:to>
                                        <p:strVal val="visible"/>
                                      </p:to>
                                    </p:set>
                                    <p:animEffect transition="in" filter="fade">
                                      <p:cBhvr>
                                        <p:cTn id="114" dur="2000"/>
                                        <p:tgtEl>
                                          <p:spTgt spid="80912">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80911">
                                            <p:bg/>
                                          </p:spTgt>
                                        </p:tgtEl>
                                        <p:attrNameLst>
                                          <p:attrName>style.visibility</p:attrName>
                                        </p:attrNameLst>
                                      </p:cBhvr>
                                      <p:to>
                                        <p:strVal val="visible"/>
                                      </p:to>
                                    </p:set>
                                    <p:animEffect transition="in" filter="fade">
                                      <p:cBhvr>
                                        <p:cTn id="119" dur="2000"/>
                                        <p:tgtEl>
                                          <p:spTgt spid="8091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80911">
                                            <p:txEl>
                                              <p:pRg st="0" end="0"/>
                                            </p:txEl>
                                          </p:spTgt>
                                        </p:tgtEl>
                                        <p:attrNameLst>
                                          <p:attrName>style.visibility</p:attrName>
                                        </p:attrNameLst>
                                      </p:cBhvr>
                                      <p:to>
                                        <p:strVal val="visible"/>
                                      </p:to>
                                    </p:set>
                                    <p:animEffect transition="in" filter="fade">
                                      <p:cBhvr>
                                        <p:cTn id="122" dur="2000"/>
                                        <p:tgtEl>
                                          <p:spTgt spid="8091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1028"/>
                                        </p:tgtEl>
                                        <p:attrNameLst>
                                          <p:attrName>style.visibility</p:attrName>
                                        </p:attrNameLst>
                                      </p:cBhvr>
                                      <p:to>
                                        <p:strVal val="visible"/>
                                      </p:to>
                                    </p:set>
                                    <p:animEffect transition="in" filter="fade">
                                      <p:cBhvr>
                                        <p:cTn id="127" dur="2000"/>
                                        <p:tgtEl>
                                          <p:spTgt spid="1028"/>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1027"/>
                                        </p:tgtEl>
                                        <p:attrNameLst>
                                          <p:attrName>style.visibility</p:attrName>
                                        </p:attrNameLst>
                                      </p:cBhvr>
                                      <p:to>
                                        <p:strVal val="visible"/>
                                      </p:to>
                                    </p:set>
                                    <p:animEffect transition="in" filter="fade">
                                      <p:cBhvr>
                                        <p:cTn id="132"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animBg="1"/>
      <p:bldP spid="80898" grpId="0" build="allAtOnce" animBg="1"/>
      <p:bldP spid="80899" grpId="0" animBg="1"/>
      <p:bldP spid="80900" grpId="0" animBg="1"/>
      <p:bldP spid="80901" grpId="0" build="allAtOnce" animBg="1"/>
      <p:bldP spid="80902" grpId="0" build="allAtOnce" animBg="1"/>
      <p:bldP spid="80903" grpId="0" animBg="1"/>
      <p:bldP spid="80904" grpId="0" animBg="1"/>
      <p:bldP spid="80905" grpId="0" build="allAtOnce" animBg="1"/>
      <p:bldP spid="80906" grpId="0" build="allAtOnce" animBg="1"/>
      <p:bldP spid="80907" grpId="0" build="allAtOnce" animBg="1"/>
      <p:bldP spid="80909" grpId="0" animBg="1"/>
      <p:bldP spid="80910" grpId="0" animBg="1"/>
      <p:bldP spid="80911" grpId="0" build="allAtOnce" animBg="1"/>
      <p:bldP spid="80912" grpId="0" build="allAtOnce" animBg="1"/>
      <p:bldP spid="80913" grpId="0" build="allAtOnce"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gner un rectangle avec un coin diagonal 4"/>
          <p:cNvSpPr/>
          <p:nvPr/>
        </p:nvSpPr>
        <p:spPr>
          <a:xfrm>
            <a:off x="571472" y="214290"/>
            <a:ext cx="5572164" cy="914400"/>
          </a:xfrm>
          <a:prstGeom prst="snip2DiagRect">
            <a:avLst/>
          </a:prstGeom>
          <a:solidFill>
            <a:srgbClr val="FF99CC"/>
          </a:solidFill>
          <a:ln w="28575">
            <a:solidFill>
              <a:srgbClr val="00B05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fr-FR">
              <a:ln w="57150">
                <a:solidFill>
                  <a:schemeClr val="tx1"/>
                </a:solidFill>
              </a:ln>
            </a:endParaRPr>
          </a:p>
        </p:txBody>
      </p:sp>
      <p:sp>
        <p:nvSpPr>
          <p:cNvPr id="6" name="Rectangle 5"/>
          <p:cNvSpPr/>
          <p:nvPr/>
        </p:nvSpPr>
        <p:spPr>
          <a:xfrm>
            <a:off x="785786" y="357166"/>
            <a:ext cx="5286412" cy="707886"/>
          </a:xfrm>
          <a:prstGeom prst="rect">
            <a:avLst/>
          </a:prstGeom>
        </p:spPr>
        <p:txBody>
          <a:bodyPr wrap="square">
            <a:spAutoFit/>
          </a:bodyPr>
          <a:lstStyle/>
          <a:p>
            <a:pPr algn="just"/>
            <a:r>
              <a:rPr lang="fr-FR" sz="2000" b="1" dirty="0" smtClean="0">
                <a:latin typeface="Times New Roman" pitchFamily="18" charset="0"/>
                <a:cs typeface="Times New Roman" pitchFamily="18" charset="0"/>
              </a:rPr>
              <a:t>Test de détermination de puissance absorbé réel et densité de la puissance du Microonde</a:t>
            </a:r>
            <a:r>
              <a:rPr lang="fr-FR" b="1"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sp>
        <p:nvSpPr>
          <p:cNvPr id="81921" name="Rectangle 1"/>
          <p:cNvSpPr>
            <a:spLocks noChangeArrowheads="1"/>
          </p:cNvSpPr>
          <p:nvPr/>
        </p:nvSpPr>
        <p:spPr bwMode="auto">
          <a:xfrm>
            <a:off x="357158" y="1500174"/>
            <a:ext cx="7143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La valeur de la puissance absorbée est alors calculée par la formule suivante :</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1923" name="AutoShape 272"/>
          <p:cNvSpPr>
            <a:spLocks noChangeArrowheads="1"/>
          </p:cNvSpPr>
          <p:nvPr/>
        </p:nvSpPr>
        <p:spPr bwMode="auto">
          <a:xfrm>
            <a:off x="2357422" y="2143116"/>
            <a:ext cx="2571768" cy="571504"/>
          </a:xfrm>
          <a:prstGeom prst="roundRect">
            <a:avLst>
              <a:gd name="adj" fmla="val 16667"/>
            </a:avLst>
          </a:prstGeom>
          <a:solidFill>
            <a:srgbClr val="ACC1E8"/>
          </a:solidFill>
          <a:ln w="127000" cmpd="dbl">
            <a:solidFill>
              <a:srgbClr val="7598D9"/>
            </a:solidFill>
            <a:round/>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192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81924"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00298" y="2214554"/>
            <a:ext cx="2286016" cy="406133"/>
          </a:xfrm>
          <a:prstGeom prst="rect">
            <a:avLst/>
          </a:prstGeom>
          <a:noFill/>
        </p:spPr>
      </p:pic>
      <p:sp>
        <p:nvSpPr>
          <p:cNvPr id="81926" name="Rectangle 128"/>
          <p:cNvSpPr>
            <a:spLocks noChangeArrowheads="1"/>
          </p:cNvSpPr>
          <p:nvPr/>
        </p:nvSpPr>
        <p:spPr bwMode="auto">
          <a:xfrm>
            <a:off x="1214414" y="4786322"/>
            <a:ext cx="7072362" cy="1857388"/>
          </a:xfrm>
          <a:prstGeom prst="rect">
            <a:avLst/>
          </a:prstGeom>
          <a:ln w="38100">
            <a:solidFill>
              <a:schemeClr val="tx1"/>
            </a:solidFill>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28" name="Rectangle 8"/>
          <p:cNvSpPr>
            <a:spLocks noChangeArrowheads="1"/>
          </p:cNvSpPr>
          <p:nvPr/>
        </p:nvSpPr>
        <p:spPr bwMode="auto">
          <a:xfrm>
            <a:off x="428596" y="2786058"/>
            <a:ext cx="850109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tab pos="517525" algn="l"/>
              </a:tabLst>
            </a:pPr>
            <a:r>
              <a:rPr kumimoji="0" lang="fr-F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Où:	</a:t>
            </a:r>
            <a:endParaRPr kumimoji="0" lang="fr-FR"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tab pos="517525" algn="l"/>
              </a:tabLst>
            </a:pPr>
            <a:r>
              <a:rPr kumimoji="0" lang="fr-FR"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a:t>
            </a:r>
            <a:r>
              <a:rPr kumimoji="0" lang="fr-F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est la puissance absorbée du four micro-ondes (Watts).</a:t>
            </a:r>
            <a:endParaRPr kumimoji="0" lang="fr-FR"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tab pos="517525" algn="l"/>
              </a:tabLst>
            </a:pPr>
            <a:r>
              <a:rPr kumimoji="0" lang="fr-FR"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a:t>
            </a:r>
            <a:r>
              <a:rPr kumimoji="0" lang="fr-FR" sz="2000" b="1" i="0" u="none" strike="noStrike" cap="none" normalizeH="0" baseline="-30000" dirty="0" smtClean="0">
                <a:ln>
                  <a:noFill/>
                </a:ln>
                <a:solidFill>
                  <a:srgbClr val="000000"/>
                </a:solidFill>
                <a:effectLst/>
                <a:latin typeface="Times New Roman" pitchFamily="18" charset="0"/>
                <a:ea typeface="Times New Roman" pitchFamily="18" charset="0"/>
                <a:cs typeface="Times New Roman" pitchFamily="18" charset="0"/>
              </a:rPr>
              <a:t>1</a:t>
            </a:r>
            <a:r>
              <a:rPr kumimoji="0" lang="fr-F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et </a:t>
            </a:r>
            <a:r>
              <a:rPr kumimoji="0" lang="fr-FR"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a:t>
            </a:r>
            <a:r>
              <a:rPr kumimoji="0" lang="fr-FR" sz="2000" b="1" i="0" u="none" strike="noStrike" cap="none" normalizeH="0" baseline="-30000" dirty="0" smtClean="0">
                <a:ln>
                  <a:noFill/>
                </a:ln>
                <a:solidFill>
                  <a:srgbClr val="000000"/>
                </a:solidFill>
                <a:effectLst/>
                <a:latin typeface="Times New Roman" pitchFamily="18" charset="0"/>
                <a:ea typeface="Times New Roman" pitchFamily="18" charset="0"/>
                <a:cs typeface="Times New Roman" pitchFamily="18" charset="0"/>
              </a:rPr>
              <a:t>2</a:t>
            </a:r>
            <a:r>
              <a:rPr kumimoji="0" lang="fr-F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sont les différences de température des deux récipients respectivement (°C).</a:t>
            </a:r>
            <a:endParaRPr kumimoji="0" lang="fr-FR"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tab pos="517525" algn="l"/>
              </a:tabLst>
            </a:pPr>
            <a:endParaRPr kumimoji="0" lang="fr-FR"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1931" name="Rectangle 11"/>
          <p:cNvSpPr>
            <a:spLocks noChangeArrowheads="1"/>
          </p:cNvSpPr>
          <p:nvPr/>
        </p:nvSpPr>
        <p:spPr bwMode="auto">
          <a:xfrm>
            <a:off x="500034" y="5000636"/>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1933" name="Rectangle 13"/>
          <p:cNvSpPr>
            <a:spLocks noChangeArrowheads="1"/>
          </p:cNvSpPr>
          <p:nvPr/>
        </p:nvSpPr>
        <p:spPr bwMode="auto">
          <a:xfrm>
            <a:off x="1428728" y="4857760"/>
            <a:ext cx="6072198" cy="4580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La puissance absorbée du four  MO</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densité</a:t>
            </a:r>
            <a:r>
              <a:rPr kumimoji="0" lang="fr-FR"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x masse des grains</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1934" name="Rectangle 14"/>
          <p:cNvSpPr>
            <a:spLocks noChangeArrowheads="1"/>
          </p:cNvSpPr>
          <p:nvPr/>
        </p:nvSpPr>
        <p:spPr bwMode="auto">
          <a:xfrm>
            <a:off x="1357290" y="5429264"/>
            <a:ext cx="6929454" cy="11387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Où:	</a:t>
            </a:r>
            <a:endParaRPr kumimoji="0" lang="fr-FR"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Densité</a:t>
            </a: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La puissance absorbée du four  MO /</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masse des grains</a:t>
            </a:r>
            <a:endParaRPr kumimoji="0" lang="fr-FR"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921">
                                            <p:txEl>
                                              <p:pRg st="0" end="0"/>
                                            </p:txEl>
                                          </p:spTgt>
                                        </p:tgtEl>
                                        <p:attrNameLst>
                                          <p:attrName>style.visibility</p:attrName>
                                        </p:attrNameLst>
                                      </p:cBhvr>
                                      <p:to>
                                        <p:strVal val="visible"/>
                                      </p:to>
                                    </p:set>
                                    <p:animEffect transition="in" filter="fade">
                                      <p:cBhvr>
                                        <p:cTn id="17" dur="2000"/>
                                        <p:tgtEl>
                                          <p:spTgt spid="8192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1923"/>
                                        </p:tgtEl>
                                        <p:attrNameLst>
                                          <p:attrName>style.visibility</p:attrName>
                                        </p:attrNameLst>
                                      </p:cBhvr>
                                      <p:to>
                                        <p:strVal val="visible"/>
                                      </p:to>
                                    </p:set>
                                    <p:animEffect transition="in" filter="wipe(down)">
                                      <p:cBhvr>
                                        <p:cTn id="22" dur="500"/>
                                        <p:tgtEl>
                                          <p:spTgt spid="819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81924"/>
                                        </p:tgtEl>
                                        <p:attrNameLst>
                                          <p:attrName>style.visibility</p:attrName>
                                        </p:attrNameLst>
                                      </p:cBhvr>
                                      <p:to>
                                        <p:strVal val="visible"/>
                                      </p:to>
                                    </p:set>
                                    <p:animEffect transition="in" filter="wipe(down)">
                                      <p:cBhvr>
                                        <p:cTn id="27" dur="500"/>
                                        <p:tgtEl>
                                          <p:spTgt spid="819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1928">
                                            <p:txEl>
                                              <p:pRg st="0" end="0"/>
                                            </p:txEl>
                                          </p:spTgt>
                                        </p:tgtEl>
                                        <p:attrNameLst>
                                          <p:attrName>style.visibility</p:attrName>
                                        </p:attrNameLst>
                                      </p:cBhvr>
                                      <p:to>
                                        <p:strVal val="visible"/>
                                      </p:to>
                                    </p:set>
                                    <p:animEffect transition="in" filter="fade">
                                      <p:cBhvr>
                                        <p:cTn id="32" dur="2000"/>
                                        <p:tgtEl>
                                          <p:spTgt spid="81928">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1928">
                                            <p:txEl>
                                              <p:pRg st="1" end="1"/>
                                            </p:txEl>
                                          </p:spTgt>
                                        </p:tgtEl>
                                        <p:attrNameLst>
                                          <p:attrName>style.visibility</p:attrName>
                                        </p:attrNameLst>
                                      </p:cBhvr>
                                      <p:to>
                                        <p:strVal val="visible"/>
                                      </p:to>
                                    </p:set>
                                    <p:animEffect transition="in" filter="fade">
                                      <p:cBhvr>
                                        <p:cTn id="37" dur="2000"/>
                                        <p:tgtEl>
                                          <p:spTgt spid="81928">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1928">
                                            <p:txEl>
                                              <p:pRg st="2" end="2"/>
                                            </p:txEl>
                                          </p:spTgt>
                                        </p:tgtEl>
                                        <p:attrNameLst>
                                          <p:attrName>style.visibility</p:attrName>
                                        </p:attrNameLst>
                                      </p:cBhvr>
                                      <p:to>
                                        <p:strVal val="visible"/>
                                      </p:to>
                                    </p:set>
                                    <p:animEffect transition="in" filter="fade">
                                      <p:cBhvr>
                                        <p:cTn id="42" dur="2000"/>
                                        <p:tgtEl>
                                          <p:spTgt spid="81928">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1926"/>
                                        </p:tgtEl>
                                        <p:attrNameLst>
                                          <p:attrName>style.visibility</p:attrName>
                                        </p:attrNameLst>
                                      </p:cBhvr>
                                      <p:to>
                                        <p:strVal val="visible"/>
                                      </p:to>
                                    </p:set>
                                    <p:animEffect transition="in" filter="fade">
                                      <p:cBhvr>
                                        <p:cTn id="47" dur="2000"/>
                                        <p:tgtEl>
                                          <p:spTgt spid="8192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1933">
                                            <p:txEl>
                                              <p:pRg st="0" end="0"/>
                                            </p:txEl>
                                          </p:spTgt>
                                        </p:tgtEl>
                                        <p:attrNameLst>
                                          <p:attrName>style.visibility</p:attrName>
                                        </p:attrNameLst>
                                      </p:cBhvr>
                                      <p:to>
                                        <p:strVal val="visible"/>
                                      </p:to>
                                    </p:set>
                                    <p:animEffect transition="in" filter="fade">
                                      <p:cBhvr>
                                        <p:cTn id="52" dur="2000"/>
                                        <p:tgtEl>
                                          <p:spTgt spid="81933">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1934">
                                            <p:txEl>
                                              <p:pRg st="1" end="1"/>
                                            </p:txEl>
                                          </p:spTgt>
                                        </p:tgtEl>
                                        <p:attrNameLst>
                                          <p:attrName>style.visibility</p:attrName>
                                        </p:attrNameLst>
                                      </p:cBhvr>
                                      <p:to>
                                        <p:strVal val="visible"/>
                                      </p:to>
                                    </p:set>
                                    <p:animEffect transition="in" filter="fade">
                                      <p:cBhvr>
                                        <p:cTn id="57" dur="2000"/>
                                        <p:tgtEl>
                                          <p:spTgt spid="81934">
                                            <p:txEl>
                                              <p:pRg st="1" end="1"/>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1934">
                                            <p:txEl>
                                              <p:pRg st="2" end="2"/>
                                            </p:txEl>
                                          </p:spTgt>
                                        </p:tgtEl>
                                        <p:attrNameLst>
                                          <p:attrName>style.visibility</p:attrName>
                                        </p:attrNameLst>
                                      </p:cBhvr>
                                      <p:to>
                                        <p:strVal val="visible"/>
                                      </p:to>
                                    </p:set>
                                    <p:animEffect transition="in" filter="fade">
                                      <p:cBhvr>
                                        <p:cTn id="60" dur="2000"/>
                                        <p:tgtEl>
                                          <p:spTgt spid="819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allAtOnce"/>
      <p:bldP spid="81921" grpId="0" build="allAtOnce"/>
      <p:bldP spid="81923" grpId="0" animBg="1"/>
      <p:bldP spid="81926" grpId="0" animBg="1"/>
      <p:bldP spid="81928" grpId="0" build="p"/>
      <p:bldP spid="81933" grpId="0" build="allAtOnce"/>
      <p:bldP spid="81934"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ague 2"/>
          <p:cNvSpPr/>
          <p:nvPr/>
        </p:nvSpPr>
        <p:spPr>
          <a:xfrm>
            <a:off x="1000100" y="1142984"/>
            <a:ext cx="7215238" cy="3786214"/>
          </a:xfrm>
          <a:prstGeom prst="wave">
            <a:avLst>
              <a:gd name="adj1" fmla="val 12500"/>
              <a:gd name="adj2" fmla="val -4958"/>
            </a:avLst>
          </a:prstGeom>
          <a:solidFill>
            <a:schemeClr val="accent3"/>
          </a:solidFill>
        </p:spPr>
        <p:style>
          <a:lnRef idx="2">
            <a:schemeClr val="accent4"/>
          </a:lnRef>
          <a:fillRef idx="1">
            <a:schemeClr val="lt1"/>
          </a:fillRef>
          <a:effectRef idx="0">
            <a:schemeClr val="accent4"/>
          </a:effectRef>
          <a:fontRef idx="minor">
            <a:schemeClr val="dk1"/>
          </a:fontRef>
        </p:style>
        <p:txBody>
          <a:bodyPr rtlCol="0" anchor="ctr"/>
          <a:lstStyle/>
          <a:p>
            <a:pPr algn="ctr"/>
            <a:r>
              <a:rPr lang="fr-FR" sz="3600" dirty="0" smtClean="0">
                <a:solidFill>
                  <a:schemeClr val="tx1"/>
                </a:solidFill>
                <a:latin typeface="Times New Roman" pitchFamily="18" charset="0"/>
                <a:cs typeface="Times New Roman" pitchFamily="18" charset="0"/>
              </a:rPr>
              <a:t>Résultats et discussions</a:t>
            </a:r>
            <a:endParaRPr lang="fr-FR" sz="3600" dirty="0">
              <a:solidFill>
                <a:schemeClr val="tx1"/>
              </a:solidFill>
              <a:latin typeface="Times New Roman" pitchFamily="18" charset="0"/>
              <a:cs typeface="Times New Roman" pitchFamily="18" charset="0"/>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p:cNvSpPr txBox="1"/>
          <p:nvPr/>
        </p:nvSpPr>
        <p:spPr>
          <a:xfrm>
            <a:off x="142844" y="4272677"/>
            <a:ext cx="3748976" cy="2215991"/>
          </a:xfrm>
          <a:prstGeom prst="rect">
            <a:avLst/>
          </a:prstGeom>
          <a:noFill/>
        </p:spPr>
        <p:txBody>
          <a:bodyPr wrap="square" rtlCol="0">
            <a:spAutoFit/>
          </a:bodyPr>
          <a:lstStyle/>
          <a:p>
            <a:pPr>
              <a:defRPr/>
            </a:pPr>
            <a:r>
              <a:rPr lang="fr-FR" sz="2400" b="1" dirty="0" smtClean="0">
                <a:effectLst>
                  <a:outerShdw blurRad="38100" dist="38100" dir="2700000" algn="tl">
                    <a:srgbClr val="000000">
                      <a:alpha val="43137"/>
                    </a:srgbClr>
                  </a:outerShdw>
                </a:effectLst>
                <a:latin typeface="Times New Roman" pitchFamily="18" charset="0"/>
                <a:cs typeface="Times New Roman" pitchFamily="18" charset="0"/>
              </a:rPr>
              <a:t>Réalisée   par </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a:t>
            </a:r>
          </a:p>
          <a:p>
            <a:pPr>
              <a:defRPr/>
            </a:pPr>
            <a:endParaRPr lang="fr-FR" sz="16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v"/>
              <a:defRPr/>
            </a:pP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 BADAOUI   Naima .</a:t>
            </a:r>
          </a:p>
          <a:p>
            <a:pPr>
              <a:defRPr/>
            </a:pPr>
            <a:endParaRPr lang="fr-FR"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v"/>
              <a:defRPr/>
            </a:pP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 GOUASMI   Razika.</a:t>
            </a:r>
          </a:p>
          <a:p>
            <a:pPr>
              <a:defRPr/>
            </a:pPr>
            <a:endParaRPr lang="fr-FR" sz="20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a:p>
            <a:pPr>
              <a:defRPr/>
            </a:pPr>
            <a:r>
              <a:rPr lang="fr-F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endParaRPr lang="en-US" b="1" dirty="0">
              <a:solidFill>
                <a:schemeClr val="bg1"/>
              </a:solidFill>
              <a:latin typeface="Times New Roman" pitchFamily="18" charset="0"/>
              <a:cs typeface="Times New Roman" pitchFamily="18" charset="0"/>
            </a:endParaRPr>
          </a:p>
        </p:txBody>
      </p:sp>
      <p:sp>
        <p:nvSpPr>
          <p:cNvPr id="15" name="Rectangle 14"/>
          <p:cNvSpPr/>
          <p:nvPr/>
        </p:nvSpPr>
        <p:spPr>
          <a:xfrm>
            <a:off x="1285852" y="214290"/>
            <a:ext cx="7072362" cy="1323439"/>
          </a:xfrm>
          <a:prstGeom prst="rect">
            <a:avLst/>
          </a:prstGeom>
        </p:spPr>
        <p:txBody>
          <a:bodyPr wrap="square">
            <a:spAutoFit/>
          </a:bodyPr>
          <a:lstStyle/>
          <a:p>
            <a:pPr algn="ctr"/>
            <a:r>
              <a:rPr lang="fr-FR" sz="2000" b="1" i="1" dirty="0" smtClean="0">
                <a:effectLst>
                  <a:outerShdw blurRad="38100" dist="38100" dir="2700000" algn="tl">
                    <a:srgbClr val="000000">
                      <a:alpha val="43137"/>
                    </a:srgbClr>
                  </a:outerShdw>
                </a:effectLst>
                <a:latin typeface="Times New Roman" pitchFamily="18" charset="0"/>
                <a:cs typeface="Times New Roman" pitchFamily="18" charset="0"/>
              </a:rPr>
              <a:t>Université  Djilali Bounaama de Khemis Miliana</a:t>
            </a:r>
          </a:p>
          <a:p>
            <a:pPr algn="ctr"/>
            <a:r>
              <a:rPr lang="fr-FR" sz="2000" b="1" i="1" dirty="0" smtClean="0">
                <a:effectLst>
                  <a:outerShdw blurRad="38100" dist="38100" dir="2700000" algn="tl">
                    <a:srgbClr val="000000">
                      <a:alpha val="43137"/>
                    </a:srgbClr>
                  </a:outerShdw>
                </a:effectLst>
                <a:latin typeface="Times New Roman" pitchFamily="18" charset="0"/>
                <a:cs typeface="Times New Roman" pitchFamily="18" charset="0"/>
              </a:rPr>
              <a:t>Faculté des sciences et de la technologie</a:t>
            </a:r>
          </a:p>
          <a:p>
            <a:pPr algn="ctr"/>
            <a:r>
              <a:rPr lang="fr-FR" sz="2000" b="1" i="1" dirty="0" smtClean="0">
                <a:effectLst>
                  <a:outerShdw blurRad="38100" dist="38100" dir="2700000" algn="tl">
                    <a:srgbClr val="000000">
                      <a:alpha val="43137"/>
                    </a:srgbClr>
                  </a:outerShdw>
                </a:effectLst>
                <a:latin typeface="Times New Roman" pitchFamily="18" charset="0"/>
                <a:cs typeface="Times New Roman" pitchFamily="18" charset="0"/>
              </a:rPr>
              <a:t>Département de technologie</a:t>
            </a:r>
          </a:p>
          <a:p>
            <a:pPr algn="ctr"/>
            <a:r>
              <a:rPr lang="fr-FR" sz="2000" b="1" i="1" dirty="0" smtClean="0">
                <a:effectLst>
                  <a:outerShdw blurRad="38100" dist="38100" dir="2700000" algn="tl">
                    <a:srgbClr val="000000">
                      <a:alpha val="43137"/>
                    </a:srgbClr>
                  </a:outerShdw>
                </a:effectLst>
                <a:latin typeface="Times New Roman" pitchFamily="18" charset="0"/>
                <a:cs typeface="Times New Roman" pitchFamily="18" charset="0"/>
              </a:rPr>
              <a:t>Option :</a:t>
            </a:r>
            <a:r>
              <a:rPr lang="fr-FR" sz="2000" b="1" i="1" dirty="0" smtClean="0">
                <a:latin typeface="Times New Roman" pitchFamily="18" charset="0"/>
                <a:cs typeface="Times New Roman" pitchFamily="18" charset="0"/>
              </a:rPr>
              <a:t>Génie pharmaceutique </a:t>
            </a:r>
            <a:endParaRPr lang="fr-FR" sz="2000" b="1" i="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6" name="Picture 3"/>
          <p:cNvPicPr>
            <a:picLocks noChangeAspect="1" noChangeArrowheads="1"/>
          </p:cNvPicPr>
          <p:nvPr/>
        </p:nvPicPr>
        <p:blipFill>
          <a:blip r:embed="rId3"/>
          <a:srcRect/>
          <a:stretch>
            <a:fillRect/>
          </a:stretch>
        </p:blipFill>
        <p:spPr bwMode="auto">
          <a:xfrm>
            <a:off x="714348" y="714356"/>
            <a:ext cx="933450" cy="854075"/>
          </a:xfrm>
          <a:prstGeom prst="rect">
            <a:avLst/>
          </a:prstGeom>
          <a:noFill/>
        </p:spPr>
      </p:pic>
      <p:pic>
        <p:nvPicPr>
          <p:cNvPr id="17" name="Picture 3"/>
          <p:cNvPicPr>
            <a:picLocks noChangeAspect="1" noChangeArrowheads="1"/>
          </p:cNvPicPr>
          <p:nvPr/>
        </p:nvPicPr>
        <p:blipFill>
          <a:blip r:embed="rId3"/>
          <a:srcRect/>
          <a:stretch>
            <a:fillRect/>
          </a:stretch>
        </p:blipFill>
        <p:spPr bwMode="auto">
          <a:xfrm>
            <a:off x="7286644" y="785794"/>
            <a:ext cx="933450" cy="854075"/>
          </a:xfrm>
          <a:prstGeom prst="rect">
            <a:avLst/>
          </a:prstGeom>
          <a:noFill/>
        </p:spPr>
      </p:pic>
      <p:sp>
        <p:nvSpPr>
          <p:cNvPr id="18" name="Rectangle 17"/>
          <p:cNvSpPr/>
          <p:nvPr/>
        </p:nvSpPr>
        <p:spPr>
          <a:xfrm>
            <a:off x="3857620" y="1571612"/>
            <a:ext cx="1451039" cy="523220"/>
          </a:xfrm>
          <a:prstGeom prst="rect">
            <a:avLst/>
          </a:prstGeom>
        </p:spPr>
        <p:txBody>
          <a:bodyPr wrap="none">
            <a:spAutoFit/>
          </a:bodyPr>
          <a:lstStyle/>
          <a:p>
            <a:pPr lvl="0" algn="ctr" fontAlgn="base">
              <a:spcBef>
                <a:spcPct val="0"/>
              </a:spcBef>
              <a:spcAft>
                <a:spcPct val="0"/>
              </a:spcAft>
            </a:pPr>
            <a:r>
              <a:rPr lang="fr-FR" sz="2800" b="1" dirty="0" smtClean="0">
                <a:latin typeface="Times New Roman" pitchFamily="18" charset="0"/>
                <a:ea typeface="Calibri" pitchFamily="34" charset="0"/>
                <a:cs typeface="Times New Roman" pitchFamily="18" charset="0"/>
              </a:rPr>
              <a:t>Thème :</a:t>
            </a:r>
            <a:endParaRPr lang="fr-FR" sz="2400" dirty="0" smtClean="0">
              <a:latin typeface="Times New Roman" pitchFamily="18" charset="0"/>
              <a:cs typeface="Times New Roman" pitchFamily="18" charset="0"/>
            </a:endParaRPr>
          </a:p>
        </p:txBody>
      </p:sp>
      <p:sp>
        <p:nvSpPr>
          <p:cNvPr id="19" name="Rectangle à coins arrondis 18"/>
          <p:cNvSpPr/>
          <p:nvPr/>
        </p:nvSpPr>
        <p:spPr>
          <a:xfrm>
            <a:off x="1142976" y="2071678"/>
            <a:ext cx="7272808" cy="1714512"/>
          </a:xfrm>
          <a:prstGeom prst="roundRect">
            <a:avLst/>
          </a:prstGeom>
          <a:solidFill>
            <a:srgbClr val="FF99CC"/>
          </a:solidFill>
          <a:ln w="57150">
            <a:solidFill>
              <a:srgbClr val="0070C0"/>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sz="2400" dirty="0"/>
          </a:p>
        </p:txBody>
      </p:sp>
      <p:sp>
        <p:nvSpPr>
          <p:cNvPr id="20" name="Rectangle 19"/>
          <p:cNvSpPr/>
          <p:nvPr/>
        </p:nvSpPr>
        <p:spPr>
          <a:xfrm>
            <a:off x="214282" y="5429264"/>
            <a:ext cx="300082" cy="369332"/>
          </a:xfrm>
          <a:prstGeom prst="rect">
            <a:avLst/>
          </a:prstGeom>
        </p:spPr>
        <p:txBody>
          <a:bodyPr wrap="none">
            <a:spAutoFit/>
          </a:bodyPr>
          <a:lstStyle/>
          <a:p>
            <a:r>
              <a:rPr lang="fr-FR"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endParaRPr lang="fr-FR" dirty="0"/>
          </a:p>
        </p:txBody>
      </p:sp>
      <p:sp>
        <p:nvSpPr>
          <p:cNvPr id="25601" name="Rectangle 1"/>
          <p:cNvSpPr>
            <a:spLocks noChangeArrowheads="1"/>
          </p:cNvSpPr>
          <p:nvPr/>
        </p:nvSpPr>
        <p:spPr bwMode="auto">
          <a:xfrm>
            <a:off x="1285852" y="2143116"/>
            <a:ext cx="707236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fr-FR"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Etude biochimique de l’influence du séchage sur la valeur nutritionnelle de deux variétés de blé dur Algériennes (Bousseleme et Simeto).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5602" name="Rectangle 2"/>
          <p:cNvSpPr>
            <a:spLocks noChangeArrowheads="1"/>
          </p:cNvSpPr>
          <p:nvPr/>
        </p:nvSpPr>
        <p:spPr bwMode="auto">
          <a:xfrm>
            <a:off x="3929058" y="4000504"/>
            <a:ext cx="4429156"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tab pos="5400675" algn="l"/>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Devant le jury composé de </a:t>
            </a:r>
            <a:r>
              <a:rPr kumimoji="0" lang="fr-FR"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just" defTabSz="914400" rtl="0" eaLnBrk="1" fontAlgn="base" latinLnBrk="0" hangingPunct="1">
              <a:lnSpc>
                <a:spcPct val="150000"/>
              </a:lnSpc>
              <a:spcBef>
                <a:spcPct val="0"/>
              </a:spcBef>
              <a:spcAft>
                <a:spcPct val="0"/>
              </a:spcAft>
              <a:buClrTx/>
              <a:buSzTx/>
              <a:buFontTx/>
              <a:buNone/>
              <a:tabLst>
                <a:tab pos="5400675" algn="l"/>
              </a:tabLst>
            </a:pPr>
            <a:endParaRPr kumimoji="0" lang="fr-FR"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None/>
              <a:tabLst>
                <a:tab pos="5400675" algn="l"/>
              </a:tabLst>
            </a:pPr>
            <a:r>
              <a:rPr kumimoji="0" lang="fr-FR"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a:t>
            </a:r>
            <a:r>
              <a:rPr kumimoji="0" lang="fr-FR" sz="1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r </a:t>
            </a:r>
            <a:r>
              <a:rPr kumimoji="0" lang="fr-FR"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HEMIS. M                                      Président</a:t>
            </a:r>
            <a:endParaRPr kumimoji="0" lang="fr-FR" sz="9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None/>
              <a:tabLst>
                <a:tab pos="5400675" algn="l"/>
              </a:tabLst>
            </a:pPr>
            <a:r>
              <a:rPr kumimoji="0" lang="fr-FR"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r>
              <a:rPr kumimoji="0" lang="fr-FR" sz="1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r </a:t>
            </a:r>
            <a:r>
              <a:rPr kumimoji="0" lang="fr-FR"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MEKHANEG .B                            Encadreur </a:t>
            </a:r>
            <a:endParaRPr kumimoji="0" lang="fr-FR" sz="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None/>
              <a:tabLst>
                <a:tab pos="5400675" algn="l"/>
              </a:tabLst>
            </a:pPr>
            <a:r>
              <a:rPr kumimoji="0" lang="fr-FR"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1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r>
              <a:rPr kumimoji="0" lang="fr-FR" sz="1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r </a:t>
            </a:r>
            <a:r>
              <a:rPr kumimoji="0" lang="fr-FR" sz="1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L</a:t>
            </a:r>
            <a:r>
              <a:rPr kumimoji="0" lang="fr-FR"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ARBI BOUAMRENE .O.            Examinateur                                      </a:t>
            </a:r>
            <a:endParaRPr kumimoji="0" lang="fr-FR"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 name="Rectangle 10"/>
          <p:cNvSpPr/>
          <p:nvPr/>
        </p:nvSpPr>
        <p:spPr>
          <a:xfrm>
            <a:off x="4071934" y="6286520"/>
            <a:ext cx="3469732" cy="369332"/>
          </a:xfrm>
          <a:prstGeom prst="rect">
            <a:avLst/>
          </a:prstGeom>
        </p:spPr>
        <p:txBody>
          <a:bodyPr wrap="none">
            <a:spAutoFit/>
          </a:bodyPr>
          <a:lstStyle/>
          <a:p>
            <a:r>
              <a:rPr lang="fr-FR" b="1" i="1" dirty="0" smtClean="0"/>
              <a:t>Année universitaire : 2016  /  2017</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20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fade">
                                      <p:cBhvr>
                                        <p:cTn id="12" dur="2000"/>
                                        <p:tgtEl>
                                          <p:spTgt spid="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animEffect transition="in" filter="fade">
                                      <p:cBhvr>
                                        <p:cTn id="17" dur="2000"/>
                                        <p:tgtEl>
                                          <p:spTgt spid="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xEl>
                                              <p:pRg st="3" end="3"/>
                                            </p:txEl>
                                          </p:spTgt>
                                        </p:tgtEl>
                                        <p:attrNameLst>
                                          <p:attrName>style.visibility</p:attrName>
                                        </p:attrNameLst>
                                      </p:cBhvr>
                                      <p:to>
                                        <p:strVal val="visible"/>
                                      </p:to>
                                    </p:set>
                                    <p:animEffect transition="in" filter="fade">
                                      <p:cBhvr>
                                        <p:cTn id="22" dur="2000"/>
                                        <p:tgtEl>
                                          <p:spTgt spid="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fade">
                                      <p:cBhvr>
                                        <p:cTn id="37" dur="2000"/>
                                        <p:tgtEl>
                                          <p:spTgt spid="1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ppt_x"/>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5601">
                                            <p:txEl>
                                              <p:pRg st="0" end="0"/>
                                            </p:txEl>
                                          </p:spTgt>
                                        </p:tgtEl>
                                        <p:attrNameLst>
                                          <p:attrName>style.visibility</p:attrName>
                                        </p:attrNameLst>
                                      </p:cBhvr>
                                      <p:to>
                                        <p:strVal val="visible"/>
                                      </p:to>
                                    </p:set>
                                    <p:animEffect transition="in" filter="fade">
                                      <p:cBhvr>
                                        <p:cTn id="48" dur="2000"/>
                                        <p:tgtEl>
                                          <p:spTgt spid="25601">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2">
                                            <p:txEl>
                                              <p:pRg st="0" end="0"/>
                                            </p:txEl>
                                          </p:spTgt>
                                        </p:tgtEl>
                                        <p:attrNameLst>
                                          <p:attrName>style.visibility</p:attrName>
                                        </p:attrNameLst>
                                      </p:cBhvr>
                                      <p:to>
                                        <p:strVal val="visible"/>
                                      </p:to>
                                    </p:set>
                                    <p:animEffect transition="in" filter="fade">
                                      <p:cBhvr>
                                        <p:cTn id="53" dur="2000"/>
                                        <p:tgtEl>
                                          <p:spTgt spid="12">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
                                            <p:txEl>
                                              <p:pRg st="2" end="2"/>
                                            </p:txEl>
                                          </p:spTgt>
                                        </p:tgtEl>
                                        <p:attrNameLst>
                                          <p:attrName>style.visibility</p:attrName>
                                        </p:attrNameLst>
                                      </p:cBhvr>
                                      <p:to>
                                        <p:strVal val="visible"/>
                                      </p:to>
                                    </p:set>
                                    <p:animEffect transition="in" filter="fade">
                                      <p:cBhvr>
                                        <p:cTn id="56" dur="2000"/>
                                        <p:tgtEl>
                                          <p:spTgt spid="12">
                                            <p:txEl>
                                              <p:pRg st="2" end="2"/>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
                                            <p:txEl>
                                              <p:pRg st="4" end="4"/>
                                            </p:txEl>
                                          </p:spTgt>
                                        </p:tgtEl>
                                        <p:attrNameLst>
                                          <p:attrName>style.visibility</p:attrName>
                                        </p:attrNameLst>
                                      </p:cBhvr>
                                      <p:to>
                                        <p:strVal val="visible"/>
                                      </p:to>
                                    </p:set>
                                    <p:animEffect transition="in" filter="fade">
                                      <p:cBhvr>
                                        <p:cTn id="59" dur="2000"/>
                                        <p:tgtEl>
                                          <p:spTgt spid="12">
                                            <p:txEl>
                                              <p:pRg st="4" end="4"/>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2">
                                            <p:txEl>
                                              <p:pRg st="6" end="6"/>
                                            </p:txEl>
                                          </p:spTgt>
                                        </p:tgtEl>
                                        <p:attrNameLst>
                                          <p:attrName>style.visibility</p:attrName>
                                        </p:attrNameLst>
                                      </p:cBhvr>
                                      <p:to>
                                        <p:strVal val="visible"/>
                                      </p:to>
                                    </p:set>
                                    <p:animEffect transition="in" filter="fade">
                                      <p:cBhvr>
                                        <p:cTn id="62" dur="2000"/>
                                        <p:tgtEl>
                                          <p:spTgt spid="12">
                                            <p:txEl>
                                              <p:pRg st="6" end="6"/>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5602">
                                            <p:txEl>
                                              <p:pRg st="0" end="0"/>
                                            </p:txEl>
                                          </p:spTgt>
                                        </p:tgtEl>
                                        <p:attrNameLst>
                                          <p:attrName>style.visibility</p:attrName>
                                        </p:attrNameLst>
                                      </p:cBhvr>
                                      <p:to>
                                        <p:strVal val="visible"/>
                                      </p:to>
                                    </p:set>
                                    <p:animEffect transition="in" filter="wipe(down)">
                                      <p:cBhvr>
                                        <p:cTn id="67" dur="500"/>
                                        <p:tgtEl>
                                          <p:spTgt spid="25602">
                                            <p:txEl>
                                              <p:pRg st="0" end="0"/>
                                            </p:txEl>
                                          </p:spTgt>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5602">
                                            <p:txEl>
                                              <p:pRg st="2" end="2"/>
                                            </p:txEl>
                                          </p:spTgt>
                                        </p:tgtEl>
                                        <p:attrNameLst>
                                          <p:attrName>style.visibility</p:attrName>
                                        </p:attrNameLst>
                                      </p:cBhvr>
                                      <p:to>
                                        <p:strVal val="visible"/>
                                      </p:to>
                                    </p:set>
                                    <p:animEffect transition="in" filter="wipe(down)">
                                      <p:cBhvr>
                                        <p:cTn id="70" dur="500"/>
                                        <p:tgtEl>
                                          <p:spTgt spid="25602">
                                            <p:txEl>
                                              <p:pRg st="2" end="2"/>
                                            </p:txEl>
                                          </p:spTgt>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5602">
                                            <p:txEl>
                                              <p:pRg st="3" end="3"/>
                                            </p:txEl>
                                          </p:spTgt>
                                        </p:tgtEl>
                                        <p:attrNameLst>
                                          <p:attrName>style.visibility</p:attrName>
                                        </p:attrNameLst>
                                      </p:cBhvr>
                                      <p:to>
                                        <p:strVal val="visible"/>
                                      </p:to>
                                    </p:set>
                                    <p:animEffect transition="in" filter="wipe(down)">
                                      <p:cBhvr>
                                        <p:cTn id="73" dur="500"/>
                                        <p:tgtEl>
                                          <p:spTgt spid="25602">
                                            <p:txEl>
                                              <p:pRg st="3" end="3"/>
                                            </p:txEl>
                                          </p:spTgt>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5602">
                                            <p:txEl>
                                              <p:pRg st="4" end="4"/>
                                            </p:txEl>
                                          </p:spTgt>
                                        </p:tgtEl>
                                        <p:attrNameLst>
                                          <p:attrName>style.visibility</p:attrName>
                                        </p:attrNameLst>
                                      </p:cBhvr>
                                      <p:to>
                                        <p:strVal val="visible"/>
                                      </p:to>
                                    </p:set>
                                    <p:animEffect transition="in" filter="wipe(down)">
                                      <p:cBhvr>
                                        <p:cTn id="76" dur="500"/>
                                        <p:tgtEl>
                                          <p:spTgt spid="25602">
                                            <p:txEl>
                                              <p:pRg st="4" end="4"/>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1">
                                            <p:txEl>
                                              <p:pRg st="0" end="0"/>
                                            </p:txEl>
                                          </p:spTgt>
                                        </p:tgtEl>
                                        <p:attrNameLst>
                                          <p:attrName>style.visibility</p:attrName>
                                        </p:attrNameLst>
                                      </p:cBhvr>
                                      <p:to>
                                        <p:strVal val="visible"/>
                                      </p:to>
                                    </p:set>
                                    <p:animEffect transition="in" filter="fade">
                                      <p:cBhvr>
                                        <p:cTn id="81"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15" grpId="0" build="p"/>
      <p:bldP spid="18" grpId="0" build="allAtOnce"/>
      <p:bldP spid="19" grpId="0" animBg="1"/>
      <p:bldP spid="25601" grpId="0" build="allAtOnce"/>
      <p:bldP spid="25602" grpId="0" build="allAtOnce"/>
      <p:bldP spid="11"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ouble vague 2"/>
          <p:cNvSpPr/>
          <p:nvPr/>
        </p:nvSpPr>
        <p:spPr>
          <a:xfrm>
            <a:off x="285720" y="285728"/>
            <a:ext cx="8143932" cy="1000132"/>
          </a:xfrm>
          <a:prstGeom prst="doubleWave">
            <a:avLst>
              <a:gd name="adj1" fmla="val 6250"/>
              <a:gd name="adj2" fmla="val -10000"/>
            </a:avLst>
          </a:prstGeom>
          <a:ln w="38100"/>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1025" name="Rectangle 1"/>
          <p:cNvSpPr>
            <a:spLocks noChangeArrowheads="1"/>
          </p:cNvSpPr>
          <p:nvPr/>
        </p:nvSpPr>
        <p:spPr bwMode="auto">
          <a:xfrm>
            <a:off x="1357290" y="500042"/>
            <a:ext cx="750099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4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fr-FR" sz="3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Taux d'humidité des</a:t>
            </a:r>
            <a:r>
              <a:rPr kumimoji="0" lang="fr-FR" sz="3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graines</a:t>
            </a:r>
            <a:endParaRPr kumimoji="0" lang="fr-FR"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7" name="Graphique 6"/>
          <p:cNvGraphicFramePr/>
          <p:nvPr/>
        </p:nvGraphicFramePr>
        <p:xfrm>
          <a:off x="5786446" y="1714488"/>
          <a:ext cx="3207672" cy="38576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phique 7"/>
          <p:cNvGraphicFramePr/>
          <p:nvPr/>
        </p:nvGraphicFramePr>
        <p:xfrm>
          <a:off x="2786050" y="1714488"/>
          <a:ext cx="3000396" cy="3857652"/>
        </p:xfrm>
        <a:graphic>
          <a:graphicData uri="http://schemas.openxmlformats.org/drawingml/2006/chart">
            <c:chart xmlns:c="http://schemas.openxmlformats.org/drawingml/2006/chart" xmlns:r="http://schemas.openxmlformats.org/officeDocument/2006/relationships" r:id="rId3"/>
          </a:graphicData>
        </a:graphic>
      </p:graphicFrame>
      <p:sp>
        <p:nvSpPr>
          <p:cNvPr id="10" name="Organigramme : Processus 9"/>
          <p:cNvSpPr/>
          <p:nvPr/>
        </p:nvSpPr>
        <p:spPr>
          <a:xfrm>
            <a:off x="2786018" y="5715016"/>
            <a:ext cx="6357982" cy="612648"/>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just"/>
            <a:r>
              <a:rPr lang="fr-FR" sz="2400" b="1" dirty="0" smtClean="0">
                <a:latin typeface="Times New Roman" pitchFamily="18" charset="0"/>
                <a:cs typeface="Times New Roman" pitchFamily="18" charset="0"/>
              </a:rPr>
              <a:t>Figure</a:t>
            </a:r>
            <a:r>
              <a:rPr lang="fr-FR" sz="2400" dirty="0" smtClean="0">
                <a:latin typeface="Times New Roman" pitchFamily="18" charset="0"/>
                <a:cs typeface="Times New Roman" pitchFamily="18" charset="0"/>
              </a:rPr>
              <a:t> : taux d’ humidités des graines.</a:t>
            </a:r>
            <a:endParaRPr lang="fr-FR" sz="2400" dirty="0">
              <a:latin typeface="Times New Roman" pitchFamily="18" charset="0"/>
              <a:cs typeface="Times New Roman" pitchFamily="18" charset="0"/>
            </a:endParaRPr>
          </a:p>
        </p:txBody>
      </p:sp>
      <p:sp>
        <p:nvSpPr>
          <p:cNvPr id="13" name="Rectangle 12"/>
          <p:cNvSpPr/>
          <p:nvPr/>
        </p:nvSpPr>
        <p:spPr>
          <a:xfrm>
            <a:off x="0" y="2428868"/>
            <a:ext cx="2571736" cy="2308324"/>
          </a:xfrm>
          <a:prstGeom prst="rect">
            <a:avLst/>
          </a:prstGeom>
        </p:spPr>
        <p:txBody>
          <a:bodyPr wrap="square">
            <a:spAutoFit/>
          </a:bodyPr>
          <a:lstStyle/>
          <a:p>
            <a:pPr algn="just"/>
            <a:r>
              <a:rPr lang="fr-FR" dirty="0" smtClean="0"/>
              <a:t> 	</a:t>
            </a:r>
            <a:r>
              <a:rPr lang="fr-FR" sz="2400" dirty="0" smtClean="0">
                <a:latin typeface="Times New Roman" pitchFamily="18" charset="0"/>
                <a:cs typeface="Times New Roman" pitchFamily="18" charset="0"/>
              </a:rPr>
              <a:t>La  teneur en eau doit être comprise entre un minimum de 10 à et un maximum de 19%</a:t>
            </a:r>
            <a:endParaRPr lang="fr-FR" sz="3600" dirty="0">
              <a:latin typeface="Times New Roman" pitchFamily="18" charset="0"/>
              <a:cs typeface="Times New Roman" pitchFamily="18" charset="0"/>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5">
                                            <p:txEl>
                                              <p:pRg st="0" end="0"/>
                                            </p:txEl>
                                          </p:spTgt>
                                        </p:tgtEl>
                                        <p:attrNameLst>
                                          <p:attrName>style.visibility</p:attrName>
                                        </p:attrNameLst>
                                      </p:cBhvr>
                                      <p:to>
                                        <p:strVal val="visible"/>
                                      </p:to>
                                    </p:set>
                                    <p:animEffect transition="in" filter="fade">
                                      <p:cBhvr>
                                        <p:cTn id="12" dur="2000"/>
                                        <p:tgtEl>
                                          <p:spTgt spid="102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bg/>
                                          </p:spTgt>
                                        </p:tgtEl>
                                        <p:attrNameLst>
                                          <p:attrName>style.visibility</p:attrName>
                                        </p:attrNameLst>
                                      </p:cBhvr>
                                      <p:to>
                                        <p:strVal val="visible"/>
                                      </p:to>
                                    </p:set>
                                    <p:animEffect transition="in" filter="fade">
                                      <p:cBhvr>
                                        <p:cTn id="27" dur="2000"/>
                                        <p:tgtEl>
                                          <p:spTgt spid="10">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xEl>
                                              <p:pRg st="0" end="0"/>
                                            </p:txEl>
                                          </p:spTgt>
                                        </p:tgtEl>
                                        <p:attrNameLst>
                                          <p:attrName>style.visibility</p:attrName>
                                        </p:attrNameLst>
                                      </p:cBhvr>
                                      <p:to>
                                        <p:strVal val="visible"/>
                                      </p:to>
                                    </p:set>
                                    <p:animEffect transition="in" filter="fade">
                                      <p:cBhvr>
                                        <p:cTn id="30" dur="2000"/>
                                        <p:tgtEl>
                                          <p:spTgt spid="10">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
                                            <p:txEl>
                                              <p:pRg st="0" end="0"/>
                                            </p:txEl>
                                          </p:spTgt>
                                        </p:tgtEl>
                                        <p:attrNameLst>
                                          <p:attrName>style.visibility</p:attrName>
                                        </p:attrNameLst>
                                      </p:cBhvr>
                                      <p:to>
                                        <p:strVal val="visible"/>
                                      </p:to>
                                    </p:set>
                                    <p:animEffect transition="in" filter="fade">
                                      <p:cBhvr>
                                        <p:cTn id="35"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25" grpId="0" build="allAtOnce"/>
      <p:bldGraphic spid="7" grpId="0">
        <p:bldAsOne/>
      </p:bldGraphic>
      <p:bldGraphic spid="8" grpId="0">
        <p:bldAsOne/>
      </p:bldGraphic>
      <p:bldP spid="10" grpId="0" build="allAtOnce" animBg="1"/>
      <p:bldP spid="13"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ague 1"/>
          <p:cNvSpPr/>
          <p:nvPr/>
        </p:nvSpPr>
        <p:spPr>
          <a:xfrm>
            <a:off x="1500166" y="0"/>
            <a:ext cx="5786478" cy="1000132"/>
          </a:xfrm>
          <a:prstGeom prst="wave">
            <a:avLst>
              <a:gd name="adj1" fmla="val 12500"/>
              <a:gd name="adj2" fmla="val -7867"/>
            </a:avLst>
          </a:prstGeom>
          <a:ln w="38100">
            <a:solidFill>
              <a:schemeClr val="accent6">
                <a:lumMod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fr-FR"/>
          </a:p>
        </p:txBody>
      </p:sp>
      <p:sp>
        <p:nvSpPr>
          <p:cNvPr id="15361" name="Rectangle 1"/>
          <p:cNvSpPr>
            <a:spLocks noChangeArrowheads="1"/>
          </p:cNvSpPr>
          <p:nvPr/>
        </p:nvSpPr>
        <p:spPr bwMode="auto">
          <a:xfrm>
            <a:off x="2285984" y="214290"/>
            <a:ext cx="435771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Résultats d’extraction d’huile </a:t>
            </a:r>
            <a:endParaRPr kumimoji="0" lang="fr-FR"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Ellipse 6"/>
          <p:cNvSpPr/>
          <p:nvPr/>
        </p:nvSpPr>
        <p:spPr>
          <a:xfrm>
            <a:off x="214282" y="1000108"/>
            <a:ext cx="4071998" cy="1000132"/>
          </a:xfrm>
          <a:prstGeom prst="ellipse">
            <a:avLst/>
          </a:prstGeom>
          <a:solidFill>
            <a:schemeClr val="accent2">
              <a:lumMod val="20000"/>
              <a:lumOff val="80000"/>
            </a:schemeClr>
          </a:solidFill>
          <a:ln>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fr-FR" sz="2800" dirty="0">
                <a:latin typeface="Times New Roman" pitchFamily="18" charset="0"/>
                <a:cs typeface="Times New Roman" pitchFamily="18" charset="0"/>
              </a:rPr>
              <a:t>R</a:t>
            </a:r>
            <a:r>
              <a:rPr lang="fr-FR" sz="2800" dirty="0" smtClean="0">
                <a:latin typeface="Times New Roman" pitchFamily="18" charset="0"/>
                <a:cs typeface="Times New Roman" pitchFamily="18" charset="0"/>
              </a:rPr>
              <a:t>endement en huile </a:t>
            </a:r>
            <a:endParaRPr lang="fr-FR" sz="2800" dirty="0">
              <a:latin typeface="Times New Roman" pitchFamily="18" charset="0"/>
              <a:cs typeface="Times New Roman" pitchFamily="18" charset="0"/>
            </a:endParaRPr>
          </a:p>
        </p:txBody>
      </p:sp>
      <p:graphicFrame>
        <p:nvGraphicFramePr>
          <p:cNvPr id="8" name="Graphique 7"/>
          <p:cNvGraphicFramePr/>
          <p:nvPr/>
        </p:nvGraphicFramePr>
        <p:xfrm>
          <a:off x="4286248" y="1928802"/>
          <a:ext cx="4643470" cy="3214710"/>
        </p:xfrm>
        <a:graphic>
          <a:graphicData uri="http://schemas.openxmlformats.org/drawingml/2006/chart">
            <c:chart xmlns:c="http://schemas.openxmlformats.org/drawingml/2006/chart" xmlns:r="http://schemas.openxmlformats.org/officeDocument/2006/relationships" r:id="rId2"/>
          </a:graphicData>
        </a:graphic>
      </p:graphicFrame>
      <p:sp>
        <p:nvSpPr>
          <p:cNvPr id="9" name="ZoneTexte 8"/>
          <p:cNvSpPr txBox="1"/>
          <p:nvPr/>
        </p:nvSpPr>
        <p:spPr>
          <a:xfrm>
            <a:off x="4071935" y="5357826"/>
            <a:ext cx="5072066" cy="830997"/>
          </a:xfrm>
          <a:prstGeom prst="rect">
            <a:avLst/>
          </a:prstGeom>
          <a:noFill/>
        </p:spPr>
        <p:txBody>
          <a:bodyPr wrap="square" rtlCol="0">
            <a:spAutoFit/>
          </a:bodyPr>
          <a:lstStyle/>
          <a:p>
            <a:pPr algn="just"/>
            <a:r>
              <a:rPr lang="fr-FR" sz="2400" b="1" dirty="0" smtClean="0">
                <a:latin typeface="Times New Roman" pitchFamily="18" charset="0"/>
                <a:cs typeface="Times New Roman" pitchFamily="18" charset="0"/>
              </a:rPr>
              <a:t>Figure</a:t>
            </a:r>
            <a:r>
              <a:rPr lang="fr-FR" sz="2400" dirty="0" smtClean="0">
                <a:latin typeface="Times New Roman" pitchFamily="18" charset="0"/>
                <a:cs typeface="Times New Roman" pitchFamily="18" charset="0"/>
              </a:rPr>
              <a:t>: Rendement en huile pour les deux variété .</a:t>
            </a:r>
            <a:endParaRPr lang="fr-FR" sz="2400" dirty="0">
              <a:latin typeface="Times New Roman" pitchFamily="18" charset="0"/>
              <a:cs typeface="Times New Roman" pitchFamily="18" charset="0"/>
            </a:endParaRPr>
          </a:p>
        </p:txBody>
      </p:sp>
      <p:sp>
        <p:nvSpPr>
          <p:cNvPr id="15362" name="Rectangle 2"/>
          <p:cNvSpPr>
            <a:spLocks noChangeArrowheads="1"/>
          </p:cNvSpPr>
          <p:nvPr/>
        </p:nvSpPr>
        <p:spPr bwMode="auto">
          <a:xfrm>
            <a:off x="500034" y="2214554"/>
            <a:ext cx="314324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La première variété (Bousseleme)  à enregistrée un rendement de 16.1% relativement élevés par rapport à la deuxième variété (Siméto) 12.%.</a:t>
            </a:r>
            <a:endParaRPr kumimoji="0" lang="fr-FR"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1">
                                            <p:txEl>
                                              <p:pRg st="0" end="0"/>
                                            </p:txEl>
                                          </p:spTgt>
                                        </p:tgtEl>
                                        <p:attrNameLst>
                                          <p:attrName>style.visibility</p:attrName>
                                        </p:attrNameLst>
                                      </p:cBhvr>
                                      <p:to>
                                        <p:strVal val="visible"/>
                                      </p:to>
                                    </p:set>
                                    <p:animEffect transition="in" filter="fade">
                                      <p:cBhvr>
                                        <p:cTn id="12" dur="2000"/>
                                        <p:tgtEl>
                                          <p:spTgt spid="1536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Effect transition="in" filter="fade">
                                      <p:cBhvr>
                                        <p:cTn id="17" dur="2000"/>
                                        <p:tgtEl>
                                          <p:spTgt spid="7">
                                            <p:bg/>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fade">
                                      <p:cBhvr>
                                        <p:cTn id="20" dur="20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fade">
                                      <p:cBhvr>
                                        <p:cTn id="30" dur="2000"/>
                                        <p:tgtEl>
                                          <p:spTgt spid="9">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5362">
                                            <p:txEl>
                                              <p:pRg st="0" end="0"/>
                                            </p:txEl>
                                          </p:spTgt>
                                        </p:tgtEl>
                                        <p:attrNameLst>
                                          <p:attrName>style.visibility</p:attrName>
                                        </p:attrNameLst>
                                      </p:cBhvr>
                                      <p:to>
                                        <p:strVal val="visible"/>
                                      </p:to>
                                    </p:set>
                                    <p:animEffect transition="in" filter="fade">
                                      <p:cBhvr>
                                        <p:cTn id="35" dur="2000"/>
                                        <p:tgtEl>
                                          <p:spTgt spid="1536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361" grpId="0" build="allAtOnce"/>
      <p:bldP spid="7" grpId="0" build="allAtOnce" animBg="1"/>
      <p:bldGraphic spid="8" grpId="0">
        <p:bldAsOne/>
      </p:bldGraphic>
      <p:bldP spid="9" grpId="0" build="allAtOnce"/>
      <p:bldP spid="15362"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uble vague 1"/>
          <p:cNvSpPr/>
          <p:nvPr/>
        </p:nvSpPr>
        <p:spPr>
          <a:xfrm>
            <a:off x="1000100" y="0"/>
            <a:ext cx="6858048" cy="857256"/>
          </a:xfrm>
          <a:prstGeom prst="doubleWave">
            <a:avLst>
              <a:gd name="adj1" fmla="val 4281"/>
              <a:gd name="adj2" fmla="val -598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fr-FR"/>
          </a:p>
        </p:txBody>
      </p:sp>
      <p:sp>
        <p:nvSpPr>
          <p:cNvPr id="16385" name="Rectangle 1"/>
          <p:cNvSpPr>
            <a:spLocks noChangeArrowheads="1"/>
          </p:cNvSpPr>
          <p:nvPr/>
        </p:nvSpPr>
        <p:spPr bwMode="auto">
          <a:xfrm>
            <a:off x="1714480" y="214290"/>
            <a:ext cx="614366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Résultats d’analyse physiologique</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Nuage 3"/>
          <p:cNvSpPr/>
          <p:nvPr/>
        </p:nvSpPr>
        <p:spPr>
          <a:xfrm>
            <a:off x="0" y="1142984"/>
            <a:ext cx="4286248" cy="928694"/>
          </a:xfrm>
          <a:prstGeom prst="cloud">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5" name="Rectangle 4"/>
          <p:cNvSpPr/>
          <p:nvPr/>
        </p:nvSpPr>
        <p:spPr>
          <a:xfrm>
            <a:off x="357158" y="1285860"/>
            <a:ext cx="3691139" cy="523220"/>
          </a:xfrm>
          <a:prstGeom prst="rect">
            <a:avLst/>
          </a:prstGeom>
        </p:spPr>
        <p:txBody>
          <a:bodyPr wrap="none">
            <a:spAutoFit/>
          </a:bodyPr>
          <a:lstStyle/>
          <a:p>
            <a:pPr algn="just"/>
            <a:r>
              <a:rPr lang="fr-FR" sz="2800" b="1" dirty="0" smtClean="0"/>
              <a:t>    </a:t>
            </a:r>
            <a:r>
              <a:rPr lang="fr-FR" sz="2800" b="1" dirty="0" smtClean="0">
                <a:latin typeface="Times New Roman" pitchFamily="18" charset="0"/>
                <a:cs typeface="Times New Roman" pitchFamily="18" charset="0"/>
              </a:rPr>
              <a:t>Taux </a:t>
            </a:r>
            <a:r>
              <a:rPr lang="fr-FR" sz="2800" b="1" dirty="0">
                <a:latin typeface="Times New Roman" pitchFamily="18" charset="0"/>
                <a:cs typeface="Times New Roman" pitchFamily="18" charset="0"/>
              </a:rPr>
              <a:t>de germination</a:t>
            </a:r>
            <a:endParaRPr lang="fr-FR" sz="2800" dirty="0">
              <a:latin typeface="Times New Roman" pitchFamily="18" charset="0"/>
              <a:cs typeface="Times New Roman" pitchFamily="18" charset="0"/>
            </a:endParaRPr>
          </a:p>
        </p:txBody>
      </p:sp>
      <p:sp>
        <p:nvSpPr>
          <p:cNvPr id="7" name="Rectangle 6"/>
          <p:cNvSpPr/>
          <p:nvPr/>
        </p:nvSpPr>
        <p:spPr>
          <a:xfrm>
            <a:off x="214282" y="2285992"/>
            <a:ext cx="3357586" cy="523220"/>
          </a:xfrm>
          <a:prstGeom prst="rect">
            <a:avLst/>
          </a:prstGeom>
        </p:spPr>
        <p:txBody>
          <a:bodyPr wrap="square">
            <a:spAutoFit/>
          </a:bodyPr>
          <a:lstStyle/>
          <a:p>
            <a:pPr algn="just"/>
            <a:r>
              <a:rPr lang="fr-FR" sz="2800" dirty="0" smtClean="0"/>
              <a:t>	</a:t>
            </a:r>
            <a:endParaRPr lang="fr-FR" sz="2800" dirty="0">
              <a:latin typeface="Times New Roman" pitchFamily="18" charset="0"/>
              <a:cs typeface="Times New Roman" pitchFamily="18" charset="0"/>
            </a:endParaRPr>
          </a:p>
        </p:txBody>
      </p:sp>
      <p:sp>
        <p:nvSpPr>
          <p:cNvPr id="8" name="ZoneTexte 7"/>
          <p:cNvSpPr txBox="1"/>
          <p:nvPr/>
        </p:nvSpPr>
        <p:spPr>
          <a:xfrm>
            <a:off x="1928794" y="6215082"/>
            <a:ext cx="5072414" cy="400110"/>
          </a:xfrm>
          <a:prstGeom prst="rect">
            <a:avLst/>
          </a:prstGeom>
          <a:noFill/>
        </p:spPr>
        <p:txBody>
          <a:bodyPr wrap="none" rtlCol="0">
            <a:spAutoFit/>
          </a:bodyPr>
          <a:lstStyle/>
          <a:p>
            <a:pPr algn="just"/>
            <a:r>
              <a:rPr lang="fr-FR" sz="2000" b="1" dirty="0" smtClean="0">
                <a:latin typeface="Times New Roman" pitchFamily="18" charset="0"/>
                <a:cs typeface="Times New Roman" pitchFamily="18" charset="0"/>
              </a:rPr>
              <a:t>  Figure</a:t>
            </a:r>
            <a:r>
              <a:rPr lang="fr-FR" sz="2000" dirty="0" smtClean="0">
                <a:latin typeface="Times New Roman" pitchFamily="18" charset="0"/>
                <a:cs typeface="Times New Roman" pitchFamily="18" charset="0"/>
              </a:rPr>
              <a:t> : taux de germination de deux variétés.</a:t>
            </a:r>
            <a:endParaRPr lang="fr-FR" sz="2000" dirty="0">
              <a:latin typeface="Times New Roman" pitchFamily="18" charset="0"/>
              <a:cs typeface="Times New Roman" pitchFamily="18" charset="0"/>
            </a:endParaRPr>
          </a:p>
        </p:txBody>
      </p:sp>
      <p:graphicFrame>
        <p:nvGraphicFramePr>
          <p:cNvPr id="9" name="Graphique 8"/>
          <p:cNvGraphicFramePr/>
          <p:nvPr/>
        </p:nvGraphicFramePr>
        <p:xfrm>
          <a:off x="1214414" y="2304668"/>
          <a:ext cx="6786611" cy="376753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5">
                                            <p:txEl>
                                              <p:pRg st="0" end="0"/>
                                            </p:txEl>
                                          </p:spTgt>
                                        </p:tgtEl>
                                        <p:attrNameLst>
                                          <p:attrName>style.visibility</p:attrName>
                                        </p:attrNameLst>
                                      </p:cBhvr>
                                      <p:to>
                                        <p:strVal val="visible"/>
                                      </p:to>
                                    </p:set>
                                    <p:animEffect transition="in" filter="fade">
                                      <p:cBhvr>
                                        <p:cTn id="12" dur="2000"/>
                                        <p:tgtEl>
                                          <p:spTgt spid="1638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2000"/>
                                        <p:tgtEl>
                                          <p:spTgt spid="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385" grpId="0" build="allAtOnce"/>
      <p:bldP spid="4" grpId="0" animBg="1"/>
      <p:bldP spid="5" grpId="0" build="allAtOnce"/>
      <p:bldP spid="8" grpId="0" build="allAtOnce"/>
      <p:bldGraphic spid="9"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gner un rectangle avec un coin diagonal 1"/>
          <p:cNvSpPr/>
          <p:nvPr/>
        </p:nvSpPr>
        <p:spPr>
          <a:xfrm>
            <a:off x="142844" y="0"/>
            <a:ext cx="8786874" cy="500042"/>
          </a:xfrm>
          <a:prstGeom prst="snip2DiagRect">
            <a:avLst>
              <a:gd name="adj1" fmla="val 0"/>
              <a:gd name="adj2" fmla="val 2174"/>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fr-FR"/>
          </a:p>
        </p:txBody>
      </p:sp>
      <p:sp>
        <p:nvSpPr>
          <p:cNvPr id="1025" name="Rectangle 1"/>
          <p:cNvSpPr>
            <a:spLocks noChangeArrowheads="1"/>
          </p:cNvSpPr>
          <p:nvPr/>
        </p:nvSpPr>
        <p:spPr bwMode="auto">
          <a:xfrm>
            <a:off x="571472" y="0"/>
            <a:ext cx="835824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Résultats d’analyse physico-chimique de l’huile du blé dur</a:t>
            </a:r>
            <a:endParaRPr kumimoji="0" lang="fr-FR"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3"/>
          <p:cNvSpPr/>
          <p:nvPr/>
        </p:nvSpPr>
        <p:spPr>
          <a:xfrm>
            <a:off x="0" y="642918"/>
            <a:ext cx="8643998" cy="830997"/>
          </a:xfrm>
          <a:prstGeom prst="rect">
            <a:avLst/>
          </a:prstGeom>
        </p:spPr>
        <p:txBody>
          <a:bodyPr wrap="square">
            <a:spAutoFit/>
          </a:bodyPr>
          <a:lstStyle/>
          <a:p>
            <a:pPr algn="just"/>
            <a:r>
              <a:rPr lang="fr-FR" sz="2000" dirty="0" smtClean="0"/>
              <a:t>      	</a:t>
            </a:r>
            <a:r>
              <a:rPr lang="fr-FR" sz="2400" dirty="0" smtClean="0">
                <a:latin typeface="Times New Roman" pitchFamily="18" charset="0"/>
                <a:cs typeface="Times New Roman" pitchFamily="18" charset="0"/>
              </a:rPr>
              <a:t>Les  caractéristique  physico-chimique des huiles du blé dur  de deux variétés  sont  résume dans le tableaux suivant:</a:t>
            </a:r>
            <a:endParaRPr lang="fr-FR" sz="2400" dirty="0">
              <a:latin typeface="Times New Roman" pitchFamily="18" charset="0"/>
              <a:cs typeface="Times New Roman" pitchFamily="18" charset="0"/>
            </a:endParaRPr>
          </a:p>
        </p:txBody>
      </p:sp>
      <p:graphicFrame>
        <p:nvGraphicFramePr>
          <p:cNvPr id="8" name="Tableau 7"/>
          <p:cNvGraphicFramePr>
            <a:graphicFrameLocks noGrp="1"/>
          </p:cNvGraphicFramePr>
          <p:nvPr/>
        </p:nvGraphicFramePr>
        <p:xfrm>
          <a:off x="214282" y="1528572"/>
          <a:ext cx="8715437" cy="5056409"/>
        </p:xfrm>
        <a:graphic>
          <a:graphicData uri="http://schemas.openxmlformats.org/drawingml/2006/table">
            <a:tbl>
              <a:tblPr firstRow="1" bandRow="1">
                <a:tableStyleId>{5C22544A-7EE6-4342-B048-85BDC9FD1C3A}</a:tableStyleId>
              </a:tblPr>
              <a:tblGrid>
                <a:gridCol w="2160852"/>
                <a:gridCol w="2160852"/>
                <a:gridCol w="2160852"/>
                <a:gridCol w="2232881"/>
              </a:tblGrid>
              <a:tr h="332667">
                <a:tc>
                  <a:txBody>
                    <a:bodyPr/>
                    <a:lstStyle/>
                    <a:p>
                      <a:r>
                        <a:rPr lang="fr-FR" dirty="0" smtClean="0">
                          <a:latin typeface="Times New Roman" pitchFamily="18" charset="0"/>
                          <a:cs typeface="Times New Roman" pitchFamily="18" charset="0"/>
                        </a:rPr>
                        <a:t>Huile </a:t>
                      </a:r>
                      <a:endParaRPr lang="fr-FR" dirty="0">
                        <a:latin typeface="Times New Roman" pitchFamily="18" charset="0"/>
                        <a:cs typeface="Times New Roman" pitchFamily="18" charset="0"/>
                      </a:endParaRPr>
                    </a:p>
                  </a:txBody>
                  <a:tcPr>
                    <a:solidFill>
                      <a:schemeClr val="tx1"/>
                    </a:solidFill>
                  </a:tcPr>
                </a:tc>
                <a:tc>
                  <a:txBody>
                    <a:bodyPr/>
                    <a:lstStyle/>
                    <a:p>
                      <a:r>
                        <a:rPr lang="fr-FR" dirty="0" smtClean="0">
                          <a:latin typeface="Times New Roman" pitchFamily="18" charset="0"/>
                          <a:cs typeface="Times New Roman" pitchFamily="18" charset="0"/>
                        </a:rPr>
                        <a:t>Bousseleme </a:t>
                      </a:r>
                      <a:endParaRPr lang="fr-FR" dirty="0">
                        <a:latin typeface="Times New Roman" pitchFamily="18" charset="0"/>
                        <a:cs typeface="Times New Roman" pitchFamily="18" charset="0"/>
                      </a:endParaRPr>
                    </a:p>
                  </a:txBody>
                  <a:tcPr>
                    <a:solidFill>
                      <a:schemeClr val="tx1"/>
                    </a:solidFill>
                  </a:tcPr>
                </a:tc>
                <a:tc>
                  <a:txBody>
                    <a:bodyPr/>
                    <a:lstStyle/>
                    <a:p>
                      <a:r>
                        <a:rPr lang="fr-FR" dirty="0" smtClean="0">
                          <a:latin typeface="Times New Roman" pitchFamily="18" charset="0"/>
                          <a:cs typeface="Times New Roman" pitchFamily="18" charset="0"/>
                        </a:rPr>
                        <a:t>Simeto </a:t>
                      </a:r>
                      <a:endParaRPr lang="fr-FR" dirty="0">
                        <a:latin typeface="Times New Roman" pitchFamily="18" charset="0"/>
                        <a:cs typeface="Times New Roman" pitchFamily="18" charset="0"/>
                      </a:endParaRPr>
                    </a:p>
                  </a:txBody>
                  <a:tcPr>
                    <a:solidFill>
                      <a:schemeClr val="tx1"/>
                    </a:solidFill>
                  </a:tcPr>
                </a:tc>
                <a:tc>
                  <a:txBody>
                    <a:bodyPr/>
                    <a:lstStyle/>
                    <a:p>
                      <a:r>
                        <a:rPr lang="fr-FR" dirty="0" smtClean="0">
                          <a:latin typeface="Times New Roman" pitchFamily="18" charset="0"/>
                          <a:cs typeface="Times New Roman" pitchFamily="18" charset="0"/>
                        </a:rPr>
                        <a:t>Norme codex</a:t>
                      </a:r>
                      <a:endParaRPr lang="fr-FR" dirty="0">
                        <a:latin typeface="Times New Roman" pitchFamily="18" charset="0"/>
                        <a:cs typeface="Times New Roman" pitchFamily="18" charset="0"/>
                      </a:endParaRPr>
                    </a:p>
                  </a:txBody>
                  <a:tcPr>
                    <a:solidFill>
                      <a:schemeClr val="tx1"/>
                    </a:solidFill>
                  </a:tcPr>
                </a:tc>
              </a:tr>
              <a:tr h="748500">
                <a:tc>
                  <a:txBody>
                    <a:bodyPr/>
                    <a:lstStyle/>
                    <a:p>
                      <a:r>
                        <a:rPr lang="fr-FR" sz="2000" b="1" dirty="0" smtClean="0">
                          <a:latin typeface="Times New Roman" pitchFamily="18" charset="0"/>
                          <a:cs typeface="Times New Roman" pitchFamily="18" charset="0"/>
                        </a:rPr>
                        <a:t>Indice de réfraction</a:t>
                      </a:r>
                      <a:r>
                        <a:rPr lang="fr-FR" sz="2000" b="1" baseline="0" dirty="0" smtClean="0">
                          <a:latin typeface="Times New Roman" pitchFamily="18" charset="0"/>
                          <a:cs typeface="Times New Roman" pitchFamily="18" charset="0"/>
                        </a:rPr>
                        <a:t> </a:t>
                      </a:r>
                      <a:endParaRPr lang="fr-FR" sz="2000" b="1" dirty="0">
                        <a:latin typeface="Times New Roman" pitchFamily="18" charset="0"/>
                        <a:cs typeface="Times New Roman" pitchFamily="18" charset="0"/>
                      </a:endParaRPr>
                    </a:p>
                  </a:txBody>
                  <a:tcPr>
                    <a:solidFill>
                      <a:schemeClr val="accent4">
                        <a:lumMod val="60000"/>
                        <a:lumOff val="40000"/>
                      </a:schemeClr>
                    </a:solidFill>
                  </a:tcPr>
                </a:tc>
                <a:tc>
                  <a:txBody>
                    <a:bodyPr/>
                    <a:lstStyle/>
                    <a:p>
                      <a:r>
                        <a:rPr kumimoji="0" lang="fr-FR" sz="2400" kern="1200" dirty="0" smtClean="0">
                          <a:solidFill>
                            <a:schemeClr val="dk1"/>
                          </a:solidFill>
                          <a:latin typeface="Times New Roman" pitchFamily="18" charset="0"/>
                          <a:ea typeface="+mn-ea"/>
                          <a:cs typeface="Times New Roman" pitchFamily="18" charset="0"/>
                        </a:rPr>
                        <a:t>1.477</a:t>
                      </a:r>
                      <a:endParaRPr lang="fr-FR" sz="2400" dirty="0">
                        <a:latin typeface="Times New Roman" pitchFamily="18" charset="0"/>
                        <a:cs typeface="Times New Roman" pitchFamily="18" charset="0"/>
                      </a:endParaRPr>
                    </a:p>
                  </a:txBody>
                  <a:tcPr>
                    <a:solidFill>
                      <a:schemeClr val="accent4">
                        <a:lumMod val="60000"/>
                        <a:lumOff val="40000"/>
                      </a:schemeClr>
                    </a:solidFill>
                  </a:tcPr>
                </a:tc>
                <a:tc>
                  <a:txBody>
                    <a:bodyPr/>
                    <a:lstStyle/>
                    <a:p>
                      <a:r>
                        <a:rPr kumimoji="0" lang="fr-FR" sz="2400" kern="1200" dirty="0" smtClean="0">
                          <a:solidFill>
                            <a:schemeClr val="dk1"/>
                          </a:solidFill>
                          <a:latin typeface="Times New Roman" pitchFamily="18" charset="0"/>
                          <a:ea typeface="+mn-ea"/>
                          <a:cs typeface="Times New Roman" pitchFamily="18" charset="0"/>
                        </a:rPr>
                        <a:t>1.475</a:t>
                      </a:r>
                      <a:endParaRPr lang="fr-FR" sz="2400" dirty="0">
                        <a:latin typeface="Times New Roman" pitchFamily="18" charset="0"/>
                        <a:cs typeface="Times New Roman" pitchFamily="18" charset="0"/>
                      </a:endParaRPr>
                    </a:p>
                  </a:txBody>
                  <a:tcPr>
                    <a:solidFill>
                      <a:schemeClr val="accent4">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2400" kern="1200" dirty="0" smtClean="0">
                          <a:solidFill>
                            <a:schemeClr val="dk1"/>
                          </a:solidFill>
                          <a:latin typeface="Times New Roman" pitchFamily="18" charset="0"/>
                          <a:ea typeface="+mn-ea"/>
                          <a:cs typeface="Times New Roman" pitchFamily="18" charset="0"/>
                        </a:rPr>
                        <a:t>1.474-1.478</a:t>
                      </a:r>
                    </a:p>
                    <a:p>
                      <a:endParaRPr lang="fr-FR" sz="2400" dirty="0">
                        <a:latin typeface="Times New Roman" pitchFamily="18" charset="0"/>
                        <a:cs typeface="Times New Roman" pitchFamily="18" charset="0"/>
                      </a:endParaRPr>
                    </a:p>
                  </a:txBody>
                  <a:tcPr>
                    <a:solidFill>
                      <a:schemeClr val="accent4">
                        <a:lumMod val="60000"/>
                        <a:lumOff val="40000"/>
                      </a:schemeClr>
                    </a:solidFill>
                  </a:tcPr>
                </a:tc>
              </a:tr>
              <a:tr h="587885">
                <a:tc>
                  <a:txBody>
                    <a:bodyPr/>
                    <a:lstStyle/>
                    <a:p>
                      <a:r>
                        <a:rPr lang="fr-FR" sz="2400" b="1" dirty="0" smtClean="0">
                          <a:latin typeface="Times New Roman" pitchFamily="18" charset="0"/>
                          <a:cs typeface="Times New Roman" pitchFamily="18" charset="0"/>
                        </a:rPr>
                        <a:t>Densités </a:t>
                      </a:r>
                      <a:endParaRPr lang="fr-FR" sz="2400" b="1" dirty="0">
                        <a:latin typeface="Times New Roman" pitchFamily="18" charset="0"/>
                        <a:cs typeface="Times New Roman" pitchFamily="18" charset="0"/>
                      </a:endParaRPr>
                    </a:p>
                  </a:txBody>
                  <a:tcPr>
                    <a:solidFill>
                      <a:schemeClr val="bg2"/>
                    </a:solidFill>
                  </a:tcPr>
                </a:tc>
                <a:tc>
                  <a:txBody>
                    <a:bodyPr/>
                    <a:lstStyle/>
                    <a:p>
                      <a:r>
                        <a:rPr kumimoji="0" lang="fr-FR" sz="2400" kern="1200" dirty="0" smtClean="0">
                          <a:solidFill>
                            <a:schemeClr val="dk1"/>
                          </a:solidFill>
                          <a:latin typeface="Times New Roman" pitchFamily="18" charset="0"/>
                          <a:ea typeface="+mn-ea"/>
                          <a:cs typeface="Times New Roman" pitchFamily="18" charset="0"/>
                        </a:rPr>
                        <a:t>0.761</a:t>
                      </a:r>
                      <a:endParaRPr lang="fr-FR" sz="2400" dirty="0">
                        <a:latin typeface="Times New Roman" pitchFamily="18" charset="0"/>
                        <a:cs typeface="Times New Roman" pitchFamily="18" charset="0"/>
                      </a:endParaRPr>
                    </a:p>
                  </a:txBody>
                  <a:tcPr>
                    <a:solidFill>
                      <a:schemeClr val="bg2"/>
                    </a:solidFill>
                  </a:tcPr>
                </a:tc>
                <a:tc>
                  <a:txBody>
                    <a:bodyPr/>
                    <a:lstStyle/>
                    <a:p>
                      <a:r>
                        <a:rPr kumimoji="0" lang="fr-FR" sz="2400" kern="1200" dirty="0" smtClean="0">
                          <a:solidFill>
                            <a:schemeClr val="dk1"/>
                          </a:solidFill>
                          <a:latin typeface="Times New Roman" pitchFamily="18" charset="0"/>
                          <a:ea typeface="+mn-ea"/>
                          <a:cs typeface="Times New Roman" pitchFamily="18" charset="0"/>
                        </a:rPr>
                        <a:t>0.732</a:t>
                      </a:r>
                      <a:endParaRPr lang="fr-FR" sz="2400" dirty="0">
                        <a:latin typeface="Times New Roman" pitchFamily="18" charset="0"/>
                        <a:cs typeface="Times New Roman" pitchFamily="18" charset="0"/>
                      </a:endParaRPr>
                    </a:p>
                  </a:txBody>
                  <a:tcPr>
                    <a:solidFill>
                      <a:schemeClr val="bg2"/>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fr-FR" sz="2400" kern="1200" dirty="0" smtClean="0">
                          <a:solidFill>
                            <a:schemeClr val="dk1"/>
                          </a:solidFill>
                          <a:latin typeface="Times New Roman" pitchFamily="18" charset="0"/>
                          <a:ea typeface="+mn-ea"/>
                          <a:cs typeface="Times New Roman" pitchFamily="18" charset="0"/>
                        </a:rPr>
                        <a:t>0.924-0.931</a:t>
                      </a:r>
                    </a:p>
                    <a:p>
                      <a:pPr>
                        <a:lnSpc>
                          <a:spcPct val="115000"/>
                        </a:lnSpc>
                        <a:spcAft>
                          <a:spcPts val="0"/>
                        </a:spcAft>
                      </a:pPr>
                      <a:endParaRPr lang="fr-FR" sz="1400" dirty="0">
                        <a:solidFill>
                          <a:srgbClr val="000000"/>
                        </a:solidFill>
                        <a:latin typeface="Times New Roman" pitchFamily="18" charset="0"/>
                        <a:ea typeface="Times New Roman"/>
                        <a:cs typeface="Times New Roman" pitchFamily="18" charset="0"/>
                      </a:endParaRPr>
                    </a:p>
                  </a:txBody>
                  <a:tcPr marL="68580" marR="68580" marT="0" marB="0">
                    <a:solidFill>
                      <a:schemeClr val="bg2"/>
                    </a:solidFill>
                  </a:tcPr>
                </a:tc>
              </a:tr>
              <a:tr h="415833">
                <a:tc>
                  <a:txBody>
                    <a:bodyPr/>
                    <a:lstStyle/>
                    <a:p>
                      <a:r>
                        <a:rPr lang="fr-FR" sz="2400" b="1" dirty="0" smtClean="0">
                          <a:latin typeface="Times New Roman" pitchFamily="18" charset="0"/>
                          <a:cs typeface="Times New Roman" pitchFamily="18" charset="0"/>
                        </a:rPr>
                        <a:t>pH</a:t>
                      </a:r>
                      <a:endParaRPr lang="fr-FR" sz="2400" b="1" dirty="0">
                        <a:latin typeface="Times New Roman" pitchFamily="18" charset="0"/>
                        <a:cs typeface="Times New Roman" pitchFamily="18" charset="0"/>
                      </a:endParaRPr>
                    </a:p>
                  </a:txBody>
                  <a:tcPr>
                    <a:solidFill>
                      <a:schemeClr val="bg2">
                        <a:lumMod val="90000"/>
                      </a:schemeClr>
                    </a:solidFill>
                  </a:tcPr>
                </a:tc>
                <a:tc>
                  <a:txBody>
                    <a:bodyPr/>
                    <a:lstStyle/>
                    <a:p>
                      <a:r>
                        <a:rPr kumimoji="0" lang="fr-FR" sz="2400" kern="1200" dirty="0" smtClean="0">
                          <a:solidFill>
                            <a:schemeClr val="dk1"/>
                          </a:solidFill>
                          <a:latin typeface="Times New Roman" pitchFamily="18" charset="0"/>
                          <a:ea typeface="+mn-ea"/>
                          <a:cs typeface="Times New Roman" pitchFamily="18" charset="0"/>
                        </a:rPr>
                        <a:t>0.761</a:t>
                      </a:r>
                      <a:endParaRPr lang="fr-FR" sz="2400" dirty="0">
                        <a:latin typeface="Times New Roman" pitchFamily="18" charset="0"/>
                        <a:cs typeface="Times New Roman" pitchFamily="18" charset="0"/>
                      </a:endParaRPr>
                    </a:p>
                  </a:txBody>
                  <a:tcPr>
                    <a:solidFill>
                      <a:schemeClr val="bg2">
                        <a:lumMod val="90000"/>
                      </a:schemeClr>
                    </a:solidFill>
                  </a:tcPr>
                </a:tc>
                <a:tc>
                  <a:txBody>
                    <a:bodyPr/>
                    <a:lstStyle/>
                    <a:p>
                      <a:r>
                        <a:rPr kumimoji="0" lang="fr-FR" sz="2400" kern="1200" dirty="0" smtClean="0">
                          <a:solidFill>
                            <a:schemeClr val="dk1"/>
                          </a:solidFill>
                          <a:latin typeface="Times New Roman" pitchFamily="18" charset="0"/>
                          <a:ea typeface="+mn-ea"/>
                          <a:cs typeface="Times New Roman" pitchFamily="18" charset="0"/>
                        </a:rPr>
                        <a:t>0.732</a:t>
                      </a:r>
                      <a:endParaRPr lang="fr-FR" sz="2400" dirty="0">
                        <a:latin typeface="Times New Roman" pitchFamily="18" charset="0"/>
                        <a:cs typeface="Times New Roman" pitchFamily="18" charset="0"/>
                      </a:endParaRPr>
                    </a:p>
                  </a:txBody>
                  <a:tcPr>
                    <a:solidFill>
                      <a:schemeClr val="bg2">
                        <a:lumMod val="90000"/>
                      </a:schemeClr>
                    </a:solidFill>
                  </a:tcPr>
                </a:tc>
                <a:tc>
                  <a:txBody>
                    <a:bodyPr/>
                    <a:lstStyle/>
                    <a:p>
                      <a:r>
                        <a:rPr lang="fr-FR" sz="2400" dirty="0" smtClean="0">
                          <a:latin typeface="Times New Roman" pitchFamily="18" charset="0"/>
                          <a:cs typeface="Times New Roman" pitchFamily="18" charset="0"/>
                        </a:rPr>
                        <a:t>_</a:t>
                      </a:r>
                      <a:endParaRPr lang="fr-FR" sz="2400" dirty="0">
                        <a:latin typeface="Times New Roman" pitchFamily="18" charset="0"/>
                        <a:cs typeface="Times New Roman" pitchFamily="18" charset="0"/>
                      </a:endParaRPr>
                    </a:p>
                  </a:txBody>
                  <a:tcPr>
                    <a:solidFill>
                      <a:schemeClr val="bg2">
                        <a:lumMod val="90000"/>
                      </a:schemeClr>
                    </a:solidFill>
                  </a:tcPr>
                </a:tc>
              </a:tr>
              <a:tr h="831667">
                <a:tc>
                  <a:txBody>
                    <a:bodyPr/>
                    <a:lstStyle/>
                    <a:p>
                      <a:r>
                        <a:rPr kumimoji="0" lang="fr-FR" sz="1800" b="1" kern="1200" dirty="0" smtClean="0">
                          <a:solidFill>
                            <a:schemeClr val="dk1"/>
                          </a:solidFill>
                          <a:latin typeface="Times New Roman" pitchFamily="18" charset="0"/>
                          <a:ea typeface="+mn-ea"/>
                          <a:cs typeface="Times New Roman" pitchFamily="18" charset="0"/>
                        </a:rPr>
                        <a:t>Indice d’acide(IA)</a:t>
                      </a:r>
                    </a:p>
                    <a:p>
                      <a:r>
                        <a:rPr kumimoji="0" lang="fr-FR" sz="1800" b="1" kern="1200" dirty="0" smtClean="0">
                          <a:solidFill>
                            <a:schemeClr val="dk1"/>
                          </a:solidFill>
                          <a:latin typeface="Times New Roman" pitchFamily="18" charset="0"/>
                          <a:ea typeface="+mn-ea"/>
                          <a:cs typeface="Times New Roman" pitchFamily="18" charset="0"/>
                        </a:rPr>
                        <a:t>(mg KOH/g d’huile)</a:t>
                      </a:r>
                      <a:endParaRPr lang="fr-FR" b="1" dirty="0">
                        <a:latin typeface="Times New Roman" pitchFamily="18" charset="0"/>
                        <a:cs typeface="Times New Roman" pitchFamily="18" charset="0"/>
                      </a:endParaRPr>
                    </a:p>
                  </a:txBody>
                  <a:tcPr>
                    <a:solidFill>
                      <a:schemeClr val="bg2">
                        <a:lumMod val="90000"/>
                      </a:schemeClr>
                    </a:solidFill>
                  </a:tcPr>
                </a:tc>
                <a:tc>
                  <a:txBody>
                    <a:bodyPr/>
                    <a:lstStyle/>
                    <a:p>
                      <a:r>
                        <a:rPr kumimoji="0" lang="fr-FR" sz="2400" kern="1200" dirty="0" smtClean="0">
                          <a:solidFill>
                            <a:schemeClr val="dk1"/>
                          </a:solidFill>
                          <a:latin typeface="Times New Roman" pitchFamily="18" charset="0"/>
                          <a:ea typeface="+mn-ea"/>
                          <a:cs typeface="Times New Roman" pitchFamily="18" charset="0"/>
                        </a:rPr>
                        <a:t>4.486</a:t>
                      </a:r>
                      <a:endParaRPr lang="fr-FR" sz="2400" dirty="0">
                        <a:latin typeface="Times New Roman" pitchFamily="18" charset="0"/>
                        <a:cs typeface="Times New Roman" pitchFamily="18" charset="0"/>
                      </a:endParaRPr>
                    </a:p>
                  </a:txBody>
                  <a:tcPr>
                    <a:solidFill>
                      <a:schemeClr val="bg2">
                        <a:lumMod val="90000"/>
                      </a:schemeClr>
                    </a:solidFill>
                  </a:tcPr>
                </a:tc>
                <a:tc>
                  <a:txBody>
                    <a:bodyPr/>
                    <a:lstStyle/>
                    <a:p>
                      <a:r>
                        <a:rPr kumimoji="0" lang="fr-FR" sz="2400" kern="1200" dirty="0" smtClean="0">
                          <a:solidFill>
                            <a:schemeClr val="dk1"/>
                          </a:solidFill>
                          <a:latin typeface="Times New Roman" pitchFamily="18" charset="0"/>
                          <a:ea typeface="+mn-ea"/>
                          <a:cs typeface="Times New Roman" pitchFamily="18" charset="0"/>
                        </a:rPr>
                        <a:t>4.400</a:t>
                      </a:r>
                      <a:endParaRPr lang="fr-FR" sz="2400" dirty="0">
                        <a:latin typeface="Times New Roman" pitchFamily="18" charset="0"/>
                        <a:cs typeface="Times New Roman" pitchFamily="18" charset="0"/>
                      </a:endParaRPr>
                    </a:p>
                  </a:txBody>
                  <a:tcPr>
                    <a:solidFill>
                      <a:schemeClr val="bg2">
                        <a:lumMod val="90000"/>
                      </a:schemeClr>
                    </a:solidFill>
                  </a:tcPr>
                </a:tc>
                <a:tc>
                  <a:txBody>
                    <a:bodyPr/>
                    <a:lstStyle/>
                    <a:p>
                      <a:r>
                        <a:rPr lang="fr-FR" sz="2400" dirty="0" smtClean="0">
                          <a:latin typeface="Times New Roman" pitchFamily="18" charset="0"/>
                          <a:cs typeface="Times New Roman" pitchFamily="18" charset="0"/>
                        </a:rPr>
                        <a:t>_</a:t>
                      </a:r>
                      <a:endParaRPr lang="fr-FR" sz="2400" dirty="0">
                        <a:latin typeface="Times New Roman" pitchFamily="18" charset="0"/>
                        <a:cs typeface="Times New Roman" pitchFamily="18" charset="0"/>
                      </a:endParaRPr>
                    </a:p>
                  </a:txBody>
                  <a:tcPr>
                    <a:solidFill>
                      <a:schemeClr val="bg2">
                        <a:lumMod val="90000"/>
                      </a:schemeClr>
                    </a:solidFill>
                  </a:tcPr>
                </a:tc>
              </a:tr>
              <a:tr h="831667">
                <a:tc>
                  <a:txBody>
                    <a:bodyPr/>
                    <a:lstStyle/>
                    <a:p>
                      <a:r>
                        <a:rPr kumimoji="0" lang="fr-FR" sz="1800" b="1" kern="1200" dirty="0" smtClean="0">
                          <a:solidFill>
                            <a:schemeClr val="dk1"/>
                          </a:solidFill>
                          <a:latin typeface="Times New Roman" pitchFamily="18" charset="0"/>
                          <a:ea typeface="+mn-ea"/>
                          <a:cs typeface="Times New Roman" pitchFamily="18" charset="0"/>
                        </a:rPr>
                        <a:t>Indice d’ester (I</a:t>
                      </a:r>
                      <a:r>
                        <a:rPr kumimoji="0" lang="fr-FR" sz="1800" b="1" kern="1200" baseline="-25000" dirty="0" smtClean="0">
                          <a:solidFill>
                            <a:schemeClr val="dk1"/>
                          </a:solidFill>
                          <a:latin typeface="Times New Roman" pitchFamily="18" charset="0"/>
                          <a:ea typeface="+mn-ea"/>
                          <a:cs typeface="Times New Roman" pitchFamily="18" charset="0"/>
                        </a:rPr>
                        <a:t>E</a:t>
                      </a:r>
                      <a:r>
                        <a:rPr kumimoji="0" lang="fr-FR" sz="1800" b="1" kern="1200" dirty="0" smtClean="0">
                          <a:solidFill>
                            <a:schemeClr val="dk1"/>
                          </a:solidFill>
                          <a:latin typeface="Times New Roman" pitchFamily="18" charset="0"/>
                          <a:ea typeface="+mn-ea"/>
                          <a:cs typeface="Times New Roman" pitchFamily="18" charset="0"/>
                        </a:rPr>
                        <a:t>)</a:t>
                      </a:r>
                    </a:p>
                    <a:p>
                      <a:r>
                        <a:rPr kumimoji="0" lang="fr-FR" sz="1800" b="1" kern="1200" dirty="0" smtClean="0">
                          <a:solidFill>
                            <a:schemeClr val="dk1"/>
                          </a:solidFill>
                          <a:latin typeface="Times New Roman" pitchFamily="18" charset="0"/>
                          <a:ea typeface="+mn-ea"/>
                          <a:cs typeface="Times New Roman" pitchFamily="18" charset="0"/>
                        </a:rPr>
                        <a:t>(mg KOH/g d’huile)</a:t>
                      </a:r>
                      <a:endParaRPr lang="fr-FR" b="1" dirty="0">
                        <a:latin typeface="Times New Roman" pitchFamily="18" charset="0"/>
                        <a:cs typeface="Times New Roman" pitchFamily="18" charset="0"/>
                      </a:endParaRPr>
                    </a:p>
                  </a:txBody>
                  <a:tcPr/>
                </a:tc>
                <a:tc>
                  <a:txBody>
                    <a:bodyPr/>
                    <a:lstStyle/>
                    <a:p>
                      <a:r>
                        <a:rPr kumimoji="0" lang="fr-FR" sz="2400" kern="1200" dirty="0" smtClean="0">
                          <a:solidFill>
                            <a:schemeClr val="dk1"/>
                          </a:solidFill>
                          <a:latin typeface="Times New Roman" pitchFamily="18" charset="0"/>
                          <a:ea typeface="+mn-ea"/>
                          <a:cs typeface="Times New Roman" pitchFamily="18" charset="0"/>
                        </a:rPr>
                        <a:t>0.078</a:t>
                      </a:r>
                      <a:endParaRPr lang="fr-FR" sz="2400" dirty="0">
                        <a:latin typeface="Times New Roman" pitchFamily="18" charset="0"/>
                        <a:cs typeface="Times New Roman" pitchFamily="18" charset="0"/>
                      </a:endParaRPr>
                    </a:p>
                  </a:txBody>
                  <a:tcPr/>
                </a:tc>
                <a:tc>
                  <a:txBody>
                    <a:bodyPr/>
                    <a:lstStyle/>
                    <a:p>
                      <a:r>
                        <a:rPr kumimoji="0" lang="fr-FR" sz="2400" kern="1200" dirty="0" smtClean="0">
                          <a:solidFill>
                            <a:schemeClr val="dk1"/>
                          </a:solidFill>
                          <a:latin typeface="Times New Roman" pitchFamily="18" charset="0"/>
                          <a:ea typeface="+mn-ea"/>
                          <a:cs typeface="Times New Roman" pitchFamily="18" charset="0"/>
                        </a:rPr>
                        <a:t>0.074</a:t>
                      </a:r>
                      <a:endParaRPr lang="fr-FR" sz="2400" dirty="0">
                        <a:latin typeface="Times New Roman" pitchFamily="18" charset="0"/>
                        <a:cs typeface="Times New Roman" pitchFamily="18" charset="0"/>
                      </a:endParaRPr>
                    </a:p>
                  </a:txBody>
                  <a:tcPr/>
                </a:tc>
                <a:tc>
                  <a:txBody>
                    <a:bodyPr/>
                    <a:lstStyle/>
                    <a:p>
                      <a:r>
                        <a:rPr lang="fr-FR" sz="2400" dirty="0" smtClean="0">
                          <a:latin typeface="Times New Roman" pitchFamily="18" charset="0"/>
                          <a:cs typeface="Times New Roman" pitchFamily="18" charset="0"/>
                        </a:rPr>
                        <a:t>_</a:t>
                      </a:r>
                      <a:endParaRPr lang="fr-FR" sz="2400" dirty="0">
                        <a:latin typeface="Times New Roman" pitchFamily="18" charset="0"/>
                        <a:cs typeface="Times New Roman" pitchFamily="18" charset="0"/>
                      </a:endParaRPr>
                    </a:p>
                  </a:txBody>
                  <a:tcPr/>
                </a:tc>
              </a:tr>
              <a:tr h="1081167">
                <a:tc>
                  <a:txBody>
                    <a:bodyPr/>
                    <a:lstStyle/>
                    <a:p>
                      <a:r>
                        <a:rPr kumimoji="0" lang="fr-FR" sz="1800" b="1" kern="1200" dirty="0" smtClean="0">
                          <a:solidFill>
                            <a:schemeClr val="dk1"/>
                          </a:solidFill>
                          <a:latin typeface="Times New Roman" pitchFamily="18" charset="0"/>
                          <a:ea typeface="+mn-ea"/>
                          <a:cs typeface="Times New Roman" pitchFamily="18" charset="0"/>
                        </a:rPr>
                        <a:t>Indice de saponification (Is)</a:t>
                      </a:r>
                    </a:p>
                    <a:p>
                      <a:r>
                        <a:rPr kumimoji="0" lang="fr-FR" sz="1800" b="1" kern="1200" dirty="0" smtClean="0">
                          <a:solidFill>
                            <a:schemeClr val="dk1"/>
                          </a:solidFill>
                          <a:latin typeface="Times New Roman" pitchFamily="18" charset="0"/>
                          <a:ea typeface="+mn-ea"/>
                          <a:cs typeface="Times New Roman" pitchFamily="18" charset="0"/>
                        </a:rPr>
                        <a:t>(mg KOH/g d’huile)</a:t>
                      </a:r>
                      <a:endParaRPr lang="fr-FR" b="1" dirty="0">
                        <a:latin typeface="Times New Roman" pitchFamily="18" charset="0"/>
                        <a:cs typeface="Times New Roman" pitchFamily="18" charset="0"/>
                      </a:endParaRPr>
                    </a:p>
                  </a:txBody>
                  <a:tcPr/>
                </a:tc>
                <a:tc>
                  <a:txBody>
                    <a:bodyPr/>
                    <a:lstStyle/>
                    <a:p>
                      <a:r>
                        <a:rPr kumimoji="0" lang="fr-FR" sz="2400" kern="1200" dirty="0" smtClean="0">
                          <a:solidFill>
                            <a:schemeClr val="dk1"/>
                          </a:solidFill>
                          <a:latin typeface="Times New Roman" pitchFamily="18" charset="0"/>
                          <a:ea typeface="+mn-ea"/>
                          <a:cs typeface="Times New Roman" pitchFamily="18" charset="0"/>
                        </a:rPr>
                        <a:t>0.614</a:t>
                      </a:r>
                      <a:endParaRPr lang="fr-FR" sz="2400" dirty="0">
                        <a:latin typeface="Times New Roman" pitchFamily="18" charset="0"/>
                        <a:cs typeface="Times New Roman" pitchFamily="18" charset="0"/>
                      </a:endParaRPr>
                    </a:p>
                  </a:txBody>
                  <a:tcPr/>
                </a:tc>
                <a:tc>
                  <a:txBody>
                    <a:bodyPr/>
                    <a:lstStyle/>
                    <a:p>
                      <a:r>
                        <a:rPr kumimoji="0" lang="fr-FR" sz="2400" kern="1200" dirty="0" smtClean="0">
                          <a:solidFill>
                            <a:schemeClr val="dk1"/>
                          </a:solidFill>
                          <a:latin typeface="Times New Roman" pitchFamily="18" charset="0"/>
                          <a:ea typeface="+mn-ea"/>
                          <a:cs typeface="Times New Roman" pitchFamily="18" charset="0"/>
                        </a:rPr>
                        <a:t>0.505</a:t>
                      </a:r>
                      <a:endParaRPr lang="fr-FR" sz="2400" dirty="0">
                        <a:latin typeface="Times New Roman" pitchFamily="18" charset="0"/>
                        <a:cs typeface="Times New Roman" pitchFamily="18" charset="0"/>
                      </a:endParaRPr>
                    </a:p>
                  </a:txBody>
                  <a:tcPr/>
                </a:tc>
                <a:tc>
                  <a:txBody>
                    <a:bodyPr/>
                    <a:lstStyle/>
                    <a:p>
                      <a:r>
                        <a:rPr lang="fr-FR" sz="2400" dirty="0" smtClean="0">
                          <a:latin typeface="Times New Roman" pitchFamily="18" charset="0"/>
                          <a:cs typeface="Times New Roman" pitchFamily="18" charset="0"/>
                        </a:rPr>
                        <a:t>_</a:t>
                      </a:r>
                      <a:endParaRPr lang="fr-FR" sz="2400" dirty="0">
                        <a:latin typeface="Times New Roman" pitchFamily="18" charset="0"/>
                        <a:cs typeface="Times New Roman" pitchFamily="18" charset="0"/>
                      </a:endParaRPr>
                    </a:p>
                  </a:txBody>
                  <a:tcPr/>
                </a:tc>
              </a:tr>
            </a:tbl>
          </a:graphicData>
        </a:graphic>
      </p:graphicFrame>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5">
                                            <p:txEl>
                                              <p:pRg st="0" end="0"/>
                                            </p:txEl>
                                          </p:spTgt>
                                        </p:tgtEl>
                                        <p:attrNameLst>
                                          <p:attrName>style.visibility</p:attrName>
                                        </p:attrNameLst>
                                      </p:cBhvr>
                                      <p:to>
                                        <p:strVal val="visible"/>
                                      </p:to>
                                    </p:set>
                                    <p:animEffect transition="in" filter="fade">
                                      <p:cBhvr>
                                        <p:cTn id="12" dur="2000"/>
                                        <p:tgtEl>
                                          <p:spTgt spid="102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2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25" grpId="0" build="allAtOnce"/>
      <p:bldP spid="4"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rchemin horizontal 2"/>
          <p:cNvSpPr/>
          <p:nvPr/>
        </p:nvSpPr>
        <p:spPr>
          <a:xfrm>
            <a:off x="785786" y="642918"/>
            <a:ext cx="7572428" cy="1357322"/>
          </a:xfrm>
          <a:prstGeom prst="horizontalScroll">
            <a:avLst>
              <a:gd name="adj" fmla="val 16709"/>
            </a:avLst>
          </a:prstGeom>
          <a:solidFill>
            <a:srgbClr val="00B0F0"/>
          </a:solid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8433" name="Rectangle 1"/>
          <p:cNvSpPr>
            <a:spLocks noChangeArrowheads="1"/>
          </p:cNvSpPr>
          <p:nvPr/>
        </p:nvSpPr>
        <p:spPr bwMode="auto">
          <a:xfrm>
            <a:off x="1071538" y="1000108"/>
            <a:ext cx="71438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Résultats d’analyse biochimique du blé dur</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Tableau 5"/>
          <p:cNvGraphicFramePr>
            <a:graphicFrameLocks noGrp="1"/>
          </p:cNvGraphicFramePr>
          <p:nvPr/>
        </p:nvGraphicFramePr>
        <p:xfrm>
          <a:off x="928662" y="3143248"/>
          <a:ext cx="7500992" cy="2428893"/>
        </p:xfrm>
        <a:graphic>
          <a:graphicData uri="http://schemas.openxmlformats.org/drawingml/2006/table">
            <a:tbl>
              <a:tblPr firstRow="1" bandRow="1">
                <a:tableStyleId>{69C7853C-536D-4A76-A0AE-DD22124D55A5}</a:tableStyleId>
              </a:tblPr>
              <a:tblGrid>
                <a:gridCol w="1875248"/>
                <a:gridCol w="1875248"/>
                <a:gridCol w="1875248"/>
                <a:gridCol w="1875248"/>
              </a:tblGrid>
              <a:tr h="545567">
                <a:tc>
                  <a:txBody>
                    <a:bodyPr/>
                    <a:lstStyle/>
                    <a:p>
                      <a:r>
                        <a:rPr lang="fr-FR" dirty="0" smtClean="0">
                          <a:latin typeface="Times New Roman" pitchFamily="18" charset="0"/>
                          <a:cs typeface="Times New Roman" pitchFamily="18" charset="0"/>
                        </a:rPr>
                        <a:t>Blé dur </a:t>
                      </a:r>
                      <a:endParaRPr lang="fr-FR" dirty="0">
                        <a:latin typeface="Times New Roman" pitchFamily="18" charset="0"/>
                        <a:cs typeface="Times New Roman" pitchFamily="18" charset="0"/>
                      </a:endParaRPr>
                    </a:p>
                  </a:txBody>
                  <a:tcPr>
                    <a:solidFill>
                      <a:schemeClr val="tx1"/>
                    </a:solidFill>
                  </a:tcPr>
                </a:tc>
                <a:tc>
                  <a:txBody>
                    <a:bodyPr/>
                    <a:lstStyle/>
                    <a:p>
                      <a:pPr algn="just">
                        <a:lnSpc>
                          <a:spcPct val="150000"/>
                        </a:lnSpc>
                      </a:pPr>
                      <a:r>
                        <a:rPr lang="fr-FR" dirty="0" smtClean="0">
                          <a:latin typeface="Times New Roman" pitchFamily="18" charset="0"/>
                          <a:cs typeface="Times New Roman" pitchFamily="18" charset="0"/>
                        </a:rPr>
                        <a:t>Bousseleme</a:t>
                      </a:r>
                      <a:r>
                        <a:rPr lang="fr-FR" baseline="0"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a:txBody>
                  <a:tcPr>
                    <a:solidFill>
                      <a:schemeClr val="tx1"/>
                    </a:solidFill>
                  </a:tcPr>
                </a:tc>
                <a:tc>
                  <a:txBody>
                    <a:bodyPr/>
                    <a:lstStyle/>
                    <a:p>
                      <a:pPr algn="just">
                        <a:lnSpc>
                          <a:spcPct val="150000"/>
                        </a:lnSpc>
                      </a:pPr>
                      <a:r>
                        <a:rPr lang="fr-FR" dirty="0" smtClean="0">
                          <a:latin typeface="Times New Roman" pitchFamily="18" charset="0"/>
                          <a:cs typeface="Times New Roman" pitchFamily="18" charset="0"/>
                        </a:rPr>
                        <a:t>Siméto </a:t>
                      </a:r>
                      <a:endParaRPr lang="fr-FR" dirty="0">
                        <a:latin typeface="Times New Roman" pitchFamily="18" charset="0"/>
                        <a:cs typeface="Times New Roman" pitchFamily="18" charset="0"/>
                      </a:endParaRPr>
                    </a:p>
                  </a:txBody>
                  <a:tcPr>
                    <a:solidFill>
                      <a:schemeClr val="tx1"/>
                    </a:solidFill>
                  </a:tcPr>
                </a:tc>
                <a:tc>
                  <a:txBody>
                    <a:bodyPr/>
                    <a:lstStyle/>
                    <a:p>
                      <a:pPr algn="just">
                        <a:lnSpc>
                          <a:spcPct val="150000"/>
                        </a:lnSpc>
                      </a:pPr>
                      <a:r>
                        <a:rPr lang="fr-FR" dirty="0" smtClean="0">
                          <a:latin typeface="Times New Roman" pitchFamily="18" charset="0"/>
                          <a:cs typeface="Times New Roman" pitchFamily="18" charset="0"/>
                        </a:rPr>
                        <a:t>Norme</a:t>
                      </a:r>
                      <a:r>
                        <a:rPr lang="fr-FR" baseline="0" dirty="0" smtClean="0">
                          <a:latin typeface="Times New Roman" pitchFamily="18" charset="0"/>
                          <a:cs typeface="Times New Roman" pitchFamily="18" charset="0"/>
                        </a:rPr>
                        <a:t> codex</a:t>
                      </a:r>
                      <a:endParaRPr lang="fr-FR" dirty="0">
                        <a:latin typeface="Times New Roman" pitchFamily="18" charset="0"/>
                        <a:cs typeface="Times New Roman" pitchFamily="18" charset="0"/>
                      </a:endParaRPr>
                    </a:p>
                  </a:txBody>
                  <a:tcPr>
                    <a:solidFill>
                      <a:schemeClr val="tx1"/>
                    </a:solidFill>
                  </a:tcPr>
                </a:tc>
              </a:tr>
              <a:tr h="941663">
                <a:tc>
                  <a:txBody>
                    <a:bodyPr/>
                    <a:lstStyle/>
                    <a:p>
                      <a:r>
                        <a:rPr lang="fr-FR" sz="2400" dirty="0" smtClean="0">
                          <a:latin typeface="Times New Roman" pitchFamily="18" charset="0"/>
                          <a:cs typeface="Times New Roman" pitchFamily="18" charset="0"/>
                        </a:rPr>
                        <a:t>Teneur en protéine </a:t>
                      </a:r>
                      <a:endParaRPr lang="fr-FR" sz="2400" dirty="0">
                        <a:latin typeface="Times New Roman" pitchFamily="18" charset="0"/>
                        <a:cs typeface="Times New Roman" pitchFamily="18" charset="0"/>
                      </a:endParaRPr>
                    </a:p>
                  </a:txBody>
                  <a:tcPr>
                    <a:solidFill>
                      <a:srgbClr val="FFC000">
                        <a:alpha val="40000"/>
                      </a:srgbClr>
                    </a:solidFill>
                  </a:tcPr>
                </a:tc>
                <a:tc>
                  <a:txBody>
                    <a:bodyPr/>
                    <a:lstStyle/>
                    <a:p>
                      <a:pPr algn="just">
                        <a:lnSpc>
                          <a:spcPct val="150000"/>
                        </a:lnSpc>
                      </a:pPr>
                      <a:r>
                        <a:rPr lang="fr-FR" sz="2400" dirty="0" smtClean="0">
                          <a:latin typeface="Times New Roman" pitchFamily="18" charset="0"/>
                          <a:cs typeface="Times New Roman" pitchFamily="18" charset="0"/>
                        </a:rPr>
                        <a:t>17.40</a:t>
                      </a:r>
                      <a:endParaRPr lang="fr-FR" sz="2400" dirty="0">
                        <a:latin typeface="Times New Roman" pitchFamily="18" charset="0"/>
                        <a:cs typeface="Times New Roman" pitchFamily="18" charset="0"/>
                      </a:endParaRPr>
                    </a:p>
                  </a:txBody>
                  <a:tcPr>
                    <a:solidFill>
                      <a:srgbClr val="FFC000">
                        <a:alpha val="40000"/>
                      </a:srgbClr>
                    </a:solidFill>
                  </a:tcPr>
                </a:tc>
                <a:tc>
                  <a:txBody>
                    <a:bodyPr/>
                    <a:lstStyle/>
                    <a:p>
                      <a:pPr algn="just">
                        <a:lnSpc>
                          <a:spcPct val="150000"/>
                        </a:lnSpc>
                      </a:pPr>
                      <a:r>
                        <a:rPr lang="fr-FR" sz="2400" dirty="0" smtClean="0">
                          <a:latin typeface="Times New Roman" pitchFamily="18" charset="0"/>
                          <a:cs typeface="Times New Roman" pitchFamily="18" charset="0"/>
                        </a:rPr>
                        <a:t>17.50</a:t>
                      </a:r>
                      <a:endParaRPr lang="fr-FR" sz="2400" dirty="0">
                        <a:latin typeface="Times New Roman" pitchFamily="18" charset="0"/>
                        <a:cs typeface="Times New Roman" pitchFamily="18" charset="0"/>
                      </a:endParaRPr>
                    </a:p>
                  </a:txBody>
                  <a:tcPr>
                    <a:solidFill>
                      <a:srgbClr val="FFC000">
                        <a:alpha val="40000"/>
                      </a:srgbClr>
                    </a:solidFill>
                  </a:tcPr>
                </a:tc>
                <a:tc>
                  <a:txBody>
                    <a:bodyPr/>
                    <a:lstStyle/>
                    <a:p>
                      <a:pPr algn="just">
                        <a:lnSpc>
                          <a:spcPct val="150000"/>
                        </a:lnSpc>
                      </a:pPr>
                      <a:r>
                        <a:rPr lang="fr-FR" sz="2400" dirty="0" smtClean="0">
                          <a:latin typeface="Times New Roman" pitchFamily="18" charset="0"/>
                          <a:cs typeface="Times New Roman" pitchFamily="18" charset="0"/>
                        </a:rPr>
                        <a:t>12-15</a:t>
                      </a:r>
                      <a:endParaRPr lang="fr-FR" sz="2400" dirty="0">
                        <a:latin typeface="Times New Roman" pitchFamily="18" charset="0"/>
                        <a:cs typeface="Times New Roman" pitchFamily="18" charset="0"/>
                      </a:endParaRPr>
                    </a:p>
                  </a:txBody>
                  <a:tcPr>
                    <a:solidFill>
                      <a:srgbClr val="FFC000">
                        <a:alpha val="40000"/>
                      </a:srgbClr>
                    </a:solidFill>
                  </a:tcPr>
                </a:tc>
              </a:tr>
              <a:tr h="941663">
                <a:tc>
                  <a:txBody>
                    <a:bodyPr/>
                    <a:lstStyle/>
                    <a:p>
                      <a:r>
                        <a:rPr lang="fr-FR" sz="2400" dirty="0" smtClean="0">
                          <a:latin typeface="Times New Roman" pitchFamily="18" charset="0"/>
                          <a:cs typeface="Times New Roman" pitchFamily="18" charset="0"/>
                        </a:rPr>
                        <a:t>Teneur en amidon </a:t>
                      </a:r>
                      <a:endParaRPr lang="fr-FR" sz="2400" dirty="0">
                        <a:latin typeface="Times New Roman" pitchFamily="18" charset="0"/>
                        <a:cs typeface="Times New Roman" pitchFamily="18" charset="0"/>
                      </a:endParaRPr>
                    </a:p>
                  </a:txBody>
                  <a:tcPr>
                    <a:solidFill>
                      <a:srgbClr val="FFC000"/>
                    </a:solidFill>
                  </a:tcPr>
                </a:tc>
                <a:tc>
                  <a:txBody>
                    <a:bodyPr/>
                    <a:lstStyle/>
                    <a:p>
                      <a:pPr algn="just">
                        <a:lnSpc>
                          <a:spcPct val="150000"/>
                        </a:lnSpc>
                      </a:pPr>
                      <a:r>
                        <a:rPr lang="fr-FR" sz="2400" dirty="0" smtClean="0">
                          <a:latin typeface="Times New Roman" pitchFamily="18" charset="0"/>
                          <a:cs typeface="Times New Roman" pitchFamily="18" charset="0"/>
                        </a:rPr>
                        <a:t>61.90</a:t>
                      </a:r>
                      <a:endParaRPr lang="fr-FR" sz="2400" dirty="0">
                        <a:latin typeface="Times New Roman" pitchFamily="18" charset="0"/>
                        <a:cs typeface="Times New Roman" pitchFamily="18" charset="0"/>
                      </a:endParaRPr>
                    </a:p>
                  </a:txBody>
                  <a:tcPr>
                    <a:solidFill>
                      <a:srgbClr val="FFC000"/>
                    </a:solidFill>
                  </a:tcPr>
                </a:tc>
                <a:tc>
                  <a:txBody>
                    <a:bodyPr/>
                    <a:lstStyle/>
                    <a:p>
                      <a:pPr algn="just">
                        <a:lnSpc>
                          <a:spcPct val="150000"/>
                        </a:lnSpc>
                      </a:pPr>
                      <a:r>
                        <a:rPr lang="fr-FR" sz="2400" dirty="0" smtClean="0">
                          <a:latin typeface="Times New Roman" pitchFamily="18" charset="0"/>
                          <a:cs typeface="Times New Roman" pitchFamily="18" charset="0"/>
                        </a:rPr>
                        <a:t>61.60</a:t>
                      </a:r>
                      <a:endParaRPr lang="fr-FR" sz="2400" dirty="0">
                        <a:latin typeface="Times New Roman" pitchFamily="18" charset="0"/>
                        <a:cs typeface="Times New Roman" pitchFamily="18" charset="0"/>
                      </a:endParaRPr>
                    </a:p>
                  </a:txBody>
                  <a:tcPr>
                    <a:solidFill>
                      <a:srgbClr val="FFC000"/>
                    </a:solidFill>
                  </a:tcPr>
                </a:tc>
                <a:tc>
                  <a:txBody>
                    <a:bodyPr/>
                    <a:lstStyle/>
                    <a:p>
                      <a:pPr algn="just">
                        <a:lnSpc>
                          <a:spcPct val="150000"/>
                        </a:lnSpc>
                      </a:pPr>
                      <a:r>
                        <a:rPr lang="fr-FR" sz="2400" dirty="0" smtClean="0">
                          <a:latin typeface="Times New Roman" pitchFamily="18" charset="0"/>
                          <a:cs typeface="Times New Roman" pitchFamily="18" charset="0"/>
                        </a:rPr>
                        <a:t>60-72</a:t>
                      </a:r>
                      <a:endParaRPr lang="fr-FR" sz="2400" dirty="0">
                        <a:latin typeface="Times New Roman" pitchFamily="18" charset="0"/>
                        <a:cs typeface="Times New Roman" pitchFamily="18" charset="0"/>
                      </a:endParaRPr>
                    </a:p>
                  </a:txBody>
                  <a:tcPr>
                    <a:solidFill>
                      <a:srgbClr val="FFC000"/>
                    </a:solidFill>
                  </a:tcPr>
                </a:tc>
              </a:tr>
            </a:tbl>
          </a:graphicData>
        </a:graphic>
      </p:graphicFrame>
      <p:sp>
        <p:nvSpPr>
          <p:cNvPr id="7" name="Rectangle 6"/>
          <p:cNvSpPr/>
          <p:nvPr/>
        </p:nvSpPr>
        <p:spPr>
          <a:xfrm>
            <a:off x="928662" y="4786322"/>
            <a:ext cx="7358114" cy="369332"/>
          </a:xfrm>
          <a:prstGeom prst="rect">
            <a:avLst/>
          </a:prstGeom>
        </p:spPr>
        <p:txBody>
          <a:bodyPr wrap="square">
            <a:spAutoFit/>
          </a:bodyPr>
          <a:lstStyle/>
          <a:p>
            <a:pPr algn="just"/>
            <a:r>
              <a:rPr lang="fr-FR" dirty="0" smtClean="0"/>
              <a:t>        </a:t>
            </a:r>
            <a:endParaRPr lang="fr-FR" sz="2400" dirty="0">
              <a:latin typeface="Times New Roman" pitchFamily="18" charset="0"/>
              <a:cs typeface="Times New Roman" pitchFamily="18" charset="0"/>
            </a:endParaRPr>
          </a:p>
        </p:txBody>
      </p:sp>
      <p:sp>
        <p:nvSpPr>
          <p:cNvPr id="8" name="Rectangle 7"/>
          <p:cNvSpPr/>
          <p:nvPr/>
        </p:nvSpPr>
        <p:spPr>
          <a:xfrm>
            <a:off x="1428728" y="2214554"/>
            <a:ext cx="5623591" cy="738664"/>
          </a:xfrm>
          <a:prstGeom prst="rect">
            <a:avLst/>
          </a:prstGeom>
        </p:spPr>
        <p:txBody>
          <a:bodyPr wrap="none">
            <a:spAutoFit/>
          </a:bodyPr>
          <a:lstStyle/>
          <a:p>
            <a:endParaRPr lang="fr-FR" dirty="0" smtClean="0"/>
          </a:p>
          <a:p>
            <a:r>
              <a:rPr lang="fr-FR" sz="2400" b="1" dirty="0" smtClean="0">
                <a:latin typeface="Times New Roman" pitchFamily="18" charset="0"/>
                <a:cs typeface="Times New Roman" pitchFamily="18" charset="0"/>
              </a:rPr>
              <a:t>Tableaux </a:t>
            </a:r>
            <a:r>
              <a:rPr lang="fr-FR" sz="2400" dirty="0" smtClean="0">
                <a:latin typeface="Times New Roman" pitchFamily="18" charset="0"/>
                <a:cs typeface="Times New Roman" pitchFamily="18" charset="0"/>
              </a:rPr>
              <a:t>:Teneure en protéine et l’amidon. </a:t>
            </a:r>
            <a:endParaRPr lang="fr-FR" sz="2400" dirty="0">
              <a:latin typeface="Times New Roman" pitchFamily="18" charset="0"/>
              <a:cs typeface="Times New Roman" pitchFamily="18" charset="0"/>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8433">
                                            <p:txEl>
                                              <p:pRg st="0" end="0"/>
                                            </p:txEl>
                                          </p:spTgt>
                                        </p:tgtEl>
                                        <p:attrNameLst>
                                          <p:attrName>style.visibility</p:attrName>
                                        </p:attrNameLst>
                                      </p:cBhvr>
                                      <p:to>
                                        <p:strVal val="visible"/>
                                      </p:to>
                                    </p:set>
                                    <p:animEffect transition="in" filter="fade">
                                      <p:cBhvr>
                                        <p:cTn id="13" dur="2000"/>
                                        <p:tgtEl>
                                          <p:spTgt spid="1843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Effect transition="in" filter="fade">
                                      <p:cBhvr>
                                        <p:cTn id="18" dur="2000"/>
                                        <p:tgtEl>
                                          <p:spTgt spid="8">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433" grpId="0" build="allAtOnce"/>
      <p:bldP spid="8" grpId="0" build="allAtOnce"/>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chemin horizontal 1"/>
          <p:cNvSpPr/>
          <p:nvPr/>
        </p:nvSpPr>
        <p:spPr>
          <a:xfrm>
            <a:off x="428596" y="0"/>
            <a:ext cx="8215370" cy="1214422"/>
          </a:xfrm>
          <a:prstGeom prst="horizontalScroll">
            <a:avLst>
              <a:gd name="adj" fmla="val 25000"/>
            </a:avLst>
          </a:prstGeom>
          <a:solidFill>
            <a:srgbClr val="92D050"/>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9457" name="Rectangle 1"/>
          <p:cNvSpPr>
            <a:spLocks noChangeArrowheads="1"/>
          </p:cNvSpPr>
          <p:nvPr/>
        </p:nvSpPr>
        <p:spPr bwMode="auto">
          <a:xfrm>
            <a:off x="714348" y="357166"/>
            <a:ext cx="785818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R</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sultats et discussions  du s</a:t>
            </a:r>
            <a:r>
              <a:rPr kumimoji="0" lang="fr-FR" sz="2400" b="1"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chage par micro-onde</a:t>
            </a:r>
            <a:endParaRPr kumimoji="0" lang="fr-FR"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ogner un rectangle avec un coin diagonal 3"/>
          <p:cNvSpPr/>
          <p:nvPr/>
        </p:nvSpPr>
        <p:spPr>
          <a:xfrm>
            <a:off x="500034" y="1357298"/>
            <a:ext cx="8215370" cy="785818"/>
          </a:xfrm>
          <a:prstGeom prst="snip2DiagRect">
            <a:avLst>
              <a:gd name="adj1" fmla="val 2949"/>
              <a:gd name="adj2" fmla="val 50000"/>
            </a:avLst>
          </a:prstGeom>
          <a:solidFill>
            <a:schemeClr val="accent6">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gn="just"/>
            <a:r>
              <a:rPr lang="fr-FR" sz="2400" b="1" dirty="0" smtClean="0">
                <a:latin typeface="Times New Roman" pitchFamily="18" charset="0"/>
                <a:cs typeface="Times New Roman" pitchFamily="18" charset="0"/>
              </a:rPr>
              <a:t>	Résultats des tests  de détermination de puissance absorbée réelle et de densité du micro-onde </a:t>
            </a:r>
            <a:endParaRPr lang="fr-FR" sz="2400" b="1" dirty="0">
              <a:latin typeface="Times New Roman" pitchFamily="18" charset="0"/>
              <a:cs typeface="Times New Roman" pitchFamily="18" charset="0"/>
            </a:endParaRPr>
          </a:p>
        </p:txBody>
      </p:sp>
      <p:graphicFrame>
        <p:nvGraphicFramePr>
          <p:cNvPr id="5" name="Tableau 4"/>
          <p:cNvGraphicFramePr>
            <a:graphicFrameLocks noGrp="1"/>
          </p:cNvGraphicFramePr>
          <p:nvPr/>
        </p:nvGraphicFramePr>
        <p:xfrm>
          <a:off x="571472" y="2857496"/>
          <a:ext cx="8072494" cy="2571633"/>
        </p:xfrm>
        <a:graphic>
          <a:graphicData uri="http://schemas.openxmlformats.org/drawingml/2006/table">
            <a:tbl>
              <a:tblPr>
                <a:tableStyleId>{8A107856-5554-42FB-B03E-39F5DBC370BA}</a:tableStyleId>
              </a:tblPr>
              <a:tblGrid>
                <a:gridCol w="971961"/>
                <a:gridCol w="861066"/>
                <a:gridCol w="978484"/>
                <a:gridCol w="957827"/>
                <a:gridCol w="978484"/>
                <a:gridCol w="979570"/>
                <a:gridCol w="1354658"/>
                <a:gridCol w="990444"/>
              </a:tblGrid>
              <a:tr h="719940">
                <a:tc>
                  <a:txBody>
                    <a:bodyPr/>
                    <a:lstStyle/>
                    <a:p>
                      <a:pPr marL="21590" indent="-635" algn="just">
                        <a:lnSpc>
                          <a:spcPct val="150000"/>
                        </a:lnSpc>
                        <a:spcAft>
                          <a:spcPts val="0"/>
                        </a:spcAft>
                      </a:pPr>
                      <a:r>
                        <a:rPr lang="fr-FR" sz="2400" b="1" dirty="0">
                          <a:latin typeface="Times New Roman" pitchFamily="18" charset="0"/>
                          <a:cs typeface="Times New Roman" pitchFamily="18" charset="0"/>
                        </a:rPr>
                        <a:t>P(W)</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800" b="1" dirty="0">
                          <a:latin typeface="Times New Roman" pitchFamily="18" charset="0"/>
                          <a:cs typeface="Times New Roman" pitchFamily="18" charset="0"/>
                        </a:rPr>
                        <a:t>T</a:t>
                      </a:r>
                      <a:r>
                        <a:rPr lang="fr-FR" sz="1800" b="1" baseline="-25000" dirty="0">
                          <a:latin typeface="Times New Roman" pitchFamily="18" charset="0"/>
                          <a:cs typeface="Times New Roman" pitchFamily="18" charset="0"/>
                        </a:rPr>
                        <a:t>i1</a:t>
                      </a:r>
                      <a:endParaRPr lang="fr-FR" sz="1600" b="1" dirty="0">
                        <a:latin typeface="Times New Roman" pitchFamily="18" charset="0"/>
                        <a:cs typeface="Times New Roman" pitchFamily="18" charset="0"/>
                      </a:endParaRPr>
                    </a:p>
                    <a:p>
                      <a:pPr marL="21590" indent="-635" algn="just">
                        <a:lnSpc>
                          <a:spcPct val="150000"/>
                        </a:lnSpc>
                        <a:spcAft>
                          <a:spcPts val="0"/>
                        </a:spcAft>
                      </a:pPr>
                      <a:r>
                        <a:rPr lang="fr-FR" sz="1800" b="1" dirty="0">
                          <a:latin typeface="Times New Roman" pitchFamily="18" charset="0"/>
                          <a:cs typeface="Times New Roman" pitchFamily="18" charset="0"/>
                        </a:rPr>
                        <a:t>(°C)</a:t>
                      </a:r>
                      <a:endParaRPr lang="fr-FR" sz="16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2000" b="1" dirty="0">
                          <a:latin typeface="Times New Roman" pitchFamily="18" charset="0"/>
                          <a:cs typeface="Times New Roman" pitchFamily="18" charset="0"/>
                        </a:rPr>
                        <a:t>T</a:t>
                      </a:r>
                      <a:r>
                        <a:rPr lang="fr-FR" sz="2000" b="1" baseline="-25000" dirty="0">
                          <a:latin typeface="Times New Roman" pitchFamily="18" charset="0"/>
                          <a:cs typeface="Times New Roman" pitchFamily="18" charset="0"/>
                        </a:rPr>
                        <a:t>f2 </a:t>
                      </a:r>
                      <a:r>
                        <a:rPr lang="fr-FR" sz="2000" b="1" dirty="0">
                          <a:latin typeface="Times New Roman" pitchFamily="18" charset="0"/>
                          <a:cs typeface="Times New Roman" pitchFamily="18" charset="0"/>
                        </a:rPr>
                        <a:t>(°C)</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800" b="1" dirty="0">
                          <a:latin typeface="Times New Roman" pitchFamily="18" charset="0"/>
                          <a:cs typeface="Times New Roman" pitchFamily="18" charset="0"/>
                        </a:rPr>
                        <a:t>T</a:t>
                      </a:r>
                      <a:r>
                        <a:rPr lang="fr-FR" sz="1800" b="1" baseline="-25000" dirty="0">
                          <a:latin typeface="Times New Roman" pitchFamily="18" charset="0"/>
                          <a:cs typeface="Times New Roman" pitchFamily="18" charset="0"/>
                        </a:rPr>
                        <a:t>1</a:t>
                      </a:r>
                      <a:endParaRPr lang="fr-FR" sz="1600" b="1" dirty="0">
                        <a:latin typeface="Times New Roman" pitchFamily="18" charset="0"/>
                        <a:cs typeface="Times New Roman" pitchFamily="18" charset="0"/>
                      </a:endParaRPr>
                    </a:p>
                    <a:p>
                      <a:pPr marL="21590" indent="-635" algn="just">
                        <a:lnSpc>
                          <a:spcPct val="150000"/>
                        </a:lnSpc>
                        <a:spcAft>
                          <a:spcPts val="0"/>
                        </a:spcAft>
                      </a:pPr>
                      <a:r>
                        <a:rPr lang="fr-FR" sz="1800" b="1" dirty="0">
                          <a:latin typeface="Times New Roman" pitchFamily="18" charset="0"/>
                          <a:cs typeface="Times New Roman" pitchFamily="18" charset="0"/>
                        </a:rPr>
                        <a:t>(°C)</a:t>
                      </a:r>
                      <a:endParaRPr lang="fr-FR" sz="16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800" b="1" dirty="0">
                          <a:latin typeface="Times New Roman" pitchFamily="18" charset="0"/>
                          <a:cs typeface="Times New Roman" pitchFamily="18" charset="0"/>
                        </a:rPr>
                        <a:t>T</a:t>
                      </a:r>
                      <a:r>
                        <a:rPr lang="fr-FR" sz="1800" b="1" baseline="-25000" dirty="0">
                          <a:latin typeface="Times New Roman" pitchFamily="18" charset="0"/>
                          <a:cs typeface="Times New Roman" pitchFamily="18" charset="0"/>
                        </a:rPr>
                        <a:t>i1</a:t>
                      </a:r>
                      <a:endParaRPr lang="fr-FR" sz="1600" b="1" dirty="0">
                        <a:latin typeface="Times New Roman" pitchFamily="18" charset="0"/>
                        <a:cs typeface="Times New Roman" pitchFamily="18" charset="0"/>
                      </a:endParaRPr>
                    </a:p>
                    <a:p>
                      <a:pPr marL="21590" indent="-635" algn="just">
                        <a:lnSpc>
                          <a:spcPct val="150000"/>
                        </a:lnSpc>
                        <a:spcAft>
                          <a:spcPts val="0"/>
                        </a:spcAft>
                      </a:pPr>
                      <a:r>
                        <a:rPr lang="fr-FR" sz="1800" b="1" dirty="0">
                          <a:latin typeface="Times New Roman" pitchFamily="18" charset="0"/>
                          <a:cs typeface="Times New Roman" pitchFamily="18" charset="0"/>
                        </a:rPr>
                        <a:t>(°C)</a:t>
                      </a:r>
                      <a:endParaRPr lang="fr-FR" sz="16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800" b="1" dirty="0">
                          <a:latin typeface="Times New Roman" pitchFamily="18" charset="0"/>
                          <a:cs typeface="Times New Roman" pitchFamily="18" charset="0"/>
                        </a:rPr>
                        <a:t>T</a:t>
                      </a:r>
                      <a:r>
                        <a:rPr lang="fr-FR" sz="1800" b="1" baseline="-25000" dirty="0">
                          <a:latin typeface="Times New Roman" pitchFamily="18" charset="0"/>
                          <a:cs typeface="Times New Roman" pitchFamily="18" charset="0"/>
                        </a:rPr>
                        <a:t>f2</a:t>
                      </a:r>
                      <a:endParaRPr lang="fr-FR" sz="1600" b="1" dirty="0">
                        <a:latin typeface="Times New Roman" pitchFamily="18" charset="0"/>
                        <a:cs typeface="Times New Roman" pitchFamily="18" charset="0"/>
                      </a:endParaRPr>
                    </a:p>
                    <a:p>
                      <a:pPr marL="21590" indent="-635" algn="just">
                        <a:lnSpc>
                          <a:spcPct val="150000"/>
                        </a:lnSpc>
                        <a:spcAft>
                          <a:spcPts val="0"/>
                        </a:spcAft>
                      </a:pPr>
                      <a:r>
                        <a:rPr lang="fr-FR" sz="1800" b="1" dirty="0">
                          <a:latin typeface="Times New Roman" pitchFamily="18" charset="0"/>
                          <a:cs typeface="Times New Roman" pitchFamily="18" charset="0"/>
                        </a:rPr>
                        <a:t>(°C)</a:t>
                      </a:r>
                      <a:endParaRPr lang="fr-FR" sz="16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800" b="1" dirty="0">
                          <a:latin typeface="Times New Roman" pitchFamily="18" charset="0"/>
                          <a:cs typeface="Times New Roman" pitchFamily="18" charset="0"/>
                        </a:rPr>
                        <a:t>T</a:t>
                      </a:r>
                      <a:r>
                        <a:rPr lang="fr-FR" sz="1800" b="1" baseline="-25000" dirty="0">
                          <a:latin typeface="Times New Roman" pitchFamily="18" charset="0"/>
                          <a:cs typeface="Times New Roman" pitchFamily="18" charset="0"/>
                        </a:rPr>
                        <a:t>2</a:t>
                      </a:r>
                      <a:endParaRPr lang="fr-FR" sz="1600" b="1" dirty="0">
                        <a:latin typeface="Times New Roman" pitchFamily="18" charset="0"/>
                        <a:cs typeface="Times New Roman" pitchFamily="18" charset="0"/>
                      </a:endParaRPr>
                    </a:p>
                    <a:p>
                      <a:pPr marL="21590" indent="-635" algn="just">
                        <a:lnSpc>
                          <a:spcPct val="150000"/>
                        </a:lnSpc>
                        <a:spcAft>
                          <a:spcPts val="0"/>
                        </a:spcAft>
                      </a:pPr>
                      <a:r>
                        <a:rPr lang="fr-FR" sz="1800" b="1" dirty="0">
                          <a:latin typeface="Times New Roman" pitchFamily="18" charset="0"/>
                          <a:cs typeface="Times New Roman" pitchFamily="18" charset="0"/>
                        </a:rPr>
                        <a:t>(°C)</a:t>
                      </a:r>
                      <a:endParaRPr lang="fr-FR" sz="16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2000" b="1" dirty="0">
                          <a:latin typeface="Times New Roman" pitchFamily="18" charset="0"/>
                          <a:cs typeface="Times New Roman" pitchFamily="18" charset="0"/>
                        </a:rPr>
                        <a:t>P réelle</a:t>
                      </a:r>
                      <a:endParaRPr lang="fr-FR" sz="1800" b="1" dirty="0">
                        <a:latin typeface="Times New Roman" pitchFamily="18" charset="0"/>
                        <a:cs typeface="Times New Roman" pitchFamily="18" charset="0"/>
                      </a:endParaRPr>
                    </a:p>
                    <a:p>
                      <a:pPr marL="21590" indent="-635" algn="just">
                        <a:lnSpc>
                          <a:spcPct val="150000"/>
                        </a:lnSpc>
                        <a:spcAft>
                          <a:spcPts val="0"/>
                        </a:spcAft>
                      </a:pPr>
                      <a:r>
                        <a:rPr lang="fr-FR" sz="2000" b="1" dirty="0">
                          <a:latin typeface="Times New Roman" pitchFamily="18" charset="0"/>
                          <a:cs typeface="Times New Roman" pitchFamily="18" charset="0"/>
                        </a:rPr>
                        <a:t>(W)</a:t>
                      </a:r>
                      <a:endParaRPr lang="fr-FR" sz="1800" b="1" dirty="0">
                        <a:latin typeface="Times New Roman" pitchFamily="18" charset="0"/>
                        <a:ea typeface="Times New Roman"/>
                        <a:cs typeface="Times New Roman" pitchFamily="18" charset="0"/>
                      </a:endParaRPr>
                    </a:p>
                  </a:txBody>
                  <a:tcPr marL="68580" marR="68580" marT="0" marB="0"/>
                </a:tc>
              </a:tr>
              <a:tr h="559953">
                <a:tc>
                  <a:txBody>
                    <a:bodyPr/>
                    <a:lstStyle/>
                    <a:p>
                      <a:pPr marL="21590" indent="-635" algn="just">
                        <a:lnSpc>
                          <a:spcPct val="150000"/>
                        </a:lnSpc>
                        <a:spcAft>
                          <a:spcPts val="0"/>
                        </a:spcAft>
                      </a:pPr>
                      <a:r>
                        <a:rPr lang="fr-FR" sz="2400" b="1" dirty="0">
                          <a:latin typeface="Times New Roman" pitchFamily="18" charset="0"/>
                          <a:cs typeface="Times New Roman" pitchFamily="18" charset="0"/>
                        </a:rPr>
                        <a:t>100</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24</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25</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1</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24</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24.9</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0.9</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66.5</a:t>
                      </a:r>
                      <a:endParaRPr lang="fr-FR" sz="1200" dirty="0">
                        <a:latin typeface="Times New Roman" pitchFamily="18" charset="0"/>
                        <a:ea typeface="Times New Roman"/>
                        <a:cs typeface="Times New Roman" pitchFamily="18" charset="0"/>
                      </a:endParaRPr>
                    </a:p>
                  </a:txBody>
                  <a:tcPr marL="68580" marR="68580" marT="0" marB="0"/>
                </a:tc>
              </a:tr>
              <a:tr h="479960">
                <a:tc>
                  <a:txBody>
                    <a:bodyPr/>
                    <a:lstStyle/>
                    <a:p>
                      <a:pPr marL="21590" indent="-635" algn="just">
                        <a:lnSpc>
                          <a:spcPct val="150000"/>
                        </a:lnSpc>
                        <a:spcAft>
                          <a:spcPts val="0"/>
                        </a:spcAft>
                      </a:pPr>
                      <a:r>
                        <a:rPr lang="fr-FR" sz="2400" b="1" dirty="0">
                          <a:latin typeface="Times New Roman" pitchFamily="18" charset="0"/>
                          <a:cs typeface="Times New Roman" pitchFamily="18" charset="0"/>
                        </a:rPr>
                        <a:t>180</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a:latin typeface="Times New Roman" pitchFamily="18" charset="0"/>
                          <a:cs typeface="Times New Roman" pitchFamily="18" charset="0"/>
                        </a:rPr>
                        <a:t>24</a:t>
                      </a:r>
                      <a:endParaRPr lang="fr-FR" sz="120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a:latin typeface="Times New Roman" pitchFamily="18" charset="0"/>
                          <a:cs typeface="Times New Roman" pitchFamily="18" charset="0"/>
                        </a:rPr>
                        <a:t>26</a:t>
                      </a:r>
                      <a:endParaRPr lang="fr-FR" sz="120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a:latin typeface="Times New Roman" pitchFamily="18" charset="0"/>
                          <a:cs typeface="Times New Roman" pitchFamily="18" charset="0"/>
                        </a:rPr>
                        <a:t>2</a:t>
                      </a:r>
                      <a:endParaRPr lang="fr-FR" sz="120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24</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a:latin typeface="Times New Roman" pitchFamily="18" charset="0"/>
                          <a:cs typeface="Times New Roman" pitchFamily="18" charset="0"/>
                        </a:rPr>
                        <a:t>25.9</a:t>
                      </a:r>
                      <a:endParaRPr lang="fr-FR" sz="120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1.9</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136.5</a:t>
                      </a:r>
                      <a:endParaRPr lang="fr-FR" sz="1200" dirty="0">
                        <a:latin typeface="Times New Roman" pitchFamily="18" charset="0"/>
                        <a:ea typeface="Times New Roman"/>
                        <a:cs typeface="Times New Roman" pitchFamily="18" charset="0"/>
                      </a:endParaRPr>
                    </a:p>
                  </a:txBody>
                  <a:tcPr marL="68580" marR="68580" marT="0" marB="0"/>
                </a:tc>
              </a:tr>
              <a:tr h="454725">
                <a:tc>
                  <a:txBody>
                    <a:bodyPr/>
                    <a:lstStyle/>
                    <a:p>
                      <a:pPr marL="21590" indent="-635" algn="just">
                        <a:lnSpc>
                          <a:spcPct val="150000"/>
                        </a:lnSpc>
                        <a:spcAft>
                          <a:spcPts val="0"/>
                        </a:spcAft>
                      </a:pPr>
                      <a:r>
                        <a:rPr lang="fr-FR" sz="2400" b="1" dirty="0">
                          <a:latin typeface="Times New Roman" pitchFamily="18" charset="0"/>
                          <a:cs typeface="Times New Roman" pitchFamily="18" charset="0"/>
                        </a:rPr>
                        <a:t>300</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a:latin typeface="Times New Roman" pitchFamily="18" charset="0"/>
                          <a:cs typeface="Times New Roman" pitchFamily="18" charset="0"/>
                        </a:rPr>
                        <a:t>24</a:t>
                      </a:r>
                      <a:endParaRPr lang="fr-FR" sz="120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a:latin typeface="Times New Roman" pitchFamily="18" charset="0"/>
                          <a:cs typeface="Times New Roman" pitchFamily="18" charset="0"/>
                        </a:rPr>
                        <a:t>27.8</a:t>
                      </a:r>
                      <a:endParaRPr lang="fr-FR" sz="120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3.8</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24</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27.9</a:t>
                      </a:r>
                      <a:endParaRPr lang="fr-FR" sz="1200" dirty="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a:latin typeface="Times New Roman" pitchFamily="18" charset="0"/>
                          <a:cs typeface="Times New Roman" pitchFamily="18" charset="0"/>
                        </a:rPr>
                        <a:t>3.9</a:t>
                      </a:r>
                      <a:endParaRPr lang="fr-FR" sz="1200">
                        <a:latin typeface="Times New Roman" pitchFamily="18" charset="0"/>
                        <a:ea typeface="Times New Roman"/>
                        <a:cs typeface="Times New Roman" pitchFamily="18" charset="0"/>
                      </a:endParaRPr>
                    </a:p>
                  </a:txBody>
                  <a:tcPr marL="68580" marR="68580" marT="0" marB="0"/>
                </a:tc>
                <a:tc>
                  <a:txBody>
                    <a:bodyPr/>
                    <a:lstStyle/>
                    <a:p>
                      <a:pPr marL="21590" indent="-635" algn="just">
                        <a:lnSpc>
                          <a:spcPct val="150000"/>
                        </a:lnSpc>
                        <a:spcAft>
                          <a:spcPts val="0"/>
                        </a:spcAft>
                      </a:pPr>
                      <a:r>
                        <a:rPr lang="fr-FR" sz="1400" dirty="0">
                          <a:latin typeface="Times New Roman" pitchFamily="18" charset="0"/>
                          <a:cs typeface="Times New Roman" pitchFamily="18" charset="0"/>
                        </a:rPr>
                        <a:t>269.5</a:t>
                      </a:r>
                      <a:endParaRPr lang="fr-FR" sz="1200" dirty="0">
                        <a:latin typeface="Times New Roman" pitchFamily="18" charset="0"/>
                        <a:ea typeface="Times New Roman"/>
                        <a:cs typeface="Times New Roman" pitchFamily="18" charset="0"/>
                      </a:endParaRPr>
                    </a:p>
                  </a:txBody>
                  <a:tcPr marL="68580" marR="68580" marT="0" marB="0"/>
                </a:tc>
              </a:tr>
            </a:tbl>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457">
                                            <p:txEl>
                                              <p:pRg st="0" end="0"/>
                                            </p:txEl>
                                          </p:spTgt>
                                        </p:tgtEl>
                                        <p:attrNameLst>
                                          <p:attrName>style.visibility</p:attrName>
                                        </p:attrNameLst>
                                      </p:cBhvr>
                                      <p:to>
                                        <p:strVal val="visible"/>
                                      </p:to>
                                    </p:set>
                                    <p:animEffect transition="in" filter="fade">
                                      <p:cBhvr>
                                        <p:cTn id="12" dur="2000"/>
                                        <p:tgtEl>
                                          <p:spTgt spid="1945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Effect transition="in" filter="fade">
                                      <p:cBhvr>
                                        <p:cTn id="17" dur="2000"/>
                                        <p:tgtEl>
                                          <p:spTgt spid="4">
                                            <p:bg/>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2000"/>
                                        <p:tgtEl>
                                          <p:spTgt spid="4">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457" grpId="0" build="allAtOnce"/>
      <p:bldP spid="4" grpId="0" build="allAtOnce"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sées 1"/>
          <p:cNvSpPr/>
          <p:nvPr/>
        </p:nvSpPr>
        <p:spPr>
          <a:xfrm>
            <a:off x="500034" y="0"/>
            <a:ext cx="8215370" cy="1214422"/>
          </a:xfrm>
          <a:prstGeom prst="cloudCallout">
            <a:avLst>
              <a:gd name="adj1" fmla="val -8566"/>
              <a:gd name="adj2" fmla="val 81548"/>
            </a:avLst>
          </a:prstGeom>
          <a:solidFill>
            <a:schemeClr val="bg2"/>
          </a:solidFill>
          <a:ln w="28575"/>
        </p:spPr>
        <p:style>
          <a:lnRef idx="2">
            <a:schemeClr val="accent2"/>
          </a:lnRef>
          <a:fillRef idx="1">
            <a:schemeClr val="lt1"/>
          </a:fillRef>
          <a:effectRef idx="0">
            <a:schemeClr val="accent2"/>
          </a:effectRef>
          <a:fontRef idx="minor">
            <a:schemeClr val="dk1"/>
          </a:fontRef>
        </p:style>
        <p:txBody>
          <a:bodyPr rtlCol="0" anchor="ctr"/>
          <a:lstStyle/>
          <a:p>
            <a:pPr algn="just"/>
            <a:r>
              <a:rPr lang="fr-FR" sz="2400" b="1" dirty="0" smtClean="0">
                <a:latin typeface="Times New Roman" pitchFamily="18" charset="0"/>
                <a:cs typeface="Times New Roman" pitchFamily="18" charset="0"/>
              </a:rPr>
              <a:t>	Résultat d’extraction de l’huile après les tests de séchage par MO</a:t>
            </a:r>
            <a:endParaRPr lang="fr-FR" sz="2800" dirty="0">
              <a:latin typeface="Times New Roman" pitchFamily="18" charset="0"/>
              <a:cs typeface="Times New Roman" pitchFamily="18" charset="0"/>
            </a:endParaRPr>
          </a:p>
        </p:txBody>
      </p:sp>
      <p:sp>
        <p:nvSpPr>
          <p:cNvPr id="3" name="Rectangle 2"/>
          <p:cNvSpPr/>
          <p:nvPr/>
        </p:nvSpPr>
        <p:spPr>
          <a:xfrm>
            <a:off x="214282" y="1500174"/>
            <a:ext cx="3571900" cy="714380"/>
          </a:xfrm>
          <a:prstGeom prst="rect">
            <a:avLst/>
          </a:prstGeom>
          <a:ln w="38100">
            <a:solidFill>
              <a:srgbClr val="00B050"/>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fr-FR"/>
          </a:p>
        </p:txBody>
      </p:sp>
      <p:sp>
        <p:nvSpPr>
          <p:cNvPr id="4" name="Rectangle 3"/>
          <p:cNvSpPr/>
          <p:nvPr/>
        </p:nvSpPr>
        <p:spPr>
          <a:xfrm>
            <a:off x="214282" y="1571612"/>
            <a:ext cx="3401893" cy="523220"/>
          </a:xfrm>
          <a:prstGeom prst="rect">
            <a:avLst/>
          </a:prstGeom>
        </p:spPr>
        <p:txBody>
          <a:bodyPr wrap="none">
            <a:spAutoFit/>
          </a:bodyPr>
          <a:lstStyle/>
          <a:p>
            <a:r>
              <a:rPr lang="fr-FR" sz="2800" b="1" dirty="0" smtClean="0"/>
              <a:t>  </a:t>
            </a:r>
            <a:r>
              <a:rPr lang="fr-FR" sz="2800" b="1" dirty="0" smtClean="0">
                <a:latin typeface="Times New Roman" pitchFamily="18" charset="0"/>
                <a:cs typeface="Times New Roman" pitchFamily="18" charset="0"/>
              </a:rPr>
              <a:t>Rendement en huile</a:t>
            </a:r>
            <a:endParaRPr lang="fr-FR" sz="2800" dirty="0">
              <a:latin typeface="Times New Roman" pitchFamily="18" charset="0"/>
              <a:cs typeface="Times New Roman" pitchFamily="18" charset="0"/>
            </a:endParaRPr>
          </a:p>
        </p:txBody>
      </p:sp>
      <p:sp>
        <p:nvSpPr>
          <p:cNvPr id="7" name="Rectangle 6"/>
          <p:cNvSpPr/>
          <p:nvPr/>
        </p:nvSpPr>
        <p:spPr>
          <a:xfrm>
            <a:off x="1285852" y="5786454"/>
            <a:ext cx="1968809" cy="523220"/>
          </a:xfrm>
          <a:prstGeom prst="rect">
            <a:avLst/>
          </a:prstGeom>
        </p:spPr>
        <p:txBody>
          <a:bodyPr wrap="none">
            <a:spAutoFit/>
          </a:bodyPr>
          <a:lstStyle/>
          <a:p>
            <a:r>
              <a:rPr lang="fr-FR" dirty="0" smtClean="0"/>
              <a:t> </a:t>
            </a:r>
            <a:r>
              <a:rPr lang="fr-FR" sz="2800" dirty="0" smtClean="0">
                <a:latin typeface="Times New Roman" pitchFamily="18" charset="0"/>
                <a:cs typeface="Times New Roman" pitchFamily="18" charset="0"/>
              </a:rPr>
              <a:t>Bousseleme</a:t>
            </a:r>
            <a:endParaRPr lang="fr-FR" dirty="0">
              <a:latin typeface="Times New Roman" pitchFamily="18" charset="0"/>
              <a:cs typeface="Times New Roman" pitchFamily="18" charset="0"/>
            </a:endParaRPr>
          </a:p>
        </p:txBody>
      </p:sp>
      <p:sp>
        <p:nvSpPr>
          <p:cNvPr id="8" name="Rectangle 7"/>
          <p:cNvSpPr/>
          <p:nvPr/>
        </p:nvSpPr>
        <p:spPr>
          <a:xfrm>
            <a:off x="5643570" y="5715016"/>
            <a:ext cx="1356462" cy="584775"/>
          </a:xfrm>
          <a:prstGeom prst="rect">
            <a:avLst/>
          </a:prstGeom>
        </p:spPr>
        <p:txBody>
          <a:bodyPr wrap="none">
            <a:spAutoFit/>
          </a:bodyPr>
          <a:lstStyle/>
          <a:p>
            <a:r>
              <a:rPr lang="fr-FR" dirty="0" smtClean="0"/>
              <a:t> </a:t>
            </a:r>
            <a:r>
              <a:rPr lang="fr-FR" sz="2800" dirty="0" smtClean="0">
                <a:latin typeface="Times New Roman" pitchFamily="18" charset="0"/>
                <a:cs typeface="Times New Roman" pitchFamily="18" charset="0"/>
              </a:rPr>
              <a:t>Siméto</a:t>
            </a:r>
            <a:r>
              <a:rPr lang="fr-FR" sz="3200" dirty="0" smtClean="0">
                <a:latin typeface="Times New Roman" pitchFamily="18" charset="0"/>
                <a:cs typeface="Times New Roman" pitchFamily="18" charset="0"/>
              </a:rPr>
              <a:t> </a:t>
            </a:r>
            <a:endParaRPr lang="fr-FR" sz="3200" dirty="0">
              <a:latin typeface="Times New Roman" pitchFamily="18" charset="0"/>
              <a:cs typeface="Times New Roman" pitchFamily="18" charset="0"/>
            </a:endParaRPr>
          </a:p>
        </p:txBody>
      </p:sp>
      <p:graphicFrame>
        <p:nvGraphicFramePr>
          <p:cNvPr id="11" name="Graphique 10"/>
          <p:cNvGraphicFramePr/>
          <p:nvPr/>
        </p:nvGraphicFramePr>
        <p:xfrm>
          <a:off x="428596" y="2428868"/>
          <a:ext cx="4105529" cy="32147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Graphique 11"/>
          <p:cNvGraphicFramePr/>
          <p:nvPr/>
        </p:nvGraphicFramePr>
        <p:xfrm>
          <a:off x="4572000" y="2428868"/>
          <a:ext cx="4141089" cy="321471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20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2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2000"/>
                                        <p:tgtEl>
                                          <p:spTgt spid="4">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0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20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animBg="1"/>
      <p:bldP spid="3" grpId="0" animBg="1"/>
      <p:bldP spid="4" grpId="0" build="allAtOnce"/>
      <p:bldP spid="7" grpId="0" build="allAtOnce"/>
      <p:bldP spid="8" grpId="0" build="allAtOnce"/>
      <p:bldGraphic spid="11" grpId="0">
        <p:bldAsOne/>
      </p:bldGraphic>
      <p:bldGraphic spid="12"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rganigramme : Terminateur 2"/>
          <p:cNvSpPr/>
          <p:nvPr/>
        </p:nvSpPr>
        <p:spPr>
          <a:xfrm>
            <a:off x="357158" y="214290"/>
            <a:ext cx="8501122" cy="1000132"/>
          </a:xfrm>
          <a:prstGeom prst="flowChartTerminator">
            <a:avLst/>
          </a:prstGeom>
          <a:solidFill>
            <a:schemeClr val="accent6">
              <a:lumMod val="20000"/>
              <a:lumOff val="80000"/>
            </a:schemeClr>
          </a:solid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4" name="Rectangle 3"/>
          <p:cNvSpPr/>
          <p:nvPr/>
        </p:nvSpPr>
        <p:spPr>
          <a:xfrm>
            <a:off x="571472" y="285728"/>
            <a:ext cx="8143932" cy="830997"/>
          </a:xfrm>
          <a:prstGeom prst="rect">
            <a:avLst/>
          </a:prstGeom>
        </p:spPr>
        <p:txBody>
          <a:bodyPr wrap="square">
            <a:spAutoFit/>
          </a:bodyPr>
          <a:lstStyle/>
          <a:p>
            <a:pPr algn="just"/>
            <a:r>
              <a:rPr lang="fr-FR" sz="2400" dirty="0" smtClean="0"/>
              <a:t>	</a:t>
            </a:r>
            <a:r>
              <a:rPr lang="fr-FR" sz="2400" dirty="0" smtClean="0">
                <a:latin typeface="Times New Roman" pitchFamily="18" charset="0"/>
                <a:cs typeface="Times New Roman" pitchFamily="18" charset="0"/>
              </a:rPr>
              <a:t>Résultats d’analyse physiologique du blé dur après séchage   par  MO</a:t>
            </a:r>
            <a:endParaRPr lang="fr-FR" sz="2400" dirty="0">
              <a:latin typeface="Times New Roman" pitchFamily="18" charset="0"/>
              <a:cs typeface="Times New Roman" pitchFamily="18" charset="0"/>
            </a:endParaRPr>
          </a:p>
        </p:txBody>
      </p:sp>
      <p:graphicFrame>
        <p:nvGraphicFramePr>
          <p:cNvPr id="5" name="Graphique 4"/>
          <p:cNvGraphicFramePr/>
          <p:nvPr/>
        </p:nvGraphicFramePr>
        <p:xfrm>
          <a:off x="571472" y="3000372"/>
          <a:ext cx="4000528" cy="28575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p:nvPr/>
        </p:nvGraphicFramePr>
        <p:xfrm>
          <a:off x="4572000" y="3000372"/>
          <a:ext cx="4000528" cy="2857520"/>
        </p:xfrm>
        <a:graphic>
          <a:graphicData uri="http://schemas.openxmlformats.org/drawingml/2006/chart">
            <c:chart xmlns:c="http://schemas.openxmlformats.org/drawingml/2006/chart" xmlns:r="http://schemas.openxmlformats.org/officeDocument/2006/relationships" r:id="rId3"/>
          </a:graphicData>
        </a:graphic>
      </p:graphicFrame>
      <p:sp>
        <p:nvSpPr>
          <p:cNvPr id="7" name="Explosion 1 6"/>
          <p:cNvSpPr/>
          <p:nvPr/>
        </p:nvSpPr>
        <p:spPr>
          <a:xfrm>
            <a:off x="0" y="1428736"/>
            <a:ext cx="5572132" cy="1357322"/>
          </a:xfrm>
          <a:prstGeom prst="irregularSeal1">
            <a:avLst/>
          </a:prstGeom>
          <a:ln w="38100">
            <a:solidFill>
              <a:srgbClr val="0070C0"/>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400" dirty="0" smtClean="0">
                <a:solidFill>
                  <a:schemeClr val="tx1"/>
                </a:solidFill>
                <a:latin typeface="Times New Roman" pitchFamily="18" charset="0"/>
                <a:cs typeface="Times New Roman" pitchFamily="18" charset="0"/>
              </a:rPr>
              <a:t>Taux de germination </a:t>
            </a:r>
            <a:endParaRPr lang="fr-FR" sz="2400" dirty="0">
              <a:solidFill>
                <a:schemeClr val="tx1"/>
              </a:solidFill>
              <a:latin typeface="Times New Roman" pitchFamily="18" charset="0"/>
              <a:cs typeface="Times New Roman" pitchFamily="18" charset="0"/>
            </a:endParaRPr>
          </a:p>
        </p:txBody>
      </p:sp>
      <p:sp>
        <p:nvSpPr>
          <p:cNvPr id="8" name="ZoneTexte 7"/>
          <p:cNvSpPr txBox="1"/>
          <p:nvPr/>
        </p:nvSpPr>
        <p:spPr>
          <a:xfrm>
            <a:off x="1714480" y="6000768"/>
            <a:ext cx="1693092" cy="461665"/>
          </a:xfrm>
          <a:prstGeom prst="rect">
            <a:avLst/>
          </a:prstGeom>
          <a:noFill/>
        </p:spPr>
        <p:txBody>
          <a:bodyPr wrap="none" rtlCol="0">
            <a:spAutoFit/>
          </a:bodyPr>
          <a:lstStyle/>
          <a:p>
            <a:r>
              <a:rPr lang="fr-FR" sz="2400" b="1" dirty="0" smtClean="0">
                <a:latin typeface="Times New Roman" pitchFamily="18" charset="0"/>
                <a:cs typeface="Times New Roman" pitchFamily="18" charset="0"/>
              </a:rPr>
              <a:t>Bousseleme</a:t>
            </a:r>
            <a:endParaRPr lang="fr-FR" sz="2400" b="1" dirty="0">
              <a:latin typeface="Times New Roman" pitchFamily="18" charset="0"/>
              <a:cs typeface="Times New Roman" pitchFamily="18" charset="0"/>
            </a:endParaRPr>
          </a:p>
        </p:txBody>
      </p:sp>
      <p:sp>
        <p:nvSpPr>
          <p:cNvPr id="9" name="ZoneTexte 8"/>
          <p:cNvSpPr txBox="1"/>
          <p:nvPr/>
        </p:nvSpPr>
        <p:spPr>
          <a:xfrm>
            <a:off x="6072198" y="6072206"/>
            <a:ext cx="1090363" cy="461665"/>
          </a:xfrm>
          <a:prstGeom prst="rect">
            <a:avLst/>
          </a:prstGeom>
          <a:noFill/>
        </p:spPr>
        <p:txBody>
          <a:bodyPr wrap="none" rtlCol="0">
            <a:spAutoFit/>
          </a:bodyPr>
          <a:lstStyle/>
          <a:p>
            <a:r>
              <a:rPr lang="fr-FR" sz="2400" b="1" dirty="0" smtClean="0">
                <a:latin typeface="Times New Roman" pitchFamily="18" charset="0"/>
                <a:cs typeface="Times New Roman" pitchFamily="18" charset="0"/>
              </a:rPr>
              <a:t>Siméto</a:t>
            </a:r>
            <a:endParaRPr lang="fr-FR" sz="2400" b="1" dirty="0">
              <a:latin typeface="Times New Roman" pitchFamily="18" charset="0"/>
              <a:cs typeface="Times New Roman" pitchFamily="18" charset="0"/>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Effect transition="in" filter="fade">
                                      <p:cBhvr>
                                        <p:cTn id="17" dur="2000"/>
                                        <p:tgtEl>
                                          <p:spTgt spid="7">
                                            <p:bg/>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fade">
                                      <p:cBhvr>
                                        <p:cTn id="20" dur="20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Effect transition="in" filter="fade">
                                      <p:cBhvr>
                                        <p:cTn id="30" dur="2000"/>
                                        <p:tgtEl>
                                          <p:spTgt spid="8">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20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allAtOnce"/>
      <p:bldGraphic spid="5" grpId="0">
        <p:bldAsOne/>
      </p:bldGraphic>
      <p:bldGraphic spid="6" grpId="0">
        <p:bldAsOne/>
      </p:bldGraphic>
      <p:bldP spid="7" grpId="0" build="allAtOnce" animBg="1"/>
      <p:bldP spid="8" grpId="0" build="allAtOnce"/>
      <p:bldP spid="9" grpId="0" build="allAtOnce"/>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rganigramme : Terminateur 1"/>
          <p:cNvSpPr/>
          <p:nvPr/>
        </p:nvSpPr>
        <p:spPr>
          <a:xfrm>
            <a:off x="357158" y="0"/>
            <a:ext cx="8429684" cy="1000108"/>
          </a:xfrm>
          <a:prstGeom prst="flowChartTerminator">
            <a:avLst/>
          </a:prstGeom>
          <a:solidFill>
            <a:srgbClr val="00B0F0"/>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3" name="Rectangle 2"/>
          <p:cNvSpPr/>
          <p:nvPr/>
        </p:nvSpPr>
        <p:spPr>
          <a:xfrm>
            <a:off x="928662" y="0"/>
            <a:ext cx="7786742" cy="954107"/>
          </a:xfrm>
          <a:prstGeom prst="rect">
            <a:avLst/>
          </a:prstGeom>
        </p:spPr>
        <p:txBody>
          <a:bodyPr wrap="square">
            <a:spAutoFit/>
          </a:bodyPr>
          <a:lstStyle/>
          <a:p>
            <a:pPr algn="just"/>
            <a:r>
              <a:rPr lang="fr-FR" sz="2400" b="1" dirty="0" smtClean="0"/>
              <a:t>	</a:t>
            </a:r>
            <a:r>
              <a:rPr lang="fr-FR" sz="2800" b="1" dirty="0" smtClean="0">
                <a:latin typeface="Times New Roman" pitchFamily="18" charset="0"/>
                <a:cs typeface="Times New Roman" pitchFamily="18" charset="0"/>
              </a:rPr>
              <a:t>Les Résultats d’analyse physico-chimique du blé dur après    séchage par MO.</a:t>
            </a:r>
            <a:endParaRPr lang="fr-FR" sz="2800" dirty="0">
              <a:latin typeface="Times New Roman" pitchFamily="18" charset="0"/>
              <a:cs typeface="Times New Roman" pitchFamily="18" charset="0"/>
            </a:endParaRPr>
          </a:p>
        </p:txBody>
      </p:sp>
      <p:graphicFrame>
        <p:nvGraphicFramePr>
          <p:cNvPr id="4" name="Tableau 3"/>
          <p:cNvGraphicFramePr>
            <a:graphicFrameLocks noGrp="1"/>
          </p:cNvGraphicFramePr>
          <p:nvPr/>
        </p:nvGraphicFramePr>
        <p:xfrm>
          <a:off x="428596" y="1149985"/>
          <a:ext cx="8143899" cy="5730240"/>
        </p:xfrm>
        <a:graphic>
          <a:graphicData uri="http://schemas.openxmlformats.org/drawingml/2006/table">
            <a:tbl>
              <a:tblPr>
                <a:tableStyleId>{35758FB7-9AC5-4552-8A53-C91805E547FA}</a:tableStyleId>
              </a:tblPr>
              <a:tblGrid>
                <a:gridCol w="1285884"/>
                <a:gridCol w="1040916"/>
                <a:gridCol w="894939"/>
                <a:gridCol w="984432"/>
                <a:gridCol w="1073926"/>
                <a:gridCol w="794443"/>
                <a:gridCol w="1084927"/>
                <a:gridCol w="984432"/>
              </a:tblGrid>
              <a:tr h="654625">
                <a:tc gridSpan="2">
                  <a:txBody>
                    <a:bodyPr/>
                    <a:lstStyle/>
                    <a:p>
                      <a:pPr algn="l">
                        <a:lnSpc>
                          <a:spcPct val="115000"/>
                        </a:lnSpc>
                        <a:spcAft>
                          <a:spcPts val="1000"/>
                        </a:spcAft>
                      </a:pPr>
                      <a:r>
                        <a:rPr lang="fr-FR" sz="1100" dirty="0"/>
                        <a:t> </a:t>
                      </a:r>
                      <a:endParaRPr lang="fr-FR" sz="1100" dirty="0">
                        <a:latin typeface="Times New Roman" pitchFamily="18" charset="0"/>
                        <a:ea typeface="Times New Roman"/>
                        <a:cs typeface="Times New Roman" pitchFamily="18" charset="0"/>
                      </a:endParaRPr>
                    </a:p>
                  </a:txBody>
                  <a:tcPr marL="0" marR="0" marT="0" marB="0" anchor="ctr"/>
                </a:tc>
                <a:tc hMerge="1">
                  <a:txBody>
                    <a:bodyPr/>
                    <a:lstStyle/>
                    <a:p>
                      <a:endParaRPr lang="fr-FR"/>
                    </a:p>
                  </a:txBody>
                  <a:tcPr/>
                </a:tc>
                <a:tc gridSpan="4">
                  <a:txBody>
                    <a:bodyPr/>
                    <a:lstStyle/>
                    <a:p>
                      <a:pPr algn="just">
                        <a:lnSpc>
                          <a:spcPct val="150000"/>
                        </a:lnSpc>
                        <a:spcAft>
                          <a:spcPts val="0"/>
                        </a:spcAft>
                      </a:pPr>
                      <a:r>
                        <a:rPr lang="fr-FR" sz="2000" b="1" dirty="0">
                          <a:latin typeface="Times New Roman" pitchFamily="18" charset="0"/>
                          <a:cs typeface="Times New Roman" pitchFamily="18" charset="0"/>
                        </a:rPr>
                        <a:t>Propriétés chimique </a:t>
                      </a:r>
                      <a:endParaRPr lang="fr-FR" sz="1800" b="1" dirty="0">
                        <a:latin typeface="Times New Roman" pitchFamily="18" charset="0"/>
                        <a:ea typeface="Times New Roman"/>
                        <a:cs typeface="Times New Roman" pitchFamily="18" charset="0"/>
                      </a:endParaRPr>
                    </a:p>
                  </a:txBody>
                  <a:tcPr marL="44450" marR="44450" marT="0" marB="0"/>
                </a:tc>
                <a:tc hMerge="1">
                  <a:txBody>
                    <a:bodyPr/>
                    <a:lstStyle/>
                    <a:p>
                      <a:endParaRPr lang="fr-FR"/>
                    </a:p>
                  </a:txBody>
                  <a:tcPr/>
                </a:tc>
                <a:tc hMerge="1">
                  <a:txBody>
                    <a:bodyPr/>
                    <a:lstStyle/>
                    <a:p>
                      <a:endParaRPr lang="fr-FR"/>
                    </a:p>
                  </a:txBody>
                  <a:tcPr/>
                </a:tc>
                <a:tc hMerge="1">
                  <a:txBody>
                    <a:bodyPr/>
                    <a:lstStyle/>
                    <a:p>
                      <a:endParaRPr lang="fr-FR"/>
                    </a:p>
                  </a:txBody>
                  <a:tcPr/>
                </a:tc>
                <a:tc gridSpan="2">
                  <a:txBody>
                    <a:bodyPr/>
                    <a:lstStyle/>
                    <a:p>
                      <a:pPr algn="l">
                        <a:lnSpc>
                          <a:spcPct val="115000"/>
                        </a:lnSpc>
                        <a:spcAft>
                          <a:spcPts val="0"/>
                        </a:spcAft>
                      </a:pPr>
                      <a:r>
                        <a:rPr lang="fr-FR" sz="2000" b="1" dirty="0">
                          <a:latin typeface="Times New Roman" pitchFamily="18" charset="0"/>
                          <a:cs typeface="Times New Roman" pitchFamily="18" charset="0"/>
                        </a:rPr>
                        <a:t>Propriétés physique  </a:t>
                      </a:r>
                      <a:endParaRPr lang="fr-FR" sz="1800" b="1" dirty="0">
                        <a:latin typeface="Times New Roman" pitchFamily="18" charset="0"/>
                        <a:ea typeface="Times New Roman"/>
                        <a:cs typeface="Times New Roman" pitchFamily="18" charset="0"/>
                      </a:endParaRPr>
                    </a:p>
                  </a:txBody>
                  <a:tcPr marL="44450" marR="44450" marT="0" marB="0"/>
                </a:tc>
                <a:tc hMerge="1">
                  <a:txBody>
                    <a:bodyPr/>
                    <a:lstStyle/>
                    <a:p>
                      <a:endParaRPr lang="fr-FR"/>
                    </a:p>
                  </a:txBody>
                  <a:tcPr/>
                </a:tc>
              </a:tr>
              <a:tr h="426929">
                <a:tc rowSpan="2" gridSpan="2">
                  <a:txBody>
                    <a:bodyPr/>
                    <a:lstStyle/>
                    <a:p>
                      <a:pPr algn="l">
                        <a:lnSpc>
                          <a:spcPct val="150000"/>
                        </a:lnSpc>
                        <a:spcAft>
                          <a:spcPts val="0"/>
                        </a:spcAft>
                      </a:pPr>
                      <a:r>
                        <a:rPr lang="fr-FR" sz="2000" b="1" dirty="0">
                          <a:latin typeface="Times New Roman" pitchFamily="18" charset="0"/>
                          <a:cs typeface="Times New Roman" pitchFamily="18" charset="0"/>
                        </a:rPr>
                        <a:t>Les paramètres de séchage   </a:t>
                      </a:r>
                      <a:endParaRPr lang="fr-FR" sz="2000" b="1" dirty="0">
                        <a:latin typeface="Times New Roman" pitchFamily="18" charset="0"/>
                        <a:ea typeface="Times New Roman"/>
                        <a:cs typeface="Times New Roman" pitchFamily="18" charset="0"/>
                      </a:endParaRPr>
                    </a:p>
                  </a:txBody>
                  <a:tcPr marL="68580" marR="68580" marT="0" marB="0"/>
                </a:tc>
                <a:tc rowSpan="2" hMerge="1">
                  <a:txBody>
                    <a:bodyPr/>
                    <a:lstStyle/>
                    <a:p>
                      <a:endParaRPr lang="fr-FR"/>
                    </a:p>
                  </a:txBody>
                  <a:tcPr/>
                </a:tc>
                <a:tc gridSpan="3">
                  <a:txBody>
                    <a:bodyPr/>
                    <a:lstStyle/>
                    <a:p>
                      <a:pPr algn="just">
                        <a:lnSpc>
                          <a:spcPct val="150000"/>
                        </a:lnSpc>
                        <a:spcAft>
                          <a:spcPts val="0"/>
                        </a:spcAft>
                      </a:pPr>
                      <a:r>
                        <a:rPr lang="fr-FR" sz="2000" b="1" dirty="0">
                          <a:latin typeface="Times New Roman" pitchFamily="18" charset="0"/>
                          <a:cs typeface="Times New Roman" pitchFamily="18" charset="0"/>
                        </a:rPr>
                        <a:t>Les indices </a:t>
                      </a:r>
                      <a:endParaRPr lang="fr-FR" sz="2000" b="1" dirty="0">
                        <a:latin typeface="Times New Roman" pitchFamily="18" charset="0"/>
                        <a:ea typeface="Times New Roman"/>
                        <a:cs typeface="Times New Roman" pitchFamily="18" charset="0"/>
                      </a:endParaRPr>
                    </a:p>
                  </a:txBody>
                  <a:tcPr marL="68580" marR="68580" marT="0" marB="0"/>
                </a:tc>
                <a:tc hMerge="1">
                  <a:txBody>
                    <a:bodyPr/>
                    <a:lstStyle/>
                    <a:p>
                      <a:endParaRPr lang="fr-FR"/>
                    </a:p>
                  </a:txBody>
                  <a:tcPr/>
                </a:tc>
                <a:tc hMerge="1">
                  <a:txBody>
                    <a:bodyPr/>
                    <a:lstStyle/>
                    <a:p>
                      <a:endParaRPr lang="fr-FR"/>
                    </a:p>
                  </a:txBody>
                  <a:tcPr/>
                </a:tc>
                <a:tc rowSpan="2">
                  <a:txBody>
                    <a:bodyPr/>
                    <a:lstStyle/>
                    <a:p>
                      <a:pPr algn="just">
                        <a:lnSpc>
                          <a:spcPct val="150000"/>
                        </a:lnSpc>
                        <a:spcAft>
                          <a:spcPts val="0"/>
                        </a:spcAft>
                      </a:pPr>
                      <a:endParaRPr lang="fr-FR" sz="2000"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     pH</a:t>
                      </a:r>
                      <a:endParaRPr lang="fr-FR" sz="2000" b="1" dirty="0">
                        <a:latin typeface="Times New Roman" pitchFamily="18" charset="0"/>
                        <a:ea typeface="Times New Roman"/>
                        <a:cs typeface="Times New Roman" pitchFamily="18" charset="0"/>
                      </a:endParaRPr>
                    </a:p>
                  </a:txBody>
                  <a:tcPr marL="68580" marR="68580" marT="0" marB="0"/>
                </a:tc>
                <a:tc rowSpan="2">
                  <a:txBody>
                    <a:bodyPr/>
                    <a:lstStyle/>
                    <a:p>
                      <a:pPr algn="just">
                        <a:lnSpc>
                          <a:spcPct val="150000"/>
                        </a:lnSpc>
                        <a:spcAft>
                          <a:spcPts val="0"/>
                        </a:spcAft>
                      </a:pPr>
                      <a:endParaRPr lang="fr-FR" sz="2000" b="1" dirty="0">
                        <a:latin typeface="Times New Roman" pitchFamily="18" charset="0"/>
                        <a:cs typeface="Times New Roman" pitchFamily="18" charset="0"/>
                      </a:endParaRPr>
                    </a:p>
                    <a:p>
                      <a:pPr algn="just">
                        <a:lnSpc>
                          <a:spcPct val="150000"/>
                        </a:lnSpc>
                        <a:spcAft>
                          <a:spcPts val="0"/>
                        </a:spcAft>
                      </a:pPr>
                      <a:r>
                        <a:rPr lang="fr-FR" sz="2000" b="1" dirty="0" smtClean="0">
                          <a:latin typeface="Times New Roman" pitchFamily="18" charset="0"/>
                          <a:cs typeface="Times New Roman" pitchFamily="18" charset="0"/>
                        </a:rPr>
                        <a:t>    I</a:t>
                      </a:r>
                      <a:r>
                        <a:rPr lang="fr-FR" sz="2000" b="1" baseline="-25000" dirty="0" smtClean="0">
                          <a:latin typeface="Times New Roman" pitchFamily="18" charset="0"/>
                          <a:cs typeface="Times New Roman" pitchFamily="18" charset="0"/>
                        </a:rPr>
                        <a:t>R</a:t>
                      </a:r>
                      <a:endParaRPr lang="fr-FR" sz="2000" b="1" dirty="0">
                        <a:latin typeface="Times New Roman" pitchFamily="18" charset="0"/>
                        <a:ea typeface="Times New Roman"/>
                        <a:cs typeface="Times New Roman" pitchFamily="18" charset="0"/>
                      </a:endParaRPr>
                    </a:p>
                  </a:txBody>
                  <a:tcPr marL="68580" marR="68580" marT="0" marB="0"/>
                </a:tc>
                <a:tc rowSpan="2">
                  <a:txBody>
                    <a:bodyPr/>
                    <a:lstStyle/>
                    <a:p>
                      <a:pPr algn="just">
                        <a:lnSpc>
                          <a:spcPct val="150000"/>
                        </a:lnSpc>
                        <a:spcAft>
                          <a:spcPts val="0"/>
                        </a:spcAft>
                      </a:pPr>
                      <a:endParaRPr lang="fr-FR" sz="2000" b="1"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Densité </a:t>
                      </a:r>
                      <a:endParaRPr lang="fr-FR" sz="2000" b="1" dirty="0">
                        <a:latin typeface="Times New Roman" pitchFamily="18" charset="0"/>
                        <a:ea typeface="Times New Roman"/>
                        <a:cs typeface="Times New Roman" pitchFamily="18" charset="0"/>
                      </a:endParaRPr>
                    </a:p>
                  </a:txBody>
                  <a:tcPr marL="68580" marR="68580" marT="0" marB="0"/>
                </a:tc>
              </a:tr>
              <a:tr h="426929">
                <a:tc gridSpan="2" vMerge="1">
                  <a:txBody>
                    <a:bodyPr/>
                    <a:lstStyle/>
                    <a:p>
                      <a:endParaRPr lang="fr-FR"/>
                    </a:p>
                  </a:txBody>
                  <a:tcPr/>
                </a:tc>
                <a:tc hMerge="1" vMerge="1">
                  <a:txBody>
                    <a:bodyPr/>
                    <a:lstStyle/>
                    <a:p>
                      <a:endParaRPr lang="fr-FR"/>
                    </a:p>
                  </a:txBody>
                  <a:tcPr/>
                </a:tc>
                <a:tc>
                  <a:txBody>
                    <a:bodyPr/>
                    <a:lstStyle/>
                    <a:p>
                      <a:pPr algn="just">
                        <a:lnSpc>
                          <a:spcPct val="150000"/>
                        </a:lnSpc>
                        <a:spcAft>
                          <a:spcPts val="0"/>
                        </a:spcAft>
                      </a:pPr>
                      <a:r>
                        <a:rPr lang="fr-FR" sz="2000" b="1" dirty="0">
                          <a:latin typeface="Times New Roman" pitchFamily="18" charset="0"/>
                          <a:cs typeface="Times New Roman" pitchFamily="18" charset="0"/>
                        </a:rPr>
                        <a:t>I</a:t>
                      </a:r>
                      <a:r>
                        <a:rPr lang="fr-FR" sz="2000" b="1" baseline="-25000" dirty="0">
                          <a:latin typeface="Times New Roman" pitchFamily="18" charset="0"/>
                          <a:cs typeface="Times New Roman" pitchFamily="18" charset="0"/>
                        </a:rPr>
                        <a:t>A</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b="1" dirty="0">
                          <a:latin typeface="Times New Roman" pitchFamily="18" charset="0"/>
                          <a:cs typeface="Times New Roman" pitchFamily="18" charset="0"/>
                        </a:rPr>
                        <a:t>I</a:t>
                      </a:r>
                      <a:r>
                        <a:rPr lang="fr-FR" sz="2000" b="1" baseline="-25000" dirty="0">
                          <a:latin typeface="Times New Roman" pitchFamily="18" charset="0"/>
                          <a:cs typeface="Times New Roman" pitchFamily="18" charset="0"/>
                        </a:rPr>
                        <a:t>E</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b="1" dirty="0">
                          <a:latin typeface="Times New Roman" pitchFamily="18" charset="0"/>
                          <a:cs typeface="Times New Roman" pitchFamily="18" charset="0"/>
                        </a:rPr>
                        <a:t>I</a:t>
                      </a:r>
                      <a:r>
                        <a:rPr lang="fr-FR" sz="2000" b="1" baseline="-25000" dirty="0">
                          <a:latin typeface="Times New Roman" pitchFamily="18" charset="0"/>
                          <a:cs typeface="Times New Roman" pitchFamily="18" charset="0"/>
                        </a:rPr>
                        <a:t>S</a:t>
                      </a:r>
                      <a:endParaRPr lang="fr-FR" sz="2000" b="1" dirty="0">
                        <a:latin typeface="Times New Roman" pitchFamily="18" charset="0"/>
                        <a:ea typeface="Times New Roman"/>
                        <a:cs typeface="Times New Roman" pitchFamily="18" charset="0"/>
                      </a:endParaRPr>
                    </a:p>
                  </a:txBody>
                  <a:tcPr marL="68580" marR="68580" marT="0" marB="0"/>
                </a:tc>
                <a:tc vMerge="1">
                  <a:txBody>
                    <a:bodyPr/>
                    <a:lstStyle/>
                    <a:p>
                      <a:endParaRPr lang="fr-FR"/>
                    </a:p>
                  </a:txBody>
                  <a:tcPr/>
                </a:tc>
                <a:tc vMerge="1">
                  <a:txBody>
                    <a:bodyPr/>
                    <a:lstStyle/>
                    <a:p>
                      <a:endParaRPr lang="fr-FR"/>
                    </a:p>
                  </a:txBody>
                  <a:tcPr/>
                </a:tc>
                <a:tc vMerge="1">
                  <a:txBody>
                    <a:bodyPr/>
                    <a:lstStyle/>
                    <a:p>
                      <a:endParaRPr lang="fr-FR"/>
                    </a:p>
                  </a:txBody>
                  <a:tcPr/>
                </a:tc>
              </a:tr>
              <a:tr h="426929">
                <a:tc rowSpan="3">
                  <a:txBody>
                    <a:bodyPr/>
                    <a:lstStyle/>
                    <a:p>
                      <a:pPr algn="just">
                        <a:lnSpc>
                          <a:spcPct val="150000"/>
                        </a:lnSpc>
                        <a:spcAft>
                          <a:spcPts val="0"/>
                        </a:spcAft>
                      </a:pPr>
                      <a:endParaRPr lang="fr-FR" sz="2000"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D=0.3w/g</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2 min</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0.075</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0.595</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0.670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5.359</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1.476</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0.885</a:t>
                      </a:r>
                      <a:endParaRPr lang="fr-FR" sz="2000" dirty="0">
                        <a:latin typeface="Times New Roman" pitchFamily="18" charset="0"/>
                        <a:ea typeface="Times New Roman"/>
                        <a:cs typeface="Times New Roman" pitchFamily="18" charset="0"/>
                      </a:endParaRPr>
                    </a:p>
                  </a:txBody>
                  <a:tcPr marL="68580" marR="68580" marT="0" marB="0"/>
                </a:tc>
              </a:tr>
              <a:tr h="426929">
                <a:tc vMerge="1">
                  <a:txBody>
                    <a:bodyPr/>
                    <a:lstStyle/>
                    <a:p>
                      <a:endParaRPr lang="fr-FR"/>
                    </a:p>
                  </a:txBody>
                  <a:tcPr/>
                </a:tc>
                <a:tc>
                  <a:txBody>
                    <a:bodyPr/>
                    <a:lstStyle/>
                    <a:p>
                      <a:pPr algn="just">
                        <a:lnSpc>
                          <a:spcPct val="150000"/>
                        </a:lnSpc>
                        <a:spcAft>
                          <a:spcPts val="0"/>
                        </a:spcAft>
                      </a:pPr>
                      <a:r>
                        <a:rPr lang="fr-FR" sz="2000" dirty="0">
                          <a:latin typeface="Times New Roman" pitchFamily="18" charset="0"/>
                          <a:cs typeface="Times New Roman" pitchFamily="18" charset="0"/>
                        </a:rPr>
                        <a:t>4 min</a:t>
                      </a:r>
                      <a:endParaRPr lang="fr-FR" sz="2000" dirty="0">
                        <a:latin typeface="Times New Roman" pitchFamily="18" charset="0"/>
                        <a:ea typeface="Times New Roman"/>
                        <a:cs typeface="Times New Roman" pitchFamily="18" charset="0"/>
                      </a:endParaRPr>
                    </a:p>
                  </a:txBody>
                  <a:tcPr marL="68580" marR="68580" marT="0" marB="0">
                    <a:solidFill>
                      <a:schemeClr val="accent2">
                        <a:lumMod val="60000"/>
                        <a:lumOff val="40000"/>
                      </a:schemeClr>
                    </a:solidFill>
                  </a:tcPr>
                </a:tc>
                <a:tc>
                  <a:txBody>
                    <a:bodyPr/>
                    <a:lstStyle/>
                    <a:p>
                      <a:pPr algn="just">
                        <a:lnSpc>
                          <a:spcPct val="150000"/>
                        </a:lnSpc>
                        <a:spcAft>
                          <a:spcPts val="0"/>
                        </a:spcAft>
                      </a:pPr>
                      <a:r>
                        <a:rPr lang="fr-FR" sz="2000" dirty="0">
                          <a:latin typeface="Times New Roman" pitchFamily="18" charset="0"/>
                          <a:cs typeface="Times New Roman" pitchFamily="18" charset="0"/>
                        </a:rPr>
                        <a:t>0.078</a:t>
                      </a:r>
                      <a:endParaRPr lang="fr-FR" sz="2000" dirty="0">
                        <a:latin typeface="Times New Roman" pitchFamily="18" charset="0"/>
                        <a:ea typeface="Times New Roman"/>
                        <a:cs typeface="Times New Roman" pitchFamily="18" charset="0"/>
                      </a:endParaRPr>
                    </a:p>
                  </a:txBody>
                  <a:tcPr marL="68580" marR="68580" marT="0" marB="0">
                    <a:solidFill>
                      <a:schemeClr val="accent2">
                        <a:lumMod val="60000"/>
                        <a:lumOff val="40000"/>
                      </a:schemeClr>
                    </a:solidFill>
                  </a:tcPr>
                </a:tc>
                <a:tc>
                  <a:txBody>
                    <a:bodyPr/>
                    <a:lstStyle/>
                    <a:p>
                      <a:pPr algn="just">
                        <a:lnSpc>
                          <a:spcPct val="150000"/>
                        </a:lnSpc>
                        <a:spcAft>
                          <a:spcPts val="0"/>
                        </a:spcAft>
                      </a:pPr>
                      <a:r>
                        <a:rPr lang="fr-FR" sz="2000">
                          <a:latin typeface="Times New Roman" pitchFamily="18" charset="0"/>
                          <a:cs typeface="Times New Roman" pitchFamily="18" charset="0"/>
                        </a:rPr>
                        <a:t>0.620</a:t>
                      </a:r>
                      <a:endParaRPr lang="fr-FR" sz="2000">
                        <a:latin typeface="Times New Roman" pitchFamily="18" charset="0"/>
                        <a:ea typeface="Times New Roman"/>
                        <a:cs typeface="Times New Roman" pitchFamily="18" charset="0"/>
                      </a:endParaRPr>
                    </a:p>
                  </a:txBody>
                  <a:tcPr marL="68580" marR="68580" marT="0" marB="0">
                    <a:solidFill>
                      <a:schemeClr val="accent2">
                        <a:lumMod val="60000"/>
                        <a:lumOff val="40000"/>
                      </a:schemeClr>
                    </a:solidFill>
                  </a:tcPr>
                </a:tc>
                <a:tc>
                  <a:txBody>
                    <a:bodyPr/>
                    <a:lstStyle/>
                    <a:p>
                      <a:pPr algn="just">
                        <a:lnSpc>
                          <a:spcPct val="150000"/>
                        </a:lnSpc>
                        <a:spcAft>
                          <a:spcPts val="0"/>
                        </a:spcAft>
                      </a:pPr>
                      <a:r>
                        <a:rPr lang="fr-FR" sz="2000" dirty="0">
                          <a:latin typeface="Times New Roman" pitchFamily="18" charset="0"/>
                          <a:cs typeface="Times New Roman" pitchFamily="18" charset="0"/>
                        </a:rPr>
                        <a:t>0.698</a:t>
                      </a:r>
                      <a:endParaRPr lang="fr-FR" sz="2000" dirty="0">
                        <a:latin typeface="Times New Roman" pitchFamily="18" charset="0"/>
                        <a:ea typeface="Times New Roman"/>
                        <a:cs typeface="Times New Roman" pitchFamily="18" charset="0"/>
                      </a:endParaRPr>
                    </a:p>
                  </a:txBody>
                  <a:tcPr marL="68580" marR="68580" marT="0" marB="0">
                    <a:solidFill>
                      <a:schemeClr val="accent2">
                        <a:lumMod val="60000"/>
                        <a:lumOff val="40000"/>
                      </a:schemeClr>
                    </a:solidFill>
                  </a:tcPr>
                </a:tc>
                <a:tc>
                  <a:txBody>
                    <a:bodyPr/>
                    <a:lstStyle/>
                    <a:p>
                      <a:pPr algn="just">
                        <a:lnSpc>
                          <a:spcPct val="150000"/>
                        </a:lnSpc>
                        <a:spcAft>
                          <a:spcPts val="0"/>
                        </a:spcAft>
                      </a:pPr>
                      <a:r>
                        <a:rPr lang="fr-FR" sz="2000" dirty="0">
                          <a:latin typeface="Times New Roman" pitchFamily="18" charset="0"/>
                          <a:cs typeface="Times New Roman" pitchFamily="18" charset="0"/>
                        </a:rPr>
                        <a:t>5.462</a:t>
                      </a:r>
                      <a:endParaRPr lang="fr-FR" sz="2000" dirty="0">
                        <a:latin typeface="Times New Roman" pitchFamily="18" charset="0"/>
                        <a:ea typeface="Times New Roman"/>
                        <a:cs typeface="Times New Roman" pitchFamily="18" charset="0"/>
                      </a:endParaRPr>
                    </a:p>
                  </a:txBody>
                  <a:tcPr marL="68580" marR="68580" marT="0" marB="0">
                    <a:solidFill>
                      <a:schemeClr val="accent2">
                        <a:lumMod val="60000"/>
                        <a:lumOff val="40000"/>
                      </a:schemeClr>
                    </a:solidFill>
                  </a:tcPr>
                </a:tc>
                <a:tc>
                  <a:txBody>
                    <a:bodyPr/>
                    <a:lstStyle/>
                    <a:p>
                      <a:pPr algn="just">
                        <a:lnSpc>
                          <a:spcPct val="150000"/>
                        </a:lnSpc>
                        <a:spcAft>
                          <a:spcPts val="0"/>
                        </a:spcAft>
                      </a:pPr>
                      <a:r>
                        <a:rPr lang="fr-FR" sz="2000" dirty="0">
                          <a:latin typeface="Times New Roman" pitchFamily="18" charset="0"/>
                          <a:cs typeface="Times New Roman" pitchFamily="18" charset="0"/>
                        </a:rPr>
                        <a:t>1.478</a:t>
                      </a:r>
                      <a:endParaRPr lang="fr-FR" sz="2000" dirty="0">
                        <a:latin typeface="Times New Roman" pitchFamily="18" charset="0"/>
                        <a:ea typeface="Times New Roman"/>
                        <a:cs typeface="Times New Roman" pitchFamily="18" charset="0"/>
                      </a:endParaRPr>
                    </a:p>
                  </a:txBody>
                  <a:tcPr marL="68580" marR="68580" marT="0" marB="0">
                    <a:solidFill>
                      <a:schemeClr val="accent2">
                        <a:lumMod val="60000"/>
                        <a:lumOff val="40000"/>
                      </a:schemeClr>
                    </a:solidFill>
                  </a:tcPr>
                </a:tc>
                <a:tc>
                  <a:txBody>
                    <a:bodyPr/>
                    <a:lstStyle/>
                    <a:p>
                      <a:pPr algn="just">
                        <a:lnSpc>
                          <a:spcPct val="150000"/>
                        </a:lnSpc>
                        <a:spcAft>
                          <a:spcPts val="0"/>
                        </a:spcAft>
                      </a:pPr>
                      <a:r>
                        <a:rPr lang="fr-FR" sz="2000" dirty="0">
                          <a:latin typeface="Times New Roman" pitchFamily="18" charset="0"/>
                          <a:cs typeface="Times New Roman" pitchFamily="18" charset="0"/>
                        </a:rPr>
                        <a:t>0.923</a:t>
                      </a:r>
                      <a:endParaRPr lang="fr-FR" sz="2000" dirty="0">
                        <a:latin typeface="Times New Roman" pitchFamily="18" charset="0"/>
                        <a:ea typeface="Times New Roman"/>
                        <a:cs typeface="Times New Roman" pitchFamily="18" charset="0"/>
                      </a:endParaRPr>
                    </a:p>
                  </a:txBody>
                  <a:tcPr marL="68580" marR="68580" marT="0" marB="0">
                    <a:solidFill>
                      <a:schemeClr val="accent2">
                        <a:lumMod val="60000"/>
                        <a:lumOff val="40000"/>
                      </a:schemeClr>
                    </a:solidFill>
                  </a:tcPr>
                </a:tc>
              </a:tr>
              <a:tr h="426929">
                <a:tc vMerge="1">
                  <a:txBody>
                    <a:bodyPr/>
                    <a:lstStyle/>
                    <a:p>
                      <a:endParaRPr lang="fr-FR"/>
                    </a:p>
                  </a:txBody>
                  <a:tcPr/>
                </a:tc>
                <a:tc>
                  <a:txBody>
                    <a:bodyPr/>
                    <a:lstStyle/>
                    <a:p>
                      <a:pPr algn="just">
                        <a:lnSpc>
                          <a:spcPct val="150000"/>
                        </a:lnSpc>
                        <a:spcAft>
                          <a:spcPts val="0"/>
                        </a:spcAft>
                      </a:pPr>
                      <a:r>
                        <a:rPr lang="fr-FR" sz="2000" dirty="0">
                          <a:latin typeface="Times New Roman" pitchFamily="18" charset="0"/>
                          <a:cs typeface="Times New Roman" pitchFamily="18" charset="0"/>
                        </a:rPr>
                        <a:t>6 min</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0.081</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0.641</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0.722</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5.652</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1.488</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0.956</a:t>
                      </a:r>
                      <a:endParaRPr lang="fr-FR" sz="2000" dirty="0">
                        <a:latin typeface="Times New Roman" pitchFamily="18" charset="0"/>
                        <a:ea typeface="Times New Roman"/>
                        <a:cs typeface="Times New Roman" pitchFamily="18" charset="0"/>
                      </a:endParaRPr>
                    </a:p>
                  </a:txBody>
                  <a:tcPr marL="68580" marR="68580" marT="0" marB="0"/>
                </a:tc>
              </a:tr>
              <a:tr h="426929">
                <a:tc rowSpan="3">
                  <a:txBody>
                    <a:bodyPr/>
                    <a:lstStyle/>
                    <a:p>
                      <a:pPr algn="just">
                        <a:lnSpc>
                          <a:spcPct val="150000"/>
                        </a:lnSpc>
                        <a:spcAft>
                          <a:spcPts val="0"/>
                        </a:spcAft>
                      </a:pPr>
                      <a:endParaRPr lang="fr-FR" sz="2000"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D=0.5w /g</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2 min</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0.077</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0.611</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0.688</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5.371</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1.477</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0.875</a:t>
                      </a:r>
                      <a:endParaRPr lang="fr-FR" sz="2000" dirty="0">
                        <a:latin typeface="Times New Roman" pitchFamily="18" charset="0"/>
                        <a:ea typeface="Times New Roman"/>
                        <a:cs typeface="Times New Roman" pitchFamily="18" charset="0"/>
                      </a:endParaRPr>
                    </a:p>
                  </a:txBody>
                  <a:tcPr marL="68580" marR="68580" marT="0" marB="0"/>
                </a:tc>
              </a:tr>
              <a:tr h="426929">
                <a:tc vMerge="1">
                  <a:txBody>
                    <a:bodyPr/>
                    <a:lstStyle/>
                    <a:p>
                      <a:endParaRPr lang="fr-FR"/>
                    </a:p>
                  </a:txBody>
                  <a:tcPr/>
                </a:tc>
                <a:tc>
                  <a:txBody>
                    <a:bodyPr/>
                    <a:lstStyle/>
                    <a:p>
                      <a:pPr algn="just">
                        <a:lnSpc>
                          <a:spcPct val="150000"/>
                        </a:lnSpc>
                        <a:spcAft>
                          <a:spcPts val="0"/>
                        </a:spcAft>
                      </a:pPr>
                      <a:r>
                        <a:rPr lang="fr-FR" sz="2000" dirty="0">
                          <a:latin typeface="Times New Roman" pitchFamily="18" charset="0"/>
                          <a:cs typeface="Times New Roman" pitchFamily="18" charset="0"/>
                        </a:rPr>
                        <a:t>4 min</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0.081</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0.629</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0.710</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5.481</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1.480</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0.912</a:t>
                      </a:r>
                      <a:endParaRPr lang="fr-FR" sz="2000" dirty="0">
                        <a:latin typeface="Times New Roman" pitchFamily="18" charset="0"/>
                        <a:ea typeface="Times New Roman"/>
                        <a:cs typeface="Times New Roman" pitchFamily="18" charset="0"/>
                      </a:endParaRPr>
                    </a:p>
                  </a:txBody>
                  <a:tcPr marL="68580" marR="68580" marT="0" marB="0"/>
                </a:tc>
              </a:tr>
              <a:tr h="426929">
                <a:tc vMerge="1">
                  <a:txBody>
                    <a:bodyPr/>
                    <a:lstStyle/>
                    <a:p>
                      <a:endParaRPr lang="fr-FR"/>
                    </a:p>
                  </a:txBody>
                  <a:tcPr/>
                </a:tc>
                <a:tc>
                  <a:txBody>
                    <a:bodyPr/>
                    <a:lstStyle/>
                    <a:p>
                      <a:pPr algn="just">
                        <a:lnSpc>
                          <a:spcPct val="150000"/>
                        </a:lnSpc>
                        <a:spcAft>
                          <a:spcPts val="0"/>
                        </a:spcAft>
                      </a:pPr>
                      <a:r>
                        <a:rPr lang="fr-FR" sz="2000" dirty="0">
                          <a:latin typeface="Times New Roman" pitchFamily="18" charset="0"/>
                          <a:cs typeface="Times New Roman" pitchFamily="18" charset="0"/>
                        </a:rPr>
                        <a:t>6 min</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0.088</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0.650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0.738</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5.662</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1.490</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0.937</a:t>
                      </a:r>
                      <a:endParaRPr lang="fr-FR" sz="2000" dirty="0">
                        <a:latin typeface="Times New Roman" pitchFamily="18" charset="0"/>
                        <a:ea typeface="Times New Roman"/>
                        <a:cs typeface="Times New Roman" pitchFamily="18" charset="0"/>
                      </a:endParaRPr>
                    </a:p>
                  </a:txBody>
                  <a:tcPr marL="68580" marR="68580" marT="0" marB="0"/>
                </a:tc>
              </a:tr>
              <a:tr h="426929">
                <a:tc rowSpan="3">
                  <a:txBody>
                    <a:bodyPr/>
                    <a:lstStyle/>
                    <a:p>
                      <a:pPr algn="just">
                        <a:lnSpc>
                          <a:spcPct val="150000"/>
                        </a:lnSpc>
                        <a:spcAft>
                          <a:spcPts val="0"/>
                        </a:spcAft>
                      </a:pPr>
                      <a:endParaRPr lang="fr-FR" sz="2000"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D=1w/g</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2 min</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0.078</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0.640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0.718</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5.393</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1.478</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0.859</a:t>
                      </a:r>
                      <a:endParaRPr lang="fr-FR" sz="2000" dirty="0">
                        <a:latin typeface="Times New Roman" pitchFamily="18" charset="0"/>
                        <a:ea typeface="Times New Roman"/>
                        <a:cs typeface="Times New Roman" pitchFamily="18" charset="0"/>
                      </a:endParaRPr>
                    </a:p>
                  </a:txBody>
                  <a:tcPr marL="68580" marR="68580" marT="0" marB="0"/>
                </a:tc>
              </a:tr>
              <a:tr h="426929">
                <a:tc vMerge="1">
                  <a:txBody>
                    <a:bodyPr/>
                    <a:lstStyle/>
                    <a:p>
                      <a:endParaRPr lang="fr-FR"/>
                    </a:p>
                  </a:txBody>
                  <a:tcPr/>
                </a:tc>
                <a:tc>
                  <a:txBody>
                    <a:bodyPr/>
                    <a:lstStyle/>
                    <a:p>
                      <a:pPr algn="just">
                        <a:lnSpc>
                          <a:spcPct val="150000"/>
                        </a:lnSpc>
                        <a:spcAft>
                          <a:spcPts val="0"/>
                        </a:spcAft>
                      </a:pPr>
                      <a:r>
                        <a:rPr lang="fr-FR" sz="2000" dirty="0">
                          <a:latin typeface="Times New Roman" pitchFamily="18" charset="0"/>
                          <a:cs typeface="Times New Roman" pitchFamily="18" charset="0"/>
                        </a:rPr>
                        <a:t>4 min</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0.084</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0.670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0.754</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a:latin typeface="Times New Roman" pitchFamily="18" charset="0"/>
                          <a:cs typeface="Times New Roman" pitchFamily="18" charset="0"/>
                        </a:rPr>
                        <a:t>5.414</a:t>
                      </a:r>
                      <a:endParaRPr lang="fr-FR" sz="200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1.485</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0.899</a:t>
                      </a:r>
                      <a:endParaRPr lang="fr-FR" sz="2000" dirty="0">
                        <a:latin typeface="Times New Roman" pitchFamily="18" charset="0"/>
                        <a:ea typeface="Times New Roman"/>
                        <a:cs typeface="Times New Roman" pitchFamily="18" charset="0"/>
                      </a:endParaRPr>
                    </a:p>
                  </a:txBody>
                  <a:tcPr marL="68580" marR="68580" marT="0" marB="0"/>
                </a:tc>
              </a:tr>
              <a:tr h="426929">
                <a:tc vMerge="1">
                  <a:txBody>
                    <a:bodyPr/>
                    <a:lstStyle/>
                    <a:p>
                      <a:endParaRPr lang="fr-FR"/>
                    </a:p>
                  </a:txBody>
                  <a:tcPr/>
                </a:tc>
                <a:tc>
                  <a:txBody>
                    <a:bodyPr/>
                    <a:lstStyle/>
                    <a:p>
                      <a:pPr algn="just">
                        <a:lnSpc>
                          <a:spcPct val="150000"/>
                        </a:lnSpc>
                        <a:spcAft>
                          <a:spcPts val="0"/>
                        </a:spcAft>
                      </a:pPr>
                      <a:r>
                        <a:rPr lang="fr-FR" sz="2000" dirty="0">
                          <a:latin typeface="Times New Roman" pitchFamily="18" charset="0"/>
                          <a:cs typeface="Times New Roman" pitchFamily="18" charset="0"/>
                        </a:rPr>
                        <a:t>6 min</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0.090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0.691</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0.781</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5.548</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1.493</a:t>
                      </a:r>
                      <a:endParaRPr lang="fr-FR" sz="20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2000" dirty="0">
                          <a:latin typeface="Times New Roman" pitchFamily="18" charset="0"/>
                          <a:cs typeface="Times New Roman" pitchFamily="18" charset="0"/>
                        </a:rPr>
                        <a:t>0.914</a:t>
                      </a:r>
                      <a:endParaRPr lang="fr-FR" sz="2000" dirty="0">
                        <a:latin typeface="Times New Roman" pitchFamily="18" charset="0"/>
                        <a:ea typeface="Times New Roman"/>
                        <a:cs typeface="Times New Roman" pitchFamily="18" charset="0"/>
                      </a:endParaRPr>
                    </a:p>
                  </a:txBody>
                  <a:tcPr marL="68580" marR="68580" marT="0" marB="0"/>
                </a:tc>
              </a:tr>
            </a:tbl>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allAtOnce"/>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0"/>
            <a:ext cx="8643998" cy="1133965"/>
          </a:xfrm>
          <a:prstGeom prst="rect">
            <a:avLst/>
          </a:prstGeom>
        </p:spPr>
        <p:txBody>
          <a:bodyPr wrap="square">
            <a:spAutoFit/>
          </a:bodyPr>
          <a:lstStyle/>
          <a:p>
            <a:pPr algn="just">
              <a:lnSpc>
                <a:spcPct val="150000"/>
              </a:lnSpc>
            </a:pPr>
            <a:r>
              <a:rPr lang="fr-FR" sz="2400" dirty="0" smtClean="0">
                <a:latin typeface="Times New Roman" pitchFamily="18" charset="0"/>
                <a:cs typeface="Times New Roman" pitchFamily="18" charset="0"/>
              </a:rPr>
              <a:t>      Les résultats d’analyse physico-chimique de blé dur (Siméto) sont résume  dans le tableaux suivant :</a:t>
            </a:r>
            <a:endParaRPr lang="fr-FR" sz="2400" dirty="0">
              <a:latin typeface="Times New Roman" pitchFamily="18" charset="0"/>
              <a:cs typeface="Times New Roman" pitchFamily="18" charset="0"/>
            </a:endParaRPr>
          </a:p>
        </p:txBody>
      </p:sp>
      <p:graphicFrame>
        <p:nvGraphicFramePr>
          <p:cNvPr id="5" name="Tableau 4"/>
          <p:cNvGraphicFramePr>
            <a:graphicFrameLocks noGrp="1"/>
          </p:cNvGraphicFramePr>
          <p:nvPr/>
        </p:nvGraphicFramePr>
        <p:xfrm>
          <a:off x="357158" y="1214422"/>
          <a:ext cx="8143930" cy="5103859"/>
        </p:xfrm>
        <a:graphic>
          <a:graphicData uri="http://schemas.openxmlformats.org/drawingml/2006/table">
            <a:tbl>
              <a:tblPr>
                <a:tableStyleId>{5DA37D80-6434-44D0-A028-1B22A696006F}</a:tableStyleId>
              </a:tblPr>
              <a:tblGrid>
                <a:gridCol w="1357322"/>
                <a:gridCol w="1000133"/>
                <a:gridCol w="795033"/>
                <a:gridCol w="788122"/>
                <a:gridCol w="1050830"/>
                <a:gridCol w="1050830"/>
                <a:gridCol w="963261"/>
                <a:gridCol w="1138399"/>
              </a:tblGrid>
              <a:tr h="486139">
                <a:tc gridSpan="2">
                  <a:txBody>
                    <a:bodyPr/>
                    <a:lstStyle/>
                    <a:p>
                      <a:pPr algn="l">
                        <a:lnSpc>
                          <a:spcPct val="115000"/>
                        </a:lnSpc>
                        <a:spcAft>
                          <a:spcPts val="1000"/>
                        </a:spcAft>
                      </a:pPr>
                      <a:endParaRPr lang="fr-FR" sz="1100" dirty="0">
                        <a:latin typeface="Times New Roman" pitchFamily="18" charset="0"/>
                        <a:ea typeface="Times New Roman"/>
                        <a:cs typeface="Times New Roman" pitchFamily="18" charset="0"/>
                      </a:endParaRPr>
                    </a:p>
                  </a:txBody>
                  <a:tcPr marL="0" marR="0" marT="0" marB="0" anchor="ctr">
                    <a:solidFill>
                      <a:schemeClr val="bg1"/>
                    </a:solidFill>
                  </a:tcPr>
                </a:tc>
                <a:tc hMerge="1">
                  <a:txBody>
                    <a:bodyPr/>
                    <a:lstStyle/>
                    <a:p>
                      <a:endParaRPr lang="fr-FR"/>
                    </a:p>
                  </a:txBody>
                  <a:tcPr/>
                </a:tc>
                <a:tc gridSpan="4">
                  <a:txBody>
                    <a:bodyPr/>
                    <a:lstStyle/>
                    <a:p>
                      <a:pPr algn="just">
                        <a:lnSpc>
                          <a:spcPct val="150000"/>
                        </a:lnSpc>
                        <a:spcAft>
                          <a:spcPts val="0"/>
                        </a:spcAft>
                      </a:pPr>
                      <a:r>
                        <a:rPr lang="fr-FR" sz="1800" b="1" dirty="0">
                          <a:latin typeface="Times New Roman" pitchFamily="18" charset="0"/>
                          <a:cs typeface="Times New Roman" pitchFamily="18" charset="0"/>
                        </a:rPr>
                        <a:t>Propriétés chimique </a:t>
                      </a:r>
                      <a:endParaRPr lang="fr-FR" sz="1600" b="1" dirty="0">
                        <a:latin typeface="Times New Roman" pitchFamily="18" charset="0"/>
                        <a:ea typeface="Times New Roman"/>
                        <a:cs typeface="Times New Roman" pitchFamily="18" charset="0"/>
                      </a:endParaRPr>
                    </a:p>
                  </a:txBody>
                  <a:tcPr marL="44450" marR="44450" marT="0" marB="0">
                    <a:solidFill>
                      <a:schemeClr val="bg1"/>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2">
                  <a:txBody>
                    <a:bodyPr/>
                    <a:lstStyle/>
                    <a:p>
                      <a:pPr algn="l">
                        <a:lnSpc>
                          <a:spcPct val="115000"/>
                        </a:lnSpc>
                        <a:spcAft>
                          <a:spcPts val="0"/>
                        </a:spcAft>
                      </a:pPr>
                      <a:r>
                        <a:rPr lang="fr-FR" sz="1800" b="1" dirty="0">
                          <a:latin typeface="Times New Roman" pitchFamily="18" charset="0"/>
                          <a:cs typeface="Times New Roman" pitchFamily="18" charset="0"/>
                        </a:rPr>
                        <a:t>Propriétés physique  </a:t>
                      </a:r>
                      <a:endParaRPr lang="fr-FR" sz="1600" b="1" dirty="0">
                        <a:latin typeface="Times New Roman" pitchFamily="18" charset="0"/>
                        <a:ea typeface="Times New Roman"/>
                        <a:cs typeface="Times New Roman" pitchFamily="18" charset="0"/>
                      </a:endParaRPr>
                    </a:p>
                  </a:txBody>
                  <a:tcPr marL="44450" marR="44450" marT="0" marB="0">
                    <a:solidFill>
                      <a:schemeClr val="bg1"/>
                    </a:solidFill>
                  </a:tcPr>
                </a:tc>
                <a:tc hMerge="1">
                  <a:txBody>
                    <a:bodyPr/>
                    <a:lstStyle/>
                    <a:p>
                      <a:endParaRPr lang="fr-FR"/>
                    </a:p>
                  </a:txBody>
                  <a:tcPr/>
                </a:tc>
              </a:tr>
              <a:tr h="438437">
                <a:tc rowSpan="2" gridSpan="2">
                  <a:txBody>
                    <a:bodyPr/>
                    <a:lstStyle/>
                    <a:p>
                      <a:pPr algn="just">
                        <a:lnSpc>
                          <a:spcPct val="150000"/>
                        </a:lnSpc>
                        <a:spcAft>
                          <a:spcPts val="0"/>
                        </a:spcAft>
                      </a:pPr>
                      <a:r>
                        <a:rPr lang="fr-FR" sz="1800" b="1" dirty="0">
                          <a:latin typeface="Times New Roman" pitchFamily="18" charset="0"/>
                          <a:cs typeface="Times New Roman" pitchFamily="18" charset="0"/>
                        </a:rPr>
                        <a:t>Les paramètres de séchage   </a:t>
                      </a:r>
                      <a:endParaRPr lang="fr-FR" sz="1600" b="1" dirty="0">
                        <a:latin typeface="Times New Roman" pitchFamily="18" charset="0"/>
                        <a:ea typeface="Times New Roman"/>
                        <a:cs typeface="Times New Roman" pitchFamily="18" charset="0"/>
                      </a:endParaRPr>
                    </a:p>
                  </a:txBody>
                  <a:tcPr marL="68580" marR="68580" marT="0" marB="0">
                    <a:solidFill>
                      <a:schemeClr val="bg1"/>
                    </a:solidFill>
                  </a:tcPr>
                </a:tc>
                <a:tc rowSpan="2" hMerge="1">
                  <a:txBody>
                    <a:bodyPr/>
                    <a:lstStyle/>
                    <a:p>
                      <a:endParaRPr lang="fr-FR"/>
                    </a:p>
                  </a:txBody>
                  <a:tcPr/>
                </a:tc>
                <a:tc gridSpan="3">
                  <a:txBody>
                    <a:bodyPr/>
                    <a:lstStyle/>
                    <a:p>
                      <a:pPr algn="just">
                        <a:lnSpc>
                          <a:spcPct val="150000"/>
                        </a:lnSpc>
                        <a:spcAft>
                          <a:spcPts val="0"/>
                        </a:spcAft>
                      </a:pPr>
                      <a:r>
                        <a:rPr lang="fr-FR" sz="2000" b="1" dirty="0">
                          <a:latin typeface="Times New Roman" pitchFamily="18" charset="0"/>
                          <a:cs typeface="Times New Roman" pitchFamily="18" charset="0"/>
                        </a:rPr>
                        <a:t>Les indices </a:t>
                      </a:r>
                      <a:endParaRPr lang="fr-FR" sz="1800" b="1" dirty="0">
                        <a:latin typeface="Times New Roman" pitchFamily="18" charset="0"/>
                        <a:ea typeface="Times New Roman"/>
                        <a:cs typeface="Times New Roman" pitchFamily="18" charset="0"/>
                      </a:endParaRPr>
                    </a:p>
                  </a:txBody>
                  <a:tcPr marL="68580" marR="68580" marT="0" marB="0">
                    <a:solidFill>
                      <a:schemeClr val="bg1"/>
                    </a:solidFill>
                  </a:tcPr>
                </a:tc>
                <a:tc hMerge="1">
                  <a:txBody>
                    <a:bodyPr/>
                    <a:lstStyle/>
                    <a:p>
                      <a:endParaRPr lang="fr-FR"/>
                    </a:p>
                  </a:txBody>
                  <a:tcPr/>
                </a:tc>
                <a:tc hMerge="1">
                  <a:txBody>
                    <a:bodyPr/>
                    <a:lstStyle/>
                    <a:p>
                      <a:endParaRPr lang="fr-FR"/>
                    </a:p>
                  </a:txBody>
                  <a:tcPr/>
                </a:tc>
                <a:tc rowSpan="2">
                  <a:txBody>
                    <a:bodyPr/>
                    <a:lstStyle/>
                    <a:p>
                      <a:pPr algn="just">
                        <a:lnSpc>
                          <a:spcPct val="150000"/>
                        </a:lnSpc>
                        <a:spcAft>
                          <a:spcPts val="0"/>
                        </a:spcAft>
                      </a:pPr>
                      <a:endParaRPr lang="fr-FR" sz="1200" b="1"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pH</a:t>
                      </a:r>
                      <a:endParaRPr lang="fr-FR" sz="1800" b="1" dirty="0">
                        <a:latin typeface="Times New Roman" pitchFamily="18" charset="0"/>
                        <a:ea typeface="Times New Roman"/>
                        <a:cs typeface="Times New Roman" pitchFamily="18" charset="0"/>
                      </a:endParaRPr>
                    </a:p>
                  </a:txBody>
                  <a:tcPr marL="68580" marR="68580" marT="0" marB="0">
                    <a:solidFill>
                      <a:schemeClr val="bg1"/>
                    </a:solidFill>
                  </a:tcPr>
                </a:tc>
                <a:tc rowSpan="2">
                  <a:txBody>
                    <a:bodyPr/>
                    <a:lstStyle/>
                    <a:p>
                      <a:pPr algn="just">
                        <a:lnSpc>
                          <a:spcPct val="150000"/>
                        </a:lnSpc>
                        <a:spcAft>
                          <a:spcPts val="0"/>
                        </a:spcAft>
                      </a:pPr>
                      <a:endParaRPr lang="fr-FR" sz="1100" b="1"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   I</a:t>
                      </a:r>
                      <a:r>
                        <a:rPr lang="fr-FR" sz="2000" b="1" baseline="-25000" dirty="0">
                          <a:latin typeface="Times New Roman" pitchFamily="18" charset="0"/>
                          <a:cs typeface="Times New Roman" pitchFamily="18" charset="0"/>
                        </a:rPr>
                        <a:t>R</a:t>
                      </a:r>
                      <a:endParaRPr lang="fr-FR" sz="1800" b="1" dirty="0">
                        <a:latin typeface="Times New Roman" pitchFamily="18" charset="0"/>
                        <a:ea typeface="Times New Roman"/>
                        <a:cs typeface="Times New Roman" pitchFamily="18" charset="0"/>
                      </a:endParaRPr>
                    </a:p>
                  </a:txBody>
                  <a:tcPr marL="68580" marR="68580" marT="0" marB="0">
                    <a:solidFill>
                      <a:schemeClr val="bg1"/>
                    </a:solidFill>
                  </a:tcPr>
                </a:tc>
                <a:tc rowSpan="2">
                  <a:txBody>
                    <a:bodyPr/>
                    <a:lstStyle/>
                    <a:p>
                      <a:pPr algn="just">
                        <a:lnSpc>
                          <a:spcPct val="150000"/>
                        </a:lnSpc>
                        <a:spcAft>
                          <a:spcPts val="0"/>
                        </a:spcAft>
                      </a:pPr>
                      <a:endParaRPr lang="fr-FR" sz="1100" b="1"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Densité </a:t>
                      </a:r>
                      <a:endParaRPr lang="fr-FR" sz="1800" b="1" dirty="0">
                        <a:latin typeface="Times New Roman" pitchFamily="18" charset="0"/>
                        <a:ea typeface="Times New Roman"/>
                        <a:cs typeface="Times New Roman" pitchFamily="18" charset="0"/>
                      </a:endParaRPr>
                    </a:p>
                  </a:txBody>
                  <a:tcPr marL="68580" marR="68580" marT="0" marB="0">
                    <a:solidFill>
                      <a:schemeClr val="bg1"/>
                    </a:solidFill>
                  </a:tcPr>
                </a:tc>
              </a:tr>
              <a:tr h="438437">
                <a:tc gridSpan="2" vMerge="1">
                  <a:txBody>
                    <a:bodyPr/>
                    <a:lstStyle/>
                    <a:p>
                      <a:endParaRPr lang="fr-FR"/>
                    </a:p>
                  </a:txBody>
                  <a:tcPr/>
                </a:tc>
                <a:tc hMerge="1" vMerge="1">
                  <a:txBody>
                    <a:bodyPr/>
                    <a:lstStyle/>
                    <a:p>
                      <a:endParaRPr lang="fr-FR"/>
                    </a:p>
                  </a:txBody>
                  <a:tcPr/>
                </a:tc>
                <a:tc>
                  <a:txBody>
                    <a:bodyPr/>
                    <a:lstStyle/>
                    <a:p>
                      <a:pPr algn="just">
                        <a:lnSpc>
                          <a:spcPct val="150000"/>
                        </a:lnSpc>
                        <a:spcAft>
                          <a:spcPts val="0"/>
                        </a:spcAft>
                      </a:pPr>
                      <a:r>
                        <a:rPr lang="fr-FR" sz="2000" b="1" dirty="0">
                          <a:latin typeface="Times New Roman" pitchFamily="18" charset="0"/>
                          <a:cs typeface="Times New Roman" pitchFamily="18" charset="0"/>
                        </a:rPr>
                        <a:t>I</a:t>
                      </a:r>
                      <a:r>
                        <a:rPr lang="fr-FR" sz="2000" b="1" baseline="-25000" dirty="0">
                          <a:latin typeface="Times New Roman" pitchFamily="18" charset="0"/>
                          <a:cs typeface="Times New Roman" pitchFamily="18" charset="0"/>
                        </a:rPr>
                        <a:t>A</a:t>
                      </a:r>
                      <a:endParaRPr lang="fr-FR" sz="1800" b="1"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2000" b="1" dirty="0">
                          <a:latin typeface="Times New Roman" pitchFamily="18" charset="0"/>
                          <a:cs typeface="Times New Roman" pitchFamily="18" charset="0"/>
                        </a:rPr>
                        <a:t>I</a:t>
                      </a:r>
                      <a:r>
                        <a:rPr lang="fr-FR" sz="2000" b="1" baseline="-25000" dirty="0">
                          <a:latin typeface="Times New Roman" pitchFamily="18" charset="0"/>
                          <a:cs typeface="Times New Roman" pitchFamily="18" charset="0"/>
                        </a:rPr>
                        <a:t>E</a:t>
                      </a:r>
                      <a:endParaRPr lang="fr-FR" sz="1100" b="1"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2000" b="1" dirty="0">
                          <a:latin typeface="Times New Roman" pitchFamily="18" charset="0"/>
                          <a:cs typeface="Times New Roman" pitchFamily="18" charset="0"/>
                        </a:rPr>
                        <a:t>I</a:t>
                      </a:r>
                      <a:r>
                        <a:rPr lang="fr-FR" sz="2000" b="1" baseline="-25000" dirty="0">
                          <a:latin typeface="Times New Roman" pitchFamily="18" charset="0"/>
                          <a:cs typeface="Times New Roman" pitchFamily="18" charset="0"/>
                        </a:rPr>
                        <a:t>S</a:t>
                      </a:r>
                      <a:endParaRPr lang="fr-FR" sz="1800" b="1" dirty="0">
                        <a:latin typeface="Times New Roman" pitchFamily="18" charset="0"/>
                        <a:ea typeface="Times New Roman"/>
                        <a:cs typeface="Times New Roman" pitchFamily="18" charset="0"/>
                      </a:endParaRPr>
                    </a:p>
                  </a:txBody>
                  <a:tcPr marL="68580" marR="68580" marT="0" marB="0">
                    <a:solidFill>
                      <a:schemeClr val="bg1"/>
                    </a:solidFill>
                  </a:tcPr>
                </a:tc>
                <a:tc vMerge="1">
                  <a:txBody>
                    <a:bodyPr/>
                    <a:lstStyle/>
                    <a:p>
                      <a:endParaRPr lang="fr-FR"/>
                    </a:p>
                  </a:txBody>
                  <a:tcPr/>
                </a:tc>
                <a:tc vMerge="1">
                  <a:txBody>
                    <a:bodyPr/>
                    <a:lstStyle/>
                    <a:p>
                      <a:endParaRPr lang="fr-FR"/>
                    </a:p>
                  </a:txBody>
                  <a:tcPr/>
                </a:tc>
                <a:tc vMerge="1">
                  <a:txBody>
                    <a:bodyPr/>
                    <a:lstStyle/>
                    <a:p>
                      <a:endParaRPr lang="fr-FR"/>
                    </a:p>
                  </a:txBody>
                  <a:tcPr/>
                </a:tc>
              </a:tr>
              <a:tr h="396245">
                <a:tc rowSpan="3">
                  <a:txBody>
                    <a:bodyPr/>
                    <a:lstStyle/>
                    <a:p>
                      <a:pPr algn="just">
                        <a:lnSpc>
                          <a:spcPct val="150000"/>
                        </a:lnSpc>
                        <a:spcAft>
                          <a:spcPts val="0"/>
                        </a:spcAft>
                      </a:pPr>
                      <a:endParaRPr lang="fr-FR" sz="1200"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D=0.3w/g</a:t>
                      </a:r>
                      <a:endParaRPr lang="fr-FR" sz="1800" b="1"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2 min</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0.072</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0.494</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0.566</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5.372</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1.475</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0.870</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r>
              <a:tr h="396245">
                <a:tc vMerge="1">
                  <a:txBody>
                    <a:bodyPr/>
                    <a:lstStyle/>
                    <a:p>
                      <a:endParaRPr lang="fr-FR"/>
                    </a:p>
                  </a:txBody>
                  <a:tcPr/>
                </a:tc>
                <a:tc>
                  <a:txBody>
                    <a:bodyPr/>
                    <a:lstStyle/>
                    <a:p>
                      <a:pPr algn="just">
                        <a:lnSpc>
                          <a:spcPct val="150000"/>
                        </a:lnSpc>
                        <a:spcAft>
                          <a:spcPts val="0"/>
                        </a:spcAft>
                      </a:pPr>
                      <a:r>
                        <a:rPr lang="fr-FR" sz="1800" dirty="0">
                          <a:ln>
                            <a:solidFill>
                              <a:schemeClr val="tx1"/>
                            </a:solidFill>
                          </a:ln>
                          <a:latin typeface="Times New Roman" pitchFamily="18" charset="0"/>
                          <a:cs typeface="Times New Roman" pitchFamily="18" charset="0"/>
                        </a:rPr>
                        <a:t>4 min</a:t>
                      </a:r>
                      <a:endParaRPr lang="fr-FR" sz="1600" dirty="0">
                        <a:ln>
                          <a:solidFill>
                            <a:schemeClr val="tx1"/>
                          </a:solidFill>
                        </a:ln>
                        <a:latin typeface="Times New Roman" pitchFamily="18" charset="0"/>
                        <a:ea typeface="Times New Roman"/>
                        <a:cs typeface="Times New Roman" pitchFamily="18" charset="0"/>
                      </a:endParaRPr>
                    </a:p>
                  </a:txBody>
                  <a:tcPr marL="68580" marR="68580" marT="0" marB="0">
                    <a:solidFill>
                      <a:schemeClr val="accent1">
                        <a:lumMod val="60000"/>
                        <a:lumOff val="40000"/>
                      </a:schemeClr>
                    </a:solidFill>
                  </a:tcPr>
                </a:tc>
                <a:tc>
                  <a:txBody>
                    <a:bodyPr/>
                    <a:lstStyle/>
                    <a:p>
                      <a:pPr algn="just">
                        <a:lnSpc>
                          <a:spcPct val="150000"/>
                        </a:lnSpc>
                        <a:spcAft>
                          <a:spcPts val="0"/>
                        </a:spcAft>
                      </a:pPr>
                      <a:r>
                        <a:rPr lang="fr-FR" sz="1800" dirty="0">
                          <a:ln>
                            <a:solidFill>
                              <a:schemeClr val="tx1"/>
                            </a:solidFill>
                          </a:ln>
                          <a:latin typeface="Times New Roman" pitchFamily="18" charset="0"/>
                          <a:cs typeface="Times New Roman" pitchFamily="18" charset="0"/>
                        </a:rPr>
                        <a:t>0.075</a:t>
                      </a:r>
                      <a:endParaRPr lang="fr-FR" sz="1600" dirty="0">
                        <a:ln>
                          <a:solidFill>
                            <a:schemeClr val="tx1"/>
                          </a:solidFill>
                        </a:ln>
                        <a:latin typeface="Times New Roman" pitchFamily="18" charset="0"/>
                        <a:ea typeface="Times New Roman"/>
                        <a:cs typeface="Times New Roman" pitchFamily="18" charset="0"/>
                      </a:endParaRPr>
                    </a:p>
                  </a:txBody>
                  <a:tcPr marL="68580" marR="68580" marT="0" marB="0">
                    <a:solidFill>
                      <a:schemeClr val="accent1">
                        <a:lumMod val="60000"/>
                        <a:lumOff val="40000"/>
                      </a:schemeClr>
                    </a:solidFill>
                  </a:tcPr>
                </a:tc>
                <a:tc>
                  <a:txBody>
                    <a:bodyPr/>
                    <a:lstStyle/>
                    <a:p>
                      <a:pPr algn="just">
                        <a:lnSpc>
                          <a:spcPct val="150000"/>
                        </a:lnSpc>
                        <a:spcAft>
                          <a:spcPts val="0"/>
                        </a:spcAft>
                      </a:pPr>
                      <a:r>
                        <a:rPr lang="fr-FR" sz="1800" dirty="0">
                          <a:ln>
                            <a:solidFill>
                              <a:schemeClr val="tx1"/>
                            </a:solidFill>
                          </a:ln>
                          <a:latin typeface="Times New Roman" pitchFamily="18" charset="0"/>
                          <a:cs typeface="Times New Roman" pitchFamily="18" charset="0"/>
                        </a:rPr>
                        <a:t>0.525</a:t>
                      </a:r>
                      <a:endParaRPr lang="fr-FR" sz="1600" dirty="0">
                        <a:ln>
                          <a:solidFill>
                            <a:schemeClr val="tx1"/>
                          </a:solidFill>
                        </a:ln>
                        <a:latin typeface="Times New Roman" pitchFamily="18" charset="0"/>
                        <a:ea typeface="Times New Roman"/>
                        <a:cs typeface="Times New Roman" pitchFamily="18" charset="0"/>
                      </a:endParaRPr>
                    </a:p>
                  </a:txBody>
                  <a:tcPr marL="68580" marR="68580" marT="0" marB="0">
                    <a:solidFill>
                      <a:schemeClr val="accent1">
                        <a:lumMod val="60000"/>
                        <a:lumOff val="40000"/>
                      </a:schemeClr>
                    </a:solidFill>
                  </a:tcPr>
                </a:tc>
                <a:tc>
                  <a:txBody>
                    <a:bodyPr/>
                    <a:lstStyle/>
                    <a:p>
                      <a:pPr algn="just">
                        <a:lnSpc>
                          <a:spcPct val="150000"/>
                        </a:lnSpc>
                        <a:spcAft>
                          <a:spcPts val="0"/>
                        </a:spcAft>
                      </a:pPr>
                      <a:r>
                        <a:rPr lang="fr-FR" sz="1800" dirty="0">
                          <a:ln>
                            <a:solidFill>
                              <a:schemeClr val="tx1"/>
                            </a:solidFill>
                          </a:ln>
                          <a:latin typeface="Times New Roman" pitchFamily="18" charset="0"/>
                          <a:cs typeface="Times New Roman" pitchFamily="18" charset="0"/>
                        </a:rPr>
                        <a:t>0.600</a:t>
                      </a:r>
                      <a:endParaRPr lang="fr-FR" sz="1600" dirty="0">
                        <a:ln>
                          <a:solidFill>
                            <a:schemeClr val="tx1"/>
                          </a:solidFill>
                        </a:ln>
                        <a:latin typeface="Times New Roman" pitchFamily="18" charset="0"/>
                        <a:ea typeface="Times New Roman"/>
                        <a:cs typeface="Times New Roman" pitchFamily="18" charset="0"/>
                      </a:endParaRPr>
                    </a:p>
                  </a:txBody>
                  <a:tcPr marL="68580" marR="68580" marT="0" marB="0">
                    <a:solidFill>
                      <a:schemeClr val="accent1">
                        <a:lumMod val="60000"/>
                        <a:lumOff val="40000"/>
                      </a:schemeClr>
                    </a:solidFill>
                  </a:tcPr>
                </a:tc>
                <a:tc>
                  <a:txBody>
                    <a:bodyPr/>
                    <a:lstStyle/>
                    <a:p>
                      <a:pPr algn="just">
                        <a:lnSpc>
                          <a:spcPct val="150000"/>
                        </a:lnSpc>
                        <a:spcAft>
                          <a:spcPts val="0"/>
                        </a:spcAft>
                      </a:pPr>
                      <a:r>
                        <a:rPr lang="fr-FR" sz="1800" dirty="0">
                          <a:ln>
                            <a:solidFill>
                              <a:schemeClr val="tx1"/>
                            </a:solidFill>
                          </a:ln>
                          <a:latin typeface="Times New Roman" pitchFamily="18" charset="0"/>
                          <a:cs typeface="Times New Roman" pitchFamily="18" charset="0"/>
                        </a:rPr>
                        <a:t>5.573</a:t>
                      </a:r>
                      <a:endParaRPr lang="fr-FR" sz="1600" dirty="0">
                        <a:ln>
                          <a:solidFill>
                            <a:schemeClr val="tx1"/>
                          </a:solidFill>
                        </a:ln>
                        <a:latin typeface="Times New Roman" pitchFamily="18" charset="0"/>
                        <a:ea typeface="Times New Roman"/>
                        <a:cs typeface="Times New Roman" pitchFamily="18" charset="0"/>
                      </a:endParaRPr>
                    </a:p>
                  </a:txBody>
                  <a:tcPr marL="68580" marR="68580" marT="0" marB="0">
                    <a:solidFill>
                      <a:schemeClr val="accent1">
                        <a:lumMod val="60000"/>
                        <a:lumOff val="40000"/>
                      </a:schemeClr>
                    </a:solidFill>
                  </a:tcPr>
                </a:tc>
                <a:tc>
                  <a:txBody>
                    <a:bodyPr/>
                    <a:lstStyle/>
                    <a:p>
                      <a:pPr algn="just">
                        <a:lnSpc>
                          <a:spcPct val="150000"/>
                        </a:lnSpc>
                        <a:spcAft>
                          <a:spcPts val="0"/>
                        </a:spcAft>
                      </a:pPr>
                      <a:r>
                        <a:rPr lang="fr-FR" sz="1800" dirty="0">
                          <a:ln>
                            <a:solidFill>
                              <a:schemeClr val="tx1"/>
                            </a:solidFill>
                          </a:ln>
                          <a:latin typeface="Times New Roman" pitchFamily="18" charset="0"/>
                          <a:cs typeface="Times New Roman" pitchFamily="18" charset="0"/>
                        </a:rPr>
                        <a:t>1.477</a:t>
                      </a:r>
                      <a:endParaRPr lang="fr-FR" sz="1600" dirty="0">
                        <a:ln>
                          <a:solidFill>
                            <a:schemeClr val="tx1"/>
                          </a:solidFill>
                        </a:ln>
                        <a:latin typeface="Times New Roman" pitchFamily="18" charset="0"/>
                        <a:ea typeface="Times New Roman"/>
                        <a:cs typeface="Times New Roman" pitchFamily="18" charset="0"/>
                      </a:endParaRPr>
                    </a:p>
                  </a:txBody>
                  <a:tcPr marL="68580" marR="68580" marT="0" marB="0">
                    <a:solidFill>
                      <a:schemeClr val="accent1">
                        <a:lumMod val="60000"/>
                        <a:lumOff val="40000"/>
                      </a:schemeClr>
                    </a:solidFill>
                  </a:tcPr>
                </a:tc>
                <a:tc>
                  <a:txBody>
                    <a:bodyPr/>
                    <a:lstStyle/>
                    <a:p>
                      <a:pPr algn="just">
                        <a:lnSpc>
                          <a:spcPct val="150000"/>
                        </a:lnSpc>
                        <a:spcAft>
                          <a:spcPts val="0"/>
                        </a:spcAft>
                      </a:pPr>
                      <a:r>
                        <a:rPr lang="fr-FR" sz="1800" dirty="0">
                          <a:ln>
                            <a:solidFill>
                              <a:schemeClr val="tx1"/>
                            </a:solidFill>
                          </a:ln>
                          <a:latin typeface="Times New Roman" pitchFamily="18" charset="0"/>
                          <a:cs typeface="Times New Roman" pitchFamily="18" charset="0"/>
                        </a:rPr>
                        <a:t>0.921</a:t>
                      </a:r>
                      <a:endParaRPr lang="fr-FR" sz="1600" dirty="0">
                        <a:ln>
                          <a:solidFill>
                            <a:schemeClr val="tx1"/>
                          </a:solidFill>
                        </a:ln>
                        <a:latin typeface="Times New Roman" pitchFamily="18" charset="0"/>
                        <a:ea typeface="Times New Roman"/>
                        <a:cs typeface="Times New Roman" pitchFamily="18" charset="0"/>
                      </a:endParaRPr>
                    </a:p>
                  </a:txBody>
                  <a:tcPr marL="68580" marR="68580" marT="0" marB="0">
                    <a:solidFill>
                      <a:schemeClr val="accent1">
                        <a:lumMod val="60000"/>
                        <a:lumOff val="40000"/>
                      </a:schemeClr>
                    </a:solidFill>
                  </a:tcPr>
                </a:tc>
              </a:tr>
              <a:tr h="396245">
                <a:tc vMerge="1">
                  <a:txBody>
                    <a:bodyPr/>
                    <a:lstStyle/>
                    <a:p>
                      <a:endParaRPr lang="fr-FR"/>
                    </a:p>
                  </a:txBody>
                  <a:tcPr/>
                </a:tc>
                <a:tc>
                  <a:txBody>
                    <a:bodyPr/>
                    <a:lstStyle/>
                    <a:p>
                      <a:pPr algn="just">
                        <a:lnSpc>
                          <a:spcPct val="150000"/>
                        </a:lnSpc>
                        <a:spcAft>
                          <a:spcPts val="0"/>
                        </a:spcAft>
                      </a:pPr>
                      <a:r>
                        <a:rPr lang="fr-FR" sz="1800" dirty="0">
                          <a:latin typeface="Times New Roman" pitchFamily="18" charset="0"/>
                          <a:cs typeface="Times New Roman" pitchFamily="18" charset="0"/>
                        </a:rPr>
                        <a:t>6 min</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0.077</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0.556</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0.633</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5.776</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1.489</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0.944</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r>
              <a:tr h="396245">
                <a:tc rowSpan="3">
                  <a:txBody>
                    <a:bodyPr/>
                    <a:lstStyle/>
                    <a:p>
                      <a:pPr algn="just">
                        <a:lnSpc>
                          <a:spcPct val="150000"/>
                        </a:lnSpc>
                        <a:spcAft>
                          <a:spcPts val="0"/>
                        </a:spcAft>
                      </a:pPr>
                      <a:endParaRPr lang="fr-FR" sz="1200"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D=0.5w /g</a:t>
                      </a:r>
                      <a:endParaRPr lang="fr-FR" sz="1800" b="1"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2 min</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0.074</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0.503</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0.577</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5.405</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1.479</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0.860</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r>
              <a:tr h="396245">
                <a:tc vMerge="1">
                  <a:txBody>
                    <a:bodyPr/>
                    <a:lstStyle/>
                    <a:p>
                      <a:endParaRPr lang="fr-FR"/>
                    </a:p>
                  </a:txBody>
                  <a:tcPr/>
                </a:tc>
                <a:tc>
                  <a:txBody>
                    <a:bodyPr/>
                    <a:lstStyle/>
                    <a:p>
                      <a:pPr algn="just">
                        <a:lnSpc>
                          <a:spcPct val="150000"/>
                        </a:lnSpc>
                        <a:spcAft>
                          <a:spcPts val="0"/>
                        </a:spcAft>
                      </a:pPr>
                      <a:r>
                        <a:rPr lang="fr-FR" sz="1800">
                          <a:latin typeface="Times New Roman" pitchFamily="18" charset="0"/>
                          <a:cs typeface="Times New Roman" pitchFamily="18" charset="0"/>
                        </a:rPr>
                        <a:t>4 min</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0.077</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0.528</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0.605</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5.637</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1.480</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0.907</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r>
              <a:tr h="396245">
                <a:tc vMerge="1">
                  <a:txBody>
                    <a:bodyPr/>
                    <a:lstStyle/>
                    <a:p>
                      <a:endParaRPr lang="fr-FR"/>
                    </a:p>
                  </a:txBody>
                  <a:tcPr/>
                </a:tc>
                <a:tc>
                  <a:txBody>
                    <a:bodyPr/>
                    <a:lstStyle/>
                    <a:p>
                      <a:pPr algn="just">
                        <a:lnSpc>
                          <a:spcPct val="150000"/>
                        </a:lnSpc>
                        <a:spcAft>
                          <a:spcPts val="0"/>
                        </a:spcAft>
                      </a:pPr>
                      <a:r>
                        <a:rPr lang="fr-FR" sz="1800">
                          <a:latin typeface="Times New Roman" pitchFamily="18" charset="0"/>
                          <a:cs typeface="Times New Roman" pitchFamily="18" charset="0"/>
                        </a:rPr>
                        <a:t>6 min</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0.079</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0.560</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0.639</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5.775</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1.493</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0.913</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r>
              <a:tr h="396245">
                <a:tc rowSpan="3">
                  <a:txBody>
                    <a:bodyPr/>
                    <a:lstStyle/>
                    <a:p>
                      <a:pPr algn="just">
                        <a:lnSpc>
                          <a:spcPct val="150000"/>
                        </a:lnSpc>
                        <a:spcAft>
                          <a:spcPts val="0"/>
                        </a:spcAft>
                      </a:pPr>
                      <a:endParaRPr lang="fr-FR" sz="1200" dirty="0">
                        <a:latin typeface="Times New Roman" pitchFamily="18" charset="0"/>
                        <a:cs typeface="Times New Roman" pitchFamily="18" charset="0"/>
                      </a:endParaRPr>
                    </a:p>
                    <a:p>
                      <a:pPr algn="just">
                        <a:lnSpc>
                          <a:spcPct val="150000"/>
                        </a:lnSpc>
                        <a:spcAft>
                          <a:spcPts val="0"/>
                        </a:spcAft>
                      </a:pPr>
                      <a:r>
                        <a:rPr lang="fr-FR" sz="2000" b="1" dirty="0">
                          <a:latin typeface="Times New Roman" pitchFamily="18" charset="0"/>
                          <a:cs typeface="Times New Roman" pitchFamily="18" charset="0"/>
                        </a:rPr>
                        <a:t>D=1w/g</a:t>
                      </a:r>
                      <a:endParaRPr lang="fr-FR" sz="1800" b="1"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2 min</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0.078</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0.533</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0.611</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5.452</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1.476</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0.849</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r>
              <a:tr h="396245">
                <a:tc vMerge="1">
                  <a:txBody>
                    <a:bodyPr/>
                    <a:lstStyle/>
                    <a:p>
                      <a:endParaRPr lang="fr-FR"/>
                    </a:p>
                  </a:txBody>
                  <a:tcPr/>
                </a:tc>
                <a:tc>
                  <a:txBody>
                    <a:bodyPr/>
                    <a:lstStyle/>
                    <a:p>
                      <a:pPr algn="just">
                        <a:lnSpc>
                          <a:spcPct val="150000"/>
                        </a:lnSpc>
                        <a:spcAft>
                          <a:spcPts val="0"/>
                        </a:spcAft>
                      </a:pPr>
                      <a:r>
                        <a:rPr lang="fr-FR" sz="1800">
                          <a:latin typeface="Times New Roman" pitchFamily="18" charset="0"/>
                          <a:cs typeface="Times New Roman" pitchFamily="18" charset="0"/>
                        </a:rPr>
                        <a:t>4 min</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0.081</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0.541</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0.622</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5.587</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1.488</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0.895</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r>
              <a:tr h="396245">
                <a:tc vMerge="1">
                  <a:txBody>
                    <a:bodyPr/>
                    <a:lstStyle/>
                    <a:p>
                      <a:endParaRPr lang="fr-FR"/>
                    </a:p>
                  </a:txBody>
                  <a:tcPr/>
                </a:tc>
                <a:tc>
                  <a:txBody>
                    <a:bodyPr/>
                    <a:lstStyle/>
                    <a:p>
                      <a:pPr algn="just">
                        <a:lnSpc>
                          <a:spcPct val="150000"/>
                        </a:lnSpc>
                        <a:spcAft>
                          <a:spcPts val="0"/>
                        </a:spcAft>
                      </a:pPr>
                      <a:r>
                        <a:rPr lang="fr-FR" sz="1800">
                          <a:latin typeface="Times New Roman" pitchFamily="18" charset="0"/>
                          <a:cs typeface="Times New Roman" pitchFamily="18" charset="0"/>
                        </a:rPr>
                        <a:t>6 min</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0.088</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a:latin typeface="Times New Roman" pitchFamily="18" charset="0"/>
                          <a:cs typeface="Times New Roman" pitchFamily="18" charset="0"/>
                        </a:rPr>
                        <a:t>0.562</a:t>
                      </a:r>
                      <a:endParaRPr lang="fr-FR" sz="160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0.650</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5.761</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1.492</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algn="just">
                        <a:lnSpc>
                          <a:spcPct val="150000"/>
                        </a:lnSpc>
                        <a:spcAft>
                          <a:spcPts val="0"/>
                        </a:spcAft>
                      </a:pPr>
                      <a:r>
                        <a:rPr lang="fr-FR" sz="1800" dirty="0">
                          <a:latin typeface="Times New Roman" pitchFamily="18" charset="0"/>
                          <a:cs typeface="Times New Roman" pitchFamily="18" charset="0"/>
                        </a:rPr>
                        <a:t>0.915</a:t>
                      </a:r>
                      <a:endParaRPr lang="fr-FR" sz="1600" dirty="0">
                        <a:latin typeface="Times New Roman" pitchFamily="18" charset="0"/>
                        <a:ea typeface="Times New Roman"/>
                        <a:cs typeface="Times New Roman" pitchFamily="18" charset="0"/>
                      </a:endParaRPr>
                    </a:p>
                  </a:txBody>
                  <a:tcPr marL="68580" marR="68580" marT="0" marB="0">
                    <a:solidFill>
                      <a:schemeClr val="bg1"/>
                    </a:solidFill>
                  </a:tcPr>
                </a:tc>
              </a:tr>
            </a:tbl>
          </a:graphicData>
        </a:graphic>
      </p:graphicFrame>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74638"/>
            <a:ext cx="8784976" cy="6322714"/>
          </a:xfrm>
        </p:spPr>
        <p:txBody>
          <a:bodyPr>
            <a:normAutofit/>
          </a:bodyPr>
          <a:lstStyle/>
          <a:p>
            <a:r>
              <a:rPr lang="fr-FR" sz="2800" dirty="0" smtClean="0">
                <a:latin typeface="Times New Roman" pitchFamily="18" charset="0"/>
                <a:cs typeface="Times New Roman" pitchFamily="18" charset="0"/>
              </a:rPr>
              <a:t/>
            </a:r>
            <a:br>
              <a:rPr lang="fr-FR" sz="2800" dirty="0" smtClean="0">
                <a:latin typeface="Times New Roman" pitchFamily="18" charset="0"/>
                <a:cs typeface="Times New Roman" pitchFamily="18" charset="0"/>
              </a:rPr>
            </a:br>
            <a:r>
              <a:rPr lang="fr-FR" sz="2800" dirty="0" smtClean="0">
                <a:latin typeface="Times New Roman" pitchFamily="18" charset="0"/>
                <a:cs typeface="Times New Roman" pitchFamily="18" charset="0"/>
              </a:rPr>
              <a:t/>
            </a:r>
            <a:br>
              <a:rPr lang="fr-FR" sz="2800" dirty="0" smtClean="0">
                <a:latin typeface="Times New Roman" pitchFamily="18" charset="0"/>
                <a:cs typeface="Times New Roman" pitchFamily="18" charset="0"/>
              </a:rPr>
            </a:br>
            <a:r>
              <a:rPr lang="fr-FR" sz="2800" dirty="0" smtClean="0">
                <a:latin typeface="Times New Roman" pitchFamily="18" charset="0"/>
                <a:cs typeface="Times New Roman" pitchFamily="18" charset="0"/>
              </a:rPr>
              <a:t/>
            </a:r>
            <a:br>
              <a:rPr lang="fr-FR" sz="2800" dirty="0" smtClean="0">
                <a:latin typeface="Times New Roman" pitchFamily="18" charset="0"/>
                <a:cs typeface="Times New Roman" pitchFamily="18" charset="0"/>
              </a:rPr>
            </a:br>
            <a:r>
              <a:rPr lang="fr-FR" sz="2800" dirty="0" smtClean="0">
                <a:latin typeface="Times New Roman" pitchFamily="18" charset="0"/>
                <a:cs typeface="Times New Roman" pitchFamily="18" charset="0"/>
              </a:rPr>
              <a:t/>
            </a:r>
            <a:br>
              <a:rPr lang="fr-FR" sz="2800" dirty="0" smtClean="0">
                <a:latin typeface="Times New Roman" pitchFamily="18" charset="0"/>
                <a:cs typeface="Times New Roman" pitchFamily="18" charset="0"/>
              </a:rPr>
            </a:br>
            <a:r>
              <a:rPr lang="fr-FR" sz="2800" dirty="0" smtClean="0">
                <a:latin typeface="Times New Roman" pitchFamily="18" charset="0"/>
                <a:cs typeface="Times New Roman" pitchFamily="18" charset="0"/>
              </a:rPr>
              <a:t/>
            </a:r>
            <a:br>
              <a:rPr lang="fr-FR" sz="2800" dirty="0" smtClean="0">
                <a:latin typeface="Times New Roman" pitchFamily="18" charset="0"/>
                <a:cs typeface="Times New Roman" pitchFamily="18" charset="0"/>
              </a:rPr>
            </a:br>
            <a:r>
              <a:rPr lang="fr-FR" sz="2800" b="1" u="sng" dirty="0" smtClean="0">
                <a:solidFill>
                  <a:srgbClr val="7030A0"/>
                </a:solidFill>
                <a:latin typeface="Times New Roman" pitchFamily="18" charset="0"/>
                <a:cs typeface="Times New Roman" pitchFamily="18" charset="0"/>
              </a:rPr>
              <a:t> </a:t>
            </a:r>
            <a:r>
              <a:rPr lang="fr-FR" sz="2800" dirty="0" smtClean="0">
                <a:latin typeface="Times New Roman" pitchFamily="18" charset="0"/>
                <a:cs typeface="Times New Roman" pitchFamily="18" charset="0"/>
              </a:rPr>
              <a:t/>
            </a:r>
            <a:br>
              <a:rPr lang="fr-FR" sz="2800" dirty="0" smtClean="0">
                <a:latin typeface="Times New Roman" pitchFamily="18" charset="0"/>
                <a:cs typeface="Times New Roman" pitchFamily="18" charset="0"/>
              </a:rPr>
            </a:br>
            <a:r>
              <a:rPr lang="fr-FR" sz="2800" dirty="0" smtClean="0">
                <a:latin typeface="Times New Roman" pitchFamily="18" charset="0"/>
                <a:cs typeface="Times New Roman" pitchFamily="18" charset="0"/>
              </a:rPr>
              <a:t/>
            </a:r>
            <a:br>
              <a:rPr lang="fr-FR" sz="2800" dirty="0" smtClean="0">
                <a:latin typeface="Times New Roman" pitchFamily="18" charset="0"/>
                <a:cs typeface="Times New Roman" pitchFamily="18" charset="0"/>
              </a:rPr>
            </a:br>
            <a:endParaRPr lang="fr-FR" sz="2800" dirty="0">
              <a:latin typeface="Times New Roman" pitchFamily="18" charset="0"/>
              <a:cs typeface="Times New Roman" pitchFamily="18" charset="0"/>
            </a:endParaRPr>
          </a:p>
        </p:txBody>
      </p:sp>
      <p:sp>
        <p:nvSpPr>
          <p:cNvPr id="71" name="Ruban vers le haut 70"/>
          <p:cNvSpPr/>
          <p:nvPr/>
        </p:nvSpPr>
        <p:spPr>
          <a:xfrm>
            <a:off x="1714480" y="285728"/>
            <a:ext cx="5976664" cy="864096"/>
          </a:xfrm>
          <a:prstGeom prst="ribbon2">
            <a:avLst/>
          </a:prstGeom>
          <a:gradFill>
            <a:gsLst>
              <a:gs pos="0">
                <a:srgbClr val="00B050"/>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solidFill>
                  <a:schemeClr val="tx1"/>
                </a:solidFill>
                <a:latin typeface="Times New Roman" pitchFamily="18" charset="0"/>
                <a:cs typeface="Times New Roman" pitchFamily="18" charset="0"/>
              </a:rPr>
              <a:t>Plan de Travail</a:t>
            </a:r>
            <a:endParaRPr lang="fr-FR" sz="3200" dirty="0">
              <a:solidFill>
                <a:schemeClr val="tx1"/>
              </a:solidFill>
              <a:latin typeface="Times New Roman" pitchFamily="18" charset="0"/>
              <a:cs typeface="Times New Roman" pitchFamily="18" charset="0"/>
            </a:endParaRPr>
          </a:p>
        </p:txBody>
      </p:sp>
      <p:grpSp>
        <p:nvGrpSpPr>
          <p:cNvPr id="13" name="Group 2"/>
          <p:cNvGrpSpPr/>
          <p:nvPr/>
        </p:nvGrpSpPr>
        <p:grpSpPr>
          <a:xfrm>
            <a:off x="1428728" y="1428737"/>
            <a:ext cx="6286544" cy="1317627"/>
            <a:chOff x="1851493" y="1228727"/>
            <a:chExt cx="5688569" cy="1317627"/>
          </a:xfrm>
          <a:solidFill>
            <a:srgbClr val="00B0F0"/>
          </a:solidFill>
        </p:grpSpPr>
        <p:grpSp>
          <p:nvGrpSpPr>
            <p:cNvPr id="14" name="Group 28"/>
            <p:cNvGrpSpPr>
              <a:grpSpLocks/>
            </p:cNvGrpSpPr>
            <p:nvPr/>
          </p:nvGrpSpPr>
          <p:grpSpPr bwMode="auto">
            <a:xfrm>
              <a:off x="1851493" y="1228727"/>
              <a:ext cx="5688569" cy="1317627"/>
              <a:chOff x="2668309" y="1090613"/>
              <a:chExt cx="6148558" cy="1423711"/>
            </a:xfrm>
            <a:grpFill/>
          </p:grpSpPr>
          <p:sp>
            <p:nvSpPr>
              <p:cNvPr id="17" name="Rectangle 16"/>
              <p:cNvSpPr/>
              <p:nvPr/>
            </p:nvSpPr>
            <p:spPr>
              <a:xfrm>
                <a:off x="2668309" y="1562324"/>
                <a:ext cx="6148558" cy="952000"/>
              </a:xfrm>
              <a:prstGeom prst="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Freeform 14"/>
              <p:cNvSpPr/>
              <p:nvPr/>
            </p:nvSpPr>
            <p:spPr>
              <a:xfrm>
                <a:off x="2676179" y="1090613"/>
                <a:ext cx="1190813" cy="1418565"/>
              </a:xfrm>
              <a:custGeom>
                <a:avLst/>
                <a:gdLst>
                  <a:gd name="connsiteX0" fmla="*/ 0 w 1190625"/>
                  <a:gd name="connsiteY0" fmla="*/ 1419225 h 1419225"/>
                  <a:gd name="connsiteX1" fmla="*/ 0 w 1190625"/>
                  <a:gd name="connsiteY1" fmla="*/ 471487 h 1419225"/>
                  <a:gd name="connsiteX2" fmla="*/ 957262 w 1190625"/>
                  <a:gd name="connsiteY2" fmla="*/ 0 h 1419225"/>
                  <a:gd name="connsiteX3" fmla="*/ 1190625 w 1190625"/>
                  <a:gd name="connsiteY3" fmla="*/ 347662 h 1419225"/>
                  <a:gd name="connsiteX4" fmla="*/ 947737 w 1190625"/>
                  <a:gd name="connsiteY4" fmla="*/ 952500 h 1419225"/>
                  <a:gd name="connsiteX5" fmla="*/ 0 w 1190625"/>
                  <a:gd name="connsiteY5" fmla="*/ 1419225 h 1419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25" h="1419225">
                    <a:moveTo>
                      <a:pt x="0" y="1419225"/>
                    </a:moveTo>
                    <a:lnTo>
                      <a:pt x="0" y="471487"/>
                    </a:lnTo>
                    <a:lnTo>
                      <a:pt x="957262" y="0"/>
                    </a:lnTo>
                    <a:lnTo>
                      <a:pt x="1190625" y="347662"/>
                    </a:lnTo>
                    <a:lnTo>
                      <a:pt x="947737" y="952500"/>
                    </a:lnTo>
                    <a:lnTo>
                      <a:pt x="0" y="1419225"/>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extBox 18"/>
            <p:cNvSpPr txBox="1"/>
            <p:nvPr/>
          </p:nvSpPr>
          <p:spPr>
            <a:xfrm>
              <a:off x="2054928" y="1603736"/>
              <a:ext cx="580492" cy="481779"/>
            </a:xfrm>
            <a:prstGeom prst="rect">
              <a:avLst/>
            </a:prstGeom>
            <a:grpFill/>
          </p:spPr>
          <p:txBody>
            <a:bodyPr wrap="none">
              <a:prstTxWarp prst="textPlain">
                <a:avLst/>
              </a:prstTxWarp>
              <a:spAutoFit/>
              <a:scene3d>
                <a:camera prst="perspectiveHeroicExtremeRightFacing">
                  <a:rot lat="1985136" lon="19620348" rev="206230"/>
                </a:camera>
                <a:lightRig rig="threePt" dir="t"/>
              </a:scene3d>
            </a:bodyPr>
            <a:lstStyle/>
            <a:p>
              <a:pPr fontAlgn="auto">
                <a:spcBef>
                  <a:spcPts val="0"/>
                </a:spcBef>
                <a:spcAft>
                  <a:spcPts val="0"/>
                </a:spcAft>
                <a:defRPr/>
              </a:pPr>
              <a:r>
                <a:rPr lang="en-US" sz="3600" b="1" dirty="0">
                  <a:solidFill>
                    <a:schemeClr val="bg1"/>
                  </a:solidFill>
                  <a:ea typeface="Verdana" pitchFamily="34" charset="0"/>
                  <a:cs typeface="Verdana" pitchFamily="34" charset="0"/>
                </a:rPr>
                <a:t>01</a:t>
              </a:r>
            </a:p>
          </p:txBody>
        </p:sp>
        <p:sp>
          <p:nvSpPr>
            <p:cNvPr id="16" name="TextBox 42"/>
            <p:cNvSpPr txBox="1"/>
            <p:nvPr/>
          </p:nvSpPr>
          <p:spPr>
            <a:xfrm>
              <a:off x="2945621" y="1807874"/>
              <a:ext cx="4474521" cy="584775"/>
            </a:xfrm>
            <a:prstGeom prst="rect">
              <a:avLst/>
            </a:prstGeom>
            <a:grpFill/>
          </p:spPr>
          <p:txBody>
            <a:bodyPr wrap="square" rtlCol="0">
              <a:spAutoFit/>
            </a:bodyPr>
            <a:lstStyle/>
            <a:p>
              <a:pPr algn="ctr"/>
              <a:r>
                <a:rPr lang="fr-FR" sz="3200" b="1" dirty="0" smtClean="0">
                  <a:solidFill>
                    <a:schemeClr val="bg1"/>
                  </a:solidFill>
                  <a:latin typeface="Times New Roman" pitchFamily="18" charset="0"/>
                  <a:cs typeface="Times New Roman" pitchFamily="18" charset="0"/>
                </a:rPr>
                <a:t>Introduction</a:t>
              </a:r>
              <a:r>
                <a:rPr lang="fr-FR" sz="2400" b="1" dirty="0" smtClean="0">
                  <a:solidFill>
                    <a:schemeClr val="bg1"/>
                  </a:solidFill>
                </a:rPr>
                <a:t> </a:t>
              </a:r>
              <a:endParaRPr lang="en-GB" sz="1600" b="1" dirty="0">
                <a:solidFill>
                  <a:schemeClr val="bg1"/>
                </a:solidFill>
              </a:endParaRPr>
            </a:p>
          </p:txBody>
        </p:sp>
      </p:grpSp>
      <p:grpSp>
        <p:nvGrpSpPr>
          <p:cNvPr id="20" name="Group 5"/>
          <p:cNvGrpSpPr/>
          <p:nvPr/>
        </p:nvGrpSpPr>
        <p:grpSpPr>
          <a:xfrm>
            <a:off x="1428728" y="2285992"/>
            <a:ext cx="6286544" cy="1325563"/>
            <a:chOff x="985649" y="2089151"/>
            <a:chExt cx="5684993" cy="1325563"/>
          </a:xfrm>
        </p:grpSpPr>
        <p:sp>
          <p:nvSpPr>
            <p:cNvPr id="25" name="Rectangle 24"/>
            <p:cNvSpPr/>
            <p:nvPr/>
          </p:nvSpPr>
          <p:spPr bwMode="auto">
            <a:xfrm>
              <a:off x="987236" y="2541589"/>
              <a:ext cx="5683406" cy="873125"/>
            </a:xfrm>
            <a:prstGeom prst="rect">
              <a:avLst/>
            </a:prstGeom>
            <a:gradFill>
              <a:gsLst>
                <a:gs pos="10000">
                  <a:schemeClr val="accent4">
                    <a:lumMod val="50000"/>
                  </a:schemeClr>
                </a:gs>
                <a:gs pos="50000">
                  <a:schemeClr val="accent4"/>
                </a:gs>
                <a:gs pos="100000">
                  <a:schemeClr val="accent4"/>
                </a:gs>
              </a:gsLst>
              <a:lin ang="0" scaled="1"/>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Freeform 15"/>
            <p:cNvSpPr/>
            <p:nvPr/>
          </p:nvSpPr>
          <p:spPr>
            <a:xfrm>
              <a:off x="985649" y="2089151"/>
              <a:ext cx="1101725" cy="1312862"/>
            </a:xfrm>
            <a:custGeom>
              <a:avLst/>
              <a:gdLst>
                <a:gd name="connsiteX0" fmla="*/ 0 w 1190625"/>
                <a:gd name="connsiteY0" fmla="*/ 1419225 h 1419225"/>
                <a:gd name="connsiteX1" fmla="*/ 0 w 1190625"/>
                <a:gd name="connsiteY1" fmla="*/ 471487 h 1419225"/>
                <a:gd name="connsiteX2" fmla="*/ 957262 w 1190625"/>
                <a:gd name="connsiteY2" fmla="*/ 0 h 1419225"/>
                <a:gd name="connsiteX3" fmla="*/ 1190625 w 1190625"/>
                <a:gd name="connsiteY3" fmla="*/ 347662 h 1419225"/>
                <a:gd name="connsiteX4" fmla="*/ 947737 w 1190625"/>
                <a:gd name="connsiteY4" fmla="*/ 952500 h 1419225"/>
                <a:gd name="connsiteX5" fmla="*/ 0 w 1190625"/>
                <a:gd name="connsiteY5" fmla="*/ 1419225 h 1419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25" h="1419225">
                  <a:moveTo>
                    <a:pt x="0" y="1419225"/>
                  </a:moveTo>
                  <a:lnTo>
                    <a:pt x="0" y="471487"/>
                  </a:lnTo>
                  <a:lnTo>
                    <a:pt x="957262" y="0"/>
                  </a:lnTo>
                  <a:lnTo>
                    <a:pt x="1190625" y="347662"/>
                  </a:lnTo>
                  <a:lnTo>
                    <a:pt x="947737" y="952500"/>
                  </a:lnTo>
                  <a:lnTo>
                    <a:pt x="0" y="1419225"/>
                  </a:lnTo>
                  <a:close/>
                </a:path>
              </a:pathLst>
            </a:cu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TextBox 19"/>
            <p:cNvSpPr txBox="1"/>
            <p:nvPr/>
          </p:nvSpPr>
          <p:spPr>
            <a:xfrm>
              <a:off x="1149731" y="2465734"/>
              <a:ext cx="580492" cy="481779"/>
            </a:xfrm>
            <a:prstGeom prst="rect">
              <a:avLst/>
            </a:prstGeom>
            <a:noFill/>
          </p:spPr>
          <p:txBody>
            <a:bodyPr wrap="none">
              <a:prstTxWarp prst="textPlain">
                <a:avLst/>
              </a:prstTxWarp>
              <a:spAutoFit/>
              <a:scene3d>
                <a:camera prst="perspectiveHeroicExtremeRightFacing">
                  <a:rot lat="1985136" lon="19620348" rev="206230"/>
                </a:camera>
                <a:lightRig rig="threePt" dir="t"/>
              </a:scene3d>
            </a:bodyPr>
            <a:lstStyle/>
            <a:p>
              <a:pPr fontAlgn="auto">
                <a:spcBef>
                  <a:spcPts val="0"/>
                </a:spcBef>
                <a:spcAft>
                  <a:spcPts val="0"/>
                </a:spcAft>
                <a:defRPr/>
              </a:pPr>
              <a:r>
                <a:rPr lang="en-US" sz="3600" b="1" dirty="0">
                  <a:solidFill>
                    <a:schemeClr val="bg1"/>
                  </a:solidFill>
                  <a:ea typeface="Verdana" pitchFamily="34" charset="0"/>
                  <a:cs typeface="Verdana" pitchFamily="34" charset="0"/>
                </a:rPr>
                <a:t>02</a:t>
              </a:r>
            </a:p>
          </p:txBody>
        </p:sp>
        <p:sp>
          <p:nvSpPr>
            <p:cNvPr id="28" name="TextBox 43"/>
            <p:cNvSpPr txBox="1"/>
            <p:nvPr/>
          </p:nvSpPr>
          <p:spPr>
            <a:xfrm>
              <a:off x="1977836" y="2701896"/>
              <a:ext cx="4692806" cy="584775"/>
            </a:xfrm>
            <a:prstGeom prst="rect">
              <a:avLst/>
            </a:prstGeom>
            <a:noFill/>
          </p:spPr>
          <p:txBody>
            <a:bodyPr wrap="square" rtlCol="0">
              <a:spAutoFit/>
            </a:bodyPr>
            <a:lstStyle/>
            <a:p>
              <a:pPr algn="ctr"/>
              <a:r>
                <a:rPr lang="fr-FR" sz="3200" b="1" dirty="0" smtClean="0">
                  <a:solidFill>
                    <a:schemeClr val="bg1"/>
                  </a:solidFill>
                  <a:latin typeface="Times New Roman" pitchFamily="18" charset="0"/>
                  <a:cs typeface="Times New Roman" pitchFamily="18" charset="0"/>
                </a:rPr>
                <a:t>Matériels et  méthodes </a:t>
              </a:r>
              <a:endParaRPr lang="fr-FR" sz="3200" b="1" dirty="0">
                <a:solidFill>
                  <a:schemeClr val="bg1"/>
                </a:solidFill>
                <a:latin typeface="Times New Roman" pitchFamily="18" charset="0"/>
                <a:cs typeface="Times New Roman" pitchFamily="18" charset="0"/>
              </a:endParaRPr>
            </a:p>
          </p:txBody>
        </p:sp>
      </p:grpSp>
      <p:grpSp>
        <p:nvGrpSpPr>
          <p:cNvPr id="30" name="Group 8"/>
          <p:cNvGrpSpPr/>
          <p:nvPr/>
        </p:nvGrpSpPr>
        <p:grpSpPr>
          <a:xfrm>
            <a:off x="1428728" y="3143248"/>
            <a:ext cx="6286544" cy="1320800"/>
            <a:chOff x="1426974" y="3838576"/>
            <a:chExt cx="5678378" cy="1320800"/>
          </a:xfrm>
          <a:solidFill>
            <a:srgbClr val="7030A0"/>
          </a:solidFill>
        </p:grpSpPr>
        <p:sp>
          <p:nvSpPr>
            <p:cNvPr id="31" name="Rectangle 30"/>
            <p:cNvSpPr/>
            <p:nvPr/>
          </p:nvSpPr>
          <p:spPr bwMode="auto">
            <a:xfrm>
              <a:off x="1426974" y="4276726"/>
              <a:ext cx="5678378" cy="882650"/>
            </a:xfrm>
            <a:prstGeom prst="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TextBox 45"/>
            <p:cNvSpPr txBox="1"/>
            <p:nvPr/>
          </p:nvSpPr>
          <p:spPr>
            <a:xfrm>
              <a:off x="2406399" y="4476098"/>
              <a:ext cx="4698952" cy="584775"/>
            </a:xfrm>
            <a:prstGeom prst="rect">
              <a:avLst/>
            </a:prstGeom>
            <a:grpFill/>
          </p:spPr>
          <p:txBody>
            <a:bodyPr wrap="square" rtlCol="0">
              <a:spAutoFit/>
            </a:bodyPr>
            <a:lstStyle/>
            <a:p>
              <a:pPr lvl="0" algn="ctr"/>
              <a:r>
                <a:rPr lang="fr-FR" sz="3200" b="1" dirty="0" smtClean="0">
                  <a:solidFill>
                    <a:prstClr val="white"/>
                  </a:solidFill>
                  <a:latin typeface="Times New Roman" pitchFamily="18" charset="0"/>
                  <a:cs typeface="Times New Roman" pitchFamily="18" charset="0"/>
                </a:rPr>
                <a:t>Résultats et discussions </a:t>
              </a:r>
              <a:endParaRPr lang="fr-FR" sz="3200" b="1" dirty="0">
                <a:solidFill>
                  <a:prstClr val="white"/>
                </a:solidFill>
                <a:latin typeface="Times New Roman" pitchFamily="18" charset="0"/>
                <a:cs typeface="Times New Roman" pitchFamily="18" charset="0"/>
              </a:endParaRPr>
            </a:p>
          </p:txBody>
        </p:sp>
        <p:sp>
          <p:nvSpPr>
            <p:cNvPr id="33" name="Freeform 17"/>
            <p:cNvSpPr/>
            <p:nvPr/>
          </p:nvSpPr>
          <p:spPr>
            <a:xfrm>
              <a:off x="1426974" y="3838576"/>
              <a:ext cx="1101725" cy="1314450"/>
            </a:xfrm>
            <a:custGeom>
              <a:avLst/>
              <a:gdLst>
                <a:gd name="connsiteX0" fmla="*/ 0 w 1190625"/>
                <a:gd name="connsiteY0" fmla="*/ 1419225 h 1419225"/>
                <a:gd name="connsiteX1" fmla="*/ 0 w 1190625"/>
                <a:gd name="connsiteY1" fmla="*/ 471487 h 1419225"/>
                <a:gd name="connsiteX2" fmla="*/ 957262 w 1190625"/>
                <a:gd name="connsiteY2" fmla="*/ 0 h 1419225"/>
                <a:gd name="connsiteX3" fmla="*/ 1190625 w 1190625"/>
                <a:gd name="connsiteY3" fmla="*/ 347662 h 1419225"/>
                <a:gd name="connsiteX4" fmla="*/ 947737 w 1190625"/>
                <a:gd name="connsiteY4" fmla="*/ 952500 h 1419225"/>
                <a:gd name="connsiteX5" fmla="*/ 0 w 1190625"/>
                <a:gd name="connsiteY5" fmla="*/ 1419225 h 1419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25" h="1419225">
                  <a:moveTo>
                    <a:pt x="0" y="1419225"/>
                  </a:moveTo>
                  <a:lnTo>
                    <a:pt x="0" y="471487"/>
                  </a:lnTo>
                  <a:lnTo>
                    <a:pt x="957262" y="0"/>
                  </a:lnTo>
                  <a:lnTo>
                    <a:pt x="1190625" y="347662"/>
                  </a:lnTo>
                  <a:lnTo>
                    <a:pt x="947737" y="952500"/>
                  </a:lnTo>
                  <a:lnTo>
                    <a:pt x="0" y="1419225"/>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TextBox 21"/>
            <p:cNvSpPr txBox="1"/>
            <p:nvPr/>
          </p:nvSpPr>
          <p:spPr>
            <a:xfrm>
              <a:off x="1608429" y="4228129"/>
              <a:ext cx="580492" cy="481779"/>
            </a:xfrm>
            <a:prstGeom prst="rect">
              <a:avLst/>
            </a:prstGeom>
            <a:grpFill/>
          </p:spPr>
          <p:txBody>
            <a:bodyPr wrap="none">
              <a:prstTxWarp prst="textPlain">
                <a:avLst/>
              </a:prstTxWarp>
              <a:spAutoFit/>
              <a:scene3d>
                <a:camera prst="perspectiveHeroicExtremeRightFacing">
                  <a:rot lat="1985136" lon="19620348" rev="206230"/>
                </a:camera>
                <a:lightRig rig="threePt" dir="t"/>
              </a:scene3d>
            </a:bodyPr>
            <a:lstStyle/>
            <a:p>
              <a:pPr fontAlgn="auto">
                <a:spcBef>
                  <a:spcPts val="0"/>
                </a:spcBef>
                <a:spcAft>
                  <a:spcPts val="0"/>
                </a:spcAft>
                <a:defRPr/>
              </a:pPr>
              <a:r>
                <a:rPr lang="en-US" sz="3600" b="1" dirty="0" smtClean="0">
                  <a:solidFill>
                    <a:schemeClr val="bg1"/>
                  </a:solidFill>
                  <a:ea typeface="Verdana" pitchFamily="34" charset="0"/>
                  <a:cs typeface="Verdana" pitchFamily="34" charset="0"/>
                </a:rPr>
                <a:t>03</a:t>
              </a:r>
              <a:endParaRPr lang="en-US" sz="3600" b="1" dirty="0">
                <a:solidFill>
                  <a:schemeClr val="bg1"/>
                </a:solidFill>
                <a:ea typeface="Verdana" pitchFamily="34" charset="0"/>
                <a:cs typeface="Verdana" pitchFamily="34" charset="0"/>
              </a:endParaRPr>
            </a:p>
          </p:txBody>
        </p:sp>
      </p:grpSp>
      <p:grpSp>
        <p:nvGrpSpPr>
          <p:cNvPr id="35" name="Group 8"/>
          <p:cNvGrpSpPr/>
          <p:nvPr/>
        </p:nvGrpSpPr>
        <p:grpSpPr>
          <a:xfrm>
            <a:off x="1428728" y="4000504"/>
            <a:ext cx="6286544" cy="1320800"/>
            <a:chOff x="1426974" y="3838576"/>
            <a:chExt cx="5678378" cy="1320800"/>
          </a:xfrm>
          <a:solidFill>
            <a:srgbClr val="FF0066"/>
          </a:solidFill>
        </p:grpSpPr>
        <p:sp>
          <p:nvSpPr>
            <p:cNvPr id="36" name="Rectangle 35"/>
            <p:cNvSpPr/>
            <p:nvPr/>
          </p:nvSpPr>
          <p:spPr bwMode="auto">
            <a:xfrm>
              <a:off x="1426974" y="4276726"/>
              <a:ext cx="5678378" cy="882650"/>
            </a:xfrm>
            <a:prstGeom prst="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TextBox 45"/>
            <p:cNvSpPr txBox="1"/>
            <p:nvPr/>
          </p:nvSpPr>
          <p:spPr>
            <a:xfrm>
              <a:off x="2406399" y="4476098"/>
              <a:ext cx="4698952" cy="646331"/>
            </a:xfrm>
            <a:prstGeom prst="rect">
              <a:avLst/>
            </a:prstGeom>
            <a:grpFill/>
          </p:spPr>
          <p:txBody>
            <a:bodyPr wrap="square" rtlCol="0">
              <a:spAutoFit/>
            </a:bodyPr>
            <a:lstStyle/>
            <a:p>
              <a:pPr lvl="0" algn="ctr"/>
              <a:r>
                <a:rPr lang="fr-FR" sz="3600" b="1" dirty="0" smtClean="0">
                  <a:solidFill>
                    <a:prstClr val="white"/>
                  </a:solidFill>
                  <a:latin typeface="Times New Roman" pitchFamily="18" charset="0"/>
                  <a:cs typeface="Times New Roman" pitchFamily="18" charset="0"/>
                </a:rPr>
                <a:t>Conclusion</a:t>
              </a:r>
              <a:r>
                <a:rPr lang="fr-FR" sz="2400" b="1" dirty="0" smtClean="0">
                  <a:solidFill>
                    <a:prstClr val="white"/>
                  </a:solidFill>
                </a:rPr>
                <a:t> </a:t>
              </a:r>
              <a:endParaRPr lang="fr-FR" sz="2400" b="1" dirty="0">
                <a:solidFill>
                  <a:prstClr val="white"/>
                </a:solidFill>
              </a:endParaRPr>
            </a:p>
          </p:txBody>
        </p:sp>
        <p:sp>
          <p:nvSpPr>
            <p:cNvPr id="38" name="Freeform 17"/>
            <p:cNvSpPr/>
            <p:nvPr/>
          </p:nvSpPr>
          <p:spPr>
            <a:xfrm>
              <a:off x="1426974" y="3838576"/>
              <a:ext cx="1101725" cy="1314450"/>
            </a:xfrm>
            <a:custGeom>
              <a:avLst/>
              <a:gdLst>
                <a:gd name="connsiteX0" fmla="*/ 0 w 1190625"/>
                <a:gd name="connsiteY0" fmla="*/ 1419225 h 1419225"/>
                <a:gd name="connsiteX1" fmla="*/ 0 w 1190625"/>
                <a:gd name="connsiteY1" fmla="*/ 471487 h 1419225"/>
                <a:gd name="connsiteX2" fmla="*/ 957262 w 1190625"/>
                <a:gd name="connsiteY2" fmla="*/ 0 h 1419225"/>
                <a:gd name="connsiteX3" fmla="*/ 1190625 w 1190625"/>
                <a:gd name="connsiteY3" fmla="*/ 347662 h 1419225"/>
                <a:gd name="connsiteX4" fmla="*/ 947737 w 1190625"/>
                <a:gd name="connsiteY4" fmla="*/ 952500 h 1419225"/>
                <a:gd name="connsiteX5" fmla="*/ 0 w 1190625"/>
                <a:gd name="connsiteY5" fmla="*/ 1419225 h 1419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0625" h="1419225">
                  <a:moveTo>
                    <a:pt x="0" y="1419225"/>
                  </a:moveTo>
                  <a:lnTo>
                    <a:pt x="0" y="471487"/>
                  </a:lnTo>
                  <a:lnTo>
                    <a:pt x="957262" y="0"/>
                  </a:lnTo>
                  <a:lnTo>
                    <a:pt x="1190625" y="347662"/>
                  </a:lnTo>
                  <a:lnTo>
                    <a:pt x="947737" y="952500"/>
                  </a:lnTo>
                  <a:lnTo>
                    <a:pt x="0" y="1419225"/>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TextBox 21"/>
            <p:cNvSpPr txBox="1"/>
            <p:nvPr/>
          </p:nvSpPr>
          <p:spPr>
            <a:xfrm>
              <a:off x="1608429" y="4228129"/>
              <a:ext cx="580492" cy="481779"/>
            </a:xfrm>
            <a:prstGeom prst="rect">
              <a:avLst/>
            </a:prstGeom>
            <a:grpFill/>
          </p:spPr>
          <p:txBody>
            <a:bodyPr wrap="none">
              <a:prstTxWarp prst="textPlain">
                <a:avLst/>
              </a:prstTxWarp>
              <a:spAutoFit/>
              <a:scene3d>
                <a:camera prst="perspectiveHeroicExtremeRightFacing">
                  <a:rot lat="1985136" lon="19620348" rev="206230"/>
                </a:camera>
                <a:lightRig rig="threePt" dir="t"/>
              </a:scene3d>
            </a:bodyPr>
            <a:lstStyle/>
            <a:p>
              <a:pPr fontAlgn="auto">
                <a:spcBef>
                  <a:spcPts val="0"/>
                </a:spcBef>
                <a:spcAft>
                  <a:spcPts val="0"/>
                </a:spcAft>
                <a:defRPr/>
              </a:pPr>
              <a:r>
                <a:rPr lang="en-US" sz="3600" b="1" dirty="0">
                  <a:solidFill>
                    <a:schemeClr val="bg1"/>
                  </a:solidFill>
                  <a:ea typeface="Verdana" pitchFamily="34" charset="0"/>
                  <a:cs typeface="Verdana" pitchFamily="34" charset="0"/>
                </a:rPr>
                <a:t>04</a:t>
              </a:r>
            </a:p>
          </p:txBody>
        </p:sp>
      </p:gr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
                                            <p:bg/>
                                          </p:spTgt>
                                        </p:tgtEl>
                                        <p:attrNameLst>
                                          <p:attrName>style.visibility</p:attrName>
                                        </p:attrNameLst>
                                      </p:cBhvr>
                                      <p:to>
                                        <p:strVal val="visible"/>
                                      </p:to>
                                    </p:set>
                                    <p:animEffect transition="in" filter="fade">
                                      <p:cBhvr>
                                        <p:cTn id="7" dur="2000"/>
                                        <p:tgtEl>
                                          <p:spTgt spid="71">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1">
                                            <p:txEl>
                                              <p:pRg st="0" end="0"/>
                                            </p:txEl>
                                          </p:spTgt>
                                        </p:tgtEl>
                                        <p:attrNameLst>
                                          <p:attrName>style.visibility</p:attrName>
                                        </p:attrNameLst>
                                      </p:cBhvr>
                                      <p:to>
                                        <p:strVal val="visible"/>
                                      </p:to>
                                    </p:set>
                                    <p:animEffect transition="in" filter="fade">
                                      <p:cBhvr>
                                        <p:cTn id="10" dur="2000"/>
                                        <p:tgtEl>
                                          <p:spTgt spid="7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500" fill="hold"/>
                                        <p:tgtEl>
                                          <p:spTgt spid="35"/>
                                        </p:tgtEl>
                                        <p:attrNameLst>
                                          <p:attrName>ppt_x</p:attrName>
                                        </p:attrNameLst>
                                      </p:cBhvr>
                                      <p:tavLst>
                                        <p:tav tm="0">
                                          <p:val>
                                            <p:strVal val="#ppt_x"/>
                                          </p:val>
                                        </p:tav>
                                        <p:tav tm="100000">
                                          <p:val>
                                            <p:strVal val="#ppt_x"/>
                                          </p:val>
                                        </p:tav>
                                      </p:tavLst>
                                    </p:anim>
                                    <p:anim calcmode="lin" valueType="num">
                                      <p:cBhvr additive="base">
                                        <p:cTn id="3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build="allAtOnce"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nvGraphicFramePr>
        <p:xfrm>
          <a:off x="1357290" y="1643050"/>
          <a:ext cx="6215105" cy="5074920"/>
        </p:xfrm>
        <a:graphic>
          <a:graphicData uri="http://schemas.openxmlformats.org/drawingml/2006/table">
            <a:tbl>
              <a:tblPr>
                <a:tableStyleId>{775DCB02-9BB8-47FD-8907-85C794F793BA}</a:tableStyleId>
              </a:tblPr>
              <a:tblGrid>
                <a:gridCol w="1200645"/>
                <a:gridCol w="776888"/>
                <a:gridCol w="2048160"/>
                <a:gridCol w="2189412"/>
              </a:tblGrid>
              <a:tr h="1263458">
                <a:tc gridSpan="2">
                  <a:txBody>
                    <a:bodyPr/>
                    <a:lstStyle/>
                    <a:p>
                      <a:pPr>
                        <a:lnSpc>
                          <a:spcPct val="150000"/>
                        </a:lnSpc>
                        <a:spcAft>
                          <a:spcPts val="0"/>
                        </a:spcAft>
                      </a:pPr>
                      <a:r>
                        <a:rPr lang="fr-FR" sz="2000" b="1" dirty="0">
                          <a:latin typeface="Times New Roman" pitchFamily="18" charset="0"/>
                          <a:cs typeface="Times New Roman" pitchFamily="18" charset="0"/>
                        </a:rPr>
                        <a:t>Paramètres de séchage </a:t>
                      </a:r>
                      <a:endParaRPr lang="fr-FR" sz="2000" b="1" dirty="0">
                        <a:latin typeface="Times New Roman" pitchFamily="18" charset="0"/>
                        <a:ea typeface="Times New Roman"/>
                        <a:cs typeface="Times New Roman" pitchFamily="18" charset="0"/>
                      </a:endParaRPr>
                    </a:p>
                  </a:txBody>
                  <a:tcPr marL="68580" marR="68580" marT="0" marB="0"/>
                </a:tc>
                <a:tc hMerge="1">
                  <a:txBody>
                    <a:bodyPr/>
                    <a:lstStyle/>
                    <a:p>
                      <a:endParaRPr lang="fr-FR"/>
                    </a:p>
                  </a:txBody>
                  <a:tcPr/>
                </a:tc>
                <a:tc>
                  <a:txBody>
                    <a:bodyPr/>
                    <a:lstStyle/>
                    <a:p>
                      <a:pPr>
                        <a:lnSpc>
                          <a:spcPct val="150000"/>
                        </a:lnSpc>
                        <a:spcAft>
                          <a:spcPts val="0"/>
                        </a:spcAft>
                      </a:pPr>
                      <a:r>
                        <a:rPr lang="fr-FR" sz="2000" b="1" dirty="0">
                          <a:latin typeface="Times New Roman" pitchFamily="18" charset="0"/>
                          <a:cs typeface="Times New Roman" pitchFamily="18" charset="0"/>
                        </a:rPr>
                        <a:t>Humidité de variété « Bousseleme »</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b="1" dirty="0">
                          <a:latin typeface="Times New Roman" pitchFamily="18" charset="0"/>
                          <a:cs typeface="Times New Roman" pitchFamily="18" charset="0"/>
                        </a:rPr>
                        <a:t>Humidités de variétés « Siméto »</a:t>
                      </a:r>
                      <a:endParaRPr lang="fr-FR" sz="2000" b="1" dirty="0">
                        <a:latin typeface="Times New Roman" pitchFamily="18" charset="0"/>
                        <a:ea typeface="Times New Roman"/>
                        <a:cs typeface="Times New Roman" pitchFamily="18" charset="0"/>
                      </a:endParaRPr>
                    </a:p>
                  </a:txBody>
                  <a:tcPr marL="68580" marR="68580" marT="0" marB="0"/>
                </a:tc>
              </a:tr>
              <a:tr h="353659">
                <a:tc rowSpan="3">
                  <a:txBody>
                    <a:bodyPr/>
                    <a:lstStyle/>
                    <a:p>
                      <a:pPr algn="just">
                        <a:lnSpc>
                          <a:spcPct val="150000"/>
                        </a:lnSpc>
                        <a:spcAft>
                          <a:spcPts val="0"/>
                        </a:spcAft>
                      </a:pPr>
                      <a:endParaRPr lang="fr-FR" sz="1800" b="1" dirty="0">
                        <a:latin typeface="Times New Roman" pitchFamily="18" charset="0"/>
                        <a:cs typeface="Times New Roman" pitchFamily="18" charset="0"/>
                      </a:endParaRPr>
                    </a:p>
                    <a:p>
                      <a:pPr algn="just">
                        <a:lnSpc>
                          <a:spcPct val="150000"/>
                        </a:lnSpc>
                        <a:spcAft>
                          <a:spcPts val="0"/>
                        </a:spcAft>
                      </a:pPr>
                      <a:r>
                        <a:rPr lang="fr-FR" sz="1800" b="1" dirty="0">
                          <a:latin typeface="Times New Roman" pitchFamily="18" charset="0"/>
                          <a:cs typeface="Times New Roman" pitchFamily="18" charset="0"/>
                        </a:rPr>
                        <a:t>D= 0.3w/g</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1800" dirty="0">
                          <a:latin typeface="Times New Roman" pitchFamily="18" charset="0"/>
                          <a:cs typeface="Times New Roman" pitchFamily="18" charset="0"/>
                        </a:rPr>
                        <a:t>2min</a:t>
                      </a:r>
                      <a:endParaRPr lang="fr-FR" sz="16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1800" dirty="0">
                          <a:latin typeface="Times New Roman" pitchFamily="18" charset="0"/>
                          <a:cs typeface="Times New Roman" pitchFamily="18" charset="0"/>
                        </a:rPr>
                        <a:t>11.50</a:t>
                      </a:r>
                      <a:endParaRPr lang="fr-FR" sz="1600" dirty="0">
                        <a:latin typeface="Times New Roman" pitchFamily="18" charset="0"/>
                        <a:ea typeface="Times New Roman"/>
                        <a:cs typeface="Times New Roman" pitchFamily="18" charset="0"/>
                      </a:endParaRPr>
                    </a:p>
                  </a:txBody>
                  <a:tcPr marL="68580" marR="68580" marT="0" marB="0"/>
                </a:tc>
                <a:tc>
                  <a:txBody>
                    <a:bodyPr/>
                    <a:lstStyle/>
                    <a:p>
                      <a:pPr algn="just">
                        <a:lnSpc>
                          <a:spcPct val="150000"/>
                        </a:lnSpc>
                        <a:spcAft>
                          <a:spcPts val="0"/>
                        </a:spcAft>
                      </a:pPr>
                      <a:r>
                        <a:rPr lang="fr-FR" sz="1800">
                          <a:latin typeface="Times New Roman" pitchFamily="18" charset="0"/>
                          <a:cs typeface="Times New Roman" pitchFamily="18" charset="0"/>
                        </a:rPr>
                        <a:t>10.60</a:t>
                      </a:r>
                      <a:endParaRPr lang="fr-FR" sz="1600">
                        <a:latin typeface="Times New Roman" pitchFamily="18" charset="0"/>
                        <a:ea typeface="Times New Roman"/>
                        <a:cs typeface="Times New Roman" pitchFamily="18" charset="0"/>
                      </a:endParaRPr>
                    </a:p>
                  </a:txBody>
                  <a:tcPr marL="68580" marR="68580" marT="0" marB="0"/>
                </a:tc>
              </a:tr>
              <a:tr h="353659">
                <a:tc vMerge="1">
                  <a:txBody>
                    <a:bodyPr/>
                    <a:lstStyle/>
                    <a:p>
                      <a:endParaRPr lang="fr-FR"/>
                    </a:p>
                  </a:txBody>
                  <a:tcPr/>
                </a:tc>
                <a:tc>
                  <a:txBody>
                    <a:bodyPr/>
                    <a:lstStyle/>
                    <a:p>
                      <a:pPr>
                        <a:lnSpc>
                          <a:spcPct val="150000"/>
                        </a:lnSpc>
                        <a:spcAft>
                          <a:spcPts val="0"/>
                        </a:spcAft>
                      </a:pPr>
                      <a:r>
                        <a:rPr lang="fr-FR" sz="1800" dirty="0">
                          <a:latin typeface="Times New Roman" pitchFamily="18" charset="0"/>
                          <a:cs typeface="Times New Roman" pitchFamily="18" charset="0"/>
                        </a:rPr>
                        <a:t>4min</a:t>
                      </a:r>
                      <a:endParaRPr lang="fr-FR" sz="1600" dirty="0">
                        <a:latin typeface="Times New Roman" pitchFamily="18" charset="0"/>
                        <a:ea typeface="Times New Roman"/>
                        <a:cs typeface="Times New Roman" pitchFamily="18" charset="0"/>
                      </a:endParaRPr>
                    </a:p>
                  </a:txBody>
                  <a:tcPr marL="68580" marR="68580" marT="0" marB="0">
                    <a:solidFill>
                      <a:srgbClr val="92D050"/>
                    </a:solidFill>
                  </a:tcPr>
                </a:tc>
                <a:tc>
                  <a:txBody>
                    <a:bodyPr/>
                    <a:lstStyle/>
                    <a:p>
                      <a:pPr>
                        <a:lnSpc>
                          <a:spcPct val="150000"/>
                        </a:lnSpc>
                        <a:spcAft>
                          <a:spcPts val="0"/>
                        </a:spcAft>
                      </a:pPr>
                      <a:r>
                        <a:rPr lang="fr-FR" sz="1800" dirty="0">
                          <a:latin typeface="Times New Roman" pitchFamily="18" charset="0"/>
                          <a:cs typeface="Times New Roman" pitchFamily="18" charset="0"/>
                        </a:rPr>
                        <a:t>11.70</a:t>
                      </a:r>
                      <a:endParaRPr lang="fr-FR" sz="1600" dirty="0">
                        <a:latin typeface="Times New Roman" pitchFamily="18" charset="0"/>
                        <a:ea typeface="Times New Roman"/>
                        <a:cs typeface="Times New Roman" pitchFamily="18" charset="0"/>
                      </a:endParaRPr>
                    </a:p>
                  </a:txBody>
                  <a:tcPr marL="68580" marR="68580" marT="0" marB="0">
                    <a:solidFill>
                      <a:srgbClr val="92D050"/>
                    </a:solidFill>
                  </a:tcPr>
                </a:tc>
                <a:tc>
                  <a:txBody>
                    <a:bodyPr/>
                    <a:lstStyle/>
                    <a:p>
                      <a:pPr>
                        <a:lnSpc>
                          <a:spcPct val="150000"/>
                        </a:lnSpc>
                        <a:spcAft>
                          <a:spcPts val="0"/>
                        </a:spcAft>
                      </a:pPr>
                      <a:r>
                        <a:rPr lang="fr-FR" sz="1800" dirty="0">
                          <a:latin typeface="Times New Roman" pitchFamily="18" charset="0"/>
                          <a:cs typeface="Times New Roman" pitchFamily="18" charset="0"/>
                        </a:rPr>
                        <a:t>11.30</a:t>
                      </a:r>
                      <a:endParaRPr lang="fr-FR" sz="1600" dirty="0">
                        <a:latin typeface="Times New Roman" pitchFamily="18" charset="0"/>
                        <a:ea typeface="Times New Roman"/>
                        <a:cs typeface="Times New Roman" pitchFamily="18" charset="0"/>
                      </a:endParaRPr>
                    </a:p>
                  </a:txBody>
                  <a:tcPr marL="68580" marR="68580" marT="0" marB="0">
                    <a:solidFill>
                      <a:srgbClr val="92D050"/>
                    </a:solidFill>
                  </a:tcPr>
                </a:tc>
              </a:tr>
              <a:tr h="353659">
                <a:tc vMerge="1">
                  <a:txBody>
                    <a:bodyPr/>
                    <a:lstStyle/>
                    <a:p>
                      <a:endParaRPr lang="fr-FR"/>
                    </a:p>
                  </a:txBody>
                  <a:tcPr/>
                </a:tc>
                <a:tc>
                  <a:txBody>
                    <a:bodyPr/>
                    <a:lstStyle/>
                    <a:p>
                      <a:pPr>
                        <a:lnSpc>
                          <a:spcPct val="150000"/>
                        </a:lnSpc>
                        <a:spcAft>
                          <a:spcPts val="0"/>
                        </a:spcAft>
                      </a:pPr>
                      <a:r>
                        <a:rPr lang="fr-FR" sz="1800" dirty="0">
                          <a:latin typeface="Times New Roman" pitchFamily="18" charset="0"/>
                          <a:cs typeface="Times New Roman" pitchFamily="18" charset="0"/>
                        </a:rPr>
                        <a:t>6min</a:t>
                      </a:r>
                      <a:endParaRPr lang="fr-FR" sz="16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11.30</a:t>
                      </a:r>
                      <a:endParaRPr lang="fr-FR" sz="16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10.50</a:t>
                      </a:r>
                      <a:endParaRPr lang="fr-FR" sz="1600" dirty="0">
                        <a:latin typeface="Times New Roman" pitchFamily="18" charset="0"/>
                        <a:ea typeface="Times New Roman"/>
                        <a:cs typeface="Times New Roman" pitchFamily="18" charset="0"/>
                      </a:endParaRPr>
                    </a:p>
                  </a:txBody>
                  <a:tcPr marL="68580" marR="68580" marT="0" marB="0"/>
                </a:tc>
              </a:tr>
              <a:tr h="353659">
                <a:tc rowSpan="3">
                  <a:txBody>
                    <a:bodyPr/>
                    <a:lstStyle/>
                    <a:p>
                      <a:pPr algn="ctr">
                        <a:lnSpc>
                          <a:spcPct val="150000"/>
                        </a:lnSpc>
                        <a:spcAft>
                          <a:spcPts val="0"/>
                        </a:spcAft>
                      </a:pPr>
                      <a:endParaRPr lang="fr-FR" sz="1800" b="1" dirty="0">
                        <a:latin typeface="Times New Roman" pitchFamily="18" charset="0"/>
                        <a:cs typeface="Times New Roman" pitchFamily="18" charset="0"/>
                      </a:endParaRPr>
                    </a:p>
                    <a:p>
                      <a:pPr algn="ctr">
                        <a:lnSpc>
                          <a:spcPct val="150000"/>
                        </a:lnSpc>
                        <a:spcAft>
                          <a:spcPts val="0"/>
                        </a:spcAft>
                      </a:pPr>
                      <a:r>
                        <a:rPr lang="fr-FR" sz="1800" b="1" dirty="0">
                          <a:latin typeface="Times New Roman" pitchFamily="18" charset="0"/>
                          <a:cs typeface="Times New Roman" pitchFamily="18" charset="0"/>
                        </a:rPr>
                        <a:t>D=0.5w/g</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a:latin typeface="Times New Roman" pitchFamily="18" charset="0"/>
                          <a:cs typeface="Times New Roman" pitchFamily="18" charset="0"/>
                        </a:rPr>
                        <a:t> 2min</a:t>
                      </a:r>
                      <a:endParaRPr lang="fr-FR" sz="16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11.40</a:t>
                      </a:r>
                      <a:endParaRPr lang="fr-FR" sz="16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10.50</a:t>
                      </a:r>
                      <a:endParaRPr lang="fr-FR" sz="1600" dirty="0">
                        <a:latin typeface="Times New Roman" pitchFamily="18" charset="0"/>
                        <a:ea typeface="Times New Roman"/>
                        <a:cs typeface="Times New Roman" pitchFamily="18" charset="0"/>
                      </a:endParaRPr>
                    </a:p>
                  </a:txBody>
                  <a:tcPr marL="68580" marR="68580" marT="0" marB="0"/>
                </a:tc>
              </a:tr>
              <a:tr h="353659">
                <a:tc vMerge="1">
                  <a:txBody>
                    <a:bodyPr/>
                    <a:lstStyle/>
                    <a:p>
                      <a:endParaRPr lang="fr-FR"/>
                    </a:p>
                  </a:txBody>
                  <a:tcPr/>
                </a:tc>
                <a:tc>
                  <a:txBody>
                    <a:bodyPr/>
                    <a:lstStyle/>
                    <a:p>
                      <a:pPr>
                        <a:lnSpc>
                          <a:spcPct val="150000"/>
                        </a:lnSpc>
                        <a:spcAft>
                          <a:spcPts val="0"/>
                        </a:spcAft>
                      </a:pPr>
                      <a:r>
                        <a:rPr lang="fr-FR" sz="1800">
                          <a:latin typeface="Times New Roman" pitchFamily="18" charset="0"/>
                          <a:cs typeface="Times New Roman" pitchFamily="18" charset="0"/>
                        </a:rPr>
                        <a:t>4min</a:t>
                      </a:r>
                      <a:endParaRPr lang="fr-FR" sz="16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11.40</a:t>
                      </a:r>
                      <a:endParaRPr lang="fr-FR" sz="16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11.30</a:t>
                      </a:r>
                      <a:endParaRPr lang="fr-FR" sz="1600" dirty="0">
                        <a:latin typeface="Times New Roman" pitchFamily="18" charset="0"/>
                        <a:ea typeface="Times New Roman"/>
                        <a:cs typeface="Times New Roman" pitchFamily="18" charset="0"/>
                      </a:endParaRPr>
                    </a:p>
                  </a:txBody>
                  <a:tcPr marL="68580" marR="68580" marT="0" marB="0"/>
                </a:tc>
              </a:tr>
              <a:tr h="353659">
                <a:tc vMerge="1">
                  <a:txBody>
                    <a:bodyPr/>
                    <a:lstStyle/>
                    <a:p>
                      <a:endParaRPr lang="fr-FR"/>
                    </a:p>
                  </a:txBody>
                  <a:tcPr/>
                </a:tc>
                <a:tc>
                  <a:txBody>
                    <a:bodyPr/>
                    <a:lstStyle/>
                    <a:p>
                      <a:pPr>
                        <a:lnSpc>
                          <a:spcPct val="150000"/>
                        </a:lnSpc>
                        <a:spcAft>
                          <a:spcPts val="0"/>
                        </a:spcAft>
                      </a:pPr>
                      <a:r>
                        <a:rPr lang="fr-FR" sz="1800" dirty="0">
                          <a:latin typeface="Times New Roman" pitchFamily="18" charset="0"/>
                          <a:cs typeface="Times New Roman" pitchFamily="18" charset="0"/>
                        </a:rPr>
                        <a:t>6min</a:t>
                      </a:r>
                      <a:endParaRPr lang="fr-FR" sz="16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11.10</a:t>
                      </a:r>
                      <a:endParaRPr lang="fr-FR" sz="16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10.30</a:t>
                      </a:r>
                      <a:endParaRPr lang="fr-FR" sz="1600" dirty="0">
                        <a:latin typeface="Times New Roman" pitchFamily="18" charset="0"/>
                        <a:ea typeface="Times New Roman"/>
                        <a:cs typeface="Times New Roman" pitchFamily="18" charset="0"/>
                      </a:endParaRPr>
                    </a:p>
                  </a:txBody>
                  <a:tcPr marL="68580" marR="68580" marT="0" marB="0"/>
                </a:tc>
              </a:tr>
              <a:tr h="353659">
                <a:tc rowSpan="3">
                  <a:txBody>
                    <a:bodyPr/>
                    <a:lstStyle/>
                    <a:p>
                      <a:pPr algn="ctr">
                        <a:lnSpc>
                          <a:spcPct val="150000"/>
                        </a:lnSpc>
                        <a:spcAft>
                          <a:spcPts val="0"/>
                        </a:spcAft>
                      </a:pPr>
                      <a:endParaRPr lang="fr-FR" sz="1800" b="1" dirty="0">
                        <a:latin typeface="Times New Roman" pitchFamily="18" charset="0"/>
                        <a:cs typeface="Times New Roman" pitchFamily="18" charset="0"/>
                      </a:endParaRPr>
                    </a:p>
                    <a:p>
                      <a:pPr algn="ctr">
                        <a:lnSpc>
                          <a:spcPct val="150000"/>
                        </a:lnSpc>
                        <a:spcAft>
                          <a:spcPts val="0"/>
                        </a:spcAft>
                      </a:pPr>
                      <a:r>
                        <a:rPr lang="fr-FR" sz="1800" b="1" dirty="0">
                          <a:latin typeface="Times New Roman" pitchFamily="18" charset="0"/>
                          <a:cs typeface="Times New Roman" pitchFamily="18" charset="0"/>
                        </a:rPr>
                        <a:t>D= 1w/g</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2min</a:t>
                      </a:r>
                      <a:endParaRPr lang="fr-FR" sz="16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a:latin typeface="Times New Roman" pitchFamily="18" charset="0"/>
                          <a:cs typeface="Times New Roman" pitchFamily="18" charset="0"/>
                        </a:rPr>
                        <a:t>11.10</a:t>
                      </a:r>
                      <a:endParaRPr lang="fr-FR" sz="16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10.20</a:t>
                      </a:r>
                      <a:endParaRPr lang="fr-FR" sz="1600" dirty="0">
                        <a:latin typeface="Times New Roman" pitchFamily="18" charset="0"/>
                        <a:ea typeface="Times New Roman"/>
                        <a:cs typeface="Times New Roman" pitchFamily="18" charset="0"/>
                      </a:endParaRPr>
                    </a:p>
                  </a:txBody>
                  <a:tcPr marL="68580" marR="68580" marT="0" marB="0"/>
                </a:tc>
              </a:tr>
              <a:tr h="353659">
                <a:tc vMerge="1">
                  <a:txBody>
                    <a:bodyPr/>
                    <a:lstStyle/>
                    <a:p>
                      <a:endParaRPr lang="fr-FR"/>
                    </a:p>
                  </a:txBody>
                  <a:tcPr/>
                </a:tc>
                <a:tc>
                  <a:txBody>
                    <a:bodyPr/>
                    <a:lstStyle/>
                    <a:p>
                      <a:pPr>
                        <a:lnSpc>
                          <a:spcPct val="150000"/>
                        </a:lnSpc>
                        <a:spcAft>
                          <a:spcPts val="0"/>
                        </a:spcAft>
                      </a:pPr>
                      <a:r>
                        <a:rPr lang="fr-FR" sz="1800" dirty="0">
                          <a:latin typeface="Times New Roman" pitchFamily="18" charset="0"/>
                          <a:cs typeface="Times New Roman" pitchFamily="18" charset="0"/>
                        </a:rPr>
                        <a:t>4min</a:t>
                      </a:r>
                      <a:endParaRPr lang="fr-FR" sz="16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a:latin typeface="Times New Roman" pitchFamily="18" charset="0"/>
                          <a:cs typeface="Times New Roman" pitchFamily="18" charset="0"/>
                        </a:rPr>
                        <a:t>10.90</a:t>
                      </a:r>
                      <a:endParaRPr lang="fr-FR" sz="16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10.00</a:t>
                      </a:r>
                      <a:endParaRPr lang="fr-FR" sz="1600" dirty="0">
                        <a:latin typeface="Times New Roman" pitchFamily="18" charset="0"/>
                        <a:ea typeface="Times New Roman"/>
                        <a:cs typeface="Times New Roman" pitchFamily="18" charset="0"/>
                      </a:endParaRPr>
                    </a:p>
                  </a:txBody>
                  <a:tcPr marL="68580" marR="68580" marT="0" marB="0"/>
                </a:tc>
              </a:tr>
              <a:tr h="249851">
                <a:tc vMerge="1">
                  <a:txBody>
                    <a:bodyPr/>
                    <a:lstStyle/>
                    <a:p>
                      <a:endParaRPr lang="fr-FR"/>
                    </a:p>
                  </a:txBody>
                  <a:tcPr/>
                </a:tc>
                <a:tc>
                  <a:txBody>
                    <a:bodyPr/>
                    <a:lstStyle/>
                    <a:p>
                      <a:pPr>
                        <a:lnSpc>
                          <a:spcPct val="150000"/>
                        </a:lnSpc>
                        <a:spcAft>
                          <a:spcPts val="0"/>
                        </a:spcAft>
                      </a:pPr>
                      <a:r>
                        <a:rPr lang="fr-FR" sz="1800">
                          <a:latin typeface="Times New Roman" pitchFamily="18" charset="0"/>
                          <a:cs typeface="Times New Roman" pitchFamily="18" charset="0"/>
                        </a:rPr>
                        <a:t>6min</a:t>
                      </a:r>
                      <a:endParaRPr lang="fr-FR" sz="16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10.50</a:t>
                      </a:r>
                      <a:endParaRPr lang="fr-FR" sz="16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800" dirty="0">
                          <a:latin typeface="Times New Roman" pitchFamily="18" charset="0"/>
                          <a:cs typeface="Times New Roman" pitchFamily="18" charset="0"/>
                        </a:rPr>
                        <a:t>09.70</a:t>
                      </a:r>
                      <a:endParaRPr lang="fr-FR" sz="1600" dirty="0">
                        <a:latin typeface="Times New Roman" pitchFamily="18" charset="0"/>
                        <a:ea typeface="Times New Roman"/>
                        <a:cs typeface="Times New Roman" pitchFamily="18" charset="0"/>
                      </a:endParaRPr>
                    </a:p>
                  </a:txBody>
                  <a:tcPr marL="68580" marR="68580" marT="0" marB="0"/>
                </a:tc>
              </a:tr>
            </a:tbl>
          </a:graphicData>
        </a:graphic>
      </p:graphicFrame>
      <p:sp>
        <p:nvSpPr>
          <p:cNvPr id="4" name="Pensées 3"/>
          <p:cNvSpPr/>
          <p:nvPr/>
        </p:nvSpPr>
        <p:spPr>
          <a:xfrm>
            <a:off x="571472" y="785794"/>
            <a:ext cx="3786214" cy="785818"/>
          </a:xfrm>
          <a:prstGeom prst="cloudCallout">
            <a:avLst>
              <a:gd name="adj1" fmla="val 46310"/>
              <a:gd name="adj2" fmla="val 52296"/>
            </a:avLst>
          </a:prstGeom>
          <a:ln>
            <a:solidFill>
              <a:srgbClr val="FF000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3600" dirty="0" smtClean="0">
                <a:latin typeface="Times New Roman" pitchFamily="18" charset="0"/>
                <a:cs typeface="Times New Roman" pitchFamily="18" charset="0"/>
              </a:rPr>
              <a:t>Humidité</a:t>
            </a:r>
            <a:endParaRPr lang="fr-FR" sz="3600" dirty="0">
              <a:latin typeface="Times New Roman" pitchFamily="18" charset="0"/>
              <a:cs typeface="Times New Roman" pitchFamily="18" charset="0"/>
            </a:endParaRPr>
          </a:p>
        </p:txBody>
      </p:sp>
      <p:sp>
        <p:nvSpPr>
          <p:cNvPr id="7" name="Rectangle 6"/>
          <p:cNvSpPr/>
          <p:nvPr/>
        </p:nvSpPr>
        <p:spPr>
          <a:xfrm>
            <a:off x="500034" y="214290"/>
            <a:ext cx="7786742" cy="50006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8193" name="Rectangle 1"/>
          <p:cNvSpPr>
            <a:spLocks noChangeArrowheads="1"/>
          </p:cNvSpPr>
          <p:nvPr/>
        </p:nvSpPr>
        <p:spPr bwMode="auto">
          <a:xfrm>
            <a:off x="428596" y="214290"/>
            <a:ext cx="857252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Résultats d’analyses biochimiques de blé dur après séchage</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193">
                                            <p:txEl>
                                              <p:pRg st="0" end="0"/>
                                            </p:txEl>
                                          </p:spTgt>
                                        </p:tgtEl>
                                        <p:attrNameLst>
                                          <p:attrName>style.visibility</p:attrName>
                                        </p:attrNameLst>
                                      </p:cBhvr>
                                      <p:to>
                                        <p:strVal val="visible"/>
                                      </p:to>
                                    </p:set>
                                    <p:animEffect transition="in" filter="fade">
                                      <p:cBhvr>
                                        <p:cTn id="13" dur="2000"/>
                                        <p:tgtEl>
                                          <p:spTgt spid="819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20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20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7" grpId="0" animBg="1"/>
      <p:bldP spid="8193" grpId="0" build="allAtOnce"/>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1285852" y="1428736"/>
          <a:ext cx="6572296" cy="5029200"/>
        </p:xfrm>
        <a:graphic>
          <a:graphicData uri="http://schemas.openxmlformats.org/drawingml/2006/table">
            <a:tbl>
              <a:tblPr>
                <a:tableStyleId>{775DCB02-9BB8-47FD-8907-85C794F793BA}</a:tableStyleId>
              </a:tblPr>
              <a:tblGrid>
                <a:gridCol w="1258279"/>
                <a:gridCol w="741985"/>
                <a:gridCol w="2214578"/>
                <a:gridCol w="2357454"/>
              </a:tblGrid>
              <a:tr h="856467">
                <a:tc gridSpan="2">
                  <a:txBody>
                    <a:bodyPr/>
                    <a:lstStyle/>
                    <a:p>
                      <a:pPr>
                        <a:lnSpc>
                          <a:spcPct val="150000"/>
                        </a:lnSpc>
                        <a:spcAft>
                          <a:spcPts val="0"/>
                        </a:spcAft>
                      </a:pPr>
                      <a:r>
                        <a:rPr lang="fr-FR" sz="2000" b="1" dirty="0">
                          <a:latin typeface="Times New Roman" pitchFamily="18" charset="0"/>
                          <a:cs typeface="Times New Roman" pitchFamily="18" charset="0"/>
                        </a:rPr>
                        <a:t>Paramètres de séchage  </a:t>
                      </a:r>
                      <a:endParaRPr lang="fr-FR" sz="1800" b="1" dirty="0">
                        <a:latin typeface="Times New Roman" pitchFamily="18" charset="0"/>
                        <a:ea typeface="Times New Roman"/>
                        <a:cs typeface="Times New Roman" pitchFamily="18" charset="0"/>
                      </a:endParaRPr>
                    </a:p>
                  </a:txBody>
                  <a:tcPr marL="68580" marR="68580" marT="0" marB="0"/>
                </a:tc>
                <a:tc hMerge="1">
                  <a:txBody>
                    <a:bodyPr/>
                    <a:lstStyle/>
                    <a:p>
                      <a:endParaRPr lang="fr-FR"/>
                    </a:p>
                  </a:txBody>
                  <a:tcPr/>
                </a:tc>
                <a:tc>
                  <a:txBody>
                    <a:bodyPr/>
                    <a:lstStyle/>
                    <a:p>
                      <a:pPr>
                        <a:lnSpc>
                          <a:spcPct val="150000"/>
                        </a:lnSpc>
                        <a:spcAft>
                          <a:spcPts val="0"/>
                        </a:spcAft>
                      </a:pPr>
                      <a:r>
                        <a:rPr lang="fr-FR" sz="2000" b="1" dirty="0">
                          <a:latin typeface="Times New Roman" pitchFamily="18" charset="0"/>
                          <a:cs typeface="Times New Roman" pitchFamily="18" charset="0"/>
                        </a:rPr>
                        <a:t>Protéine de variété « Bousseleme »</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b="1" dirty="0">
                          <a:latin typeface="Times New Roman" pitchFamily="18" charset="0"/>
                          <a:cs typeface="Times New Roman" pitchFamily="18" charset="0"/>
                        </a:rPr>
                        <a:t>Protéine de variété « Siméto »</a:t>
                      </a:r>
                      <a:endParaRPr lang="fr-FR" sz="1800" b="1" dirty="0">
                        <a:latin typeface="Times New Roman" pitchFamily="18" charset="0"/>
                        <a:ea typeface="Times New Roman"/>
                        <a:cs typeface="Times New Roman" pitchFamily="18" charset="0"/>
                      </a:endParaRPr>
                    </a:p>
                  </a:txBody>
                  <a:tcPr marL="68580" marR="68580" marT="0" marB="0"/>
                </a:tc>
              </a:tr>
              <a:tr h="404903">
                <a:tc rowSpan="3">
                  <a:txBody>
                    <a:bodyPr/>
                    <a:lstStyle/>
                    <a:p>
                      <a:pPr algn="ctr">
                        <a:lnSpc>
                          <a:spcPct val="150000"/>
                        </a:lnSpc>
                        <a:spcAft>
                          <a:spcPts val="0"/>
                        </a:spcAft>
                      </a:pPr>
                      <a:endParaRPr lang="fr-FR" sz="2000" b="1" dirty="0">
                        <a:latin typeface="Times New Roman" pitchFamily="18" charset="0"/>
                        <a:cs typeface="Times New Roman" pitchFamily="18" charset="0"/>
                      </a:endParaRPr>
                    </a:p>
                    <a:p>
                      <a:pPr algn="ctr">
                        <a:lnSpc>
                          <a:spcPct val="150000"/>
                        </a:lnSpc>
                        <a:spcAft>
                          <a:spcPts val="0"/>
                        </a:spcAft>
                      </a:pPr>
                      <a:r>
                        <a:rPr lang="fr-FR" sz="2000" b="1" dirty="0">
                          <a:latin typeface="Times New Roman" pitchFamily="18" charset="0"/>
                          <a:cs typeface="Times New Roman" pitchFamily="18" charset="0"/>
                        </a:rPr>
                        <a:t>D= 0.3w/g</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2min</a:t>
                      </a: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16.40</a:t>
                      </a: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14.30</a:t>
                      </a:r>
                      <a:endParaRPr lang="fr-FR" sz="1800" dirty="0">
                        <a:latin typeface="Times New Roman" pitchFamily="18" charset="0"/>
                        <a:ea typeface="Times New Roman"/>
                        <a:cs typeface="Times New Roman" pitchFamily="18" charset="0"/>
                      </a:endParaRPr>
                    </a:p>
                  </a:txBody>
                  <a:tcPr marL="68580" marR="68580" marT="0" marB="0"/>
                </a:tc>
              </a:tr>
              <a:tr h="404903">
                <a:tc vMerge="1">
                  <a:txBody>
                    <a:bodyPr/>
                    <a:lstStyle/>
                    <a:p>
                      <a:endParaRPr lang="fr-FR"/>
                    </a:p>
                  </a:txBody>
                  <a:tcPr/>
                </a:tc>
                <a:tc>
                  <a:txBody>
                    <a:bodyPr/>
                    <a:lstStyle/>
                    <a:p>
                      <a:pPr>
                        <a:lnSpc>
                          <a:spcPct val="150000"/>
                        </a:lnSpc>
                        <a:spcAft>
                          <a:spcPts val="0"/>
                        </a:spcAft>
                      </a:pPr>
                      <a:r>
                        <a:rPr lang="fr-FR" sz="2000" dirty="0">
                          <a:latin typeface="Times New Roman" pitchFamily="18" charset="0"/>
                          <a:cs typeface="Times New Roman" pitchFamily="18" charset="0"/>
                        </a:rPr>
                        <a:t>4min</a:t>
                      </a:r>
                      <a:endParaRPr lang="fr-FR" sz="1800" dirty="0">
                        <a:latin typeface="Times New Roman" pitchFamily="18" charset="0"/>
                        <a:ea typeface="Times New Roman"/>
                        <a:cs typeface="Times New Roman" pitchFamily="18" charset="0"/>
                      </a:endParaRPr>
                    </a:p>
                  </a:txBody>
                  <a:tcPr marL="68580" marR="68580" marT="0" marB="0">
                    <a:solidFill>
                      <a:srgbClr val="92D050"/>
                    </a:solidFill>
                  </a:tcPr>
                </a:tc>
                <a:tc>
                  <a:txBody>
                    <a:bodyPr/>
                    <a:lstStyle/>
                    <a:p>
                      <a:pPr>
                        <a:lnSpc>
                          <a:spcPct val="150000"/>
                        </a:lnSpc>
                        <a:spcAft>
                          <a:spcPts val="0"/>
                        </a:spcAft>
                      </a:pPr>
                      <a:r>
                        <a:rPr lang="fr-FR" sz="2000" dirty="0">
                          <a:latin typeface="Times New Roman" pitchFamily="18" charset="0"/>
                          <a:cs typeface="Times New Roman" pitchFamily="18" charset="0"/>
                        </a:rPr>
                        <a:t>17.30</a:t>
                      </a:r>
                      <a:endParaRPr lang="fr-FR" sz="1800" dirty="0">
                        <a:latin typeface="Times New Roman" pitchFamily="18" charset="0"/>
                        <a:ea typeface="Times New Roman"/>
                        <a:cs typeface="Times New Roman" pitchFamily="18" charset="0"/>
                      </a:endParaRPr>
                    </a:p>
                  </a:txBody>
                  <a:tcPr marL="68580" marR="68580" marT="0" marB="0">
                    <a:solidFill>
                      <a:srgbClr val="92D050"/>
                    </a:solidFill>
                  </a:tcPr>
                </a:tc>
                <a:tc>
                  <a:txBody>
                    <a:bodyPr/>
                    <a:lstStyle/>
                    <a:p>
                      <a:pPr>
                        <a:lnSpc>
                          <a:spcPct val="150000"/>
                        </a:lnSpc>
                        <a:spcAft>
                          <a:spcPts val="0"/>
                        </a:spcAft>
                      </a:pPr>
                      <a:r>
                        <a:rPr lang="fr-FR" sz="2000" dirty="0">
                          <a:latin typeface="Times New Roman" pitchFamily="18" charset="0"/>
                          <a:cs typeface="Times New Roman" pitchFamily="18" charset="0"/>
                        </a:rPr>
                        <a:t>17.60</a:t>
                      </a:r>
                      <a:endParaRPr lang="fr-FR" sz="1800" dirty="0">
                        <a:latin typeface="Times New Roman" pitchFamily="18" charset="0"/>
                        <a:ea typeface="Times New Roman"/>
                        <a:cs typeface="Times New Roman" pitchFamily="18" charset="0"/>
                      </a:endParaRPr>
                    </a:p>
                  </a:txBody>
                  <a:tcPr marL="68580" marR="68580" marT="0" marB="0">
                    <a:solidFill>
                      <a:srgbClr val="92D050"/>
                    </a:solidFill>
                  </a:tcPr>
                </a:tc>
              </a:tr>
              <a:tr h="404903">
                <a:tc vMerge="1">
                  <a:txBody>
                    <a:bodyPr/>
                    <a:lstStyle/>
                    <a:p>
                      <a:endParaRPr lang="fr-FR"/>
                    </a:p>
                  </a:txBody>
                  <a:tcPr/>
                </a:tc>
                <a:tc>
                  <a:txBody>
                    <a:bodyPr/>
                    <a:lstStyle/>
                    <a:p>
                      <a:pPr>
                        <a:lnSpc>
                          <a:spcPct val="150000"/>
                        </a:lnSpc>
                        <a:spcAft>
                          <a:spcPts val="0"/>
                        </a:spcAft>
                      </a:pPr>
                      <a:r>
                        <a:rPr lang="fr-FR" sz="2000">
                          <a:latin typeface="Times New Roman" pitchFamily="18" charset="0"/>
                          <a:cs typeface="Times New Roman" pitchFamily="18" charset="0"/>
                        </a:rPr>
                        <a:t>6min</a:t>
                      </a:r>
                      <a:endParaRPr lang="fr-FR" sz="18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16.30</a:t>
                      </a: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a:latin typeface="Times New Roman" pitchFamily="18" charset="0"/>
                          <a:cs typeface="Times New Roman" pitchFamily="18" charset="0"/>
                        </a:rPr>
                        <a:t>14.10</a:t>
                      </a:r>
                      <a:endParaRPr lang="fr-FR" sz="1800">
                        <a:latin typeface="Times New Roman" pitchFamily="18" charset="0"/>
                        <a:ea typeface="Times New Roman"/>
                        <a:cs typeface="Times New Roman" pitchFamily="18" charset="0"/>
                      </a:endParaRPr>
                    </a:p>
                  </a:txBody>
                  <a:tcPr marL="68580" marR="68580" marT="0" marB="0"/>
                </a:tc>
              </a:tr>
              <a:tr h="404903">
                <a:tc rowSpan="3">
                  <a:txBody>
                    <a:bodyPr/>
                    <a:lstStyle/>
                    <a:p>
                      <a:pPr algn="ctr">
                        <a:lnSpc>
                          <a:spcPct val="150000"/>
                        </a:lnSpc>
                        <a:spcAft>
                          <a:spcPts val="0"/>
                        </a:spcAft>
                      </a:pPr>
                      <a:endParaRPr lang="fr-FR" sz="2000" b="1" dirty="0">
                        <a:latin typeface="Times New Roman" pitchFamily="18" charset="0"/>
                        <a:cs typeface="Times New Roman" pitchFamily="18" charset="0"/>
                      </a:endParaRPr>
                    </a:p>
                    <a:p>
                      <a:pPr algn="ctr">
                        <a:lnSpc>
                          <a:spcPct val="150000"/>
                        </a:lnSpc>
                        <a:spcAft>
                          <a:spcPts val="0"/>
                        </a:spcAft>
                      </a:pPr>
                      <a:r>
                        <a:rPr lang="fr-FR" sz="2000" b="1" dirty="0">
                          <a:latin typeface="Times New Roman" pitchFamily="18" charset="0"/>
                          <a:cs typeface="Times New Roman" pitchFamily="18" charset="0"/>
                        </a:rPr>
                        <a:t>D=0.5w/g</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a:latin typeface="Times New Roman" pitchFamily="18" charset="0"/>
                          <a:cs typeface="Times New Roman" pitchFamily="18" charset="0"/>
                        </a:rPr>
                        <a:t>2min</a:t>
                      </a:r>
                      <a:endParaRPr lang="fr-FR" sz="18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16.00</a:t>
                      </a: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a:latin typeface="Times New Roman" pitchFamily="18" charset="0"/>
                          <a:cs typeface="Times New Roman" pitchFamily="18" charset="0"/>
                        </a:rPr>
                        <a:t>13.20</a:t>
                      </a:r>
                      <a:endParaRPr lang="fr-FR" sz="1800">
                        <a:latin typeface="Times New Roman" pitchFamily="18" charset="0"/>
                        <a:ea typeface="Times New Roman"/>
                        <a:cs typeface="Times New Roman" pitchFamily="18" charset="0"/>
                      </a:endParaRPr>
                    </a:p>
                  </a:txBody>
                  <a:tcPr marL="68580" marR="68580" marT="0" marB="0"/>
                </a:tc>
              </a:tr>
              <a:tr h="404903">
                <a:tc vMerge="1">
                  <a:txBody>
                    <a:bodyPr/>
                    <a:lstStyle/>
                    <a:p>
                      <a:endParaRPr lang="fr-FR"/>
                    </a:p>
                  </a:txBody>
                  <a:tcPr/>
                </a:tc>
                <a:tc>
                  <a:txBody>
                    <a:bodyPr/>
                    <a:lstStyle/>
                    <a:p>
                      <a:pPr>
                        <a:lnSpc>
                          <a:spcPct val="150000"/>
                        </a:lnSpc>
                        <a:spcAft>
                          <a:spcPts val="0"/>
                        </a:spcAft>
                      </a:pPr>
                      <a:r>
                        <a:rPr lang="fr-FR" sz="2000">
                          <a:latin typeface="Times New Roman" pitchFamily="18" charset="0"/>
                          <a:cs typeface="Times New Roman" pitchFamily="18" charset="0"/>
                        </a:rPr>
                        <a:t>4min</a:t>
                      </a:r>
                      <a:endParaRPr lang="fr-FR" sz="18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17.30</a:t>
                      </a: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17.50</a:t>
                      </a:r>
                      <a:endParaRPr lang="fr-FR" sz="1800" dirty="0">
                        <a:latin typeface="Times New Roman" pitchFamily="18" charset="0"/>
                        <a:ea typeface="Times New Roman"/>
                        <a:cs typeface="Times New Roman" pitchFamily="18" charset="0"/>
                      </a:endParaRPr>
                    </a:p>
                  </a:txBody>
                  <a:tcPr marL="68580" marR="68580" marT="0" marB="0"/>
                </a:tc>
              </a:tr>
              <a:tr h="404903">
                <a:tc vMerge="1">
                  <a:txBody>
                    <a:bodyPr/>
                    <a:lstStyle/>
                    <a:p>
                      <a:endParaRPr lang="fr-FR"/>
                    </a:p>
                  </a:txBody>
                  <a:tcPr/>
                </a:tc>
                <a:tc>
                  <a:txBody>
                    <a:bodyPr/>
                    <a:lstStyle/>
                    <a:p>
                      <a:pPr>
                        <a:lnSpc>
                          <a:spcPct val="150000"/>
                        </a:lnSpc>
                        <a:spcAft>
                          <a:spcPts val="0"/>
                        </a:spcAft>
                      </a:pPr>
                      <a:r>
                        <a:rPr lang="fr-FR" sz="2000">
                          <a:latin typeface="Times New Roman" pitchFamily="18" charset="0"/>
                          <a:cs typeface="Times New Roman" pitchFamily="18" charset="0"/>
                        </a:rPr>
                        <a:t>6min</a:t>
                      </a:r>
                      <a:endParaRPr lang="fr-FR" sz="18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a:latin typeface="Times New Roman" pitchFamily="18" charset="0"/>
                          <a:cs typeface="Times New Roman" pitchFamily="18" charset="0"/>
                        </a:rPr>
                        <a:t>16.80</a:t>
                      </a:r>
                      <a:endParaRPr lang="fr-FR" sz="18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13.90</a:t>
                      </a:r>
                      <a:endParaRPr lang="fr-FR" sz="1800" dirty="0">
                        <a:latin typeface="Times New Roman" pitchFamily="18" charset="0"/>
                        <a:ea typeface="Times New Roman"/>
                        <a:cs typeface="Times New Roman" pitchFamily="18" charset="0"/>
                      </a:endParaRPr>
                    </a:p>
                  </a:txBody>
                  <a:tcPr marL="68580" marR="68580" marT="0" marB="0"/>
                </a:tc>
              </a:tr>
              <a:tr h="404903">
                <a:tc rowSpan="3">
                  <a:txBody>
                    <a:bodyPr/>
                    <a:lstStyle/>
                    <a:p>
                      <a:pPr algn="ctr">
                        <a:lnSpc>
                          <a:spcPct val="150000"/>
                        </a:lnSpc>
                        <a:spcAft>
                          <a:spcPts val="0"/>
                        </a:spcAft>
                      </a:pPr>
                      <a:endParaRPr lang="fr-FR" sz="2000" b="1" dirty="0">
                        <a:latin typeface="Times New Roman" pitchFamily="18" charset="0"/>
                        <a:cs typeface="Times New Roman" pitchFamily="18" charset="0"/>
                      </a:endParaRPr>
                    </a:p>
                    <a:p>
                      <a:pPr algn="ctr">
                        <a:lnSpc>
                          <a:spcPct val="150000"/>
                        </a:lnSpc>
                        <a:spcAft>
                          <a:spcPts val="0"/>
                        </a:spcAft>
                      </a:pPr>
                      <a:r>
                        <a:rPr lang="fr-FR" sz="2000" b="1" dirty="0">
                          <a:latin typeface="Times New Roman" pitchFamily="18" charset="0"/>
                          <a:cs typeface="Times New Roman" pitchFamily="18" charset="0"/>
                        </a:rPr>
                        <a:t>D= 1w/g</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a:latin typeface="Times New Roman" pitchFamily="18" charset="0"/>
                          <a:cs typeface="Times New Roman" pitchFamily="18" charset="0"/>
                        </a:rPr>
                        <a:t>2min</a:t>
                      </a:r>
                      <a:endParaRPr lang="fr-FR" sz="18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a:latin typeface="Times New Roman" pitchFamily="18" charset="0"/>
                          <a:cs typeface="Times New Roman" pitchFamily="18" charset="0"/>
                        </a:rPr>
                        <a:t>15.70</a:t>
                      </a:r>
                      <a:endParaRPr lang="fr-FR" sz="18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13.20</a:t>
                      </a:r>
                      <a:endParaRPr lang="fr-FR" sz="1800" dirty="0">
                        <a:latin typeface="Times New Roman" pitchFamily="18" charset="0"/>
                        <a:ea typeface="Times New Roman"/>
                        <a:cs typeface="Times New Roman" pitchFamily="18" charset="0"/>
                      </a:endParaRPr>
                    </a:p>
                  </a:txBody>
                  <a:tcPr marL="68580" marR="68580" marT="0" marB="0"/>
                </a:tc>
              </a:tr>
              <a:tr h="404903">
                <a:tc vMerge="1">
                  <a:txBody>
                    <a:bodyPr/>
                    <a:lstStyle/>
                    <a:p>
                      <a:endParaRPr lang="fr-FR"/>
                    </a:p>
                  </a:txBody>
                  <a:tcPr/>
                </a:tc>
                <a:tc>
                  <a:txBody>
                    <a:bodyPr/>
                    <a:lstStyle/>
                    <a:p>
                      <a:pPr>
                        <a:lnSpc>
                          <a:spcPct val="150000"/>
                        </a:lnSpc>
                        <a:spcAft>
                          <a:spcPts val="0"/>
                        </a:spcAft>
                      </a:pPr>
                      <a:r>
                        <a:rPr lang="fr-FR" sz="2000" dirty="0">
                          <a:latin typeface="Times New Roman" pitchFamily="18" charset="0"/>
                          <a:cs typeface="Times New Roman" pitchFamily="18" charset="0"/>
                        </a:rPr>
                        <a:t>4min</a:t>
                      </a: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a:latin typeface="Times New Roman" pitchFamily="18" charset="0"/>
                          <a:cs typeface="Times New Roman" pitchFamily="18" charset="0"/>
                        </a:rPr>
                        <a:t>15.90</a:t>
                      </a:r>
                      <a:endParaRPr lang="fr-FR" sz="18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13.30</a:t>
                      </a:r>
                      <a:endParaRPr lang="fr-FR" sz="1800" dirty="0">
                        <a:latin typeface="Times New Roman" pitchFamily="18" charset="0"/>
                        <a:ea typeface="Times New Roman"/>
                        <a:cs typeface="Times New Roman" pitchFamily="18" charset="0"/>
                      </a:endParaRPr>
                    </a:p>
                  </a:txBody>
                  <a:tcPr marL="68580" marR="68580" marT="0" marB="0"/>
                </a:tc>
              </a:tr>
              <a:tr h="404903">
                <a:tc vMerge="1">
                  <a:txBody>
                    <a:bodyPr/>
                    <a:lstStyle/>
                    <a:p>
                      <a:endParaRPr lang="fr-FR"/>
                    </a:p>
                  </a:txBody>
                  <a:tcPr/>
                </a:tc>
                <a:tc>
                  <a:txBody>
                    <a:bodyPr/>
                    <a:lstStyle/>
                    <a:p>
                      <a:pPr>
                        <a:lnSpc>
                          <a:spcPct val="150000"/>
                        </a:lnSpc>
                        <a:spcAft>
                          <a:spcPts val="0"/>
                        </a:spcAft>
                      </a:pPr>
                      <a:r>
                        <a:rPr lang="fr-FR" sz="2000">
                          <a:latin typeface="Times New Roman" pitchFamily="18" charset="0"/>
                          <a:cs typeface="Times New Roman" pitchFamily="18" charset="0"/>
                        </a:rPr>
                        <a:t>6min</a:t>
                      </a:r>
                      <a:endParaRPr lang="fr-FR" sz="180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15.80</a:t>
                      </a: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000" dirty="0">
                          <a:latin typeface="Times New Roman" pitchFamily="18" charset="0"/>
                          <a:cs typeface="Times New Roman" pitchFamily="18" charset="0"/>
                        </a:rPr>
                        <a:t>13.30</a:t>
                      </a:r>
                      <a:endParaRPr lang="fr-FR" sz="1800" dirty="0">
                        <a:latin typeface="Times New Roman" pitchFamily="18" charset="0"/>
                        <a:ea typeface="Times New Roman"/>
                        <a:cs typeface="Times New Roman" pitchFamily="18" charset="0"/>
                      </a:endParaRPr>
                    </a:p>
                  </a:txBody>
                  <a:tcPr marL="68580" marR="68580" marT="0" marB="0"/>
                </a:tc>
              </a:tr>
            </a:tbl>
          </a:graphicData>
        </a:graphic>
      </p:graphicFrame>
      <p:sp>
        <p:nvSpPr>
          <p:cNvPr id="3" name="Pensées 2"/>
          <p:cNvSpPr/>
          <p:nvPr/>
        </p:nvSpPr>
        <p:spPr>
          <a:xfrm>
            <a:off x="571472" y="214290"/>
            <a:ext cx="4000528" cy="857256"/>
          </a:xfrm>
          <a:prstGeom prst="cloudCallout">
            <a:avLst>
              <a:gd name="adj1" fmla="val 28750"/>
              <a:gd name="adj2" fmla="val 83478"/>
            </a:avLst>
          </a:prstGeom>
          <a:ln>
            <a:solidFill>
              <a:srgbClr val="FF000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3600" dirty="0" smtClean="0">
                <a:latin typeface="Times New Roman" pitchFamily="18" charset="0"/>
                <a:cs typeface="Times New Roman" pitchFamily="18" charset="0"/>
              </a:rPr>
              <a:t>Protéine</a:t>
            </a:r>
            <a:r>
              <a:rPr lang="fr-FR" sz="3600" dirty="0" smtClean="0"/>
              <a:t> </a:t>
            </a:r>
            <a:endParaRPr lang="fr-FR" sz="3600" dirty="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sées 1"/>
          <p:cNvSpPr/>
          <p:nvPr/>
        </p:nvSpPr>
        <p:spPr>
          <a:xfrm>
            <a:off x="571472" y="214290"/>
            <a:ext cx="3786214" cy="785818"/>
          </a:xfrm>
          <a:prstGeom prst="cloudCallout">
            <a:avLst>
              <a:gd name="adj1" fmla="val 46764"/>
              <a:gd name="adj2" fmla="val 78612"/>
            </a:avLst>
          </a:prstGeom>
          <a:ln>
            <a:solidFill>
              <a:srgbClr val="FF000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3200" dirty="0" smtClean="0">
                <a:latin typeface="Times New Roman" pitchFamily="18" charset="0"/>
                <a:cs typeface="Times New Roman" pitchFamily="18" charset="0"/>
              </a:rPr>
              <a:t>Amidon</a:t>
            </a:r>
            <a:r>
              <a:rPr lang="fr-FR" sz="3200" dirty="0" smtClean="0"/>
              <a:t> </a:t>
            </a:r>
            <a:endParaRPr lang="fr-FR" sz="3200" dirty="0"/>
          </a:p>
        </p:txBody>
      </p:sp>
      <p:graphicFrame>
        <p:nvGraphicFramePr>
          <p:cNvPr id="3" name="Tableau 2"/>
          <p:cNvGraphicFramePr>
            <a:graphicFrameLocks noGrp="1"/>
          </p:cNvGraphicFramePr>
          <p:nvPr/>
        </p:nvGraphicFramePr>
        <p:xfrm>
          <a:off x="1142976" y="1142983"/>
          <a:ext cx="6715173" cy="5852160"/>
        </p:xfrm>
        <a:graphic>
          <a:graphicData uri="http://schemas.openxmlformats.org/drawingml/2006/table">
            <a:tbl>
              <a:tblPr>
                <a:tableStyleId>{775DCB02-9BB8-47FD-8907-85C794F793BA}</a:tableStyleId>
              </a:tblPr>
              <a:tblGrid>
                <a:gridCol w="1199138"/>
                <a:gridCol w="1136575"/>
                <a:gridCol w="2238391"/>
                <a:gridCol w="2141069"/>
              </a:tblGrid>
              <a:tr h="882427">
                <a:tc gridSpan="2">
                  <a:txBody>
                    <a:bodyPr/>
                    <a:lstStyle/>
                    <a:p>
                      <a:pPr>
                        <a:lnSpc>
                          <a:spcPct val="150000"/>
                        </a:lnSpc>
                        <a:spcAft>
                          <a:spcPts val="0"/>
                        </a:spcAft>
                      </a:pPr>
                      <a:r>
                        <a:rPr lang="fr-FR" sz="2000" b="1" dirty="0">
                          <a:latin typeface="Times New Roman" pitchFamily="18" charset="0"/>
                          <a:cs typeface="Times New Roman" pitchFamily="18" charset="0"/>
                        </a:rPr>
                        <a:t>Paramètres de séchage </a:t>
                      </a:r>
                      <a:endParaRPr lang="fr-FR" sz="1800" b="1" dirty="0">
                        <a:latin typeface="Times New Roman" pitchFamily="18" charset="0"/>
                        <a:ea typeface="Times New Roman"/>
                        <a:cs typeface="Times New Roman" pitchFamily="18" charset="0"/>
                      </a:endParaRPr>
                    </a:p>
                  </a:txBody>
                  <a:tcPr marL="68580" marR="68580" marT="0" marB="0"/>
                </a:tc>
                <a:tc hMerge="1">
                  <a:txBody>
                    <a:bodyPr/>
                    <a:lstStyle/>
                    <a:p>
                      <a:endParaRPr lang="fr-FR"/>
                    </a:p>
                  </a:txBody>
                  <a:tcPr/>
                </a:tc>
                <a:tc>
                  <a:txBody>
                    <a:bodyPr/>
                    <a:lstStyle/>
                    <a:p>
                      <a:pPr>
                        <a:lnSpc>
                          <a:spcPct val="150000"/>
                        </a:lnSpc>
                        <a:spcAft>
                          <a:spcPts val="0"/>
                        </a:spcAft>
                      </a:pPr>
                      <a:r>
                        <a:rPr lang="fr-FR" sz="1600" b="1" dirty="0">
                          <a:latin typeface="Times New Roman" pitchFamily="18" charset="0"/>
                          <a:cs typeface="Times New Roman" pitchFamily="18" charset="0"/>
                        </a:rPr>
                        <a:t>Amidon de variété « Bousseleme »</a:t>
                      </a:r>
                      <a:endParaRPr lang="fr-FR" sz="14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1600" b="1" dirty="0">
                          <a:latin typeface="Times New Roman" pitchFamily="18" charset="0"/>
                          <a:cs typeface="Times New Roman" pitchFamily="18" charset="0"/>
                        </a:rPr>
                        <a:t>Amidon de variété « Siméto »</a:t>
                      </a:r>
                      <a:endParaRPr lang="fr-FR" sz="1400" b="1" dirty="0">
                        <a:latin typeface="Times New Roman" pitchFamily="18" charset="0"/>
                        <a:ea typeface="Times New Roman"/>
                        <a:cs typeface="Times New Roman" pitchFamily="18" charset="0"/>
                      </a:endParaRPr>
                    </a:p>
                  </a:txBody>
                  <a:tcPr marL="68580" marR="68580" marT="0" marB="0"/>
                </a:tc>
              </a:tr>
              <a:tr h="515637">
                <a:tc rowSpan="3">
                  <a:txBody>
                    <a:bodyPr/>
                    <a:lstStyle/>
                    <a:p>
                      <a:pPr algn="ctr">
                        <a:lnSpc>
                          <a:spcPct val="150000"/>
                        </a:lnSpc>
                        <a:spcAft>
                          <a:spcPts val="0"/>
                        </a:spcAft>
                      </a:pPr>
                      <a:endParaRPr lang="fr-FR" sz="1800" b="1" dirty="0" smtClean="0">
                        <a:latin typeface="Times New Roman" pitchFamily="18" charset="0"/>
                        <a:cs typeface="Times New Roman" pitchFamily="18" charset="0"/>
                      </a:endParaRPr>
                    </a:p>
                    <a:p>
                      <a:pPr algn="ctr">
                        <a:lnSpc>
                          <a:spcPct val="150000"/>
                        </a:lnSpc>
                        <a:spcAft>
                          <a:spcPts val="0"/>
                        </a:spcAft>
                      </a:pPr>
                      <a:r>
                        <a:rPr lang="fr-FR" sz="2400" b="1" dirty="0" smtClean="0">
                          <a:latin typeface="Times New Roman" pitchFamily="18" charset="0"/>
                          <a:cs typeface="Times New Roman" pitchFamily="18" charset="0"/>
                        </a:rPr>
                        <a:t>0,3 </a:t>
                      </a:r>
                      <a:r>
                        <a:rPr lang="fr-FR" sz="2400" b="1" dirty="0">
                          <a:latin typeface="Times New Roman" pitchFamily="18" charset="0"/>
                          <a:cs typeface="Times New Roman" pitchFamily="18" charset="0"/>
                        </a:rPr>
                        <a:t>W/g</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b="1" dirty="0">
                          <a:latin typeface="Times New Roman" pitchFamily="18" charset="0"/>
                          <a:cs typeface="Times New Roman" pitchFamily="18" charset="0"/>
                        </a:rPr>
                        <a:t>2 min</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62.00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64.10</a:t>
                      </a:r>
                      <a:endParaRPr lang="fr-FR" sz="2000" dirty="0">
                        <a:latin typeface="Times New Roman" pitchFamily="18" charset="0"/>
                        <a:ea typeface="Times New Roman"/>
                        <a:cs typeface="Times New Roman" pitchFamily="18" charset="0"/>
                      </a:endParaRPr>
                    </a:p>
                  </a:txBody>
                  <a:tcPr marL="68580" marR="68580" marT="0" marB="0"/>
                </a:tc>
              </a:tr>
              <a:tr h="515637">
                <a:tc vMerge="1">
                  <a:txBody>
                    <a:bodyPr/>
                    <a:lstStyle/>
                    <a:p>
                      <a:endParaRPr lang="fr-FR"/>
                    </a:p>
                  </a:txBody>
                  <a:tcPr/>
                </a:tc>
                <a:tc>
                  <a:txBody>
                    <a:bodyPr/>
                    <a:lstStyle/>
                    <a:p>
                      <a:pPr>
                        <a:lnSpc>
                          <a:spcPct val="150000"/>
                        </a:lnSpc>
                        <a:spcAft>
                          <a:spcPts val="0"/>
                        </a:spcAft>
                      </a:pPr>
                      <a:r>
                        <a:rPr lang="fr-FR" sz="2400" b="1" dirty="0">
                          <a:latin typeface="Times New Roman" pitchFamily="18" charset="0"/>
                          <a:cs typeface="Times New Roman" pitchFamily="18" charset="0"/>
                        </a:rPr>
                        <a:t>4</a:t>
                      </a:r>
                      <a:endParaRPr lang="fr-FR" sz="2000" b="1" dirty="0">
                        <a:latin typeface="Times New Roman" pitchFamily="18" charset="0"/>
                        <a:ea typeface="Times New Roman"/>
                        <a:cs typeface="Times New Roman" pitchFamily="18" charset="0"/>
                      </a:endParaRPr>
                    </a:p>
                  </a:txBody>
                  <a:tcPr marL="68580" marR="68580" marT="0" marB="0">
                    <a:solidFill>
                      <a:schemeClr val="accent3">
                        <a:lumMod val="75000"/>
                      </a:schemeClr>
                    </a:solidFill>
                  </a:tcPr>
                </a:tc>
                <a:tc>
                  <a:txBody>
                    <a:bodyPr/>
                    <a:lstStyle/>
                    <a:p>
                      <a:pPr>
                        <a:lnSpc>
                          <a:spcPct val="150000"/>
                        </a:lnSpc>
                        <a:spcAft>
                          <a:spcPts val="0"/>
                        </a:spcAft>
                      </a:pPr>
                      <a:r>
                        <a:rPr lang="fr-FR" sz="2400" dirty="0">
                          <a:latin typeface="Times New Roman" pitchFamily="18" charset="0"/>
                          <a:cs typeface="Times New Roman" pitchFamily="18" charset="0"/>
                        </a:rPr>
                        <a:t>61.90</a:t>
                      </a:r>
                      <a:endParaRPr lang="fr-FR" sz="2000" dirty="0">
                        <a:latin typeface="Times New Roman" pitchFamily="18" charset="0"/>
                        <a:ea typeface="Times New Roman"/>
                        <a:cs typeface="Times New Roman" pitchFamily="18" charset="0"/>
                      </a:endParaRPr>
                    </a:p>
                  </a:txBody>
                  <a:tcPr marL="68580" marR="68580" marT="0" marB="0">
                    <a:solidFill>
                      <a:schemeClr val="accent3">
                        <a:lumMod val="75000"/>
                      </a:schemeClr>
                    </a:solidFill>
                  </a:tcPr>
                </a:tc>
                <a:tc>
                  <a:txBody>
                    <a:bodyPr/>
                    <a:lstStyle/>
                    <a:p>
                      <a:pPr>
                        <a:lnSpc>
                          <a:spcPct val="150000"/>
                        </a:lnSpc>
                        <a:spcAft>
                          <a:spcPts val="0"/>
                        </a:spcAft>
                      </a:pPr>
                      <a:r>
                        <a:rPr lang="fr-FR" sz="2400" dirty="0">
                          <a:latin typeface="Times New Roman" pitchFamily="18" charset="0"/>
                          <a:cs typeface="Times New Roman" pitchFamily="18" charset="0"/>
                        </a:rPr>
                        <a:t>61.50</a:t>
                      </a:r>
                      <a:endParaRPr lang="fr-FR" sz="2000" dirty="0">
                        <a:latin typeface="Times New Roman" pitchFamily="18" charset="0"/>
                        <a:ea typeface="Times New Roman"/>
                        <a:cs typeface="Times New Roman" pitchFamily="18" charset="0"/>
                      </a:endParaRPr>
                    </a:p>
                  </a:txBody>
                  <a:tcPr marL="68580" marR="68580" marT="0" marB="0">
                    <a:solidFill>
                      <a:schemeClr val="accent3">
                        <a:lumMod val="75000"/>
                      </a:schemeClr>
                    </a:solidFill>
                  </a:tcPr>
                </a:tc>
              </a:tr>
              <a:tr h="515637">
                <a:tc vMerge="1">
                  <a:txBody>
                    <a:bodyPr/>
                    <a:lstStyle/>
                    <a:p>
                      <a:endParaRPr lang="fr-FR"/>
                    </a:p>
                  </a:txBody>
                  <a:tcPr/>
                </a:tc>
                <a:tc>
                  <a:txBody>
                    <a:bodyPr/>
                    <a:lstStyle/>
                    <a:p>
                      <a:pPr>
                        <a:lnSpc>
                          <a:spcPct val="150000"/>
                        </a:lnSpc>
                        <a:spcAft>
                          <a:spcPts val="0"/>
                        </a:spcAft>
                      </a:pPr>
                      <a:r>
                        <a:rPr lang="fr-FR" sz="2400" b="1" dirty="0">
                          <a:latin typeface="Times New Roman" pitchFamily="18" charset="0"/>
                          <a:cs typeface="Times New Roman" pitchFamily="18" charset="0"/>
                        </a:rPr>
                        <a:t>6</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62.00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64.20</a:t>
                      </a:r>
                      <a:endParaRPr lang="fr-FR" sz="2000" dirty="0">
                        <a:latin typeface="Times New Roman" pitchFamily="18" charset="0"/>
                        <a:ea typeface="Times New Roman"/>
                        <a:cs typeface="Times New Roman" pitchFamily="18" charset="0"/>
                      </a:endParaRPr>
                    </a:p>
                  </a:txBody>
                  <a:tcPr marL="68580" marR="68580" marT="0" marB="0"/>
                </a:tc>
              </a:tr>
              <a:tr h="515637">
                <a:tc rowSpan="3">
                  <a:txBody>
                    <a:bodyPr/>
                    <a:lstStyle/>
                    <a:p>
                      <a:pPr algn="ctr">
                        <a:lnSpc>
                          <a:spcPct val="150000"/>
                        </a:lnSpc>
                        <a:spcAft>
                          <a:spcPts val="0"/>
                        </a:spcAft>
                      </a:pPr>
                      <a:endParaRPr lang="fr-FR" sz="1800" b="1" dirty="0" smtClean="0">
                        <a:latin typeface="Times New Roman" pitchFamily="18" charset="0"/>
                        <a:cs typeface="Times New Roman" pitchFamily="18" charset="0"/>
                      </a:endParaRPr>
                    </a:p>
                    <a:p>
                      <a:pPr algn="ctr">
                        <a:lnSpc>
                          <a:spcPct val="150000"/>
                        </a:lnSpc>
                        <a:spcAft>
                          <a:spcPts val="0"/>
                        </a:spcAft>
                      </a:pPr>
                      <a:r>
                        <a:rPr lang="fr-FR" sz="2800" b="1" dirty="0" smtClean="0">
                          <a:latin typeface="Times New Roman" pitchFamily="18" charset="0"/>
                          <a:cs typeface="Times New Roman" pitchFamily="18" charset="0"/>
                        </a:rPr>
                        <a:t>0,5</a:t>
                      </a:r>
                      <a:endParaRPr lang="fr-FR" sz="24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b="1" dirty="0">
                          <a:latin typeface="Times New Roman" pitchFamily="18" charset="0"/>
                          <a:cs typeface="Times New Roman" pitchFamily="18" charset="0"/>
                        </a:rPr>
                        <a:t>2</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62.00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65.10</a:t>
                      </a:r>
                      <a:endParaRPr lang="fr-FR" sz="2000" dirty="0">
                        <a:latin typeface="Times New Roman" pitchFamily="18" charset="0"/>
                        <a:ea typeface="Times New Roman"/>
                        <a:cs typeface="Times New Roman" pitchFamily="18" charset="0"/>
                      </a:endParaRPr>
                    </a:p>
                  </a:txBody>
                  <a:tcPr marL="68580" marR="68580" marT="0" marB="0"/>
                </a:tc>
              </a:tr>
              <a:tr h="515637">
                <a:tc vMerge="1">
                  <a:txBody>
                    <a:bodyPr/>
                    <a:lstStyle/>
                    <a:p>
                      <a:endParaRPr lang="fr-FR"/>
                    </a:p>
                  </a:txBody>
                  <a:tcPr/>
                </a:tc>
                <a:tc>
                  <a:txBody>
                    <a:bodyPr/>
                    <a:lstStyle/>
                    <a:p>
                      <a:pPr>
                        <a:lnSpc>
                          <a:spcPct val="150000"/>
                        </a:lnSpc>
                        <a:spcAft>
                          <a:spcPts val="0"/>
                        </a:spcAft>
                      </a:pPr>
                      <a:r>
                        <a:rPr lang="fr-FR" sz="2400" b="1" dirty="0">
                          <a:latin typeface="Times New Roman" pitchFamily="18" charset="0"/>
                          <a:cs typeface="Times New Roman" pitchFamily="18" charset="0"/>
                        </a:rPr>
                        <a:t>4</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61.50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61.50</a:t>
                      </a:r>
                      <a:endParaRPr lang="fr-FR" sz="2000" dirty="0">
                        <a:latin typeface="Times New Roman" pitchFamily="18" charset="0"/>
                        <a:ea typeface="Times New Roman"/>
                        <a:cs typeface="Times New Roman" pitchFamily="18" charset="0"/>
                      </a:endParaRPr>
                    </a:p>
                  </a:txBody>
                  <a:tcPr marL="68580" marR="68580" marT="0" marB="0"/>
                </a:tc>
              </a:tr>
              <a:tr h="515637">
                <a:tc vMerge="1">
                  <a:txBody>
                    <a:bodyPr/>
                    <a:lstStyle/>
                    <a:p>
                      <a:endParaRPr lang="fr-FR"/>
                    </a:p>
                  </a:txBody>
                  <a:tcPr/>
                </a:tc>
                <a:tc>
                  <a:txBody>
                    <a:bodyPr/>
                    <a:lstStyle/>
                    <a:p>
                      <a:pPr>
                        <a:lnSpc>
                          <a:spcPct val="150000"/>
                        </a:lnSpc>
                        <a:spcAft>
                          <a:spcPts val="0"/>
                        </a:spcAft>
                      </a:pPr>
                      <a:r>
                        <a:rPr lang="fr-FR" sz="2400" b="1" dirty="0">
                          <a:latin typeface="Times New Roman" pitchFamily="18" charset="0"/>
                          <a:cs typeface="Times New Roman" pitchFamily="18" charset="0"/>
                        </a:rPr>
                        <a:t>6</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61.50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60.20</a:t>
                      </a:r>
                      <a:endParaRPr lang="fr-FR" sz="2000" dirty="0">
                        <a:latin typeface="Times New Roman" pitchFamily="18" charset="0"/>
                        <a:ea typeface="Times New Roman"/>
                        <a:cs typeface="Times New Roman" pitchFamily="18" charset="0"/>
                      </a:endParaRPr>
                    </a:p>
                  </a:txBody>
                  <a:tcPr marL="68580" marR="68580" marT="0" marB="0"/>
                </a:tc>
              </a:tr>
              <a:tr h="515637">
                <a:tc rowSpan="3">
                  <a:txBody>
                    <a:bodyPr/>
                    <a:lstStyle/>
                    <a:p>
                      <a:pPr algn="ctr">
                        <a:lnSpc>
                          <a:spcPct val="150000"/>
                        </a:lnSpc>
                        <a:spcAft>
                          <a:spcPts val="0"/>
                        </a:spcAft>
                      </a:pPr>
                      <a:endParaRPr lang="fr-FR" sz="1800" b="1" dirty="0" smtClean="0">
                        <a:latin typeface="Times New Roman" pitchFamily="18" charset="0"/>
                        <a:cs typeface="Times New Roman" pitchFamily="18" charset="0"/>
                      </a:endParaRPr>
                    </a:p>
                    <a:p>
                      <a:pPr algn="ctr">
                        <a:lnSpc>
                          <a:spcPct val="150000"/>
                        </a:lnSpc>
                        <a:spcAft>
                          <a:spcPts val="0"/>
                        </a:spcAft>
                      </a:pPr>
                      <a:r>
                        <a:rPr lang="fr-FR" sz="3200" b="1" dirty="0" smtClean="0">
                          <a:latin typeface="Times New Roman" pitchFamily="18" charset="0"/>
                          <a:cs typeface="Times New Roman" pitchFamily="18" charset="0"/>
                        </a:rPr>
                        <a:t>1</a:t>
                      </a:r>
                      <a:endParaRPr lang="fr-FR" sz="28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b="1" dirty="0">
                          <a:latin typeface="Times New Roman" pitchFamily="18" charset="0"/>
                          <a:cs typeface="Times New Roman" pitchFamily="18" charset="0"/>
                        </a:rPr>
                        <a:t>2</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62.10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65.00</a:t>
                      </a:r>
                      <a:endParaRPr lang="fr-FR" sz="2000" dirty="0">
                        <a:latin typeface="Times New Roman" pitchFamily="18" charset="0"/>
                        <a:ea typeface="Times New Roman"/>
                        <a:cs typeface="Times New Roman" pitchFamily="18" charset="0"/>
                      </a:endParaRPr>
                    </a:p>
                  </a:txBody>
                  <a:tcPr marL="68580" marR="68580" marT="0" marB="0"/>
                </a:tc>
              </a:tr>
              <a:tr h="515637">
                <a:tc vMerge="1">
                  <a:txBody>
                    <a:bodyPr/>
                    <a:lstStyle/>
                    <a:p>
                      <a:endParaRPr lang="fr-FR"/>
                    </a:p>
                  </a:txBody>
                  <a:tcPr/>
                </a:tc>
                <a:tc>
                  <a:txBody>
                    <a:bodyPr/>
                    <a:lstStyle/>
                    <a:p>
                      <a:pPr>
                        <a:lnSpc>
                          <a:spcPct val="150000"/>
                        </a:lnSpc>
                        <a:spcAft>
                          <a:spcPts val="0"/>
                        </a:spcAft>
                      </a:pPr>
                      <a:r>
                        <a:rPr lang="fr-FR" sz="2400" b="1" dirty="0">
                          <a:latin typeface="Times New Roman" pitchFamily="18" charset="0"/>
                          <a:cs typeface="Times New Roman" pitchFamily="18" charset="0"/>
                        </a:rPr>
                        <a:t>4</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62.00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65.20</a:t>
                      </a:r>
                      <a:endParaRPr lang="fr-FR" sz="2000" dirty="0">
                        <a:latin typeface="Times New Roman" pitchFamily="18" charset="0"/>
                        <a:ea typeface="Times New Roman"/>
                        <a:cs typeface="Times New Roman" pitchFamily="18" charset="0"/>
                      </a:endParaRPr>
                    </a:p>
                  </a:txBody>
                  <a:tcPr marL="68580" marR="68580" marT="0" marB="0"/>
                </a:tc>
              </a:tr>
              <a:tr h="515637">
                <a:tc vMerge="1">
                  <a:txBody>
                    <a:bodyPr/>
                    <a:lstStyle/>
                    <a:p>
                      <a:endParaRPr lang="fr-FR"/>
                    </a:p>
                  </a:txBody>
                  <a:tcPr/>
                </a:tc>
                <a:tc>
                  <a:txBody>
                    <a:bodyPr/>
                    <a:lstStyle/>
                    <a:p>
                      <a:pPr>
                        <a:lnSpc>
                          <a:spcPct val="150000"/>
                        </a:lnSpc>
                        <a:spcAft>
                          <a:spcPts val="0"/>
                        </a:spcAft>
                      </a:pPr>
                      <a:r>
                        <a:rPr lang="fr-FR" sz="2400" b="1" dirty="0">
                          <a:latin typeface="Times New Roman" pitchFamily="18" charset="0"/>
                          <a:cs typeface="Times New Roman" pitchFamily="18" charset="0"/>
                        </a:rPr>
                        <a:t>6</a:t>
                      </a:r>
                      <a:endParaRPr lang="fr-FR" sz="2000" b="1"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61.90</a:t>
                      </a:r>
                      <a:endParaRPr lang="fr-FR" sz="2000" dirty="0">
                        <a:latin typeface="Times New Roman" pitchFamily="18" charset="0"/>
                        <a:ea typeface="Times New Roman"/>
                        <a:cs typeface="Times New Roman" pitchFamily="18" charset="0"/>
                      </a:endParaRPr>
                    </a:p>
                  </a:txBody>
                  <a:tcPr marL="68580" marR="68580" marT="0" marB="0"/>
                </a:tc>
                <a:tc>
                  <a:txBody>
                    <a:bodyPr/>
                    <a:lstStyle/>
                    <a:p>
                      <a:pPr>
                        <a:lnSpc>
                          <a:spcPct val="150000"/>
                        </a:lnSpc>
                        <a:spcAft>
                          <a:spcPts val="0"/>
                        </a:spcAft>
                      </a:pPr>
                      <a:r>
                        <a:rPr lang="fr-FR" sz="2400" dirty="0">
                          <a:latin typeface="Times New Roman" pitchFamily="18" charset="0"/>
                          <a:cs typeface="Times New Roman" pitchFamily="18" charset="0"/>
                        </a:rPr>
                        <a:t>65.40</a:t>
                      </a:r>
                      <a:endParaRPr lang="fr-FR" sz="2000" dirty="0">
                        <a:latin typeface="Times New Roman" pitchFamily="18" charset="0"/>
                        <a:ea typeface="Times New Roman"/>
                        <a:cs typeface="Times New Roman" pitchFamily="18" charset="0"/>
                      </a:endParaRPr>
                    </a:p>
                  </a:txBody>
                  <a:tcPr marL="68580" marR="68580" marT="0" marB="0"/>
                </a:tc>
              </a:tr>
            </a:tbl>
          </a:graphicData>
        </a:graphic>
      </p:graphicFrame>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20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2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28596" y="428604"/>
            <a:ext cx="850112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36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Tableau 6"/>
          <p:cNvGraphicFramePr>
            <a:graphicFrameLocks noGrp="1"/>
          </p:cNvGraphicFramePr>
          <p:nvPr/>
        </p:nvGraphicFramePr>
        <p:xfrm>
          <a:off x="285720" y="1033591"/>
          <a:ext cx="8643998" cy="5763861"/>
        </p:xfrm>
        <a:graphic>
          <a:graphicData uri="http://schemas.openxmlformats.org/drawingml/2006/table">
            <a:tbl>
              <a:tblPr>
                <a:tableStyleId>{073A0DAA-6AF3-43AB-8588-CEC1D06C72B9}</a:tableStyleId>
              </a:tblPr>
              <a:tblGrid>
                <a:gridCol w="829370"/>
                <a:gridCol w="1885274"/>
                <a:gridCol w="1428760"/>
                <a:gridCol w="1523962"/>
                <a:gridCol w="1589627"/>
                <a:gridCol w="1387005"/>
              </a:tblGrid>
              <a:tr h="1152131">
                <a:tc>
                  <a:txBody>
                    <a:bodyPr/>
                    <a:lstStyle/>
                    <a:p>
                      <a:pPr algn="just">
                        <a:lnSpc>
                          <a:spcPct val="115000"/>
                        </a:lnSpc>
                        <a:spcAft>
                          <a:spcPts val="0"/>
                        </a:spcAft>
                      </a:pPr>
                      <a:endParaRPr lang="fr-FR" sz="1400" dirty="0">
                        <a:latin typeface="Times New Roman" pitchFamily="18" charset="0"/>
                        <a:cs typeface="Times New Roman" pitchFamily="18" charset="0"/>
                      </a:endParaRPr>
                    </a:p>
                    <a:p>
                      <a:pPr algn="just">
                        <a:lnSpc>
                          <a:spcPct val="115000"/>
                        </a:lnSpc>
                        <a:spcAft>
                          <a:spcPts val="0"/>
                        </a:spcAft>
                      </a:pPr>
                      <a:r>
                        <a:rPr lang="fr-FR" sz="2000" b="1" dirty="0">
                          <a:latin typeface="Times New Roman" pitchFamily="18" charset="0"/>
                          <a:cs typeface="Times New Roman" pitchFamily="18" charset="0"/>
                        </a:rPr>
                        <a:t>Acide gras</a:t>
                      </a:r>
                      <a:endParaRPr lang="fr-FR" sz="1600" b="1"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15000"/>
                        </a:lnSpc>
                        <a:spcAft>
                          <a:spcPts val="0"/>
                        </a:spcAft>
                      </a:pPr>
                      <a:endParaRPr lang="fr-FR" sz="1400" dirty="0">
                        <a:latin typeface="Times New Roman" pitchFamily="18" charset="0"/>
                        <a:cs typeface="Times New Roman" pitchFamily="18" charset="0"/>
                      </a:endParaRPr>
                    </a:p>
                    <a:p>
                      <a:pPr algn="just">
                        <a:lnSpc>
                          <a:spcPct val="115000"/>
                        </a:lnSpc>
                        <a:spcAft>
                          <a:spcPts val="0"/>
                        </a:spcAft>
                      </a:pPr>
                      <a:r>
                        <a:rPr lang="fr-FR" sz="2000" dirty="0">
                          <a:latin typeface="Times New Roman" pitchFamily="18" charset="0"/>
                          <a:cs typeface="Times New Roman" pitchFamily="18" charset="0"/>
                        </a:rPr>
                        <a:t>Dénomination</a:t>
                      </a:r>
                      <a:endParaRPr lang="fr-FR" sz="16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15000"/>
                        </a:lnSpc>
                        <a:spcAft>
                          <a:spcPts val="0"/>
                        </a:spcAft>
                      </a:pPr>
                      <a:endParaRPr lang="fr-FR" sz="1400" dirty="0">
                        <a:latin typeface="Times New Roman" pitchFamily="18" charset="0"/>
                        <a:cs typeface="Times New Roman" pitchFamily="18" charset="0"/>
                      </a:endParaRPr>
                    </a:p>
                    <a:p>
                      <a:pPr algn="just">
                        <a:lnSpc>
                          <a:spcPct val="115000"/>
                        </a:lnSpc>
                        <a:spcAft>
                          <a:spcPts val="0"/>
                        </a:spcAft>
                      </a:pPr>
                      <a:r>
                        <a:rPr lang="fr-FR" sz="2000" b="1" dirty="0" smtClean="0">
                          <a:latin typeface="Times New Roman" pitchFamily="18" charset="0"/>
                          <a:cs typeface="Times New Roman" pitchFamily="18" charset="0"/>
                        </a:rPr>
                        <a:t>Bousseleme</a:t>
                      </a:r>
                      <a:r>
                        <a:rPr lang="fr-FR" sz="1600" dirty="0" smtClean="0">
                          <a:latin typeface="Times New Roman" pitchFamily="18" charset="0"/>
                          <a:cs typeface="Times New Roman" pitchFamily="18" charset="0"/>
                        </a:rPr>
                        <a:t> </a:t>
                      </a:r>
                    </a:p>
                    <a:p>
                      <a:pPr algn="just">
                        <a:lnSpc>
                          <a:spcPct val="115000"/>
                        </a:lnSpc>
                        <a:spcAft>
                          <a:spcPts val="0"/>
                        </a:spcAft>
                      </a:pPr>
                      <a:r>
                        <a:rPr lang="fr-FR" sz="1800" dirty="0" smtClean="0">
                          <a:latin typeface="Times New Roman" pitchFamily="18" charset="0"/>
                          <a:cs typeface="Times New Roman" pitchFamily="18" charset="0"/>
                        </a:rPr>
                        <a:t>Avant</a:t>
                      </a:r>
                      <a:r>
                        <a:rPr lang="fr-FR" sz="1800" baseline="0" dirty="0" smtClean="0">
                          <a:latin typeface="Times New Roman" pitchFamily="18" charset="0"/>
                          <a:cs typeface="Times New Roman" pitchFamily="18" charset="0"/>
                        </a:rPr>
                        <a:t> </a:t>
                      </a:r>
                      <a:r>
                        <a:rPr lang="fr-FR" sz="1800" dirty="0" smtClean="0">
                          <a:latin typeface="Times New Roman" pitchFamily="18" charset="0"/>
                          <a:cs typeface="Times New Roman" pitchFamily="18" charset="0"/>
                        </a:rPr>
                        <a:t>séchage</a:t>
                      </a:r>
                      <a:r>
                        <a:rPr lang="fr-FR" sz="1400" dirty="0">
                          <a:latin typeface="Times New Roman" pitchFamily="18" charset="0"/>
                          <a:cs typeface="Times New Roman" pitchFamily="18" charset="0"/>
                        </a:rPr>
                        <a:t> </a:t>
                      </a:r>
                      <a:endParaRPr lang="fr-FR" sz="11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15000"/>
                        </a:lnSpc>
                        <a:spcAft>
                          <a:spcPts val="0"/>
                        </a:spcAft>
                      </a:pPr>
                      <a:endParaRPr lang="fr-FR" sz="1400" dirty="0">
                        <a:latin typeface="Times New Roman" pitchFamily="18" charset="0"/>
                        <a:cs typeface="Times New Roman" pitchFamily="18" charset="0"/>
                      </a:endParaRPr>
                    </a:p>
                    <a:p>
                      <a:pPr algn="just">
                        <a:lnSpc>
                          <a:spcPct val="115000"/>
                        </a:lnSpc>
                        <a:spcAft>
                          <a:spcPts val="0"/>
                        </a:spcAft>
                      </a:pPr>
                      <a:r>
                        <a:rPr lang="fr-FR" sz="1800" b="1" dirty="0">
                          <a:latin typeface="Times New Roman" pitchFamily="18" charset="0"/>
                          <a:cs typeface="Times New Roman" pitchFamily="18" charset="0"/>
                        </a:rPr>
                        <a:t>Siméto</a:t>
                      </a:r>
                      <a:endParaRPr lang="fr-FR" sz="1400" b="1" dirty="0">
                        <a:latin typeface="Times New Roman" pitchFamily="18" charset="0"/>
                        <a:cs typeface="Times New Roman" pitchFamily="18" charset="0"/>
                      </a:endParaRPr>
                    </a:p>
                    <a:p>
                      <a:pPr algn="just">
                        <a:lnSpc>
                          <a:spcPct val="115000"/>
                        </a:lnSpc>
                        <a:spcAft>
                          <a:spcPts val="0"/>
                        </a:spcAft>
                      </a:pPr>
                      <a:r>
                        <a:rPr lang="fr-FR" sz="1800" dirty="0" smtClean="0">
                          <a:latin typeface="Times New Roman" pitchFamily="18" charset="0"/>
                          <a:cs typeface="Times New Roman" pitchFamily="18" charset="0"/>
                        </a:rPr>
                        <a:t>Avant</a:t>
                      </a:r>
                      <a:r>
                        <a:rPr lang="fr-FR" sz="1800" baseline="0" dirty="0" smtClean="0">
                          <a:latin typeface="Times New Roman" pitchFamily="18" charset="0"/>
                          <a:cs typeface="Times New Roman" pitchFamily="18" charset="0"/>
                        </a:rPr>
                        <a:t> </a:t>
                      </a:r>
                      <a:r>
                        <a:rPr lang="fr-FR" sz="1800" dirty="0" smtClean="0">
                          <a:latin typeface="Times New Roman" pitchFamily="18" charset="0"/>
                          <a:cs typeface="Times New Roman" pitchFamily="18" charset="0"/>
                        </a:rPr>
                        <a:t>séchage</a:t>
                      </a:r>
                      <a:r>
                        <a:rPr lang="fr-FR" sz="1800" dirty="0">
                          <a:latin typeface="Times New Roman" pitchFamily="18" charset="0"/>
                          <a:cs typeface="Times New Roman" pitchFamily="18" charset="0"/>
                        </a:rPr>
                        <a:t> </a:t>
                      </a:r>
                      <a:endParaRPr lang="fr-FR" sz="14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15000"/>
                        </a:lnSpc>
                        <a:spcAft>
                          <a:spcPts val="0"/>
                        </a:spcAft>
                      </a:pPr>
                      <a:endParaRPr lang="fr-FR" sz="1400" dirty="0">
                        <a:latin typeface="Times New Roman" pitchFamily="18" charset="0"/>
                        <a:cs typeface="Times New Roman" pitchFamily="18" charset="0"/>
                      </a:endParaRPr>
                    </a:p>
                    <a:p>
                      <a:pPr algn="just">
                        <a:lnSpc>
                          <a:spcPct val="115000"/>
                        </a:lnSpc>
                        <a:spcAft>
                          <a:spcPts val="0"/>
                        </a:spcAft>
                      </a:pPr>
                      <a:r>
                        <a:rPr lang="fr-FR" sz="1800" b="1" dirty="0">
                          <a:latin typeface="Times New Roman" pitchFamily="18" charset="0"/>
                          <a:cs typeface="Times New Roman" pitchFamily="18" charset="0"/>
                        </a:rPr>
                        <a:t>Bousseleme</a:t>
                      </a:r>
                      <a:endParaRPr lang="fr-FR" sz="1400" b="1" dirty="0">
                        <a:latin typeface="Times New Roman" pitchFamily="18" charset="0"/>
                        <a:cs typeface="Times New Roman" pitchFamily="18" charset="0"/>
                      </a:endParaRPr>
                    </a:p>
                    <a:p>
                      <a:pPr algn="just">
                        <a:lnSpc>
                          <a:spcPct val="115000"/>
                        </a:lnSpc>
                        <a:spcAft>
                          <a:spcPts val="0"/>
                        </a:spcAft>
                      </a:pPr>
                      <a:r>
                        <a:rPr lang="fr-FR" sz="1800" dirty="0" smtClean="0">
                          <a:latin typeface="Times New Roman" pitchFamily="18" charset="0"/>
                          <a:cs typeface="Times New Roman" pitchFamily="18" charset="0"/>
                        </a:rPr>
                        <a:t>Après  séchage</a:t>
                      </a:r>
                      <a:endParaRPr lang="fr-FR" sz="14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15000"/>
                        </a:lnSpc>
                        <a:spcAft>
                          <a:spcPts val="0"/>
                        </a:spcAft>
                      </a:pPr>
                      <a:endParaRPr lang="fr-FR" sz="1400" dirty="0">
                        <a:latin typeface="Times New Roman" pitchFamily="18" charset="0"/>
                        <a:cs typeface="Times New Roman" pitchFamily="18" charset="0"/>
                      </a:endParaRPr>
                    </a:p>
                    <a:p>
                      <a:pPr algn="just">
                        <a:lnSpc>
                          <a:spcPct val="115000"/>
                        </a:lnSpc>
                        <a:spcAft>
                          <a:spcPts val="0"/>
                        </a:spcAft>
                      </a:pPr>
                      <a:r>
                        <a:rPr lang="fr-FR" sz="1800" b="1" dirty="0">
                          <a:latin typeface="Times New Roman" pitchFamily="18" charset="0"/>
                          <a:cs typeface="Times New Roman" pitchFamily="18" charset="0"/>
                        </a:rPr>
                        <a:t>Siméto</a:t>
                      </a:r>
                      <a:endParaRPr lang="fr-FR" sz="1400" b="1" dirty="0">
                        <a:latin typeface="Times New Roman" pitchFamily="18" charset="0"/>
                        <a:cs typeface="Times New Roman" pitchFamily="18" charset="0"/>
                      </a:endParaRPr>
                    </a:p>
                    <a:p>
                      <a:pPr algn="just">
                        <a:lnSpc>
                          <a:spcPct val="115000"/>
                        </a:lnSpc>
                        <a:spcAft>
                          <a:spcPts val="0"/>
                        </a:spcAft>
                      </a:pPr>
                      <a:r>
                        <a:rPr lang="fr-FR" sz="1800" dirty="0" smtClean="0">
                          <a:latin typeface="Times New Roman" pitchFamily="18" charset="0"/>
                          <a:cs typeface="Times New Roman" pitchFamily="18" charset="0"/>
                        </a:rPr>
                        <a:t>Après  séchage</a:t>
                      </a:r>
                      <a:r>
                        <a:rPr lang="fr-FR" sz="1400" dirty="0">
                          <a:latin typeface="Times New Roman" pitchFamily="18" charset="0"/>
                          <a:cs typeface="Times New Roman" pitchFamily="18" charset="0"/>
                        </a:rPr>
                        <a:t> </a:t>
                      </a:r>
                      <a:endParaRPr lang="fr-FR" sz="11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r>
              <a:tr h="553980">
                <a:tc>
                  <a:txBody>
                    <a:bodyPr/>
                    <a:lstStyle/>
                    <a:p>
                      <a:pPr algn="just">
                        <a:lnSpc>
                          <a:spcPct val="150000"/>
                        </a:lnSpc>
                        <a:spcAft>
                          <a:spcPts val="0"/>
                        </a:spcAft>
                      </a:pPr>
                      <a:r>
                        <a:rPr lang="fr-FR" sz="1400" b="1" dirty="0">
                          <a:latin typeface="Times New Roman" pitchFamily="18" charset="0"/>
                          <a:cs typeface="Times New Roman" pitchFamily="18" charset="0"/>
                        </a:rPr>
                        <a:t>C16:0</a:t>
                      </a:r>
                      <a:endParaRPr lang="fr-FR" sz="1100" b="1"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1800" dirty="0">
                          <a:latin typeface="Times New Roman" pitchFamily="18" charset="0"/>
                          <a:cs typeface="Times New Roman" pitchFamily="18" charset="0"/>
                        </a:rPr>
                        <a:t>Acide palmitique</a:t>
                      </a:r>
                      <a:endParaRPr lang="fr-FR" sz="14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16.49 %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16.84 %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10.72 %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8.38 %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r>
              <a:tr h="601112">
                <a:tc>
                  <a:txBody>
                    <a:bodyPr/>
                    <a:lstStyle/>
                    <a:p>
                      <a:pPr algn="just">
                        <a:lnSpc>
                          <a:spcPct val="150000"/>
                        </a:lnSpc>
                        <a:spcAft>
                          <a:spcPts val="0"/>
                        </a:spcAft>
                      </a:pPr>
                      <a:r>
                        <a:rPr lang="fr-FR" sz="1400" b="1" dirty="0">
                          <a:latin typeface="Times New Roman" pitchFamily="18" charset="0"/>
                          <a:cs typeface="Times New Roman" pitchFamily="18" charset="0"/>
                        </a:rPr>
                        <a:t>C16:1ω7</a:t>
                      </a:r>
                      <a:endParaRPr lang="fr-FR" sz="1100" b="1"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1600" dirty="0">
                          <a:latin typeface="Times New Roman" pitchFamily="18" charset="0"/>
                          <a:cs typeface="Times New Roman" pitchFamily="18" charset="0"/>
                        </a:rPr>
                        <a:t>Acide palmitoléique</a:t>
                      </a:r>
                      <a:endParaRPr lang="fr-FR" sz="12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800" dirty="0">
                          <a:latin typeface="Times New Roman" pitchFamily="18" charset="0"/>
                          <a:cs typeface="Times New Roman" pitchFamily="18" charset="0"/>
                        </a:rPr>
                        <a:t>0.25 %</a:t>
                      </a:r>
                      <a:endParaRPr lang="fr-FR" sz="20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0.28 %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11.23 %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0.28 %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r>
              <a:tr h="715341">
                <a:tc>
                  <a:txBody>
                    <a:bodyPr/>
                    <a:lstStyle/>
                    <a:p>
                      <a:pPr algn="just">
                        <a:lnSpc>
                          <a:spcPct val="150000"/>
                        </a:lnSpc>
                        <a:spcAft>
                          <a:spcPts val="0"/>
                        </a:spcAft>
                      </a:pPr>
                      <a:r>
                        <a:rPr lang="fr-FR" sz="1400" b="1" dirty="0">
                          <a:latin typeface="Times New Roman" pitchFamily="18" charset="0"/>
                          <a:cs typeface="Times New Roman" pitchFamily="18" charset="0"/>
                        </a:rPr>
                        <a:t>C18:0</a:t>
                      </a:r>
                      <a:endParaRPr lang="fr-FR" sz="1100" b="1"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000" dirty="0">
                          <a:latin typeface="Times New Roman" pitchFamily="18" charset="0"/>
                          <a:cs typeface="Times New Roman" pitchFamily="18" charset="0"/>
                        </a:rPr>
                        <a:t>Acide stéarique</a:t>
                      </a:r>
                      <a:endParaRPr lang="fr-FR" sz="16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800" dirty="0">
                          <a:latin typeface="Times New Roman" pitchFamily="18" charset="0"/>
                          <a:cs typeface="Times New Roman" pitchFamily="18" charset="0"/>
                        </a:rPr>
                        <a:t>1.81 %</a:t>
                      </a:r>
                      <a:endParaRPr lang="fr-FR" sz="20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800" dirty="0">
                          <a:latin typeface="Times New Roman" pitchFamily="18" charset="0"/>
                          <a:cs typeface="Times New Roman" pitchFamily="18" charset="0"/>
                        </a:rPr>
                        <a:t>1.37 %</a:t>
                      </a:r>
                      <a:endParaRPr lang="fr-FR" sz="20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800" dirty="0">
                          <a:latin typeface="Times New Roman" pitchFamily="18" charset="0"/>
                          <a:cs typeface="Times New Roman" pitchFamily="18" charset="0"/>
                        </a:rPr>
                        <a:t>Trace</a:t>
                      </a:r>
                      <a:endParaRPr lang="fr-FR" sz="20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800" dirty="0">
                          <a:latin typeface="Times New Roman" pitchFamily="18" charset="0"/>
                          <a:cs typeface="Times New Roman" pitchFamily="18" charset="0"/>
                        </a:rPr>
                        <a:t>Trace</a:t>
                      </a:r>
                      <a:endParaRPr lang="fr-FR" sz="20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r>
              <a:tr h="601112">
                <a:tc>
                  <a:txBody>
                    <a:bodyPr/>
                    <a:lstStyle/>
                    <a:p>
                      <a:pPr algn="just">
                        <a:lnSpc>
                          <a:spcPct val="150000"/>
                        </a:lnSpc>
                        <a:spcAft>
                          <a:spcPts val="0"/>
                        </a:spcAft>
                      </a:pPr>
                      <a:r>
                        <a:rPr lang="fr-FR" sz="1400" b="1" dirty="0">
                          <a:latin typeface="Times New Roman" pitchFamily="18" charset="0"/>
                          <a:cs typeface="Times New Roman" pitchFamily="18" charset="0"/>
                        </a:rPr>
                        <a:t>C18:1ω9</a:t>
                      </a:r>
                      <a:endParaRPr lang="fr-FR" sz="1100" b="1" dirty="0">
                        <a:latin typeface="Times New Roman" pitchFamily="18" charset="0"/>
                        <a:ea typeface="Times New Roman"/>
                        <a:cs typeface="Times New Roman" pitchFamily="18" charset="0"/>
                      </a:endParaRPr>
                    </a:p>
                  </a:txBody>
                  <a:tcPr marL="60823" marR="60823" marT="0" marB="0">
                    <a:solidFill>
                      <a:srgbClr val="92D050"/>
                    </a:solidFill>
                  </a:tcPr>
                </a:tc>
                <a:tc>
                  <a:txBody>
                    <a:bodyPr/>
                    <a:lstStyle/>
                    <a:p>
                      <a:pPr algn="just">
                        <a:lnSpc>
                          <a:spcPct val="150000"/>
                        </a:lnSpc>
                        <a:spcAft>
                          <a:spcPts val="0"/>
                        </a:spcAft>
                      </a:pPr>
                      <a:r>
                        <a:rPr lang="fr-FR" sz="2000" dirty="0">
                          <a:latin typeface="Times New Roman" pitchFamily="18" charset="0"/>
                          <a:cs typeface="Times New Roman" pitchFamily="18" charset="0"/>
                        </a:rPr>
                        <a:t>Acide oléique</a:t>
                      </a:r>
                      <a:endParaRPr lang="fr-FR" sz="1600" dirty="0">
                        <a:latin typeface="Times New Roman" pitchFamily="18" charset="0"/>
                        <a:ea typeface="Times New Roman"/>
                        <a:cs typeface="Times New Roman" pitchFamily="18" charset="0"/>
                      </a:endParaRPr>
                    </a:p>
                  </a:txBody>
                  <a:tcPr marL="60823" marR="60823" marT="0" marB="0">
                    <a:solidFill>
                      <a:srgbClr val="92D050"/>
                    </a:solidFill>
                  </a:tcPr>
                </a:tc>
                <a:tc>
                  <a:txBody>
                    <a:bodyPr/>
                    <a:lstStyle/>
                    <a:p>
                      <a:pPr algn="just">
                        <a:lnSpc>
                          <a:spcPct val="150000"/>
                        </a:lnSpc>
                        <a:spcAft>
                          <a:spcPts val="0"/>
                        </a:spcAft>
                      </a:pPr>
                      <a:r>
                        <a:rPr lang="fr-FR" sz="2800" dirty="0">
                          <a:latin typeface="Times New Roman" pitchFamily="18" charset="0"/>
                          <a:cs typeface="Times New Roman" pitchFamily="18" charset="0"/>
                        </a:rPr>
                        <a:t>22.92 %</a:t>
                      </a:r>
                      <a:endParaRPr lang="fr-FR" sz="2000" dirty="0">
                        <a:latin typeface="Times New Roman" pitchFamily="18" charset="0"/>
                        <a:ea typeface="Times New Roman"/>
                        <a:cs typeface="Times New Roman" pitchFamily="18" charset="0"/>
                      </a:endParaRPr>
                    </a:p>
                  </a:txBody>
                  <a:tcPr marL="60823" marR="60823" marT="0" marB="0">
                    <a:solidFill>
                      <a:srgbClr val="92D050"/>
                    </a:solidFill>
                  </a:tcPr>
                </a:tc>
                <a:tc>
                  <a:txBody>
                    <a:bodyPr/>
                    <a:lstStyle/>
                    <a:p>
                      <a:pPr algn="just">
                        <a:lnSpc>
                          <a:spcPct val="150000"/>
                        </a:lnSpc>
                        <a:spcAft>
                          <a:spcPts val="0"/>
                        </a:spcAft>
                      </a:pPr>
                      <a:r>
                        <a:rPr lang="fr-FR" sz="2800" dirty="0">
                          <a:latin typeface="Times New Roman" pitchFamily="18" charset="0"/>
                          <a:cs typeface="Times New Roman" pitchFamily="18" charset="0"/>
                        </a:rPr>
                        <a:t>21.80 %</a:t>
                      </a:r>
                      <a:endParaRPr lang="fr-FR" sz="2000" dirty="0">
                        <a:latin typeface="Times New Roman" pitchFamily="18" charset="0"/>
                        <a:ea typeface="Times New Roman"/>
                        <a:cs typeface="Times New Roman" pitchFamily="18" charset="0"/>
                      </a:endParaRPr>
                    </a:p>
                  </a:txBody>
                  <a:tcPr marL="60823" marR="60823" marT="0" marB="0">
                    <a:solidFill>
                      <a:srgbClr val="92D050"/>
                    </a:solidFill>
                  </a:tcPr>
                </a:tc>
                <a:tc>
                  <a:txBody>
                    <a:bodyPr/>
                    <a:lstStyle/>
                    <a:p>
                      <a:pPr algn="just">
                        <a:lnSpc>
                          <a:spcPct val="150000"/>
                        </a:lnSpc>
                        <a:spcAft>
                          <a:spcPts val="0"/>
                        </a:spcAft>
                      </a:pPr>
                      <a:r>
                        <a:rPr lang="fr-FR" sz="2800" dirty="0">
                          <a:latin typeface="Times New Roman" pitchFamily="18" charset="0"/>
                          <a:cs typeface="Times New Roman" pitchFamily="18" charset="0"/>
                        </a:rPr>
                        <a:t>15.32 %</a:t>
                      </a:r>
                      <a:endParaRPr lang="fr-FR" sz="2000" dirty="0">
                        <a:latin typeface="Times New Roman" pitchFamily="18" charset="0"/>
                        <a:ea typeface="Times New Roman"/>
                        <a:cs typeface="Times New Roman" pitchFamily="18" charset="0"/>
                      </a:endParaRPr>
                    </a:p>
                  </a:txBody>
                  <a:tcPr marL="60823" marR="60823" marT="0" marB="0">
                    <a:solidFill>
                      <a:srgbClr val="92D050"/>
                    </a:solidFill>
                  </a:tcPr>
                </a:tc>
                <a:tc>
                  <a:txBody>
                    <a:bodyPr/>
                    <a:lstStyle/>
                    <a:p>
                      <a:pPr algn="just">
                        <a:lnSpc>
                          <a:spcPct val="150000"/>
                        </a:lnSpc>
                        <a:spcAft>
                          <a:spcPts val="0"/>
                        </a:spcAft>
                      </a:pPr>
                      <a:r>
                        <a:rPr lang="fr-FR" sz="2800" dirty="0">
                          <a:latin typeface="Times New Roman" pitchFamily="18" charset="0"/>
                          <a:cs typeface="Times New Roman" pitchFamily="18" charset="0"/>
                        </a:rPr>
                        <a:t>10.73 %</a:t>
                      </a:r>
                      <a:endParaRPr lang="fr-FR" sz="2000" dirty="0">
                        <a:latin typeface="Times New Roman" pitchFamily="18" charset="0"/>
                        <a:ea typeface="Times New Roman"/>
                        <a:cs typeface="Times New Roman" pitchFamily="18" charset="0"/>
                      </a:endParaRPr>
                    </a:p>
                  </a:txBody>
                  <a:tcPr marL="60823" marR="60823" marT="0" marB="0">
                    <a:solidFill>
                      <a:srgbClr val="92D050"/>
                    </a:solidFill>
                  </a:tcPr>
                </a:tc>
              </a:tr>
              <a:tr h="460853">
                <a:tc>
                  <a:txBody>
                    <a:bodyPr/>
                    <a:lstStyle/>
                    <a:p>
                      <a:pPr algn="just">
                        <a:lnSpc>
                          <a:spcPct val="115000"/>
                        </a:lnSpc>
                        <a:spcAft>
                          <a:spcPts val="0"/>
                        </a:spcAft>
                      </a:pPr>
                      <a:r>
                        <a:rPr lang="fr-FR" sz="1400" b="1" dirty="0">
                          <a:latin typeface="Times New Roman" pitchFamily="18" charset="0"/>
                          <a:cs typeface="Times New Roman" pitchFamily="18" charset="0"/>
                        </a:rPr>
                        <a:t>C18:2ω6</a:t>
                      </a:r>
                      <a:endParaRPr lang="fr-FR" sz="1100" b="1" dirty="0">
                        <a:latin typeface="Times New Roman" pitchFamily="18" charset="0"/>
                        <a:ea typeface="Times New Roman"/>
                        <a:cs typeface="Times New Roman" pitchFamily="18" charset="0"/>
                      </a:endParaRPr>
                    </a:p>
                  </a:txBody>
                  <a:tcPr marL="60823" marR="60823" marT="0" marB="0">
                    <a:solidFill>
                      <a:srgbClr val="00B050"/>
                    </a:solidFill>
                  </a:tcPr>
                </a:tc>
                <a:tc>
                  <a:txBody>
                    <a:bodyPr/>
                    <a:lstStyle/>
                    <a:p>
                      <a:pPr algn="just">
                        <a:lnSpc>
                          <a:spcPct val="115000"/>
                        </a:lnSpc>
                        <a:spcAft>
                          <a:spcPts val="0"/>
                        </a:spcAft>
                      </a:pPr>
                      <a:r>
                        <a:rPr lang="fr-FR" sz="1800" dirty="0">
                          <a:latin typeface="Times New Roman" pitchFamily="18" charset="0"/>
                          <a:cs typeface="Times New Roman" pitchFamily="18" charset="0"/>
                        </a:rPr>
                        <a:t>Acide linoléique</a:t>
                      </a:r>
                      <a:endParaRPr lang="fr-FR" sz="1400" dirty="0">
                        <a:latin typeface="Times New Roman" pitchFamily="18" charset="0"/>
                        <a:ea typeface="Times New Roman"/>
                        <a:cs typeface="Times New Roman" pitchFamily="18" charset="0"/>
                      </a:endParaRPr>
                    </a:p>
                  </a:txBody>
                  <a:tcPr marL="60823" marR="60823" marT="0" marB="0">
                    <a:solidFill>
                      <a:srgbClr val="00B050"/>
                    </a:solidFill>
                  </a:tcPr>
                </a:tc>
                <a:tc>
                  <a:txBody>
                    <a:bodyPr/>
                    <a:lstStyle/>
                    <a:p>
                      <a:pPr algn="just">
                        <a:lnSpc>
                          <a:spcPct val="115000"/>
                        </a:lnSpc>
                        <a:spcAft>
                          <a:spcPts val="0"/>
                        </a:spcAft>
                      </a:pPr>
                      <a:r>
                        <a:rPr lang="fr-FR" sz="2400" dirty="0">
                          <a:latin typeface="Times New Roman" pitchFamily="18" charset="0"/>
                          <a:cs typeface="Times New Roman" pitchFamily="18" charset="0"/>
                        </a:rPr>
                        <a:t>54.35 %</a:t>
                      </a:r>
                      <a:endParaRPr lang="fr-FR" sz="1800" dirty="0">
                        <a:latin typeface="Times New Roman" pitchFamily="18" charset="0"/>
                        <a:ea typeface="Times New Roman"/>
                        <a:cs typeface="Times New Roman" pitchFamily="18" charset="0"/>
                      </a:endParaRPr>
                    </a:p>
                  </a:txBody>
                  <a:tcPr marL="60823" marR="60823" marT="0" marB="0">
                    <a:solidFill>
                      <a:srgbClr val="00B050"/>
                    </a:solidFill>
                  </a:tcPr>
                </a:tc>
                <a:tc>
                  <a:txBody>
                    <a:bodyPr/>
                    <a:lstStyle/>
                    <a:p>
                      <a:pPr algn="just">
                        <a:lnSpc>
                          <a:spcPct val="115000"/>
                        </a:lnSpc>
                        <a:spcAft>
                          <a:spcPts val="0"/>
                        </a:spcAft>
                      </a:pPr>
                      <a:r>
                        <a:rPr lang="fr-FR" sz="2800" dirty="0">
                          <a:latin typeface="Times New Roman" pitchFamily="18" charset="0"/>
                          <a:cs typeface="Times New Roman" pitchFamily="18" charset="0"/>
                        </a:rPr>
                        <a:t>55.09 %</a:t>
                      </a:r>
                      <a:endParaRPr lang="fr-FR" sz="2000" dirty="0">
                        <a:latin typeface="Times New Roman" pitchFamily="18" charset="0"/>
                        <a:ea typeface="Times New Roman"/>
                        <a:cs typeface="Times New Roman" pitchFamily="18" charset="0"/>
                      </a:endParaRPr>
                    </a:p>
                  </a:txBody>
                  <a:tcPr marL="60823" marR="60823" marT="0" marB="0">
                    <a:solidFill>
                      <a:srgbClr val="00B050"/>
                    </a:solidFill>
                  </a:tcPr>
                </a:tc>
                <a:tc>
                  <a:txBody>
                    <a:bodyPr/>
                    <a:lstStyle/>
                    <a:p>
                      <a:pPr algn="just">
                        <a:lnSpc>
                          <a:spcPct val="115000"/>
                        </a:lnSpc>
                        <a:spcAft>
                          <a:spcPts val="0"/>
                        </a:spcAft>
                      </a:pPr>
                      <a:r>
                        <a:rPr lang="fr-FR" sz="2800" dirty="0">
                          <a:latin typeface="Times New Roman" pitchFamily="18" charset="0"/>
                          <a:cs typeface="Times New Roman" pitchFamily="18" charset="0"/>
                        </a:rPr>
                        <a:t>24.47 %</a:t>
                      </a:r>
                      <a:endParaRPr lang="fr-FR" sz="2000" dirty="0">
                        <a:latin typeface="Times New Roman" pitchFamily="18" charset="0"/>
                        <a:ea typeface="Times New Roman"/>
                        <a:cs typeface="Times New Roman" pitchFamily="18" charset="0"/>
                      </a:endParaRPr>
                    </a:p>
                  </a:txBody>
                  <a:tcPr marL="60823" marR="60823" marT="0" marB="0">
                    <a:solidFill>
                      <a:srgbClr val="00B050"/>
                    </a:solidFill>
                  </a:tcPr>
                </a:tc>
                <a:tc>
                  <a:txBody>
                    <a:bodyPr/>
                    <a:lstStyle/>
                    <a:p>
                      <a:pPr algn="just">
                        <a:lnSpc>
                          <a:spcPct val="115000"/>
                        </a:lnSpc>
                        <a:spcAft>
                          <a:spcPts val="0"/>
                        </a:spcAft>
                      </a:pPr>
                      <a:r>
                        <a:rPr lang="fr-FR" sz="2800" dirty="0">
                          <a:latin typeface="Times New Roman" pitchFamily="18" charset="0"/>
                          <a:cs typeface="Times New Roman" pitchFamily="18" charset="0"/>
                        </a:rPr>
                        <a:t>24.21 %</a:t>
                      </a:r>
                      <a:endParaRPr lang="fr-FR" sz="2000" dirty="0">
                        <a:latin typeface="Times New Roman" pitchFamily="18" charset="0"/>
                        <a:ea typeface="Times New Roman"/>
                        <a:cs typeface="Times New Roman" pitchFamily="18" charset="0"/>
                      </a:endParaRPr>
                    </a:p>
                  </a:txBody>
                  <a:tcPr marL="60823" marR="60823" marT="0" marB="0">
                    <a:solidFill>
                      <a:srgbClr val="00B050"/>
                    </a:solidFill>
                  </a:tcPr>
                </a:tc>
              </a:tr>
              <a:tr h="658361">
                <a:tc>
                  <a:txBody>
                    <a:bodyPr/>
                    <a:lstStyle/>
                    <a:p>
                      <a:pPr algn="just">
                        <a:lnSpc>
                          <a:spcPct val="115000"/>
                        </a:lnSpc>
                        <a:spcAft>
                          <a:spcPts val="0"/>
                        </a:spcAft>
                      </a:pPr>
                      <a:r>
                        <a:rPr lang="fr-FR" sz="1400" b="1" dirty="0">
                          <a:latin typeface="Times New Roman" pitchFamily="18" charset="0"/>
                          <a:cs typeface="Times New Roman" pitchFamily="18" charset="0"/>
                        </a:rPr>
                        <a:t>C18:3ω3</a:t>
                      </a:r>
                      <a:endParaRPr lang="fr-FR" sz="1100" b="1" dirty="0">
                        <a:latin typeface="Times New Roman" pitchFamily="18" charset="0"/>
                        <a:ea typeface="Times New Roman"/>
                        <a:cs typeface="Times New Roman" pitchFamily="18" charset="0"/>
                      </a:endParaRPr>
                    </a:p>
                  </a:txBody>
                  <a:tcPr marL="60823" marR="60823" marT="0" marB="0" anchor="ctr">
                    <a:solidFill>
                      <a:schemeClr val="accent6">
                        <a:lumMod val="60000"/>
                        <a:lumOff val="40000"/>
                      </a:schemeClr>
                    </a:solidFill>
                  </a:tcPr>
                </a:tc>
                <a:tc>
                  <a:txBody>
                    <a:bodyPr/>
                    <a:lstStyle/>
                    <a:p>
                      <a:pPr algn="just">
                        <a:lnSpc>
                          <a:spcPct val="115000"/>
                        </a:lnSpc>
                        <a:spcAft>
                          <a:spcPts val="0"/>
                        </a:spcAft>
                      </a:pPr>
                      <a:r>
                        <a:rPr lang="fr-FR" sz="2000" dirty="0">
                          <a:latin typeface="Times New Roman" pitchFamily="18" charset="0"/>
                          <a:cs typeface="Times New Roman" pitchFamily="18" charset="0"/>
                        </a:rPr>
                        <a:t>Acide linolénique</a:t>
                      </a:r>
                      <a:endParaRPr lang="fr-FR" sz="16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15000"/>
                        </a:lnSpc>
                        <a:spcAft>
                          <a:spcPts val="0"/>
                        </a:spcAft>
                      </a:pPr>
                      <a:r>
                        <a:rPr lang="fr-FR" sz="2800" dirty="0">
                          <a:latin typeface="Times New Roman" pitchFamily="18" charset="0"/>
                          <a:cs typeface="Times New Roman" pitchFamily="18" charset="0"/>
                        </a:rPr>
                        <a:t>3.47 %</a:t>
                      </a:r>
                      <a:endParaRPr lang="fr-FR" sz="20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15000"/>
                        </a:lnSpc>
                        <a:spcAft>
                          <a:spcPts val="0"/>
                        </a:spcAft>
                      </a:pPr>
                      <a:r>
                        <a:rPr lang="fr-FR" sz="2800" dirty="0">
                          <a:latin typeface="Times New Roman" pitchFamily="18" charset="0"/>
                          <a:cs typeface="Times New Roman" pitchFamily="18" charset="0"/>
                        </a:rPr>
                        <a:t>3.84 %</a:t>
                      </a:r>
                      <a:endParaRPr lang="fr-FR" sz="20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15000"/>
                        </a:lnSpc>
                        <a:spcAft>
                          <a:spcPts val="0"/>
                        </a:spcAft>
                      </a:pPr>
                      <a:r>
                        <a:rPr lang="fr-FR" sz="2800" dirty="0">
                          <a:latin typeface="Times New Roman" pitchFamily="18" charset="0"/>
                          <a:cs typeface="Times New Roman" pitchFamily="18" charset="0"/>
                        </a:rPr>
                        <a:t>Trace</a:t>
                      </a:r>
                      <a:endParaRPr lang="fr-FR" sz="20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15000"/>
                        </a:lnSpc>
                        <a:spcAft>
                          <a:spcPts val="0"/>
                        </a:spcAft>
                      </a:pPr>
                      <a:r>
                        <a:rPr lang="fr-FR" sz="2800" dirty="0">
                          <a:latin typeface="Times New Roman" pitchFamily="18" charset="0"/>
                          <a:cs typeface="Times New Roman" pitchFamily="18" charset="0"/>
                        </a:rPr>
                        <a:t>0.96 %</a:t>
                      </a:r>
                      <a:endParaRPr lang="fr-FR" sz="20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r>
              <a:tr h="795792">
                <a:tc>
                  <a:txBody>
                    <a:bodyPr/>
                    <a:lstStyle/>
                    <a:p>
                      <a:pPr algn="just">
                        <a:lnSpc>
                          <a:spcPct val="150000"/>
                        </a:lnSpc>
                        <a:spcAft>
                          <a:spcPts val="0"/>
                        </a:spcAft>
                      </a:pPr>
                      <a:r>
                        <a:rPr lang="fr-FR" sz="1200" b="1" dirty="0">
                          <a:latin typeface="Times New Roman" pitchFamily="18" charset="0"/>
                          <a:cs typeface="Times New Roman" pitchFamily="18" charset="0"/>
                        </a:rPr>
                        <a:t>C20:0</a:t>
                      </a:r>
                      <a:endParaRPr lang="fr-FR" sz="1050" b="1"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1800" dirty="0">
                          <a:latin typeface="Times New Roman" pitchFamily="18" charset="0"/>
                          <a:cs typeface="Times New Roman" pitchFamily="18" charset="0"/>
                        </a:rPr>
                        <a:t>Acide arachidique</a:t>
                      </a:r>
                      <a:endParaRPr lang="fr-FR" sz="14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0.53 %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0.74 %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Trace</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c>
                  <a:txBody>
                    <a:bodyPr/>
                    <a:lstStyle/>
                    <a:p>
                      <a:pPr algn="just">
                        <a:lnSpc>
                          <a:spcPct val="150000"/>
                        </a:lnSpc>
                        <a:spcAft>
                          <a:spcPts val="0"/>
                        </a:spcAft>
                      </a:pPr>
                      <a:r>
                        <a:rPr lang="fr-FR" sz="2400" dirty="0">
                          <a:latin typeface="Times New Roman" pitchFamily="18" charset="0"/>
                          <a:cs typeface="Times New Roman" pitchFamily="18" charset="0"/>
                        </a:rPr>
                        <a:t>5.13 %</a:t>
                      </a:r>
                      <a:endParaRPr lang="fr-FR" sz="1800" dirty="0">
                        <a:latin typeface="Times New Roman" pitchFamily="18" charset="0"/>
                        <a:ea typeface="Times New Roman"/>
                        <a:cs typeface="Times New Roman" pitchFamily="18" charset="0"/>
                      </a:endParaRPr>
                    </a:p>
                  </a:txBody>
                  <a:tcPr marL="60823" marR="60823" marT="0" marB="0">
                    <a:solidFill>
                      <a:schemeClr val="accent6">
                        <a:lumMod val="60000"/>
                        <a:lumOff val="40000"/>
                      </a:schemeClr>
                    </a:solidFill>
                  </a:tcPr>
                </a:tc>
              </a:tr>
            </a:tbl>
          </a:graphicData>
        </a:graphic>
      </p:graphicFrame>
      <p:sp>
        <p:nvSpPr>
          <p:cNvPr id="6" name="Double vague 5"/>
          <p:cNvSpPr/>
          <p:nvPr/>
        </p:nvSpPr>
        <p:spPr>
          <a:xfrm>
            <a:off x="357158" y="0"/>
            <a:ext cx="8358246" cy="914400"/>
          </a:xfrm>
          <a:prstGeom prst="doubleWave">
            <a:avLst/>
          </a:prstGeom>
          <a:solidFill>
            <a:schemeClr val="accent4">
              <a:lumMod val="40000"/>
              <a:lumOff val="60000"/>
            </a:schemeClr>
          </a:solid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40961" name="Rectangle 1"/>
          <p:cNvSpPr>
            <a:spLocks noChangeArrowheads="1"/>
          </p:cNvSpPr>
          <p:nvPr/>
        </p:nvSpPr>
        <p:spPr bwMode="auto">
          <a:xfrm>
            <a:off x="500034" y="0"/>
            <a:ext cx="821537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Résultats d’analyse chromatographique du blé dur après  séchage</a:t>
            </a:r>
            <a:endParaRPr kumimoji="0" lang="fr-FR"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61">
                                            <p:txEl>
                                              <p:pRg st="0" end="0"/>
                                            </p:txEl>
                                          </p:spTgt>
                                        </p:tgtEl>
                                        <p:attrNameLst>
                                          <p:attrName>style.visibility</p:attrName>
                                        </p:attrNameLst>
                                      </p:cBhvr>
                                      <p:to>
                                        <p:strVal val="visible"/>
                                      </p:to>
                                    </p:set>
                                    <p:animEffect transition="in" filter="fade">
                                      <p:cBhvr>
                                        <p:cTn id="12" dur="2000"/>
                                        <p:tgtEl>
                                          <p:spTgt spid="4096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0961" grpId="0" build="allAtOnce"/>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ouble vague 9"/>
          <p:cNvSpPr/>
          <p:nvPr/>
        </p:nvSpPr>
        <p:spPr>
          <a:xfrm>
            <a:off x="2571736" y="0"/>
            <a:ext cx="3786214" cy="642918"/>
          </a:xfrm>
          <a:prstGeom prst="doubleWave">
            <a:avLst>
              <a:gd name="adj1" fmla="val 6250"/>
              <a:gd name="adj2" fmla="val -6704"/>
            </a:avLst>
          </a:prstGeom>
          <a:solidFill>
            <a:schemeClr val="accent6">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dirty="0" smtClean="0">
                <a:solidFill>
                  <a:schemeClr val="tx1"/>
                </a:solidFill>
                <a:latin typeface="Times New Roman" pitchFamily="18" charset="0"/>
                <a:cs typeface="Times New Roman" pitchFamily="18" charset="0"/>
              </a:rPr>
              <a:t>Conclusion </a:t>
            </a:r>
            <a:endParaRPr lang="fr-FR" sz="3600" dirty="0">
              <a:solidFill>
                <a:schemeClr val="tx1"/>
              </a:solidFill>
              <a:latin typeface="Times New Roman" pitchFamily="18" charset="0"/>
              <a:cs typeface="Times New Roman" pitchFamily="18" charset="0"/>
            </a:endParaRPr>
          </a:p>
        </p:txBody>
      </p:sp>
      <p:sp>
        <p:nvSpPr>
          <p:cNvPr id="38913" name="Rectangle 1"/>
          <p:cNvSpPr>
            <a:spLocks noChangeArrowheads="1"/>
          </p:cNvSpPr>
          <p:nvPr/>
        </p:nvSpPr>
        <p:spPr bwMode="auto">
          <a:xfrm>
            <a:off x="0" y="714356"/>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apr</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 notre </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tude nous avons constat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que le s</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chage de bl</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dur </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la densit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0.3w/g avec un temps 4min n</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influe pas sur le taux  de germination</a:t>
            </a:r>
            <a:r>
              <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10"/>
          <p:cNvSpPr/>
          <p:nvPr/>
        </p:nvSpPr>
        <p:spPr>
          <a:xfrm>
            <a:off x="0" y="1428736"/>
            <a:ext cx="9144000" cy="646331"/>
          </a:xfrm>
          <a:prstGeom prst="rect">
            <a:avLst/>
          </a:prstGeom>
        </p:spPr>
        <p:txBody>
          <a:bodyPr wrap="square">
            <a:spAutoFit/>
          </a:bodyPr>
          <a:lstStyle/>
          <a:p>
            <a:pPr>
              <a:buFont typeface="Wingdings" pitchFamily="2" charset="2"/>
              <a:buChar char="Ø"/>
            </a:pPr>
            <a:r>
              <a:rPr lang="fr-FR" dirty="0" smtClean="0">
                <a:latin typeface="Times New Roman" pitchFamily="18" charset="0"/>
                <a:cs typeface="Times New Roman" pitchFamily="18" charset="0"/>
              </a:rPr>
              <a:t>      Les indices (indice d’acide, indice d’ester, indice de saponification) et pH augmentent après séchage lorsqu’on augmente la densité et le temps à une même puissance de 100w.</a:t>
            </a:r>
            <a:endParaRPr lang="fr-FR" dirty="0">
              <a:latin typeface="Times New Roman" pitchFamily="18" charset="0"/>
              <a:cs typeface="Times New Roman" pitchFamily="18" charset="0"/>
            </a:endParaRPr>
          </a:p>
        </p:txBody>
      </p:sp>
      <p:sp>
        <p:nvSpPr>
          <p:cNvPr id="38914" name="Rectangle 2"/>
          <p:cNvSpPr>
            <a:spLocks noChangeArrowheads="1"/>
          </p:cNvSpPr>
          <p:nvPr/>
        </p:nvSpPr>
        <p:spPr bwMode="auto">
          <a:xfrm>
            <a:off x="0" y="2143116"/>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 rendement en huile des deux vari</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 Bousseleme (16.06%) est plus </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lev</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que  la vari</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mito (12.09%) </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la densit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de 0.3w/g avec un temps 4min. Ceci s</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explique que  cette condition n</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influe pas sur la qualit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du bl</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915" name="Rectangle 3"/>
          <p:cNvSpPr>
            <a:spLocks noChangeArrowheads="1"/>
          </p:cNvSpPr>
          <p:nvPr/>
        </p:nvSpPr>
        <p:spPr bwMode="auto">
          <a:xfrm>
            <a:off x="0" y="3357562"/>
            <a:ext cx="91440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La valeur nutritionnelle est exprim</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 en teneur en acides gras et le taux prot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ique, les r</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sultats obtenus r</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lent  que l</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huile des deux vari</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 est riche en acide linoliequeC18:2ω6et  en acide ol</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ique C18:1ω9 (54.35% et55.09)</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;(22.92 %, 21.80 %) pour Bousseleme et S</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mito respectivement</a:t>
            </a:r>
            <a:r>
              <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916" name="Rectangle 4"/>
          <p:cNvSpPr>
            <a:spLocks noChangeArrowheads="1"/>
          </p:cNvSpPr>
          <p:nvPr/>
        </p:nvSpPr>
        <p:spPr bwMode="auto">
          <a:xfrm>
            <a:off x="0" y="4786322"/>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 taux prot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ique du   bl</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dur est  presque le même pour les deux vari</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 Bousseleme 17.30% et Sim</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 17.60%, ainsi que pour le taux d</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amidon, Bousseleme 61.90 % et S</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mito 61.50 %  </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la densit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0.3 w/g avec un temps 4min. </a:t>
            </a:r>
            <a:endParaRPr kumimoji="0" lang="fr-FR"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8917" name="Rectangle 5"/>
          <p:cNvSpPr>
            <a:spLocks noChangeArrowheads="1"/>
          </p:cNvSpPr>
          <p:nvPr/>
        </p:nvSpPr>
        <p:spPr bwMode="auto">
          <a:xfrm>
            <a:off x="0" y="5842337"/>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Enfin, on  peut conclure que la densit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0.3w/g avec un temps  4min est la densit</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favorable   pour  faire le s</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chage  sans influer sur le rendement et  la valeur nutritionnelle de bl</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dur. </a:t>
            </a:r>
            <a:endParaRPr kumimoji="0" lang="fr-F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 calcmode="lin" valueType="num">
                                      <p:cBhvr additive="base">
                                        <p:cTn id="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8913">
                                            <p:txEl>
                                              <p:pRg st="0" end="0"/>
                                            </p:txEl>
                                          </p:spTgt>
                                        </p:tgtEl>
                                        <p:attrNameLst>
                                          <p:attrName>style.visibility</p:attrName>
                                        </p:attrNameLst>
                                      </p:cBhvr>
                                      <p:to>
                                        <p:strVal val="visible"/>
                                      </p:to>
                                    </p:set>
                                    <p:animEffect transition="in" filter="fade">
                                      <p:cBhvr>
                                        <p:cTn id="19" dur="2000"/>
                                        <p:tgtEl>
                                          <p:spTgt spid="3891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 calcmode="lin" valueType="num">
                                      <p:cBhvr additive="base">
                                        <p:cTn id="24"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8914">
                                            <p:txEl>
                                              <p:pRg st="0" end="0"/>
                                            </p:txEl>
                                          </p:spTgt>
                                        </p:tgtEl>
                                        <p:attrNameLst>
                                          <p:attrName>style.visibility</p:attrName>
                                        </p:attrNameLst>
                                      </p:cBhvr>
                                      <p:to>
                                        <p:strVal val="visible"/>
                                      </p:to>
                                    </p:set>
                                    <p:animEffect transition="in" filter="fade">
                                      <p:cBhvr>
                                        <p:cTn id="30" dur="2000"/>
                                        <p:tgtEl>
                                          <p:spTgt spid="38914">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8915">
                                            <p:txEl>
                                              <p:pRg st="0" end="0"/>
                                            </p:txEl>
                                          </p:spTgt>
                                        </p:tgtEl>
                                        <p:attrNameLst>
                                          <p:attrName>style.visibility</p:attrName>
                                        </p:attrNameLst>
                                      </p:cBhvr>
                                      <p:to>
                                        <p:strVal val="visible"/>
                                      </p:to>
                                    </p:set>
                                    <p:anim calcmode="lin" valueType="num">
                                      <p:cBhvr additive="base">
                                        <p:cTn id="35" dur="500" fill="hold"/>
                                        <p:tgtEl>
                                          <p:spTgt spid="3891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89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8916">
                                            <p:txEl>
                                              <p:pRg st="0" end="0"/>
                                            </p:txEl>
                                          </p:spTgt>
                                        </p:tgtEl>
                                        <p:attrNameLst>
                                          <p:attrName>style.visibility</p:attrName>
                                        </p:attrNameLst>
                                      </p:cBhvr>
                                      <p:to>
                                        <p:strVal val="visible"/>
                                      </p:to>
                                    </p:set>
                                    <p:animEffect transition="in" filter="fade">
                                      <p:cBhvr>
                                        <p:cTn id="41" dur="2000"/>
                                        <p:tgtEl>
                                          <p:spTgt spid="38916">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38917">
                                            <p:txEl>
                                              <p:pRg st="0" end="0"/>
                                            </p:txEl>
                                          </p:spTgt>
                                        </p:tgtEl>
                                        <p:attrNameLst>
                                          <p:attrName>style.visibility</p:attrName>
                                        </p:attrNameLst>
                                      </p:cBhvr>
                                      <p:to>
                                        <p:strVal val="visible"/>
                                      </p:to>
                                    </p:set>
                                    <p:anim calcmode="lin" valueType="num">
                                      <p:cBhvr additive="base">
                                        <p:cTn id="46" dur="500" fill="hold"/>
                                        <p:tgtEl>
                                          <p:spTgt spid="38917">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891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P spid="38913" grpId="0" build="p"/>
      <p:bldP spid="11" grpId="0" build="p"/>
      <p:bldP spid="38914" grpId="0" build="p"/>
      <p:bldP spid="38915" grpId="0" build="p"/>
      <p:bldP spid="38916" grpId="0" build="p"/>
      <p:bldP spid="3891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uble vague 1"/>
          <p:cNvSpPr/>
          <p:nvPr/>
        </p:nvSpPr>
        <p:spPr>
          <a:xfrm>
            <a:off x="1714480" y="357166"/>
            <a:ext cx="4857784" cy="857232"/>
          </a:xfrm>
          <a:prstGeom prst="doubleWave">
            <a:avLst>
              <a:gd name="adj1" fmla="val 6250"/>
              <a:gd name="adj2" fmla="val -8817"/>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dirty="0" smtClean="0">
                <a:solidFill>
                  <a:schemeClr val="tx1"/>
                </a:solidFill>
                <a:latin typeface="Times New Roman" pitchFamily="18" charset="0"/>
                <a:cs typeface="Times New Roman" pitchFamily="18" charset="0"/>
              </a:rPr>
              <a:t>perspective</a:t>
            </a:r>
            <a:endParaRPr lang="fr-FR" sz="3600" dirty="0">
              <a:solidFill>
                <a:schemeClr val="tx1"/>
              </a:solidFill>
              <a:latin typeface="Times New Roman" pitchFamily="18" charset="0"/>
              <a:cs typeface="Times New Roman" pitchFamily="18" charset="0"/>
            </a:endParaRPr>
          </a:p>
        </p:txBody>
      </p:sp>
      <p:sp>
        <p:nvSpPr>
          <p:cNvPr id="5" name="Rectangle à coins arrondis 4"/>
          <p:cNvSpPr/>
          <p:nvPr/>
        </p:nvSpPr>
        <p:spPr>
          <a:xfrm>
            <a:off x="428596" y="1571612"/>
            <a:ext cx="8358214" cy="4143404"/>
          </a:xfrm>
          <a:prstGeom prst="roundRect">
            <a:avLst>
              <a:gd name="adj" fmla="val 11518"/>
            </a:avLst>
          </a:prstGeom>
          <a:solidFill>
            <a:schemeClr val="accent4">
              <a:lumMod val="20000"/>
              <a:lumOff val="80000"/>
            </a:schemeClr>
          </a:solidFill>
          <a:ln w="57150">
            <a:solidFill>
              <a:schemeClr val="accent2">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80898" name="Rectangle 2"/>
          <p:cNvSpPr>
            <a:spLocks noChangeArrowheads="1"/>
          </p:cNvSpPr>
          <p:nvPr/>
        </p:nvSpPr>
        <p:spPr bwMode="auto">
          <a:xfrm>
            <a:off x="571472" y="1928802"/>
            <a:ext cx="8358246"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fr-FR" sz="3600" dirty="0" smtClean="0">
                <a:latin typeface="Times New Roman" pitchFamily="18" charset="0"/>
                <a:ea typeface="Times New Roman" pitchFamily="18" charset="0"/>
                <a:cs typeface="Times New Roman" pitchFamily="18" charset="0"/>
              </a:rPr>
              <a:t>	</a:t>
            </a:r>
            <a:r>
              <a:rPr lang="fr-FR" sz="3600" dirty="0" smtClean="0"/>
              <a:t> </a:t>
            </a:r>
            <a:r>
              <a:rPr lang="fr-FR" sz="3600" dirty="0" smtClean="0">
                <a:latin typeface="Times New Roman" pitchFamily="18" charset="0"/>
                <a:cs typeface="Times New Roman" pitchFamily="18" charset="0"/>
              </a:rPr>
              <a:t>Comme perspectives </a:t>
            </a:r>
            <a:r>
              <a:rPr lang="fr-FR" sz="3600" dirty="0" smtClean="0">
                <a:latin typeface="Times New Roman" pitchFamily="18" charset="0"/>
                <a:ea typeface="Times New Roman" pitchFamily="18" charset="0"/>
                <a:cs typeface="Times New Roman" pitchFamily="18" charset="0"/>
              </a:rPr>
              <a:t>c</a:t>
            </a:r>
            <a:r>
              <a:rPr kumimoji="0" lang="fr-FR" sz="3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ette étude  doit être pour suivi sur d’autres variétés de blé dur, en variant la densité et la puissance de  micro-onde pour pouvoir déterminer la densité optimale qui n’influe pas sur la valeur nutritionnelle.</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4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20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2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0898">
                                            <p:txEl>
                                              <p:pRg st="0" end="0"/>
                                            </p:txEl>
                                          </p:spTgt>
                                        </p:tgtEl>
                                        <p:attrNameLst>
                                          <p:attrName>style.visibility</p:attrName>
                                        </p:attrNameLst>
                                      </p:cBhvr>
                                      <p:to>
                                        <p:strVal val="visible"/>
                                      </p:to>
                                    </p:set>
                                    <p:animEffect transition="in" filter="fade">
                                      <p:cBhvr>
                                        <p:cTn id="20" dur="2000"/>
                                        <p:tgtEl>
                                          <p:spTgt spid="808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animBg="1"/>
      <p:bldP spid="5" grpId="0" animBg="1"/>
      <p:bldP spid="80898" grpId="0" build="allAtOnce"/>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AHMED 26\Desktop\modeles ppt\0fce3af1.gif"/>
          <p:cNvPicPr>
            <a:picLocks noChangeAspect="1" noChangeArrowheads="1" noCrop="1"/>
          </p:cNvPicPr>
          <p:nvPr/>
        </p:nvPicPr>
        <p:blipFill>
          <a:blip r:embed="rId3" cstate="print"/>
          <a:srcRect/>
          <a:stretch>
            <a:fillRect/>
          </a:stretch>
        </p:blipFill>
        <p:spPr bwMode="auto">
          <a:xfrm>
            <a:off x="0" y="0"/>
            <a:ext cx="9144000" cy="6858000"/>
          </a:xfrm>
          <a:prstGeom prst="rect">
            <a:avLst/>
          </a:prstGeom>
          <a:noFill/>
        </p:spPr>
      </p:pic>
      <p:sp>
        <p:nvSpPr>
          <p:cNvPr id="2" name="WordArt 7"/>
          <p:cNvSpPr>
            <a:spLocks noChangeArrowheads="1" noChangeShapeType="1" noTextEdit="1"/>
          </p:cNvSpPr>
          <p:nvPr/>
        </p:nvSpPr>
        <p:spPr bwMode="auto">
          <a:xfrm rot="1023001">
            <a:off x="1128167" y="2205768"/>
            <a:ext cx="6626807" cy="1570124"/>
          </a:xfrm>
          <a:prstGeom prst="rect">
            <a:avLst/>
          </a:prstGeom>
        </p:spPr>
        <p:txBody>
          <a:bodyPr wrap="none" fromWordArt="1">
            <a:prstTxWarp prst="textWave1">
              <a:avLst>
                <a:gd name="adj1" fmla="val 13005"/>
                <a:gd name="adj2" fmla="val 0"/>
              </a:avLst>
            </a:prstTxWarp>
          </a:bodyPr>
          <a:lstStyle/>
          <a:p>
            <a:pPr algn="ctr" rtl="0"/>
            <a:r>
              <a:rPr lang="fr-FR" sz="3600" b="1" kern="10" dirty="0">
                <a:ln w="18000">
                  <a:solidFill>
                    <a:schemeClr val="accent2">
                      <a:satMod val="140000"/>
                    </a:schemeClr>
                  </a:solidFill>
                  <a:prstDash val="solid"/>
                  <a:miter lim="800000"/>
                </a:ln>
                <a:solidFill>
                  <a:schemeClr val="accent6">
                    <a:lumMod val="75000"/>
                  </a:schemeClr>
                </a:solidFill>
                <a:effectLst>
                  <a:outerShdw blurRad="25500" dist="23000" dir="7020000" algn="tl">
                    <a:srgbClr val="000000">
                      <a:alpha val="50000"/>
                    </a:srgbClr>
                  </a:outerShdw>
                </a:effectLst>
                <a:latin typeface="Arial Black"/>
              </a:rPr>
              <a:t>Merci de votre Attention</a:t>
            </a:r>
          </a:p>
        </p:txBody>
      </p:sp>
      <p:pic>
        <p:nvPicPr>
          <p:cNvPr id="4"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079625" y="-122251"/>
            <a:ext cx="2079625" cy="1622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11" descr="book_w"/>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07692" y="5301208"/>
            <a:ext cx="1958975" cy="1844675"/>
          </a:xfrm>
          <a:prstGeom prst="rect">
            <a:avLst/>
          </a:prstGeom>
          <a:noFill/>
          <a:ln w="9525">
            <a:noFill/>
            <a:miter lim="800000"/>
            <a:headEnd/>
            <a:tailEnd/>
          </a:ln>
        </p:spPr>
      </p:pic>
      <p:pic>
        <p:nvPicPr>
          <p:cNvPr id="7"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500362" y="3429000"/>
            <a:ext cx="2079625" cy="1622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155" decel="100000"/>
                                        <p:tgtEl>
                                          <p:spTgt spid="2"/>
                                        </p:tgtEl>
                                      </p:cBhvr>
                                    </p:animEffect>
                                    <p:animScale>
                                      <p:cBhvr>
                                        <p:cTn id="8" dur="1155" decel="100000"/>
                                        <p:tgtEl>
                                          <p:spTgt spid="2"/>
                                        </p:tgtEl>
                                      </p:cBhvr>
                                      <p:from x="10000" y="10000"/>
                                      <p:to x="200000" y="450000"/>
                                    </p:animScale>
                                    <p:animScale>
                                      <p:cBhvr>
                                        <p:cTn id="9" dur="1845" accel="100000" fill="hold">
                                          <p:stCondLst>
                                            <p:cond delay="1155"/>
                                          </p:stCondLst>
                                        </p:cTn>
                                        <p:tgtEl>
                                          <p:spTgt spid="2"/>
                                        </p:tgtEl>
                                      </p:cBhvr>
                                      <p:from x="200000" y="450000"/>
                                      <p:to x="100000" y="100000"/>
                                    </p:animScale>
                                    <p:set>
                                      <p:cBhvr>
                                        <p:cTn id="10" dur="1155" fill="hold"/>
                                        <p:tgtEl>
                                          <p:spTgt spid="2"/>
                                        </p:tgtEl>
                                        <p:attrNameLst>
                                          <p:attrName>ppt_x</p:attrName>
                                        </p:attrNameLst>
                                      </p:cBhvr>
                                      <p:to>
                                        <p:strVal val="(0.5)"/>
                                      </p:to>
                                    </p:set>
                                    <p:anim from="(0.5)" to="(#ppt_x)" calcmode="lin" valueType="num">
                                      <p:cBhvr>
                                        <p:cTn id="11" dur="1845" accel="100000" fill="hold">
                                          <p:stCondLst>
                                            <p:cond delay="1155"/>
                                          </p:stCondLst>
                                        </p:cTn>
                                        <p:tgtEl>
                                          <p:spTgt spid="2"/>
                                        </p:tgtEl>
                                        <p:attrNameLst>
                                          <p:attrName>ppt_x</p:attrName>
                                        </p:attrNameLst>
                                      </p:cBhvr>
                                    </p:anim>
                                    <p:set>
                                      <p:cBhvr>
                                        <p:cTn id="12" dur="1155" fill="hold"/>
                                        <p:tgtEl>
                                          <p:spTgt spid="2"/>
                                        </p:tgtEl>
                                        <p:attrNameLst>
                                          <p:attrName>ppt_y</p:attrName>
                                        </p:attrNameLst>
                                      </p:cBhvr>
                                      <p:to>
                                        <p:strVal val="(#ppt_y+0.4)"/>
                                      </p:to>
                                    </p:set>
                                    <p:anim from="(#ppt_y+0.4)" to="(#ppt_y)" calcmode="lin" valueType="num">
                                      <p:cBhvr>
                                        <p:cTn id="13" dur="1845" accel="100000" fill="hold">
                                          <p:stCondLst>
                                            <p:cond delay="1155"/>
                                          </p:stCondLst>
                                        </p:cTn>
                                        <p:tgtEl>
                                          <p:spTgt spid="2"/>
                                        </p:tgtEl>
                                        <p:attrNameLst>
                                          <p:attrName>ppt_y</p:attrName>
                                        </p:attrNameLst>
                                      </p:cBhvr>
                                    </p:anim>
                                  </p:childTnLst>
                                </p:cTn>
                              </p:par>
                            </p:childTnLst>
                          </p:cTn>
                        </p:par>
                        <p:par>
                          <p:cTn id="14" fill="hold">
                            <p:stCondLst>
                              <p:cond delay="3000"/>
                            </p:stCondLst>
                            <p:childTnLst>
                              <p:par>
                                <p:cTn id="15" presetID="40" presetClass="path" presetSubtype="0" accel="50000" decel="50000" fill="hold" nodeType="afterEffect">
                                  <p:stCondLst>
                                    <p:cond delay="0"/>
                                  </p:stCondLst>
                                  <p:childTnLst>
                                    <p:animMotion origin="layout" path="M 0.0441 -0.2948 C 0.06112 -0.30567 0.08247 -0.31422 0.11372 -0.29734 C 0.14896 -0.27792 0.15521 -0.25503 0.16164 -0.23075 C 0.17119 -0.20301 0.17726 -0.17734 0.21685 -0.15584 C 0.25209 -0.13665 0.26928 -0.14983 0.29115 -0.16047 C 0.304 -0.17434 0.32483 -0.1822 0.36042 -0.16301 C 0.39185 -0.1459 0.40209 -0.12116 0.40903 -0.09665 C 0.41494 -0.07099 0.42483 -0.04278 0.46025 -0.02336 C 0.49566 -0.00417 0.53473 -0.02844 0.53473 -0.02798 C 0.55174 -0.03977 0.56875 -0.04971 0.60348 -0.03099 C 0.63924 -0.01156 0.64653 0.01156 0.65261 0.0356 C 0.66216 0.06335 0.66771 0.08925 0.70764 0.11075 C 0.74271 0.12994 0.76042 0.11676 0.77813 0.10381 C 0.79931 0.09456 0.81598 0.08439 0.85105 0.10312 C 0.88282 0.12046 0.89323 0.14589 0.9 0.17017 C 0.90573 0.19583 0.91528 0.22381 0.95053 0.243 C 0.98612 0.26196 1.00382 0.24878 1.02587 0.23815 " pathEditMode="relative" rAng="1334099" ptsTypes="fffffffffffffffff">
                                      <p:cBhvr>
                                        <p:cTn id="16" dur="6000" fill="hold"/>
                                        <p:tgtEl>
                                          <p:spTgt spid="4"/>
                                        </p:tgtEl>
                                        <p:attrNameLst>
                                          <p:attrName>ppt_x</p:attrName>
                                          <p:attrName>ppt_y</p:attrName>
                                        </p:attrNameLst>
                                      </p:cBhvr>
                                      <p:rCtr x="49010" y="26867"/>
                                    </p:animMotion>
                                  </p:childTnLst>
                                </p:cTn>
                              </p:par>
                            </p:childTnLst>
                          </p:cTn>
                        </p:par>
                        <p:par>
                          <p:cTn id="17" fill="hold">
                            <p:stCondLst>
                              <p:cond delay="9000"/>
                            </p:stCondLst>
                            <p:childTnLst>
                              <p:par>
                                <p:cTn id="18" presetID="40" presetClass="path" presetSubtype="0" accel="50000" decel="50000" fill="hold" nodeType="afterEffect">
                                  <p:stCondLst>
                                    <p:cond delay="0"/>
                                  </p:stCondLst>
                                  <p:childTnLst>
                                    <p:animMotion origin="layout" path="M 0.0441 -0.2948 C 0.06112 -0.30567 0.08247 -0.31422 0.11372 -0.29734 C 0.14896 -0.27792 0.15521 -0.25503 0.16164 -0.23075 C 0.17119 -0.20301 0.17726 -0.17734 0.21685 -0.15584 C 0.25209 -0.13665 0.26928 -0.14983 0.29115 -0.16047 C 0.304 -0.17434 0.32483 -0.1822 0.36042 -0.16301 C 0.39185 -0.1459 0.40209 -0.12116 0.40903 -0.09665 C 0.41494 -0.07099 0.42483 -0.04278 0.46025 -0.02336 C 0.49566 -0.00417 0.53473 -0.02844 0.53473 -0.02798 C 0.55174 -0.03977 0.56875 -0.04971 0.60348 -0.03099 C 0.63924 -0.01156 0.64653 0.01156 0.65261 0.0356 C 0.66216 0.06335 0.66771 0.08925 0.70764 0.11075 C 0.74271 0.12994 0.76042 0.11676 0.77813 0.10381 C 0.79931 0.09456 0.81598 0.08439 0.85105 0.10312 C 0.88282 0.12046 0.89323 0.14589 0.9 0.17017 C 0.90573 0.19583 0.91528 0.22381 0.95053 0.243 C 0.98612 0.26196 1.00382 0.24878 1.02587 0.23815 " pathEditMode="relative" rAng="1334099" ptsTypes="fffffffffffffffff">
                                      <p:cBhvr>
                                        <p:cTn id="19" dur="6000" fill="hold"/>
                                        <p:tgtEl>
                                          <p:spTgt spid="7"/>
                                        </p:tgtEl>
                                        <p:attrNameLst>
                                          <p:attrName>ppt_x</p:attrName>
                                          <p:attrName>ppt_y</p:attrName>
                                        </p:attrNameLst>
                                      </p:cBhvr>
                                      <p:rCtr x="49010" y="268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2143108" y="0"/>
            <a:ext cx="4857784" cy="428604"/>
          </a:xfrm>
          <a:prstGeom prst="roundRect">
            <a:avLst>
              <a:gd name="adj" fmla="val 50000"/>
            </a:avLst>
          </a:prstGeom>
          <a:solidFill>
            <a:srgbClr val="00B0F0"/>
          </a:solidFill>
          <a:scene3d>
            <a:camera prst="orthographicFront"/>
            <a:lightRig rig="threePt" dir="t"/>
          </a:scene3d>
          <a:sp3d>
            <a:bevelT/>
          </a:sp3d>
        </p:spPr>
        <p:style>
          <a:lnRef idx="1">
            <a:schemeClr val="accent2"/>
          </a:lnRef>
          <a:fillRef idx="1002">
            <a:schemeClr val="dk2"/>
          </a:fillRef>
          <a:effectRef idx="1">
            <a:schemeClr val="accent2"/>
          </a:effectRef>
          <a:fontRef idx="minor">
            <a:schemeClr val="dk1"/>
          </a:fontRef>
        </p:style>
        <p:txBody>
          <a:bodyPr rtlCol="0" anchor="ctr"/>
          <a:lstStyle/>
          <a:p>
            <a:pPr algn="ctr"/>
            <a:r>
              <a:rPr lang="fr-FR" sz="4400" b="1" i="1" dirty="0" smtClean="0">
                <a:latin typeface="Times New Roman" pitchFamily="18" charset="0"/>
                <a:cs typeface="Times New Roman" pitchFamily="18" charset="0"/>
              </a:rPr>
              <a:t>Introduction</a:t>
            </a:r>
            <a:r>
              <a:rPr lang="fr-FR" sz="2400" b="1" dirty="0" smtClean="0"/>
              <a:t> </a:t>
            </a:r>
          </a:p>
        </p:txBody>
      </p:sp>
      <p:sp>
        <p:nvSpPr>
          <p:cNvPr id="61441" name="Rectangle 1"/>
          <p:cNvSpPr>
            <a:spLocks noChangeArrowheads="1"/>
          </p:cNvSpPr>
          <p:nvPr/>
        </p:nvSpPr>
        <p:spPr bwMode="auto">
          <a:xfrm>
            <a:off x="214282" y="500042"/>
            <a:ext cx="864399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50000"/>
              </a:lnSpc>
              <a:spcBef>
                <a:spcPct val="0"/>
              </a:spcBef>
              <a:spcAft>
                <a:spcPct val="0"/>
              </a:spcAft>
              <a:buClrTx/>
              <a:buSzTx/>
              <a:buFontTx/>
              <a:buNone/>
              <a:tabLst/>
            </a:pPr>
            <a:r>
              <a:rPr kumimoji="0" lang="fr-FR" b="0" i="0" u="none" strike="noStrike" cap="none" normalizeH="0" baseline="0" dirty="0" smtClean="0">
                <a:ln>
                  <a:noFill/>
                </a:ln>
                <a:effectLst/>
                <a:latin typeface="Times New Roman" pitchFamily="18" charset="0"/>
                <a:ea typeface="Times New Roman" pitchFamily="18" charset="0"/>
                <a:cs typeface="Times New Roman" pitchFamily="18" charset="0"/>
              </a:rPr>
              <a:t>	La production agricole dans le monde est fortement limitée par les conditions de milieu au premier rang des quelles figure la sécheresse .Cette dernière provoque une instabilité de la production suite aux fluctuations qui touchent surtout les cultures pluviales et plus particulièrement les céréales</a:t>
            </a:r>
            <a:r>
              <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0" y="4214818"/>
            <a:ext cx="8643998" cy="1338828"/>
          </a:xfrm>
          <a:prstGeom prst="rect">
            <a:avLst/>
          </a:prstGeom>
        </p:spPr>
        <p:txBody>
          <a:bodyPr wrap="square">
            <a:spAutoFit/>
          </a:bodyPr>
          <a:lstStyle/>
          <a:p>
            <a:pPr algn="just">
              <a:lnSpc>
                <a:spcPct val="150000"/>
              </a:lnSpc>
            </a:pPr>
            <a:r>
              <a:rPr lang="fr-FR" dirty="0" smtClean="0">
                <a:latin typeface="Times New Roman" pitchFamily="18" charset="0"/>
                <a:cs typeface="Times New Roman" pitchFamily="18" charset="0"/>
              </a:rPr>
              <a:t>	Aujourd’hui les céréales constituent une part importante des ressources alimentaires et des échanges économiques. La facilité de la culture permet d’atteindre une sécurité alimentaire qui est renforcée par les possibilités de stockage.</a:t>
            </a:r>
            <a:endParaRPr lang="fr-FR" dirty="0">
              <a:latin typeface="Times New Roman" pitchFamily="18" charset="0"/>
              <a:cs typeface="Times New Roman" pitchFamily="18" charset="0"/>
            </a:endParaRPr>
          </a:p>
        </p:txBody>
      </p:sp>
      <p:sp>
        <p:nvSpPr>
          <p:cNvPr id="10" name="Rectangle 9"/>
          <p:cNvSpPr/>
          <p:nvPr/>
        </p:nvSpPr>
        <p:spPr>
          <a:xfrm>
            <a:off x="0" y="5568929"/>
            <a:ext cx="9144000" cy="1338828"/>
          </a:xfrm>
          <a:prstGeom prst="rect">
            <a:avLst/>
          </a:prstGeom>
        </p:spPr>
        <p:txBody>
          <a:bodyPr wrap="square">
            <a:spAutoFit/>
          </a:bodyPr>
          <a:lstStyle/>
          <a:p>
            <a:pPr algn="just">
              <a:lnSpc>
                <a:spcPct val="150000"/>
              </a:lnSpc>
            </a:pPr>
            <a:r>
              <a:rPr lang="fr-FR" dirty="0" smtClean="0"/>
              <a:t>	</a:t>
            </a:r>
            <a:r>
              <a:rPr lang="fr-FR" dirty="0" smtClean="0">
                <a:latin typeface="Times New Roman" pitchFamily="18" charset="0"/>
                <a:cs typeface="Times New Roman" pitchFamily="18" charset="0"/>
              </a:rPr>
              <a:t>Le séchage est l’une des principales techniques de préservation des produits agricoles et alimentaires. Ce traitement thermique appliqué au blé dur induit à des modifications de  la valeur nutritionnelle  et son aptitude à la germination. </a:t>
            </a:r>
            <a:endParaRPr lang="fr-FR" dirty="0">
              <a:latin typeface="Times New Roman" pitchFamily="18" charset="0"/>
              <a:cs typeface="Times New Roman" pitchFamily="18" charset="0"/>
            </a:endParaRPr>
          </a:p>
        </p:txBody>
      </p:sp>
      <p:sp>
        <p:nvSpPr>
          <p:cNvPr id="6" name="Rectangle 5"/>
          <p:cNvSpPr/>
          <p:nvPr/>
        </p:nvSpPr>
        <p:spPr>
          <a:xfrm>
            <a:off x="214282" y="2143116"/>
            <a:ext cx="8715404" cy="2169825"/>
          </a:xfrm>
          <a:prstGeom prst="rect">
            <a:avLst/>
          </a:prstGeom>
        </p:spPr>
        <p:txBody>
          <a:bodyPr wrap="square">
            <a:spAutoFit/>
          </a:bodyPr>
          <a:lstStyle/>
          <a:p>
            <a:pPr algn="just">
              <a:lnSpc>
                <a:spcPct val="150000"/>
              </a:lnSpc>
            </a:pPr>
            <a:r>
              <a:rPr lang="fr-FR" dirty="0" smtClean="0">
                <a:latin typeface="Times New Roman" pitchFamily="18" charset="0"/>
                <a:cs typeface="Times New Roman" pitchFamily="18" charset="0"/>
              </a:rPr>
              <a:t>	En Algérie, les céréales constituent l’alimentation de base de la population. Elles couvrent environ 60% des terres cultivées. Malheureusement, la production reste faible et les rendements oscillent aux grés des aléas climatiques .Cette situation a pour origine des variations climatiques défavorables marquées surtout par un déficit hydrique sévère et régulier, accompagné de fortes chaleurs de fin de cycle. </a:t>
            </a:r>
            <a:endParaRPr lang="fr-FR" dirty="0">
              <a:latin typeface="Times New Roman" pitchFamily="18" charset="0"/>
              <a:cs typeface="Times New Roman" pitchFamily="18" charset="0"/>
            </a:endParaRP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20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1441">
                                            <p:txEl>
                                              <p:pRg st="0" end="0"/>
                                            </p:txEl>
                                          </p:spTgt>
                                        </p:tgtEl>
                                        <p:attrNameLst>
                                          <p:attrName>style.visibility</p:attrName>
                                        </p:attrNameLst>
                                      </p:cBhvr>
                                      <p:to>
                                        <p:strVal val="visible"/>
                                      </p:to>
                                    </p:set>
                                    <p:animEffect transition="in" filter="fade">
                                      <p:cBhvr>
                                        <p:cTn id="15" dur="2000"/>
                                        <p:tgtEl>
                                          <p:spTgt spid="6144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2000"/>
                                        <p:tgtEl>
                                          <p:spTgt spid="6">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Effect transition="in" filter="wipe(down)">
                                      <p:cBhvr>
                                        <p:cTn id="25" dur="500"/>
                                        <p:tgtEl>
                                          <p:spTgt spid="9">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0">
                                            <p:txEl>
                                              <p:pRg st="0" end="0"/>
                                            </p:txEl>
                                          </p:spTgt>
                                        </p:tgtEl>
                                        <p:attrNameLst>
                                          <p:attrName>style.visibility</p:attrName>
                                        </p:attrNameLst>
                                      </p:cBhvr>
                                      <p:to>
                                        <p:strVal val="visible"/>
                                      </p:to>
                                    </p:set>
                                    <p:anim calcmode="lin" valueType="num">
                                      <p:cBhvr additive="base">
                                        <p:cTn id="30"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61441" grpId="0" build="allAtOnce"/>
      <p:bldP spid="9" grpId="0" build="allAtOnce"/>
      <p:bldP spid="10" grpId="0" build="allAtOnce"/>
      <p:bldP spid="6"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e 1"/>
          <p:cNvGraphicFramePr/>
          <p:nvPr/>
        </p:nvGraphicFramePr>
        <p:xfrm>
          <a:off x="642910" y="1428736"/>
          <a:ext cx="8286808"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ouble vague 3"/>
          <p:cNvSpPr/>
          <p:nvPr/>
        </p:nvSpPr>
        <p:spPr>
          <a:xfrm>
            <a:off x="1714480" y="285728"/>
            <a:ext cx="3500462" cy="785818"/>
          </a:xfrm>
          <a:prstGeom prst="doubleWave">
            <a:avLst>
              <a:gd name="adj1" fmla="val 12500"/>
              <a:gd name="adj2" fmla="val 3831"/>
            </a:avLst>
          </a:prstGeom>
          <a:solidFill>
            <a:schemeClr val="bg2">
              <a:lumMod val="9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latin typeface="Times New Roman" pitchFamily="18" charset="0"/>
                <a:cs typeface="Times New Roman" pitchFamily="18" charset="0"/>
              </a:rPr>
              <a:t>Objective</a:t>
            </a:r>
            <a:endParaRPr lang="fr-FR" sz="3200" dirty="0"/>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20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20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
                                            <p:graphicEl>
                                              <a:dgm id="{92E315E7-C145-426B-A999-149C562895BF}"/>
                                            </p:graphicEl>
                                          </p:spTgt>
                                        </p:tgtEl>
                                        <p:attrNameLst>
                                          <p:attrName>style.visibility</p:attrName>
                                        </p:attrNameLst>
                                      </p:cBhvr>
                                      <p:to>
                                        <p:strVal val="visible"/>
                                      </p:to>
                                    </p:set>
                                    <p:anim calcmode="lin" valueType="num">
                                      <p:cBhvr additive="base">
                                        <p:cTn id="15" dur="500" fill="hold"/>
                                        <p:tgtEl>
                                          <p:spTgt spid="2">
                                            <p:graphicEl>
                                              <a:dgm id="{92E315E7-C145-426B-A999-149C562895BF}"/>
                                            </p:graphic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graphicEl>
                                              <a:dgm id="{92E315E7-C145-426B-A999-149C562895BF}"/>
                                            </p:graphic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
                                            <p:graphicEl>
                                              <a:dgm id="{D4F7DC87-3D07-438E-8384-BE11E2175FC8}"/>
                                            </p:graphicEl>
                                          </p:spTgt>
                                        </p:tgtEl>
                                        <p:attrNameLst>
                                          <p:attrName>style.visibility</p:attrName>
                                        </p:attrNameLst>
                                      </p:cBhvr>
                                      <p:to>
                                        <p:strVal val="visible"/>
                                      </p:to>
                                    </p:set>
                                    <p:anim calcmode="lin" valueType="num">
                                      <p:cBhvr additive="base">
                                        <p:cTn id="21" dur="500" fill="hold"/>
                                        <p:tgtEl>
                                          <p:spTgt spid="2">
                                            <p:graphicEl>
                                              <a:dgm id="{D4F7DC87-3D07-438E-8384-BE11E2175FC8}"/>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graphicEl>
                                              <a:dgm id="{D4F7DC87-3D07-438E-8384-BE11E2175FC8}"/>
                                            </p:graphic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
                                            <p:graphicEl>
                                              <a:dgm id="{ACF279BB-7D60-4A80-8AB1-FC230A751FB6}"/>
                                            </p:graphicEl>
                                          </p:spTgt>
                                        </p:tgtEl>
                                        <p:attrNameLst>
                                          <p:attrName>style.visibility</p:attrName>
                                        </p:attrNameLst>
                                      </p:cBhvr>
                                      <p:to>
                                        <p:strVal val="visible"/>
                                      </p:to>
                                    </p:set>
                                    <p:anim calcmode="lin" valueType="num">
                                      <p:cBhvr additive="base">
                                        <p:cTn id="27" dur="500" fill="hold"/>
                                        <p:tgtEl>
                                          <p:spTgt spid="2">
                                            <p:graphicEl>
                                              <a:dgm id="{ACF279BB-7D60-4A80-8AB1-FC230A751F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graphicEl>
                                              <a:dgm id="{ACF279BB-7D60-4A80-8AB1-FC230A751FB6}"/>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graphicEl>
                                              <a:dgm id="{0A5E1920-4A97-4A09-94F2-81138346989C}"/>
                                            </p:graphicEl>
                                          </p:spTgt>
                                        </p:tgtEl>
                                        <p:attrNameLst>
                                          <p:attrName>style.visibility</p:attrName>
                                        </p:attrNameLst>
                                      </p:cBhvr>
                                      <p:to>
                                        <p:strVal val="visible"/>
                                      </p:to>
                                    </p:set>
                                    <p:anim calcmode="lin" valueType="num">
                                      <p:cBhvr additive="base">
                                        <p:cTn id="33" dur="500" fill="hold"/>
                                        <p:tgtEl>
                                          <p:spTgt spid="2">
                                            <p:graphicEl>
                                              <a:dgm id="{0A5E1920-4A97-4A09-94F2-81138346989C}"/>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graphicEl>
                                              <a:dgm id="{0A5E1920-4A97-4A09-94F2-81138346989C}"/>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P spid="4" grpId="0"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ague 2"/>
          <p:cNvSpPr/>
          <p:nvPr/>
        </p:nvSpPr>
        <p:spPr>
          <a:xfrm>
            <a:off x="1000100" y="1142984"/>
            <a:ext cx="6715172" cy="3771920"/>
          </a:xfrm>
          <a:prstGeom prst="wav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r-FR" sz="4400" dirty="0" smtClean="0">
                <a:latin typeface="Times New Roman" pitchFamily="18" charset="0"/>
                <a:cs typeface="Times New Roman" pitchFamily="18" charset="0"/>
              </a:rPr>
              <a:t>Matériels et Méthodes </a:t>
            </a:r>
            <a:endParaRPr lang="fr-FR" sz="44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1"/>
          <p:cNvSpPr>
            <a:spLocks noChangeArrowheads="1"/>
          </p:cNvSpPr>
          <p:nvPr/>
        </p:nvSpPr>
        <p:spPr bwMode="auto">
          <a:xfrm>
            <a:off x="1500166" y="0"/>
            <a:ext cx="5500726"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Diagramme  du Protocole expérimental</a:t>
            </a:r>
            <a:endParaRPr kumimoji="0" lang="fr-FR"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0898" name="Rectangle à coins arrondis 1" descr="Bouquet"/>
          <p:cNvSpPr>
            <a:spLocks noChangeArrowheads="1"/>
          </p:cNvSpPr>
          <p:nvPr/>
        </p:nvSpPr>
        <p:spPr bwMode="auto">
          <a:xfrm>
            <a:off x="3071801" y="857232"/>
            <a:ext cx="2143141" cy="714380"/>
          </a:xfrm>
          <a:prstGeom prst="roundRect">
            <a:avLst>
              <a:gd name="adj" fmla="val 16667"/>
            </a:avLst>
          </a:prstGeom>
          <a:blipFill dpi="0" rotWithShape="1">
            <a:blip r:embed="rId2"/>
            <a:srcRect/>
            <a:tile tx="0" ty="0" sx="100000" sy="100000" flip="none" algn="tl"/>
          </a:blipFill>
          <a:ln w="38100">
            <a:solidFill>
              <a:srgbClr val="FF0000"/>
            </a:solidFill>
            <a:round/>
            <a:headEnd/>
            <a:tailEnd/>
          </a:ln>
          <a:effectLst>
            <a:outerShdw dist="28398" dir="3806097" algn="ctr" rotWithShape="0">
              <a:srgbClr val="244482">
                <a:alpha val="50000"/>
              </a:srgbClr>
            </a:outerShdw>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28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28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28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28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28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28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28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28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28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3286116" y="857232"/>
            <a:ext cx="2286016" cy="713016"/>
          </a:xfrm>
          <a:prstGeom prst="rect">
            <a:avLst/>
          </a:prstGeom>
        </p:spPr>
        <p:txBody>
          <a:bodyPr wrap="square">
            <a:spAutoFit/>
          </a:bodyPr>
          <a:lstStyle/>
          <a:p>
            <a:pPr lvl="0" fontAlgn="base">
              <a:spcBef>
                <a:spcPct val="0"/>
              </a:spcBef>
              <a:spcAft>
                <a:spcPts val="1000"/>
              </a:spcAft>
            </a:pPr>
            <a:r>
              <a:rPr lang="fr-FR" sz="1400" b="1" dirty="0" smtClean="0">
                <a:solidFill>
                  <a:srgbClr val="000000"/>
                </a:solidFill>
                <a:latin typeface="Times New Roman" pitchFamily="18" charset="0"/>
                <a:ea typeface="Arial" pitchFamily="34" charset="0"/>
                <a:cs typeface="Arial" pitchFamily="34" charset="0"/>
              </a:rPr>
              <a:t>           Blé dur</a:t>
            </a:r>
          </a:p>
          <a:p>
            <a:pPr lvl="0" fontAlgn="base">
              <a:spcBef>
                <a:spcPct val="0"/>
              </a:spcBef>
              <a:spcAft>
                <a:spcPts val="1000"/>
              </a:spcAft>
            </a:pPr>
            <a:r>
              <a:rPr lang="fr-FR" sz="1400" b="1" dirty="0" smtClean="0">
                <a:solidFill>
                  <a:srgbClr val="000000"/>
                </a:solidFill>
                <a:latin typeface="Times New Roman" pitchFamily="18" charset="0"/>
                <a:ea typeface="Arial" pitchFamily="34" charset="0"/>
                <a:cs typeface="Arial" pitchFamily="34" charset="0"/>
              </a:rPr>
              <a:t>« </a:t>
            </a:r>
            <a:r>
              <a:rPr lang="fr-FR" sz="1400" b="1" dirty="0" err="1" smtClean="0">
                <a:solidFill>
                  <a:srgbClr val="000000"/>
                </a:solidFill>
                <a:latin typeface="Times New Roman" pitchFamily="18" charset="0"/>
                <a:ea typeface="Arial" pitchFamily="34" charset="0"/>
                <a:cs typeface="Arial" pitchFamily="34" charset="0"/>
              </a:rPr>
              <a:t>Bousseleme</a:t>
            </a:r>
            <a:r>
              <a:rPr lang="fr-FR" sz="1400" b="1" dirty="0" smtClean="0">
                <a:solidFill>
                  <a:srgbClr val="000000"/>
                </a:solidFill>
                <a:latin typeface="Times New Roman" pitchFamily="18" charset="0"/>
                <a:ea typeface="Arial" pitchFamily="34" charset="0"/>
                <a:cs typeface="Arial" pitchFamily="34" charset="0"/>
              </a:rPr>
              <a:t>, </a:t>
            </a:r>
            <a:r>
              <a:rPr lang="fr-FR" sz="1400" b="1" dirty="0" smtClean="0">
                <a:solidFill>
                  <a:srgbClr val="000000"/>
                </a:solidFill>
                <a:latin typeface="Times New Roman" pitchFamily="18" charset="0"/>
                <a:ea typeface="Arial" pitchFamily="34" charset="0"/>
                <a:cs typeface="Arial" pitchFamily="34" charset="0"/>
              </a:rPr>
              <a:t>Siméto </a:t>
            </a:r>
            <a:r>
              <a:rPr lang="fr-FR" b="1" dirty="0" smtClean="0">
                <a:solidFill>
                  <a:srgbClr val="000000"/>
                </a:solidFill>
                <a:latin typeface="Times New Roman" pitchFamily="18" charset="0"/>
                <a:ea typeface="Arial" pitchFamily="34" charset="0"/>
                <a:cs typeface="Arial" pitchFamily="34" charset="0"/>
              </a:rPr>
              <a:t>»</a:t>
            </a:r>
            <a:endParaRPr lang="fr-FR" dirty="0"/>
          </a:p>
        </p:txBody>
      </p:sp>
      <p:cxnSp>
        <p:nvCxnSpPr>
          <p:cNvPr id="80899" name="AutoShape 41"/>
          <p:cNvCxnSpPr>
            <a:cxnSpLocks noChangeShapeType="1"/>
          </p:cNvCxnSpPr>
          <p:nvPr/>
        </p:nvCxnSpPr>
        <p:spPr bwMode="auto">
          <a:xfrm rot="5400000">
            <a:off x="3071802" y="1643050"/>
            <a:ext cx="428628" cy="428628"/>
          </a:xfrm>
          <a:prstGeom prst="bentConnector3">
            <a:avLst>
              <a:gd name="adj1" fmla="val 50000"/>
            </a:avLst>
          </a:prstGeom>
          <a:noFill/>
          <a:ln w="31750">
            <a:solidFill>
              <a:srgbClr val="000000"/>
            </a:solidFill>
            <a:miter lim="800000"/>
            <a:headEnd/>
            <a:tailEnd type="triangle" w="med" len="med"/>
          </a:ln>
          <a:effectLst/>
        </p:spPr>
      </p:cxnSp>
      <p:cxnSp>
        <p:nvCxnSpPr>
          <p:cNvPr id="80900" name="AutoShape 38"/>
          <p:cNvCxnSpPr>
            <a:cxnSpLocks noChangeShapeType="1"/>
          </p:cNvCxnSpPr>
          <p:nvPr/>
        </p:nvCxnSpPr>
        <p:spPr bwMode="auto">
          <a:xfrm rot="16200000" flipH="1">
            <a:off x="4786314" y="1643051"/>
            <a:ext cx="428630" cy="428629"/>
          </a:xfrm>
          <a:prstGeom prst="bentConnector3">
            <a:avLst>
              <a:gd name="adj1" fmla="val 50000"/>
            </a:avLst>
          </a:prstGeom>
          <a:noFill/>
          <a:ln w="31750">
            <a:solidFill>
              <a:srgbClr val="000000"/>
            </a:solidFill>
            <a:miter lim="800000"/>
            <a:headEnd/>
            <a:tailEnd type="triangle" w="med" len="med"/>
          </a:ln>
          <a:effectLst/>
        </p:spPr>
      </p:cxnSp>
      <p:sp>
        <p:nvSpPr>
          <p:cNvPr id="80901" name="Arrondir un rectangle avec un coin du même côté 13"/>
          <p:cNvSpPr>
            <a:spLocks/>
          </p:cNvSpPr>
          <p:nvPr/>
        </p:nvSpPr>
        <p:spPr bwMode="auto">
          <a:xfrm>
            <a:off x="5000628" y="2143116"/>
            <a:ext cx="1330325" cy="638175"/>
          </a:xfrm>
          <a:custGeom>
            <a:avLst/>
            <a:gdLst>
              <a:gd name="T0" fmla="*/ 71856 w 1330613"/>
              <a:gd name="T1" fmla="*/ 0 h 431320"/>
              <a:gd name="T2" fmla="*/ 1258181 w 1330613"/>
              <a:gd name="T3" fmla="*/ 0 h 431320"/>
              <a:gd name="T4" fmla="*/ 1330037 w 1330613"/>
              <a:gd name="T5" fmla="*/ 106326 h 431320"/>
              <a:gd name="T6" fmla="*/ 1330037 w 1330613"/>
              <a:gd name="T7" fmla="*/ 637946 h 431320"/>
              <a:gd name="T8" fmla="*/ 1330037 w 1330613"/>
              <a:gd name="T9" fmla="*/ 637946 h 431320"/>
              <a:gd name="T10" fmla="*/ 0 w 1330613"/>
              <a:gd name="T11" fmla="*/ 637946 h 431320"/>
              <a:gd name="T12" fmla="*/ 0 w 1330613"/>
              <a:gd name="T13" fmla="*/ 637946 h 431320"/>
              <a:gd name="T14" fmla="*/ 0 w 1330613"/>
              <a:gd name="T15" fmla="*/ 106326 h 431320"/>
              <a:gd name="T16" fmla="*/ 71856 w 1330613"/>
              <a:gd name="T17" fmla="*/ 0 h 4313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30613"/>
              <a:gd name="T28" fmla="*/ 0 h 431320"/>
              <a:gd name="T29" fmla="*/ 1330613 w 1330613"/>
              <a:gd name="T30" fmla="*/ 431320 h 4313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30613" h="431320">
                <a:moveTo>
                  <a:pt x="71888" y="0"/>
                </a:moveTo>
                <a:lnTo>
                  <a:pt x="1258725" y="0"/>
                </a:lnTo>
                <a:cubicBezTo>
                  <a:pt x="1298428" y="0"/>
                  <a:pt x="1330613" y="32185"/>
                  <a:pt x="1330613" y="71888"/>
                </a:cubicBezTo>
                <a:lnTo>
                  <a:pt x="1330613" y="431320"/>
                </a:lnTo>
                <a:lnTo>
                  <a:pt x="0" y="431320"/>
                </a:lnTo>
                <a:lnTo>
                  <a:pt x="0" y="71888"/>
                </a:lnTo>
                <a:cubicBezTo>
                  <a:pt x="0" y="32185"/>
                  <a:pt x="32185" y="0"/>
                  <a:pt x="71888" y="0"/>
                </a:cubicBezTo>
                <a:close/>
              </a:path>
            </a:pathLst>
          </a:custGeom>
          <a:solidFill>
            <a:srgbClr val="92D050"/>
          </a:solidFill>
          <a:ln w="38100">
            <a:solidFill>
              <a:srgbClr val="59150B"/>
            </a:solidFill>
            <a:miter lim="800000"/>
            <a:headEnd/>
            <a:tailEnd/>
          </a:ln>
          <a:effectLst>
            <a:outerShdw dist="28398" dir="3806097" algn="ctr" rotWithShape="0">
              <a:srgbClr val="244482">
                <a:alpha val="50000"/>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1" i="0" u="none" strike="noStrike" cap="none" normalizeH="0" baseline="0" smtClean="0">
                <a:ln>
                  <a:noFill/>
                </a:ln>
                <a:solidFill>
                  <a:srgbClr val="000000"/>
                </a:solidFill>
                <a:effectLst/>
                <a:latin typeface="Times New Roman" pitchFamily="18" charset="0"/>
                <a:ea typeface="Arial" pitchFamily="34" charset="0"/>
                <a:cs typeface="Arial" pitchFamily="34" charset="0"/>
              </a:rPr>
              <a:t>Séchage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0902" name="Arrondir un rectangle avec un coin du même côté 21"/>
          <p:cNvSpPr>
            <a:spLocks/>
          </p:cNvSpPr>
          <p:nvPr/>
        </p:nvSpPr>
        <p:spPr bwMode="auto">
          <a:xfrm>
            <a:off x="2000232" y="2143116"/>
            <a:ext cx="1384300" cy="630238"/>
          </a:xfrm>
          <a:custGeom>
            <a:avLst/>
            <a:gdLst>
              <a:gd name="T0" fmla="*/ 76546 w 1591514"/>
              <a:gd name="T1" fmla="*/ 0 h 526043"/>
              <a:gd name="T2" fmla="*/ 1312943 w 1591514"/>
              <a:gd name="T3" fmla="*/ 0 h 526043"/>
              <a:gd name="T4" fmla="*/ 1389489 w 1591514"/>
              <a:gd name="T5" fmla="*/ 105042 h 526043"/>
              <a:gd name="T6" fmla="*/ 1389489 w 1591514"/>
              <a:gd name="T7" fmla="*/ 630240 h 526043"/>
              <a:gd name="T8" fmla="*/ 1389489 w 1591514"/>
              <a:gd name="T9" fmla="*/ 630240 h 526043"/>
              <a:gd name="T10" fmla="*/ 0 w 1591514"/>
              <a:gd name="T11" fmla="*/ 630240 h 526043"/>
              <a:gd name="T12" fmla="*/ 0 w 1591514"/>
              <a:gd name="T13" fmla="*/ 630240 h 526043"/>
              <a:gd name="T14" fmla="*/ 0 w 1591514"/>
              <a:gd name="T15" fmla="*/ 105042 h 526043"/>
              <a:gd name="T16" fmla="*/ 76546 w 1591514"/>
              <a:gd name="T17" fmla="*/ 0 h 5260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91514"/>
              <a:gd name="T28" fmla="*/ 0 h 526043"/>
              <a:gd name="T29" fmla="*/ 1591514 w 1591514"/>
              <a:gd name="T30" fmla="*/ 526043 h 5260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91514" h="526043">
                <a:moveTo>
                  <a:pt x="87676" y="0"/>
                </a:moveTo>
                <a:lnTo>
                  <a:pt x="1503838" y="0"/>
                </a:lnTo>
                <a:cubicBezTo>
                  <a:pt x="1552260" y="0"/>
                  <a:pt x="1591514" y="39254"/>
                  <a:pt x="1591514" y="87676"/>
                </a:cubicBezTo>
                <a:lnTo>
                  <a:pt x="1591514" y="526043"/>
                </a:lnTo>
                <a:lnTo>
                  <a:pt x="0" y="526043"/>
                </a:lnTo>
                <a:lnTo>
                  <a:pt x="0" y="87676"/>
                </a:lnTo>
                <a:cubicBezTo>
                  <a:pt x="0" y="39254"/>
                  <a:pt x="39254" y="0"/>
                  <a:pt x="87676" y="0"/>
                </a:cubicBezTo>
                <a:close/>
              </a:path>
            </a:pathLst>
          </a:custGeom>
          <a:solidFill>
            <a:srgbClr val="92D050"/>
          </a:solidFill>
          <a:ln w="38100">
            <a:solidFill>
              <a:srgbClr val="59150B"/>
            </a:solidFill>
            <a:miter lim="800000"/>
            <a:headEnd/>
            <a:tailEnd/>
          </a:ln>
          <a:effectLst>
            <a:outerShdw dist="28398" dir="3806097" algn="ctr" rotWithShape="0">
              <a:srgbClr val="244482">
                <a:alpha val="50000"/>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rPr>
              <a:t>Avant séchage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03" name="Arrondir un rectangle avec un coin du même côté 17"/>
          <p:cNvSpPr>
            <a:spLocks/>
          </p:cNvSpPr>
          <p:nvPr/>
        </p:nvSpPr>
        <p:spPr bwMode="auto">
          <a:xfrm>
            <a:off x="5357818" y="3500438"/>
            <a:ext cx="1643073" cy="928694"/>
          </a:xfrm>
          <a:custGeom>
            <a:avLst/>
            <a:gdLst>
              <a:gd name="T0" fmla="*/ 92371 w 2104845"/>
              <a:gd name="T1" fmla="*/ 0 h 747395"/>
              <a:gd name="T2" fmla="*/ 1468426 w 2104845"/>
              <a:gd name="T3" fmla="*/ 0 h 747395"/>
              <a:gd name="T4" fmla="*/ 1560797 w 2104845"/>
              <a:gd name="T5" fmla="*/ 187646 h 747395"/>
              <a:gd name="T6" fmla="*/ 1560797 w 2104845"/>
              <a:gd name="T7" fmla="*/ 1125855 h 747395"/>
              <a:gd name="T8" fmla="*/ 1560797 w 2104845"/>
              <a:gd name="T9" fmla="*/ 1125855 h 747395"/>
              <a:gd name="T10" fmla="*/ 0 w 2104845"/>
              <a:gd name="T11" fmla="*/ 1125855 h 747395"/>
              <a:gd name="T12" fmla="*/ 0 w 2104845"/>
              <a:gd name="T13" fmla="*/ 1125855 h 747395"/>
              <a:gd name="T14" fmla="*/ 0 w 2104845"/>
              <a:gd name="T15" fmla="*/ 187646 h 747395"/>
              <a:gd name="T16" fmla="*/ 92371 w 2104845"/>
              <a:gd name="T17" fmla="*/ 0 h 7473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04845"/>
              <a:gd name="T28" fmla="*/ 0 h 747395"/>
              <a:gd name="T29" fmla="*/ 2104845 w 2104845"/>
              <a:gd name="T30" fmla="*/ 747395 h 7473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04845" h="747395">
                <a:moveTo>
                  <a:pt x="124568" y="0"/>
                </a:moveTo>
                <a:lnTo>
                  <a:pt x="1980277" y="0"/>
                </a:lnTo>
                <a:cubicBezTo>
                  <a:pt x="2049074" y="0"/>
                  <a:pt x="2104845" y="55771"/>
                  <a:pt x="2104845" y="124568"/>
                </a:cubicBezTo>
                <a:lnTo>
                  <a:pt x="2104845" y="747395"/>
                </a:lnTo>
                <a:lnTo>
                  <a:pt x="0" y="747395"/>
                </a:lnTo>
                <a:lnTo>
                  <a:pt x="0" y="124568"/>
                </a:lnTo>
                <a:cubicBezTo>
                  <a:pt x="0" y="55771"/>
                  <a:pt x="55771" y="0"/>
                  <a:pt x="124568" y="0"/>
                </a:cubicBezTo>
                <a:close/>
              </a:path>
            </a:pathLst>
          </a:custGeom>
          <a:solidFill>
            <a:schemeClr val="bg2"/>
          </a:solidFill>
          <a:ln w="63500" cmpd="thickThin">
            <a:solidFill>
              <a:srgbClr val="B32C16"/>
            </a:solid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lang="fr-FR" sz="1200" b="1" dirty="0" smtClean="0">
              <a:solidFill>
                <a:srgbClr val="000000"/>
              </a:solidFill>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effectLst/>
                <a:latin typeface="Times New Roman" pitchFamily="18" charset="0"/>
                <a:ea typeface="Arial" pitchFamily="34" charset="0"/>
                <a:cs typeface="Arial" pitchFamily="34" charset="0"/>
              </a:rPr>
              <a:t>t= (2 ; 4 ; 6) min</a:t>
            </a: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effectLst/>
                <a:latin typeface="Times New Roman" pitchFamily="18" charset="0"/>
                <a:ea typeface="Arial" pitchFamily="34" charset="0"/>
                <a:cs typeface="Arial" pitchFamily="34" charset="0"/>
              </a:rPr>
              <a:t>P= (100) W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effectLst/>
                <a:latin typeface="Times New Roman" pitchFamily="18" charset="0"/>
                <a:ea typeface="Arial" pitchFamily="34" charset="0"/>
                <a:cs typeface="Arial" pitchFamily="34" charset="0"/>
              </a:rPr>
              <a:t>D= (0.3 ; 0.5 ; 1) w /g</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80904" name="AutoShape 48"/>
          <p:cNvCxnSpPr>
            <a:cxnSpLocks noChangeShapeType="1"/>
          </p:cNvCxnSpPr>
          <p:nvPr/>
        </p:nvCxnSpPr>
        <p:spPr bwMode="auto">
          <a:xfrm>
            <a:off x="5929322" y="2857496"/>
            <a:ext cx="1588" cy="542925"/>
          </a:xfrm>
          <a:prstGeom prst="straightConnector1">
            <a:avLst/>
          </a:prstGeom>
          <a:noFill/>
          <a:ln w="31750">
            <a:solidFill>
              <a:srgbClr val="000000"/>
            </a:solidFill>
            <a:round/>
            <a:headEnd/>
            <a:tailEnd type="triangle" w="med" len="med"/>
          </a:ln>
          <a:effectLst/>
        </p:spPr>
      </p:cxnSp>
      <p:cxnSp>
        <p:nvCxnSpPr>
          <p:cNvPr id="80905" name="AutoShape 48"/>
          <p:cNvCxnSpPr>
            <a:cxnSpLocks noChangeShapeType="1"/>
          </p:cNvCxnSpPr>
          <p:nvPr/>
        </p:nvCxnSpPr>
        <p:spPr bwMode="auto">
          <a:xfrm rot="5400000">
            <a:off x="1393406" y="3750074"/>
            <a:ext cx="1785950" cy="794"/>
          </a:xfrm>
          <a:prstGeom prst="straightConnector1">
            <a:avLst/>
          </a:prstGeom>
          <a:noFill/>
          <a:ln w="31750">
            <a:solidFill>
              <a:srgbClr val="000000"/>
            </a:solidFill>
            <a:round/>
            <a:headEnd/>
            <a:tailEnd type="triangle" w="med" len="med"/>
          </a:ln>
          <a:effectLst/>
        </p:spPr>
      </p:cxnSp>
      <p:sp>
        <p:nvSpPr>
          <p:cNvPr id="80906" name="Arrondir un rectangle avec un coin du même côté 20"/>
          <p:cNvSpPr>
            <a:spLocks/>
          </p:cNvSpPr>
          <p:nvPr/>
        </p:nvSpPr>
        <p:spPr bwMode="auto">
          <a:xfrm>
            <a:off x="7715272" y="3714752"/>
            <a:ext cx="1263650" cy="492125"/>
          </a:xfrm>
          <a:custGeom>
            <a:avLst/>
            <a:gdLst>
              <a:gd name="T0" fmla="*/ 61077 w 1466036"/>
              <a:gd name="T1" fmla="*/ 0 h 492760"/>
              <a:gd name="T2" fmla="*/ 1029197 w 1466036"/>
              <a:gd name="T3" fmla="*/ 0 h 492760"/>
              <a:gd name="T4" fmla="*/ 1090274 w 1466036"/>
              <a:gd name="T5" fmla="*/ 82128 h 492760"/>
              <a:gd name="T6" fmla="*/ 1090274 w 1466036"/>
              <a:gd name="T7" fmla="*/ 492760 h 492760"/>
              <a:gd name="T8" fmla="*/ 1090274 w 1466036"/>
              <a:gd name="T9" fmla="*/ 492760 h 492760"/>
              <a:gd name="T10" fmla="*/ 0 w 1466036"/>
              <a:gd name="T11" fmla="*/ 492760 h 492760"/>
              <a:gd name="T12" fmla="*/ 0 w 1466036"/>
              <a:gd name="T13" fmla="*/ 492760 h 492760"/>
              <a:gd name="T14" fmla="*/ 0 w 1466036"/>
              <a:gd name="T15" fmla="*/ 82128 h 492760"/>
              <a:gd name="T16" fmla="*/ 61077 w 1466036"/>
              <a:gd name="T17" fmla="*/ 0 h 4927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6036"/>
              <a:gd name="T28" fmla="*/ 0 h 492760"/>
              <a:gd name="T29" fmla="*/ 1466036 w 1466036"/>
              <a:gd name="T30" fmla="*/ 492760 h 4927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6036" h="492760">
                <a:moveTo>
                  <a:pt x="82128" y="0"/>
                </a:moveTo>
                <a:lnTo>
                  <a:pt x="1383908" y="0"/>
                </a:lnTo>
                <a:cubicBezTo>
                  <a:pt x="1429266" y="0"/>
                  <a:pt x="1466036" y="36770"/>
                  <a:pt x="1466036" y="82128"/>
                </a:cubicBezTo>
                <a:lnTo>
                  <a:pt x="1466036" y="492760"/>
                </a:lnTo>
                <a:lnTo>
                  <a:pt x="0" y="492760"/>
                </a:lnTo>
                <a:lnTo>
                  <a:pt x="0" y="82128"/>
                </a:lnTo>
                <a:cubicBezTo>
                  <a:pt x="0" y="36770"/>
                  <a:pt x="36770" y="0"/>
                  <a:pt x="82128" y="0"/>
                </a:cubicBezTo>
                <a:close/>
              </a:path>
            </a:pathLst>
          </a:custGeom>
          <a:solidFill>
            <a:schemeClr val="accent2">
              <a:lumMod val="60000"/>
              <a:lumOff val="40000"/>
            </a:schemeClr>
          </a:solidFill>
          <a:ln w="31750">
            <a:solidFill>
              <a:srgbClr val="244482"/>
            </a:solid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rPr>
              <a:t>Germination</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07" name="Arrondir un rectangle avec un coin du même côté 20"/>
          <p:cNvSpPr>
            <a:spLocks/>
          </p:cNvSpPr>
          <p:nvPr/>
        </p:nvSpPr>
        <p:spPr bwMode="auto">
          <a:xfrm>
            <a:off x="214282" y="3500438"/>
            <a:ext cx="1263650" cy="492125"/>
          </a:xfrm>
          <a:custGeom>
            <a:avLst/>
            <a:gdLst>
              <a:gd name="T0" fmla="*/ 61077 w 1466036"/>
              <a:gd name="T1" fmla="*/ 0 h 492760"/>
              <a:gd name="T2" fmla="*/ 1029197 w 1466036"/>
              <a:gd name="T3" fmla="*/ 0 h 492760"/>
              <a:gd name="T4" fmla="*/ 1090274 w 1466036"/>
              <a:gd name="T5" fmla="*/ 82128 h 492760"/>
              <a:gd name="T6" fmla="*/ 1090274 w 1466036"/>
              <a:gd name="T7" fmla="*/ 492760 h 492760"/>
              <a:gd name="T8" fmla="*/ 1090274 w 1466036"/>
              <a:gd name="T9" fmla="*/ 492760 h 492760"/>
              <a:gd name="T10" fmla="*/ 0 w 1466036"/>
              <a:gd name="T11" fmla="*/ 492760 h 492760"/>
              <a:gd name="T12" fmla="*/ 0 w 1466036"/>
              <a:gd name="T13" fmla="*/ 492760 h 492760"/>
              <a:gd name="T14" fmla="*/ 0 w 1466036"/>
              <a:gd name="T15" fmla="*/ 82128 h 492760"/>
              <a:gd name="T16" fmla="*/ 61077 w 1466036"/>
              <a:gd name="T17" fmla="*/ 0 h 4927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6036"/>
              <a:gd name="T28" fmla="*/ 0 h 492760"/>
              <a:gd name="T29" fmla="*/ 1466036 w 1466036"/>
              <a:gd name="T30" fmla="*/ 492760 h 4927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6036" h="492760">
                <a:moveTo>
                  <a:pt x="82128" y="0"/>
                </a:moveTo>
                <a:lnTo>
                  <a:pt x="1383908" y="0"/>
                </a:lnTo>
                <a:cubicBezTo>
                  <a:pt x="1429266" y="0"/>
                  <a:pt x="1466036" y="36770"/>
                  <a:pt x="1466036" y="82128"/>
                </a:cubicBezTo>
                <a:lnTo>
                  <a:pt x="1466036" y="492760"/>
                </a:lnTo>
                <a:lnTo>
                  <a:pt x="0" y="492760"/>
                </a:lnTo>
                <a:lnTo>
                  <a:pt x="0" y="82128"/>
                </a:lnTo>
                <a:cubicBezTo>
                  <a:pt x="0" y="36770"/>
                  <a:pt x="36770" y="0"/>
                  <a:pt x="82128" y="0"/>
                </a:cubicBezTo>
                <a:close/>
              </a:path>
            </a:pathLst>
          </a:custGeom>
          <a:solidFill>
            <a:schemeClr val="accent2">
              <a:lumMod val="60000"/>
              <a:lumOff val="40000"/>
            </a:schemeClr>
          </a:solidFill>
          <a:ln w="31750">
            <a:solidFill>
              <a:srgbClr val="244482"/>
            </a:solid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smtClean="0">
                <a:ln>
                  <a:noFill/>
                </a:ln>
                <a:solidFill>
                  <a:srgbClr val="000000"/>
                </a:solidFill>
                <a:effectLst/>
                <a:latin typeface="Times New Roman" pitchFamily="18" charset="0"/>
                <a:ea typeface="Arial" pitchFamily="34" charset="0"/>
                <a:cs typeface="Arial" pitchFamily="34" charset="0"/>
              </a:rPr>
              <a:t>Germination</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0908" name="AutoShape 47"/>
          <p:cNvSpPr>
            <a:spLocks noChangeArrowheads="1"/>
          </p:cNvSpPr>
          <p:nvPr/>
        </p:nvSpPr>
        <p:spPr bwMode="auto">
          <a:xfrm rot="-5400000">
            <a:off x="7228699" y="3772697"/>
            <a:ext cx="325438" cy="495300"/>
          </a:xfrm>
          <a:prstGeom prst="downArrow">
            <a:avLst>
              <a:gd name="adj1" fmla="val 50000"/>
              <a:gd name="adj2" fmla="val 38049"/>
            </a:avLst>
          </a:prstGeom>
          <a:solidFill>
            <a:srgbClr val="CDB30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80910" name="AutoShape 130"/>
          <p:cNvSpPr>
            <a:spLocks noChangeArrowheads="1"/>
          </p:cNvSpPr>
          <p:nvPr/>
        </p:nvSpPr>
        <p:spPr bwMode="auto">
          <a:xfrm rot="5400000">
            <a:off x="1656535" y="3558383"/>
            <a:ext cx="325438" cy="495300"/>
          </a:xfrm>
          <a:prstGeom prst="downArrow">
            <a:avLst>
              <a:gd name="adj1" fmla="val 50000"/>
              <a:gd name="adj2" fmla="val 38049"/>
            </a:avLst>
          </a:prstGeom>
          <a:solidFill>
            <a:srgbClr val="CDB30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cxnSp>
        <p:nvCxnSpPr>
          <p:cNvPr id="80911" name="AutoShape 51"/>
          <p:cNvCxnSpPr>
            <a:cxnSpLocks noChangeShapeType="1"/>
          </p:cNvCxnSpPr>
          <p:nvPr/>
        </p:nvCxnSpPr>
        <p:spPr bwMode="auto">
          <a:xfrm rot="5400000">
            <a:off x="5786446" y="4714884"/>
            <a:ext cx="428628" cy="1588"/>
          </a:xfrm>
          <a:prstGeom prst="straightConnector1">
            <a:avLst/>
          </a:prstGeom>
          <a:noFill/>
          <a:ln w="31750">
            <a:solidFill>
              <a:srgbClr val="000000"/>
            </a:solidFill>
            <a:round/>
            <a:headEnd/>
            <a:tailEnd type="triangle" w="med" len="med"/>
          </a:ln>
          <a:effectLst/>
        </p:spPr>
      </p:cxnSp>
      <p:sp>
        <p:nvSpPr>
          <p:cNvPr id="42" name="Parenthèse fermante 41"/>
          <p:cNvSpPr/>
          <p:nvPr/>
        </p:nvSpPr>
        <p:spPr>
          <a:xfrm rot="5400000" flipH="1">
            <a:off x="4357686" y="2000240"/>
            <a:ext cx="285752" cy="6286544"/>
          </a:xfrm>
          <a:prstGeom prst="rightBracket">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80913" name="Rectangle à coins arrondis 94"/>
          <p:cNvSpPr>
            <a:spLocks noChangeArrowheads="1"/>
          </p:cNvSpPr>
          <p:nvPr/>
        </p:nvSpPr>
        <p:spPr bwMode="auto">
          <a:xfrm>
            <a:off x="642910" y="5500702"/>
            <a:ext cx="1082675" cy="587375"/>
          </a:xfrm>
          <a:prstGeom prst="roundRect">
            <a:avLst>
              <a:gd name="adj" fmla="val 16667"/>
            </a:avLst>
          </a:prstGeom>
          <a:solidFill>
            <a:srgbClr val="C7D5EF"/>
          </a:solidFill>
          <a:ln w="12700">
            <a:solidFill>
              <a:srgbClr val="FF0000"/>
            </a:solidFill>
            <a:round/>
            <a:headEnd/>
            <a:tailEnd/>
          </a:ln>
          <a:effectLst>
            <a:outerShdw dist="28398" dir="3806097" algn="ctr" rotWithShape="0">
              <a:srgbClr val="59150B">
                <a:alpha val="50000"/>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rPr>
              <a:t>Broyage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14" name="Rectangle à coins arrondis 93"/>
          <p:cNvSpPr>
            <a:spLocks noChangeArrowheads="1"/>
          </p:cNvSpPr>
          <p:nvPr/>
        </p:nvSpPr>
        <p:spPr bwMode="auto">
          <a:xfrm>
            <a:off x="2071670" y="5500703"/>
            <a:ext cx="1152525" cy="571504"/>
          </a:xfrm>
          <a:prstGeom prst="roundRect">
            <a:avLst>
              <a:gd name="adj" fmla="val 16667"/>
            </a:avLst>
          </a:prstGeom>
          <a:solidFill>
            <a:srgbClr val="C7D5EF"/>
          </a:solidFill>
          <a:ln w="9525">
            <a:solidFill>
              <a:srgbClr val="FF000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rPr>
              <a:t>Obtention de poudre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15" name="Rectangle à coins arrondis 92"/>
          <p:cNvSpPr>
            <a:spLocks noChangeArrowheads="1"/>
          </p:cNvSpPr>
          <p:nvPr/>
        </p:nvSpPr>
        <p:spPr bwMode="auto">
          <a:xfrm>
            <a:off x="3643306" y="5500702"/>
            <a:ext cx="1041400" cy="555625"/>
          </a:xfrm>
          <a:prstGeom prst="roundRect">
            <a:avLst>
              <a:gd name="adj" fmla="val 16667"/>
            </a:avLst>
          </a:prstGeom>
          <a:solidFill>
            <a:srgbClr val="C7D5EF"/>
          </a:solidFill>
          <a:ln w="9525">
            <a:solidFill>
              <a:srgbClr val="FF000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rPr>
              <a:t>Extraction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16" name="Rectangle à coins arrondis 91"/>
          <p:cNvSpPr>
            <a:spLocks noChangeArrowheads="1"/>
          </p:cNvSpPr>
          <p:nvPr/>
        </p:nvSpPr>
        <p:spPr bwMode="auto">
          <a:xfrm>
            <a:off x="5000628" y="5500702"/>
            <a:ext cx="1052512" cy="619125"/>
          </a:xfrm>
          <a:prstGeom prst="roundRect">
            <a:avLst>
              <a:gd name="adj" fmla="val 16667"/>
            </a:avLst>
          </a:prstGeom>
          <a:solidFill>
            <a:srgbClr val="C7D5EF"/>
          </a:solidFill>
          <a:ln w="9525">
            <a:solidFill>
              <a:srgbClr val="FF000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rPr>
              <a:t>Obtention l’huile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0917" name="Rectangle à coins arrondis 90"/>
          <p:cNvSpPr>
            <a:spLocks noChangeArrowheads="1"/>
          </p:cNvSpPr>
          <p:nvPr/>
        </p:nvSpPr>
        <p:spPr bwMode="auto">
          <a:xfrm>
            <a:off x="6643702" y="5429264"/>
            <a:ext cx="1357322" cy="706438"/>
          </a:xfrm>
          <a:prstGeom prst="roundRect">
            <a:avLst>
              <a:gd name="adj" fmla="val 16667"/>
            </a:avLst>
          </a:prstGeom>
          <a:solidFill>
            <a:srgbClr val="C7D5EF"/>
          </a:solidFill>
          <a:ln w="9525">
            <a:solidFill>
              <a:srgbClr val="FF000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1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rPr>
              <a:t>Les analyses physico-chimiques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50" name="AutoShape 51"/>
          <p:cNvCxnSpPr>
            <a:cxnSpLocks noChangeShapeType="1"/>
          </p:cNvCxnSpPr>
          <p:nvPr/>
        </p:nvCxnSpPr>
        <p:spPr bwMode="auto">
          <a:xfrm rot="5400000">
            <a:off x="5251455" y="5250669"/>
            <a:ext cx="356396" cy="794"/>
          </a:xfrm>
          <a:prstGeom prst="straightConnector1">
            <a:avLst/>
          </a:prstGeom>
          <a:noFill/>
          <a:ln w="31750">
            <a:solidFill>
              <a:srgbClr val="000000"/>
            </a:solidFill>
            <a:round/>
            <a:headEnd/>
            <a:tailEnd type="triangle" w="med" len="med"/>
          </a:ln>
          <a:effectLst/>
        </p:spPr>
      </p:cxnSp>
      <p:cxnSp>
        <p:nvCxnSpPr>
          <p:cNvPr id="51" name="AutoShape 51"/>
          <p:cNvCxnSpPr>
            <a:cxnSpLocks noChangeShapeType="1"/>
          </p:cNvCxnSpPr>
          <p:nvPr/>
        </p:nvCxnSpPr>
        <p:spPr bwMode="auto">
          <a:xfrm rot="5400000">
            <a:off x="2322497" y="5249875"/>
            <a:ext cx="357190" cy="1588"/>
          </a:xfrm>
          <a:prstGeom prst="straightConnector1">
            <a:avLst/>
          </a:prstGeom>
          <a:noFill/>
          <a:ln w="31750">
            <a:solidFill>
              <a:srgbClr val="000000"/>
            </a:solidFill>
            <a:round/>
            <a:headEnd/>
            <a:tailEnd type="triangle" w="med" len="med"/>
          </a:ln>
          <a:effectLst/>
        </p:spPr>
      </p:cxnSp>
      <p:cxnSp>
        <p:nvCxnSpPr>
          <p:cNvPr id="53" name="AutoShape 51"/>
          <p:cNvCxnSpPr>
            <a:cxnSpLocks noChangeShapeType="1"/>
          </p:cNvCxnSpPr>
          <p:nvPr/>
        </p:nvCxnSpPr>
        <p:spPr bwMode="auto">
          <a:xfrm rot="5400000">
            <a:off x="3822695" y="5249875"/>
            <a:ext cx="357190" cy="1588"/>
          </a:xfrm>
          <a:prstGeom prst="straightConnector1">
            <a:avLst/>
          </a:prstGeom>
          <a:noFill/>
          <a:ln w="31750">
            <a:solidFill>
              <a:srgbClr val="000000"/>
            </a:solidFill>
            <a:round/>
            <a:headEnd/>
            <a:tailEnd type="triangle" w="med" len="med"/>
          </a:ln>
          <a:effectLst/>
        </p:spPr>
      </p:cxn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0897">
                                            <p:txEl>
                                              <p:pRg st="0" end="0"/>
                                            </p:txEl>
                                          </p:spTgt>
                                        </p:tgtEl>
                                        <p:attrNameLst>
                                          <p:attrName>style.visibility</p:attrName>
                                        </p:attrNameLst>
                                      </p:cBhvr>
                                      <p:to>
                                        <p:strVal val="visible"/>
                                      </p:to>
                                    </p:set>
                                    <p:animEffect transition="in" filter="fade">
                                      <p:cBhvr>
                                        <p:cTn id="7" dur="2000"/>
                                        <p:tgtEl>
                                          <p:spTgt spid="808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0898">
                                            <p:bg/>
                                          </p:spTgt>
                                        </p:tgtEl>
                                        <p:attrNameLst>
                                          <p:attrName>style.visibility</p:attrName>
                                        </p:attrNameLst>
                                      </p:cBhvr>
                                      <p:to>
                                        <p:strVal val="visible"/>
                                      </p:to>
                                    </p:set>
                                    <p:animEffect transition="in" filter="fade">
                                      <p:cBhvr>
                                        <p:cTn id="12" dur="2000"/>
                                        <p:tgtEl>
                                          <p:spTgt spid="80898">
                                            <p:bg/>
                                          </p:spTgt>
                                        </p:tgtEl>
                                      </p:cBhvr>
                                    </p:animEffect>
                                  </p:childTnLst>
                                </p:cTn>
                              </p:par>
                              <p:par>
                                <p:cTn id="13" presetID="10" presetClass="entr" presetSubtype="0" fill="hold" grpId="0" nodeType="withEffect" nodePh="1">
                                  <p:stCondLst>
                                    <p:cond delay="0"/>
                                  </p:stCondLst>
                                  <p:endCondLst>
                                    <p:cond evt="begin" delay="0">
                                      <p:tn val="13"/>
                                    </p:cond>
                                  </p:endCondLst>
                                  <p:childTnLst>
                                    <p:set>
                                      <p:cBhvr>
                                        <p:cTn id="14" dur="1" fill="hold">
                                          <p:stCondLst>
                                            <p:cond delay="0"/>
                                          </p:stCondLst>
                                        </p:cTn>
                                        <p:tgtEl>
                                          <p:spTgt spid="80898">
                                            <p:txEl>
                                              <p:pRg st="0" end="0"/>
                                            </p:txEl>
                                          </p:spTgt>
                                        </p:tgtEl>
                                        <p:attrNameLst>
                                          <p:attrName>style.visibility</p:attrName>
                                        </p:attrNameLst>
                                      </p:cBhvr>
                                      <p:to>
                                        <p:strVal val="visible"/>
                                      </p:to>
                                    </p:set>
                                    <p:animEffect transition="in" filter="fade">
                                      <p:cBhvr>
                                        <p:cTn id="15" dur="2000"/>
                                        <p:tgtEl>
                                          <p:spTgt spid="80898">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wipe(down)">
                                      <p:cBhvr>
                                        <p:cTn id="20" dur="500"/>
                                        <p:tgtEl>
                                          <p:spTgt spid="4">
                                            <p:txEl>
                                              <p:pRg st="0" end="0"/>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wipe(down)">
                                      <p:cBhvr>
                                        <p:cTn id="23" dur="5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80899"/>
                                        </p:tgtEl>
                                        <p:attrNameLst>
                                          <p:attrName>style.visibility</p:attrName>
                                        </p:attrNameLst>
                                      </p:cBhvr>
                                      <p:to>
                                        <p:strVal val="visible"/>
                                      </p:to>
                                    </p:set>
                                    <p:animEffect transition="in" filter="wipe(down)">
                                      <p:cBhvr>
                                        <p:cTn id="28" dur="500"/>
                                        <p:tgtEl>
                                          <p:spTgt spid="8089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80900"/>
                                        </p:tgtEl>
                                        <p:attrNameLst>
                                          <p:attrName>style.visibility</p:attrName>
                                        </p:attrNameLst>
                                      </p:cBhvr>
                                      <p:to>
                                        <p:strVal val="visible"/>
                                      </p:to>
                                    </p:set>
                                    <p:anim calcmode="lin" valueType="num">
                                      <p:cBhvr additive="base">
                                        <p:cTn id="33" dur="500" fill="hold"/>
                                        <p:tgtEl>
                                          <p:spTgt spid="80900"/>
                                        </p:tgtEl>
                                        <p:attrNameLst>
                                          <p:attrName>ppt_x</p:attrName>
                                        </p:attrNameLst>
                                      </p:cBhvr>
                                      <p:tavLst>
                                        <p:tav tm="0">
                                          <p:val>
                                            <p:strVal val="#ppt_x"/>
                                          </p:val>
                                        </p:tav>
                                        <p:tav tm="100000">
                                          <p:val>
                                            <p:strVal val="#ppt_x"/>
                                          </p:val>
                                        </p:tav>
                                      </p:tavLst>
                                    </p:anim>
                                    <p:anim calcmode="lin" valueType="num">
                                      <p:cBhvr additive="base">
                                        <p:cTn id="34" dur="500" fill="hold"/>
                                        <p:tgtEl>
                                          <p:spTgt spid="80900"/>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0902">
                                            <p:bg/>
                                          </p:spTgt>
                                        </p:tgtEl>
                                        <p:attrNameLst>
                                          <p:attrName>style.visibility</p:attrName>
                                        </p:attrNameLst>
                                      </p:cBhvr>
                                      <p:to>
                                        <p:strVal val="visible"/>
                                      </p:to>
                                    </p:set>
                                    <p:animEffect transition="in" filter="fade">
                                      <p:cBhvr>
                                        <p:cTn id="39" dur="2000"/>
                                        <p:tgtEl>
                                          <p:spTgt spid="8090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0902">
                                            <p:txEl>
                                              <p:pRg st="0" end="0"/>
                                            </p:txEl>
                                          </p:spTgt>
                                        </p:tgtEl>
                                        <p:attrNameLst>
                                          <p:attrName>style.visibility</p:attrName>
                                        </p:attrNameLst>
                                      </p:cBhvr>
                                      <p:to>
                                        <p:strVal val="visible"/>
                                      </p:to>
                                    </p:set>
                                    <p:animEffect transition="in" filter="fade">
                                      <p:cBhvr>
                                        <p:cTn id="42" dur="2000"/>
                                        <p:tgtEl>
                                          <p:spTgt spid="8090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0901">
                                            <p:bg/>
                                          </p:spTgt>
                                        </p:tgtEl>
                                        <p:attrNameLst>
                                          <p:attrName>style.visibility</p:attrName>
                                        </p:attrNameLst>
                                      </p:cBhvr>
                                      <p:to>
                                        <p:strVal val="visible"/>
                                      </p:to>
                                    </p:set>
                                    <p:animEffect transition="in" filter="fade">
                                      <p:cBhvr>
                                        <p:cTn id="47" dur="2000"/>
                                        <p:tgtEl>
                                          <p:spTgt spid="8090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0901">
                                            <p:txEl>
                                              <p:pRg st="0" end="0"/>
                                            </p:txEl>
                                          </p:spTgt>
                                        </p:tgtEl>
                                        <p:attrNameLst>
                                          <p:attrName>style.visibility</p:attrName>
                                        </p:attrNameLst>
                                      </p:cBhvr>
                                      <p:to>
                                        <p:strVal val="visible"/>
                                      </p:to>
                                    </p:set>
                                    <p:animEffect transition="in" filter="fade">
                                      <p:cBhvr>
                                        <p:cTn id="50" dur="2000"/>
                                        <p:tgtEl>
                                          <p:spTgt spid="8090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80905"/>
                                        </p:tgtEl>
                                        <p:attrNameLst>
                                          <p:attrName>style.visibility</p:attrName>
                                        </p:attrNameLst>
                                      </p:cBhvr>
                                      <p:to>
                                        <p:strVal val="visible"/>
                                      </p:to>
                                    </p:set>
                                    <p:animEffect transition="in" filter="wipe(down)">
                                      <p:cBhvr>
                                        <p:cTn id="55" dur="500"/>
                                        <p:tgtEl>
                                          <p:spTgt spid="80905"/>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80910"/>
                                        </p:tgtEl>
                                        <p:attrNameLst>
                                          <p:attrName>style.visibility</p:attrName>
                                        </p:attrNameLst>
                                      </p:cBhvr>
                                      <p:to>
                                        <p:strVal val="visible"/>
                                      </p:to>
                                    </p:set>
                                    <p:animEffect transition="in" filter="wipe(down)">
                                      <p:cBhvr>
                                        <p:cTn id="60" dur="500"/>
                                        <p:tgtEl>
                                          <p:spTgt spid="80910"/>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80907">
                                            <p:bg/>
                                          </p:spTgt>
                                        </p:tgtEl>
                                        <p:attrNameLst>
                                          <p:attrName>style.visibility</p:attrName>
                                        </p:attrNameLst>
                                      </p:cBhvr>
                                      <p:to>
                                        <p:strVal val="visible"/>
                                      </p:to>
                                    </p:set>
                                    <p:animEffect transition="in" filter="fade">
                                      <p:cBhvr>
                                        <p:cTn id="65" dur="2000"/>
                                        <p:tgtEl>
                                          <p:spTgt spid="80907">
                                            <p:bg/>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80907">
                                            <p:txEl>
                                              <p:pRg st="0" end="0"/>
                                            </p:txEl>
                                          </p:spTgt>
                                        </p:tgtEl>
                                        <p:attrNameLst>
                                          <p:attrName>style.visibility</p:attrName>
                                        </p:attrNameLst>
                                      </p:cBhvr>
                                      <p:to>
                                        <p:strVal val="visible"/>
                                      </p:to>
                                    </p:set>
                                    <p:animEffect transition="in" filter="fade">
                                      <p:cBhvr>
                                        <p:cTn id="68" dur="2000"/>
                                        <p:tgtEl>
                                          <p:spTgt spid="80907">
                                            <p:txEl>
                                              <p:pRg st="0" end="0"/>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80904"/>
                                        </p:tgtEl>
                                        <p:attrNameLst>
                                          <p:attrName>style.visibility</p:attrName>
                                        </p:attrNameLst>
                                      </p:cBhvr>
                                      <p:to>
                                        <p:strVal val="visible"/>
                                      </p:to>
                                    </p:set>
                                    <p:animEffect transition="in" filter="wipe(down)">
                                      <p:cBhvr>
                                        <p:cTn id="73" dur="500"/>
                                        <p:tgtEl>
                                          <p:spTgt spid="80904"/>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80903">
                                            <p:bg/>
                                          </p:spTgt>
                                        </p:tgtEl>
                                        <p:attrNameLst>
                                          <p:attrName>style.visibility</p:attrName>
                                        </p:attrNameLst>
                                      </p:cBhvr>
                                      <p:to>
                                        <p:strVal val="visible"/>
                                      </p:to>
                                    </p:set>
                                    <p:animEffect transition="in" filter="fade">
                                      <p:cBhvr>
                                        <p:cTn id="78" dur="2000"/>
                                        <p:tgtEl>
                                          <p:spTgt spid="80903">
                                            <p:bg/>
                                          </p:spTgt>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80903">
                                            <p:txEl>
                                              <p:pRg st="2" end="2"/>
                                            </p:txEl>
                                          </p:spTgt>
                                        </p:tgtEl>
                                        <p:attrNameLst>
                                          <p:attrName>style.visibility</p:attrName>
                                        </p:attrNameLst>
                                      </p:cBhvr>
                                      <p:to>
                                        <p:strVal val="visible"/>
                                      </p:to>
                                    </p:set>
                                    <p:animEffect transition="in" filter="fade">
                                      <p:cBhvr>
                                        <p:cTn id="83" dur="2000"/>
                                        <p:tgtEl>
                                          <p:spTgt spid="80903">
                                            <p:txEl>
                                              <p:pRg st="2" end="2"/>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80903">
                                            <p:txEl>
                                              <p:pRg st="3" end="3"/>
                                            </p:txEl>
                                          </p:spTgt>
                                        </p:tgtEl>
                                        <p:attrNameLst>
                                          <p:attrName>style.visibility</p:attrName>
                                        </p:attrNameLst>
                                      </p:cBhvr>
                                      <p:to>
                                        <p:strVal val="visible"/>
                                      </p:to>
                                    </p:set>
                                    <p:animEffect transition="in" filter="fade">
                                      <p:cBhvr>
                                        <p:cTn id="88" dur="2000"/>
                                        <p:tgtEl>
                                          <p:spTgt spid="80903">
                                            <p:txEl>
                                              <p:pRg st="3" end="3"/>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80903">
                                            <p:txEl>
                                              <p:pRg st="4" end="4"/>
                                            </p:txEl>
                                          </p:spTgt>
                                        </p:tgtEl>
                                        <p:attrNameLst>
                                          <p:attrName>style.visibility</p:attrName>
                                        </p:attrNameLst>
                                      </p:cBhvr>
                                      <p:to>
                                        <p:strVal val="visible"/>
                                      </p:to>
                                    </p:set>
                                    <p:animEffect transition="in" filter="fade">
                                      <p:cBhvr>
                                        <p:cTn id="93" dur="2000"/>
                                        <p:tgtEl>
                                          <p:spTgt spid="80903">
                                            <p:txEl>
                                              <p:pRg st="4" end="4"/>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grpId="0" nodeType="clickEffect">
                                  <p:stCondLst>
                                    <p:cond delay="0"/>
                                  </p:stCondLst>
                                  <p:childTnLst>
                                    <p:set>
                                      <p:cBhvr>
                                        <p:cTn id="97" dur="1" fill="hold">
                                          <p:stCondLst>
                                            <p:cond delay="0"/>
                                          </p:stCondLst>
                                        </p:cTn>
                                        <p:tgtEl>
                                          <p:spTgt spid="80908"/>
                                        </p:tgtEl>
                                        <p:attrNameLst>
                                          <p:attrName>style.visibility</p:attrName>
                                        </p:attrNameLst>
                                      </p:cBhvr>
                                      <p:to>
                                        <p:strVal val="visible"/>
                                      </p:to>
                                    </p:set>
                                    <p:animEffect transition="in" filter="wipe(down)">
                                      <p:cBhvr>
                                        <p:cTn id="98" dur="500"/>
                                        <p:tgtEl>
                                          <p:spTgt spid="80908"/>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0906">
                                            <p:bg/>
                                          </p:spTgt>
                                        </p:tgtEl>
                                        <p:attrNameLst>
                                          <p:attrName>style.visibility</p:attrName>
                                        </p:attrNameLst>
                                      </p:cBhvr>
                                      <p:to>
                                        <p:strVal val="visible"/>
                                      </p:to>
                                    </p:set>
                                    <p:animEffect transition="in" filter="fade">
                                      <p:cBhvr>
                                        <p:cTn id="103" dur="2000"/>
                                        <p:tgtEl>
                                          <p:spTgt spid="80906">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0906">
                                            <p:txEl>
                                              <p:pRg st="0" end="0"/>
                                            </p:txEl>
                                          </p:spTgt>
                                        </p:tgtEl>
                                        <p:attrNameLst>
                                          <p:attrName>style.visibility</p:attrName>
                                        </p:attrNameLst>
                                      </p:cBhvr>
                                      <p:to>
                                        <p:strVal val="visible"/>
                                      </p:to>
                                    </p:set>
                                    <p:animEffect transition="in" filter="fade">
                                      <p:cBhvr>
                                        <p:cTn id="106" dur="2000"/>
                                        <p:tgtEl>
                                          <p:spTgt spid="80906">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4" fill="hold" nodeType="clickEffect">
                                  <p:stCondLst>
                                    <p:cond delay="0"/>
                                  </p:stCondLst>
                                  <p:childTnLst>
                                    <p:set>
                                      <p:cBhvr>
                                        <p:cTn id="110" dur="1" fill="hold">
                                          <p:stCondLst>
                                            <p:cond delay="0"/>
                                          </p:stCondLst>
                                        </p:cTn>
                                        <p:tgtEl>
                                          <p:spTgt spid="80911"/>
                                        </p:tgtEl>
                                        <p:attrNameLst>
                                          <p:attrName>style.visibility</p:attrName>
                                        </p:attrNameLst>
                                      </p:cBhvr>
                                      <p:to>
                                        <p:strVal val="visible"/>
                                      </p:to>
                                    </p:set>
                                    <p:animEffect transition="in" filter="wipe(down)">
                                      <p:cBhvr>
                                        <p:cTn id="111" dur="500"/>
                                        <p:tgtEl>
                                          <p:spTgt spid="80911"/>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4" fill="hold" grpId="0" nodeType="clickEffect">
                                  <p:stCondLst>
                                    <p:cond delay="0"/>
                                  </p:stCondLst>
                                  <p:childTnLst>
                                    <p:set>
                                      <p:cBhvr>
                                        <p:cTn id="115" dur="1" fill="hold">
                                          <p:stCondLst>
                                            <p:cond delay="0"/>
                                          </p:stCondLst>
                                        </p:cTn>
                                        <p:tgtEl>
                                          <p:spTgt spid="42"/>
                                        </p:tgtEl>
                                        <p:attrNameLst>
                                          <p:attrName>style.visibility</p:attrName>
                                        </p:attrNameLst>
                                      </p:cBhvr>
                                      <p:to>
                                        <p:strVal val="visible"/>
                                      </p:to>
                                    </p:set>
                                    <p:animEffect transition="in" filter="wipe(down)">
                                      <p:cBhvr>
                                        <p:cTn id="116" dur="500"/>
                                        <p:tgtEl>
                                          <p:spTgt spid="42"/>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80913">
                                            <p:bg/>
                                          </p:spTgt>
                                        </p:tgtEl>
                                        <p:attrNameLst>
                                          <p:attrName>style.visibility</p:attrName>
                                        </p:attrNameLst>
                                      </p:cBhvr>
                                      <p:to>
                                        <p:strVal val="visible"/>
                                      </p:to>
                                    </p:set>
                                    <p:animEffect transition="in" filter="fade">
                                      <p:cBhvr>
                                        <p:cTn id="121" dur="2000"/>
                                        <p:tgtEl>
                                          <p:spTgt spid="80913">
                                            <p:bg/>
                                          </p:spTgt>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80913">
                                            <p:txEl>
                                              <p:pRg st="1" end="1"/>
                                            </p:txEl>
                                          </p:spTgt>
                                        </p:tgtEl>
                                        <p:attrNameLst>
                                          <p:attrName>style.visibility</p:attrName>
                                        </p:attrNameLst>
                                      </p:cBhvr>
                                      <p:to>
                                        <p:strVal val="visible"/>
                                      </p:to>
                                    </p:set>
                                    <p:animEffect transition="in" filter="fade">
                                      <p:cBhvr>
                                        <p:cTn id="124" dur="2000"/>
                                        <p:tgtEl>
                                          <p:spTgt spid="80913">
                                            <p:txEl>
                                              <p:pRg st="1" end="1"/>
                                            </p:txEl>
                                          </p:spTgt>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nodeType="clickEffect">
                                  <p:stCondLst>
                                    <p:cond delay="0"/>
                                  </p:stCondLst>
                                  <p:childTnLst>
                                    <p:set>
                                      <p:cBhvr>
                                        <p:cTn id="128" dur="1" fill="hold">
                                          <p:stCondLst>
                                            <p:cond delay="0"/>
                                          </p:stCondLst>
                                        </p:cTn>
                                        <p:tgtEl>
                                          <p:spTgt spid="51"/>
                                        </p:tgtEl>
                                        <p:attrNameLst>
                                          <p:attrName>style.visibility</p:attrName>
                                        </p:attrNameLst>
                                      </p:cBhvr>
                                      <p:to>
                                        <p:strVal val="visible"/>
                                      </p:to>
                                    </p:set>
                                    <p:animEffect transition="in" filter="wipe(down)">
                                      <p:cBhvr>
                                        <p:cTn id="129" dur="500"/>
                                        <p:tgtEl>
                                          <p:spTgt spid="51"/>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80914">
                                            <p:bg/>
                                          </p:spTgt>
                                        </p:tgtEl>
                                        <p:attrNameLst>
                                          <p:attrName>style.visibility</p:attrName>
                                        </p:attrNameLst>
                                      </p:cBhvr>
                                      <p:to>
                                        <p:strVal val="visible"/>
                                      </p:to>
                                    </p:set>
                                    <p:animEffect transition="in" filter="fade">
                                      <p:cBhvr>
                                        <p:cTn id="134" dur="2000"/>
                                        <p:tgtEl>
                                          <p:spTgt spid="80914">
                                            <p:bg/>
                                          </p:spTgt>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80914">
                                            <p:txEl>
                                              <p:pRg st="1" end="1"/>
                                            </p:txEl>
                                          </p:spTgt>
                                        </p:tgtEl>
                                        <p:attrNameLst>
                                          <p:attrName>style.visibility</p:attrName>
                                        </p:attrNameLst>
                                      </p:cBhvr>
                                      <p:to>
                                        <p:strVal val="visible"/>
                                      </p:to>
                                    </p:set>
                                    <p:animEffect transition="in" filter="fade">
                                      <p:cBhvr>
                                        <p:cTn id="137" dur="2000"/>
                                        <p:tgtEl>
                                          <p:spTgt spid="80914">
                                            <p:txEl>
                                              <p:pRg st="1" end="1"/>
                                            </p:txEl>
                                          </p:spTgt>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53"/>
                                        </p:tgtEl>
                                        <p:attrNameLst>
                                          <p:attrName>style.visibility</p:attrName>
                                        </p:attrNameLst>
                                      </p:cBhvr>
                                      <p:to>
                                        <p:strVal val="visible"/>
                                      </p:to>
                                    </p:set>
                                    <p:animEffect transition="in" filter="fade">
                                      <p:cBhvr>
                                        <p:cTn id="142" dur="2000"/>
                                        <p:tgtEl>
                                          <p:spTgt spid="53"/>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80915">
                                            <p:bg/>
                                          </p:spTgt>
                                        </p:tgtEl>
                                        <p:attrNameLst>
                                          <p:attrName>style.visibility</p:attrName>
                                        </p:attrNameLst>
                                      </p:cBhvr>
                                      <p:to>
                                        <p:strVal val="visible"/>
                                      </p:to>
                                    </p:set>
                                    <p:animEffect transition="in" filter="fade">
                                      <p:cBhvr>
                                        <p:cTn id="147" dur="2000"/>
                                        <p:tgtEl>
                                          <p:spTgt spid="80915">
                                            <p:bg/>
                                          </p:spTgt>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80915">
                                            <p:txEl>
                                              <p:pRg st="1" end="1"/>
                                            </p:txEl>
                                          </p:spTgt>
                                        </p:tgtEl>
                                        <p:attrNameLst>
                                          <p:attrName>style.visibility</p:attrName>
                                        </p:attrNameLst>
                                      </p:cBhvr>
                                      <p:to>
                                        <p:strVal val="visible"/>
                                      </p:to>
                                    </p:set>
                                    <p:animEffect transition="in" filter="fade">
                                      <p:cBhvr>
                                        <p:cTn id="150" dur="2000"/>
                                        <p:tgtEl>
                                          <p:spTgt spid="80915">
                                            <p:txEl>
                                              <p:pRg st="1" end="1"/>
                                            </p:txEl>
                                          </p:spTgt>
                                        </p:tgtEl>
                                      </p:cBhvr>
                                    </p:animEffect>
                                  </p:childTnLst>
                                </p:cTn>
                              </p:par>
                            </p:childTnLst>
                          </p:cTn>
                        </p:par>
                      </p:childTnLst>
                    </p:cTn>
                  </p:par>
                  <p:par>
                    <p:cTn id="151" fill="hold">
                      <p:stCondLst>
                        <p:cond delay="indefinite"/>
                      </p:stCondLst>
                      <p:childTnLst>
                        <p:par>
                          <p:cTn id="152" fill="hold">
                            <p:stCondLst>
                              <p:cond delay="0"/>
                            </p:stCondLst>
                            <p:childTnLst>
                              <p:par>
                                <p:cTn id="153" presetID="22" presetClass="entr" presetSubtype="4" fill="hold" nodeType="clickEffect">
                                  <p:stCondLst>
                                    <p:cond delay="0"/>
                                  </p:stCondLst>
                                  <p:childTnLst>
                                    <p:set>
                                      <p:cBhvr>
                                        <p:cTn id="154" dur="1" fill="hold">
                                          <p:stCondLst>
                                            <p:cond delay="0"/>
                                          </p:stCondLst>
                                        </p:cTn>
                                        <p:tgtEl>
                                          <p:spTgt spid="50"/>
                                        </p:tgtEl>
                                        <p:attrNameLst>
                                          <p:attrName>style.visibility</p:attrName>
                                        </p:attrNameLst>
                                      </p:cBhvr>
                                      <p:to>
                                        <p:strVal val="visible"/>
                                      </p:to>
                                    </p:set>
                                    <p:animEffect transition="in" filter="wipe(down)">
                                      <p:cBhvr>
                                        <p:cTn id="155" dur="500"/>
                                        <p:tgtEl>
                                          <p:spTgt spid="50"/>
                                        </p:tgtEl>
                                      </p:cBhvr>
                                    </p:animEffect>
                                  </p:childTnLst>
                                </p:cTn>
                              </p:par>
                            </p:childTnLst>
                          </p:cTn>
                        </p:par>
                      </p:childTnLst>
                    </p:cTn>
                  </p:par>
                  <p:par>
                    <p:cTn id="156" fill="hold">
                      <p:stCondLst>
                        <p:cond delay="indefinite"/>
                      </p:stCondLst>
                      <p:childTnLst>
                        <p:par>
                          <p:cTn id="157" fill="hold">
                            <p:stCondLst>
                              <p:cond delay="0"/>
                            </p:stCondLst>
                            <p:childTnLst>
                              <p:par>
                                <p:cTn id="158" presetID="10" presetClass="entr" presetSubtype="0" fill="hold" grpId="0" nodeType="clickEffect">
                                  <p:stCondLst>
                                    <p:cond delay="0"/>
                                  </p:stCondLst>
                                  <p:childTnLst>
                                    <p:set>
                                      <p:cBhvr>
                                        <p:cTn id="159" dur="1" fill="hold">
                                          <p:stCondLst>
                                            <p:cond delay="0"/>
                                          </p:stCondLst>
                                        </p:cTn>
                                        <p:tgtEl>
                                          <p:spTgt spid="80916">
                                            <p:bg/>
                                          </p:spTgt>
                                        </p:tgtEl>
                                        <p:attrNameLst>
                                          <p:attrName>style.visibility</p:attrName>
                                        </p:attrNameLst>
                                      </p:cBhvr>
                                      <p:to>
                                        <p:strVal val="visible"/>
                                      </p:to>
                                    </p:set>
                                    <p:animEffect transition="in" filter="fade">
                                      <p:cBhvr>
                                        <p:cTn id="160" dur="2000"/>
                                        <p:tgtEl>
                                          <p:spTgt spid="80916">
                                            <p:bg/>
                                          </p:spTgt>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80916">
                                            <p:txEl>
                                              <p:pRg st="1" end="1"/>
                                            </p:txEl>
                                          </p:spTgt>
                                        </p:tgtEl>
                                        <p:attrNameLst>
                                          <p:attrName>style.visibility</p:attrName>
                                        </p:attrNameLst>
                                      </p:cBhvr>
                                      <p:to>
                                        <p:strVal val="visible"/>
                                      </p:to>
                                    </p:set>
                                    <p:animEffect transition="in" filter="fade">
                                      <p:cBhvr>
                                        <p:cTn id="163" dur="2000"/>
                                        <p:tgtEl>
                                          <p:spTgt spid="80916">
                                            <p:txEl>
                                              <p:pRg st="1" end="1"/>
                                            </p:txEl>
                                          </p:spTgt>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grpId="0" nodeType="clickEffect">
                                  <p:stCondLst>
                                    <p:cond delay="0"/>
                                  </p:stCondLst>
                                  <p:childTnLst>
                                    <p:set>
                                      <p:cBhvr>
                                        <p:cTn id="167" dur="1" fill="hold">
                                          <p:stCondLst>
                                            <p:cond delay="0"/>
                                          </p:stCondLst>
                                        </p:cTn>
                                        <p:tgtEl>
                                          <p:spTgt spid="80917">
                                            <p:bg/>
                                          </p:spTgt>
                                        </p:tgtEl>
                                        <p:attrNameLst>
                                          <p:attrName>style.visibility</p:attrName>
                                        </p:attrNameLst>
                                      </p:cBhvr>
                                      <p:to>
                                        <p:strVal val="visible"/>
                                      </p:to>
                                    </p:set>
                                    <p:animEffect transition="in" filter="fade">
                                      <p:cBhvr>
                                        <p:cTn id="168" dur="2000"/>
                                        <p:tgtEl>
                                          <p:spTgt spid="80917">
                                            <p:bg/>
                                          </p:spTgt>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80917">
                                            <p:txEl>
                                              <p:pRg st="1" end="1"/>
                                            </p:txEl>
                                          </p:spTgt>
                                        </p:tgtEl>
                                        <p:attrNameLst>
                                          <p:attrName>style.visibility</p:attrName>
                                        </p:attrNameLst>
                                      </p:cBhvr>
                                      <p:to>
                                        <p:strVal val="visible"/>
                                      </p:to>
                                    </p:set>
                                    <p:animEffect transition="in" filter="fade">
                                      <p:cBhvr>
                                        <p:cTn id="171" dur="2000"/>
                                        <p:tgtEl>
                                          <p:spTgt spid="809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7" grpId="0" build="allAtOnce"/>
      <p:bldP spid="80898" grpId="0" build="allAtOnce" animBg="1"/>
      <p:bldP spid="4" grpId="0" build="allAtOnce"/>
      <p:bldP spid="80901" grpId="0" build="allAtOnce" animBg="1"/>
      <p:bldP spid="80902" grpId="0" build="allAtOnce" animBg="1"/>
      <p:bldP spid="80903" grpId="0" build="p" animBg="1"/>
      <p:bldP spid="80906" grpId="0" build="allAtOnce" animBg="1"/>
      <p:bldP spid="80907" grpId="0" build="allAtOnce" animBg="1"/>
      <p:bldP spid="80908" grpId="0" animBg="1"/>
      <p:bldP spid="80910" grpId="0" animBg="1"/>
      <p:bldP spid="42" grpId="0" animBg="1"/>
      <p:bldP spid="80913" grpId="0" build="allAtOnce" animBg="1"/>
      <p:bldP spid="80914" grpId="0" build="allAtOnce" animBg="1"/>
      <p:bldP spid="80915" grpId="0" build="allAtOnce" animBg="1"/>
      <p:bldP spid="80916" grpId="0" build="allAtOnce" animBg="1"/>
      <p:bldP spid="80917"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rchemin horizontal 2"/>
          <p:cNvSpPr/>
          <p:nvPr/>
        </p:nvSpPr>
        <p:spPr>
          <a:xfrm>
            <a:off x="1214414" y="428604"/>
            <a:ext cx="2928950" cy="1143008"/>
          </a:xfrm>
          <a:prstGeom prst="horizontalScroll">
            <a:avLst/>
          </a:prstGeom>
          <a:blipFill>
            <a:blip r:embed="rId3"/>
            <a:tile tx="0" ty="0" sx="100000" sy="100000" flip="none" algn="tl"/>
          </a:blipFill>
          <a:effectLst>
            <a:glow rad="228600">
              <a:schemeClr val="accent3">
                <a:satMod val="175000"/>
                <a:alpha val="40000"/>
              </a:schemeClr>
            </a:glow>
          </a:effectLst>
          <a:scene3d>
            <a:camera prst="obliqueBottom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tx1"/>
                </a:solidFill>
                <a:latin typeface="Times New Roman" pitchFamily="18" charset="0"/>
                <a:cs typeface="Times New Roman" pitchFamily="18" charset="0"/>
              </a:rPr>
              <a:t>Détermination de l’humidité</a:t>
            </a:r>
            <a:endParaRPr lang="fr-FR" sz="2400" b="1" dirty="0">
              <a:solidFill>
                <a:schemeClr val="tx1"/>
              </a:solidFill>
              <a:latin typeface="Times New Roman" pitchFamily="18" charset="0"/>
              <a:cs typeface="Times New Roman" pitchFamily="18" charset="0"/>
            </a:endParaRPr>
          </a:p>
        </p:txBody>
      </p:sp>
      <p:sp>
        <p:nvSpPr>
          <p:cNvPr id="4" name="Rectangle 3"/>
          <p:cNvSpPr/>
          <p:nvPr/>
        </p:nvSpPr>
        <p:spPr>
          <a:xfrm>
            <a:off x="571472" y="1785926"/>
            <a:ext cx="3845925" cy="369332"/>
          </a:xfrm>
          <a:prstGeom prst="rect">
            <a:avLst/>
          </a:prstGeom>
        </p:spPr>
        <p:txBody>
          <a:bodyPr wrap="none">
            <a:spAutoFit/>
          </a:bodyPr>
          <a:lstStyle/>
          <a:p>
            <a:r>
              <a:rPr lang="fr-FR" b="1" dirty="0" smtClean="0">
                <a:latin typeface="Times New Roman" pitchFamily="18" charset="0"/>
                <a:cs typeface="Times New Roman" pitchFamily="18" charset="0"/>
              </a:rPr>
              <a:t>S’exprime selon la formule suivante: </a:t>
            </a:r>
            <a:endParaRPr lang="fr-FR" b="1" dirty="0">
              <a:latin typeface="Times New Roman" pitchFamily="18" charset="0"/>
              <a:cs typeface="Times New Roman" pitchFamily="18" charset="0"/>
            </a:endParaRPr>
          </a:p>
        </p:txBody>
      </p:sp>
      <p:sp>
        <p:nvSpPr>
          <p:cNvPr id="82946" name="AutoShape 181"/>
          <p:cNvSpPr>
            <a:spLocks noChangeArrowheads="1"/>
          </p:cNvSpPr>
          <p:nvPr/>
        </p:nvSpPr>
        <p:spPr bwMode="auto">
          <a:xfrm>
            <a:off x="785786" y="2428868"/>
            <a:ext cx="3429024" cy="642942"/>
          </a:xfrm>
          <a:prstGeom prst="roundRect">
            <a:avLst>
              <a:gd name="adj" fmla="val 16667"/>
            </a:avLst>
          </a:prstGeom>
          <a:solidFill>
            <a:srgbClr val="ACC1E8"/>
          </a:solidFill>
          <a:ln w="127000" cmpd="dbl">
            <a:solidFill>
              <a:srgbClr val="7598D9"/>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H (%) = [(P</a:t>
            </a:r>
            <a:r>
              <a:rPr kumimoji="0" lang="fr-FR" sz="2000" b="1"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0</a:t>
            </a:r>
            <a:r>
              <a:rPr kumimoji="0" lang="fr-FR" sz="20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P</a:t>
            </a:r>
            <a:r>
              <a:rPr kumimoji="0" lang="fr-FR" sz="2000" b="1"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1</a:t>
            </a:r>
            <a:r>
              <a:rPr kumimoji="0" lang="fr-FR" sz="20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)/P</a:t>
            </a:r>
            <a:r>
              <a:rPr kumimoji="0" lang="fr-FR" sz="2000" b="1" i="0" u="none" strike="noStrike" cap="none" normalizeH="0" baseline="-25000" dirty="0" smtClean="0">
                <a:ln>
                  <a:noFill/>
                </a:ln>
                <a:solidFill>
                  <a:schemeClr val="tx1"/>
                </a:solidFill>
                <a:effectLst/>
                <a:latin typeface="Times New Roman" pitchFamily="18" charset="0"/>
                <a:ea typeface="Arial" pitchFamily="34" charset="0"/>
                <a:cs typeface="Arial" pitchFamily="34" charset="0"/>
              </a:rPr>
              <a:t>0</a:t>
            </a:r>
            <a:r>
              <a:rPr kumimoji="0" lang="fr-FR" sz="20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 100</a:t>
            </a:r>
            <a:endParaRPr kumimoji="0" lang="en-US" sz="20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2947" name="Rectangle 3"/>
          <p:cNvSpPr>
            <a:spLocks noChangeArrowheads="1"/>
          </p:cNvSpPr>
          <p:nvPr/>
        </p:nvSpPr>
        <p:spPr bwMode="auto">
          <a:xfrm>
            <a:off x="0" y="3357562"/>
            <a:ext cx="4786346" cy="24468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 (%)</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Taux d’humidité exprimé en pourcentage.</a:t>
            </a:r>
          </a:p>
          <a:p>
            <a:pPr marL="0" marR="0" lvl="0" indent="0" algn="just" defTabSz="914400" rtl="0" eaLnBrk="1" fontAlgn="base" latinLnBrk="0" hangingPunct="1">
              <a:lnSpc>
                <a:spcPct val="150000"/>
              </a:lnSpc>
              <a:spcBef>
                <a:spcPct val="0"/>
              </a:spcBef>
              <a:spcAft>
                <a:spcPct val="0"/>
              </a:spcAft>
              <a:buClrTx/>
              <a:buSzTx/>
              <a:buFontTx/>
              <a:buNone/>
              <a:tabLst/>
            </a:pPr>
            <a:endParaRPr kumimoji="0" lang="fr-FR"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t>
            </a:r>
            <a:r>
              <a:rPr kumimoji="0" lang="fr-FR" sz="20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Poids de l’échantillon avant séchage (g).</a:t>
            </a:r>
          </a:p>
          <a:p>
            <a:pPr marL="0" marR="0" lvl="0" indent="0" algn="just" defTabSz="914400" rtl="0" eaLnBrk="0" fontAlgn="base" latinLnBrk="0" hangingPunct="0">
              <a:lnSpc>
                <a:spcPct val="150000"/>
              </a:lnSpc>
              <a:spcBef>
                <a:spcPct val="0"/>
              </a:spcBef>
              <a:spcAft>
                <a:spcPct val="0"/>
              </a:spcAft>
              <a:buClrTx/>
              <a:buSzTx/>
              <a:buFontTx/>
              <a:buNone/>
              <a:tabLst/>
            </a:pPr>
            <a:endParaRPr kumimoji="0" lang="fr-FR"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t>
            </a:r>
            <a:r>
              <a:rPr kumimoji="0" lang="fr-FR" sz="20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1</a:t>
            </a: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Poids de l’échantillon après séchage  (g).</a:t>
            </a:r>
            <a:endParaRPr kumimoji="0" lang="fr-FR"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050" name="Picture 2" descr="C:\Users\Admin\Downloads\Camera\20170312_084717.jpg"/>
          <p:cNvPicPr>
            <a:picLocks noChangeAspect="1" noChangeArrowheads="1"/>
          </p:cNvPicPr>
          <p:nvPr/>
        </p:nvPicPr>
        <p:blipFill>
          <a:blip r:embed="rId4" cstate="print"/>
          <a:srcRect/>
          <a:stretch>
            <a:fillRect/>
          </a:stretch>
        </p:blipFill>
        <p:spPr bwMode="auto">
          <a:xfrm>
            <a:off x="5143504" y="357166"/>
            <a:ext cx="3500462" cy="28575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51" name="Picture 3" descr="C:\Users\Admin\Downloads\Camera\20170312_150958.jpg"/>
          <p:cNvPicPr>
            <a:picLocks noChangeAspect="1" noChangeArrowheads="1"/>
          </p:cNvPicPr>
          <p:nvPr/>
        </p:nvPicPr>
        <p:blipFill>
          <a:blip r:embed="rId5" cstate="print"/>
          <a:srcRect/>
          <a:stretch>
            <a:fillRect/>
          </a:stretch>
        </p:blipFill>
        <p:spPr bwMode="auto">
          <a:xfrm>
            <a:off x="5143504" y="3500438"/>
            <a:ext cx="3571900" cy="25003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5786446" y="6286520"/>
            <a:ext cx="2674835" cy="369332"/>
          </a:xfrm>
          <a:prstGeom prst="rect">
            <a:avLst/>
          </a:prstGeom>
        </p:spPr>
        <p:txBody>
          <a:bodyPr wrap="none">
            <a:spAutoFit/>
          </a:bodyPr>
          <a:lstStyle/>
          <a:p>
            <a:r>
              <a:rPr lang="fr-FR" b="1" dirty="0" smtClean="0">
                <a:latin typeface="Times New Roman" pitchFamily="18" charset="0"/>
                <a:ea typeface="Times New Roman" pitchFamily="18" charset="0"/>
                <a:cs typeface="Times New Roman" pitchFamily="18" charset="0"/>
              </a:rPr>
              <a:t> Figure </a:t>
            </a:r>
            <a:r>
              <a:rPr lang="fr-FR" dirty="0" smtClean="0">
                <a:latin typeface="Times New Roman" pitchFamily="18" charset="0"/>
                <a:ea typeface="Times New Roman" pitchFamily="18" charset="0"/>
                <a:cs typeface="Times New Roman" pitchFamily="18" charset="0"/>
              </a:rPr>
              <a:t>: Appareil d’étuve </a:t>
            </a:r>
            <a:endParaRPr lang="fr-FR"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20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2946">
                                            <p:bg/>
                                          </p:spTgt>
                                        </p:tgtEl>
                                        <p:attrNameLst>
                                          <p:attrName>style.visibility</p:attrName>
                                        </p:attrNameLst>
                                      </p:cBhvr>
                                      <p:to>
                                        <p:strVal val="visible"/>
                                      </p:to>
                                    </p:set>
                                    <p:animEffect transition="in" filter="fade">
                                      <p:cBhvr>
                                        <p:cTn id="20" dur="2000"/>
                                        <p:tgtEl>
                                          <p:spTgt spid="82946">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2946">
                                            <p:txEl>
                                              <p:pRg st="0" end="0"/>
                                            </p:txEl>
                                          </p:spTgt>
                                        </p:tgtEl>
                                        <p:attrNameLst>
                                          <p:attrName>style.visibility</p:attrName>
                                        </p:attrNameLst>
                                      </p:cBhvr>
                                      <p:to>
                                        <p:strVal val="visible"/>
                                      </p:to>
                                    </p:set>
                                    <p:animEffect transition="in" filter="fade">
                                      <p:cBhvr>
                                        <p:cTn id="23" dur="2000"/>
                                        <p:tgtEl>
                                          <p:spTgt spid="8294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2947">
                                            <p:txEl>
                                              <p:pRg st="0" end="0"/>
                                            </p:txEl>
                                          </p:spTgt>
                                        </p:tgtEl>
                                        <p:attrNameLst>
                                          <p:attrName>style.visibility</p:attrName>
                                        </p:attrNameLst>
                                      </p:cBhvr>
                                      <p:to>
                                        <p:strVal val="visible"/>
                                      </p:to>
                                    </p:set>
                                    <p:animEffect transition="in" filter="fade">
                                      <p:cBhvr>
                                        <p:cTn id="28" dur="2000"/>
                                        <p:tgtEl>
                                          <p:spTgt spid="82947">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2947">
                                            <p:txEl>
                                              <p:pRg st="2" end="2"/>
                                            </p:txEl>
                                          </p:spTgt>
                                        </p:tgtEl>
                                        <p:attrNameLst>
                                          <p:attrName>style.visibility</p:attrName>
                                        </p:attrNameLst>
                                      </p:cBhvr>
                                      <p:to>
                                        <p:strVal val="visible"/>
                                      </p:to>
                                    </p:set>
                                    <p:animEffect transition="in" filter="fade">
                                      <p:cBhvr>
                                        <p:cTn id="31" dur="2000"/>
                                        <p:tgtEl>
                                          <p:spTgt spid="82947">
                                            <p:txEl>
                                              <p:pRg st="2" end="2"/>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2947">
                                            <p:txEl>
                                              <p:pRg st="4" end="4"/>
                                            </p:txEl>
                                          </p:spTgt>
                                        </p:tgtEl>
                                        <p:attrNameLst>
                                          <p:attrName>style.visibility</p:attrName>
                                        </p:attrNameLst>
                                      </p:cBhvr>
                                      <p:to>
                                        <p:strVal val="visible"/>
                                      </p:to>
                                    </p:set>
                                    <p:animEffect transition="in" filter="fade">
                                      <p:cBhvr>
                                        <p:cTn id="34" dur="2000"/>
                                        <p:tgtEl>
                                          <p:spTgt spid="82947">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2050"/>
                                        </p:tgtEl>
                                        <p:attrNameLst>
                                          <p:attrName>style.visibility</p:attrName>
                                        </p:attrNameLst>
                                      </p:cBhvr>
                                      <p:to>
                                        <p:strVal val="visible"/>
                                      </p:to>
                                    </p:set>
                                    <p:animEffect transition="in" filter="wipe(down)">
                                      <p:cBhvr>
                                        <p:cTn id="39" dur="500"/>
                                        <p:tgtEl>
                                          <p:spTgt spid="2050"/>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2051"/>
                                        </p:tgtEl>
                                        <p:attrNameLst>
                                          <p:attrName>style.visibility</p:attrName>
                                        </p:attrNameLst>
                                      </p:cBhvr>
                                      <p:to>
                                        <p:strVal val="visible"/>
                                      </p:to>
                                    </p:set>
                                    <p:anim calcmode="lin" valueType="num">
                                      <p:cBhvr additive="base">
                                        <p:cTn id="44" dur="500" fill="hold"/>
                                        <p:tgtEl>
                                          <p:spTgt spid="2051"/>
                                        </p:tgtEl>
                                        <p:attrNameLst>
                                          <p:attrName>ppt_x</p:attrName>
                                        </p:attrNameLst>
                                      </p:cBhvr>
                                      <p:tavLst>
                                        <p:tav tm="0">
                                          <p:val>
                                            <p:strVal val="#ppt_x"/>
                                          </p:val>
                                        </p:tav>
                                        <p:tav tm="100000">
                                          <p:val>
                                            <p:strVal val="#ppt_x"/>
                                          </p:val>
                                        </p:tav>
                                      </p:tavLst>
                                    </p:anim>
                                    <p:anim calcmode="lin" valueType="num">
                                      <p:cBhvr additive="base">
                                        <p:cTn id="45"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4" grpId="0" build="allAtOnce"/>
      <p:bldP spid="82946" grpId="0" build="allAtOnce" animBg="1"/>
      <p:bldP spid="82947" grpId="0" build="allAtOnce"/>
      <p:bldP spid="8"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p:cNvGraphicFramePr/>
          <p:nvPr/>
        </p:nvGraphicFramePr>
        <p:xfrm>
          <a:off x="1142976" y="-214338"/>
          <a:ext cx="7215238" cy="785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3970" name="AutoShape 5" descr="Gouttelettes"/>
          <p:cNvSpPr>
            <a:spLocks noChangeArrowheads="1"/>
          </p:cNvSpPr>
          <p:nvPr/>
        </p:nvSpPr>
        <p:spPr bwMode="auto">
          <a:xfrm>
            <a:off x="3286116" y="714356"/>
            <a:ext cx="2152650" cy="500066"/>
          </a:xfrm>
          <a:prstGeom prst="flowChartAlternateProcess">
            <a:avLst/>
          </a:prstGeom>
          <a:blipFill dpi="0" rotWithShape="0">
            <a:blip r:embed="rId7"/>
            <a:srcRect/>
            <a:tile tx="0" ty="0" sx="100000" sy="100000" flip="none" algn="tl"/>
          </a:blipFill>
          <a:ln w="38100">
            <a:solidFill>
              <a:srgbClr val="575F6D"/>
            </a:solidFill>
            <a:miter lim="800000"/>
            <a:headEnd/>
            <a:tailEnd/>
          </a:ln>
          <a:effectLst>
            <a:prstShdw prst="shdw13" dist="53882" dir="13500000">
              <a:srgbClr val="244482">
                <a:alpha val="50000"/>
              </a:srgbClr>
            </a:prst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800" b="0"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Grain de blé dur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3971" name="AutoShape 8"/>
          <p:cNvSpPr>
            <a:spLocks noChangeArrowheads="1"/>
          </p:cNvSpPr>
          <p:nvPr/>
        </p:nvSpPr>
        <p:spPr bwMode="auto">
          <a:xfrm>
            <a:off x="3286116" y="1643050"/>
            <a:ext cx="2143140" cy="571504"/>
          </a:xfrm>
          <a:prstGeom prst="roundRect">
            <a:avLst>
              <a:gd name="adj" fmla="val 16667"/>
            </a:avLst>
          </a:prstGeom>
          <a:solidFill>
            <a:schemeClr val="bg1"/>
          </a:solidFill>
          <a:ln w="31750">
            <a:solidFill>
              <a:srgbClr val="3667C3"/>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Extraction par solvant</a:t>
            </a: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          « Macération »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3972" name="AutoShape 6"/>
          <p:cNvSpPr>
            <a:spLocks noChangeArrowheads="1"/>
          </p:cNvSpPr>
          <p:nvPr/>
        </p:nvSpPr>
        <p:spPr bwMode="auto">
          <a:xfrm>
            <a:off x="4214810" y="1214422"/>
            <a:ext cx="209550" cy="357190"/>
          </a:xfrm>
          <a:prstGeom prst="downArrow">
            <a:avLst>
              <a:gd name="adj1" fmla="val 50000"/>
              <a:gd name="adj2" fmla="val 58712"/>
            </a:avLst>
          </a:prstGeom>
          <a:solidFill>
            <a:srgbClr val="595C62"/>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83973" name="Oval 127"/>
          <p:cNvSpPr>
            <a:spLocks noChangeArrowheads="1"/>
          </p:cNvSpPr>
          <p:nvPr/>
        </p:nvSpPr>
        <p:spPr bwMode="auto">
          <a:xfrm>
            <a:off x="500034" y="1571612"/>
            <a:ext cx="1631950" cy="647700"/>
          </a:xfrm>
          <a:prstGeom prst="ellipse">
            <a:avLst/>
          </a:prstGeom>
          <a:solidFill>
            <a:schemeClr val="accent6">
              <a:lumMod val="60000"/>
              <a:lumOff val="40000"/>
            </a:schemeClr>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Ether éthylique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3974" name="AutoShape 13"/>
          <p:cNvSpPr>
            <a:spLocks noChangeArrowheads="1"/>
          </p:cNvSpPr>
          <p:nvPr/>
        </p:nvSpPr>
        <p:spPr bwMode="auto">
          <a:xfrm>
            <a:off x="2357422" y="1785926"/>
            <a:ext cx="687387" cy="211137"/>
          </a:xfrm>
          <a:prstGeom prst="rightArrow">
            <a:avLst>
              <a:gd name="adj1" fmla="val 50000"/>
              <a:gd name="adj2" fmla="val 81391"/>
            </a:avLst>
          </a:prstGeom>
          <a:solidFill>
            <a:srgbClr val="595C6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83975" name="AutoShape 15"/>
          <p:cNvSpPr>
            <a:spLocks noChangeArrowheads="1"/>
          </p:cNvSpPr>
          <p:nvPr/>
        </p:nvSpPr>
        <p:spPr bwMode="auto">
          <a:xfrm>
            <a:off x="4214810" y="2285992"/>
            <a:ext cx="142876" cy="214314"/>
          </a:xfrm>
          <a:prstGeom prst="downArrow">
            <a:avLst>
              <a:gd name="adj1" fmla="val 50000"/>
              <a:gd name="adj2" fmla="val 67045"/>
            </a:avLst>
          </a:prstGeom>
          <a:solidFill>
            <a:srgbClr val="595C62"/>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83976" name="AutoShape 137"/>
          <p:cNvSpPr>
            <a:spLocks noChangeArrowheads="1"/>
          </p:cNvSpPr>
          <p:nvPr/>
        </p:nvSpPr>
        <p:spPr bwMode="auto">
          <a:xfrm>
            <a:off x="3286116" y="2571744"/>
            <a:ext cx="2071702" cy="500066"/>
          </a:xfrm>
          <a:prstGeom prst="roundRect">
            <a:avLst>
              <a:gd name="adj" fmla="val 16667"/>
            </a:avLst>
          </a:prstGeom>
          <a:solidFill>
            <a:srgbClr val="FFFFFF"/>
          </a:solidFill>
          <a:ln w="31750">
            <a:solidFill>
              <a:srgbClr val="0070C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Filtration par papier filtre.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3977" name="Oval 30"/>
          <p:cNvSpPr>
            <a:spLocks noChangeArrowheads="1"/>
          </p:cNvSpPr>
          <p:nvPr/>
        </p:nvSpPr>
        <p:spPr bwMode="auto">
          <a:xfrm>
            <a:off x="3500430" y="3429001"/>
            <a:ext cx="1857375" cy="357190"/>
          </a:xfrm>
          <a:prstGeom prst="ellipse">
            <a:avLst/>
          </a:prstGeom>
          <a:solidFill>
            <a:schemeClr val="accent6">
              <a:lumMod val="60000"/>
              <a:lumOff val="40000"/>
            </a:schemeClr>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Huile +Solvant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AutoShape 15"/>
          <p:cNvSpPr>
            <a:spLocks noChangeArrowheads="1"/>
          </p:cNvSpPr>
          <p:nvPr/>
        </p:nvSpPr>
        <p:spPr bwMode="auto">
          <a:xfrm>
            <a:off x="4214810" y="3071810"/>
            <a:ext cx="214314" cy="285752"/>
          </a:xfrm>
          <a:prstGeom prst="downArrow">
            <a:avLst>
              <a:gd name="adj1" fmla="val 50000"/>
              <a:gd name="adj2" fmla="val 67045"/>
            </a:avLst>
          </a:prstGeom>
          <a:solidFill>
            <a:srgbClr val="595C62"/>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83978" name="AutoShape 129"/>
          <p:cNvSpPr>
            <a:spLocks noChangeArrowheads="1"/>
          </p:cNvSpPr>
          <p:nvPr/>
        </p:nvSpPr>
        <p:spPr bwMode="auto">
          <a:xfrm>
            <a:off x="3357554" y="4143380"/>
            <a:ext cx="2143141" cy="500066"/>
          </a:xfrm>
          <a:prstGeom prst="roundRect">
            <a:avLst>
              <a:gd name="adj" fmla="val 16667"/>
            </a:avLst>
          </a:prstGeom>
          <a:solidFill>
            <a:srgbClr val="FFFFFF"/>
          </a:solidFill>
          <a:ln w="31750">
            <a:solidFill>
              <a:srgbClr val="0070C0"/>
            </a:solidFill>
            <a:round/>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1200"/>
              </a:spcBef>
              <a:spcAft>
                <a:spcPts val="1000"/>
              </a:spcAft>
              <a:buClrTx/>
              <a:buSzTx/>
              <a:buFontTx/>
              <a:buNone/>
              <a:tabLst/>
            </a:pPr>
            <a:r>
              <a:rPr kumimoji="0" lang="fr-FR" sz="12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Séparation par rota-vapeur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AutoShape 15"/>
          <p:cNvSpPr>
            <a:spLocks noChangeArrowheads="1"/>
          </p:cNvSpPr>
          <p:nvPr/>
        </p:nvSpPr>
        <p:spPr bwMode="auto">
          <a:xfrm>
            <a:off x="4286248" y="3786190"/>
            <a:ext cx="214314" cy="285752"/>
          </a:xfrm>
          <a:prstGeom prst="downArrow">
            <a:avLst>
              <a:gd name="adj1" fmla="val 50000"/>
              <a:gd name="adj2" fmla="val 67045"/>
            </a:avLst>
          </a:prstGeom>
          <a:solidFill>
            <a:srgbClr val="595C62"/>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83979" name="Oval 132"/>
          <p:cNvSpPr>
            <a:spLocks noChangeArrowheads="1"/>
          </p:cNvSpPr>
          <p:nvPr/>
        </p:nvSpPr>
        <p:spPr bwMode="auto">
          <a:xfrm>
            <a:off x="3571868" y="4857760"/>
            <a:ext cx="1865312" cy="357190"/>
          </a:xfrm>
          <a:prstGeom prst="ellipse">
            <a:avLst/>
          </a:prstGeom>
          <a:solidFill>
            <a:srgbClr val="FFFFFF"/>
          </a:solidFill>
          <a:ln w="19050">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Huile brute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AutoShape 15"/>
          <p:cNvSpPr>
            <a:spLocks noChangeArrowheads="1"/>
          </p:cNvSpPr>
          <p:nvPr/>
        </p:nvSpPr>
        <p:spPr bwMode="auto">
          <a:xfrm>
            <a:off x="4286248" y="4643446"/>
            <a:ext cx="214314" cy="214314"/>
          </a:xfrm>
          <a:prstGeom prst="downArrow">
            <a:avLst>
              <a:gd name="adj1" fmla="val 50000"/>
              <a:gd name="adj2" fmla="val 67045"/>
            </a:avLst>
          </a:prstGeom>
          <a:solidFill>
            <a:srgbClr val="595C62"/>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1026" name="AutoShape 32"/>
          <p:cNvSpPr>
            <a:spLocks/>
          </p:cNvSpPr>
          <p:nvPr/>
        </p:nvSpPr>
        <p:spPr bwMode="auto">
          <a:xfrm rot="-5400000">
            <a:off x="4305284" y="3552840"/>
            <a:ext cx="357190" cy="3824286"/>
          </a:xfrm>
          <a:prstGeom prst="rightBrace">
            <a:avLst>
              <a:gd name="adj1" fmla="val 66830"/>
              <a:gd name="adj2" fmla="val 50000"/>
            </a:avLst>
          </a:prstGeom>
          <a:solidFill>
            <a:srgbClr val="FFFFFF"/>
          </a:solidFill>
          <a:ln w="63500">
            <a:solidFill>
              <a:srgbClr val="5A5A5A"/>
            </a:solidFill>
            <a:round/>
            <a:headEnd/>
            <a:tailEnd/>
          </a:ln>
          <a:effectLst/>
        </p:spPr>
        <p:txBody>
          <a:bodyPr vert="horz" wrap="square" lIns="91440" tIns="45720" rIns="91440" bIns="45720" numCol="1" anchor="t" anchorCtr="0" compatLnSpc="1">
            <a:prstTxWarp prst="textNoShape">
              <a:avLst/>
            </a:prstTxWarp>
          </a:bodyPr>
          <a:lstStyle/>
          <a:p>
            <a:endParaRPr lang="fr-FR" sz="1400"/>
          </a:p>
        </p:txBody>
      </p:sp>
      <p:sp>
        <p:nvSpPr>
          <p:cNvPr id="1027" name="AutoShape 34" descr="Bouquet"/>
          <p:cNvSpPr>
            <a:spLocks noChangeArrowheads="1"/>
          </p:cNvSpPr>
          <p:nvPr/>
        </p:nvSpPr>
        <p:spPr bwMode="auto">
          <a:xfrm>
            <a:off x="1071538" y="5715016"/>
            <a:ext cx="2214578" cy="642918"/>
          </a:xfrm>
          <a:prstGeom prst="flowChartAlternateProcess">
            <a:avLst/>
          </a:prstGeom>
          <a:blipFill dpi="0" rotWithShape="0">
            <a:blip r:embed="rId8"/>
            <a:srcRect/>
            <a:tile tx="0" ty="0" sx="100000" sy="100000" flip="none" algn="tl"/>
          </a:blipFill>
          <a:ln w="12700">
            <a:solidFill>
              <a:srgbClr val="FF0000"/>
            </a:solidFill>
            <a:miter lim="800000"/>
            <a:headEnd/>
            <a:tailEnd/>
          </a:ln>
          <a:effectLst>
            <a:outerShdw dist="28398" dir="3806097" algn="ctr" rotWithShape="0">
              <a:srgbClr val="59150B">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Détermination des caractéristiques  d’huile</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AutoShape 33" descr="Bouquet"/>
          <p:cNvSpPr>
            <a:spLocks noChangeArrowheads="1"/>
          </p:cNvSpPr>
          <p:nvPr/>
        </p:nvSpPr>
        <p:spPr bwMode="auto">
          <a:xfrm>
            <a:off x="5572132" y="5715016"/>
            <a:ext cx="2143140" cy="604860"/>
          </a:xfrm>
          <a:prstGeom prst="flowChartAlternateProcess">
            <a:avLst/>
          </a:prstGeom>
          <a:blipFill dpi="0" rotWithShape="0">
            <a:blip r:embed="rId8"/>
            <a:srcRect/>
            <a:tile tx="0" ty="0" sx="100000" sy="100000" flip="none" algn="tl"/>
          </a:blipFill>
          <a:ln w="12700">
            <a:solidFill>
              <a:srgbClr val="FF0000"/>
            </a:solidFill>
            <a:miter lim="800000"/>
            <a:headEnd/>
            <a:tailEnd/>
          </a:ln>
          <a:effectLst>
            <a:outerShdw dist="28398" dir="3806097" algn="ctr" rotWithShape="0">
              <a:srgbClr val="59150B">
                <a:alpha val="50000"/>
              </a:srgbClr>
            </a:outerShdw>
          </a:effectLst>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Détermination du rendement d’extraction</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Rectangle 18"/>
          <p:cNvSpPr/>
          <p:nvPr/>
        </p:nvSpPr>
        <p:spPr>
          <a:xfrm>
            <a:off x="1928794" y="6488668"/>
            <a:ext cx="5143536" cy="369332"/>
          </a:xfrm>
          <a:prstGeom prst="rect">
            <a:avLst/>
          </a:prstGeom>
        </p:spPr>
        <p:txBody>
          <a:bodyPr wrap="square">
            <a:spAutoFit/>
          </a:bodyPr>
          <a:lstStyle/>
          <a:p>
            <a:r>
              <a:rPr lang="fr-FR" b="1" dirty="0" smtClean="0">
                <a:latin typeface="Times New Roman" pitchFamily="18" charset="0"/>
                <a:cs typeface="Times New Roman" pitchFamily="18" charset="0"/>
              </a:rPr>
              <a:t>Figure :</a:t>
            </a:r>
            <a:r>
              <a:rPr lang="fr-FR" dirty="0" smtClean="0">
                <a:latin typeface="Times New Roman" pitchFamily="18" charset="0"/>
                <a:cs typeface="Times New Roman" pitchFamily="18" charset="0"/>
              </a:rPr>
              <a:t>Opération pour l’extraction d’huile</a:t>
            </a:r>
            <a:r>
              <a:rPr lang="fr-FR" dirty="0" smtClean="0"/>
              <a:t>.</a:t>
            </a:r>
            <a:endParaRPr lang="fr-FR" dirty="0"/>
          </a:p>
        </p:txBody>
      </p:sp>
      <p:pic>
        <p:nvPicPr>
          <p:cNvPr id="56321" name="Picture 1" descr="C:\Users\Admin\Downloads\Camera\20170222_131651.jpg"/>
          <p:cNvPicPr>
            <a:picLocks noChangeAspect="1" noChangeArrowheads="1"/>
          </p:cNvPicPr>
          <p:nvPr/>
        </p:nvPicPr>
        <p:blipFill>
          <a:blip r:embed="rId9" cstate="print"/>
          <a:srcRect/>
          <a:stretch>
            <a:fillRect/>
          </a:stretch>
        </p:blipFill>
        <p:spPr bwMode="auto">
          <a:xfrm>
            <a:off x="6286512" y="3714752"/>
            <a:ext cx="2286048" cy="1500198"/>
          </a:xfrm>
          <a:prstGeom prst="rect">
            <a:avLst/>
          </a:prstGeom>
          <a:solidFill>
            <a:srgbClr val="FFFFFF">
              <a:shade val="85000"/>
            </a:srgbClr>
          </a:solidFill>
          <a:ln w="88900" cap="sq">
            <a:solidFill>
              <a:srgbClr val="FFCCCC"/>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6322" name="Picture 2" descr="C:\Users\Admin\Downloads\Camera\20170322_135352.jpg"/>
          <p:cNvPicPr>
            <a:picLocks noChangeAspect="1" noChangeArrowheads="1"/>
          </p:cNvPicPr>
          <p:nvPr/>
        </p:nvPicPr>
        <p:blipFill>
          <a:blip r:embed="rId10" cstate="print"/>
          <a:srcRect/>
          <a:stretch>
            <a:fillRect/>
          </a:stretch>
        </p:blipFill>
        <p:spPr bwMode="auto">
          <a:xfrm>
            <a:off x="6357950" y="1571612"/>
            <a:ext cx="2143140" cy="1857388"/>
          </a:xfrm>
          <a:prstGeom prst="rect">
            <a:avLst/>
          </a:prstGeom>
          <a:solidFill>
            <a:srgbClr val="FFFFFF">
              <a:shade val="85000"/>
            </a:srgbClr>
          </a:solidFill>
          <a:ln w="88900" cap="sq">
            <a:solidFill>
              <a:srgbClr val="FFCCCC"/>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3970">
                                            <p:bg/>
                                          </p:spTgt>
                                        </p:tgtEl>
                                        <p:attrNameLst>
                                          <p:attrName>style.visibility</p:attrName>
                                        </p:attrNameLst>
                                      </p:cBhvr>
                                      <p:to>
                                        <p:strVal val="visible"/>
                                      </p:to>
                                    </p:set>
                                    <p:animEffect transition="in" filter="fade">
                                      <p:cBhvr>
                                        <p:cTn id="12" dur="2000"/>
                                        <p:tgtEl>
                                          <p:spTgt spid="83970">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3970">
                                            <p:txEl>
                                              <p:pRg st="0" end="0"/>
                                            </p:txEl>
                                          </p:spTgt>
                                        </p:tgtEl>
                                        <p:attrNameLst>
                                          <p:attrName>style.visibility</p:attrName>
                                        </p:attrNameLst>
                                      </p:cBhvr>
                                      <p:to>
                                        <p:strVal val="visible"/>
                                      </p:to>
                                    </p:set>
                                    <p:animEffect transition="in" filter="fade">
                                      <p:cBhvr>
                                        <p:cTn id="15" dur="2000"/>
                                        <p:tgtEl>
                                          <p:spTgt spid="83970">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3972"/>
                                        </p:tgtEl>
                                        <p:attrNameLst>
                                          <p:attrName>style.visibility</p:attrName>
                                        </p:attrNameLst>
                                      </p:cBhvr>
                                      <p:to>
                                        <p:strVal val="visible"/>
                                      </p:to>
                                    </p:set>
                                    <p:animEffect transition="in" filter="fade">
                                      <p:cBhvr>
                                        <p:cTn id="20" dur="2000"/>
                                        <p:tgtEl>
                                          <p:spTgt spid="8397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3971">
                                            <p:bg/>
                                          </p:spTgt>
                                        </p:tgtEl>
                                        <p:attrNameLst>
                                          <p:attrName>style.visibility</p:attrName>
                                        </p:attrNameLst>
                                      </p:cBhvr>
                                      <p:to>
                                        <p:strVal val="visible"/>
                                      </p:to>
                                    </p:set>
                                    <p:animEffect transition="in" filter="fade">
                                      <p:cBhvr>
                                        <p:cTn id="25" dur="2000"/>
                                        <p:tgtEl>
                                          <p:spTgt spid="83971">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3971">
                                            <p:txEl>
                                              <p:pRg st="0" end="0"/>
                                            </p:txEl>
                                          </p:spTgt>
                                        </p:tgtEl>
                                        <p:attrNameLst>
                                          <p:attrName>style.visibility</p:attrName>
                                        </p:attrNameLst>
                                      </p:cBhvr>
                                      <p:to>
                                        <p:strVal val="visible"/>
                                      </p:to>
                                    </p:set>
                                    <p:animEffect transition="in" filter="fade">
                                      <p:cBhvr>
                                        <p:cTn id="28" dur="2000"/>
                                        <p:tgtEl>
                                          <p:spTgt spid="83971">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3971">
                                            <p:txEl>
                                              <p:pRg st="1" end="1"/>
                                            </p:txEl>
                                          </p:spTgt>
                                        </p:tgtEl>
                                        <p:attrNameLst>
                                          <p:attrName>style.visibility</p:attrName>
                                        </p:attrNameLst>
                                      </p:cBhvr>
                                      <p:to>
                                        <p:strVal val="visible"/>
                                      </p:to>
                                    </p:set>
                                    <p:animEffect transition="in" filter="fade">
                                      <p:cBhvr>
                                        <p:cTn id="31" dur="2000"/>
                                        <p:tgtEl>
                                          <p:spTgt spid="83971">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3974"/>
                                        </p:tgtEl>
                                        <p:attrNameLst>
                                          <p:attrName>style.visibility</p:attrName>
                                        </p:attrNameLst>
                                      </p:cBhvr>
                                      <p:to>
                                        <p:strVal val="visible"/>
                                      </p:to>
                                    </p:set>
                                    <p:animEffect transition="in" filter="fade">
                                      <p:cBhvr>
                                        <p:cTn id="36" dur="2000"/>
                                        <p:tgtEl>
                                          <p:spTgt spid="8397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3973">
                                            <p:bg/>
                                          </p:spTgt>
                                        </p:tgtEl>
                                        <p:attrNameLst>
                                          <p:attrName>style.visibility</p:attrName>
                                        </p:attrNameLst>
                                      </p:cBhvr>
                                      <p:to>
                                        <p:strVal val="visible"/>
                                      </p:to>
                                    </p:set>
                                    <p:animEffect transition="in" filter="fade">
                                      <p:cBhvr>
                                        <p:cTn id="41" dur="2000"/>
                                        <p:tgtEl>
                                          <p:spTgt spid="83973">
                                            <p:bg/>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3973">
                                            <p:txEl>
                                              <p:pRg st="0" end="0"/>
                                            </p:txEl>
                                          </p:spTgt>
                                        </p:tgtEl>
                                        <p:attrNameLst>
                                          <p:attrName>style.visibility</p:attrName>
                                        </p:attrNameLst>
                                      </p:cBhvr>
                                      <p:to>
                                        <p:strVal val="visible"/>
                                      </p:to>
                                    </p:set>
                                    <p:animEffect transition="in" filter="fade">
                                      <p:cBhvr>
                                        <p:cTn id="44" dur="2000"/>
                                        <p:tgtEl>
                                          <p:spTgt spid="83973">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83975"/>
                                        </p:tgtEl>
                                        <p:attrNameLst>
                                          <p:attrName>style.visibility</p:attrName>
                                        </p:attrNameLst>
                                      </p:cBhvr>
                                      <p:to>
                                        <p:strVal val="visible"/>
                                      </p:to>
                                    </p:set>
                                    <p:animEffect transition="in" filter="wipe(down)">
                                      <p:cBhvr>
                                        <p:cTn id="49" dur="500"/>
                                        <p:tgtEl>
                                          <p:spTgt spid="83975"/>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83976">
                                            <p:bg/>
                                          </p:spTgt>
                                        </p:tgtEl>
                                        <p:attrNameLst>
                                          <p:attrName>style.visibility</p:attrName>
                                        </p:attrNameLst>
                                      </p:cBhvr>
                                      <p:to>
                                        <p:strVal val="visible"/>
                                      </p:to>
                                    </p:set>
                                    <p:animEffect transition="in" filter="fade">
                                      <p:cBhvr>
                                        <p:cTn id="54" dur="2000"/>
                                        <p:tgtEl>
                                          <p:spTgt spid="83976">
                                            <p:bg/>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3976">
                                            <p:txEl>
                                              <p:pRg st="0" end="0"/>
                                            </p:txEl>
                                          </p:spTgt>
                                        </p:tgtEl>
                                        <p:attrNameLst>
                                          <p:attrName>style.visibility</p:attrName>
                                        </p:attrNameLst>
                                      </p:cBhvr>
                                      <p:to>
                                        <p:strVal val="visible"/>
                                      </p:to>
                                    </p:set>
                                    <p:animEffect transition="in" filter="fade">
                                      <p:cBhvr>
                                        <p:cTn id="57" dur="2000"/>
                                        <p:tgtEl>
                                          <p:spTgt spid="83976">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20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3977">
                                            <p:bg/>
                                          </p:spTgt>
                                        </p:tgtEl>
                                        <p:attrNameLst>
                                          <p:attrName>style.visibility</p:attrName>
                                        </p:attrNameLst>
                                      </p:cBhvr>
                                      <p:to>
                                        <p:strVal val="visible"/>
                                      </p:to>
                                    </p:set>
                                    <p:animEffect transition="in" filter="fade">
                                      <p:cBhvr>
                                        <p:cTn id="67" dur="2000"/>
                                        <p:tgtEl>
                                          <p:spTgt spid="83977">
                                            <p:bg/>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3977">
                                            <p:txEl>
                                              <p:pRg st="0" end="0"/>
                                            </p:txEl>
                                          </p:spTgt>
                                        </p:tgtEl>
                                        <p:attrNameLst>
                                          <p:attrName>style.visibility</p:attrName>
                                        </p:attrNameLst>
                                      </p:cBhvr>
                                      <p:to>
                                        <p:strVal val="visible"/>
                                      </p:to>
                                    </p:set>
                                    <p:animEffect transition="in" filter="fade">
                                      <p:cBhvr>
                                        <p:cTn id="70" dur="2000"/>
                                        <p:tgtEl>
                                          <p:spTgt spid="83977">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2000"/>
                                        <p:tgtEl>
                                          <p:spTgt spid="14"/>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56322"/>
                                        </p:tgtEl>
                                        <p:attrNameLst>
                                          <p:attrName>style.visibility</p:attrName>
                                        </p:attrNameLst>
                                      </p:cBhvr>
                                      <p:to>
                                        <p:strVal val="visible"/>
                                      </p:to>
                                    </p:set>
                                    <p:animEffect transition="in" filter="fade">
                                      <p:cBhvr>
                                        <p:cTn id="80" dur="2000"/>
                                        <p:tgtEl>
                                          <p:spTgt spid="56322"/>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83978">
                                            <p:bg/>
                                          </p:spTgt>
                                        </p:tgtEl>
                                        <p:attrNameLst>
                                          <p:attrName>style.visibility</p:attrName>
                                        </p:attrNameLst>
                                      </p:cBhvr>
                                      <p:to>
                                        <p:strVal val="visible"/>
                                      </p:to>
                                    </p:set>
                                    <p:animEffect transition="in" filter="fade">
                                      <p:cBhvr>
                                        <p:cTn id="85" dur="2000"/>
                                        <p:tgtEl>
                                          <p:spTgt spid="83978">
                                            <p:bg/>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83978">
                                            <p:txEl>
                                              <p:pRg st="0" end="0"/>
                                            </p:txEl>
                                          </p:spTgt>
                                        </p:tgtEl>
                                        <p:attrNameLst>
                                          <p:attrName>style.visibility</p:attrName>
                                        </p:attrNameLst>
                                      </p:cBhvr>
                                      <p:to>
                                        <p:strVal val="visible"/>
                                      </p:to>
                                    </p:set>
                                    <p:animEffect transition="in" filter="fade">
                                      <p:cBhvr>
                                        <p:cTn id="88" dur="2000"/>
                                        <p:tgtEl>
                                          <p:spTgt spid="83978">
                                            <p:txEl>
                                              <p:pRg st="0" end="0"/>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fade">
                                      <p:cBhvr>
                                        <p:cTn id="93" dur="2000"/>
                                        <p:tgtEl>
                                          <p:spTgt spid="15"/>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nodeType="clickEffect">
                                  <p:stCondLst>
                                    <p:cond delay="0"/>
                                  </p:stCondLst>
                                  <p:childTnLst>
                                    <p:set>
                                      <p:cBhvr>
                                        <p:cTn id="97" dur="1" fill="hold">
                                          <p:stCondLst>
                                            <p:cond delay="0"/>
                                          </p:stCondLst>
                                        </p:cTn>
                                        <p:tgtEl>
                                          <p:spTgt spid="56321"/>
                                        </p:tgtEl>
                                        <p:attrNameLst>
                                          <p:attrName>style.visibility</p:attrName>
                                        </p:attrNameLst>
                                      </p:cBhvr>
                                      <p:to>
                                        <p:strVal val="visible"/>
                                      </p:to>
                                    </p:set>
                                    <p:animEffect transition="in" filter="fade">
                                      <p:cBhvr>
                                        <p:cTn id="98" dur="2000"/>
                                        <p:tgtEl>
                                          <p:spTgt spid="5632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3979">
                                            <p:bg/>
                                          </p:spTgt>
                                        </p:tgtEl>
                                        <p:attrNameLst>
                                          <p:attrName>style.visibility</p:attrName>
                                        </p:attrNameLst>
                                      </p:cBhvr>
                                      <p:to>
                                        <p:strVal val="visible"/>
                                      </p:to>
                                    </p:set>
                                    <p:animEffect transition="in" filter="fade">
                                      <p:cBhvr>
                                        <p:cTn id="103" dur="2000"/>
                                        <p:tgtEl>
                                          <p:spTgt spid="8397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3979">
                                            <p:txEl>
                                              <p:pRg st="0" end="0"/>
                                            </p:txEl>
                                          </p:spTgt>
                                        </p:tgtEl>
                                        <p:attrNameLst>
                                          <p:attrName>style.visibility</p:attrName>
                                        </p:attrNameLst>
                                      </p:cBhvr>
                                      <p:to>
                                        <p:strVal val="visible"/>
                                      </p:to>
                                    </p:set>
                                    <p:animEffect transition="in" filter="fade">
                                      <p:cBhvr>
                                        <p:cTn id="106" dur="2000"/>
                                        <p:tgtEl>
                                          <p:spTgt spid="8397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4" fill="hold" grpId="0" nodeType="clickEffect">
                                  <p:stCondLst>
                                    <p:cond delay="0"/>
                                  </p:stCondLst>
                                  <p:childTnLst>
                                    <p:set>
                                      <p:cBhvr>
                                        <p:cTn id="110" dur="1" fill="hold">
                                          <p:stCondLst>
                                            <p:cond delay="0"/>
                                          </p:stCondLst>
                                        </p:cTn>
                                        <p:tgtEl>
                                          <p:spTgt spid="1026"/>
                                        </p:tgtEl>
                                        <p:attrNameLst>
                                          <p:attrName>style.visibility</p:attrName>
                                        </p:attrNameLst>
                                      </p:cBhvr>
                                      <p:to>
                                        <p:strVal val="visible"/>
                                      </p:to>
                                    </p:set>
                                    <p:animEffect transition="in" filter="wipe(down)">
                                      <p:cBhvr>
                                        <p:cTn id="111" dur="500"/>
                                        <p:tgtEl>
                                          <p:spTgt spid="1026"/>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1027">
                                            <p:bg/>
                                          </p:spTgt>
                                        </p:tgtEl>
                                        <p:attrNameLst>
                                          <p:attrName>style.visibility</p:attrName>
                                        </p:attrNameLst>
                                      </p:cBhvr>
                                      <p:to>
                                        <p:strVal val="visible"/>
                                      </p:to>
                                    </p:set>
                                    <p:animEffect transition="in" filter="fade">
                                      <p:cBhvr>
                                        <p:cTn id="116" dur="2000"/>
                                        <p:tgtEl>
                                          <p:spTgt spid="1027">
                                            <p:bg/>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027">
                                            <p:txEl>
                                              <p:pRg st="0" end="0"/>
                                            </p:txEl>
                                          </p:spTgt>
                                        </p:tgtEl>
                                        <p:attrNameLst>
                                          <p:attrName>style.visibility</p:attrName>
                                        </p:attrNameLst>
                                      </p:cBhvr>
                                      <p:to>
                                        <p:strVal val="visible"/>
                                      </p:to>
                                    </p:set>
                                    <p:animEffect transition="in" filter="fade">
                                      <p:cBhvr>
                                        <p:cTn id="119" dur="2000"/>
                                        <p:tgtEl>
                                          <p:spTgt spid="1027">
                                            <p:txEl>
                                              <p:pRg st="0" end="0"/>
                                            </p:txEl>
                                          </p:spTgt>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1028">
                                            <p:bg/>
                                          </p:spTgt>
                                        </p:tgtEl>
                                        <p:attrNameLst>
                                          <p:attrName>style.visibility</p:attrName>
                                        </p:attrNameLst>
                                      </p:cBhvr>
                                      <p:to>
                                        <p:strVal val="visible"/>
                                      </p:to>
                                    </p:set>
                                    <p:animEffect transition="in" filter="fade">
                                      <p:cBhvr>
                                        <p:cTn id="124" dur="2000"/>
                                        <p:tgtEl>
                                          <p:spTgt spid="1028">
                                            <p:bg/>
                                          </p:spTgt>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028">
                                            <p:txEl>
                                              <p:pRg st="0" end="0"/>
                                            </p:txEl>
                                          </p:spTgt>
                                        </p:tgtEl>
                                        <p:attrNameLst>
                                          <p:attrName>style.visibility</p:attrName>
                                        </p:attrNameLst>
                                      </p:cBhvr>
                                      <p:to>
                                        <p:strVal val="visible"/>
                                      </p:to>
                                    </p:set>
                                    <p:animEffect transition="in" filter="fade">
                                      <p:cBhvr>
                                        <p:cTn id="127" dur="2000"/>
                                        <p:tgtEl>
                                          <p:spTgt spid="1028">
                                            <p:txEl>
                                              <p:pRg st="0" end="0"/>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19">
                                            <p:txEl>
                                              <p:pRg st="0" end="0"/>
                                            </p:txEl>
                                          </p:spTgt>
                                        </p:tgtEl>
                                        <p:attrNameLst>
                                          <p:attrName>style.visibility</p:attrName>
                                        </p:attrNameLst>
                                      </p:cBhvr>
                                      <p:to>
                                        <p:strVal val="visible"/>
                                      </p:to>
                                    </p:set>
                                    <p:animEffect transition="in" filter="fade">
                                      <p:cBhvr>
                                        <p:cTn id="132" dur="20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83970" grpId="0" build="allAtOnce" animBg="1"/>
      <p:bldP spid="83971" grpId="0" build="allAtOnce" animBg="1"/>
      <p:bldP spid="83972" grpId="0" animBg="1"/>
      <p:bldP spid="83973" grpId="0" build="allAtOnce" animBg="1"/>
      <p:bldP spid="83974" grpId="0" animBg="1"/>
      <p:bldP spid="83975" grpId="0" animBg="1"/>
      <p:bldP spid="83976" grpId="0" build="allAtOnce" animBg="1"/>
      <p:bldP spid="83977" grpId="0" build="allAtOnce" animBg="1"/>
      <p:bldP spid="12" grpId="0" animBg="1"/>
      <p:bldP spid="83978" grpId="0" build="allAtOnce" animBg="1"/>
      <p:bldP spid="14" grpId="0" animBg="1"/>
      <p:bldP spid="83979" grpId="0" build="allAtOnce" animBg="1"/>
      <p:bldP spid="15" grpId="0" animBg="1"/>
      <p:bldP spid="1026" grpId="0" animBg="1"/>
      <p:bldP spid="1027" grpId="0" build="allAtOnce" animBg="1"/>
      <p:bldP spid="1028" grpId="0" build="allAtOnce" animBg="1"/>
      <p:bldP spid="19" grpId="0" build="allAtOnce"/>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5200</TotalTime>
  <Words>1742</Words>
  <Application>Microsoft Office PowerPoint</Application>
  <PresentationFormat>Affichage à l'écran (4:3)</PresentationFormat>
  <Paragraphs>656</Paragraphs>
  <Slides>36</Slides>
  <Notes>12</Notes>
  <HiddenSlides>0</HiddenSlides>
  <MMClips>0</MMClips>
  <ScaleCrop>false</ScaleCrop>
  <HeadingPairs>
    <vt:vector size="4" baseType="variant">
      <vt:variant>
        <vt:lpstr>Thème</vt:lpstr>
      </vt:variant>
      <vt:variant>
        <vt:i4>1</vt:i4>
      </vt:variant>
      <vt:variant>
        <vt:lpstr>Titres des diapositives</vt:lpstr>
      </vt:variant>
      <vt:variant>
        <vt:i4>36</vt:i4>
      </vt:variant>
    </vt:vector>
  </HeadingPairs>
  <TitlesOfParts>
    <vt:vector size="37" baseType="lpstr">
      <vt:lpstr>Thème Office</vt:lpstr>
      <vt:lpstr>Diapositive 1</vt:lpstr>
      <vt:lpstr>Diapositive 2</vt:lpstr>
      <vt:lpstr>        </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ADMIN</dc:creator>
  <cp:lastModifiedBy>ACER</cp:lastModifiedBy>
  <cp:revision>514</cp:revision>
  <dcterms:created xsi:type="dcterms:W3CDTF">2015-04-15T12:05:22Z</dcterms:created>
  <dcterms:modified xsi:type="dcterms:W3CDTF">2017-06-18T13:01:25Z</dcterms:modified>
</cp:coreProperties>
</file>