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8" r:id="rId3"/>
    <p:sldId id="277" r:id="rId4"/>
    <p:sldId id="335" r:id="rId5"/>
    <p:sldId id="260" r:id="rId6"/>
    <p:sldId id="312" r:id="rId7"/>
    <p:sldId id="313" r:id="rId8"/>
    <p:sldId id="293" r:id="rId9"/>
    <p:sldId id="336" r:id="rId10"/>
    <p:sldId id="281" r:id="rId11"/>
    <p:sldId id="295" r:id="rId12"/>
    <p:sldId id="284" r:id="rId13"/>
    <p:sldId id="314" r:id="rId14"/>
    <p:sldId id="296" r:id="rId15"/>
    <p:sldId id="297" r:id="rId16"/>
    <p:sldId id="315" r:id="rId17"/>
    <p:sldId id="298" r:id="rId18"/>
    <p:sldId id="316" r:id="rId19"/>
    <p:sldId id="325" r:id="rId20"/>
    <p:sldId id="317" r:id="rId21"/>
    <p:sldId id="318" r:id="rId22"/>
    <p:sldId id="319" r:id="rId23"/>
    <p:sldId id="320" r:id="rId24"/>
    <p:sldId id="321" r:id="rId25"/>
    <p:sldId id="322" r:id="rId26"/>
    <p:sldId id="323" r:id="rId27"/>
    <p:sldId id="324" r:id="rId28"/>
    <p:sldId id="326" r:id="rId29"/>
    <p:sldId id="327" r:id="rId30"/>
    <p:sldId id="328" r:id="rId31"/>
    <p:sldId id="332" r:id="rId32"/>
    <p:sldId id="333" r:id="rId33"/>
    <p:sldId id="334" r:id="rId34"/>
    <p:sldId id="33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3617A9"/>
    <a:srgbClr val="FF9999"/>
    <a:srgbClr val="660033"/>
    <a:srgbClr val="DAA0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18603FDC-E32A-4AB5-989C-0864C3EAD2B8}" styleName="Style à thème 2 - Accentuation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79" autoAdjust="0"/>
    <p:restoredTop sz="82079" autoAdjust="0"/>
  </p:normalViewPr>
  <p:slideViewPr>
    <p:cSldViewPr>
      <p:cViewPr varScale="1">
        <p:scale>
          <a:sx n="86" d="100"/>
          <a:sy n="86" d="100"/>
        </p:scale>
        <p:origin x="834"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2" Type="http://schemas.openxmlformats.org/officeDocument/2006/relationships/package" Target="../embeddings/Feuille_de_calcul_Microsoft_Excel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Feuille_de_calcul_Microsoft_Excel2.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4.6110729214403755E-2"/>
          <c:y val="5.0987461240134882E-2"/>
          <c:w val="0.77368523379022069"/>
          <c:h val="0.83396476129347208"/>
        </c:manualLayout>
      </c:layout>
      <c:lineChart>
        <c:grouping val="standard"/>
        <c:varyColors val="0"/>
        <c:ser>
          <c:idx val="0"/>
          <c:order val="0"/>
          <c:tx>
            <c:strRef>
              <c:f>Feuil1!$B$5</c:f>
              <c:strCache>
                <c:ptCount val="1"/>
                <c:pt idx="0">
                  <c:v>U.A.C(EEB de feuille)</c:v>
                </c:pt>
              </c:strCache>
            </c:strRef>
          </c:tx>
          <c:cat>
            <c:numRef>
              <c:f>Feuil1!$A$6:$A$14</c:f>
              <c:numCache>
                <c:formatCode>General</c:formatCode>
                <c:ptCount val="9"/>
                <c:pt idx="0">
                  <c:v>30</c:v>
                </c:pt>
                <c:pt idx="1">
                  <c:v>35</c:v>
                </c:pt>
                <c:pt idx="2">
                  <c:v>40</c:v>
                </c:pt>
                <c:pt idx="3">
                  <c:v>45</c:v>
                </c:pt>
                <c:pt idx="4">
                  <c:v>50</c:v>
                </c:pt>
                <c:pt idx="5">
                  <c:v>55</c:v>
                </c:pt>
                <c:pt idx="6">
                  <c:v>60</c:v>
                </c:pt>
                <c:pt idx="7">
                  <c:v>65</c:v>
                </c:pt>
              </c:numCache>
            </c:numRef>
          </c:cat>
          <c:val>
            <c:numRef>
              <c:f>Feuil1!$B$6:$B$14</c:f>
              <c:numCache>
                <c:formatCode>General</c:formatCode>
                <c:ptCount val="9"/>
                <c:pt idx="0">
                  <c:v>0.83</c:v>
                </c:pt>
                <c:pt idx="1">
                  <c:v>2.35</c:v>
                </c:pt>
                <c:pt idx="2">
                  <c:v>2.74</c:v>
                </c:pt>
                <c:pt idx="3">
                  <c:v>3.33</c:v>
                </c:pt>
                <c:pt idx="4">
                  <c:v>5.88</c:v>
                </c:pt>
                <c:pt idx="5">
                  <c:v>3.33</c:v>
                </c:pt>
                <c:pt idx="6">
                  <c:v>1.1100000000000001</c:v>
                </c:pt>
                <c:pt idx="7">
                  <c:v>0.5</c:v>
                </c:pt>
              </c:numCache>
            </c:numRef>
          </c:val>
          <c:smooth val="0"/>
        </c:ser>
        <c:ser>
          <c:idx val="1"/>
          <c:order val="1"/>
          <c:tx>
            <c:strRef>
              <c:f>Feuil1!$C$5</c:f>
              <c:strCache>
                <c:ptCount val="1"/>
                <c:pt idx="0">
                  <c:v>U.A.C(présure)</c:v>
                </c:pt>
              </c:strCache>
            </c:strRef>
          </c:tx>
          <c:cat>
            <c:numRef>
              <c:f>Feuil1!$A$6:$A$14</c:f>
              <c:numCache>
                <c:formatCode>General</c:formatCode>
                <c:ptCount val="9"/>
                <c:pt idx="0">
                  <c:v>30</c:v>
                </c:pt>
                <c:pt idx="1">
                  <c:v>35</c:v>
                </c:pt>
                <c:pt idx="2">
                  <c:v>40</c:v>
                </c:pt>
                <c:pt idx="3">
                  <c:v>45</c:v>
                </c:pt>
                <c:pt idx="4">
                  <c:v>50</c:v>
                </c:pt>
                <c:pt idx="5">
                  <c:v>55</c:v>
                </c:pt>
                <c:pt idx="6">
                  <c:v>60</c:v>
                </c:pt>
                <c:pt idx="7">
                  <c:v>65</c:v>
                </c:pt>
              </c:numCache>
            </c:numRef>
          </c:cat>
          <c:val>
            <c:numRef>
              <c:f>Feuil1!$C$6:$C$14</c:f>
              <c:numCache>
                <c:formatCode>General</c:formatCode>
                <c:ptCount val="9"/>
                <c:pt idx="0">
                  <c:v>4.91</c:v>
                </c:pt>
                <c:pt idx="1">
                  <c:v>6.66</c:v>
                </c:pt>
                <c:pt idx="2">
                  <c:v>7.14</c:v>
                </c:pt>
                <c:pt idx="3">
                  <c:v>9.52</c:v>
                </c:pt>
                <c:pt idx="4">
                  <c:v>13.33</c:v>
                </c:pt>
                <c:pt idx="5">
                  <c:v>3.72</c:v>
                </c:pt>
                <c:pt idx="6">
                  <c:v>1.66</c:v>
                </c:pt>
                <c:pt idx="7">
                  <c:v>0.83</c:v>
                </c:pt>
              </c:numCache>
            </c:numRef>
          </c:val>
          <c:smooth val="0"/>
        </c:ser>
        <c:ser>
          <c:idx val="2"/>
          <c:order val="2"/>
          <c:tx>
            <c:strRef>
              <c:f>Feuil1!$D$5</c:f>
              <c:strCache>
                <c:ptCount val="1"/>
                <c:pt idx="0">
                  <c:v>U.A.C(EEBde latex)</c:v>
                </c:pt>
              </c:strCache>
            </c:strRef>
          </c:tx>
          <c:cat>
            <c:numRef>
              <c:f>Feuil1!$A$6:$A$14</c:f>
              <c:numCache>
                <c:formatCode>General</c:formatCode>
                <c:ptCount val="9"/>
                <c:pt idx="0">
                  <c:v>30</c:v>
                </c:pt>
                <c:pt idx="1">
                  <c:v>35</c:v>
                </c:pt>
                <c:pt idx="2">
                  <c:v>40</c:v>
                </c:pt>
                <c:pt idx="3">
                  <c:v>45</c:v>
                </c:pt>
                <c:pt idx="4">
                  <c:v>50</c:v>
                </c:pt>
                <c:pt idx="5">
                  <c:v>55</c:v>
                </c:pt>
                <c:pt idx="6">
                  <c:v>60</c:v>
                </c:pt>
                <c:pt idx="7">
                  <c:v>65</c:v>
                </c:pt>
              </c:numCache>
            </c:numRef>
          </c:cat>
          <c:val>
            <c:numRef>
              <c:f>Feuil1!$D$6:$D$14</c:f>
              <c:numCache>
                <c:formatCode>General</c:formatCode>
                <c:ptCount val="9"/>
                <c:pt idx="0">
                  <c:v>1.7</c:v>
                </c:pt>
                <c:pt idx="1">
                  <c:v>3.44</c:v>
                </c:pt>
                <c:pt idx="2">
                  <c:v>5.26</c:v>
                </c:pt>
                <c:pt idx="3">
                  <c:v>6.66</c:v>
                </c:pt>
                <c:pt idx="4">
                  <c:v>9.26</c:v>
                </c:pt>
                <c:pt idx="5">
                  <c:v>2.7</c:v>
                </c:pt>
              </c:numCache>
            </c:numRef>
          </c:val>
          <c:smooth val="0"/>
        </c:ser>
        <c:dLbls>
          <c:showLegendKey val="0"/>
          <c:showVal val="0"/>
          <c:showCatName val="0"/>
          <c:showSerName val="0"/>
          <c:showPercent val="0"/>
          <c:showBubbleSize val="0"/>
        </c:dLbls>
        <c:marker val="1"/>
        <c:smooth val="0"/>
        <c:axId val="211242176"/>
        <c:axId val="211241784"/>
      </c:lineChart>
      <c:catAx>
        <c:axId val="211242176"/>
        <c:scaling>
          <c:orientation val="minMax"/>
        </c:scaling>
        <c:delete val="0"/>
        <c:axPos val="b"/>
        <c:numFmt formatCode="General" sourceLinked="1"/>
        <c:majorTickMark val="out"/>
        <c:minorTickMark val="none"/>
        <c:tickLblPos val="nextTo"/>
        <c:crossAx val="211241784"/>
        <c:crosses val="autoZero"/>
        <c:auto val="1"/>
        <c:lblAlgn val="ctr"/>
        <c:lblOffset val="100"/>
        <c:noMultiLvlLbl val="0"/>
      </c:catAx>
      <c:valAx>
        <c:axId val="211241784"/>
        <c:scaling>
          <c:orientation val="minMax"/>
        </c:scaling>
        <c:delete val="0"/>
        <c:axPos val="l"/>
        <c:numFmt formatCode="General" sourceLinked="1"/>
        <c:majorTickMark val="out"/>
        <c:minorTickMark val="none"/>
        <c:tickLblPos val="nextTo"/>
        <c:crossAx val="211242176"/>
        <c:crosses val="autoZero"/>
        <c:crossBetween val="between"/>
      </c:valAx>
    </c:plotArea>
    <c:legend>
      <c:legendPos val="r"/>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4.6383840086143262E-2"/>
          <c:y val="2.3397762567444198E-2"/>
          <c:w val="0.81448228346456697"/>
          <c:h val="0.8326195683872849"/>
        </c:manualLayout>
      </c:layout>
      <c:lineChart>
        <c:grouping val="standard"/>
        <c:varyColors val="0"/>
        <c:ser>
          <c:idx val="0"/>
          <c:order val="0"/>
          <c:tx>
            <c:strRef>
              <c:f>Feuil1!$C$2</c:f>
              <c:strCache>
                <c:ptCount val="1"/>
                <c:pt idx="0">
                  <c:v>U.A.C (EEB de feuille)</c:v>
                </c:pt>
              </c:strCache>
            </c:strRef>
          </c:tx>
          <c:cat>
            <c:numRef>
              <c:f>Feuil1!$B$3:$B$10</c:f>
              <c:numCache>
                <c:formatCode>General</c:formatCode>
                <c:ptCount val="8"/>
                <c:pt idx="0">
                  <c:v>5.8</c:v>
                </c:pt>
                <c:pt idx="1">
                  <c:v>6</c:v>
                </c:pt>
                <c:pt idx="2">
                  <c:v>6.2</c:v>
                </c:pt>
                <c:pt idx="3">
                  <c:v>6.4</c:v>
                </c:pt>
                <c:pt idx="4">
                  <c:v>6.6</c:v>
                </c:pt>
                <c:pt idx="5">
                  <c:v>6.8</c:v>
                </c:pt>
                <c:pt idx="6">
                  <c:v>7</c:v>
                </c:pt>
                <c:pt idx="7">
                  <c:v>7.2</c:v>
                </c:pt>
              </c:numCache>
            </c:numRef>
          </c:cat>
          <c:val>
            <c:numRef>
              <c:f>Feuil1!$C$3:$C$10</c:f>
              <c:numCache>
                <c:formatCode>General</c:formatCode>
                <c:ptCount val="8"/>
                <c:pt idx="0">
                  <c:v>1.06</c:v>
                </c:pt>
                <c:pt idx="1">
                  <c:v>1.1100000000000001</c:v>
                </c:pt>
                <c:pt idx="2">
                  <c:v>1.29</c:v>
                </c:pt>
                <c:pt idx="3">
                  <c:v>1.64</c:v>
                </c:pt>
                <c:pt idx="4">
                  <c:v>1.88</c:v>
                </c:pt>
                <c:pt idx="5">
                  <c:v>3.33</c:v>
                </c:pt>
                <c:pt idx="6">
                  <c:v>2.3199999999999998</c:v>
                </c:pt>
                <c:pt idx="7">
                  <c:v>1</c:v>
                </c:pt>
              </c:numCache>
            </c:numRef>
          </c:val>
          <c:smooth val="0"/>
        </c:ser>
        <c:ser>
          <c:idx val="1"/>
          <c:order val="1"/>
          <c:tx>
            <c:strRef>
              <c:f>Feuil1!$D$2</c:f>
              <c:strCache>
                <c:ptCount val="1"/>
                <c:pt idx="0">
                  <c:v>U.A.C(EEB de présure)</c:v>
                </c:pt>
              </c:strCache>
            </c:strRef>
          </c:tx>
          <c:cat>
            <c:numRef>
              <c:f>Feuil1!$B$3:$B$10</c:f>
              <c:numCache>
                <c:formatCode>General</c:formatCode>
                <c:ptCount val="8"/>
                <c:pt idx="0">
                  <c:v>5.8</c:v>
                </c:pt>
                <c:pt idx="1">
                  <c:v>6</c:v>
                </c:pt>
                <c:pt idx="2">
                  <c:v>6.2</c:v>
                </c:pt>
                <c:pt idx="3">
                  <c:v>6.4</c:v>
                </c:pt>
                <c:pt idx="4">
                  <c:v>6.6</c:v>
                </c:pt>
                <c:pt idx="5">
                  <c:v>6.8</c:v>
                </c:pt>
                <c:pt idx="6">
                  <c:v>7</c:v>
                </c:pt>
                <c:pt idx="7">
                  <c:v>7.2</c:v>
                </c:pt>
              </c:numCache>
            </c:numRef>
          </c:cat>
          <c:val>
            <c:numRef>
              <c:f>Feuil1!$D$3:$D$10</c:f>
              <c:numCache>
                <c:formatCode>General</c:formatCode>
                <c:ptCount val="8"/>
                <c:pt idx="0">
                  <c:v>1.3</c:v>
                </c:pt>
                <c:pt idx="1">
                  <c:v>3.3</c:v>
                </c:pt>
                <c:pt idx="2">
                  <c:v>4.8</c:v>
                </c:pt>
                <c:pt idx="3">
                  <c:v>5.9</c:v>
                </c:pt>
                <c:pt idx="4">
                  <c:v>5.3</c:v>
                </c:pt>
                <c:pt idx="5">
                  <c:v>4.5</c:v>
                </c:pt>
                <c:pt idx="6">
                  <c:v>3.5</c:v>
                </c:pt>
                <c:pt idx="7">
                  <c:v>2.3199999999999998</c:v>
                </c:pt>
              </c:numCache>
            </c:numRef>
          </c:val>
          <c:smooth val="0"/>
        </c:ser>
        <c:ser>
          <c:idx val="2"/>
          <c:order val="2"/>
          <c:tx>
            <c:strRef>
              <c:f>Feuil1!$E$2</c:f>
              <c:strCache>
                <c:ptCount val="1"/>
              </c:strCache>
            </c:strRef>
          </c:tx>
          <c:cat>
            <c:numRef>
              <c:f>Feuil1!$B$3:$B$10</c:f>
              <c:numCache>
                <c:formatCode>General</c:formatCode>
                <c:ptCount val="8"/>
                <c:pt idx="0">
                  <c:v>5.8</c:v>
                </c:pt>
                <c:pt idx="1">
                  <c:v>6</c:v>
                </c:pt>
                <c:pt idx="2">
                  <c:v>6.2</c:v>
                </c:pt>
                <c:pt idx="3">
                  <c:v>6.4</c:v>
                </c:pt>
                <c:pt idx="4">
                  <c:v>6.6</c:v>
                </c:pt>
                <c:pt idx="5">
                  <c:v>6.8</c:v>
                </c:pt>
                <c:pt idx="6">
                  <c:v>7</c:v>
                </c:pt>
                <c:pt idx="7">
                  <c:v>7.2</c:v>
                </c:pt>
              </c:numCache>
            </c:numRef>
          </c:cat>
          <c:val>
            <c:numRef>
              <c:f>Feuil1!$E$3:$E$10</c:f>
              <c:numCache>
                <c:formatCode>General</c:formatCode>
                <c:ptCount val="8"/>
              </c:numCache>
            </c:numRef>
          </c:val>
          <c:smooth val="0"/>
        </c:ser>
        <c:ser>
          <c:idx val="3"/>
          <c:order val="3"/>
          <c:tx>
            <c:strRef>
              <c:f>Feuil1!$F$2</c:f>
              <c:strCache>
                <c:ptCount val="1"/>
                <c:pt idx="0">
                  <c:v>U.A.C (EEB de latex) </c:v>
                </c:pt>
              </c:strCache>
            </c:strRef>
          </c:tx>
          <c:spPr>
            <a:ln>
              <a:solidFill>
                <a:srgbClr val="92D050"/>
              </a:solidFill>
            </a:ln>
          </c:spPr>
          <c:marker>
            <c:spPr>
              <a:solidFill>
                <a:srgbClr val="92D050"/>
              </a:solidFill>
              <a:ln>
                <a:solidFill>
                  <a:srgbClr val="92D050"/>
                </a:solidFill>
              </a:ln>
            </c:spPr>
          </c:marker>
          <c:cat>
            <c:numRef>
              <c:f>Feuil1!$B$3:$B$10</c:f>
              <c:numCache>
                <c:formatCode>General</c:formatCode>
                <c:ptCount val="8"/>
                <c:pt idx="0">
                  <c:v>5.8</c:v>
                </c:pt>
                <c:pt idx="1">
                  <c:v>6</c:v>
                </c:pt>
                <c:pt idx="2">
                  <c:v>6.2</c:v>
                </c:pt>
                <c:pt idx="3">
                  <c:v>6.4</c:v>
                </c:pt>
                <c:pt idx="4">
                  <c:v>6.6</c:v>
                </c:pt>
                <c:pt idx="5">
                  <c:v>6.8</c:v>
                </c:pt>
                <c:pt idx="6">
                  <c:v>7</c:v>
                </c:pt>
                <c:pt idx="7">
                  <c:v>7.2</c:v>
                </c:pt>
              </c:numCache>
            </c:numRef>
          </c:cat>
          <c:val>
            <c:numRef>
              <c:f>Feuil1!$F$3:$F$10</c:f>
              <c:numCache>
                <c:formatCode>General</c:formatCode>
                <c:ptCount val="8"/>
                <c:pt idx="0">
                  <c:v>1.47</c:v>
                </c:pt>
                <c:pt idx="1">
                  <c:v>1.69</c:v>
                </c:pt>
                <c:pt idx="2">
                  <c:v>2.04</c:v>
                </c:pt>
                <c:pt idx="3">
                  <c:v>2.71</c:v>
                </c:pt>
                <c:pt idx="4">
                  <c:v>4.16</c:v>
                </c:pt>
                <c:pt idx="5">
                  <c:v>3.7</c:v>
                </c:pt>
                <c:pt idx="6">
                  <c:v>2.94</c:v>
                </c:pt>
                <c:pt idx="7">
                  <c:v>2.17</c:v>
                </c:pt>
              </c:numCache>
            </c:numRef>
          </c:val>
          <c:smooth val="0"/>
        </c:ser>
        <c:dLbls>
          <c:showLegendKey val="0"/>
          <c:showVal val="0"/>
          <c:showCatName val="0"/>
          <c:showSerName val="0"/>
          <c:showPercent val="0"/>
          <c:showBubbleSize val="0"/>
        </c:dLbls>
        <c:marker val="1"/>
        <c:smooth val="0"/>
        <c:axId val="210291888"/>
        <c:axId val="210291496"/>
      </c:lineChart>
      <c:catAx>
        <c:axId val="210291888"/>
        <c:scaling>
          <c:orientation val="minMax"/>
        </c:scaling>
        <c:delete val="0"/>
        <c:axPos val="b"/>
        <c:numFmt formatCode="General" sourceLinked="1"/>
        <c:majorTickMark val="out"/>
        <c:minorTickMark val="none"/>
        <c:tickLblPos val="nextTo"/>
        <c:crossAx val="210291496"/>
        <c:crosses val="autoZero"/>
        <c:auto val="1"/>
        <c:lblAlgn val="ctr"/>
        <c:lblOffset val="100"/>
        <c:noMultiLvlLbl val="0"/>
      </c:catAx>
      <c:valAx>
        <c:axId val="210291496"/>
        <c:scaling>
          <c:orientation val="minMax"/>
        </c:scaling>
        <c:delete val="0"/>
        <c:axPos val="l"/>
        <c:numFmt formatCode="General" sourceLinked="1"/>
        <c:majorTickMark val="out"/>
        <c:minorTickMark val="none"/>
        <c:tickLblPos val="nextTo"/>
        <c:crossAx val="210291888"/>
        <c:crosses val="autoZero"/>
        <c:crossBetween val="between"/>
      </c:valAx>
    </c:plotArea>
    <c:legend>
      <c:legendPos val="r"/>
      <c:legendEntry>
        <c:idx val="2"/>
        <c:delete val="1"/>
      </c:legendEntry>
      <c:layout>
        <c:manualLayout>
          <c:xMode val="edge"/>
          <c:yMode val="edge"/>
          <c:x val="0.59817139465273506"/>
          <c:y val="0"/>
          <c:w val="0.401828605347265"/>
          <c:h val="0.33394379550487779"/>
        </c:manualLayout>
      </c:layout>
      <c:overlay val="0"/>
      <c:txPr>
        <a:bodyPr/>
        <a:lstStyle/>
        <a:p>
          <a:pPr>
            <a:defRPr sz="1400">
              <a:latin typeface="Times New Roman" pitchFamily="18" charset="0"/>
              <a:cs typeface="Times New Roman" pitchFamily="18" charset="0"/>
            </a:defRPr>
          </a:pPr>
          <a:endParaRPr lang="fr-FR"/>
        </a:p>
      </c:txPr>
    </c:legend>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4.4016185476815399E-2"/>
          <c:y val="2.8252405949256341E-2"/>
          <c:w val="0.8162674978127733"/>
          <c:h val="0.87891586468358118"/>
        </c:manualLayout>
      </c:layout>
      <c:scatterChart>
        <c:scatterStyle val="lineMarker"/>
        <c:varyColors val="0"/>
        <c:ser>
          <c:idx val="0"/>
          <c:order val="0"/>
          <c:tx>
            <c:strRef>
              <c:f>Feuil1!$C$3</c:f>
              <c:strCache>
                <c:ptCount val="1"/>
                <c:pt idx="0">
                  <c:v>U.A.C(EEB de feuille)</c:v>
                </c:pt>
              </c:strCache>
            </c:strRef>
          </c:tx>
          <c:xVal>
            <c:numRef>
              <c:f>Feuil1!$B$4:$B$11</c:f>
              <c:numCache>
                <c:formatCode>General</c:formatCode>
                <c:ptCount val="8"/>
                <c:pt idx="0">
                  <c:v>0.01</c:v>
                </c:pt>
                <c:pt idx="1">
                  <c:v>0.02</c:v>
                </c:pt>
                <c:pt idx="2">
                  <c:v>0.03</c:v>
                </c:pt>
                <c:pt idx="3">
                  <c:v>0.04</c:v>
                </c:pt>
                <c:pt idx="4">
                  <c:v>0.05</c:v>
                </c:pt>
                <c:pt idx="5">
                  <c:v>0.06</c:v>
                </c:pt>
                <c:pt idx="6">
                  <c:v>7.0000000000000007E-2</c:v>
                </c:pt>
                <c:pt idx="7">
                  <c:v>0.08</c:v>
                </c:pt>
              </c:numCache>
            </c:numRef>
          </c:xVal>
          <c:yVal>
            <c:numRef>
              <c:f>Feuil1!$C$4:$C$11</c:f>
              <c:numCache>
                <c:formatCode>General</c:formatCode>
                <c:ptCount val="8"/>
                <c:pt idx="0">
                  <c:v>1.96</c:v>
                </c:pt>
                <c:pt idx="1">
                  <c:v>2.08</c:v>
                </c:pt>
                <c:pt idx="2">
                  <c:v>2.2200000000000002</c:v>
                </c:pt>
                <c:pt idx="3">
                  <c:v>1.92</c:v>
                </c:pt>
                <c:pt idx="4">
                  <c:v>2</c:v>
                </c:pt>
                <c:pt idx="5">
                  <c:v>2.2200000000000002</c:v>
                </c:pt>
                <c:pt idx="6">
                  <c:v>2.7</c:v>
                </c:pt>
                <c:pt idx="7">
                  <c:v>1.42</c:v>
                </c:pt>
              </c:numCache>
            </c:numRef>
          </c:yVal>
          <c:smooth val="0"/>
        </c:ser>
        <c:ser>
          <c:idx val="1"/>
          <c:order val="1"/>
          <c:tx>
            <c:strRef>
              <c:f>Feuil1!$D$3</c:f>
              <c:strCache>
                <c:ptCount val="1"/>
                <c:pt idx="0">
                  <c:v>U.A.C(présure)</c:v>
                </c:pt>
              </c:strCache>
            </c:strRef>
          </c:tx>
          <c:xVal>
            <c:numRef>
              <c:f>Feuil1!$B$4:$B$11</c:f>
              <c:numCache>
                <c:formatCode>General</c:formatCode>
                <c:ptCount val="8"/>
                <c:pt idx="0">
                  <c:v>0.01</c:v>
                </c:pt>
                <c:pt idx="1">
                  <c:v>0.02</c:v>
                </c:pt>
                <c:pt idx="2">
                  <c:v>0.03</c:v>
                </c:pt>
                <c:pt idx="3">
                  <c:v>0.04</c:v>
                </c:pt>
                <c:pt idx="4">
                  <c:v>0.05</c:v>
                </c:pt>
                <c:pt idx="5">
                  <c:v>0.06</c:v>
                </c:pt>
                <c:pt idx="6">
                  <c:v>7.0000000000000007E-2</c:v>
                </c:pt>
                <c:pt idx="7">
                  <c:v>0.08</c:v>
                </c:pt>
              </c:numCache>
            </c:numRef>
          </c:xVal>
          <c:yVal>
            <c:numRef>
              <c:f>Feuil1!$D$4:$D$11</c:f>
              <c:numCache>
                <c:formatCode>General</c:formatCode>
                <c:ptCount val="8"/>
                <c:pt idx="0">
                  <c:v>2.56</c:v>
                </c:pt>
                <c:pt idx="1">
                  <c:v>2.77</c:v>
                </c:pt>
                <c:pt idx="2">
                  <c:v>2.94</c:v>
                </c:pt>
                <c:pt idx="3">
                  <c:v>3.33</c:v>
                </c:pt>
                <c:pt idx="4">
                  <c:v>6.25</c:v>
                </c:pt>
                <c:pt idx="5">
                  <c:v>3.22</c:v>
                </c:pt>
                <c:pt idx="6">
                  <c:v>3</c:v>
                </c:pt>
                <c:pt idx="7">
                  <c:v>1.88</c:v>
                </c:pt>
              </c:numCache>
            </c:numRef>
          </c:yVal>
          <c:smooth val="0"/>
        </c:ser>
        <c:ser>
          <c:idx val="2"/>
          <c:order val="2"/>
          <c:tx>
            <c:strRef>
              <c:f>Feuil1!$E$3</c:f>
              <c:strCache>
                <c:ptCount val="1"/>
              </c:strCache>
            </c:strRef>
          </c:tx>
          <c:xVal>
            <c:numRef>
              <c:f>Feuil1!$B$4:$B$11</c:f>
              <c:numCache>
                <c:formatCode>General</c:formatCode>
                <c:ptCount val="8"/>
                <c:pt idx="0">
                  <c:v>0.01</c:v>
                </c:pt>
                <c:pt idx="1">
                  <c:v>0.02</c:v>
                </c:pt>
                <c:pt idx="2">
                  <c:v>0.03</c:v>
                </c:pt>
                <c:pt idx="3">
                  <c:v>0.04</c:v>
                </c:pt>
                <c:pt idx="4">
                  <c:v>0.05</c:v>
                </c:pt>
                <c:pt idx="5">
                  <c:v>0.06</c:v>
                </c:pt>
                <c:pt idx="6">
                  <c:v>7.0000000000000007E-2</c:v>
                </c:pt>
                <c:pt idx="7">
                  <c:v>0.08</c:v>
                </c:pt>
              </c:numCache>
            </c:numRef>
          </c:xVal>
          <c:yVal>
            <c:numRef>
              <c:f>Feuil1!$E$4:$E$11</c:f>
              <c:numCache>
                <c:formatCode>General</c:formatCode>
                <c:ptCount val="8"/>
              </c:numCache>
            </c:numRef>
          </c:yVal>
          <c:smooth val="0"/>
        </c:ser>
        <c:ser>
          <c:idx val="3"/>
          <c:order val="3"/>
          <c:tx>
            <c:strRef>
              <c:f>Feuil1!$F$3</c:f>
              <c:strCache>
                <c:ptCount val="1"/>
                <c:pt idx="0">
                  <c:v>U.A.C(EEB de latex)</c:v>
                </c:pt>
              </c:strCache>
            </c:strRef>
          </c:tx>
          <c:spPr>
            <a:ln>
              <a:solidFill>
                <a:srgbClr val="92D050"/>
              </a:solidFill>
            </a:ln>
          </c:spPr>
          <c:marker>
            <c:spPr>
              <a:ln>
                <a:solidFill>
                  <a:srgbClr val="92D050"/>
                </a:solidFill>
              </a:ln>
            </c:spPr>
          </c:marker>
          <c:xVal>
            <c:numRef>
              <c:f>Feuil1!$B$4:$B$11</c:f>
              <c:numCache>
                <c:formatCode>General</c:formatCode>
                <c:ptCount val="8"/>
                <c:pt idx="0">
                  <c:v>0.01</c:v>
                </c:pt>
                <c:pt idx="1">
                  <c:v>0.02</c:v>
                </c:pt>
                <c:pt idx="2">
                  <c:v>0.03</c:v>
                </c:pt>
                <c:pt idx="3">
                  <c:v>0.04</c:v>
                </c:pt>
                <c:pt idx="4">
                  <c:v>0.05</c:v>
                </c:pt>
                <c:pt idx="5">
                  <c:v>0.06</c:v>
                </c:pt>
                <c:pt idx="6">
                  <c:v>7.0000000000000007E-2</c:v>
                </c:pt>
                <c:pt idx="7">
                  <c:v>0.08</c:v>
                </c:pt>
              </c:numCache>
            </c:numRef>
          </c:xVal>
          <c:yVal>
            <c:numRef>
              <c:f>Feuil1!$F$4:$F$11</c:f>
              <c:numCache>
                <c:formatCode>General</c:formatCode>
                <c:ptCount val="8"/>
                <c:pt idx="0">
                  <c:v>4.16</c:v>
                </c:pt>
                <c:pt idx="1">
                  <c:v>5.0199999999999996</c:v>
                </c:pt>
                <c:pt idx="2">
                  <c:v>5.17</c:v>
                </c:pt>
                <c:pt idx="3">
                  <c:v>5.66</c:v>
                </c:pt>
                <c:pt idx="4">
                  <c:v>3.44</c:v>
                </c:pt>
                <c:pt idx="5">
                  <c:v>2.13</c:v>
                </c:pt>
                <c:pt idx="6">
                  <c:v>1.9</c:v>
                </c:pt>
                <c:pt idx="7">
                  <c:v>1.72</c:v>
                </c:pt>
              </c:numCache>
            </c:numRef>
          </c:yVal>
          <c:smooth val="0"/>
        </c:ser>
        <c:dLbls>
          <c:showLegendKey val="0"/>
          <c:showVal val="0"/>
          <c:showCatName val="0"/>
          <c:showSerName val="0"/>
          <c:showPercent val="0"/>
          <c:showBubbleSize val="0"/>
        </c:dLbls>
        <c:axId val="210292672"/>
        <c:axId val="210292280"/>
      </c:scatterChart>
      <c:valAx>
        <c:axId val="210292672"/>
        <c:scaling>
          <c:orientation val="minMax"/>
        </c:scaling>
        <c:delete val="0"/>
        <c:axPos val="b"/>
        <c:numFmt formatCode="General" sourceLinked="1"/>
        <c:majorTickMark val="out"/>
        <c:minorTickMark val="none"/>
        <c:tickLblPos val="nextTo"/>
        <c:crossAx val="210292280"/>
        <c:crosses val="autoZero"/>
        <c:crossBetween val="midCat"/>
      </c:valAx>
      <c:valAx>
        <c:axId val="210292280"/>
        <c:scaling>
          <c:orientation val="minMax"/>
        </c:scaling>
        <c:delete val="0"/>
        <c:axPos val="l"/>
        <c:numFmt formatCode="General" sourceLinked="1"/>
        <c:majorTickMark val="out"/>
        <c:minorTickMark val="none"/>
        <c:tickLblPos val="nextTo"/>
        <c:crossAx val="210292672"/>
        <c:crosses val="autoZero"/>
        <c:crossBetween val="midCat"/>
      </c:valAx>
    </c:plotArea>
    <c:legend>
      <c:legendPos val="r"/>
      <c:legendEntry>
        <c:idx val="2"/>
        <c:delete val="1"/>
      </c:legendEntry>
      <c:layout>
        <c:manualLayout>
          <c:xMode val="edge"/>
          <c:yMode val="edge"/>
          <c:x val="0.59491506174504505"/>
          <c:y val="1.2338303288482271E-3"/>
          <c:w val="0.40508493825495495"/>
          <c:h val="0.29652189724141514"/>
        </c:manualLayout>
      </c:layout>
      <c:overlay val="0"/>
      <c:txPr>
        <a:bodyPr/>
        <a:lstStyle/>
        <a:p>
          <a:pPr>
            <a:defRPr sz="1400">
              <a:latin typeface="Times New Roman" pitchFamily="18" charset="0"/>
              <a:cs typeface="Times New Roman" pitchFamily="18" charset="0"/>
            </a:defRPr>
          </a:pPr>
          <a:endParaRPr lang="fr-FR"/>
        </a:p>
      </c:txPr>
    </c:legend>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1E9423-5616-4A6A-BA35-BF29712181F9}" type="datetimeFigureOut">
              <a:rPr lang="fr-FR" smtClean="0"/>
              <a:pPr/>
              <a:t>14/06/2017</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E28B63-322D-4CD7-B016-6962F405B57B}" type="slidenum">
              <a:rPr lang="fr-FR" smtClean="0"/>
              <a:pPr/>
              <a:t>‹N°›</a:t>
            </a:fld>
            <a:endParaRPr lang="fr-FR" dirty="0"/>
          </a:p>
        </p:txBody>
      </p:sp>
    </p:spTree>
    <p:extLst>
      <p:ext uri="{BB962C8B-B14F-4D97-AF65-F5344CB8AC3E}">
        <p14:creationId xmlns:p14="http://schemas.microsoft.com/office/powerpoint/2010/main" val="2747540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Merci </a:t>
            </a:r>
            <a:r>
              <a:rPr lang="en-US" dirty="0" err="1" smtClean="0"/>
              <a:t>M</a:t>
            </a:r>
            <a:r>
              <a:rPr lang="en-US" baseline="0" dirty="0" err="1" smtClean="0"/>
              <a:t>r</a:t>
            </a:r>
            <a:r>
              <a:rPr lang="en-US" baseline="0" dirty="0" smtClean="0"/>
              <a:t> le </a:t>
            </a:r>
            <a:r>
              <a:rPr lang="en-US" baseline="0" dirty="0" err="1" smtClean="0"/>
              <a:t>président</a:t>
            </a:r>
            <a:r>
              <a:rPr lang="en-US" baseline="0" dirty="0" smtClean="0"/>
              <a:t> s </a:t>
            </a:r>
            <a:r>
              <a:rPr lang="en-US" baseline="0" dirty="0" err="1" smtClean="0"/>
              <a:t>Mrs</a:t>
            </a:r>
            <a:r>
              <a:rPr lang="en-US" baseline="0" dirty="0" smtClean="0"/>
              <a:t> LE </a:t>
            </a:r>
            <a:r>
              <a:rPr lang="en-US" baseline="0" dirty="0" err="1" smtClean="0"/>
              <a:t>mombre</a:t>
            </a:r>
            <a:r>
              <a:rPr lang="en-US" baseline="0" dirty="0" smtClean="0"/>
              <a:t> </a:t>
            </a:r>
            <a:r>
              <a:rPr lang="en-US" baseline="0" dirty="0" err="1" smtClean="0"/>
              <a:t>jurie</a:t>
            </a:r>
            <a:r>
              <a:rPr lang="en-US" baseline="0" dirty="0" smtClean="0"/>
              <a:t>  </a:t>
            </a:r>
            <a:r>
              <a:rPr lang="en-US" baseline="0" dirty="0" err="1" smtClean="0"/>
              <a:t>mombre</a:t>
            </a:r>
            <a:r>
              <a:rPr lang="en-US" baseline="0" dirty="0" smtClean="0"/>
              <a:t> </a:t>
            </a:r>
            <a:r>
              <a:rPr lang="en-US" baseline="0" dirty="0" err="1" smtClean="0"/>
              <a:t>asisstant</a:t>
            </a:r>
            <a:r>
              <a:rPr lang="en-US" baseline="0" dirty="0" smtClean="0"/>
              <a:t>   </a:t>
            </a:r>
            <a:r>
              <a:rPr lang="en-US" baseline="0" dirty="0" err="1" smtClean="0"/>
              <a:t>salam</a:t>
            </a:r>
            <a:r>
              <a:rPr lang="en-US" baseline="0" dirty="0" smtClean="0"/>
              <a:t> 3alikom en </a:t>
            </a:r>
            <a:r>
              <a:rPr lang="en-US" baseline="0" dirty="0" err="1" smtClean="0"/>
              <a:t>vue</a:t>
            </a:r>
            <a:r>
              <a:rPr lang="en-US" baseline="0" dirty="0" smtClean="0"/>
              <a:t> </a:t>
            </a:r>
            <a:r>
              <a:rPr lang="fr-FR" b="1" i="1" dirty="0" smtClean="0">
                <a:solidFill>
                  <a:srgbClr val="000000"/>
                </a:solidFill>
                <a:latin typeface="Comic Sans MS" pitchFamily="66" charset="0"/>
                <a:ea typeface="Times New Roman" pitchFamily="18" charset="0"/>
                <a:cs typeface="Times New Roman" pitchFamily="18" charset="0"/>
              </a:rPr>
              <a:t>de l’obtention du diplôme Master II  de spécialité  </a:t>
            </a:r>
            <a:endParaRPr lang="fr-FR" dirty="0" smtClean="0">
              <a:latin typeface="Comic Sans MS" pitchFamily="66" charset="0"/>
              <a:cs typeface="Arial" pitchFamily="34" charset="0"/>
            </a:endParaRPr>
          </a:p>
          <a:p>
            <a:r>
              <a:rPr lang="en-US" baseline="0" dirty="0" smtClean="0"/>
              <a:t>Nous </a:t>
            </a:r>
            <a:r>
              <a:rPr lang="en-US" baseline="0" dirty="0" err="1" smtClean="0"/>
              <a:t>avont</a:t>
            </a:r>
            <a:r>
              <a:rPr lang="en-US" baseline="0" dirty="0" smtClean="0"/>
              <a:t> </a:t>
            </a:r>
            <a:r>
              <a:rPr lang="en-US" baseline="0" dirty="0" err="1" smtClean="0"/>
              <a:t>l’honneur</a:t>
            </a:r>
            <a:r>
              <a:rPr lang="en-US" baseline="0" dirty="0" smtClean="0"/>
              <a:t> de </a:t>
            </a:r>
            <a:r>
              <a:rPr lang="en-US" baseline="0" dirty="0" err="1" smtClean="0"/>
              <a:t>présente</a:t>
            </a:r>
            <a:r>
              <a:rPr lang="en-US" baseline="0" dirty="0" smtClean="0"/>
              <a:t> nous </a:t>
            </a:r>
            <a:r>
              <a:rPr lang="en-US" baseline="0" dirty="0" err="1" smtClean="0"/>
              <a:t>modeste</a:t>
            </a:r>
            <a:r>
              <a:rPr lang="en-US" baseline="0" dirty="0" smtClean="0"/>
              <a:t> </a:t>
            </a:r>
            <a:r>
              <a:rPr lang="en-US" baseline="0" dirty="0" err="1" smtClean="0"/>
              <a:t>travaile</a:t>
            </a:r>
            <a:r>
              <a:rPr lang="en-US" baseline="0" dirty="0" smtClean="0"/>
              <a:t>  qui </a:t>
            </a:r>
            <a:r>
              <a:rPr lang="en-US" baseline="0" dirty="0" err="1" smtClean="0"/>
              <a:t>s’instutile</a:t>
            </a:r>
            <a:r>
              <a:rPr lang="en-US" baseline="0" dirty="0" smtClean="0"/>
              <a:t>  le de ( </a:t>
            </a:r>
            <a:r>
              <a:rPr lang="en-US" baseline="0" dirty="0" err="1" smtClean="0"/>
              <a:t>comportement</a:t>
            </a:r>
            <a:r>
              <a:rPr lang="en-US" baseline="0" dirty="0" smtClean="0"/>
              <a:t> de </a:t>
            </a:r>
            <a:r>
              <a:rPr lang="en-US" baseline="0" dirty="0" err="1" smtClean="0"/>
              <a:t>phaseolus</a:t>
            </a:r>
            <a:r>
              <a:rPr lang="en-US" baseline="0" dirty="0" smtClean="0"/>
              <a:t> </a:t>
            </a:r>
            <a:r>
              <a:rPr lang="en-US" baseline="0" dirty="0" err="1" smtClean="0"/>
              <a:t>vulgaris</a:t>
            </a:r>
            <a:r>
              <a:rPr lang="en-US" baseline="0" dirty="0" smtClean="0"/>
              <a:t> L )  </a:t>
            </a:r>
          </a:p>
          <a:p>
            <a:r>
              <a:rPr lang="en-US" dirty="0" smtClean="0"/>
              <a:t>Pour </a:t>
            </a:r>
            <a:r>
              <a:rPr lang="en-US" dirty="0" err="1" smtClean="0"/>
              <a:t>ceala</a:t>
            </a:r>
            <a:r>
              <a:rPr lang="en-US" dirty="0" smtClean="0"/>
              <a:t> on adoptee le plan de </a:t>
            </a:r>
            <a:r>
              <a:rPr lang="en-US" dirty="0" err="1" smtClean="0"/>
              <a:t>travaile</a:t>
            </a:r>
            <a:r>
              <a:rPr lang="en-US" dirty="0" smtClean="0"/>
              <a:t> </a:t>
            </a:r>
            <a:r>
              <a:rPr lang="en-US" dirty="0" err="1" smtClean="0"/>
              <a:t>suivant</a:t>
            </a:r>
            <a:r>
              <a:rPr lang="en-US" dirty="0" smtClean="0"/>
              <a:t>.</a:t>
            </a:r>
            <a:endParaRPr lang="en-US" dirty="0"/>
          </a:p>
        </p:txBody>
      </p:sp>
      <p:sp>
        <p:nvSpPr>
          <p:cNvPr id="4" name="Espace réservé du numéro de diapositive 3"/>
          <p:cNvSpPr>
            <a:spLocks noGrp="1"/>
          </p:cNvSpPr>
          <p:nvPr>
            <p:ph type="sldNum" sz="quarter" idx="10"/>
          </p:nvPr>
        </p:nvSpPr>
        <p:spPr/>
        <p:txBody>
          <a:bodyPr/>
          <a:lstStyle/>
          <a:p>
            <a:fld id="{72E28B63-322D-4CD7-B016-6962F405B57B}" type="slidenum">
              <a:rPr lang="fr-FR" smtClean="0"/>
              <a:pPr/>
              <a:t>1</a:t>
            </a:fld>
            <a:endParaRPr lang="fr-FR" dirty="0"/>
          </a:p>
        </p:txBody>
      </p:sp>
    </p:spTree>
    <p:extLst>
      <p:ext uri="{BB962C8B-B14F-4D97-AF65-F5344CB8AC3E}">
        <p14:creationId xmlns:p14="http://schemas.microsoft.com/office/powerpoint/2010/main" val="1009023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Les résultats obtenus indiquent que l’intensité de perte d’eau a travers principalement les stomates augmente progressivement chez les plantes stressées avec des valeurs maximales affichées chez les le traitement (T3) 0.36 Mg/g/mn  alors que les plus faibles taux de perte d’eau s’enregistrent chez le traitement (T0) avec des valeurs moyennes de 0.11 Mg/cm</a:t>
            </a:r>
            <a:r>
              <a:rPr lang="fr-FR" sz="1200" kern="1200" baseline="30000" dirty="0" smtClean="0">
                <a:solidFill>
                  <a:schemeClr val="tx1"/>
                </a:solidFill>
                <a:latin typeface="+mn-lt"/>
                <a:ea typeface="+mn-ea"/>
                <a:cs typeface="+mn-cs"/>
              </a:rPr>
              <a:t>2</a:t>
            </a:r>
            <a:r>
              <a:rPr lang="fr-FR" sz="1200" kern="1200" dirty="0" smtClean="0">
                <a:solidFill>
                  <a:schemeClr val="tx1"/>
                </a:solidFill>
                <a:latin typeface="+mn-lt"/>
                <a:ea typeface="+mn-ea"/>
                <a:cs typeface="+mn-cs"/>
              </a:rPr>
              <a:t>/mn.</a:t>
            </a:r>
          </a:p>
          <a:p>
            <a:endParaRPr lang="fr-FR" dirty="0"/>
          </a:p>
        </p:txBody>
      </p:sp>
      <p:sp>
        <p:nvSpPr>
          <p:cNvPr id="4" name="Espace réservé du numéro de diapositive 3"/>
          <p:cNvSpPr>
            <a:spLocks noGrp="1"/>
          </p:cNvSpPr>
          <p:nvPr>
            <p:ph type="sldNum" sz="quarter" idx="10"/>
          </p:nvPr>
        </p:nvSpPr>
        <p:spPr/>
        <p:txBody>
          <a:bodyPr/>
          <a:lstStyle/>
          <a:p>
            <a:fld id="{72E28B63-322D-4CD7-B016-6962F405B57B}" type="slidenum">
              <a:rPr lang="fr-FR" smtClean="0"/>
              <a:pPr/>
              <a:t>15</a:t>
            </a:fld>
            <a:endParaRPr lang="fr-FR" dirty="0"/>
          </a:p>
        </p:txBody>
      </p:sp>
    </p:spTree>
    <p:extLst>
      <p:ext uri="{BB962C8B-B14F-4D97-AF65-F5344CB8AC3E}">
        <p14:creationId xmlns:p14="http://schemas.microsoft.com/office/powerpoint/2010/main" val="29216705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D’après la fig.10  on  remarque  une augmentation de la</a:t>
            </a:r>
            <a:r>
              <a:rPr lang="fr-FR" sz="1200" kern="1200" baseline="0" dirty="0" smtClean="0">
                <a:solidFill>
                  <a:schemeClr val="tx1"/>
                </a:solidFill>
                <a:latin typeface="+mn-lt"/>
                <a:ea typeface="+mn-ea"/>
                <a:cs typeface="+mn-cs"/>
              </a:rPr>
              <a:t> </a:t>
            </a:r>
            <a:r>
              <a:rPr lang="fr-FR" sz="1200" kern="1200" dirty="0" smtClean="0">
                <a:solidFill>
                  <a:schemeClr val="tx1"/>
                </a:solidFill>
                <a:latin typeface="+mn-lt"/>
                <a:ea typeface="+mn-ea"/>
                <a:cs typeface="+mn-cs"/>
              </a:rPr>
              <a:t>taux de déperdition </a:t>
            </a:r>
            <a:r>
              <a:rPr lang="fr-FR" sz="1200" kern="1200" smtClean="0">
                <a:solidFill>
                  <a:schemeClr val="tx1"/>
                </a:solidFill>
                <a:latin typeface="+mn-lt"/>
                <a:ea typeface="+mn-ea"/>
                <a:cs typeface="+mn-cs"/>
              </a:rPr>
              <a:t>de l’eau</a:t>
            </a:r>
            <a:r>
              <a:rPr lang="fr-FR" sz="1200" kern="1200" baseline="0" smtClean="0">
                <a:solidFill>
                  <a:schemeClr val="tx1"/>
                </a:solidFill>
                <a:latin typeface="+mn-lt"/>
                <a:ea typeface="+mn-ea"/>
                <a:cs typeface="+mn-cs"/>
              </a:rPr>
              <a:t> </a:t>
            </a:r>
            <a:r>
              <a:rPr lang="fr-FR" sz="1200" kern="1200" smtClean="0">
                <a:solidFill>
                  <a:schemeClr val="tx1"/>
                </a:solidFill>
                <a:latin typeface="+mn-lt"/>
                <a:ea typeface="+mn-ea"/>
                <a:cs typeface="+mn-cs"/>
              </a:rPr>
              <a:t> </a:t>
            </a:r>
            <a:r>
              <a:rPr lang="fr-FR" sz="1200" kern="1200" dirty="0" smtClean="0">
                <a:solidFill>
                  <a:schemeClr val="tx1"/>
                </a:solidFill>
                <a:latin typeface="+mn-lt"/>
                <a:ea typeface="+mn-ea"/>
                <a:cs typeface="+mn-cs"/>
              </a:rPr>
              <a:t>plantes du traitement T0 enregistrent les valeurs les plus faibles de la perte d’eau par rapport aux autres traitements avec des valeurs de l’ordre  0 .089 Mg/g/mn chez les plantes témoins et 0,24  Mg/g/mn affichée chez les plantes irriguées </a:t>
            </a:r>
            <a:r>
              <a:rPr lang="fr-FR" sz="1200" u="sng" kern="1200" dirty="0" smtClean="0">
                <a:solidFill>
                  <a:schemeClr val="tx1"/>
                </a:solidFill>
                <a:latin typeface="+mn-lt"/>
                <a:ea typeface="+mn-ea"/>
                <a:cs typeface="+mn-cs"/>
              </a:rPr>
              <a:t>à</a:t>
            </a:r>
            <a:r>
              <a:rPr lang="fr-FR" sz="1200" kern="1200" dirty="0" smtClean="0">
                <a:solidFill>
                  <a:schemeClr val="tx1"/>
                </a:solidFill>
                <a:latin typeface="+mn-lt"/>
                <a:ea typeface="+mn-ea"/>
                <a:cs typeface="+mn-cs"/>
              </a:rPr>
              <a:t> 10 % de la capacité au champ.</a:t>
            </a:r>
            <a:endParaRPr lang="fr-FR" dirty="0"/>
          </a:p>
        </p:txBody>
      </p:sp>
      <p:sp>
        <p:nvSpPr>
          <p:cNvPr id="4" name="Espace réservé du numéro de diapositive 3"/>
          <p:cNvSpPr>
            <a:spLocks noGrp="1"/>
          </p:cNvSpPr>
          <p:nvPr>
            <p:ph type="sldNum" sz="quarter" idx="10"/>
          </p:nvPr>
        </p:nvSpPr>
        <p:spPr/>
        <p:txBody>
          <a:bodyPr/>
          <a:lstStyle/>
          <a:p>
            <a:fld id="{72E28B63-322D-4CD7-B016-6962F405B57B}" type="slidenum">
              <a:rPr lang="fr-FR" smtClean="0"/>
              <a:pPr/>
              <a:t>17</a:t>
            </a:fld>
            <a:endParaRPr lang="fr-FR" dirty="0"/>
          </a:p>
        </p:txBody>
      </p:sp>
    </p:spTree>
    <p:extLst>
      <p:ext uri="{BB962C8B-B14F-4D97-AF65-F5344CB8AC3E}">
        <p14:creationId xmlns:p14="http://schemas.microsoft.com/office/powerpoint/2010/main" val="812374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Pour </a:t>
            </a:r>
            <a:r>
              <a:rPr lang="en-US" dirty="0" err="1" smtClean="0"/>
              <a:t>ceala</a:t>
            </a:r>
            <a:r>
              <a:rPr lang="en-US" dirty="0" smtClean="0"/>
              <a:t> on </a:t>
            </a:r>
            <a:r>
              <a:rPr lang="en-US" dirty="0" err="1" smtClean="0"/>
              <a:t>adopte</a:t>
            </a:r>
            <a:r>
              <a:rPr lang="en-US" dirty="0" smtClean="0"/>
              <a:t> le plan de </a:t>
            </a:r>
            <a:r>
              <a:rPr lang="en-US" dirty="0" err="1" smtClean="0"/>
              <a:t>travaile</a:t>
            </a:r>
            <a:r>
              <a:rPr lang="en-US" dirty="0" smtClean="0"/>
              <a:t> </a:t>
            </a:r>
            <a:r>
              <a:rPr lang="en-US" dirty="0" err="1" smtClean="0"/>
              <a:t>suivant</a:t>
            </a:r>
            <a:r>
              <a:rPr lang="en-US" dirty="0" smtClean="0"/>
              <a:t>. </a:t>
            </a:r>
          </a:p>
        </p:txBody>
      </p:sp>
      <p:sp>
        <p:nvSpPr>
          <p:cNvPr id="4" name="Espace réservé du numéro de diapositive 3"/>
          <p:cNvSpPr>
            <a:spLocks noGrp="1"/>
          </p:cNvSpPr>
          <p:nvPr>
            <p:ph type="sldNum" sz="quarter" idx="10"/>
          </p:nvPr>
        </p:nvSpPr>
        <p:spPr/>
        <p:txBody>
          <a:bodyPr/>
          <a:lstStyle/>
          <a:p>
            <a:fld id="{72E28B63-322D-4CD7-B016-6962F405B57B}" type="slidenum">
              <a:rPr lang="fr-FR" smtClean="0"/>
              <a:pPr/>
              <a:t>2</a:t>
            </a:fld>
            <a:endParaRPr lang="fr-FR" dirty="0"/>
          </a:p>
        </p:txBody>
      </p:sp>
    </p:spTree>
    <p:extLst>
      <p:ext uri="{BB962C8B-B14F-4D97-AF65-F5344CB8AC3E}">
        <p14:creationId xmlns:p14="http://schemas.microsoft.com/office/powerpoint/2010/main" val="4049772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buFont typeface="Wingdings" pitchFamily="2" charset="2"/>
              <a:buNone/>
            </a:pPr>
            <a:endParaRPr lang="fr-FR" dirty="0"/>
          </a:p>
        </p:txBody>
      </p:sp>
      <p:sp>
        <p:nvSpPr>
          <p:cNvPr id="4" name="Espace réservé du numéro de diapositive 3"/>
          <p:cNvSpPr>
            <a:spLocks noGrp="1"/>
          </p:cNvSpPr>
          <p:nvPr>
            <p:ph type="sldNum" sz="quarter" idx="10"/>
          </p:nvPr>
        </p:nvSpPr>
        <p:spPr/>
        <p:txBody>
          <a:bodyPr/>
          <a:lstStyle/>
          <a:p>
            <a:fld id="{72E28B63-322D-4CD7-B016-6962F405B57B}" type="slidenum">
              <a:rPr lang="fr-FR" smtClean="0"/>
              <a:pPr/>
              <a:t>3</a:t>
            </a:fld>
            <a:endParaRPr lang="fr-FR" dirty="0"/>
          </a:p>
        </p:txBody>
      </p:sp>
    </p:spTree>
    <p:extLst>
      <p:ext uri="{BB962C8B-B14F-4D97-AF65-F5344CB8AC3E}">
        <p14:creationId xmlns:p14="http://schemas.microsoft.com/office/powerpoint/2010/main" val="866810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buFont typeface="Wingdings" pitchFamily="2" charset="2"/>
              <a:buChar char="Ø"/>
            </a:pPr>
            <a:r>
              <a:rPr lang="fr-FR" dirty="0" smtClean="0"/>
              <a:t>La</a:t>
            </a:r>
            <a:r>
              <a:rPr lang="fr-FR" baseline="0" dirty="0" smtClean="0"/>
              <a:t> présente contribution se propose de réalisé une étude comparative dont l’objectif </a:t>
            </a:r>
          </a:p>
          <a:p>
            <a:pPr>
              <a:buFont typeface="Wingdings" pitchFamily="2" charset="2"/>
              <a:buChar char="Ø"/>
            </a:pPr>
            <a:r>
              <a:rPr lang="fr-FR" baseline="0" dirty="0" smtClean="0"/>
              <a:t>Notre essai est réalisé </a:t>
            </a:r>
            <a:endParaRPr lang="fr-FR" dirty="0"/>
          </a:p>
        </p:txBody>
      </p:sp>
      <p:sp>
        <p:nvSpPr>
          <p:cNvPr id="4" name="Espace réservé du numéro de diapositive 3"/>
          <p:cNvSpPr>
            <a:spLocks noGrp="1"/>
          </p:cNvSpPr>
          <p:nvPr>
            <p:ph type="sldNum" sz="quarter" idx="10"/>
          </p:nvPr>
        </p:nvSpPr>
        <p:spPr/>
        <p:txBody>
          <a:bodyPr/>
          <a:lstStyle/>
          <a:p>
            <a:fld id="{72E28B63-322D-4CD7-B016-6962F405B57B}" type="slidenum">
              <a:rPr lang="fr-FR" smtClean="0"/>
              <a:pPr/>
              <a:t>5</a:t>
            </a:fld>
            <a:endParaRPr lang="fr-FR" dirty="0"/>
          </a:p>
        </p:txBody>
      </p:sp>
    </p:spTree>
    <p:extLst>
      <p:ext uri="{BB962C8B-B14F-4D97-AF65-F5344CB8AC3E}">
        <p14:creationId xmlns:p14="http://schemas.microsoft.com/office/powerpoint/2010/main" val="1068212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72E28B63-322D-4CD7-B016-6962F405B57B}" type="slidenum">
              <a:rPr lang="fr-FR" smtClean="0"/>
              <a:pPr/>
              <a:t>8</a:t>
            </a:fld>
            <a:endParaRPr lang="fr-FR" dirty="0"/>
          </a:p>
        </p:txBody>
      </p:sp>
    </p:spTree>
    <p:extLst>
      <p:ext uri="{BB962C8B-B14F-4D97-AF65-F5344CB8AC3E}">
        <p14:creationId xmlns:p14="http://schemas.microsoft.com/office/powerpoint/2010/main" val="28891959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En a</a:t>
            </a:r>
            <a:r>
              <a:rPr lang="fr-FR" baseline="0" dirty="0" smtClean="0"/>
              <a:t> classé les sac contenu les plantes en quatre traitement hydrique et chaque traitement  répit 6 fois dispose en bloc </a:t>
            </a:r>
            <a:r>
              <a:rPr kumimoji="0" lang="fr-FR" b="0" i="0" u="none" strike="noStrike" cap="none" normalizeH="0" dirty="0" smtClean="0">
                <a:ln>
                  <a:noFill/>
                </a:ln>
                <a:solidFill>
                  <a:schemeClr val="tx1"/>
                </a:solidFill>
                <a:effectLst/>
                <a:ea typeface="Calibri" pitchFamily="34" charset="0"/>
                <a:cs typeface="Times New Roman" pitchFamily="18" charset="0"/>
              </a:rPr>
              <a:t>aléatoire complet </a:t>
            </a:r>
            <a:endParaRPr kumimoji="0" lang="fr-FR" b="0" i="0" u="none" strike="noStrike" cap="none" normalizeH="0" baseline="0" dirty="0" smtClean="0">
              <a:ln>
                <a:noFill/>
              </a:ln>
              <a:solidFill>
                <a:schemeClr val="tx1"/>
              </a:solidFill>
              <a:effectLst/>
              <a:cs typeface="Arial" pitchFamily="34" charset="0"/>
            </a:endParaRPr>
          </a:p>
          <a:p>
            <a:r>
              <a:rPr lang="fr-FR" baseline="0" dirty="0" smtClean="0"/>
              <a:t> </a:t>
            </a:r>
            <a:endParaRPr lang="fr-FR" dirty="0"/>
          </a:p>
        </p:txBody>
      </p:sp>
      <p:sp>
        <p:nvSpPr>
          <p:cNvPr id="4" name="Espace réservé du numéro de diapositive 3"/>
          <p:cNvSpPr>
            <a:spLocks noGrp="1"/>
          </p:cNvSpPr>
          <p:nvPr>
            <p:ph type="sldNum" sz="quarter" idx="10"/>
          </p:nvPr>
        </p:nvSpPr>
        <p:spPr/>
        <p:txBody>
          <a:bodyPr/>
          <a:lstStyle/>
          <a:p>
            <a:fld id="{72E28B63-322D-4CD7-B016-6962F405B57B}" type="slidenum">
              <a:rPr lang="fr-FR" smtClean="0"/>
              <a:pPr/>
              <a:t>10</a:t>
            </a:fld>
            <a:endParaRPr lang="fr-FR" dirty="0"/>
          </a:p>
        </p:txBody>
      </p:sp>
    </p:spTree>
    <p:extLst>
      <p:ext uri="{BB962C8B-B14F-4D97-AF65-F5344CB8AC3E}">
        <p14:creationId xmlns:p14="http://schemas.microsoft.com/office/powerpoint/2010/main" val="29248965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a:t>
            </a:r>
            <a:r>
              <a:rPr kumimoji="0" lang="fr-FR"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métodologie</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compose par une série d’</a:t>
            </a:r>
            <a:r>
              <a:rPr kumimoji="0" lang="fr-FR"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etaps</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qui commence par le tr en suit  </a:t>
            </a:r>
            <a:r>
              <a:rPr kumimoji="0" lang="fr-FR"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metre</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ces grains  dans l’ </a:t>
            </a:r>
            <a:r>
              <a:rPr kumimoji="0" lang="fr-FR"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utuve</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de  t 22°c pour les </a:t>
            </a:r>
            <a:r>
              <a:rPr kumimoji="0" lang="fr-FR"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germie</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Apris</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on a préparé le  substrats qui compose de m</a:t>
            </a:r>
            <a:r>
              <a:rPr kumimoji="0" lang="fr-FR" b="0" i="0" u="none" strike="noStrike" cap="none" normalizeH="0" baseline="0" dirty="0" smtClean="0">
                <a:ln>
                  <a:noFill/>
                </a:ln>
                <a:solidFill>
                  <a:schemeClr val="tx1"/>
                </a:solidFill>
                <a:effectLst/>
                <a:latin typeface="+mn-lt"/>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lange de 1/3de sable, 1/3 de  sol et 1/3 de terreau commercial </a:t>
            </a:r>
            <a:r>
              <a:rPr kumimoji="0" lang="fr-FR" b="0" i="0" u="none" strike="noStrike" cap="none" normalizeH="0" baseline="0" dirty="0" smtClean="0">
                <a:ln>
                  <a:noFill/>
                </a:ln>
                <a:solidFill>
                  <a:schemeClr val="tx1"/>
                </a:solidFill>
                <a:effectLst/>
                <a:latin typeface="+mn-lt"/>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ainsi on a les  rempli dans les  sacs  en plastique de 25 cm de </a:t>
            </a:r>
            <a:r>
              <a:rPr kumimoji="0" lang="fr-FR"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hateue</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et 18cm de </a:t>
            </a:r>
            <a:r>
              <a:rPr kumimoji="0" lang="fr-FR"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diametr</a:t>
            </a:r>
            <a:r>
              <a:rPr kumimoji="0" lang="fr-FR" b="0" i="0" u="none" strike="noStrike" cap="none" normalizeH="0" baseline="0" dirty="0" smtClean="0">
                <a:ln>
                  <a:noFill/>
                </a:ln>
                <a:solidFill>
                  <a:schemeClr val="tx1"/>
                </a:solidFill>
                <a:effectLst/>
                <a:latin typeface="Arial" pitchFamily="34" charset="0"/>
                <a:ea typeface="+mn-ea"/>
                <a:cs typeface="Arial" pitchFamily="34" charset="0"/>
              </a:rPr>
              <a:t> </a:t>
            </a:r>
            <a:r>
              <a:rPr kumimoji="0" lang="fr-FR"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Qie</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sont d</a:t>
            </a:r>
            <a:r>
              <a:rPr kumimoji="0" lang="fr-FR" b="0" i="0" u="none" strike="noStrike" cap="none" normalizeH="0" baseline="0" dirty="0" smtClean="0">
                <a:ln>
                  <a:noFill/>
                </a:ln>
                <a:solidFill>
                  <a:schemeClr val="tx1"/>
                </a:solidFill>
                <a:effectLst/>
                <a:latin typeface="+mn-lt"/>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pos</a:t>
            </a:r>
            <a:r>
              <a:rPr kumimoji="0" lang="fr-FR" b="0" i="0" u="none" strike="noStrike" cap="none" normalizeH="0" baseline="0" dirty="0" smtClean="0">
                <a:ln>
                  <a:noFill/>
                </a:ln>
                <a:solidFill>
                  <a:schemeClr val="tx1"/>
                </a:solidFill>
                <a:effectLst/>
                <a:latin typeface="+mn-lt"/>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sur une grille m</a:t>
            </a:r>
            <a:r>
              <a:rPr kumimoji="0" lang="fr-FR" b="0" i="0" u="none" strike="noStrike" cap="none" normalizeH="0" baseline="0" dirty="0" smtClean="0">
                <a:ln>
                  <a:noFill/>
                </a:ln>
                <a:solidFill>
                  <a:schemeClr val="tx1"/>
                </a:solidFill>
                <a:effectLst/>
                <a:latin typeface="+mn-lt"/>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tallique  et arros</a:t>
            </a:r>
            <a:r>
              <a:rPr kumimoji="0" lang="fr-FR" b="0" i="0" u="none" strike="noStrike" cap="none" normalizeH="0" baseline="0" dirty="0" smtClean="0">
                <a:ln>
                  <a:noFill/>
                </a:ln>
                <a:solidFill>
                  <a:schemeClr val="tx1"/>
                </a:solidFill>
                <a:effectLst/>
                <a:latin typeface="+mn-lt"/>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plusieurs fois avant le repiquage des graines.</a:t>
            </a:r>
            <a:endParaRPr lang="fr-FR" dirty="0" smtClean="0">
              <a:solidFill>
                <a:schemeClr val="tx1"/>
              </a:solidFill>
            </a:endParaRPr>
          </a:p>
          <a:p>
            <a:pPr algn="ctr"/>
            <a:endParaRPr lang="fr-FR" dirty="0" smtClean="0">
              <a:solidFill>
                <a:schemeClr val="tx1"/>
              </a:solidFill>
            </a:endParaRPr>
          </a:p>
          <a:p>
            <a:pPr algn="ctr"/>
            <a:r>
              <a:rPr lang="fr-FR" dirty="0" smtClean="0">
                <a:solidFill>
                  <a:schemeClr val="tx1"/>
                </a:solidFill>
              </a:rPr>
              <a:t>============================================================================</a:t>
            </a:r>
          </a:p>
          <a:p>
            <a:pPr algn="ctr"/>
            <a:r>
              <a:rPr lang="fr-FR" dirty="0" smtClean="0">
                <a:solidFill>
                  <a:schemeClr val="tx1"/>
                </a:solidFill>
              </a:rPr>
              <a:t>Qui a été réalisé le 07.05.2013 après</a:t>
            </a:r>
            <a:r>
              <a:rPr lang="fr-FR" baseline="0" dirty="0" smtClean="0">
                <a:solidFill>
                  <a:schemeClr val="tx1"/>
                </a:solidFill>
              </a:rPr>
              <a:t> la </a:t>
            </a:r>
            <a:r>
              <a:rPr lang="fr-FR" baseline="0" dirty="0" err="1" smtClean="0">
                <a:solidFill>
                  <a:schemeClr val="tx1"/>
                </a:solidFill>
              </a:rPr>
              <a:t>germinaton</a:t>
            </a:r>
            <a:r>
              <a:rPr lang="fr-FR" baseline="0" dirty="0" smtClean="0">
                <a:solidFill>
                  <a:schemeClr val="tx1"/>
                </a:solidFill>
              </a:rPr>
              <a:t> des grain </a:t>
            </a:r>
            <a:r>
              <a:rPr lang="fr-FR" dirty="0" smtClean="0">
                <a:solidFill>
                  <a:schemeClr val="tx1"/>
                </a:solidFill>
              </a:rPr>
              <a:t> à raison de deux graines par sacs</a:t>
            </a:r>
          </a:p>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solidFill>
                  <a:schemeClr val="tx1"/>
                </a:solidFill>
              </a:rPr>
              <a:t>Au 30</a:t>
            </a:r>
            <a:r>
              <a:rPr lang="fr-FR" baseline="30000" dirty="0" smtClean="0">
                <a:solidFill>
                  <a:schemeClr val="tx1"/>
                </a:solidFill>
              </a:rPr>
              <a:t>ème </a:t>
            </a:r>
            <a:r>
              <a:rPr lang="fr-FR" dirty="0" smtClean="0">
                <a:solidFill>
                  <a:schemeClr val="tx1"/>
                </a:solidFill>
              </a:rPr>
              <a:t>jour après le semis, nous avons commencé l’application des 4 différents traitements hydriques.</a:t>
            </a:r>
            <a:endParaRPr lang="fr-FR" dirty="0"/>
          </a:p>
        </p:txBody>
      </p:sp>
      <p:sp>
        <p:nvSpPr>
          <p:cNvPr id="4" name="Espace réservé du numéro de diapositive 3"/>
          <p:cNvSpPr>
            <a:spLocks noGrp="1"/>
          </p:cNvSpPr>
          <p:nvPr>
            <p:ph type="sldNum" sz="quarter" idx="10"/>
          </p:nvPr>
        </p:nvSpPr>
        <p:spPr/>
        <p:txBody>
          <a:bodyPr/>
          <a:lstStyle/>
          <a:p>
            <a:fld id="{72E28B63-322D-4CD7-B016-6962F405B57B}" type="slidenum">
              <a:rPr lang="fr-FR" smtClean="0"/>
              <a:pPr/>
              <a:t>11</a:t>
            </a:fld>
            <a:endParaRPr lang="fr-FR" dirty="0"/>
          </a:p>
        </p:txBody>
      </p:sp>
    </p:spTree>
    <p:extLst>
      <p:ext uri="{BB962C8B-B14F-4D97-AF65-F5344CB8AC3E}">
        <p14:creationId xmlns:p14="http://schemas.microsoft.com/office/powerpoint/2010/main" val="607511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Dans</a:t>
            </a:r>
            <a:r>
              <a:rPr lang="fr-FR" baseline="0" dirty="0" smtClean="0"/>
              <a:t> l’</a:t>
            </a:r>
            <a:r>
              <a:rPr lang="fr-FR" baseline="0" dirty="0" err="1" smtClean="0"/>
              <a:t>analys</a:t>
            </a:r>
            <a:r>
              <a:rPr lang="fr-FR" baseline="0" dirty="0" smtClean="0"/>
              <a:t> des résultats </a:t>
            </a:r>
            <a:r>
              <a:rPr lang="fr-FR" baseline="0" dirty="0" err="1" smtClean="0"/>
              <a:t>ona</a:t>
            </a:r>
            <a:r>
              <a:rPr lang="fr-FR" baseline="0" dirty="0" smtClean="0"/>
              <a:t> mesuré les </a:t>
            </a:r>
            <a:endParaRPr lang="fr-FR" dirty="0"/>
          </a:p>
        </p:txBody>
      </p:sp>
      <p:sp>
        <p:nvSpPr>
          <p:cNvPr id="4" name="Espace réservé du numéro de diapositive 3"/>
          <p:cNvSpPr>
            <a:spLocks noGrp="1"/>
          </p:cNvSpPr>
          <p:nvPr>
            <p:ph type="sldNum" sz="quarter" idx="10"/>
          </p:nvPr>
        </p:nvSpPr>
        <p:spPr/>
        <p:txBody>
          <a:bodyPr/>
          <a:lstStyle/>
          <a:p>
            <a:fld id="{72E28B63-322D-4CD7-B016-6962F405B57B}" type="slidenum">
              <a:rPr lang="fr-FR" smtClean="0"/>
              <a:pPr/>
              <a:t>12</a:t>
            </a:fld>
            <a:endParaRPr lang="fr-FR" dirty="0"/>
          </a:p>
        </p:txBody>
      </p:sp>
    </p:spTree>
    <p:extLst>
      <p:ext uri="{BB962C8B-B14F-4D97-AF65-F5344CB8AC3E}">
        <p14:creationId xmlns:p14="http://schemas.microsoft.com/office/powerpoint/2010/main" val="9368959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A partir des résultats obtenus (fig.1), on a noté une diminution de la teneur relative en eau des feuilles au cours de la phase de stress hydrique de deux semaines.</a:t>
            </a:r>
          </a:p>
          <a:p>
            <a:r>
              <a:rPr lang="fr-FR" sz="1200" kern="1200" dirty="0" smtClean="0">
                <a:solidFill>
                  <a:schemeClr val="tx1"/>
                </a:solidFill>
                <a:latin typeface="+mn-lt"/>
                <a:ea typeface="+mn-ea"/>
                <a:cs typeface="+mn-cs"/>
              </a:rPr>
              <a:t>Les résultats moyens obtenus de l’estimation de ce paramètre (fig.1), montrent que les valeurs de la teneur relative en eau les plus élevées sont notées chez les plantes témoins (T0), avec une valeur maximale de l’ordre de 78 %, au contraire, les valeurs les plus faibles sont enregistrées au niveau des plantes du traitement  (T3) avec 35 .37%.</a:t>
            </a:r>
            <a:endParaRPr lang="fr-FR" dirty="0"/>
          </a:p>
        </p:txBody>
      </p:sp>
      <p:sp>
        <p:nvSpPr>
          <p:cNvPr id="4" name="Espace réservé du numéro de diapositive 3"/>
          <p:cNvSpPr>
            <a:spLocks noGrp="1"/>
          </p:cNvSpPr>
          <p:nvPr>
            <p:ph type="sldNum" sz="quarter" idx="10"/>
          </p:nvPr>
        </p:nvSpPr>
        <p:spPr/>
        <p:txBody>
          <a:bodyPr/>
          <a:lstStyle/>
          <a:p>
            <a:fld id="{72E28B63-322D-4CD7-B016-6962F405B57B}" type="slidenum">
              <a:rPr lang="fr-FR" smtClean="0"/>
              <a:pPr/>
              <a:t>14</a:t>
            </a:fld>
            <a:endParaRPr lang="fr-FR" dirty="0"/>
          </a:p>
        </p:txBody>
      </p:sp>
    </p:spTree>
    <p:extLst>
      <p:ext uri="{BB962C8B-B14F-4D97-AF65-F5344CB8AC3E}">
        <p14:creationId xmlns:p14="http://schemas.microsoft.com/office/powerpoint/2010/main" val="2717061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086600" cy="1470025"/>
          </a:xfrm>
        </p:spPr>
        <p:txBody>
          <a:bodyPr/>
          <a:lstStyle>
            <a:lvl1pPr algn="r">
              <a:defRPr>
                <a:solidFill>
                  <a:schemeClr val="tx1"/>
                </a:solidFill>
              </a:defRPr>
            </a:lvl1pPr>
          </a:lstStyle>
          <a:p>
            <a:r>
              <a:rPr lang="fr-FR" smtClean="0"/>
              <a:t>Cliquez pour modifier le style du titre</a:t>
            </a:r>
            <a:endParaRPr/>
          </a:p>
        </p:txBody>
      </p:sp>
      <p:sp>
        <p:nvSpPr>
          <p:cNvPr id="3" name="Subtitle 2"/>
          <p:cNvSpPr>
            <a:spLocks noGrp="1"/>
          </p:cNvSpPr>
          <p:nvPr>
            <p:ph type="subTitle" idx="1"/>
          </p:nvPr>
        </p:nvSpPr>
        <p:spPr>
          <a:xfrm>
            <a:off x="3352800" y="2946400"/>
            <a:ext cx="4432300" cy="1752600"/>
          </a:xfrm>
        </p:spPr>
        <p:txBody>
          <a:bodyPr anchor="ctr" anchorCtr="0">
            <a:normAutofit/>
            <a:scene3d>
              <a:camera prst="orthographicFront"/>
              <a:lightRig rig="threePt" dir="t"/>
            </a:scene3d>
            <a:sp3d extrusionH="25400"/>
          </a:bodyPr>
          <a:lstStyle>
            <a:lvl1pPr marL="0" indent="0" algn="ctr">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a:p>
        </p:txBody>
      </p:sp>
      <p:sp>
        <p:nvSpPr>
          <p:cNvPr id="4" name="Date Placeholder 3"/>
          <p:cNvSpPr>
            <a:spLocks noGrp="1"/>
          </p:cNvSpPr>
          <p:nvPr>
            <p:ph type="dt" sz="half" idx="10"/>
          </p:nvPr>
        </p:nvSpPr>
        <p:spPr>
          <a:xfrm>
            <a:off x="6477000" y="6521824"/>
            <a:ext cx="2133600" cy="259976"/>
          </a:xfrm>
        </p:spPr>
        <p:txBody>
          <a:bodyPr/>
          <a:lstStyle>
            <a:lvl1pPr algn="r">
              <a:defRPr/>
            </a:lvl1pPr>
          </a:lstStyle>
          <a:p>
            <a:fld id="{C230D7DF-9A54-4C7F-9080-78A2353D6258}" type="datetime1">
              <a:rPr lang="fr-FR"/>
              <a:pPr/>
              <a:t>14/06/2017</a:t>
            </a:fld>
            <a:endParaRPr/>
          </a:p>
        </p:txBody>
      </p:sp>
      <p:sp>
        <p:nvSpPr>
          <p:cNvPr id="5" name="Footer Placeholder 4"/>
          <p:cNvSpPr>
            <a:spLocks noGrp="1"/>
          </p:cNvSpPr>
          <p:nvPr>
            <p:ph type="ftr" sz="quarter" idx="11"/>
          </p:nvPr>
        </p:nvSpPr>
        <p:spPr>
          <a:xfrm>
            <a:off x="3124200" y="6521824"/>
            <a:ext cx="2895600" cy="259976"/>
          </a:xfrm>
        </p:spPr>
        <p:txBody>
          <a:bodyPr/>
          <a:lstStyle/>
          <a:p>
            <a:endParaRPr/>
          </a:p>
        </p:txBody>
      </p:sp>
      <p:sp>
        <p:nvSpPr>
          <p:cNvPr id="6" name="Slide Number Placeholder 5"/>
          <p:cNvSpPr>
            <a:spLocks noGrp="1"/>
          </p:cNvSpPr>
          <p:nvPr>
            <p:ph type="sldNum" sz="quarter" idx="12"/>
          </p:nvPr>
        </p:nvSpPr>
        <p:spPr>
          <a:xfrm>
            <a:off x="8534400" y="6293224"/>
            <a:ext cx="609600" cy="259976"/>
          </a:xfrm>
        </p:spPr>
        <p:txBody>
          <a:bodyPr/>
          <a:lstStyle>
            <a:lvl1pPr algn="ctr">
              <a:defRPr/>
            </a:lvl1pPr>
          </a:lstStyle>
          <a:p>
            <a:fld id="{A4A21382-D60C-42BF-80B2-71C971838E6F}" type="slidenum">
              <a:rPr/>
              <a:pPr/>
              <a:t>‹N°›</a:t>
            </a:fld>
            <a:endParaRPr/>
          </a:p>
        </p:txBody>
      </p:sp>
      <p:grpSp>
        <p:nvGrpSpPr>
          <p:cNvPr id="7" name="Group 6"/>
          <p:cNvGrpSpPr/>
          <p:nvPr/>
        </p:nvGrpSpPr>
        <p:grpSpPr>
          <a:xfrm>
            <a:off x="685798" y="0"/>
            <a:ext cx="8001004" cy="7950200"/>
            <a:chOff x="685798" y="0"/>
            <a:chExt cx="8001004" cy="7950200"/>
          </a:xfrm>
        </p:grpSpPr>
        <p:sp>
          <p:nvSpPr>
            <p:cNvPr id="8" name="Pie 7"/>
            <p:cNvSpPr/>
            <p:nvPr/>
          </p:nvSpPr>
          <p:spPr>
            <a:xfrm flipH="1" flipV="1">
              <a:off x="1257300" y="5778500"/>
              <a:ext cx="2171700" cy="2171700"/>
            </a:xfrm>
            <a:prstGeom prst="pie">
              <a:avLst>
                <a:gd name="adj1" fmla="val 0"/>
                <a:gd name="adj2" fmla="val 10800000"/>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9" name="Group 52"/>
            <p:cNvGrpSpPr/>
            <p:nvPr/>
          </p:nvGrpSpPr>
          <p:grpSpPr>
            <a:xfrm>
              <a:off x="685798" y="0"/>
              <a:ext cx="8001004" cy="6855714"/>
              <a:chOff x="685798" y="0"/>
              <a:chExt cx="8001004" cy="6855714"/>
            </a:xfrm>
          </p:grpSpPr>
          <p:sp>
            <p:nvSpPr>
              <p:cNvPr id="10" name="Freeform 9"/>
              <p:cNvSpPr/>
              <p:nvPr/>
            </p:nvSpPr>
            <p:spPr>
              <a:xfrm>
                <a:off x="685798" y="5880101"/>
                <a:ext cx="1143001" cy="9756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2590800" y="51816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838200" y="57912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2362200" y="59436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76400" y="56261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1981200" y="53340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1943100" y="5562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p:nvSpPr>
            <p:spPr>
              <a:xfrm>
                <a:off x="2362200" y="50292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3009900" y="44196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2971800" y="46482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p:nvSpPr>
            <p:spPr>
              <a:xfrm>
                <a:off x="3314700" y="47244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619500" y="50292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Oval 21"/>
              <p:cNvSpPr/>
              <p:nvPr/>
            </p:nvSpPr>
            <p:spPr>
              <a:xfrm>
                <a:off x="1384300"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3" name="Oval 22"/>
              <p:cNvSpPr/>
              <p:nvPr/>
            </p:nvSpPr>
            <p:spPr>
              <a:xfrm>
                <a:off x="3505200" y="52578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Oval 23"/>
              <p:cNvSpPr/>
              <p:nvPr/>
            </p:nvSpPr>
            <p:spPr>
              <a:xfrm>
                <a:off x="1295400" y="56642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5" name="Oval 24"/>
              <p:cNvSpPr/>
              <p:nvPr/>
            </p:nvSpPr>
            <p:spPr>
              <a:xfrm>
                <a:off x="1447800" y="55118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1600200"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Oval 26"/>
              <p:cNvSpPr/>
              <p:nvPr/>
            </p:nvSpPr>
            <p:spPr>
              <a:xfrm>
                <a:off x="3352800" y="5943600"/>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flipV="1">
                <a:off x="5486400" y="0"/>
                <a:ext cx="1143001" cy="9756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p:cNvSpPr/>
              <p:nvPr/>
            </p:nvSpPr>
            <p:spPr>
              <a:xfrm flipV="1">
                <a:off x="7391402" y="759714"/>
                <a:ext cx="914400" cy="9144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p:cNvSpPr/>
              <p:nvPr/>
            </p:nvSpPr>
            <p:spPr>
              <a:xfrm flipV="1">
                <a:off x="5638802" y="607314"/>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1" name="Oval 30"/>
              <p:cNvSpPr/>
              <p:nvPr/>
            </p:nvSpPr>
            <p:spPr>
              <a:xfrm flipV="1">
                <a:off x="7162802" y="150114"/>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flipV="1">
                <a:off x="6477002" y="772414"/>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flipV="1">
                <a:off x="6781802" y="116611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4" name="Oval 33"/>
              <p:cNvSpPr/>
              <p:nvPr/>
            </p:nvSpPr>
            <p:spPr>
              <a:xfrm flipV="1">
                <a:off x="6743702" y="86131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p:cNvSpPr/>
              <p:nvPr/>
            </p:nvSpPr>
            <p:spPr>
              <a:xfrm flipV="1">
                <a:off x="7162802" y="1064514"/>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flipV="1">
                <a:off x="7810502" y="208051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p:cNvSpPr/>
              <p:nvPr/>
            </p:nvSpPr>
            <p:spPr>
              <a:xfrm flipV="1">
                <a:off x="7772402" y="177571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p:cNvSpPr/>
              <p:nvPr/>
            </p:nvSpPr>
            <p:spPr>
              <a:xfrm flipV="1">
                <a:off x="8115302" y="1928114"/>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flipV="1">
                <a:off x="8420102" y="1623314"/>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0" name="Oval 39"/>
              <p:cNvSpPr/>
              <p:nvPr/>
            </p:nvSpPr>
            <p:spPr>
              <a:xfrm flipV="1">
                <a:off x="6184902" y="1242314"/>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Oval 40"/>
              <p:cNvSpPr/>
              <p:nvPr/>
            </p:nvSpPr>
            <p:spPr>
              <a:xfrm flipV="1">
                <a:off x="8305802" y="1394714"/>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2" name="Oval 41"/>
              <p:cNvSpPr/>
              <p:nvPr/>
            </p:nvSpPr>
            <p:spPr>
              <a:xfrm flipV="1">
                <a:off x="6096002" y="106451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Oval 42"/>
              <p:cNvSpPr/>
              <p:nvPr/>
            </p:nvSpPr>
            <p:spPr>
              <a:xfrm flipV="1">
                <a:off x="6248402" y="121691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Oval 43"/>
              <p:cNvSpPr/>
              <p:nvPr/>
            </p:nvSpPr>
            <p:spPr>
              <a:xfrm flipV="1">
                <a:off x="6400802" y="1242314"/>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5" name="Oval 44"/>
              <p:cNvSpPr/>
              <p:nvPr/>
            </p:nvSpPr>
            <p:spPr>
              <a:xfrm flipV="1">
                <a:off x="8153402" y="378714"/>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sp>
        <p:nvSpPr>
          <p:cNvPr id="46" name="Oval 45"/>
          <p:cNvSpPr/>
          <p:nvPr/>
        </p:nvSpPr>
        <p:spPr>
          <a:xfrm>
            <a:off x="8636000" y="658905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Oval 46"/>
          <p:cNvSpPr/>
          <p:nvPr/>
        </p:nvSpPr>
        <p:spPr>
          <a:xfrm>
            <a:off x="8788400" y="6589059"/>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8940800" y="658905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2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fr-FR" smtClean="0"/>
              <a:t>Cliquez pour modifier le style du titre</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E03350F8-5C4B-490E-9517-90EEC27D2A76}" type="datetime1">
              <a:rPr lang="fr-FR"/>
              <a:pPr/>
              <a:t>14/06/2017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4A21382-D60C-42BF-80B2-71C971838E6F}" type="slidenum">
              <a:rPr/>
              <a:pPr/>
              <a:t>‹N°›</a:t>
            </a:fld>
            <a:endParaRPr/>
          </a:p>
        </p:txBody>
      </p:sp>
      <p:grpSp>
        <p:nvGrpSpPr>
          <p:cNvPr id="22"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4" name="Picture Placeholder 2"/>
          <p:cNvSpPr>
            <a:spLocks noGrp="1"/>
          </p:cNvSpPr>
          <p:nvPr>
            <p:ph type="pic" idx="1"/>
          </p:nvPr>
        </p:nvSpPr>
        <p:spPr>
          <a:xfrm>
            <a:off x="5638800" y="838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smtClean="0"/>
              <a:t>Cliquez sur l'icône pour ajouter une image</a:t>
            </a:r>
            <a:endParaRPr/>
          </a:p>
        </p:txBody>
      </p:sp>
      <p:sp>
        <p:nvSpPr>
          <p:cNvPr id="25"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smtClean="0"/>
              <a:t>Cliquez sur l'icône pour ajouter une image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3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fr-FR" smtClean="0"/>
              <a:t>Cliquez pour modifier le style du titre</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9824F948-BAEC-4412-8865-2ED9A393D0E8}" type="datetime1">
              <a:rPr lang="fr-FR"/>
              <a:pPr/>
              <a:t>14/06/2017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4A21382-D60C-42BF-80B2-71C971838E6F}" type="slidenum">
              <a:rPr/>
              <a:pPr/>
              <a:t>‹N°›</a:t>
            </a:fld>
            <a:endParaRPr/>
          </a:p>
        </p:txBody>
      </p:sp>
      <p:grpSp>
        <p:nvGrpSpPr>
          <p:cNvPr id="3"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2" name="Picture Placeholder 2"/>
          <p:cNvSpPr>
            <a:spLocks noGrp="1"/>
          </p:cNvSpPr>
          <p:nvPr>
            <p:ph type="pic" idx="1"/>
          </p:nvPr>
        </p:nvSpPr>
        <p:spPr>
          <a:xfrm>
            <a:off x="5715000" y="76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smtClean="0"/>
              <a:t>Cliquez sur l'icône pour ajouter une image</a:t>
            </a:r>
            <a:endParaRPr/>
          </a:p>
        </p:txBody>
      </p:sp>
      <p:sp>
        <p:nvSpPr>
          <p:cNvPr id="23"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smtClean="0"/>
              <a:t>Cliquez sur l'icône pour ajouter une image</a:t>
            </a:r>
            <a:endParaRPr/>
          </a:p>
        </p:txBody>
      </p:sp>
      <p:sp>
        <p:nvSpPr>
          <p:cNvPr id="24" name="Picture Placeholder 2"/>
          <p:cNvSpPr>
            <a:spLocks noGrp="1"/>
          </p:cNvSpPr>
          <p:nvPr>
            <p:ph type="pic" idx="14"/>
          </p:nvPr>
        </p:nvSpPr>
        <p:spPr>
          <a:xfrm>
            <a:off x="2667000" y="3810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smtClean="0"/>
              <a:t>Cliquez sur l'icône pour ajouter une image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pour modifier le style du titre</a:t>
            </a:r>
            <a:endParaRPr/>
          </a:p>
        </p:txBody>
      </p:sp>
      <p:sp>
        <p:nvSpPr>
          <p:cNvPr id="3" name="Vertical Text Placeholder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64651A9C-1FA6-46C3-A2C5-DDD93EB5705A}" type="datetime1">
              <a:rPr lang="fr-FR"/>
              <a:pPr/>
              <a:t>14/06/2017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4A21382-D60C-42BF-80B2-71C971838E6F}" type="slidenum">
              <a:rPr/>
              <a:pPr/>
              <a:t>‹N°›</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FR" smtClean="0"/>
              <a:t>Cliquez pour modifier le style du titre</a:t>
            </a:r>
            <a:endParaRPr/>
          </a:p>
        </p:txBody>
      </p:sp>
      <p:sp>
        <p:nvSpPr>
          <p:cNvPr id="3" name="Vertical Text Placeholder 2"/>
          <p:cNvSpPr>
            <a:spLocks noGrp="1"/>
          </p:cNvSpPr>
          <p:nvPr>
            <p:ph type="body" orient="vert" idx="1"/>
          </p:nvPr>
        </p:nvSpPr>
        <p:spPr>
          <a:xfrm>
            <a:off x="6096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C3733F2D-3C69-4B09-8961-04B1CF41F150}" type="datetime1">
              <a:rPr lang="fr-FR"/>
              <a:pPr/>
              <a:t>14/06/2017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4A21382-D60C-42BF-80B2-71C971838E6F}" type="slidenum">
              <a:rPr/>
              <a:pP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pour modifier le style du titre</a:t>
            </a:r>
            <a:endParaRPr/>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E9B1422-0C4D-4F10-98EE-853822C28068}" type="datetime1">
              <a:rPr lang="fr-FR"/>
              <a:pPr/>
              <a:t>14/06/2017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230B6E8-161A-4DA9-8069-964CFF350849}" type="slidenum">
              <a:rPr/>
              <a:pP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6AEFF5B-7591-4B29-A74A-08C8D69ED84B}" type="datetime1">
              <a:rPr lang="fr-FR"/>
              <a:pPr/>
              <a:t>14/06/2017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4A21382-D60C-42BF-80B2-71C971838E6F}" type="slidenum">
              <a:rPr/>
              <a:pPr/>
              <a:t>‹N°›</a:t>
            </a:fld>
            <a:endParaRPr/>
          </a:p>
        </p:txBody>
      </p:sp>
      <p:grpSp>
        <p:nvGrpSpPr>
          <p:cNvPr id="7" name="Group 6"/>
          <p:cNvGrpSpPr/>
          <p:nvPr/>
        </p:nvGrpSpPr>
        <p:grpSpPr>
          <a:xfrm>
            <a:off x="4592782" y="2133600"/>
            <a:ext cx="3865418" cy="4172197"/>
            <a:chOff x="0" y="0"/>
            <a:chExt cx="1600200" cy="17272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3" name="Group 32"/>
          <p:cNvGrpSpPr/>
          <p:nvPr/>
        </p:nvGrpSpPr>
        <p:grpSpPr>
          <a:xfrm>
            <a:off x="609600" y="990600"/>
            <a:ext cx="1179761" cy="1356814"/>
            <a:chOff x="266700" y="914400"/>
            <a:chExt cx="1179761" cy="1356814"/>
          </a:xfrm>
        </p:grpSpPr>
        <p:sp>
          <p:nvSpPr>
            <p:cNvPr id="23" name="Oval 22"/>
            <p:cNvSpPr/>
            <p:nvPr/>
          </p:nvSpPr>
          <p:spPr>
            <a:xfrm>
              <a:off x="555812" y="1380565"/>
              <a:ext cx="890649" cy="8906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flipV="1">
              <a:off x="304800" y="12192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Oval 26"/>
            <p:cNvSpPr/>
            <p:nvPr/>
          </p:nvSpPr>
          <p:spPr>
            <a:xfrm flipV="1">
              <a:off x="266700" y="914400"/>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p:cNvSpPr/>
            <p:nvPr/>
          </p:nvSpPr>
          <p:spPr>
            <a:xfrm flipV="1">
              <a:off x="609600" y="1066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 name="Text Placeholder 2"/>
          <p:cNvSpPr>
            <a:spLocks noGrp="1"/>
          </p:cNvSpPr>
          <p:nvPr>
            <p:ph type="body" idx="1"/>
          </p:nvPr>
        </p:nvSpPr>
        <p:spPr>
          <a:xfrm>
            <a:off x="4724400" y="2590800"/>
            <a:ext cx="1905000" cy="1905000"/>
          </a:xfrm>
          <a:prstGeom prst="ellipse">
            <a:avLst/>
          </a:prstGeom>
          <a:solidFill>
            <a:schemeClr val="tx2"/>
          </a:solidFill>
        </p:spPr>
        <p:txBody>
          <a:bodyPr anchor="ctr" anchorCtr="0">
            <a:normAutofit/>
          </a:bodyPr>
          <a:lstStyle>
            <a:lvl1pPr marL="0" indent="0" algn="ctr">
              <a:buNone/>
              <a:defRPr sz="14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2" name="Title 1"/>
          <p:cNvSpPr>
            <a:spLocks noGrp="1"/>
          </p:cNvSpPr>
          <p:nvPr>
            <p:ph type="title"/>
          </p:nvPr>
        </p:nvSpPr>
        <p:spPr>
          <a:xfrm>
            <a:off x="1295400" y="1143000"/>
            <a:ext cx="7086600" cy="1472184"/>
          </a:xfrm>
        </p:spPr>
        <p:txBody>
          <a:bodyPr anchor="ctr" anchorCtr="0">
            <a:normAutofit/>
          </a:bodyPr>
          <a:lstStyle>
            <a:lvl1pPr algn="l">
              <a:defRPr sz="3600" b="0" cap="none" baseline="0"/>
            </a:lvl1pPr>
          </a:lstStyle>
          <a:p>
            <a:r>
              <a:rPr lang="fr-FR" smtClean="0"/>
              <a:t>Cliquez pour modifier le style du titre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0953" y="17526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lvl1pPr indent="-228600" algn="l" defTabSz="914400" rtl="0" eaLnBrk="1" latinLnBrk="0" hangingPunct="1">
              <a:defRPr sz="1600" kern="1200">
                <a:solidFill>
                  <a:schemeClr val="tx1"/>
                </a:solidFill>
                <a:latin typeface="+mn-lt"/>
                <a:ea typeface="+mn-ea"/>
                <a:cs typeface="+mn-cs"/>
              </a:defRPr>
            </a:lvl1pPr>
            <a:lvl2pPr indent="-228600" algn="l" defTabSz="914400" rtl="0" eaLnBrk="1" latinLnBrk="0" hangingPunct="1">
              <a:defRPr sz="1400" kern="1200">
                <a:solidFill>
                  <a:schemeClr val="tx1"/>
                </a:solidFill>
                <a:latin typeface="+mn-lt"/>
                <a:ea typeface="+mn-ea"/>
                <a:cs typeface="+mn-cs"/>
              </a:defRPr>
            </a:lvl2pPr>
            <a:lvl3pPr indent="-228600" algn="l" defTabSz="914400" rtl="0" eaLnBrk="1" latinLnBrk="0" hangingPunct="1">
              <a:defRPr sz="1400" kern="1200">
                <a:solidFill>
                  <a:schemeClr val="tx1"/>
                </a:solidFill>
                <a:latin typeface="+mn-lt"/>
                <a:ea typeface="+mn-ea"/>
                <a:cs typeface="+mn-cs"/>
              </a:defRPr>
            </a:lvl3pPr>
            <a:lvl4pPr indent="-228600" algn="l" defTabSz="914400" rtl="0" eaLnBrk="1" latinLnBrk="0" hangingPunct="1">
              <a:defRPr sz="1400" kern="1200">
                <a:solidFill>
                  <a:schemeClr val="tx1"/>
                </a:solidFill>
                <a:latin typeface="+mn-lt"/>
                <a:ea typeface="+mn-ea"/>
                <a:cs typeface="+mn-cs"/>
              </a:defRPr>
            </a:lvl4pPr>
            <a:lvl5pPr indent="-228600" algn="l" defTabSz="914400" rtl="0" eaLnBrk="1" latinLnBrk="0" hangingPunct="1">
              <a:defRPr sz="1400" kern="120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Content Placeholder 3"/>
          <p:cNvSpPr>
            <a:spLocks noGrp="1"/>
          </p:cNvSpPr>
          <p:nvPr>
            <p:ph sz="half" idx="2"/>
          </p:nvPr>
        </p:nvSpPr>
        <p:spPr>
          <a:xfrm>
            <a:off x="4800600" y="23622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lvl1pPr indent="-228600" algn="l" defTabSz="914400" rtl="0" eaLnBrk="1" latinLnBrk="0" hangingPunct="1">
              <a:buFont typeface="Wingdings" pitchFamily="2" charset="2"/>
              <a:buChar char="l"/>
              <a:defRPr sz="1600" kern="1200">
                <a:solidFill>
                  <a:schemeClr val="tx1"/>
                </a:solidFill>
                <a:latin typeface="+mn-lt"/>
                <a:ea typeface="+mn-ea"/>
                <a:cs typeface="+mn-cs"/>
              </a:defRPr>
            </a:lvl1pPr>
            <a:lvl2pPr indent="-228600" algn="l" defTabSz="914400" rtl="0" eaLnBrk="1" latinLnBrk="0" hangingPunct="1">
              <a:buFont typeface="Arial" pitchFamily="34" charset="0"/>
              <a:defRPr sz="1400" kern="1200">
                <a:solidFill>
                  <a:schemeClr val="tx1"/>
                </a:solidFill>
                <a:latin typeface="+mn-lt"/>
                <a:ea typeface="+mn-ea"/>
                <a:cs typeface="+mn-cs"/>
              </a:defRPr>
            </a:lvl2pPr>
            <a:lvl3pPr indent="-228600" algn="l" defTabSz="914400" rtl="0" eaLnBrk="1" latinLnBrk="0" hangingPunct="1">
              <a:buFont typeface="Wingdings" pitchFamily="2" charset="2"/>
              <a:buChar char="l"/>
              <a:defRPr sz="1400" kern="1200">
                <a:solidFill>
                  <a:schemeClr val="tx1"/>
                </a:solidFill>
                <a:latin typeface="+mn-lt"/>
                <a:ea typeface="+mn-ea"/>
                <a:cs typeface="+mn-cs"/>
              </a:defRPr>
            </a:lvl3pPr>
            <a:lvl4pPr indent="-228600" algn="l" defTabSz="914400" rtl="0" eaLnBrk="1" latinLnBrk="0" hangingPunct="1">
              <a:buFont typeface="Arial" pitchFamily="34" charset="0"/>
              <a:defRPr sz="1400" kern="1200">
                <a:solidFill>
                  <a:schemeClr val="tx1"/>
                </a:solidFill>
                <a:latin typeface="+mn-lt"/>
                <a:ea typeface="+mn-ea"/>
                <a:cs typeface="+mn-cs"/>
              </a:defRPr>
            </a:lvl4pPr>
            <a:lvl5pPr indent="-228600" algn="l" defTabSz="914400" rtl="0" eaLnBrk="1" latinLnBrk="0" hangingPunct="1">
              <a:buFont typeface="Wingdings" pitchFamily="2" charset="2"/>
              <a:buChar char="l"/>
              <a:defRPr sz="1400" kern="120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Date Placeholder 4"/>
          <p:cNvSpPr>
            <a:spLocks noGrp="1"/>
          </p:cNvSpPr>
          <p:nvPr>
            <p:ph type="dt" sz="half" idx="10"/>
          </p:nvPr>
        </p:nvSpPr>
        <p:spPr/>
        <p:txBody>
          <a:bodyPr/>
          <a:lstStyle/>
          <a:p>
            <a:fld id="{E0C72B68-D3DE-4D15-8775-7265D37D5442}" type="datetime1">
              <a:rPr lang="fr-FR"/>
              <a:pPr/>
              <a:t>14/06/2017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4A21382-D60C-42BF-80B2-71C971838E6F}" type="slidenum">
              <a:rPr/>
              <a:pPr/>
              <a:t>‹N°›</a:t>
            </a:fld>
            <a:endParaRPr/>
          </a:p>
        </p:txBody>
      </p:sp>
      <p:sp>
        <p:nvSpPr>
          <p:cNvPr id="2" name="Title 1"/>
          <p:cNvSpPr>
            <a:spLocks noGrp="1"/>
          </p:cNvSpPr>
          <p:nvPr>
            <p:ph type="title"/>
          </p:nvPr>
        </p:nvSpPr>
        <p:spPr>
          <a:xfrm>
            <a:off x="1447800" y="609600"/>
            <a:ext cx="6629400" cy="1143000"/>
          </a:xfrm>
        </p:spPr>
        <p:txBody>
          <a:bodyPr/>
          <a:lstStyle/>
          <a:p>
            <a:r>
              <a:rPr lang="fr-FR" smtClean="0"/>
              <a:t>Cliquez pour modifier le style du titre</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Cliquez pour modifier le style du titre</a:t>
            </a:r>
            <a:endParaRPr/>
          </a:p>
        </p:txBody>
      </p:sp>
      <p:sp>
        <p:nvSpPr>
          <p:cNvPr id="3" name="Text Placeholder 2"/>
          <p:cNvSpPr>
            <a:spLocks noGrp="1"/>
          </p:cNvSpPr>
          <p:nvPr>
            <p:ph type="body" idx="1"/>
          </p:nvPr>
        </p:nvSpPr>
        <p:spPr>
          <a:xfrm rot="16200000">
            <a:off x="-870003" y="3147219"/>
            <a:ext cx="3429000" cy="639762"/>
          </a:xfrm>
          <a:prstGeom prst="rect">
            <a:avLst/>
          </a:prstGeom>
          <a:noFill/>
        </p:spPr>
        <p:txBody>
          <a:bodyPr anchor="ctr" anchorCtr="0">
            <a:scene3d>
              <a:camera prst="orthographicFront"/>
              <a:lightRig rig="threePt" dir="t"/>
            </a:scene3d>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Content Placeholder 3"/>
          <p:cNvSpPr>
            <a:spLocks noGrp="1"/>
          </p:cNvSpPr>
          <p:nvPr>
            <p:ph sz="half" idx="2"/>
          </p:nvPr>
        </p:nvSpPr>
        <p:spPr>
          <a:xfrm>
            <a:off x="1066800" y="1755648"/>
            <a:ext cx="3200400" cy="3429000"/>
          </a:xfrm>
        </p:spPr>
        <p:txBody>
          <a:bodyPr>
            <a:noAutofit/>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Text Placeholder 4"/>
          <p:cNvSpPr>
            <a:spLocks noGrp="1"/>
          </p:cNvSpPr>
          <p:nvPr>
            <p:ph type="body" sz="quarter" idx="3"/>
          </p:nvPr>
        </p:nvSpPr>
        <p:spPr>
          <a:xfrm rot="16200000">
            <a:off x="3259278" y="3756819"/>
            <a:ext cx="3429000" cy="639762"/>
          </a:xfrm>
          <a:prstGeom prst="rect">
            <a:avLst/>
          </a:prstGeom>
          <a:noFill/>
        </p:spPr>
        <p:txBody>
          <a:bodyPr anchor="ctr" anchorCtr="0">
            <a:scene3d>
              <a:camera prst="orthographicFront"/>
              <a:lightRig rig="threePt" dir="t"/>
            </a:scene3d>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Content Placeholder 5"/>
          <p:cNvSpPr>
            <a:spLocks noGrp="1"/>
          </p:cNvSpPr>
          <p:nvPr>
            <p:ph sz="quarter" idx="4"/>
          </p:nvPr>
        </p:nvSpPr>
        <p:spPr>
          <a:xfrm>
            <a:off x="5181600" y="2359152"/>
            <a:ext cx="3200400" cy="3429000"/>
          </a:xfrm>
        </p:spPr>
        <p:txBody>
          <a:bodyPr>
            <a:noAutofit/>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7" name="Date Placeholder 6"/>
          <p:cNvSpPr>
            <a:spLocks noGrp="1"/>
          </p:cNvSpPr>
          <p:nvPr>
            <p:ph type="dt" sz="half" idx="10"/>
          </p:nvPr>
        </p:nvSpPr>
        <p:spPr/>
        <p:txBody>
          <a:bodyPr/>
          <a:lstStyle/>
          <a:p>
            <a:fld id="{5199F8DD-171E-4103-BDCF-360604A90395}" type="datetime1">
              <a:rPr lang="fr-FR"/>
              <a:pPr/>
              <a:t>14/06/2017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A4A21382-D60C-42BF-80B2-71C971838E6F}" type="slidenum">
              <a:rPr/>
              <a:pP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pour modifier le style du titre</a:t>
            </a:r>
            <a:endParaRPr/>
          </a:p>
        </p:txBody>
      </p:sp>
      <p:sp>
        <p:nvSpPr>
          <p:cNvPr id="3" name="Date Placeholder 2"/>
          <p:cNvSpPr>
            <a:spLocks noGrp="1"/>
          </p:cNvSpPr>
          <p:nvPr>
            <p:ph type="dt" sz="half" idx="10"/>
          </p:nvPr>
        </p:nvSpPr>
        <p:spPr/>
        <p:txBody>
          <a:bodyPr/>
          <a:lstStyle/>
          <a:p>
            <a:fld id="{F856A308-50E9-40BB-93A3-480D9EF55114}" type="datetime1">
              <a:rPr lang="fr-FR"/>
              <a:pPr/>
              <a:t>14/06/2017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A4A21382-D60C-42BF-80B2-71C971838E6F}" type="slidenum">
              <a:rPr/>
              <a:pP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BCA8AE-17A6-44FE-A8D6-2BACC4B287BB}" type="datetime1">
              <a:rPr lang="fr-FR"/>
              <a:pPr/>
              <a:t>14/06/2017</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A4A21382-D60C-42BF-80B2-71C971838E6F}" type="slidenum">
              <a:rPr/>
              <a:pP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384048"/>
            <a:ext cx="2130552" cy="3044952"/>
          </a:xfrm>
          <a:noFill/>
          <a:ln>
            <a:noFill/>
          </a:ln>
          <a:scene3d>
            <a:camera prst="orthographicFront"/>
            <a:lightRig rig="threePt" dir="t"/>
          </a:scene3d>
          <a:sp3d>
            <a:bevelT w="12700" h="12700"/>
          </a:sp3d>
        </p:spPr>
        <p:txBody>
          <a:bodyPr vert="horz" lIns="91440" tIns="45720" rIns="91440" bIns="45720" rtlCol="0" anchor="b">
            <a:noAutofit/>
            <a:scene3d>
              <a:camera prst="orthographicFront"/>
              <a:lightRig rig="threePt" dir="t"/>
            </a:scene3d>
            <a:sp3d extrusionH="25400">
              <a:bevelT w="12700" h="12700"/>
              <a:extrusionClr>
                <a:schemeClr val="bg1">
                  <a:lumMod val="10000"/>
                  <a:lumOff val="90000"/>
                </a:schemeClr>
              </a:extrusionClr>
            </a:sp3d>
          </a:bodyPr>
          <a:lstStyle>
            <a:lvl1pPr algn="l" defTabSz="914400" rtl="0" eaLnBrk="1" latinLnBrk="0" hangingPunct="1">
              <a:spcBef>
                <a:spcPct val="0"/>
              </a:spcBef>
              <a:buNone/>
              <a:defRPr sz="4000" kern="1200" spc="200" baseline="0">
                <a:solidFill>
                  <a:schemeClr val="tx1"/>
                </a:solidFill>
                <a:effectLst/>
                <a:latin typeface="+mj-lt"/>
                <a:ea typeface="+mj-ea"/>
                <a:cs typeface="+mj-cs"/>
              </a:defRPr>
            </a:lvl1pPr>
          </a:lstStyle>
          <a:p>
            <a:r>
              <a:rPr lang="fr-FR" smtClean="0"/>
              <a:t>Cliquez pour modifier le style du titre</a:t>
            </a:r>
            <a:endParaRPr/>
          </a:p>
        </p:txBody>
      </p:sp>
      <p:sp>
        <p:nvSpPr>
          <p:cNvPr id="5" name="Date Placeholder 4"/>
          <p:cNvSpPr>
            <a:spLocks noGrp="1"/>
          </p:cNvSpPr>
          <p:nvPr>
            <p:ph type="dt" sz="half" idx="10"/>
          </p:nvPr>
        </p:nvSpPr>
        <p:spPr/>
        <p:txBody>
          <a:bodyPr/>
          <a:lstStyle/>
          <a:p>
            <a:fld id="{AAA1667D-E1E4-4A24-8096-9861A741B26D}" type="datetime1">
              <a:rPr lang="fr-FR"/>
              <a:pPr/>
              <a:t>14/06/2017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4A21382-D60C-42BF-80B2-71C971838E6F}" type="slidenum">
              <a:rPr/>
              <a:pPr/>
              <a:t>‹N°›</a:t>
            </a:fld>
            <a:endParaRPr/>
          </a:p>
        </p:txBody>
      </p:sp>
      <p:grpSp>
        <p:nvGrpSpPr>
          <p:cNvPr id="23" name="Group 22"/>
          <p:cNvGrpSpPr/>
          <p:nvPr/>
        </p:nvGrpSpPr>
        <p:grpSpPr>
          <a:xfrm>
            <a:off x="4695702" y="2133600"/>
            <a:ext cx="4448298" cy="4018808"/>
            <a:chOff x="4695702" y="2133600"/>
            <a:chExt cx="4448298" cy="4018808"/>
          </a:xfrm>
        </p:grpSpPr>
        <p:sp>
          <p:nvSpPr>
            <p:cNvPr id="10" name="Oval 9"/>
            <p:cNvSpPr/>
            <p:nvPr/>
          </p:nvSpPr>
          <p:spPr>
            <a:xfrm>
              <a:off x="4695702" y="5048003"/>
              <a:ext cx="1104405" cy="110440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7065818" y="4572000"/>
              <a:ext cx="858982" cy="858982"/>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5339938" y="4894613"/>
              <a:ext cx="1043049" cy="10430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Oval 12"/>
            <p:cNvSpPr/>
            <p:nvPr/>
          </p:nvSpPr>
          <p:spPr>
            <a:xfrm>
              <a:off x="6693725" y="3048000"/>
              <a:ext cx="1840675" cy="184067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7916883" y="2133600"/>
              <a:ext cx="858982" cy="85898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7824849" y="2685803"/>
              <a:ext cx="1043049" cy="10430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8653153" y="2869870"/>
              <a:ext cx="490847" cy="49084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p:nvSpPr>
          <p:spPr>
            <a:xfrm>
              <a:off x="6552210" y="5120244"/>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6781800" y="5562600"/>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6705600" y="5181600"/>
              <a:ext cx="306779" cy="30677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Oval 21"/>
            <p:cNvSpPr/>
            <p:nvPr/>
          </p:nvSpPr>
          <p:spPr>
            <a:xfrm>
              <a:off x="7073735" y="5120244"/>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Content Placeholder 2"/>
          <p:cNvSpPr>
            <a:spLocks noGrp="1"/>
          </p:cNvSpPr>
          <p:nvPr>
            <p:ph idx="1"/>
          </p:nvPr>
        </p:nvSpPr>
        <p:spPr>
          <a:xfrm>
            <a:off x="2895600" y="927847"/>
            <a:ext cx="4114800" cy="4114800"/>
          </a:xfr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vert="horz" lIns="45720" tIns="91440" rIns="45720" bIns="45720" rtlCol="0" anchor="t" anchorCtr="0">
            <a:normAutofit/>
            <a:scene3d>
              <a:camera prst="orthographicFront"/>
              <a:lightRig rig="threePt" dir="t"/>
            </a:scene3d>
            <a:sp3d extrusionH="25400"/>
          </a:bodyPr>
          <a:lstStyle>
            <a:lvl1pPr marL="228600" indent="-228600" algn="l" defTabSz="914400" rtl="0" eaLnBrk="1" latinLnBrk="0" hangingPunct="1">
              <a:spcBef>
                <a:spcPts val="1800"/>
              </a:spcBef>
              <a:buFont typeface="Wingdings" pitchFamily="2" charset="2"/>
              <a:buChar char="l"/>
              <a:defRPr sz="1800" kern="1200">
                <a:solidFill>
                  <a:schemeClr val="lt1"/>
                </a:solidFill>
                <a:latin typeface="+mn-lt"/>
                <a:ea typeface="+mn-ea"/>
                <a:cs typeface="+mn-cs"/>
              </a:defRPr>
            </a:lvl1pPr>
            <a:lvl2pPr marL="51117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2pPr>
            <a:lvl3pPr marL="80645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3pPr>
            <a:lvl4pPr marL="108902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4pPr>
            <a:lvl5pPr marL="137160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25" name="Oval 24"/>
          <p:cNvSpPr/>
          <p:nvPr/>
        </p:nvSpPr>
        <p:spPr>
          <a:xfrm>
            <a:off x="3886200" y="5638800"/>
            <a:ext cx="304800" cy="304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Text Placeholder 3"/>
          <p:cNvSpPr>
            <a:spLocks noGrp="1"/>
          </p:cNvSpPr>
          <p:nvPr>
            <p:ph type="body" sz="half" idx="2"/>
          </p:nvPr>
        </p:nvSpPr>
        <p:spPr>
          <a:xfrm>
            <a:off x="457199" y="4645152"/>
            <a:ext cx="2514600" cy="1600200"/>
          </a:xfrm>
          <a:solidFill>
            <a:schemeClr val="tx2">
              <a:alpha val="20000"/>
            </a:schemeClr>
          </a:solidFill>
          <a:ln>
            <a:noFill/>
          </a:ln>
        </p:spPr>
        <p:txBody>
          <a:bodyPr vert="horz" lIns="0" tIns="45720" rIns="0" bIns="45720" rtlCol="0" anchor="t" anchorCtr="0">
            <a:normAutofit/>
            <a:scene3d>
              <a:camera prst="orthographicFront"/>
              <a:lightRig rig="threePt" dir="t"/>
            </a:scene3d>
            <a:sp3d extrusionH="25400"/>
          </a:bodyPr>
          <a:lstStyle>
            <a:lvl1pPr marL="0" indent="0" algn="ctr">
              <a:buNone/>
              <a:defRPr sz="14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1800"/>
              </a:spcBef>
              <a:buFont typeface="Wingdings" pitchFamily="2" charset="2"/>
              <a:buNone/>
            </a:pPr>
            <a:r>
              <a:rPr lang="fr-FR" smtClean="0"/>
              <a:t>Cliquez pour modifier les styles du texte du masque</a:t>
            </a:r>
          </a:p>
        </p:txBody>
      </p:sp>
      <p:sp>
        <p:nvSpPr>
          <p:cNvPr id="26" name="Oval 25"/>
          <p:cNvSpPr/>
          <p:nvPr/>
        </p:nvSpPr>
        <p:spPr>
          <a:xfrm>
            <a:off x="3319153" y="5147953"/>
            <a:ext cx="186047" cy="186047"/>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Oval 23"/>
          <p:cNvSpPr/>
          <p:nvPr/>
        </p:nvSpPr>
        <p:spPr>
          <a:xfrm>
            <a:off x="3225024" y="5103129"/>
            <a:ext cx="186047" cy="18604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fr-FR" smtClean="0"/>
              <a:t>Cliquez pour modifier le style du titre</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5B700348-8346-46E7-9CC2-98F108BF95F5}" type="datetime1">
              <a:rPr lang="fr-FR"/>
              <a:pPr/>
              <a:t>14/06/2017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4A21382-D60C-42BF-80B2-71C971838E6F}" type="slidenum">
              <a:rPr/>
              <a:pPr/>
              <a:t>‹N°›</a:t>
            </a:fld>
            <a:endParaRPr/>
          </a:p>
        </p:txBody>
      </p:sp>
      <p:grpSp>
        <p:nvGrpSpPr>
          <p:cNvPr id="22"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Picture Placeholder 2"/>
          <p:cNvSpPr>
            <a:spLocks noGrp="1"/>
          </p:cNvSpPr>
          <p:nvPr>
            <p:ph type="pic" idx="1"/>
          </p:nvPr>
        </p:nvSpPr>
        <p:spPr>
          <a:xfrm>
            <a:off x="2514600" y="685800"/>
            <a:ext cx="4572000" cy="45720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smtClean="0"/>
              <a:t>Cliquez sur l'icône pour ajouter une image</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47800" y="609600"/>
            <a:ext cx="6629400" cy="1143000"/>
          </a:xfrm>
          <a:prstGeom prst="rect">
            <a:avLst/>
          </a:prstGeom>
        </p:spPr>
        <p:txBody>
          <a:bodyPr vert="horz" lIns="91440" tIns="45720" rIns="91440" bIns="45720" rtlCol="0" anchor="ctr">
            <a:normAutofit/>
            <a:scene3d>
              <a:camera prst="orthographicFront"/>
              <a:lightRig rig="threePt" dir="t"/>
            </a:scene3d>
            <a:sp3d extrusionH="25400">
              <a:bevelT w="12700" h="12700"/>
              <a:extrusionClr>
                <a:schemeClr val="bg1">
                  <a:lumMod val="10000"/>
                  <a:lumOff val="90000"/>
                </a:schemeClr>
              </a:extrusionClr>
            </a:sp3d>
          </a:bodyPr>
          <a:lstStyle/>
          <a:p>
            <a:r>
              <a:rPr lang="fr-FR" smtClean="0"/>
              <a:t>Cliquez pour modifier le style du titre</a:t>
            </a:r>
            <a:endParaRPr/>
          </a:p>
        </p:txBody>
      </p:sp>
      <p:sp>
        <p:nvSpPr>
          <p:cNvPr id="3" name="Text Placeholder 2"/>
          <p:cNvSpPr>
            <a:spLocks noGrp="1"/>
          </p:cNvSpPr>
          <p:nvPr>
            <p:ph type="body" idx="1"/>
          </p:nvPr>
        </p:nvSpPr>
        <p:spPr>
          <a:xfrm>
            <a:off x="1447800" y="1901952"/>
            <a:ext cx="6629400" cy="4224528"/>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2"/>
          </p:nvPr>
        </p:nvSpPr>
        <p:spPr>
          <a:xfrm>
            <a:off x="457200" y="6521824"/>
            <a:ext cx="2133600" cy="259976"/>
          </a:xfrm>
          <a:prstGeom prst="rect">
            <a:avLst/>
          </a:prstGeom>
        </p:spPr>
        <p:txBody>
          <a:bodyPr vert="horz" lIns="91440" tIns="45720" rIns="91440" bIns="45720" rtlCol="0" anchor="ctr"/>
          <a:lstStyle>
            <a:lvl1pPr algn="l">
              <a:defRPr sz="1100">
                <a:solidFill>
                  <a:schemeClr val="tx1">
                    <a:tint val="75000"/>
                  </a:schemeClr>
                </a:solidFill>
              </a:defRPr>
            </a:lvl1pPr>
          </a:lstStyle>
          <a:p>
            <a:fld id="{2B76A05E-13CC-4D8D-8C18-087C8EABDD89}" type="datetime1">
              <a:rPr lang="fr-FR"/>
              <a:pPr/>
              <a:t>14/06/2017</a:t>
            </a:fld>
            <a:endParaRPr/>
          </a:p>
        </p:txBody>
      </p:sp>
      <p:sp>
        <p:nvSpPr>
          <p:cNvPr id="5" name="Footer Placeholder 4"/>
          <p:cNvSpPr>
            <a:spLocks noGrp="1"/>
          </p:cNvSpPr>
          <p:nvPr>
            <p:ph type="ftr" sz="quarter" idx="3"/>
          </p:nvPr>
        </p:nvSpPr>
        <p:spPr>
          <a:xfrm>
            <a:off x="3124200" y="6521824"/>
            <a:ext cx="2895600" cy="259976"/>
          </a:xfrm>
          <a:prstGeom prst="rect">
            <a:avLst/>
          </a:prstGeom>
        </p:spPr>
        <p:txBody>
          <a:bodyPr vert="horz" lIns="91440" tIns="45720" rIns="91440" bIns="45720" rtlCol="0" anchor="ctr"/>
          <a:lstStyle>
            <a:lvl1pPr algn="ctr">
              <a:defRPr sz="110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6553200" y="6521824"/>
            <a:ext cx="2133600" cy="259976"/>
          </a:xfrm>
          <a:prstGeom prst="rect">
            <a:avLst/>
          </a:prstGeom>
        </p:spPr>
        <p:txBody>
          <a:bodyPr vert="horz" lIns="91440" tIns="45720" rIns="91440" bIns="45720" rtlCol="0" anchor="ctr"/>
          <a:lstStyle>
            <a:lvl1pPr algn="r">
              <a:defRPr sz="1100">
                <a:solidFill>
                  <a:schemeClr val="tx1">
                    <a:tint val="75000"/>
                  </a:schemeClr>
                </a:solidFill>
              </a:defRPr>
            </a:lvl1pPr>
          </a:lstStyle>
          <a:p>
            <a:fld id="{A4A21382-D60C-42BF-80B2-71C971838E6F}" type="slidenum">
              <a:rPr/>
              <a:pPr/>
              <a:t>‹N°›</a:t>
            </a:fld>
            <a:endParaRPr/>
          </a:p>
        </p:txBody>
      </p:sp>
      <p:sp>
        <p:nvSpPr>
          <p:cNvPr id="59" name="Oval 58"/>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2" name="Oval 61"/>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3" name="Oval 62"/>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4" name="Oval 63"/>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5" name="Oval 64"/>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6" name="Oval 65"/>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7" name="Oval 66"/>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8" name="Oval 67"/>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9" name="Oval 68"/>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0" name="Oval 69"/>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1" name="Oval 70"/>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2" name="Oval 71"/>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3" name="Oval 72"/>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74" name="Oval 73"/>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7" name="Oval 76"/>
          <p:cNvSpPr/>
          <p:nvPr/>
        </p:nvSpPr>
        <p:spPr>
          <a:xfrm rot="6197586" flipV="1">
            <a:off x="7932464" y="5568366"/>
            <a:ext cx="914400" cy="914400"/>
          </a:xfrm>
          <a:prstGeom prst="ellipse">
            <a:avLst/>
          </a:prstGeom>
          <a:solidFill>
            <a:schemeClr val="tx2">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0" name="Oval 79"/>
          <p:cNvSpPr/>
          <p:nvPr/>
        </p:nvSpPr>
        <p:spPr>
          <a:xfrm rot="6197586" flipV="1">
            <a:off x="8633992" y="4734233"/>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81" name="Oval 80"/>
          <p:cNvSpPr/>
          <p:nvPr/>
        </p:nvSpPr>
        <p:spPr>
          <a:xfrm rot="6197586" flipV="1">
            <a:off x="8292676" y="495338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2" name="Oval 81"/>
          <p:cNvSpPr/>
          <p:nvPr/>
        </p:nvSpPr>
        <p:spPr>
          <a:xfrm rot="6197586" flipV="1">
            <a:off x="8514131" y="4976607"/>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3" name="Oval 82"/>
          <p:cNvSpPr/>
          <p:nvPr/>
        </p:nvSpPr>
        <p:spPr>
          <a:xfrm rot="6197586" flipV="1">
            <a:off x="7856272" y="5295370"/>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84" name="Oval 83"/>
          <p:cNvSpPr/>
          <p:nvPr/>
        </p:nvSpPr>
        <p:spPr>
          <a:xfrm rot="6197586" flipV="1">
            <a:off x="199818" y="5914818"/>
            <a:ext cx="216774" cy="216774"/>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5" name="Oval 84"/>
          <p:cNvSpPr/>
          <p:nvPr/>
        </p:nvSpPr>
        <p:spPr>
          <a:xfrm rot="6197586" flipV="1">
            <a:off x="7387699" y="576749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6" name="Oval 85"/>
          <p:cNvSpPr/>
          <p:nvPr/>
        </p:nvSpPr>
        <p:spPr>
          <a:xfrm rot="6197586" flipV="1">
            <a:off x="7412357" y="6095509"/>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87" name="Oval 86"/>
          <p:cNvSpPr/>
          <p:nvPr/>
        </p:nvSpPr>
        <p:spPr>
          <a:xfrm rot="6197586" flipV="1">
            <a:off x="7638907" y="6462226"/>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8" name="Oval 87"/>
          <p:cNvSpPr/>
          <p:nvPr/>
        </p:nvSpPr>
        <p:spPr>
          <a:xfrm rot="6197586" flipV="1">
            <a:off x="8607584" y="43843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9" name="Oval 88"/>
          <p:cNvSpPr/>
          <p:nvPr/>
        </p:nvSpPr>
        <p:spPr>
          <a:xfrm rot="6197586" flipV="1">
            <a:off x="7887663" y="6403551"/>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0" name="Oval 89"/>
          <p:cNvSpPr/>
          <p:nvPr/>
        </p:nvSpPr>
        <p:spPr>
          <a:xfrm rot="6197586" flipV="1">
            <a:off x="8801061" y="433866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1" name="Oval 90"/>
          <p:cNvSpPr/>
          <p:nvPr/>
        </p:nvSpPr>
        <p:spPr>
          <a:xfrm rot="6197586" flipV="1">
            <a:off x="8617702" y="445193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2" name="Oval 91"/>
          <p:cNvSpPr/>
          <p:nvPr/>
        </p:nvSpPr>
        <p:spPr>
          <a:xfrm rot="6197586" flipV="1">
            <a:off x="8557941" y="4594415"/>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5" name="Oval 94"/>
          <p:cNvSpPr/>
          <p:nvPr/>
        </p:nvSpPr>
        <p:spPr>
          <a:xfrm rot="6197586" flipV="1">
            <a:off x="243115" y="6241508"/>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6" name="Oval 95"/>
          <p:cNvSpPr/>
          <p:nvPr/>
        </p:nvSpPr>
        <p:spPr>
          <a:xfrm rot="6197586" flipV="1">
            <a:off x="436592" y="6195872"/>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7" name="Oval 96"/>
          <p:cNvSpPr/>
          <p:nvPr/>
        </p:nvSpPr>
        <p:spPr>
          <a:xfrm rot="6197586" flipV="1">
            <a:off x="253233" y="6309147"/>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8" name="Oval 97"/>
          <p:cNvSpPr/>
          <p:nvPr/>
        </p:nvSpPr>
        <p:spPr>
          <a:xfrm rot="6197586" flipV="1">
            <a:off x="193472" y="6451623"/>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61" r:id="rId10"/>
    <p:sldLayoutId id="2147483662" r:id="rId11"/>
    <p:sldLayoutId id="2147483658" r:id="rId12"/>
    <p:sldLayoutId id="2147483659" r:id="rId13"/>
  </p:sldLayoutIdLst>
  <p:hf sldNum="0" hdr="0" ftr="0" dt="0"/>
  <p:txStyles>
    <p:titleStyle>
      <a:lvl1pPr algn="l" defTabSz="914400" rtl="0" eaLnBrk="1" latinLnBrk="0" hangingPunct="1">
        <a:spcBef>
          <a:spcPct val="0"/>
        </a:spcBef>
        <a:buNone/>
        <a:defRPr sz="4000" kern="1200" spc="200" baseline="0">
          <a:solidFill>
            <a:schemeClr val="tx1"/>
          </a:solidFill>
          <a:effectLst/>
          <a:latin typeface="+mj-lt"/>
          <a:ea typeface="+mj-ea"/>
          <a:cs typeface="+mj-cs"/>
        </a:defRPr>
      </a:lvl1pPr>
    </p:titleStyle>
    <p:bodyStyle>
      <a:lvl1pPr marL="228600" indent="-228600" algn="l" defTabSz="914400" rtl="0" eaLnBrk="1" latinLnBrk="0" hangingPunct="1">
        <a:spcBef>
          <a:spcPts val="1800"/>
        </a:spcBef>
        <a:buFont typeface="Wingdings" pitchFamily="2" charset="2"/>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1pPr>
      <a:lvl2pPr marL="514350" indent="-228600" algn="l" defTabSz="914400" rtl="0" eaLnBrk="1" latinLnBrk="0" hangingPunct="1">
        <a:spcBef>
          <a:spcPts val="1000"/>
        </a:spcBef>
        <a:buFont typeface="Arial" pitchFamily="34" charset="0"/>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2pPr>
      <a:lvl3pPr marL="806450" indent="-228600" algn="l" defTabSz="914400" rtl="0" eaLnBrk="1" latinLnBrk="0" hangingPunct="1">
        <a:spcBef>
          <a:spcPts val="1000"/>
        </a:spcBef>
        <a:buFont typeface="Wingdings" pitchFamily="2" charset="2"/>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3pPr>
      <a:lvl4pPr marL="1089025" indent="-228600" algn="l" defTabSz="914400" rtl="0" eaLnBrk="1" latinLnBrk="0" hangingPunct="1">
        <a:spcBef>
          <a:spcPts val="1000"/>
        </a:spcBef>
        <a:buFont typeface="Arial" pitchFamily="34" charset="0"/>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4pPr>
      <a:lvl5pPr marL="1371600" indent="-228600" algn="l" defTabSz="914400" rtl="0" eaLnBrk="1" latinLnBrk="0" hangingPunct="1">
        <a:spcBef>
          <a:spcPts val="1000"/>
        </a:spcBef>
        <a:buFont typeface="Wingdings" pitchFamily="2" charset="2"/>
        <a:buChar char="l"/>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0"/>
            <a:ext cx="9144000" cy="6858000"/>
          </a:xfrm>
        </p:spPr>
        <p:style>
          <a:lnRef idx="1">
            <a:schemeClr val="accent2"/>
          </a:lnRef>
          <a:fillRef idx="2">
            <a:schemeClr val="accent2"/>
          </a:fillRef>
          <a:effectRef idx="1">
            <a:schemeClr val="accent2"/>
          </a:effectRef>
          <a:fontRef idx="minor">
            <a:schemeClr val="dk1"/>
          </a:fontRef>
        </p:style>
        <p:txBody>
          <a:bodyPr rtlCol="0" anchor="ctr">
            <a:normAutofit fontScale="90000"/>
          </a:bodyPr>
          <a:lstStyle/>
          <a:p>
            <a:pPr algn="ct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r>
              <a:rPr lang="fr-FR" sz="2400" dirty="0" smtClean="0">
                <a:latin typeface="+mn-lt"/>
                <a:ea typeface="+mn-ea"/>
                <a:cs typeface="+mn-cs"/>
              </a:rPr>
              <a:t/>
            </a:r>
            <a:br>
              <a:rPr lang="fr-FR" sz="2400" dirty="0" smtClean="0">
                <a:latin typeface="+mn-lt"/>
                <a:ea typeface="+mn-ea"/>
                <a:cs typeface="+mn-cs"/>
              </a:rPr>
            </a:br>
            <a:endParaRPr lang="fr-FR" sz="2400" dirty="0" smtClean="0">
              <a:latin typeface="+mn-lt"/>
              <a:ea typeface="+mn-ea"/>
              <a:cs typeface="+mn-cs"/>
            </a:endParaRPr>
          </a:p>
        </p:txBody>
      </p:sp>
      <p:pic>
        <p:nvPicPr>
          <p:cNvPr id="14" name="Picture 2" descr="H:\jhaz\pour la présentation\0_2a1c_72276286_l.gif"/>
          <p:cNvPicPr>
            <a:picLocks noChangeAspect="1" noChangeArrowheads="1" noCrop="1"/>
          </p:cNvPicPr>
          <p:nvPr/>
        </p:nvPicPr>
        <p:blipFill>
          <a:blip r:embed="rId3" cstate="print"/>
          <a:srcRect/>
          <a:stretch>
            <a:fillRect/>
          </a:stretch>
        </p:blipFill>
        <p:spPr bwMode="auto">
          <a:xfrm>
            <a:off x="251520" y="1556829"/>
            <a:ext cx="8892480" cy="5328555"/>
          </a:xfrm>
          <a:prstGeom prst="rect">
            <a:avLst/>
          </a:prstGeom>
          <a:noFill/>
        </p:spPr>
      </p:pic>
      <p:pic>
        <p:nvPicPr>
          <p:cNvPr id="5" name="Picture 2" descr="D:\Images\allah\45.gif"/>
          <p:cNvPicPr>
            <a:picLocks noChangeAspect="1" noChangeArrowheads="1" noCrop="1"/>
          </p:cNvPicPr>
          <p:nvPr/>
        </p:nvPicPr>
        <p:blipFill>
          <a:blip r:embed="rId4" cstate="print"/>
          <a:srcRect/>
          <a:stretch>
            <a:fillRect/>
          </a:stretch>
        </p:blipFill>
        <p:spPr bwMode="auto">
          <a:xfrm>
            <a:off x="251520" y="74687"/>
            <a:ext cx="7128791" cy="2562225"/>
          </a:xfrm>
          <a:prstGeom prst="rect">
            <a:avLst/>
          </a:prstGeom>
          <a:noFill/>
        </p:spPr>
      </p:pic>
    </p:spTree>
  </p:cSld>
  <p:clrMapOvr>
    <a:masterClrMapping/>
  </p:clrMapOvr>
  <p:transition>
    <p:wipe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
          <p:cNvSpPr>
            <a:spLocks noChangeArrowheads="1"/>
          </p:cNvSpPr>
          <p:nvPr/>
        </p:nvSpPr>
        <p:spPr bwMode="auto">
          <a:xfrm>
            <a:off x="827584" y="421214"/>
            <a:ext cx="7992888" cy="523220"/>
          </a:xfrm>
          <a:prstGeom prst="rect">
            <a:avLst/>
          </a:prstGeom>
          <a:solidFill>
            <a:schemeClr val="tx2">
              <a:lumMod val="40000"/>
              <a:lumOff val="60000"/>
            </a:schemeClr>
          </a:solidFill>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r>
              <a:rPr lang="fr-FR" sz="2800" b="1" dirty="0" smtClean="0">
                <a:solidFill>
                  <a:schemeClr val="tx1"/>
                </a:solidFill>
                <a:latin typeface="Times New Roman" panose="02020603050405020304" pitchFamily="18" charset="0"/>
                <a:cs typeface="Times New Roman" panose="02020603050405020304" pitchFamily="18" charset="0"/>
              </a:rPr>
              <a:t>I.1. Analyses physico-chimiques des l’échantillon </a:t>
            </a:r>
            <a:endParaRPr lang="fr-FR" sz="2800" dirty="0" smtClean="0">
              <a:solidFill>
                <a:schemeClr val="tx1"/>
              </a:solidFill>
              <a:latin typeface="Times New Roman" panose="02020603050405020304" pitchFamily="18" charset="0"/>
              <a:cs typeface="Times New Roman" panose="02020603050405020304" pitchFamily="18" charset="0"/>
            </a:endParaRPr>
          </a:p>
        </p:txBody>
      </p:sp>
      <p:sp>
        <p:nvSpPr>
          <p:cNvPr id="12" name="Rectangle 2"/>
          <p:cNvSpPr>
            <a:spLocks noChangeArrowheads="1"/>
          </p:cNvSpPr>
          <p:nvPr/>
        </p:nvSpPr>
        <p:spPr bwMode="auto">
          <a:xfrm>
            <a:off x="1907704" y="2060848"/>
            <a:ext cx="4392488" cy="461665"/>
          </a:xfrm>
          <a:prstGeom prst="rect">
            <a:avLst/>
          </a:prstGeom>
          <a:solidFill>
            <a:srgbClr val="FF9999"/>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 (%) = [(m</a:t>
            </a:r>
            <a:r>
              <a:rPr kumimoji="0" lang="fr-FR" sz="24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 0</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4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t>
            </a:r>
            <a:r>
              <a:rPr kumimoji="0" lang="fr-FR" sz="24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1</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fr-FR" sz="24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fr-FR" sz="24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t>
            </a:r>
            <a:r>
              <a:rPr kumimoji="0" lang="fr-FR" sz="24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 0</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100</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12"/>
          <p:cNvSpPr/>
          <p:nvPr/>
        </p:nvSpPr>
        <p:spPr>
          <a:xfrm>
            <a:off x="928688" y="1239143"/>
            <a:ext cx="7027688" cy="461665"/>
          </a:xfrm>
          <a:prstGeom prst="rect">
            <a:avLst/>
          </a:prstGeom>
          <a:ln w="28575"/>
        </p:spPr>
        <p:style>
          <a:lnRef idx="2">
            <a:schemeClr val="accent6"/>
          </a:lnRef>
          <a:fillRef idx="1">
            <a:schemeClr val="lt1"/>
          </a:fillRef>
          <a:effectRef idx="0">
            <a:schemeClr val="accent6"/>
          </a:effectRef>
          <a:fontRef idx="minor">
            <a:schemeClr val="dk1"/>
          </a:fontRef>
        </p:style>
        <p:txBody>
          <a:bodyPr wrap="square">
            <a:spAutoFit/>
          </a:bodyPr>
          <a:lstStyle/>
          <a:p>
            <a:pPr lvl="0"/>
            <a:r>
              <a:rPr lang="fr-FR" sz="2400" b="1" dirty="0" smtClean="0">
                <a:solidFill>
                  <a:prstClr val="black"/>
                </a:solidFill>
                <a:latin typeface="Times New Roman" panose="02020603050405020304" pitchFamily="18" charset="0"/>
                <a:cs typeface="Times New Roman" panose="02020603050405020304" pitchFamily="18" charset="0"/>
              </a:rPr>
              <a:t>I.1.1. Détermination du taux d’humidité (H%)</a:t>
            </a:r>
            <a:endParaRPr lang="fr-FR" sz="2400" dirty="0">
              <a:solidFill>
                <a:prstClr val="black"/>
              </a:solidFill>
              <a:latin typeface="Times New Roman" panose="02020603050405020304" pitchFamily="18" charset="0"/>
              <a:cs typeface="Times New Roman" panose="02020603050405020304" pitchFamily="18" charset="0"/>
            </a:endParaRPr>
          </a:p>
        </p:txBody>
      </p:sp>
      <p:sp>
        <p:nvSpPr>
          <p:cNvPr id="14" name="Rectangle 3"/>
          <p:cNvSpPr>
            <a:spLocks noChangeArrowheads="1"/>
          </p:cNvSpPr>
          <p:nvPr/>
        </p:nvSpPr>
        <p:spPr bwMode="auto">
          <a:xfrm>
            <a:off x="432048" y="2708920"/>
            <a:ext cx="6372200" cy="1154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3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t>
            </a:r>
            <a:r>
              <a:rPr kumimoji="0" lang="fr-FR" sz="23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0 </a:t>
            </a:r>
            <a:r>
              <a:rPr kumimoji="0" lang="fr-FR"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Poids de l</a:t>
            </a:r>
            <a:r>
              <a:rPr kumimoji="0" lang="fr-FR" sz="23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chantillon avant s</a:t>
            </a:r>
            <a:r>
              <a:rPr kumimoji="0" lang="fr-FR" sz="23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chage (g).</a:t>
            </a:r>
            <a:endParaRPr kumimoji="0" lang="fr-FR" sz="23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3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t>
            </a:r>
            <a:r>
              <a:rPr kumimoji="0" lang="fr-FR" sz="23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1</a:t>
            </a:r>
            <a:r>
              <a:rPr kumimoji="0" lang="fr-FR" sz="23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Poids de l</a:t>
            </a:r>
            <a:r>
              <a:rPr kumimoji="0" lang="fr-FR" sz="23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chantillon apr</a:t>
            </a:r>
            <a:r>
              <a:rPr kumimoji="0" lang="fr-FR" sz="2300" b="0" i="0" u="none" strike="noStrike" cap="none" normalizeH="0" baseline="0" dirty="0" smtClean="0">
                <a:ln>
                  <a:noFill/>
                </a:ln>
                <a:solidFill>
                  <a:schemeClr val="tx1"/>
                </a:solidFill>
                <a:effectLst/>
                <a:latin typeface="Calibri"/>
                <a:ea typeface="Times New Roman" pitchFamily="18" charset="0"/>
                <a:cs typeface="Times New Roman" pitchFamily="18" charset="0"/>
              </a:rPr>
              <a:t>è</a:t>
            </a:r>
            <a:r>
              <a:rPr kumimoji="0" lang="fr-FR"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 s</a:t>
            </a:r>
            <a:r>
              <a:rPr kumimoji="0" lang="fr-FR" sz="23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chage (g).</a:t>
            </a:r>
            <a:endParaRPr kumimoji="0" lang="fr-FR" sz="23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3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 (%)</a:t>
            </a:r>
            <a:r>
              <a:rPr kumimoji="0" lang="fr-FR"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Taux d</a:t>
            </a:r>
            <a:r>
              <a:rPr kumimoji="0" lang="fr-FR" sz="23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fr-FR"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humidit</a:t>
            </a:r>
            <a:r>
              <a:rPr kumimoji="0" lang="fr-FR" sz="23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exprim</a:t>
            </a:r>
            <a:r>
              <a:rPr kumimoji="0" lang="fr-FR" sz="23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en pourcentage.</a:t>
            </a:r>
            <a:endParaRPr kumimoji="0" lang="fr-FR" sz="23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4"/>
          <p:cNvSpPr>
            <a:spLocks noChangeArrowheads="1"/>
          </p:cNvSpPr>
          <p:nvPr/>
        </p:nvSpPr>
        <p:spPr bwMode="auto">
          <a:xfrm>
            <a:off x="899592" y="4289320"/>
            <a:ext cx="6777305" cy="461665"/>
          </a:xfrm>
          <a:prstGeom prst="rect">
            <a:avLst/>
          </a:prstGeom>
          <a:ln w="28575">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I.1.1. D</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termination de la mati</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è</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 s</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è</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che</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5"/>
          <p:cNvSpPr>
            <a:spLocks noChangeArrowheads="1"/>
          </p:cNvSpPr>
          <p:nvPr/>
        </p:nvSpPr>
        <p:spPr bwMode="auto">
          <a:xfrm>
            <a:off x="2843808" y="5127575"/>
            <a:ext cx="2598788" cy="461665"/>
          </a:xfrm>
          <a:prstGeom prst="rect">
            <a:avLst/>
          </a:prstGeom>
          <a:solidFill>
            <a:srgbClr val="FF9999"/>
          </a:solidFill>
          <a:ln>
            <a:headEnd/>
            <a:tailEnd/>
          </a:ln>
        </p:spPr>
        <p:style>
          <a:lnRef idx="1">
            <a:schemeClr val="accent5"/>
          </a:lnRef>
          <a:fillRef idx="2">
            <a:schemeClr val="accent5"/>
          </a:fillRef>
          <a:effectRef idx="1">
            <a:schemeClr val="accent5"/>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MS% = 100 – H%</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Rectangle 6"/>
          <p:cNvSpPr>
            <a:spLocks noChangeArrowheads="1"/>
          </p:cNvSpPr>
          <p:nvPr/>
        </p:nvSpPr>
        <p:spPr bwMode="auto">
          <a:xfrm>
            <a:off x="546002" y="5949280"/>
            <a:ext cx="2513830" cy="44627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3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MS</a:t>
            </a:r>
            <a:r>
              <a:rPr kumimoji="0" lang="fr-FR" sz="2300" b="1" i="0" u="none" strike="noStrike" cap="none" normalizeH="0" baseline="0" dirty="0" smtClean="0">
                <a:ln>
                  <a:noFill/>
                </a:ln>
                <a:solidFill>
                  <a:schemeClr val="tx1"/>
                </a:solidFill>
                <a:effectLst/>
                <a:latin typeface="Calibri"/>
                <a:ea typeface="Times New Roman" pitchFamily="18" charset="0"/>
                <a:cs typeface="Times New Roman" pitchFamily="18" charset="0"/>
              </a:rPr>
              <a:t> </a:t>
            </a:r>
            <a:r>
              <a:rPr kumimoji="0" lang="fr-FR" sz="23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fr-FR"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mati</a:t>
            </a:r>
            <a:r>
              <a:rPr kumimoji="0" lang="fr-FR" sz="2300" b="0" i="0" u="none" strike="noStrike" cap="none" normalizeH="0" baseline="0" dirty="0" smtClean="0">
                <a:ln>
                  <a:noFill/>
                </a:ln>
                <a:solidFill>
                  <a:schemeClr val="tx1"/>
                </a:solidFill>
                <a:effectLst/>
                <a:latin typeface="Calibri"/>
                <a:ea typeface="Times New Roman" pitchFamily="18" charset="0"/>
                <a:cs typeface="Times New Roman" pitchFamily="18" charset="0"/>
              </a:rPr>
              <a:t>è</a:t>
            </a:r>
            <a:r>
              <a:rPr kumimoji="0" lang="fr-FR"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 s</a:t>
            </a:r>
            <a:r>
              <a:rPr kumimoji="0" lang="fr-FR" sz="2300" b="0" i="0" u="none" strike="noStrike" cap="none" normalizeH="0" baseline="0" dirty="0" smtClean="0">
                <a:ln>
                  <a:noFill/>
                </a:ln>
                <a:solidFill>
                  <a:schemeClr val="tx1"/>
                </a:solidFill>
                <a:effectLst/>
                <a:latin typeface="Calibri"/>
                <a:ea typeface="Times New Roman" pitchFamily="18" charset="0"/>
                <a:cs typeface="Times New Roman" pitchFamily="18" charset="0"/>
              </a:rPr>
              <a:t>è</a:t>
            </a:r>
            <a:r>
              <a:rPr kumimoji="0" lang="fr-FR"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che</a:t>
            </a:r>
            <a:endParaRPr kumimoji="0" lang="fr-FR" sz="23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Picture 21" descr="C:\Documents and Settings\Client\Bureau\DJAZIRI\صور متحركة\Fléches\flec085.gif"/>
          <p:cNvPicPr>
            <a:picLocks noChangeAspect="1" noChangeArrowheads="1" noCrop="1"/>
          </p:cNvPicPr>
          <p:nvPr/>
        </p:nvPicPr>
        <p:blipFill>
          <a:blip r:embed="rId3" cstate="print"/>
          <a:srcRect/>
          <a:stretch>
            <a:fillRect/>
          </a:stretch>
        </p:blipFill>
        <p:spPr bwMode="auto">
          <a:xfrm>
            <a:off x="34801" y="380719"/>
            <a:ext cx="720775" cy="672017"/>
          </a:xfrm>
          <a:prstGeom prst="rect">
            <a:avLst/>
          </a:prstGeom>
          <a:noFill/>
          <a:ln w="9525">
            <a:noFill/>
            <a:miter lim="800000"/>
            <a:headEnd/>
            <a:tailEnd/>
          </a:ln>
        </p:spPr>
      </p:pic>
      <p:pic>
        <p:nvPicPr>
          <p:cNvPr id="1026" name="Picture 2" descr="D:\photo labo\les aparielles\etuve..jpg"/>
          <p:cNvPicPr>
            <a:picLocks noChangeAspect="1" noChangeArrowheads="1"/>
          </p:cNvPicPr>
          <p:nvPr/>
        </p:nvPicPr>
        <p:blipFill>
          <a:blip r:embed="rId4" cstate="print"/>
          <a:srcRect l="2401" t="13251" b="14300"/>
          <a:stretch>
            <a:fillRect/>
          </a:stretch>
        </p:blipFill>
        <p:spPr bwMode="auto">
          <a:xfrm>
            <a:off x="6732240" y="1700808"/>
            <a:ext cx="2473634" cy="23762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to="" calcmode="lin" valueType="num">
                                      <p:cBhvr>
                                        <p:cTn id="7" dur="1" fill="hold"/>
                                        <p:tgtEl>
                                          <p:spTgt spid="1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1"/>
          <p:cNvSpPr>
            <a:spLocks noChangeArrowheads="1"/>
          </p:cNvSpPr>
          <p:nvPr/>
        </p:nvSpPr>
        <p:spPr bwMode="auto">
          <a:xfrm>
            <a:off x="706136" y="210706"/>
            <a:ext cx="7993983" cy="553998"/>
          </a:xfrm>
          <a:prstGeom prst="rect">
            <a:avLst/>
          </a:prstGeom>
          <a:ln w="28575">
            <a:solidFill>
              <a:schemeClr val="accent6"/>
            </a:solidFill>
            <a:headEnd/>
            <a:tailEnd/>
          </a:ln>
        </p:spPr>
        <p:style>
          <a:lnRef idx="2">
            <a:schemeClr val="accent4"/>
          </a:lnRef>
          <a:fillRef idx="1">
            <a:schemeClr val="lt1"/>
          </a:fillRef>
          <a:effectRef idx="0">
            <a:schemeClr val="accent4"/>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3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I.2.  D</a:t>
            </a:r>
            <a:r>
              <a:rPr kumimoji="0" lang="fr-FR" sz="3000" b="1"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3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termination </a:t>
            </a:r>
            <a:r>
              <a:rPr lang="fr-FR" sz="3000" b="1" dirty="0" smtClean="0">
                <a:solidFill>
                  <a:schemeClr val="tx1"/>
                </a:solidFill>
                <a:latin typeface="Times New Roman" pitchFamily="18" charset="0"/>
                <a:ea typeface="Times New Roman" pitchFamily="18" charset="0"/>
                <a:cs typeface="Times New Roman" pitchFamily="18" charset="0"/>
              </a:rPr>
              <a:t>de</a:t>
            </a:r>
            <a:r>
              <a:rPr kumimoji="0" lang="fr-FR" sz="3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taux de prot</a:t>
            </a:r>
            <a:r>
              <a:rPr kumimoji="0" lang="fr-FR" sz="3000" b="1"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3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ines totales</a:t>
            </a:r>
            <a:r>
              <a:rPr kumimoji="0" lang="fr-FR" sz="3000" b="1" i="0" u="none" strike="noStrike" cap="none" normalizeH="0" baseline="0" dirty="0" smtClean="0">
                <a:ln>
                  <a:noFill/>
                </a:ln>
                <a:solidFill>
                  <a:schemeClr val="tx1"/>
                </a:solidFill>
                <a:effectLst/>
                <a:latin typeface="Calibri"/>
                <a:ea typeface="Times New Roman" pitchFamily="18" charset="0"/>
                <a:cs typeface="Times New Roman" pitchFamily="18" charset="0"/>
              </a:rPr>
              <a:t> </a:t>
            </a:r>
            <a:endParaRPr kumimoji="0" lang="fr-FR" sz="3000" b="0" i="0" u="none" strike="noStrike" cap="none" normalizeH="0" baseline="0" dirty="0" smtClean="0">
              <a:ln>
                <a:noFill/>
              </a:ln>
              <a:solidFill>
                <a:schemeClr val="tx1"/>
              </a:solidFill>
              <a:effectLst/>
              <a:latin typeface="Arial" pitchFamily="34" charset="0"/>
              <a:cs typeface="Arial" pitchFamily="34" charset="0"/>
            </a:endParaRPr>
          </a:p>
        </p:txBody>
      </p:sp>
      <p:sp>
        <p:nvSpPr>
          <p:cNvPr id="51" name="Rectangle 2"/>
          <p:cNvSpPr>
            <a:spLocks noChangeArrowheads="1"/>
          </p:cNvSpPr>
          <p:nvPr/>
        </p:nvSpPr>
        <p:spPr bwMode="auto">
          <a:xfrm>
            <a:off x="288032" y="1268760"/>
            <a:ext cx="8604448" cy="292387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fr-FR"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 principe de cette méthode est base sur la coloration des protéines de la solution par le bleu de Coomassie G-250. L’intensité de la coloration est proportionnelle à la quantité de protéine dans le milieu. C’est une très sensible détectant des teneurs en protéines inferieures à 10g/ml. L’intensité de la coloration est mesurée à 595nm au spectrophotomètre.</a:t>
            </a: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fr-FR"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La concentration en protéines est déterminée à l’aide d’un courbe étalon réalisé avec le sérum albumine bovine (BSA). </a:t>
            </a:r>
            <a:endParaRPr kumimoji="0" lang="fr-FR" sz="23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52" name="Image 51" descr="D:\[1] mimiore 01réglé\photo labo\les aparielles\spectrophotométré.jpg"/>
          <p:cNvPicPr/>
          <p:nvPr/>
        </p:nvPicPr>
        <p:blipFill>
          <a:blip r:embed="rId3" cstate="print"/>
          <a:srcRect t="16469" b="7239"/>
          <a:stretch>
            <a:fillRect/>
          </a:stretch>
        </p:blipFill>
        <p:spPr bwMode="auto">
          <a:xfrm>
            <a:off x="5573369" y="4293096"/>
            <a:ext cx="3247103" cy="2376264"/>
          </a:xfrm>
          <a:prstGeom prst="rect">
            <a:avLst/>
          </a:prstGeom>
          <a:noFill/>
          <a:ln w="3175">
            <a:solidFill>
              <a:schemeClr val="tx1"/>
            </a:solidFill>
            <a:miter lim="800000"/>
            <a:headEnd/>
            <a:tailEnd/>
          </a:ln>
        </p:spPr>
      </p:pic>
      <p:sp>
        <p:nvSpPr>
          <p:cNvPr id="53" name="Flèche droite 52"/>
          <p:cNvSpPr/>
          <p:nvPr/>
        </p:nvSpPr>
        <p:spPr>
          <a:xfrm>
            <a:off x="683568" y="5013176"/>
            <a:ext cx="4824536" cy="1224136"/>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latin typeface="Times New Roman" pitchFamily="18" charset="0"/>
                <a:cs typeface="Times New Roman" pitchFamily="18" charset="0"/>
              </a:rPr>
              <a:t>Figure : </a:t>
            </a:r>
            <a:r>
              <a:rPr lang="fr-FR" dirty="0" smtClean="0">
                <a:latin typeface="Times New Roman" pitchFamily="18" charset="0"/>
                <a:cs typeface="Times New Roman" pitchFamily="18" charset="0"/>
              </a:rPr>
              <a:t>appareille de spectrophotomètre </a:t>
            </a:r>
            <a:endParaRPr lang="fr-FR" dirty="0">
              <a:latin typeface="Times New Roman" pitchFamily="18" charset="0"/>
              <a:cs typeface="Times New Roman" pitchFamily="18" charset="0"/>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decel="50000" fill="hold">
                                          <p:stCondLst>
                                            <p:cond delay="0"/>
                                          </p:stCondLst>
                                        </p:cTn>
                                        <p:tgtEl>
                                          <p:spTgt spid="5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0"/>
                                        </p:tgtEl>
                                        <p:attrNameLst>
                                          <p:attrName>ppt_w</p:attrName>
                                        </p:attrNameLst>
                                      </p:cBhvr>
                                      <p:tavLst>
                                        <p:tav tm="0">
                                          <p:val>
                                            <p:strVal val="#ppt_w*.05"/>
                                          </p:val>
                                        </p:tav>
                                        <p:tav tm="100000">
                                          <p:val>
                                            <p:strVal val="#ppt_w"/>
                                          </p:val>
                                        </p:tav>
                                      </p:tavLst>
                                    </p:anim>
                                    <p:anim calcmode="lin" valueType="num">
                                      <p:cBhvr>
                                        <p:cTn id="10" dur="1000" fill="hold"/>
                                        <p:tgtEl>
                                          <p:spTgt spid="5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0"/>
                                        </p:tgtEl>
                                      </p:cBhvr>
                                    </p:animEffect>
                                  </p:childTnLst>
                                </p:cTn>
                              </p:par>
                            </p:childTnLst>
                          </p:cTn>
                        </p:par>
                        <p:par>
                          <p:cTn id="15" fill="hold">
                            <p:stCondLst>
                              <p:cond delay="1000"/>
                            </p:stCondLst>
                            <p:childTnLst>
                              <p:par>
                                <p:cTn id="16" presetID="29" presetClass="entr" presetSubtype="0" fill="hold" grpId="0" nodeType="afterEffect">
                                  <p:stCondLst>
                                    <p:cond delay="0"/>
                                  </p:stCondLst>
                                  <p:childTnLst>
                                    <p:set>
                                      <p:cBhvr>
                                        <p:cTn id="17" dur="1" fill="hold">
                                          <p:stCondLst>
                                            <p:cond delay="0"/>
                                          </p:stCondLst>
                                        </p:cTn>
                                        <p:tgtEl>
                                          <p:spTgt spid="53"/>
                                        </p:tgtEl>
                                        <p:attrNameLst>
                                          <p:attrName>style.visibility</p:attrName>
                                        </p:attrNameLst>
                                      </p:cBhvr>
                                      <p:to>
                                        <p:strVal val="visible"/>
                                      </p:to>
                                    </p:set>
                                    <p:anim calcmode="lin" valueType="num">
                                      <p:cBhvr>
                                        <p:cTn id="18" dur="1000" fill="hold"/>
                                        <p:tgtEl>
                                          <p:spTgt spid="53"/>
                                        </p:tgtEl>
                                        <p:attrNameLst>
                                          <p:attrName>ppt_x</p:attrName>
                                        </p:attrNameLst>
                                      </p:cBhvr>
                                      <p:tavLst>
                                        <p:tav tm="0">
                                          <p:val>
                                            <p:strVal val="#ppt_x-.2"/>
                                          </p:val>
                                        </p:tav>
                                        <p:tav tm="100000">
                                          <p:val>
                                            <p:strVal val="#ppt_x"/>
                                          </p:val>
                                        </p:tav>
                                      </p:tavLst>
                                    </p:anim>
                                    <p:anim calcmode="lin" valueType="num">
                                      <p:cBhvr>
                                        <p:cTn id="19" dur="1000" fill="hold"/>
                                        <p:tgtEl>
                                          <p:spTgt spid="53"/>
                                        </p:tgtEl>
                                        <p:attrNameLst>
                                          <p:attrName>ppt_y</p:attrName>
                                        </p:attrNameLst>
                                      </p:cBhvr>
                                      <p:tavLst>
                                        <p:tav tm="0">
                                          <p:val>
                                            <p:strVal val="#ppt_y"/>
                                          </p:val>
                                        </p:tav>
                                        <p:tav tm="100000">
                                          <p:val>
                                            <p:strVal val="#ppt_y"/>
                                          </p:val>
                                        </p:tav>
                                      </p:tavLst>
                                    </p:anim>
                                    <p:animEffect transition="in" filter="wipe(right)" prLst="gradientSize: 0.1">
                                      <p:cBhvr>
                                        <p:cTn id="20"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a:spLocks noChangeArrowheads="1"/>
          </p:cNvSpPr>
          <p:nvPr/>
        </p:nvSpPr>
        <p:spPr bwMode="auto">
          <a:xfrm>
            <a:off x="755576" y="293747"/>
            <a:ext cx="8172400" cy="830997"/>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II.  Extraction du syst</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è</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me enzymatique des feuilles et de latex de figuier .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11"/>
          <p:cNvSpPr>
            <a:spLocks noChangeArrowheads="1"/>
          </p:cNvSpPr>
          <p:nvPr/>
        </p:nvSpPr>
        <p:spPr bwMode="auto">
          <a:xfrm>
            <a:off x="331951" y="5906032"/>
            <a:ext cx="8567602"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 protocole d</a:t>
            </a:r>
            <a:r>
              <a:rPr kumimoji="0" lang="fr-FR" sz="2200" b="1"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extraction des fe</a:t>
            </a:r>
            <a:r>
              <a:rPr lang="fr-FR" sz="2200" b="1" dirty="0" smtClean="0">
                <a:latin typeface="Times New Roman" pitchFamily="18" charset="0"/>
                <a:ea typeface="Times New Roman" pitchFamily="18" charset="0"/>
                <a:cs typeface="Times New Roman" pitchFamily="18" charset="0"/>
              </a:rPr>
              <a:t>uilles de figuier  </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est r</a:t>
            </a:r>
            <a:r>
              <a:rPr kumimoji="0" lang="fr-FR" sz="2200" b="1"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sum</a:t>
            </a:r>
            <a:r>
              <a:rPr kumimoji="0" lang="fr-FR" sz="2200" b="1"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en figure :</a:t>
            </a:r>
            <a:endParaRPr kumimoji="0" lang="fr-FR" sz="2200" b="1"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Picture 21" descr="C:\Documents and Settings\Client\Bureau\DJAZIRI\صور متحركة\Fléches\flec085.gif"/>
          <p:cNvPicPr>
            <a:picLocks noChangeAspect="1" noChangeArrowheads="1" noCrop="1"/>
          </p:cNvPicPr>
          <p:nvPr/>
        </p:nvPicPr>
        <p:blipFill>
          <a:blip r:embed="rId3" cstate="print"/>
          <a:srcRect/>
          <a:stretch>
            <a:fillRect/>
          </a:stretch>
        </p:blipFill>
        <p:spPr bwMode="auto">
          <a:xfrm>
            <a:off x="0" y="404763"/>
            <a:ext cx="724299" cy="575965"/>
          </a:xfrm>
          <a:prstGeom prst="rect">
            <a:avLst/>
          </a:prstGeom>
          <a:noFill/>
          <a:ln w="9525">
            <a:noFill/>
            <a:miter lim="800000"/>
            <a:headEnd/>
            <a:tailEnd/>
          </a:ln>
        </p:spPr>
      </p:pic>
      <p:sp>
        <p:nvSpPr>
          <p:cNvPr id="3" name="Rectangle 2"/>
          <p:cNvSpPr/>
          <p:nvPr/>
        </p:nvSpPr>
        <p:spPr>
          <a:xfrm>
            <a:off x="2339752" y="1436583"/>
            <a:ext cx="2592288" cy="53690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dirty="0" smtClean="0">
                <a:latin typeface="Times New Roman" panose="02020603050405020304" pitchFamily="18" charset="0"/>
                <a:ea typeface="Times New Roman" panose="02020603050405020304" pitchFamily="18" charset="0"/>
              </a:rPr>
              <a:t>40ml de latex </a:t>
            </a:r>
            <a:endParaRPr lang="fr-FR" sz="2000" dirty="0"/>
          </a:p>
        </p:txBody>
      </p:sp>
      <p:sp>
        <p:nvSpPr>
          <p:cNvPr id="7" name="Flèche vers le bas 6"/>
          <p:cNvSpPr/>
          <p:nvPr/>
        </p:nvSpPr>
        <p:spPr>
          <a:xfrm>
            <a:off x="3635896" y="2040286"/>
            <a:ext cx="216024" cy="288032"/>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latin typeface="Times New Roman" pitchFamily="18" charset="0"/>
              <a:cs typeface="Times New Roman" pitchFamily="18" charset="0"/>
            </a:endParaRPr>
          </a:p>
        </p:txBody>
      </p:sp>
      <p:sp>
        <p:nvSpPr>
          <p:cNvPr id="8" name="Rectangle 7"/>
          <p:cNvSpPr/>
          <p:nvPr/>
        </p:nvSpPr>
        <p:spPr>
          <a:xfrm>
            <a:off x="755576" y="2371703"/>
            <a:ext cx="6609182" cy="53690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dirty="0">
                <a:latin typeface="Times New Roman" panose="02020603050405020304" pitchFamily="18" charset="0"/>
                <a:ea typeface="Times New Roman" panose="02020603050405020304" pitchFamily="18" charset="0"/>
              </a:rPr>
              <a:t>centrifugation de 4500 tr/min pendant 15 min à une température de 4°C</a:t>
            </a:r>
            <a:endParaRPr lang="fr-FR" sz="2000" dirty="0"/>
          </a:p>
        </p:txBody>
      </p:sp>
      <p:sp>
        <p:nvSpPr>
          <p:cNvPr id="9" name="Flèche vers le bas 8"/>
          <p:cNvSpPr/>
          <p:nvPr/>
        </p:nvSpPr>
        <p:spPr>
          <a:xfrm>
            <a:off x="3657810" y="2951995"/>
            <a:ext cx="216024" cy="360040"/>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latin typeface="Times New Roman" pitchFamily="18" charset="0"/>
              <a:cs typeface="Times New Roman" pitchFamily="18" charset="0"/>
            </a:endParaRPr>
          </a:p>
        </p:txBody>
      </p:sp>
      <p:sp>
        <p:nvSpPr>
          <p:cNvPr id="10" name="Rectangle 9"/>
          <p:cNvSpPr/>
          <p:nvPr/>
        </p:nvSpPr>
        <p:spPr>
          <a:xfrm>
            <a:off x="176188" y="3355420"/>
            <a:ext cx="8500268" cy="102601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dirty="0">
                <a:latin typeface="Times New Roman" panose="02020603050405020304" pitchFamily="18" charset="0"/>
                <a:ea typeface="Times New Roman" panose="02020603050405020304" pitchFamily="18" charset="0"/>
              </a:rPr>
              <a:t>Le surnageant, qui contient l’extrait brut de l'enzyme, est ajusté à pH 5 par utilisation de </a:t>
            </a:r>
            <a:r>
              <a:rPr lang="fr-FR" sz="2000" dirty="0" smtClean="0">
                <a:latin typeface="Times New Roman" panose="02020603050405020304" pitchFamily="18" charset="0"/>
                <a:ea typeface="Times New Roman" panose="02020603050405020304" pitchFamily="18" charset="0"/>
              </a:rPr>
              <a:t>HCl </a:t>
            </a:r>
            <a:r>
              <a:rPr lang="fr-FR" sz="2000" dirty="0">
                <a:latin typeface="Times New Roman" panose="02020603050405020304" pitchFamily="18" charset="0"/>
                <a:ea typeface="Times New Roman" panose="02020603050405020304" pitchFamily="18" charset="0"/>
              </a:rPr>
              <a:t>à une concentration de 2M et maintenu à -</a:t>
            </a:r>
            <a:r>
              <a:rPr lang="fr-FR" sz="2000" dirty="0" smtClean="0">
                <a:latin typeface="Times New Roman" panose="02020603050405020304" pitchFamily="18" charset="0"/>
                <a:ea typeface="Times New Roman" panose="02020603050405020304" pitchFamily="18" charset="0"/>
              </a:rPr>
              <a:t>18° </a:t>
            </a:r>
            <a:r>
              <a:rPr lang="fr-FR" sz="2000" dirty="0">
                <a:latin typeface="Times New Roman" panose="02020603050405020304" pitchFamily="18" charset="0"/>
                <a:ea typeface="Times New Roman" panose="02020603050405020304" pitchFamily="18" charset="0"/>
              </a:rPr>
              <a:t>C </a:t>
            </a:r>
            <a:r>
              <a:rPr lang="fr-FR" sz="2000" dirty="0" smtClean="0">
                <a:latin typeface="Times New Roman" panose="02020603050405020304" pitchFamily="18" charset="0"/>
                <a:ea typeface="Times New Roman" panose="02020603050405020304" pitchFamily="18" charset="0"/>
              </a:rPr>
              <a:t>jusqu'à    utilisation</a:t>
            </a:r>
            <a:endParaRPr lang="fr-FR" sz="2000" dirty="0"/>
          </a:p>
        </p:txBody>
      </p:sp>
      <p:sp>
        <p:nvSpPr>
          <p:cNvPr id="13" name="Rectangle 12"/>
          <p:cNvSpPr/>
          <p:nvPr/>
        </p:nvSpPr>
        <p:spPr>
          <a:xfrm>
            <a:off x="4907" y="4635917"/>
            <a:ext cx="9071992" cy="41549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fr-FR" sz="2100" b="1" dirty="0" smtClean="0">
                <a:effectLst>
                  <a:outerShdw blurRad="38100" dist="38100" dir="2700000" algn="tl">
                    <a:srgbClr val="000000">
                      <a:alpha val="43137"/>
                    </a:srgbClr>
                  </a:outerShdw>
                </a:effectLst>
                <a:latin typeface="Times New Roman" pitchFamily="18" charset="0"/>
                <a:cs typeface="Times New Roman" pitchFamily="18" charset="0"/>
              </a:rPr>
              <a:t>Figure : </a:t>
            </a:r>
            <a:r>
              <a:rPr lang="fr-FR" sz="2100" dirty="0" smtClean="0">
                <a:effectLst>
                  <a:outerShdw blurRad="38100" dist="38100" dir="2700000" algn="tl">
                    <a:srgbClr val="000000">
                      <a:alpha val="43137"/>
                    </a:srgbClr>
                  </a:outerShdw>
                </a:effectLst>
                <a:latin typeface="Times New Roman" pitchFamily="18" charset="0"/>
                <a:cs typeface="Times New Roman" pitchFamily="18" charset="0"/>
              </a:rPr>
              <a:t>Obtention de l’extrait enzymatique brut de latex de figuier .</a:t>
            </a:r>
            <a:r>
              <a:rPr lang="fr-FR" sz="2100" b="1" i="1" dirty="0" smtClean="0">
                <a:effectLst>
                  <a:outerShdw blurRad="38100" dist="38100" dir="2700000" algn="tl">
                    <a:srgbClr val="000000">
                      <a:alpha val="43137"/>
                    </a:srgbClr>
                  </a:outerShdw>
                </a:effectLst>
                <a:latin typeface="Times New Roman" pitchFamily="18" charset="0"/>
                <a:cs typeface="Times New Roman" pitchFamily="18" charset="0"/>
              </a:rPr>
              <a:t> </a:t>
            </a:r>
            <a:endParaRPr lang="fr-FR" sz="210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4" name="Image 13" descr="C:\Users\User\Desktop\photo\IMG_20170713_213320.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97435" y="1771156"/>
            <a:ext cx="1346565" cy="15240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to="" calcmode="lin" valueType="num">
                                      <p:cBhvr>
                                        <p:cTn id="7" dur="1" fill="hold"/>
                                        <p:tgtEl>
                                          <p:spTgt spid="1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216024" y="44624"/>
            <a:ext cx="9144000" cy="6858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4" name="Rectangle 3"/>
          <p:cNvSpPr/>
          <p:nvPr/>
        </p:nvSpPr>
        <p:spPr>
          <a:xfrm>
            <a:off x="2411760" y="5733256"/>
            <a:ext cx="4320480" cy="50405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Times New Roman" pitchFamily="18" charset="0"/>
                <a:cs typeface="Times New Roman" pitchFamily="18" charset="0"/>
              </a:rPr>
              <a:t>Extrait brut des feuilles  du figuier </a:t>
            </a:r>
            <a:endParaRPr lang="fr-FR" b="1" dirty="0">
              <a:latin typeface="Times New Roman" pitchFamily="18" charset="0"/>
              <a:cs typeface="Times New Roman" pitchFamily="18" charset="0"/>
            </a:endParaRPr>
          </a:p>
        </p:txBody>
      </p:sp>
      <p:sp>
        <p:nvSpPr>
          <p:cNvPr id="5" name="Rectangle 4"/>
          <p:cNvSpPr/>
          <p:nvPr/>
        </p:nvSpPr>
        <p:spPr>
          <a:xfrm>
            <a:off x="2771800" y="5157192"/>
            <a:ext cx="3672408" cy="43204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Times New Roman" pitchFamily="18" charset="0"/>
                <a:cs typeface="Times New Roman" pitchFamily="18" charset="0"/>
              </a:rPr>
              <a:t>Filtration sur papier filtre </a:t>
            </a:r>
            <a:endParaRPr lang="fr-FR" b="1" dirty="0">
              <a:latin typeface="Times New Roman" pitchFamily="18" charset="0"/>
              <a:cs typeface="Times New Roman" pitchFamily="18" charset="0"/>
            </a:endParaRPr>
          </a:p>
        </p:txBody>
      </p:sp>
      <p:sp>
        <p:nvSpPr>
          <p:cNvPr id="6" name="Rectangle 5"/>
          <p:cNvSpPr/>
          <p:nvPr/>
        </p:nvSpPr>
        <p:spPr>
          <a:xfrm>
            <a:off x="3779912" y="4581128"/>
            <a:ext cx="1440160" cy="28803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Times New Roman" pitchFamily="18" charset="0"/>
                <a:cs typeface="Times New Roman" pitchFamily="18" charset="0"/>
              </a:rPr>
              <a:t>Surnageant </a:t>
            </a:r>
            <a:endParaRPr lang="fr-FR" b="1" dirty="0">
              <a:latin typeface="Times New Roman" pitchFamily="18" charset="0"/>
              <a:cs typeface="Times New Roman" pitchFamily="18" charset="0"/>
            </a:endParaRPr>
          </a:p>
        </p:txBody>
      </p:sp>
      <p:sp>
        <p:nvSpPr>
          <p:cNvPr id="7" name="Rectangle 6"/>
          <p:cNvSpPr/>
          <p:nvPr/>
        </p:nvSpPr>
        <p:spPr>
          <a:xfrm>
            <a:off x="2555776" y="4005064"/>
            <a:ext cx="4104456" cy="28803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Times New Roman" pitchFamily="18" charset="0"/>
                <a:cs typeface="Times New Roman" pitchFamily="18" charset="0"/>
              </a:rPr>
              <a:t>Centrifugation 5000tr/min, 10min</a:t>
            </a:r>
            <a:endParaRPr lang="fr-FR" b="1" dirty="0">
              <a:latin typeface="Times New Roman" pitchFamily="18" charset="0"/>
              <a:cs typeface="Times New Roman" pitchFamily="18" charset="0"/>
            </a:endParaRPr>
          </a:p>
        </p:txBody>
      </p:sp>
      <p:sp>
        <p:nvSpPr>
          <p:cNvPr id="8" name="Rectangle 7"/>
          <p:cNvSpPr/>
          <p:nvPr/>
        </p:nvSpPr>
        <p:spPr>
          <a:xfrm>
            <a:off x="3563888" y="3429000"/>
            <a:ext cx="2016224" cy="28803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Times New Roman" pitchFamily="18" charset="0"/>
                <a:cs typeface="Times New Roman" pitchFamily="18" charset="0"/>
              </a:rPr>
              <a:t>Filtration à gaze</a:t>
            </a:r>
            <a:endParaRPr lang="fr-FR" b="1" dirty="0">
              <a:latin typeface="Times New Roman" pitchFamily="18" charset="0"/>
              <a:cs typeface="Times New Roman" pitchFamily="18" charset="0"/>
            </a:endParaRPr>
          </a:p>
        </p:txBody>
      </p:sp>
      <p:sp>
        <p:nvSpPr>
          <p:cNvPr id="9" name="Rectangle 8"/>
          <p:cNvSpPr/>
          <p:nvPr/>
        </p:nvSpPr>
        <p:spPr>
          <a:xfrm>
            <a:off x="1115616" y="2852936"/>
            <a:ext cx="6984776" cy="28803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Times New Roman" pitchFamily="18" charset="0"/>
                <a:cs typeface="Times New Roman" pitchFamily="18" charset="0"/>
              </a:rPr>
              <a:t>Décongélation à température ambiante avec agitation douce(1h)</a:t>
            </a:r>
            <a:endParaRPr lang="fr-FR" b="1" dirty="0">
              <a:latin typeface="Times New Roman" pitchFamily="18" charset="0"/>
              <a:cs typeface="Times New Roman" pitchFamily="18" charset="0"/>
            </a:endParaRPr>
          </a:p>
        </p:txBody>
      </p:sp>
      <p:sp>
        <p:nvSpPr>
          <p:cNvPr id="10" name="Rectangle 9"/>
          <p:cNvSpPr/>
          <p:nvPr/>
        </p:nvSpPr>
        <p:spPr>
          <a:xfrm>
            <a:off x="2987824" y="2204864"/>
            <a:ext cx="3240360" cy="36004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Times New Roman" pitchFamily="18" charset="0"/>
                <a:cs typeface="Times New Roman" pitchFamily="18" charset="0"/>
              </a:rPr>
              <a:t>Congélation 6h à (-15°C)</a:t>
            </a:r>
            <a:endParaRPr lang="fr-FR" b="1" dirty="0">
              <a:latin typeface="Times New Roman" pitchFamily="18" charset="0"/>
              <a:cs typeface="Times New Roman" pitchFamily="18" charset="0"/>
            </a:endParaRPr>
          </a:p>
        </p:txBody>
      </p:sp>
      <p:sp>
        <p:nvSpPr>
          <p:cNvPr id="11" name="Rectangle 10"/>
          <p:cNvSpPr/>
          <p:nvPr/>
        </p:nvSpPr>
        <p:spPr>
          <a:xfrm>
            <a:off x="3131840" y="1628800"/>
            <a:ext cx="2808312" cy="36004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Times New Roman" pitchFamily="18" charset="0"/>
                <a:cs typeface="Times New Roman" pitchFamily="18" charset="0"/>
              </a:rPr>
              <a:t>Macération pendant 24h</a:t>
            </a:r>
            <a:endParaRPr lang="fr-FR" b="1" dirty="0">
              <a:latin typeface="Times New Roman" pitchFamily="18" charset="0"/>
              <a:cs typeface="Times New Roman" pitchFamily="18" charset="0"/>
            </a:endParaRPr>
          </a:p>
        </p:txBody>
      </p:sp>
      <p:sp>
        <p:nvSpPr>
          <p:cNvPr id="12" name="Rectangle 11"/>
          <p:cNvSpPr/>
          <p:nvPr/>
        </p:nvSpPr>
        <p:spPr>
          <a:xfrm>
            <a:off x="539552" y="764704"/>
            <a:ext cx="8208912" cy="50405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Times New Roman" pitchFamily="18" charset="0"/>
                <a:cs typeface="Times New Roman" pitchFamily="18" charset="0"/>
              </a:rPr>
              <a:t>Broyage dans 100ml d’une (solution tampon d’acétate de sodium(0,1M, pH:5)+0,2% acide borique) </a:t>
            </a:r>
            <a:endParaRPr lang="fr-FR" b="1" dirty="0">
              <a:latin typeface="Times New Roman" pitchFamily="18" charset="0"/>
              <a:cs typeface="Times New Roman" pitchFamily="18" charset="0"/>
            </a:endParaRPr>
          </a:p>
        </p:txBody>
      </p:sp>
      <p:sp>
        <p:nvSpPr>
          <p:cNvPr id="13" name="Rectangle à coins arrondis 12"/>
          <p:cNvSpPr/>
          <p:nvPr/>
        </p:nvSpPr>
        <p:spPr>
          <a:xfrm>
            <a:off x="2123728" y="44624"/>
            <a:ext cx="4536504" cy="43204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Times New Roman" pitchFamily="18" charset="0"/>
                <a:cs typeface="Times New Roman" pitchFamily="18" charset="0"/>
              </a:rPr>
              <a:t>Feuilles séchées de figuier (10g)</a:t>
            </a:r>
            <a:endParaRPr lang="fr-FR" b="1" dirty="0">
              <a:latin typeface="Times New Roman" pitchFamily="18" charset="0"/>
              <a:cs typeface="Times New Roman" pitchFamily="18" charset="0"/>
            </a:endParaRPr>
          </a:p>
        </p:txBody>
      </p:sp>
      <p:sp>
        <p:nvSpPr>
          <p:cNvPr id="14" name="Flèche vers le bas 13"/>
          <p:cNvSpPr/>
          <p:nvPr/>
        </p:nvSpPr>
        <p:spPr>
          <a:xfrm>
            <a:off x="4355976" y="476672"/>
            <a:ext cx="216024" cy="288032"/>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latin typeface="Times New Roman" pitchFamily="18" charset="0"/>
              <a:cs typeface="Times New Roman" pitchFamily="18" charset="0"/>
            </a:endParaRPr>
          </a:p>
        </p:txBody>
      </p:sp>
      <p:sp>
        <p:nvSpPr>
          <p:cNvPr id="15" name="Flèche vers le bas 14"/>
          <p:cNvSpPr/>
          <p:nvPr/>
        </p:nvSpPr>
        <p:spPr>
          <a:xfrm>
            <a:off x="4355976" y="1268760"/>
            <a:ext cx="216024" cy="360040"/>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latin typeface="Times New Roman" pitchFamily="18" charset="0"/>
              <a:cs typeface="Times New Roman" pitchFamily="18" charset="0"/>
            </a:endParaRPr>
          </a:p>
        </p:txBody>
      </p:sp>
      <p:sp>
        <p:nvSpPr>
          <p:cNvPr id="16" name="Flèche vers le bas 15"/>
          <p:cNvSpPr/>
          <p:nvPr/>
        </p:nvSpPr>
        <p:spPr>
          <a:xfrm>
            <a:off x="4355976" y="1988840"/>
            <a:ext cx="216024" cy="216024"/>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latin typeface="Times New Roman" pitchFamily="18" charset="0"/>
              <a:cs typeface="Times New Roman" pitchFamily="18" charset="0"/>
            </a:endParaRPr>
          </a:p>
        </p:txBody>
      </p:sp>
      <p:sp>
        <p:nvSpPr>
          <p:cNvPr id="17" name="Flèche vers le bas 16"/>
          <p:cNvSpPr/>
          <p:nvPr/>
        </p:nvSpPr>
        <p:spPr>
          <a:xfrm>
            <a:off x="4355976" y="2564904"/>
            <a:ext cx="216024" cy="288032"/>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latin typeface="Times New Roman" pitchFamily="18" charset="0"/>
              <a:cs typeface="Times New Roman" pitchFamily="18" charset="0"/>
            </a:endParaRPr>
          </a:p>
        </p:txBody>
      </p:sp>
      <p:sp>
        <p:nvSpPr>
          <p:cNvPr id="18" name="Flèche vers le bas 17"/>
          <p:cNvSpPr/>
          <p:nvPr/>
        </p:nvSpPr>
        <p:spPr>
          <a:xfrm>
            <a:off x="4355976" y="3140968"/>
            <a:ext cx="216024" cy="288032"/>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latin typeface="Times New Roman" pitchFamily="18" charset="0"/>
              <a:cs typeface="Times New Roman" pitchFamily="18" charset="0"/>
            </a:endParaRPr>
          </a:p>
        </p:txBody>
      </p:sp>
      <p:sp>
        <p:nvSpPr>
          <p:cNvPr id="19" name="Flèche vers le bas 18"/>
          <p:cNvSpPr/>
          <p:nvPr/>
        </p:nvSpPr>
        <p:spPr>
          <a:xfrm>
            <a:off x="4355976" y="3717032"/>
            <a:ext cx="216024" cy="288032"/>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latin typeface="Times New Roman" pitchFamily="18" charset="0"/>
              <a:cs typeface="Times New Roman" pitchFamily="18" charset="0"/>
            </a:endParaRPr>
          </a:p>
        </p:txBody>
      </p:sp>
      <p:sp>
        <p:nvSpPr>
          <p:cNvPr id="20" name="Flèche vers le bas 19"/>
          <p:cNvSpPr/>
          <p:nvPr/>
        </p:nvSpPr>
        <p:spPr>
          <a:xfrm>
            <a:off x="4355976" y="4293096"/>
            <a:ext cx="216024" cy="288032"/>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latin typeface="Times New Roman" pitchFamily="18" charset="0"/>
              <a:cs typeface="Times New Roman" pitchFamily="18" charset="0"/>
            </a:endParaRPr>
          </a:p>
        </p:txBody>
      </p:sp>
      <p:sp>
        <p:nvSpPr>
          <p:cNvPr id="21" name="Flèche vers le bas 20"/>
          <p:cNvSpPr/>
          <p:nvPr/>
        </p:nvSpPr>
        <p:spPr>
          <a:xfrm>
            <a:off x="4355976" y="4869160"/>
            <a:ext cx="216024" cy="288032"/>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latin typeface="Times New Roman" pitchFamily="18" charset="0"/>
              <a:cs typeface="Times New Roman" pitchFamily="18" charset="0"/>
            </a:endParaRPr>
          </a:p>
        </p:txBody>
      </p:sp>
      <p:sp>
        <p:nvSpPr>
          <p:cNvPr id="22" name="Flèche vers le bas 21"/>
          <p:cNvSpPr/>
          <p:nvPr/>
        </p:nvSpPr>
        <p:spPr>
          <a:xfrm>
            <a:off x="4364360" y="5589240"/>
            <a:ext cx="207640" cy="216024"/>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latin typeface="Times New Roman" pitchFamily="18" charset="0"/>
              <a:cs typeface="Times New Roman" pitchFamily="18" charset="0"/>
            </a:endParaRPr>
          </a:p>
        </p:txBody>
      </p:sp>
      <p:sp>
        <p:nvSpPr>
          <p:cNvPr id="23" name="Rectangle 22"/>
          <p:cNvSpPr/>
          <p:nvPr/>
        </p:nvSpPr>
        <p:spPr>
          <a:xfrm>
            <a:off x="0" y="6309320"/>
            <a:ext cx="8748464" cy="41549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fr-FR" sz="2100" b="1" dirty="0" smtClean="0">
                <a:effectLst>
                  <a:outerShdw blurRad="38100" dist="38100" dir="2700000" algn="tl">
                    <a:srgbClr val="000000">
                      <a:alpha val="43137"/>
                    </a:srgbClr>
                  </a:outerShdw>
                </a:effectLst>
                <a:latin typeface="Times New Roman" pitchFamily="18" charset="0"/>
                <a:cs typeface="Times New Roman" pitchFamily="18" charset="0"/>
              </a:rPr>
              <a:t>Figure : </a:t>
            </a:r>
            <a:r>
              <a:rPr lang="fr-FR" sz="2100" dirty="0" smtClean="0">
                <a:effectLst>
                  <a:outerShdw blurRad="38100" dist="38100" dir="2700000" algn="tl">
                    <a:srgbClr val="000000">
                      <a:alpha val="43137"/>
                    </a:srgbClr>
                  </a:outerShdw>
                </a:effectLst>
                <a:latin typeface="Times New Roman" pitchFamily="18" charset="0"/>
                <a:cs typeface="Times New Roman" pitchFamily="18" charset="0"/>
              </a:rPr>
              <a:t>Obtention de l’extrait enzymatique brut des feuilles de figuier .</a:t>
            </a:r>
            <a:r>
              <a:rPr lang="fr-FR" sz="2100" b="1" i="1" dirty="0" smtClean="0">
                <a:effectLst>
                  <a:outerShdw blurRad="38100" dist="38100" dir="2700000" algn="tl">
                    <a:srgbClr val="000000">
                      <a:alpha val="43137"/>
                    </a:srgbClr>
                  </a:outerShdw>
                </a:effectLst>
                <a:latin typeface="Times New Roman" pitchFamily="18" charset="0"/>
                <a:cs typeface="Times New Roman" pitchFamily="18" charset="0"/>
              </a:rPr>
              <a:t> </a:t>
            </a:r>
            <a:endParaRPr lang="fr-FR" sz="210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028" name="Picture 4" descr="D:\photo labo\les aparielles\20140513_110935.jpg"/>
          <p:cNvPicPr>
            <a:picLocks noChangeAspect="1" noChangeArrowheads="1"/>
          </p:cNvPicPr>
          <p:nvPr/>
        </p:nvPicPr>
        <p:blipFill>
          <a:blip r:embed="rId2" cstate="print"/>
          <a:srcRect l="13601" t="4851" r="16400" b="17450"/>
          <a:stretch>
            <a:fillRect/>
          </a:stretch>
        </p:blipFill>
        <p:spPr bwMode="auto">
          <a:xfrm>
            <a:off x="6804248" y="3212976"/>
            <a:ext cx="1728192" cy="2221961"/>
          </a:xfrm>
          <a:prstGeom prst="rect">
            <a:avLst/>
          </a:prstGeom>
          <a:noFill/>
        </p:spPr>
      </p:pic>
      <p:pic>
        <p:nvPicPr>
          <p:cNvPr id="27" name="Image 26" descr="C:\Users\User\Desktop\photo\IMG_20170312_074248.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8" y="44624"/>
            <a:ext cx="2088232" cy="648071"/>
          </a:xfrm>
          <a:prstGeom prst="rect">
            <a:avLst/>
          </a:prstGeom>
          <a:noFill/>
          <a:ln>
            <a:noFill/>
          </a:ln>
        </p:spPr>
      </p:pic>
      <p:pic>
        <p:nvPicPr>
          <p:cNvPr id="28" name="Image 27" descr="C:\Users\User\Desktop\photo\IMG_20170713_213439.JPG"/>
          <p:cNvPicPr/>
          <p:nvPr/>
        </p:nvPicPr>
        <p:blipFill>
          <a:blip r:embed="rId4">
            <a:extLst>
              <a:ext uri="{28A0092B-C50C-407E-A947-70E740481C1C}">
                <a14:useLocalDpi xmlns:a14="http://schemas.microsoft.com/office/drawing/2010/main" val="0"/>
              </a:ext>
            </a:extLst>
          </a:blip>
          <a:srcRect/>
          <a:stretch>
            <a:fillRect/>
          </a:stretch>
        </p:blipFill>
        <p:spPr bwMode="auto">
          <a:xfrm>
            <a:off x="222375" y="3251915"/>
            <a:ext cx="1598984" cy="2242535"/>
          </a:xfrm>
          <a:prstGeom prst="rect">
            <a:avLst/>
          </a:prstGeom>
          <a:noFill/>
          <a:ln>
            <a:noFill/>
          </a:ln>
        </p:spPr>
      </p:pic>
    </p:spTree>
  </p:cSld>
  <p:clrMapOvr>
    <a:masterClrMapping/>
  </p:clrMapOvr>
  <p:transition spd="med">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350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1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
          <p:cNvSpPr>
            <a:spLocks noChangeArrowheads="1"/>
          </p:cNvSpPr>
          <p:nvPr/>
        </p:nvSpPr>
        <p:spPr bwMode="auto">
          <a:xfrm>
            <a:off x="899592" y="116632"/>
            <a:ext cx="3974165" cy="461665"/>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III. M</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thode de purification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Rectangle 21"/>
          <p:cNvSpPr/>
          <p:nvPr/>
        </p:nvSpPr>
        <p:spPr>
          <a:xfrm>
            <a:off x="683568" y="836712"/>
            <a:ext cx="7272808" cy="461665"/>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lvl="0" eaLnBrk="0" fontAlgn="base" hangingPunct="0">
              <a:spcBef>
                <a:spcPct val="0"/>
              </a:spcBef>
              <a:spcAft>
                <a:spcPct val="0"/>
              </a:spcAft>
            </a:pPr>
            <a:r>
              <a:rPr lang="fr-FR" sz="2400" b="1" dirty="0" smtClean="0">
                <a:solidFill>
                  <a:prstClr val="black"/>
                </a:solidFill>
                <a:latin typeface="Times New Roman" pitchFamily="18" charset="0"/>
                <a:ea typeface="Times New Roman" pitchFamily="18" charset="0"/>
                <a:cs typeface="Times New Roman" pitchFamily="18" charset="0"/>
              </a:rPr>
              <a:t>III.1 Pr</a:t>
            </a:r>
            <a:r>
              <a:rPr lang="fr-FR" sz="2400" b="1" dirty="0" smtClean="0">
                <a:solidFill>
                  <a:prstClr val="black"/>
                </a:solidFill>
                <a:latin typeface="Calibri"/>
                <a:ea typeface="Times New Roman" pitchFamily="18" charset="0"/>
                <a:cs typeface="Times New Roman" pitchFamily="18" charset="0"/>
              </a:rPr>
              <a:t>é</a:t>
            </a:r>
            <a:r>
              <a:rPr lang="fr-FR" sz="2400" b="1" dirty="0" smtClean="0">
                <a:solidFill>
                  <a:prstClr val="black"/>
                </a:solidFill>
                <a:latin typeface="Times New Roman" pitchFamily="18" charset="0"/>
                <a:ea typeface="Times New Roman" pitchFamily="18" charset="0"/>
                <a:cs typeface="Times New Roman" pitchFamily="18" charset="0"/>
              </a:rPr>
              <a:t>cipitation par le sulfate d</a:t>
            </a:r>
            <a:r>
              <a:rPr lang="fr-FR" sz="2400" b="1" dirty="0" smtClean="0">
                <a:solidFill>
                  <a:prstClr val="black"/>
                </a:solidFill>
                <a:latin typeface="Calibri"/>
                <a:ea typeface="Times New Roman" pitchFamily="18" charset="0"/>
                <a:cs typeface="Times New Roman" pitchFamily="18" charset="0"/>
              </a:rPr>
              <a:t>’</a:t>
            </a:r>
            <a:r>
              <a:rPr lang="fr-FR" sz="2400" b="1" dirty="0" smtClean="0">
                <a:solidFill>
                  <a:prstClr val="black"/>
                </a:solidFill>
                <a:latin typeface="Times New Roman" pitchFamily="18" charset="0"/>
                <a:ea typeface="Times New Roman" pitchFamily="18" charset="0"/>
                <a:cs typeface="Times New Roman" pitchFamily="18" charset="0"/>
              </a:rPr>
              <a:t>ammonium</a:t>
            </a:r>
            <a:endParaRPr lang="fr-FR" sz="2400" dirty="0" smtClean="0">
              <a:solidFill>
                <a:prstClr val="black"/>
              </a:solidFill>
              <a:latin typeface="Arial" pitchFamily="34" charset="0"/>
              <a:cs typeface="Arial" pitchFamily="34" charset="0"/>
            </a:endParaRPr>
          </a:p>
        </p:txBody>
      </p:sp>
      <p:pic>
        <p:nvPicPr>
          <p:cNvPr id="5" name="Picture 21" descr="C:\Documents and Settings\Client\Bureau\DJAZIRI\صور متحركة\Fléches\flec085.gif"/>
          <p:cNvPicPr>
            <a:picLocks noChangeAspect="1" noChangeArrowheads="1" noCrop="1"/>
          </p:cNvPicPr>
          <p:nvPr/>
        </p:nvPicPr>
        <p:blipFill>
          <a:blip r:embed="rId3" cstate="print"/>
          <a:srcRect/>
          <a:stretch>
            <a:fillRect/>
          </a:stretch>
        </p:blipFill>
        <p:spPr bwMode="auto">
          <a:xfrm>
            <a:off x="103285" y="116731"/>
            <a:ext cx="724299" cy="575965"/>
          </a:xfrm>
          <a:prstGeom prst="rect">
            <a:avLst/>
          </a:prstGeom>
          <a:noFill/>
          <a:ln w="9525">
            <a:noFill/>
            <a:miter lim="800000"/>
            <a:headEnd/>
            <a:tailEnd/>
          </a:ln>
        </p:spPr>
      </p:pic>
      <p:sp>
        <p:nvSpPr>
          <p:cNvPr id="7" name="Rectangle à coins arrondis 6"/>
          <p:cNvSpPr/>
          <p:nvPr/>
        </p:nvSpPr>
        <p:spPr>
          <a:xfrm>
            <a:off x="251520" y="1916832"/>
            <a:ext cx="8136904" cy="324036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lvl="0" indent="449263" algn="just" fontAlgn="base">
              <a:lnSpc>
                <a:spcPct val="150000"/>
              </a:lnSpc>
              <a:spcBef>
                <a:spcPct val="0"/>
              </a:spcBef>
              <a:spcAft>
                <a:spcPct val="0"/>
              </a:spcAft>
            </a:pPr>
            <a:r>
              <a:rPr lang="fr-FR" sz="2000" dirty="0" smtClean="0">
                <a:solidFill>
                  <a:schemeClr val="tx1"/>
                </a:solidFill>
                <a:latin typeface="Times New Roman" pitchFamily="18" charset="0"/>
                <a:cs typeface="Times New Roman" pitchFamily="18" charset="0"/>
              </a:rPr>
              <a:t>L’addition du sulfate d’ammonium à une solution protéique provoque une déshydratation et précipitation des protéines (macromolécules), induisant ainsi le phénomène de relargage.</a:t>
            </a:r>
          </a:p>
          <a:p>
            <a:pPr lvl="0" indent="449263" algn="just" fontAlgn="base">
              <a:lnSpc>
                <a:spcPct val="150000"/>
              </a:lnSpc>
              <a:spcBef>
                <a:spcPct val="0"/>
              </a:spcBef>
              <a:spcAft>
                <a:spcPct val="0"/>
              </a:spcAft>
            </a:pPr>
            <a:r>
              <a:rPr lang="fr-FR" sz="2000" dirty="0" smtClean="0">
                <a:solidFill>
                  <a:schemeClr val="tx1"/>
                </a:solidFill>
                <a:latin typeface="Times New Roman" pitchFamily="18" charset="0"/>
                <a:cs typeface="Times New Roman" pitchFamily="18" charset="0"/>
              </a:rPr>
              <a:t>Le sel est utilisé à trois concentrations ; 25%, 50% et 75% de saturation, sous agitation modérée. A 10ml de l’extrait enzymatique, on ajoute progressivement 1,36g ; 1,48g et 1,61g de sulfate d’ammonium, cette quantité calculée à partir d’un tableau spécifique d’ammonium.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strips(downLeft)">
                                      <p:cBhvr>
                                        <p:cTn id="7" dur="500"/>
                                        <p:tgtEl>
                                          <p:spTgt spid="21"/>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in)">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
          <p:cNvSpPr>
            <a:spLocks noChangeArrowheads="1"/>
          </p:cNvSpPr>
          <p:nvPr/>
        </p:nvSpPr>
        <p:spPr bwMode="auto">
          <a:xfrm>
            <a:off x="899592" y="283295"/>
            <a:ext cx="7632848" cy="769441"/>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IV. Essai de fabrication de fromage  </a:t>
            </a:r>
            <a:r>
              <a:rPr kumimoji="0" lang="fr-FR" sz="2200" b="1" i="0" u="none" strike="noStrike" cap="none" normalizeH="0" baseline="0" dirty="0" smtClean="0">
                <a:ln>
                  <a:noFill/>
                </a:ln>
                <a:solidFill>
                  <a:schemeClr val="tx1"/>
                </a:solidFill>
                <a:effectLst/>
                <a:latin typeface="Calibri"/>
                <a:ea typeface="Times New Roman" pitchFamily="18" charset="0"/>
                <a:cs typeface="Times New Roman" pitchFamily="18" charset="0"/>
              </a:rPr>
              <a:t>à</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pâte fraiche </a:t>
            </a:r>
            <a:r>
              <a:rPr kumimoji="0" lang="fr-FR" sz="2200" b="1" i="0" u="none" strike="noStrike" cap="none" normalizeH="0" baseline="0" dirty="0" smtClean="0">
                <a:ln>
                  <a:noFill/>
                </a:ln>
                <a:solidFill>
                  <a:schemeClr val="tx1"/>
                </a:solidFill>
                <a:effectLst/>
                <a:latin typeface="Calibri"/>
                <a:ea typeface="Times New Roman" pitchFamily="18" charset="0"/>
                <a:cs typeface="Times New Roman" pitchFamily="18" charset="0"/>
              </a:rPr>
              <a:t>« </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petit suisse</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200" b="1" i="0" u="none" strike="noStrike" cap="none" normalizeH="0" baseline="0" dirty="0" smtClean="0">
                <a:ln>
                  <a:noFill/>
                </a:ln>
                <a:solidFill>
                  <a:schemeClr val="tx1"/>
                </a:solidFill>
                <a:effectLst/>
                <a:latin typeface="Calibri"/>
                <a:ea typeface="Times New Roman" pitchFamily="18" charset="0"/>
                <a:cs typeface="Times New Roman" pitchFamily="18" charset="0"/>
              </a:rPr>
              <a:t>»</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0" name="Picture 21" descr="C:\Documents and Settings\Client\Bureau\DJAZIRI\صور متحركة\Fléches\flec085.gif"/>
          <p:cNvPicPr>
            <a:picLocks noChangeAspect="1" noChangeArrowheads="1" noCrop="1"/>
          </p:cNvPicPr>
          <p:nvPr/>
        </p:nvPicPr>
        <p:blipFill>
          <a:blip r:embed="rId3" cstate="print"/>
          <a:srcRect/>
          <a:stretch>
            <a:fillRect/>
          </a:stretch>
        </p:blipFill>
        <p:spPr bwMode="auto">
          <a:xfrm>
            <a:off x="-77243" y="332656"/>
            <a:ext cx="904827" cy="575965"/>
          </a:xfrm>
          <a:prstGeom prst="rect">
            <a:avLst/>
          </a:prstGeom>
          <a:noFill/>
          <a:ln w="9525">
            <a:noFill/>
            <a:miter lim="800000"/>
            <a:headEnd/>
            <a:tailEnd/>
          </a:ln>
        </p:spPr>
      </p:pic>
      <p:sp>
        <p:nvSpPr>
          <p:cNvPr id="25" name="Rectangle 2"/>
          <p:cNvSpPr>
            <a:spLocks noChangeArrowheads="1"/>
          </p:cNvSpPr>
          <p:nvPr/>
        </p:nvSpPr>
        <p:spPr bwMode="auto">
          <a:xfrm>
            <a:off x="251520" y="2636912"/>
            <a:ext cx="8208912" cy="769441"/>
          </a:xfrm>
          <a:prstGeom prst="rect">
            <a:avLst/>
          </a:prstGeom>
          <a:solidFill>
            <a:schemeClr val="bg1"/>
          </a:solidFill>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Blip>
                <a:blip r:embed="rId4"/>
              </a:buBlip>
              <a:tabLst/>
            </a:pPr>
            <a:r>
              <a:rPr lang="fr-FR" sz="2200" b="1" dirty="0" smtClean="0">
                <a:solidFill>
                  <a:schemeClr val="tx1"/>
                </a:solidFill>
                <a:latin typeface="Times New Roman" pitchFamily="18" charset="0"/>
                <a:ea typeface="Times New Roman" pitchFamily="18" charset="0"/>
                <a:cs typeface="Times New Roman" pitchFamily="18" charset="0"/>
              </a:rPr>
              <a:t>  </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Diagramme de fabrication des fromages </a:t>
            </a:r>
            <a:r>
              <a:rPr kumimoji="0" lang="fr-FR" sz="2200" b="1" i="0" u="none" strike="noStrike" cap="none" normalizeH="0" baseline="0" dirty="0" smtClean="0">
                <a:ln>
                  <a:noFill/>
                </a:ln>
                <a:solidFill>
                  <a:schemeClr val="tx1"/>
                </a:solidFill>
                <a:effectLst/>
                <a:latin typeface="Calibri"/>
                <a:ea typeface="Times New Roman" pitchFamily="18" charset="0"/>
                <a:cs typeface="Times New Roman" pitchFamily="18" charset="0"/>
              </a:rPr>
              <a:t>à</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pâte fraîche</a:t>
            </a:r>
            <a:r>
              <a:rPr kumimoji="0" lang="fr-FR" sz="2200" b="1" i="0" u="none" strike="noStrike" cap="none" normalizeH="0" baseline="0" dirty="0" smtClean="0">
                <a:ln>
                  <a:noFill/>
                </a:ln>
                <a:solidFill>
                  <a:schemeClr val="tx1"/>
                </a:solidFill>
                <a:effectLst/>
                <a:latin typeface="Calibri"/>
                <a:ea typeface="Times New Roman" pitchFamily="18" charset="0"/>
                <a:cs typeface="Times New Roman" pitchFamily="18" charset="0"/>
              </a:rPr>
              <a:t>  «</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petit</a:t>
            </a:r>
            <a:r>
              <a:rPr kumimoji="0" lang="fr-FR" sz="2200" b="1" i="0" u="none" strike="noStrike" cap="none" normalizeH="0" baseline="0" dirty="0" smtClean="0">
                <a:ln>
                  <a:noFill/>
                </a:ln>
                <a:solidFill>
                  <a:schemeClr val="tx1"/>
                </a:solidFill>
                <a:effectLst/>
                <a:latin typeface="Calibri"/>
                <a:ea typeface="Times New Roman" pitchFamily="18" charset="0"/>
                <a:cs typeface="Times New Roman" pitchFamily="18" charset="0"/>
              </a:rPr>
              <a:t> </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suisse</a:t>
            </a:r>
            <a:r>
              <a:rPr kumimoji="0" lang="fr-FR" sz="2200" b="1" i="0" u="none" strike="noStrike" cap="none" normalizeH="0" baseline="0" dirty="0" smtClean="0">
                <a:ln>
                  <a:noFill/>
                </a:ln>
                <a:solidFill>
                  <a:schemeClr val="tx1"/>
                </a:solidFill>
                <a:effectLst/>
                <a:latin typeface="Calibri"/>
                <a:ea typeface="Times New Roman" pitchFamily="18" charset="0"/>
                <a:cs typeface="Times New Roman" pitchFamily="18" charset="0"/>
              </a:rPr>
              <a:t> »</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strips(downLeft)">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fr-FR" dirty="0">
              <a:latin typeface="Times New Roman" panose="02020603050405020304" pitchFamily="18" charset="0"/>
              <a:cs typeface="Times New Roman" panose="02020603050405020304" pitchFamily="18" charset="0"/>
            </a:endParaRPr>
          </a:p>
        </p:txBody>
      </p:sp>
      <p:sp>
        <p:nvSpPr>
          <p:cNvPr id="5" name="Rectangle 4"/>
          <p:cNvSpPr/>
          <p:nvPr/>
        </p:nvSpPr>
        <p:spPr>
          <a:xfrm>
            <a:off x="2699792" y="3284984"/>
            <a:ext cx="3528392" cy="28803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Fermentation pendant (12-14h)</a:t>
            </a:r>
            <a:endParaRPr lang="fr-FR"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Rectangle 5"/>
          <p:cNvSpPr/>
          <p:nvPr/>
        </p:nvSpPr>
        <p:spPr>
          <a:xfrm>
            <a:off x="2915816" y="1628800"/>
            <a:ext cx="3240360" cy="36004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Refroidissement 25-28°C</a:t>
            </a:r>
            <a:endParaRPr lang="fr-FR"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Rectangle 6"/>
          <p:cNvSpPr/>
          <p:nvPr/>
        </p:nvSpPr>
        <p:spPr>
          <a:xfrm>
            <a:off x="2276885" y="836712"/>
            <a:ext cx="4320480" cy="43204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Pasteurisation à 85°C pendant 20mn</a:t>
            </a:r>
            <a:endParaRPr lang="fr-FR"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8" name="Rectangle à coins arrondis 7"/>
          <p:cNvSpPr/>
          <p:nvPr/>
        </p:nvSpPr>
        <p:spPr>
          <a:xfrm>
            <a:off x="3275856" y="188640"/>
            <a:ext cx="2448272" cy="36004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Préparation de lait </a:t>
            </a:r>
            <a:endParaRPr lang="fr-FR"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9" name="Flèche vers le bas 8"/>
          <p:cNvSpPr/>
          <p:nvPr/>
        </p:nvSpPr>
        <p:spPr>
          <a:xfrm>
            <a:off x="4427984" y="548680"/>
            <a:ext cx="144016" cy="360040"/>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a:effectLst>
                <a:outerShdw blurRad="38100" dist="38100" dir="2700000" algn="tl">
                  <a:srgbClr val="000000">
                    <a:alpha val="43137"/>
                  </a:srgbClr>
                </a:outerShdw>
              </a:effectLst>
            </a:endParaRPr>
          </a:p>
        </p:txBody>
      </p:sp>
      <p:sp>
        <p:nvSpPr>
          <p:cNvPr id="10" name="Flèche vers le bas 9"/>
          <p:cNvSpPr/>
          <p:nvPr/>
        </p:nvSpPr>
        <p:spPr>
          <a:xfrm>
            <a:off x="4427984" y="1196752"/>
            <a:ext cx="144016" cy="432048"/>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a:effectLst>
                <a:outerShdw blurRad="38100" dist="38100" dir="2700000" algn="tl">
                  <a:srgbClr val="000000">
                    <a:alpha val="43137"/>
                  </a:srgbClr>
                </a:outerShdw>
              </a:effectLst>
            </a:endParaRPr>
          </a:p>
        </p:txBody>
      </p:sp>
      <p:sp>
        <p:nvSpPr>
          <p:cNvPr id="11" name="Rectangle 10"/>
          <p:cNvSpPr/>
          <p:nvPr/>
        </p:nvSpPr>
        <p:spPr>
          <a:xfrm>
            <a:off x="2483768" y="3861048"/>
            <a:ext cx="4104456" cy="36004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Brassage du caillé obtenu(10 à15 mn)</a:t>
            </a:r>
            <a:endParaRPr lang="fr-FR"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2" name="Rectangle 11"/>
          <p:cNvSpPr/>
          <p:nvPr/>
        </p:nvSpPr>
        <p:spPr>
          <a:xfrm>
            <a:off x="2627784" y="4509120"/>
            <a:ext cx="3888432" cy="36004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Thermisation à 63°C pendant 6mn</a:t>
            </a:r>
            <a:endParaRPr lang="fr-FR"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3" name="Rectangle à coins arrondis 12"/>
          <p:cNvSpPr/>
          <p:nvPr/>
        </p:nvSpPr>
        <p:spPr>
          <a:xfrm>
            <a:off x="827584" y="2348880"/>
            <a:ext cx="7416824" cy="50405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Ensemencement des levains lactiques mésophiles + emprésurage (présure ou l’EEB Ficine)</a:t>
            </a:r>
            <a:endParaRPr lang="fr-FR"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4" name="Flèche vers le bas 13"/>
          <p:cNvSpPr/>
          <p:nvPr/>
        </p:nvSpPr>
        <p:spPr>
          <a:xfrm>
            <a:off x="4427984" y="1988840"/>
            <a:ext cx="144016" cy="360040"/>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effectLst>
                <a:outerShdw blurRad="38100" dist="38100" dir="2700000" algn="tl">
                  <a:srgbClr val="000000">
                    <a:alpha val="43137"/>
                  </a:srgbClr>
                </a:outerShdw>
              </a:effectLst>
            </a:endParaRPr>
          </a:p>
        </p:txBody>
      </p:sp>
      <p:sp>
        <p:nvSpPr>
          <p:cNvPr id="15" name="Flèche vers le bas 14"/>
          <p:cNvSpPr/>
          <p:nvPr/>
        </p:nvSpPr>
        <p:spPr>
          <a:xfrm>
            <a:off x="4427984" y="2852936"/>
            <a:ext cx="144016" cy="432048"/>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effectLst>
                <a:outerShdw blurRad="38100" dist="38100" dir="2700000" algn="tl">
                  <a:srgbClr val="000000">
                    <a:alpha val="43137"/>
                  </a:srgbClr>
                </a:outerShdw>
              </a:effectLst>
            </a:endParaRPr>
          </a:p>
        </p:txBody>
      </p:sp>
      <p:sp>
        <p:nvSpPr>
          <p:cNvPr id="16" name="Flèche vers le bas 15"/>
          <p:cNvSpPr/>
          <p:nvPr/>
        </p:nvSpPr>
        <p:spPr>
          <a:xfrm>
            <a:off x="4427984" y="3573016"/>
            <a:ext cx="144016" cy="288032"/>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effectLst>
                <a:outerShdw blurRad="38100" dist="38100" dir="2700000" algn="tl">
                  <a:srgbClr val="000000">
                    <a:alpha val="43137"/>
                  </a:srgbClr>
                </a:outerShdw>
              </a:effectLst>
            </a:endParaRPr>
          </a:p>
        </p:txBody>
      </p:sp>
      <p:sp>
        <p:nvSpPr>
          <p:cNvPr id="18" name="Rectangle 17"/>
          <p:cNvSpPr/>
          <p:nvPr/>
        </p:nvSpPr>
        <p:spPr>
          <a:xfrm>
            <a:off x="5436096" y="5517232"/>
            <a:ext cx="1944216" cy="36004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Caillé maigre</a:t>
            </a:r>
            <a:endParaRPr lang="fr-FR"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9" name="Rectangle 18"/>
          <p:cNvSpPr/>
          <p:nvPr/>
        </p:nvSpPr>
        <p:spPr>
          <a:xfrm>
            <a:off x="1835696" y="5517232"/>
            <a:ext cx="1728192" cy="36004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Lactosérum </a:t>
            </a:r>
            <a:endParaRPr lang="fr-FR"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0" name="Connecteur en angle 19"/>
          <p:cNvCxnSpPr>
            <a:endCxn id="18" idx="1"/>
          </p:cNvCxnSpPr>
          <p:nvPr/>
        </p:nvCxnSpPr>
        <p:spPr>
          <a:xfrm>
            <a:off x="4572000" y="5229200"/>
            <a:ext cx="864096" cy="468052"/>
          </a:xfrm>
          <a:prstGeom prst="bentConnector3">
            <a:avLst>
              <a:gd name="adj1" fmla="val 45040"/>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1" name="Connecteur en angle 20"/>
          <p:cNvCxnSpPr>
            <a:endCxn id="19" idx="3"/>
          </p:cNvCxnSpPr>
          <p:nvPr/>
        </p:nvCxnSpPr>
        <p:spPr>
          <a:xfrm rot="10800000" flipV="1">
            <a:off x="3563888" y="5229200"/>
            <a:ext cx="1080120" cy="468052"/>
          </a:xfrm>
          <a:prstGeom prst="bentConnector3">
            <a:avLst>
              <a:gd name="adj1" fmla="val 50000"/>
            </a:avLst>
          </a:prstGeom>
          <a:ln>
            <a:tailEnd type="arrow"/>
          </a:ln>
        </p:spPr>
        <p:style>
          <a:lnRef idx="2">
            <a:schemeClr val="accent2"/>
          </a:lnRef>
          <a:fillRef idx="0">
            <a:schemeClr val="accent2"/>
          </a:fillRef>
          <a:effectRef idx="1">
            <a:schemeClr val="accent2"/>
          </a:effectRef>
          <a:fontRef idx="minor">
            <a:schemeClr val="tx1"/>
          </a:fontRef>
        </p:style>
      </p:cxnSp>
      <p:sp>
        <p:nvSpPr>
          <p:cNvPr id="1025" name="Rectangle 1"/>
          <p:cNvSpPr>
            <a:spLocks noChangeArrowheads="1"/>
          </p:cNvSpPr>
          <p:nvPr/>
        </p:nvSpPr>
        <p:spPr bwMode="auto">
          <a:xfrm>
            <a:off x="251520" y="6105490"/>
            <a:ext cx="889248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3373438" algn="l"/>
              </a:tabLst>
            </a:pPr>
            <a:r>
              <a:rPr kumimoji="0" lang="fr-FR"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Figure :</a:t>
            </a:r>
            <a:r>
              <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schéma de fabrication industrielle du fromage à pâte fraîche « petite suisse ».</a:t>
            </a:r>
            <a:endPar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050" name="Picture 2" descr="D:\photo labo\photos de fromage l'EEB\20140615_152344.jpg"/>
          <p:cNvPicPr>
            <a:picLocks noChangeAspect="1" noChangeArrowheads="1"/>
          </p:cNvPicPr>
          <p:nvPr/>
        </p:nvPicPr>
        <p:blipFill>
          <a:blip r:embed="rId2" cstate="print"/>
          <a:srcRect t="9577" b="6842"/>
          <a:stretch>
            <a:fillRect/>
          </a:stretch>
        </p:blipFill>
        <p:spPr bwMode="auto">
          <a:xfrm>
            <a:off x="7076306" y="3068960"/>
            <a:ext cx="2067694" cy="2304256"/>
          </a:xfrm>
          <a:prstGeom prst="rect">
            <a:avLst/>
          </a:prstGeom>
          <a:noFill/>
        </p:spPr>
      </p:pic>
      <p:pic>
        <p:nvPicPr>
          <p:cNvPr id="2051" name="Picture 3" descr="D:\photo labo\photos de fromage\20140605_152122.jpg"/>
          <p:cNvPicPr>
            <a:picLocks noChangeAspect="1" noChangeArrowheads="1"/>
          </p:cNvPicPr>
          <p:nvPr/>
        </p:nvPicPr>
        <p:blipFill>
          <a:blip r:embed="rId3" cstate="print"/>
          <a:srcRect l="5201" t="12201" b="-1"/>
          <a:stretch>
            <a:fillRect/>
          </a:stretch>
        </p:blipFill>
        <p:spPr bwMode="auto">
          <a:xfrm>
            <a:off x="15513" y="2852936"/>
            <a:ext cx="2123728" cy="2622552"/>
          </a:xfrm>
          <a:prstGeom prst="rect">
            <a:avLst/>
          </a:prstGeom>
          <a:noFill/>
        </p:spPr>
      </p:pic>
      <p:cxnSp>
        <p:nvCxnSpPr>
          <p:cNvPr id="32" name="Connecteur droit avec flèche 31"/>
          <p:cNvCxnSpPr/>
          <p:nvPr/>
        </p:nvCxnSpPr>
        <p:spPr>
          <a:xfrm>
            <a:off x="4499992" y="4869160"/>
            <a:ext cx="0" cy="36004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36" name="Connecteur droit avec flèche 35"/>
          <p:cNvCxnSpPr/>
          <p:nvPr/>
        </p:nvCxnSpPr>
        <p:spPr>
          <a:xfrm>
            <a:off x="4499992" y="4221088"/>
            <a:ext cx="0" cy="288032"/>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pic>
        <p:nvPicPr>
          <p:cNvPr id="24" name="Image 23" descr="C:\Users\client\Desktop\dossies image pratique\13087388_1317861291573696_1462045964269755168_n.jpg"/>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9865285">
            <a:off x="7558029" y="280338"/>
            <a:ext cx="612115" cy="2008885"/>
          </a:xfrm>
          <a:prstGeom prst="rect">
            <a:avLst/>
          </a:prstGeom>
          <a:noFill/>
          <a:ln>
            <a:noFill/>
          </a:ln>
        </p:spPr>
      </p:pic>
      <p:pic>
        <p:nvPicPr>
          <p:cNvPr id="25" name="Image 24" descr="C:\Users\User\Desktop\photo\IMG_20170731_112214.jpg"/>
          <p:cNvPicPr/>
          <p:nvPr/>
        </p:nvPicPr>
        <p:blipFill>
          <a:blip r:embed="rId5" cstate="print">
            <a:extLst>
              <a:ext uri="{28A0092B-C50C-407E-A947-70E740481C1C}">
                <a14:useLocalDpi xmlns:a14="http://schemas.microsoft.com/office/drawing/2010/main" val="0"/>
              </a:ext>
            </a:extLst>
          </a:blip>
          <a:srcRect/>
          <a:stretch>
            <a:fillRect/>
          </a:stretch>
        </p:blipFill>
        <p:spPr bwMode="auto">
          <a:xfrm rot="3583225">
            <a:off x="-115742" y="758654"/>
            <a:ext cx="2035804" cy="806603"/>
          </a:xfrm>
          <a:prstGeom prst="rect">
            <a:avLst/>
          </a:prstGeom>
          <a:noFill/>
          <a:ln>
            <a:noFill/>
          </a:ln>
        </p:spPr>
      </p:pic>
      <p:pic>
        <p:nvPicPr>
          <p:cNvPr id="26" name="Image 25" descr="C:\Users\client\Desktop\dossies image pratique\13043616_1317861458240346_5280955743286777816_n.jpg"/>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9881808">
            <a:off x="8111350" y="-559"/>
            <a:ext cx="597220" cy="2018581"/>
          </a:xfrm>
          <a:prstGeom prst="rect">
            <a:avLst/>
          </a:prstGeom>
          <a:noFill/>
          <a:ln>
            <a:noFill/>
          </a:ln>
        </p:spPr>
      </p:pic>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600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fltVal val="0"/>
                                          </p:val>
                                        </p:tav>
                                        <p:tav tm="100000">
                                          <p:val>
                                            <p:strVal val="#ppt_w"/>
                                          </p:val>
                                        </p:tav>
                                      </p:tavLst>
                                    </p:anim>
                                    <p:anim calcmode="lin" valueType="num">
                                      <p:cBhvr>
                                        <p:cTn id="8" dur="500" fill="hold"/>
                                        <p:tgtEl>
                                          <p:spTgt spid="2050"/>
                                        </p:tgtEl>
                                        <p:attrNameLst>
                                          <p:attrName>ppt_h</p:attrName>
                                        </p:attrNameLst>
                                      </p:cBhvr>
                                      <p:tavLst>
                                        <p:tav tm="0">
                                          <p:val>
                                            <p:fltVal val="0"/>
                                          </p:val>
                                        </p:tav>
                                        <p:tav tm="100000">
                                          <p:val>
                                            <p:strVal val="#ppt_h"/>
                                          </p:val>
                                        </p:tav>
                                      </p:tavLst>
                                    </p:anim>
                                    <p:animEffect transition="in" filter="fade">
                                      <p:cBhvr>
                                        <p:cTn id="9" dur="500"/>
                                        <p:tgtEl>
                                          <p:spTgt spid="2050"/>
                                        </p:tgtEl>
                                      </p:cBhvr>
                                    </p:animEffect>
                                  </p:childTnLst>
                                </p:cTn>
                              </p:par>
                            </p:childTnLst>
                          </p:cTn>
                        </p:par>
                        <p:par>
                          <p:cTn id="10" fill="hold">
                            <p:stCondLst>
                              <p:cond delay="6500"/>
                            </p:stCondLst>
                            <p:childTnLst>
                              <p:par>
                                <p:cTn id="11" presetID="29" presetClass="entr" presetSubtype="0" fill="hold" nodeType="afterEffect">
                                  <p:stCondLst>
                                    <p:cond delay="6000"/>
                                  </p:stCondLst>
                                  <p:childTnLst>
                                    <p:set>
                                      <p:cBhvr>
                                        <p:cTn id="12" dur="1" fill="hold">
                                          <p:stCondLst>
                                            <p:cond delay="0"/>
                                          </p:stCondLst>
                                        </p:cTn>
                                        <p:tgtEl>
                                          <p:spTgt spid="2051"/>
                                        </p:tgtEl>
                                        <p:attrNameLst>
                                          <p:attrName>style.visibility</p:attrName>
                                        </p:attrNameLst>
                                      </p:cBhvr>
                                      <p:to>
                                        <p:strVal val="visible"/>
                                      </p:to>
                                    </p:set>
                                    <p:anim calcmode="lin" valueType="num">
                                      <p:cBhvr>
                                        <p:cTn id="13" dur="1000" fill="hold"/>
                                        <p:tgtEl>
                                          <p:spTgt spid="2051"/>
                                        </p:tgtEl>
                                        <p:attrNameLst>
                                          <p:attrName>ppt_x</p:attrName>
                                        </p:attrNameLst>
                                      </p:cBhvr>
                                      <p:tavLst>
                                        <p:tav tm="0">
                                          <p:val>
                                            <p:strVal val="#ppt_x-.2"/>
                                          </p:val>
                                        </p:tav>
                                        <p:tav tm="100000">
                                          <p:val>
                                            <p:strVal val="#ppt_x"/>
                                          </p:val>
                                        </p:tav>
                                      </p:tavLst>
                                    </p:anim>
                                    <p:anim calcmode="lin" valueType="num">
                                      <p:cBhvr>
                                        <p:cTn id="14" dur="1000" fill="hold"/>
                                        <p:tgtEl>
                                          <p:spTgt spid="2051"/>
                                        </p:tgtEl>
                                        <p:attrNameLst>
                                          <p:attrName>ppt_y</p:attrName>
                                        </p:attrNameLst>
                                      </p:cBhvr>
                                      <p:tavLst>
                                        <p:tav tm="0">
                                          <p:val>
                                            <p:strVal val="#ppt_y"/>
                                          </p:val>
                                        </p:tav>
                                        <p:tav tm="100000">
                                          <p:val>
                                            <p:strVal val="#ppt_y"/>
                                          </p:val>
                                        </p:tav>
                                      </p:tavLst>
                                    </p:anim>
                                    <p:animEffect transition="in" filter="wipe(right)" prLst="gradientSize: 0.1">
                                      <p:cBhvr>
                                        <p:cTn id="15" dur="1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
          <p:cNvSpPr>
            <a:spLocks noChangeArrowheads="1"/>
          </p:cNvSpPr>
          <p:nvPr/>
        </p:nvSpPr>
        <p:spPr bwMode="auto">
          <a:xfrm>
            <a:off x="395536" y="2780928"/>
            <a:ext cx="8280920" cy="646331"/>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Résultats et discussions </a:t>
            </a:r>
            <a:endParaRPr kumimoji="0" lang="fr-FR"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1"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10" dur="1000" fill="hold"/>
                                        <p:tgtEl>
                                          <p:spTgt spid="2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899592" y="375047"/>
            <a:ext cx="7101559" cy="46166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  Analyse physico-chimique de la matière première </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Rectangle 2"/>
          <p:cNvSpPr>
            <a:spLocks noChangeArrowheads="1"/>
          </p:cNvSpPr>
          <p:nvPr/>
        </p:nvSpPr>
        <p:spPr bwMode="auto">
          <a:xfrm>
            <a:off x="179653" y="1460684"/>
            <a:ext cx="8928851" cy="430887"/>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Tableau</a:t>
            </a:r>
            <a:r>
              <a:rPr kumimoji="0" lang="fr-FR" sz="22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fr-FR"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Résultats des analyses physico-chimiques des feuilles</a:t>
            </a:r>
            <a:r>
              <a:rPr kumimoji="0" lang="fr-FR" sz="22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du figuier. </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4" name="Tableau 3"/>
          <p:cNvGraphicFramePr>
            <a:graphicFrameLocks noGrp="1"/>
          </p:cNvGraphicFramePr>
          <p:nvPr>
            <p:extLst>
              <p:ext uri="{D42A27DB-BD31-4B8C-83A1-F6EECF244321}">
                <p14:modId xmlns:p14="http://schemas.microsoft.com/office/powerpoint/2010/main" val="261621670"/>
              </p:ext>
            </p:extLst>
          </p:nvPr>
        </p:nvGraphicFramePr>
        <p:xfrm>
          <a:off x="1691680" y="2276875"/>
          <a:ext cx="6048672" cy="3024333"/>
        </p:xfrm>
        <a:graphic>
          <a:graphicData uri="http://schemas.openxmlformats.org/drawingml/2006/table">
            <a:tbl>
              <a:tblPr>
                <a:tableStyleId>{69CF1AB2-1976-4502-BF36-3FF5EA218861}</a:tableStyleId>
              </a:tblPr>
              <a:tblGrid>
                <a:gridCol w="2613961"/>
                <a:gridCol w="3434711"/>
              </a:tblGrid>
              <a:tr h="1008111">
                <a:tc>
                  <a:txBody>
                    <a:bodyPr/>
                    <a:lstStyle/>
                    <a:p>
                      <a:pPr algn="ctr">
                        <a:lnSpc>
                          <a:spcPct val="150000"/>
                        </a:lnSpc>
                        <a:spcBef>
                          <a:spcPts val="1200"/>
                        </a:spcBef>
                        <a:spcAft>
                          <a:spcPts val="0"/>
                        </a:spcAft>
                      </a:pPr>
                      <a:r>
                        <a:rPr lang="fr-FR" sz="2200" dirty="0" smtClean="0">
                          <a:latin typeface="Times New Roman" panose="02020603050405020304" pitchFamily="18" charset="0"/>
                          <a:cs typeface="Times New Roman" panose="02020603050405020304" pitchFamily="18" charset="0"/>
                        </a:rPr>
                        <a:t>Constituants</a:t>
                      </a:r>
                      <a:endParaRPr lang="fr-FR" sz="2200" dirty="0">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algn="ctr">
                        <a:lnSpc>
                          <a:spcPct val="150000"/>
                        </a:lnSpc>
                        <a:spcBef>
                          <a:spcPts val="1200"/>
                        </a:spcBef>
                        <a:spcAft>
                          <a:spcPts val="0"/>
                        </a:spcAft>
                      </a:pPr>
                      <a:r>
                        <a:rPr lang="fr-FR" sz="2200" dirty="0">
                          <a:latin typeface="Times New Roman" panose="02020603050405020304" pitchFamily="18" charset="0"/>
                          <a:cs typeface="Times New Roman" panose="02020603050405020304" pitchFamily="18" charset="0"/>
                        </a:rPr>
                        <a:t>Teneurs moyennes (M.S%.)</a:t>
                      </a:r>
                      <a:endParaRPr lang="fr-FR" sz="2200" dirty="0">
                        <a:latin typeface="Times New Roman" panose="02020603050405020304" pitchFamily="18" charset="0"/>
                        <a:ea typeface="Times New Roman"/>
                        <a:cs typeface="Times New Roman" panose="02020603050405020304" pitchFamily="18" charset="0"/>
                      </a:endParaRPr>
                    </a:p>
                  </a:txBody>
                  <a:tcPr marL="68580" marR="68580" marT="0" marB="0"/>
                </a:tc>
              </a:tr>
              <a:tr h="1008111">
                <a:tc>
                  <a:txBody>
                    <a:bodyPr/>
                    <a:lstStyle/>
                    <a:p>
                      <a:pPr algn="ctr">
                        <a:lnSpc>
                          <a:spcPct val="150000"/>
                        </a:lnSpc>
                        <a:spcBef>
                          <a:spcPts val="1200"/>
                        </a:spcBef>
                        <a:spcAft>
                          <a:spcPts val="0"/>
                        </a:spcAft>
                      </a:pPr>
                      <a:r>
                        <a:rPr lang="fr-FR" sz="2200" dirty="0">
                          <a:latin typeface="Times New Roman" panose="02020603050405020304" pitchFamily="18" charset="0"/>
                          <a:cs typeface="Times New Roman" panose="02020603050405020304" pitchFamily="18" charset="0"/>
                        </a:rPr>
                        <a:t>Extrait sec</a:t>
                      </a:r>
                      <a:endParaRPr lang="fr-FR" sz="2200" dirty="0">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algn="ctr">
                        <a:lnSpc>
                          <a:spcPct val="150000"/>
                        </a:lnSpc>
                        <a:spcBef>
                          <a:spcPts val="1200"/>
                        </a:spcBef>
                        <a:spcAft>
                          <a:spcPts val="0"/>
                        </a:spcAft>
                      </a:pPr>
                      <a:r>
                        <a:rPr lang="fr-FR" sz="2200" dirty="0" smtClean="0">
                          <a:latin typeface="Times New Roman" panose="02020603050405020304" pitchFamily="18" charset="0"/>
                          <a:cs typeface="Times New Roman" panose="02020603050405020304" pitchFamily="18" charset="0"/>
                        </a:rPr>
                        <a:t>90</a:t>
                      </a:r>
                      <a:endParaRPr lang="fr-FR" sz="2200" dirty="0">
                        <a:latin typeface="Times New Roman" panose="02020603050405020304" pitchFamily="18" charset="0"/>
                        <a:ea typeface="Times New Roman"/>
                        <a:cs typeface="Times New Roman" panose="02020603050405020304" pitchFamily="18" charset="0"/>
                      </a:endParaRPr>
                    </a:p>
                  </a:txBody>
                  <a:tcPr marL="68580" marR="68580" marT="0" marB="0"/>
                </a:tc>
              </a:tr>
              <a:tr h="1008111">
                <a:tc>
                  <a:txBody>
                    <a:bodyPr/>
                    <a:lstStyle/>
                    <a:p>
                      <a:pPr algn="ctr">
                        <a:lnSpc>
                          <a:spcPct val="150000"/>
                        </a:lnSpc>
                        <a:spcBef>
                          <a:spcPts val="1200"/>
                        </a:spcBef>
                        <a:spcAft>
                          <a:spcPts val="0"/>
                        </a:spcAft>
                      </a:pPr>
                      <a:r>
                        <a:rPr lang="fr-FR" sz="2200" dirty="0">
                          <a:latin typeface="Times New Roman" panose="02020603050405020304" pitchFamily="18" charset="0"/>
                          <a:cs typeface="Times New Roman" panose="02020603050405020304" pitchFamily="18" charset="0"/>
                        </a:rPr>
                        <a:t>Humidité</a:t>
                      </a:r>
                      <a:endParaRPr lang="fr-FR" sz="2200" dirty="0">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algn="ctr">
                        <a:lnSpc>
                          <a:spcPct val="150000"/>
                        </a:lnSpc>
                        <a:spcBef>
                          <a:spcPts val="1200"/>
                        </a:spcBef>
                        <a:spcAft>
                          <a:spcPts val="0"/>
                        </a:spcAft>
                      </a:pPr>
                      <a:r>
                        <a:rPr lang="fr-FR" sz="2200" dirty="0" smtClean="0">
                          <a:latin typeface="Times New Roman" panose="02020603050405020304" pitchFamily="18" charset="0"/>
                          <a:ea typeface="+mn-ea"/>
                          <a:cs typeface="Times New Roman" panose="02020603050405020304" pitchFamily="18" charset="0"/>
                        </a:rPr>
                        <a:t>10</a:t>
                      </a:r>
                      <a:endParaRPr lang="fr-FR" sz="2200" dirty="0">
                        <a:latin typeface="Times New Roman" panose="02020603050405020304" pitchFamily="18" charset="0"/>
                        <a:ea typeface="Times New Roman"/>
                        <a:cs typeface="Times New Roman" panose="02020603050405020304" pitchFamily="18" charset="0"/>
                      </a:endParaRPr>
                    </a:p>
                  </a:txBody>
                  <a:tcPr marL="68580" marR="68580" marT="0" marB="0"/>
                </a:tc>
              </a:tr>
            </a:tbl>
          </a:graphicData>
        </a:graphic>
      </p:graphicFrame>
      <p:pic>
        <p:nvPicPr>
          <p:cNvPr id="5" name="Picture 21" descr="C:\Documents and Settings\Client\Bureau\DJAZIRI\صور متحركة\Fléches\flec085.gif"/>
          <p:cNvPicPr>
            <a:picLocks noChangeAspect="1" noChangeArrowheads="1" noCrop="1"/>
          </p:cNvPicPr>
          <p:nvPr/>
        </p:nvPicPr>
        <p:blipFill>
          <a:blip r:embed="rId2" cstate="print"/>
          <a:srcRect/>
          <a:stretch>
            <a:fillRect/>
          </a:stretch>
        </p:blipFill>
        <p:spPr bwMode="auto">
          <a:xfrm>
            <a:off x="103285" y="332656"/>
            <a:ext cx="724299" cy="575965"/>
          </a:xfrm>
          <a:prstGeom prst="rect">
            <a:avLst/>
          </a:prstGeom>
          <a:noFill/>
          <a:ln w="9525">
            <a:noFill/>
            <a:miter lim="800000"/>
            <a:headEnd/>
            <a:tailEnd/>
          </a:ln>
        </p:spPr>
      </p:pic>
    </p:spTree>
  </p:cSld>
  <p:clrMapOvr>
    <a:masterClrMapping/>
  </p:clrMapOvr>
  <p:transition spd="med">
    <p:newsfla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395536" y="591071"/>
            <a:ext cx="6321795" cy="46166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571500" algn="l"/>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I.1. D</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termination du taux de prot</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ines totales</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85" name="Rectangle 1"/>
          <p:cNvSpPr>
            <a:spLocks noChangeArrowheads="1"/>
          </p:cNvSpPr>
          <p:nvPr/>
        </p:nvSpPr>
        <p:spPr bwMode="auto">
          <a:xfrm>
            <a:off x="323527" y="1196752"/>
            <a:ext cx="8820473"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571500" algn="l"/>
              </a:tabLst>
            </a:pPr>
            <a:r>
              <a:rPr kumimoji="0" lang="fr-FR" sz="2200" b="1" i="0" u="none" strike="noStrike" cap="none" normalizeH="0" baseline="0" dirty="0" smtClean="0">
                <a:ln>
                  <a:noFill/>
                </a:ln>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Tableau : </a:t>
            </a:r>
            <a:r>
              <a:rPr kumimoji="0" lang="fr-FR" sz="2200" b="0" i="0" u="none" strike="noStrike" cap="none" normalizeH="0" baseline="0" dirty="0" smtClean="0">
                <a:ln>
                  <a:noFill/>
                </a:ln>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la concentration en protéine totales l’extrait enzymatique brut et purifié de feuilles et de latex .</a:t>
            </a:r>
            <a:endParaRPr kumimoji="0" lang="fr-FR" sz="2200" b="0" i="0" u="none" strike="noStrike" cap="none" normalizeH="0" baseline="0" dirty="0" smtClean="0">
              <a:ln>
                <a:noFill/>
              </a:ln>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8" name="Tableau 7"/>
          <p:cNvGraphicFramePr>
            <a:graphicFrameLocks noGrp="1"/>
          </p:cNvGraphicFramePr>
          <p:nvPr>
            <p:extLst>
              <p:ext uri="{D42A27DB-BD31-4B8C-83A1-F6EECF244321}">
                <p14:modId xmlns:p14="http://schemas.microsoft.com/office/powerpoint/2010/main" val="559103027"/>
              </p:ext>
            </p:extLst>
          </p:nvPr>
        </p:nvGraphicFramePr>
        <p:xfrm>
          <a:off x="179512" y="2708920"/>
          <a:ext cx="8568952" cy="2743200"/>
        </p:xfrm>
        <a:graphic>
          <a:graphicData uri="http://schemas.openxmlformats.org/drawingml/2006/table">
            <a:tbl>
              <a:tblPr/>
              <a:tblGrid>
                <a:gridCol w="2505552"/>
                <a:gridCol w="1127708"/>
                <a:gridCol w="1285602"/>
                <a:gridCol w="1738513"/>
                <a:gridCol w="1911577"/>
              </a:tblGrid>
              <a:tr h="550545">
                <a:tc>
                  <a:txBody>
                    <a:bodyPr/>
                    <a:lstStyle/>
                    <a:p>
                      <a:pPr algn="ctr">
                        <a:lnSpc>
                          <a:spcPct val="115000"/>
                        </a:lnSpc>
                        <a:spcAft>
                          <a:spcPts val="1000"/>
                        </a:spcAft>
                      </a:pPr>
                      <a:r>
                        <a:rPr lang="fr-FR" sz="1100" dirty="0">
                          <a:effectLst/>
                          <a:latin typeface="Calibri"/>
                          <a:ea typeface="Calibri"/>
                          <a:cs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algn="l">
                        <a:lnSpc>
                          <a:spcPct val="150000"/>
                        </a:lnSpc>
                        <a:spcAft>
                          <a:spcPts val="0"/>
                        </a:spcAft>
                        <a:tabLst>
                          <a:tab pos="1466850" algn="l"/>
                        </a:tabLst>
                      </a:pPr>
                      <a:r>
                        <a:rPr lang="fr-FR" sz="2000" dirty="0">
                          <a:effectLst/>
                          <a:latin typeface="Times New Roman"/>
                          <a:ea typeface="Calibri"/>
                          <a:cs typeface="Arial"/>
                        </a:rPr>
                        <a:t>L’extrait coagulant brut</a:t>
                      </a:r>
                      <a:endParaRPr lang="fr-FR" sz="2000" dirty="0">
                        <a:effectLst/>
                        <a:latin typeface="Calibri"/>
                        <a:ea typeface="Calibri"/>
                        <a:cs typeface="Arial"/>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gridSpan="2">
                  <a:txBody>
                    <a:bodyPr/>
                    <a:lstStyle/>
                    <a:p>
                      <a:pPr algn="l">
                        <a:lnSpc>
                          <a:spcPct val="150000"/>
                        </a:lnSpc>
                        <a:spcAft>
                          <a:spcPts val="0"/>
                        </a:spcAft>
                        <a:tabLst>
                          <a:tab pos="1466850" algn="l"/>
                        </a:tabLst>
                      </a:pPr>
                      <a:r>
                        <a:rPr lang="fr-FR" sz="2000" dirty="0">
                          <a:effectLst/>
                          <a:latin typeface="Times New Roman"/>
                          <a:ea typeface="Calibri"/>
                          <a:cs typeface="Arial"/>
                        </a:rPr>
                        <a:t>L’extrait coagulant purifie (75%) de saturation en </a:t>
                      </a:r>
                      <a:r>
                        <a:rPr lang="fr-FR" sz="2000" dirty="0" smtClean="0">
                          <a:effectLst/>
                          <a:latin typeface="Times New Roman"/>
                          <a:ea typeface="Calibri"/>
                          <a:cs typeface="Arial"/>
                        </a:rPr>
                        <a:t>sulfate</a:t>
                      </a:r>
                      <a:r>
                        <a:rPr lang="fr-FR" sz="2000" baseline="0" dirty="0" smtClean="0">
                          <a:effectLst/>
                          <a:latin typeface="Times New Roman"/>
                          <a:ea typeface="Calibri"/>
                          <a:cs typeface="Arial"/>
                        </a:rPr>
                        <a:t> </a:t>
                      </a:r>
                      <a:r>
                        <a:rPr lang="fr-FR" sz="2000" dirty="0" smtClean="0">
                          <a:effectLst/>
                          <a:latin typeface="Times New Roman"/>
                          <a:ea typeface="Calibri"/>
                          <a:cs typeface="Arial"/>
                        </a:rPr>
                        <a:t>d’ammonium</a:t>
                      </a:r>
                      <a:endParaRPr lang="fr-FR" sz="2000" dirty="0">
                        <a:effectLst/>
                        <a:latin typeface="Calibri"/>
                        <a:ea typeface="Calibri"/>
                        <a:cs typeface="Arial"/>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r>
              <a:tr h="716632">
                <a:tc rowSpan="2">
                  <a:txBody>
                    <a:bodyPr/>
                    <a:lstStyle/>
                    <a:p>
                      <a:pPr algn="ctr">
                        <a:lnSpc>
                          <a:spcPct val="150000"/>
                        </a:lnSpc>
                        <a:spcAft>
                          <a:spcPts val="0"/>
                        </a:spcAft>
                        <a:tabLst>
                          <a:tab pos="1466850" algn="l"/>
                        </a:tabLst>
                      </a:pPr>
                      <a:r>
                        <a:rPr lang="fr-FR" sz="2000" dirty="0">
                          <a:effectLst/>
                          <a:latin typeface="Times New Roman"/>
                          <a:ea typeface="Calibri"/>
                          <a:cs typeface="Arial"/>
                        </a:rPr>
                        <a:t>Concentration en protéine totaux (mg/ml)</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1466850" algn="l"/>
                        </a:tabLst>
                      </a:pPr>
                      <a:r>
                        <a:rPr lang="fr-FR" sz="2000" dirty="0" smtClean="0">
                          <a:effectLst/>
                          <a:latin typeface="Times New Roman"/>
                          <a:ea typeface="Calibri"/>
                          <a:cs typeface="Arial"/>
                        </a:rPr>
                        <a:t>Feuilles </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1466850" algn="l"/>
                        </a:tabLst>
                      </a:pPr>
                      <a:r>
                        <a:rPr lang="fr-FR" sz="2000" dirty="0">
                          <a:effectLst/>
                          <a:latin typeface="Times New Roman"/>
                          <a:ea typeface="Calibri"/>
                          <a:cs typeface="Arial"/>
                        </a:rPr>
                        <a:t>Latex </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1466850" algn="l"/>
                        </a:tabLst>
                      </a:pPr>
                      <a:r>
                        <a:rPr lang="fr-FR" sz="2000" dirty="0" smtClean="0">
                          <a:effectLst/>
                          <a:latin typeface="Times New Roman"/>
                          <a:ea typeface="Calibri"/>
                          <a:cs typeface="Arial"/>
                        </a:rPr>
                        <a:t>Feuilles </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1466850" algn="l"/>
                        </a:tabLst>
                      </a:pPr>
                      <a:r>
                        <a:rPr lang="fr-FR" sz="2000" dirty="0">
                          <a:effectLst/>
                          <a:latin typeface="Times New Roman"/>
                          <a:ea typeface="Calibri"/>
                          <a:cs typeface="Arial"/>
                        </a:rPr>
                        <a:t>Latex </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885">
                <a:tc vMerge="1">
                  <a:txBody>
                    <a:bodyPr/>
                    <a:lstStyle/>
                    <a:p>
                      <a:endParaRPr lang="fr-FR"/>
                    </a:p>
                  </a:txBody>
                  <a:tcPr/>
                </a:tc>
                <a:tc>
                  <a:txBody>
                    <a:bodyPr/>
                    <a:lstStyle/>
                    <a:p>
                      <a:pPr algn="ctr">
                        <a:lnSpc>
                          <a:spcPct val="150000"/>
                        </a:lnSpc>
                        <a:spcAft>
                          <a:spcPts val="0"/>
                        </a:spcAft>
                        <a:tabLst>
                          <a:tab pos="1466850" algn="l"/>
                        </a:tabLst>
                      </a:pPr>
                      <a:r>
                        <a:rPr lang="fr-FR" sz="2000" dirty="0">
                          <a:effectLst/>
                          <a:latin typeface="Times New Roman"/>
                          <a:ea typeface="Calibri"/>
                          <a:cs typeface="Arial"/>
                        </a:rPr>
                        <a:t>774.5</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1466850" algn="l"/>
                        </a:tabLst>
                      </a:pPr>
                      <a:r>
                        <a:rPr lang="fr-FR" sz="2000" dirty="0">
                          <a:effectLst/>
                          <a:latin typeface="Times New Roman"/>
                          <a:ea typeface="Calibri"/>
                          <a:cs typeface="Arial"/>
                        </a:rPr>
                        <a:t>6425</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1466850" algn="l"/>
                        </a:tabLst>
                      </a:pPr>
                      <a:r>
                        <a:rPr lang="fr-FR" sz="2000" dirty="0">
                          <a:effectLst/>
                          <a:latin typeface="Times New Roman"/>
                          <a:ea typeface="Calibri"/>
                          <a:cs typeface="Arial"/>
                        </a:rPr>
                        <a:t>48.62</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1466850" algn="l"/>
                        </a:tabLst>
                      </a:pPr>
                      <a:r>
                        <a:rPr lang="fr-FR" sz="2000" dirty="0">
                          <a:effectLst/>
                          <a:latin typeface="Times New Roman"/>
                          <a:ea typeface="Calibri"/>
                          <a:cs typeface="Arial"/>
                        </a:rPr>
                        <a:t>151.67</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0" y="7720156"/>
            <a:ext cx="9144000" cy="111817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0" name="Rectangle 9"/>
          <p:cNvSpPr/>
          <p:nvPr/>
        </p:nvSpPr>
        <p:spPr>
          <a:xfrm>
            <a:off x="1043608" y="332656"/>
            <a:ext cx="6912768" cy="1477328"/>
          </a:xfrm>
          <a:prstGeom prst="rect">
            <a:avLst/>
          </a:prstGeom>
        </p:spPr>
        <p:txBody>
          <a:bodyPr wrap="square">
            <a:spAutoFit/>
          </a:bodyPr>
          <a:lstStyle/>
          <a:p>
            <a:pPr algn="ct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Ministère de l’Enseignement Supérieur et de la Recherche Scientifique</a:t>
            </a:r>
            <a:endParaRPr lang="fr-FR" dirty="0" smtClean="0">
              <a:effectLst>
                <a:outerShdw blurRad="38100" dist="38100" dir="2700000" algn="tl">
                  <a:srgbClr val="000000">
                    <a:alpha val="43137"/>
                  </a:srgbClr>
                </a:outerShdw>
              </a:effectLst>
              <a:latin typeface="Times New Roman" pitchFamily="18" charset="0"/>
              <a:cs typeface="Times New Roman" pitchFamily="18" charset="0"/>
            </a:endParaRPr>
          </a:p>
          <a:p>
            <a:pPr algn="ct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Université de KHEMIS MILIANA</a:t>
            </a:r>
          </a:p>
          <a:p>
            <a:pPr algn="ct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Faculté des sciences et de la technologie</a:t>
            </a:r>
          </a:p>
          <a:p>
            <a:pPr algn="ct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Département de technologie</a:t>
            </a:r>
            <a:endParaRPr lang="fr-FR"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1" name="Rectangle 10"/>
          <p:cNvSpPr/>
          <p:nvPr/>
        </p:nvSpPr>
        <p:spPr>
          <a:xfrm>
            <a:off x="539552" y="4725144"/>
            <a:ext cx="2906117" cy="1338828"/>
          </a:xfrm>
          <a:prstGeom prst="rect">
            <a:avLst/>
          </a:prstGeom>
        </p:spPr>
        <p:txBody>
          <a:bodyPr wrap="none">
            <a:spAutoFit/>
          </a:bodyPr>
          <a:lstStyle/>
          <a:p>
            <a:pPr>
              <a:lnSpc>
                <a:spcPct val="150000"/>
              </a:lnSpc>
            </a:pPr>
            <a:r>
              <a:rPr lang="fr-FR" b="1" i="1" dirty="0" smtClean="0">
                <a:solidFill>
                  <a:srgbClr val="000000"/>
                </a:solidFill>
                <a:latin typeface="Times New Roman" pitchFamily="18" charset="0"/>
                <a:cs typeface="Times New Roman" pitchFamily="18" charset="0"/>
              </a:rPr>
              <a:t>Présenté par</a:t>
            </a:r>
            <a:r>
              <a:rPr lang="fr-FR" b="1" i="1" dirty="0" smtClean="0">
                <a:latin typeface="Times New Roman" pitchFamily="18" charset="0"/>
                <a:cs typeface="Times New Roman" pitchFamily="18" charset="0"/>
              </a:rPr>
              <a:t>:</a:t>
            </a:r>
          </a:p>
          <a:p>
            <a:pPr>
              <a:lnSpc>
                <a:spcPct val="150000"/>
              </a:lnSpc>
              <a:buFont typeface="Wingdings" pitchFamily="2" charset="2"/>
              <a:buChar char="v"/>
            </a:pPr>
            <a:r>
              <a:rPr lang="fr-FR" dirty="0" smtClean="0"/>
              <a:t> </a:t>
            </a:r>
            <a:r>
              <a:rPr lang="fr-FR" b="1" i="1" dirty="0" smtClean="0">
                <a:latin typeface="Times New Roman" pitchFamily="18" charset="0"/>
                <a:cs typeface="Times New Roman" pitchFamily="18" charset="0"/>
              </a:rPr>
              <a:t>MAGRAOUI Baya </a:t>
            </a:r>
          </a:p>
          <a:p>
            <a:pPr>
              <a:lnSpc>
                <a:spcPct val="150000"/>
              </a:lnSpc>
              <a:buFont typeface="Wingdings" pitchFamily="2" charset="2"/>
              <a:buChar char="v"/>
            </a:pPr>
            <a:r>
              <a:rPr lang="fr-FR" dirty="0" smtClean="0"/>
              <a:t> </a:t>
            </a:r>
            <a:r>
              <a:rPr lang="fr-FR" b="1" i="1" dirty="0" smtClean="0">
                <a:latin typeface="Times New Roman" pitchFamily="18" charset="0"/>
                <a:cs typeface="Times New Roman" pitchFamily="18" charset="0"/>
              </a:rPr>
              <a:t>BENHAMMOU  Wahiba </a:t>
            </a:r>
          </a:p>
        </p:txBody>
      </p:sp>
      <p:sp>
        <p:nvSpPr>
          <p:cNvPr id="12" name="Rectangle 1"/>
          <p:cNvSpPr>
            <a:spLocks noChangeArrowheads="1"/>
          </p:cNvSpPr>
          <p:nvPr/>
        </p:nvSpPr>
        <p:spPr bwMode="auto">
          <a:xfrm>
            <a:off x="0" y="242088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Lucida Calligraphy" pitchFamily="66" charset="0"/>
                <a:ea typeface="Calibri" pitchFamily="34" charset="0"/>
                <a:cs typeface="Arial" pitchFamily="34" charset="0"/>
              </a:rPr>
              <a:t>Th</a:t>
            </a:r>
            <a:r>
              <a:rPr kumimoji="0" lang="fr-FR" sz="2000" b="1" i="0" u="none" strike="noStrike" cap="none" normalizeH="0" baseline="0" dirty="0" smtClean="0">
                <a:ln>
                  <a:noFill/>
                </a:ln>
                <a:solidFill>
                  <a:schemeClr val="tx1"/>
                </a:solidFill>
                <a:effectLst/>
                <a:latin typeface="Calibri"/>
                <a:ea typeface="Calibri" pitchFamily="34" charset="0"/>
                <a:cs typeface="Arial" pitchFamily="34" charset="0"/>
              </a:rPr>
              <a:t>è</a:t>
            </a:r>
            <a:r>
              <a:rPr kumimoji="0" lang="fr-FR" sz="2000" b="1" i="0" u="none" strike="noStrike" cap="none" normalizeH="0" baseline="0" dirty="0" smtClean="0">
                <a:ln>
                  <a:noFill/>
                </a:ln>
                <a:solidFill>
                  <a:schemeClr val="tx1"/>
                </a:solidFill>
                <a:effectLst/>
                <a:latin typeface="Lucida Calligraphy" pitchFamily="66" charset="0"/>
                <a:ea typeface="Calibri" pitchFamily="34" charset="0"/>
                <a:cs typeface="Arial" pitchFamily="34" charset="0"/>
              </a:rPr>
              <a:t>me</a:t>
            </a:r>
            <a:r>
              <a:rPr kumimoji="0" lang="fr-FR" sz="2000" b="1" i="0" u="none" strike="noStrike" cap="none" normalizeH="0" baseline="0" dirty="0" smtClean="0">
                <a:ln>
                  <a:noFill/>
                </a:ln>
                <a:solidFill>
                  <a:schemeClr val="tx1"/>
                </a:solidFill>
                <a:effectLst/>
                <a:latin typeface="Calibri"/>
                <a:ea typeface="Calibri" pitchFamily="34" charset="0"/>
                <a:cs typeface="Arial" pitchFamily="34" charset="0"/>
              </a:rPr>
              <a:t> </a:t>
            </a:r>
            <a:r>
              <a:rPr kumimoji="0" lang="fr-FR" sz="2000" b="1" i="0" u="none" strike="noStrike" cap="none" normalizeH="0" baseline="0" dirty="0" smtClean="0">
                <a:ln>
                  <a:noFill/>
                </a:ln>
                <a:solidFill>
                  <a:schemeClr val="tx1"/>
                </a:solidFill>
                <a:effectLst/>
                <a:latin typeface="Lucida Calligraphy" pitchFamily="66" charset="0"/>
                <a:ea typeface="Calibri" pitchFamily="34" charset="0"/>
                <a:cs typeface="Arial" pitchFamily="34"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12"/>
          <p:cNvSpPr/>
          <p:nvPr/>
        </p:nvSpPr>
        <p:spPr>
          <a:xfrm>
            <a:off x="3432297" y="6237312"/>
            <a:ext cx="3341620" cy="369332"/>
          </a:xfrm>
          <a:prstGeom prst="rect">
            <a:avLst/>
          </a:prstGeom>
        </p:spPr>
        <p:txBody>
          <a:bodyPr wrap="none">
            <a:spAutoFit/>
          </a:bodyPr>
          <a:lstStyle/>
          <a:p>
            <a:r>
              <a:rPr lang="fr-FR" b="1" dirty="0">
                <a:latin typeface="Times New Roman" panose="02020603050405020304" pitchFamily="18" charset="0"/>
                <a:cs typeface="Times New Roman" panose="02020603050405020304" pitchFamily="18" charset="0"/>
              </a:rPr>
              <a:t>Année Universitaire : </a:t>
            </a:r>
            <a:r>
              <a:rPr lang="fr-FR" b="1" dirty="0" smtClean="0">
                <a:latin typeface="Times New Roman" panose="02020603050405020304" pitchFamily="18" charset="0"/>
                <a:cs typeface="Times New Roman" panose="02020603050405020304" pitchFamily="18" charset="0"/>
              </a:rPr>
              <a:t>2016/2017</a:t>
            </a:r>
            <a:endParaRPr lang="fr-FR" b="1" dirty="0">
              <a:latin typeface="Times New Roman" panose="02020603050405020304" pitchFamily="18" charset="0"/>
              <a:cs typeface="Times New Roman" panose="02020603050405020304" pitchFamily="18" charset="0"/>
            </a:endParaRPr>
          </a:p>
        </p:txBody>
      </p:sp>
      <p:graphicFrame>
        <p:nvGraphicFramePr>
          <p:cNvPr id="14" name="Tableau 13"/>
          <p:cNvGraphicFramePr>
            <a:graphicFrameLocks noGrp="1"/>
          </p:cNvGraphicFramePr>
          <p:nvPr/>
        </p:nvGraphicFramePr>
        <p:xfrm>
          <a:off x="6444208" y="4941168"/>
          <a:ext cx="2160240" cy="822960"/>
        </p:xfrm>
        <a:graphic>
          <a:graphicData uri="http://schemas.openxmlformats.org/drawingml/2006/table">
            <a:tbl>
              <a:tblPr/>
              <a:tblGrid>
                <a:gridCol w="2160240"/>
              </a:tblGrid>
              <a:tr h="0">
                <a:tc>
                  <a:txBody>
                    <a:bodyPr/>
                    <a:lstStyle/>
                    <a:p>
                      <a:pPr>
                        <a:lnSpc>
                          <a:spcPct val="150000"/>
                        </a:lnSpc>
                        <a:spcAft>
                          <a:spcPts val="1000"/>
                        </a:spcAft>
                      </a:pPr>
                      <a:r>
                        <a:rPr lang="fr-FR" sz="1800" b="1" dirty="0">
                          <a:latin typeface="Times New Roman"/>
                          <a:ea typeface="Calibri"/>
                          <a:cs typeface="Arial"/>
                        </a:rPr>
                        <a:t>Encadré par :</a:t>
                      </a:r>
                      <a:endParaRPr lang="fr-FR" sz="1800" dirty="0">
                        <a:latin typeface="Calibri"/>
                        <a:ea typeface="Calibri"/>
                        <a:cs typeface="Arial"/>
                      </a:endParaRPr>
                    </a:p>
                  </a:txBody>
                  <a:tcPr marL="68580" marR="68580" marT="0" marB="0">
                    <a:lnL>
                      <a:noFill/>
                    </a:lnL>
                    <a:lnR>
                      <a:noFill/>
                    </a:lnR>
                    <a:lnT>
                      <a:noFill/>
                    </a:lnT>
                    <a:lnB>
                      <a:noFill/>
                    </a:lnB>
                  </a:tcPr>
                </a:tc>
              </a:tr>
              <a:tr h="0">
                <a:tc>
                  <a:txBody>
                    <a:bodyPr/>
                    <a:lstStyle/>
                    <a:p>
                      <a:pPr>
                        <a:lnSpc>
                          <a:spcPct val="150000"/>
                        </a:lnSpc>
                        <a:spcAft>
                          <a:spcPts val="0"/>
                        </a:spcAft>
                      </a:pPr>
                      <a:r>
                        <a:rPr lang="fr-FR" sz="1800" dirty="0">
                          <a:latin typeface="Times New Roman"/>
                          <a:ea typeface="Calibri"/>
                          <a:cs typeface="Arial"/>
                        </a:rPr>
                        <a:t>M</a:t>
                      </a:r>
                      <a:r>
                        <a:rPr lang="fr-FR" sz="1800" baseline="30000" dirty="0">
                          <a:latin typeface="Times New Roman"/>
                          <a:ea typeface="Calibri"/>
                          <a:cs typeface="Arial"/>
                        </a:rPr>
                        <a:t>r </a:t>
                      </a:r>
                      <a:r>
                        <a:rPr lang="fr-FR" sz="1800" dirty="0">
                          <a:latin typeface="Times New Roman"/>
                          <a:ea typeface="Calibri"/>
                          <a:cs typeface="Arial"/>
                        </a:rPr>
                        <a:t> MEKHANEG. B</a:t>
                      </a:r>
                      <a:endParaRPr lang="fr-FR" sz="1800" dirty="0">
                        <a:latin typeface="Calibri"/>
                        <a:ea typeface="Calibri"/>
                        <a:cs typeface="Arial"/>
                      </a:endParaRPr>
                    </a:p>
                  </a:txBody>
                  <a:tcPr marL="68580" marR="68580" marT="0" marB="0">
                    <a:lnL>
                      <a:noFill/>
                    </a:lnL>
                    <a:lnR>
                      <a:noFill/>
                    </a:lnR>
                    <a:lnT>
                      <a:noFill/>
                    </a:lnT>
                    <a:lnB>
                      <a:noFill/>
                    </a:lnB>
                  </a:tcPr>
                </a:tc>
              </a:tr>
            </a:tbl>
          </a:graphicData>
        </a:graphic>
      </p:graphicFrame>
      <p:sp>
        <p:nvSpPr>
          <p:cNvPr id="17" name="Rectangle à coins arrondis 16"/>
          <p:cNvSpPr/>
          <p:nvPr/>
        </p:nvSpPr>
        <p:spPr>
          <a:xfrm>
            <a:off x="1043608" y="3140968"/>
            <a:ext cx="7272808" cy="1584176"/>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lnSpc>
                <a:spcPct val="150000"/>
              </a:lnSpc>
            </a:pPr>
            <a:r>
              <a:rPr lang="fr-FR" sz="2400" b="1" dirty="0" smtClean="0"/>
              <a:t> </a:t>
            </a:r>
          </a:p>
          <a:p>
            <a:pPr algn="ctr">
              <a:lnSpc>
                <a:spcPct val="150000"/>
              </a:lnSpc>
            </a:pPr>
            <a:r>
              <a:rPr lang="fr-FR" sz="2400" b="1" dirty="0" smtClean="0">
                <a:latin typeface="Times New Roman" panose="02020603050405020304" pitchFamily="18" charset="0"/>
                <a:cs typeface="Times New Roman" panose="02020603050405020304" pitchFamily="18" charset="0"/>
              </a:rPr>
              <a:t>Purification </a:t>
            </a:r>
            <a:r>
              <a:rPr lang="fr-FR" sz="2400" b="1" dirty="0">
                <a:latin typeface="Times New Roman" panose="02020603050405020304" pitchFamily="18" charset="0"/>
                <a:cs typeface="Times New Roman" panose="02020603050405020304" pitchFamily="18" charset="0"/>
              </a:rPr>
              <a:t>et optimisation d’une méthode d’extraction d’une protéase coagulant le lait extraite à partir du figuier «</a:t>
            </a:r>
            <a:r>
              <a:rPr lang="fr-FR" sz="2400" b="1" i="1" dirty="0">
                <a:latin typeface="Times New Roman" panose="02020603050405020304" pitchFamily="18" charset="0"/>
                <a:cs typeface="Times New Roman" panose="02020603050405020304" pitchFamily="18" charset="0"/>
              </a:rPr>
              <a:t>Ficus carica ».</a:t>
            </a:r>
            <a:endParaRPr lang="fr-FR" sz="2400" i="1" dirty="0">
              <a:latin typeface="Times New Roman" panose="02020603050405020304" pitchFamily="18" charset="0"/>
              <a:cs typeface="Times New Roman" panose="02020603050405020304" pitchFamily="18" charset="0"/>
            </a:endParaRPr>
          </a:p>
          <a:p>
            <a:pPr algn="ctr">
              <a:lnSpc>
                <a:spcPct val="150000"/>
              </a:lnSpc>
            </a:pPr>
            <a:r>
              <a:rPr lang="fr-FR" sz="2400" dirty="0">
                <a:latin typeface="Times New Roman" panose="02020603050405020304" pitchFamily="18" charset="0"/>
                <a:cs typeface="Times New Roman" panose="02020603050405020304" pitchFamily="18" charset="0"/>
              </a:rPr>
              <a:t> </a:t>
            </a:r>
          </a:p>
        </p:txBody>
      </p:sp>
      <p:pic>
        <p:nvPicPr>
          <p:cNvPr id="1026" name="headerimage" descr="http://10.5.0.1:8090/images/customizeimages/pageHeaderIm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809984"/>
            <a:ext cx="1512167" cy="1068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headerimage" descr="http://10.5.0.1:8090/images/customizeimages/pageHeaderIm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3" y="1832688"/>
            <a:ext cx="1440160" cy="104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6" presetClass="entr" presetSubtype="0"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down)">
                                      <p:cBhvr>
                                        <p:cTn id="13" dur="580">
                                          <p:stCondLst>
                                            <p:cond delay="0"/>
                                          </p:stCondLst>
                                        </p:cTn>
                                        <p:tgtEl>
                                          <p:spTgt spid="17"/>
                                        </p:tgtEl>
                                      </p:cBhvr>
                                    </p:animEffect>
                                    <p:anim calcmode="lin" valueType="num">
                                      <p:cBhvr>
                                        <p:cTn id="14"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19" dur="26">
                                          <p:stCondLst>
                                            <p:cond delay="650"/>
                                          </p:stCondLst>
                                        </p:cTn>
                                        <p:tgtEl>
                                          <p:spTgt spid="17"/>
                                        </p:tgtEl>
                                      </p:cBhvr>
                                      <p:to x="100000" y="60000"/>
                                    </p:animScale>
                                    <p:animScale>
                                      <p:cBhvr>
                                        <p:cTn id="20" dur="166" decel="50000">
                                          <p:stCondLst>
                                            <p:cond delay="676"/>
                                          </p:stCondLst>
                                        </p:cTn>
                                        <p:tgtEl>
                                          <p:spTgt spid="17"/>
                                        </p:tgtEl>
                                      </p:cBhvr>
                                      <p:to x="100000" y="100000"/>
                                    </p:animScale>
                                    <p:animScale>
                                      <p:cBhvr>
                                        <p:cTn id="21" dur="26">
                                          <p:stCondLst>
                                            <p:cond delay="1312"/>
                                          </p:stCondLst>
                                        </p:cTn>
                                        <p:tgtEl>
                                          <p:spTgt spid="17"/>
                                        </p:tgtEl>
                                      </p:cBhvr>
                                      <p:to x="100000" y="80000"/>
                                    </p:animScale>
                                    <p:animScale>
                                      <p:cBhvr>
                                        <p:cTn id="22" dur="166" decel="50000">
                                          <p:stCondLst>
                                            <p:cond delay="1338"/>
                                          </p:stCondLst>
                                        </p:cTn>
                                        <p:tgtEl>
                                          <p:spTgt spid="17"/>
                                        </p:tgtEl>
                                      </p:cBhvr>
                                      <p:to x="100000" y="100000"/>
                                    </p:animScale>
                                    <p:animScale>
                                      <p:cBhvr>
                                        <p:cTn id="23" dur="26">
                                          <p:stCondLst>
                                            <p:cond delay="1642"/>
                                          </p:stCondLst>
                                        </p:cTn>
                                        <p:tgtEl>
                                          <p:spTgt spid="17"/>
                                        </p:tgtEl>
                                      </p:cBhvr>
                                      <p:to x="100000" y="90000"/>
                                    </p:animScale>
                                    <p:animScale>
                                      <p:cBhvr>
                                        <p:cTn id="24" dur="166" decel="50000">
                                          <p:stCondLst>
                                            <p:cond delay="1668"/>
                                          </p:stCondLst>
                                        </p:cTn>
                                        <p:tgtEl>
                                          <p:spTgt spid="17"/>
                                        </p:tgtEl>
                                      </p:cBhvr>
                                      <p:to x="100000" y="100000"/>
                                    </p:animScale>
                                    <p:animScale>
                                      <p:cBhvr>
                                        <p:cTn id="25" dur="26">
                                          <p:stCondLst>
                                            <p:cond delay="1808"/>
                                          </p:stCondLst>
                                        </p:cTn>
                                        <p:tgtEl>
                                          <p:spTgt spid="17"/>
                                        </p:tgtEl>
                                      </p:cBhvr>
                                      <p:to x="100000" y="95000"/>
                                    </p:animScale>
                                    <p:animScale>
                                      <p:cBhvr>
                                        <p:cTn id="26" dur="166" decel="50000">
                                          <p:stCondLst>
                                            <p:cond delay="1834"/>
                                          </p:stCondLst>
                                        </p:cTn>
                                        <p:tgtEl>
                                          <p:spTgt spid="1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240" y="387424"/>
            <a:ext cx="9144000" cy="68580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fr-FR">
              <a:latin typeface="Times New Roman" pitchFamily="18" charset="0"/>
              <a:cs typeface="Times New Roman" pitchFamily="18" charset="0"/>
            </a:endParaRPr>
          </a:p>
        </p:txBody>
      </p:sp>
      <p:graphicFrame>
        <p:nvGraphicFramePr>
          <p:cNvPr id="3" name="Tableau 2"/>
          <p:cNvGraphicFramePr>
            <a:graphicFrameLocks noGrp="1"/>
          </p:cNvGraphicFramePr>
          <p:nvPr>
            <p:extLst>
              <p:ext uri="{D42A27DB-BD31-4B8C-83A1-F6EECF244321}">
                <p14:modId xmlns:p14="http://schemas.microsoft.com/office/powerpoint/2010/main" val="3632094186"/>
              </p:ext>
            </p:extLst>
          </p:nvPr>
        </p:nvGraphicFramePr>
        <p:xfrm>
          <a:off x="417823" y="1844824"/>
          <a:ext cx="8064896" cy="4930472"/>
        </p:xfrm>
        <a:graphic>
          <a:graphicData uri="http://schemas.openxmlformats.org/drawingml/2006/table">
            <a:tbl>
              <a:tblPr>
                <a:tableStyleId>{284E427A-3D55-4303-BF80-6455036E1DE7}</a:tableStyleId>
              </a:tblPr>
              <a:tblGrid>
                <a:gridCol w="3132202"/>
                <a:gridCol w="1538789"/>
                <a:gridCol w="3393905"/>
              </a:tblGrid>
              <a:tr h="882098">
                <a:tc rowSpan="2">
                  <a:txBody>
                    <a:bodyPr/>
                    <a:lstStyle/>
                    <a:p>
                      <a:pPr algn="l">
                        <a:lnSpc>
                          <a:spcPct val="115000"/>
                        </a:lnSpc>
                        <a:spcAft>
                          <a:spcPts val="0"/>
                        </a:spcAft>
                        <a:tabLst>
                          <a:tab pos="1466850" algn="l"/>
                        </a:tabLst>
                      </a:pPr>
                      <a:r>
                        <a:rPr lang="fr-FR" sz="2000" dirty="0">
                          <a:effectLst/>
                          <a:latin typeface="Times New Roman" pitchFamily="18" charset="0"/>
                          <a:cs typeface="Times New Roman" pitchFamily="18" charset="0"/>
                        </a:rPr>
                        <a:t>Caractéristiques de l’extrait brut</a:t>
                      </a:r>
                      <a:endParaRPr lang="fr-FR" sz="2000" dirty="0">
                        <a:effectLst/>
                        <a:latin typeface="Times New Roman" pitchFamily="18" charset="0"/>
                        <a:ea typeface="Calibri"/>
                        <a:cs typeface="Times New Roman" pitchFamily="18" charset="0"/>
                      </a:endParaRPr>
                    </a:p>
                  </a:txBody>
                  <a:tcPr marL="68580" marR="68580" marT="0" marB="0"/>
                </a:tc>
                <a:tc gridSpan="2">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Valeurs</a:t>
                      </a:r>
                      <a:endParaRPr lang="fr-FR" sz="2000" dirty="0">
                        <a:effectLst/>
                        <a:latin typeface="Times New Roman" pitchFamily="18" charset="0"/>
                        <a:ea typeface="Calibri"/>
                        <a:cs typeface="Times New Roman" pitchFamily="18" charset="0"/>
                      </a:endParaRPr>
                    </a:p>
                  </a:txBody>
                  <a:tcPr marL="68580" marR="68580" marT="0" marB="0"/>
                </a:tc>
                <a:tc hMerge="1">
                  <a:txBody>
                    <a:bodyPr/>
                    <a:lstStyle/>
                    <a:p>
                      <a:endParaRPr lang="fr-FR"/>
                    </a:p>
                  </a:txBody>
                  <a:tcPr>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r h="882098">
                <a:tc vMerge="1">
                  <a:txBody>
                    <a:bodyPr/>
                    <a:lstStyle/>
                    <a:p>
                      <a:endParaRPr lang="fr-FR"/>
                    </a:p>
                  </a:txBody>
                  <a:tcPr>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Feuilles de figuier</a:t>
                      </a:r>
                      <a:endParaRPr lang="fr-FR" sz="200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Latex</a:t>
                      </a:r>
                      <a:endParaRPr lang="fr-FR" sz="2000" dirty="0">
                        <a:effectLst/>
                        <a:latin typeface="Times New Roman" pitchFamily="18" charset="0"/>
                        <a:ea typeface="Calibri"/>
                        <a:cs typeface="Times New Roman" pitchFamily="18" charset="0"/>
                      </a:endParaRPr>
                    </a:p>
                  </a:txBody>
                  <a:tcPr marL="68580" marR="68580" marT="0" marB="0"/>
                </a:tc>
              </a:tr>
              <a:tr h="441049">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pH</a:t>
                      </a:r>
                      <a:endParaRPr lang="fr-FR" sz="200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5,95</a:t>
                      </a:r>
                      <a:endParaRPr lang="fr-FR" sz="200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5</a:t>
                      </a:r>
                      <a:endParaRPr lang="fr-FR" sz="2000" dirty="0">
                        <a:effectLst/>
                        <a:latin typeface="Times New Roman" pitchFamily="18" charset="0"/>
                        <a:ea typeface="Calibri"/>
                        <a:cs typeface="Times New Roman" pitchFamily="18" charset="0"/>
                      </a:endParaRPr>
                    </a:p>
                  </a:txBody>
                  <a:tcPr marL="68580" marR="68580" marT="0" marB="0"/>
                </a:tc>
              </a:tr>
              <a:tr h="441049">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Volume de l’extrait récupéré (ml)</a:t>
                      </a:r>
                      <a:endParaRPr lang="fr-FR" sz="200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40</a:t>
                      </a:r>
                      <a:endParaRPr lang="fr-FR" sz="200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30</a:t>
                      </a:r>
                      <a:endParaRPr lang="fr-FR" sz="2000" dirty="0">
                        <a:effectLst/>
                        <a:latin typeface="Times New Roman" pitchFamily="18" charset="0"/>
                        <a:ea typeface="Calibri"/>
                        <a:cs typeface="Times New Roman" pitchFamily="18" charset="0"/>
                      </a:endParaRPr>
                    </a:p>
                  </a:txBody>
                  <a:tcPr marL="68580" marR="68580" marT="0" marB="0"/>
                </a:tc>
              </a:tr>
              <a:tr h="441049">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Temps de coagulation (seconde)</a:t>
                      </a:r>
                      <a:endParaRPr lang="fr-FR" sz="200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76</a:t>
                      </a:r>
                      <a:endParaRPr lang="fr-FR" sz="200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15</a:t>
                      </a:r>
                      <a:endParaRPr lang="fr-FR" sz="2000" dirty="0">
                        <a:effectLst/>
                        <a:latin typeface="Times New Roman" pitchFamily="18" charset="0"/>
                        <a:ea typeface="Calibri"/>
                        <a:cs typeface="Times New Roman" pitchFamily="18" charset="0"/>
                      </a:endParaRPr>
                    </a:p>
                  </a:txBody>
                  <a:tcPr marL="68580" marR="68580" marT="0" marB="0"/>
                </a:tc>
              </a:tr>
              <a:tr h="441049">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Taux de protéines (mg/ml)</a:t>
                      </a:r>
                      <a:endParaRPr lang="fr-FR" sz="200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774.4</a:t>
                      </a:r>
                      <a:endParaRPr lang="fr-FR" sz="200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6425</a:t>
                      </a:r>
                      <a:endParaRPr lang="fr-FR" sz="2000" dirty="0">
                        <a:effectLst/>
                        <a:latin typeface="Times New Roman" pitchFamily="18" charset="0"/>
                        <a:ea typeface="Calibri"/>
                        <a:cs typeface="Times New Roman" pitchFamily="18" charset="0"/>
                      </a:endParaRPr>
                    </a:p>
                  </a:txBody>
                  <a:tcPr marL="68580" marR="68580" marT="0" marB="0"/>
                </a:tc>
              </a:tr>
              <a:tr h="441049">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UAC (U.P)</a:t>
                      </a:r>
                      <a:endParaRPr lang="fr-FR" sz="200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2.32</a:t>
                      </a:r>
                      <a:endParaRPr lang="fr-FR" sz="200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6.66</a:t>
                      </a:r>
                      <a:endParaRPr lang="fr-FR" sz="2000" dirty="0">
                        <a:effectLst/>
                        <a:latin typeface="Times New Roman" pitchFamily="18" charset="0"/>
                        <a:ea typeface="Calibri"/>
                        <a:cs typeface="Times New Roman" pitchFamily="18" charset="0"/>
                      </a:endParaRPr>
                    </a:p>
                  </a:txBody>
                  <a:tcPr marL="68580" marR="68580" marT="0" marB="0"/>
                </a:tc>
              </a:tr>
              <a:tr h="441049">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Force coagulante</a:t>
                      </a:r>
                      <a:endParaRPr lang="fr-FR" sz="200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1/393.44</a:t>
                      </a:r>
                      <a:endParaRPr lang="fr-FR" sz="200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tabLst>
                          <a:tab pos="1466850" algn="l"/>
                        </a:tabLst>
                      </a:pPr>
                      <a:r>
                        <a:rPr lang="fr-FR" sz="2000" dirty="0">
                          <a:effectLst/>
                          <a:latin typeface="Times New Roman" pitchFamily="18" charset="0"/>
                          <a:cs typeface="Times New Roman" pitchFamily="18" charset="0"/>
                        </a:rPr>
                        <a:t>1/1600</a:t>
                      </a:r>
                      <a:endParaRPr lang="fr-FR" sz="2000" dirty="0">
                        <a:effectLst/>
                        <a:latin typeface="Times New Roman" pitchFamily="18" charset="0"/>
                        <a:ea typeface="Calibri"/>
                        <a:cs typeface="Times New Roman" pitchFamily="18" charset="0"/>
                      </a:endParaRPr>
                    </a:p>
                  </a:txBody>
                  <a:tcPr marL="68580" marR="68580" marT="0" marB="0"/>
                </a:tc>
              </a:tr>
            </a:tbl>
          </a:graphicData>
        </a:graphic>
      </p:graphicFrame>
      <p:sp>
        <p:nvSpPr>
          <p:cNvPr id="7" name="Rectangle 1"/>
          <p:cNvSpPr>
            <a:spLocks noChangeArrowheads="1"/>
          </p:cNvSpPr>
          <p:nvPr/>
        </p:nvSpPr>
        <p:spPr bwMode="auto">
          <a:xfrm>
            <a:off x="635349" y="117793"/>
            <a:ext cx="8455905" cy="430887"/>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II.  Caractérisation de l’extrait brut des feuilles et de latex </a:t>
            </a:r>
            <a:r>
              <a:rPr kumimoji="0" lang="fr-FR" sz="22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de figuier .</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8849" name="Rectangle 1"/>
          <p:cNvSpPr>
            <a:spLocks noChangeArrowheads="1"/>
          </p:cNvSpPr>
          <p:nvPr/>
        </p:nvSpPr>
        <p:spPr bwMode="auto">
          <a:xfrm>
            <a:off x="107504" y="824607"/>
            <a:ext cx="8820472"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Tableau : </a:t>
            </a:r>
            <a:r>
              <a:rPr kumimoji="0" lang="fr-FR"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caractéristiques de l’extrait obtenu à partir de 10g de feuilles</a:t>
            </a:r>
            <a:r>
              <a:rPr kumimoji="0" lang="fr-FR" sz="22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sèches et</a:t>
            </a:r>
            <a:r>
              <a:rPr kumimoji="0" lang="fr-FR" sz="22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200" b="0" i="0" u="none" strike="noStrike" cap="none" normalizeH="0" smtClean="0">
                <a:ln>
                  <a:noFill/>
                </a:ln>
                <a:solidFill>
                  <a:schemeClr val="tx1"/>
                </a:solidFill>
                <a:effectLst/>
                <a:latin typeface="Times New Roman" pitchFamily="18" charset="0"/>
                <a:ea typeface="Times New Roman" pitchFamily="18" charset="0"/>
                <a:cs typeface="Times New Roman" pitchFamily="18" charset="0"/>
              </a:rPr>
              <a:t>de latex </a:t>
            </a:r>
            <a:r>
              <a:rPr kumimoji="0" lang="fr-FR" sz="2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r>
              <a:rPr kumimoji="0" lang="fr-FR"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de figuier .</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9" name="Picture 21" descr="C:\Documents and Settings\Client\Bureau\DJAZIRI\صور متحركة\Fléches\flec085.gif"/>
          <p:cNvPicPr>
            <a:picLocks noChangeAspect="1" noChangeArrowheads="1" noCrop="1"/>
          </p:cNvPicPr>
          <p:nvPr/>
        </p:nvPicPr>
        <p:blipFill>
          <a:blip r:embed="rId2" cstate="print"/>
          <a:srcRect/>
          <a:stretch>
            <a:fillRect/>
          </a:stretch>
        </p:blipFill>
        <p:spPr bwMode="auto">
          <a:xfrm>
            <a:off x="31277" y="44624"/>
            <a:ext cx="724299" cy="575965"/>
          </a:xfrm>
          <a:prstGeom prst="rect">
            <a:avLst/>
          </a:prstGeom>
          <a:noFill/>
          <a:ln w="9525">
            <a:noFill/>
            <a:miter lim="800000"/>
            <a:headEnd/>
            <a:tailEnd/>
          </a:ln>
        </p:spPr>
      </p:pic>
    </p:spTree>
  </p:cSld>
  <p:clrMapOvr>
    <a:masterClrMapping/>
  </p:clrMapOvr>
  <p:transition spd="med">
    <p:spli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179512" y="1052736"/>
            <a:ext cx="8784976" cy="47525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3" name="Flèche droite 2"/>
          <p:cNvSpPr/>
          <p:nvPr/>
        </p:nvSpPr>
        <p:spPr>
          <a:xfrm>
            <a:off x="467544" y="1515683"/>
            <a:ext cx="5220072" cy="1152128"/>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b="1" dirty="0" smtClean="0">
                <a:latin typeface="Times New Roman" pitchFamily="18" charset="0"/>
                <a:cs typeface="Times New Roman" pitchFamily="18" charset="0"/>
              </a:rPr>
              <a:t>Figure : </a:t>
            </a:r>
            <a:r>
              <a:rPr lang="fr-FR" dirty="0" smtClean="0">
                <a:latin typeface="Times New Roman" pitchFamily="18" charset="0"/>
                <a:cs typeface="Times New Roman" pitchFamily="18" charset="0"/>
              </a:rPr>
              <a:t>l’extrait enzymatique brut de feuilles de figuier </a:t>
            </a:r>
            <a:endParaRPr lang="fr-FR" dirty="0">
              <a:latin typeface="Times New Roman" pitchFamily="18" charset="0"/>
              <a:cs typeface="Times New Roman" pitchFamily="18" charset="0"/>
            </a:endParaRPr>
          </a:p>
        </p:txBody>
      </p:sp>
      <p:pic>
        <p:nvPicPr>
          <p:cNvPr id="6" name="Image 5" descr="C:\Users\MAGRAOUI BELGA\Downloads\Shareit\Photo\IMG_20170713_213108.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1217034"/>
            <a:ext cx="2088232" cy="2067950"/>
          </a:xfrm>
          <a:prstGeom prst="rect">
            <a:avLst/>
          </a:prstGeom>
          <a:noFill/>
          <a:ln>
            <a:noFill/>
          </a:ln>
        </p:spPr>
      </p:pic>
      <p:pic>
        <p:nvPicPr>
          <p:cNvPr id="7" name="Image 6" descr="C:\Users\MAGRAOUI BELGA\Downloads\Shareit\Photo\IMG_20170713_21290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8184" y="3645024"/>
            <a:ext cx="2049595" cy="1872208"/>
          </a:xfrm>
          <a:prstGeom prst="rect">
            <a:avLst/>
          </a:prstGeom>
          <a:noFill/>
          <a:ln>
            <a:noFill/>
          </a:ln>
        </p:spPr>
      </p:pic>
      <p:sp>
        <p:nvSpPr>
          <p:cNvPr id="8" name="Flèche droite 7"/>
          <p:cNvSpPr/>
          <p:nvPr/>
        </p:nvSpPr>
        <p:spPr>
          <a:xfrm>
            <a:off x="467544" y="3819939"/>
            <a:ext cx="5220072" cy="1152128"/>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b="1" dirty="0" smtClean="0">
                <a:latin typeface="Times New Roman" pitchFamily="18" charset="0"/>
                <a:cs typeface="Times New Roman" pitchFamily="18" charset="0"/>
              </a:rPr>
              <a:t>Figure : </a:t>
            </a:r>
            <a:r>
              <a:rPr lang="fr-FR" dirty="0" smtClean="0">
                <a:latin typeface="Times New Roman" pitchFamily="18" charset="0"/>
                <a:cs typeface="Times New Roman" pitchFamily="18" charset="0"/>
              </a:rPr>
              <a:t>l’extrait enzymatique brut de latex  de figuier </a:t>
            </a:r>
            <a:endParaRPr lang="fr-FR" dirty="0">
              <a:latin typeface="Times New Roman" pitchFamily="18" charset="0"/>
              <a:cs typeface="Times New Roman" pitchFamily="18" charset="0"/>
            </a:endParaRPr>
          </a:p>
        </p:txBody>
      </p:sp>
    </p:spTree>
  </p:cSld>
  <p:clrMapOvr>
    <a:masterClrMapping/>
  </p:clrMapOvr>
  <p:transition spd="slow">
    <p:split orient="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395536" y="1268760"/>
            <a:ext cx="8280920" cy="432048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fr-FR" dirty="0">
              <a:latin typeface="Times New Roman" pitchFamily="18" charset="0"/>
              <a:cs typeface="Times New Roman" pitchFamily="18" charset="0"/>
            </a:endParaRPr>
          </a:p>
        </p:txBody>
      </p:sp>
      <p:sp>
        <p:nvSpPr>
          <p:cNvPr id="2" name="Rectangle 1"/>
          <p:cNvSpPr>
            <a:spLocks noChangeArrowheads="1"/>
          </p:cNvSpPr>
          <p:nvPr/>
        </p:nvSpPr>
        <p:spPr bwMode="auto">
          <a:xfrm>
            <a:off x="827584" y="44624"/>
            <a:ext cx="7531229" cy="432048"/>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III. D</a:t>
            </a:r>
            <a:r>
              <a:rPr kumimoji="0" lang="fr-FR" sz="2200" b="1"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termination des conditions optimales de coagulation </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a:spLocks noChangeArrowheads="1"/>
          </p:cNvSpPr>
          <p:nvPr/>
        </p:nvSpPr>
        <p:spPr bwMode="auto">
          <a:xfrm>
            <a:off x="251520" y="621849"/>
            <a:ext cx="7020961"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III.1. Influence de temp</a:t>
            </a:r>
            <a:r>
              <a:rPr kumimoji="0" lang="fr-FR" sz="2200" b="1" i="0" u="none" strike="noStrike" cap="none" normalizeH="0" baseline="0" dirty="0" smtClean="0">
                <a:ln>
                  <a:noFill/>
                </a:ln>
                <a:solidFill>
                  <a:schemeClr val="tx1"/>
                </a:solidFill>
                <a:effectLst>
                  <a:outerShdw blurRad="38100" dist="38100" dir="2700000" algn="tl">
                    <a:srgbClr val="000000">
                      <a:alpha val="43137"/>
                    </a:srgbClr>
                  </a:outerShdw>
                </a:effectLst>
                <a:latin typeface="Calibri"/>
                <a:ea typeface="Times New Roman" pitchFamily="18" charset="0"/>
                <a:cs typeface="Times New Roman" pitchFamily="18" charset="0"/>
              </a:rPr>
              <a:t>é</a:t>
            </a:r>
            <a:r>
              <a:rPr kumimoji="0" lang="fr-FR" sz="2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rature sur l</a:t>
            </a:r>
            <a:r>
              <a:rPr kumimoji="0" lang="fr-FR" sz="2200" b="1" i="0" u="none" strike="noStrike" cap="none" normalizeH="0" baseline="0" dirty="0" smtClean="0">
                <a:ln>
                  <a:noFill/>
                </a:ln>
                <a:solidFill>
                  <a:schemeClr val="tx1"/>
                </a:solidFill>
                <a:effectLst>
                  <a:outerShdw blurRad="38100" dist="38100" dir="2700000" algn="tl">
                    <a:srgbClr val="000000">
                      <a:alpha val="43137"/>
                    </a:srgbClr>
                  </a:outerShdw>
                </a:effectLst>
                <a:latin typeface="Calibri"/>
                <a:ea typeface="Times New Roman" pitchFamily="18" charset="0"/>
                <a:cs typeface="Times New Roman" pitchFamily="18" charset="0"/>
              </a:rPr>
              <a:t>’</a:t>
            </a:r>
            <a:r>
              <a:rPr kumimoji="0" lang="fr-FR" sz="2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activit</a:t>
            </a:r>
            <a:r>
              <a:rPr kumimoji="0" lang="fr-FR" sz="2200" b="1" i="0" u="none" strike="noStrike" cap="none" normalizeH="0" baseline="0" dirty="0" smtClean="0">
                <a:ln>
                  <a:noFill/>
                </a:ln>
                <a:solidFill>
                  <a:schemeClr val="tx1"/>
                </a:solidFill>
                <a:effectLst>
                  <a:outerShdw blurRad="38100" dist="38100" dir="2700000" algn="tl">
                    <a:srgbClr val="000000">
                      <a:alpha val="43137"/>
                    </a:srgbClr>
                  </a:outerShdw>
                </a:effectLst>
                <a:latin typeface="Calibri"/>
                <a:ea typeface="Times New Roman" pitchFamily="18" charset="0"/>
                <a:cs typeface="Times New Roman" pitchFamily="18" charset="0"/>
              </a:rPr>
              <a:t>é</a:t>
            </a:r>
            <a:r>
              <a:rPr kumimoji="0" lang="fr-FR" sz="22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coagulante</a:t>
            </a:r>
            <a:endParaRPr kumimoji="0" lang="fr-FR" sz="22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5" name="Rectangle 3"/>
          <p:cNvSpPr>
            <a:spLocks noChangeArrowheads="1"/>
          </p:cNvSpPr>
          <p:nvPr/>
        </p:nvSpPr>
        <p:spPr bwMode="auto">
          <a:xfrm>
            <a:off x="107504" y="5877272"/>
            <a:ext cx="896448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Figure</a:t>
            </a:r>
            <a:r>
              <a:rPr kumimoji="0" lang="fr-FR"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Calibri"/>
                <a:ea typeface="Times New Roman" pitchFamily="18" charset="0"/>
                <a:cs typeface="Times New Roman" pitchFamily="18" charset="0"/>
              </a:rPr>
              <a:t> </a:t>
            </a:r>
            <a:r>
              <a:rPr kumimoji="0" lang="fr-FR"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a:t>
            </a:r>
            <a:r>
              <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Effet  de la temp</a:t>
            </a:r>
            <a:r>
              <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rature du lait sur l</a:t>
            </a:r>
            <a:r>
              <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Calibri"/>
                <a:ea typeface="Times New Roman" pitchFamily="18" charset="0"/>
                <a:cs typeface="Times New Roman" pitchFamily="18" charset="0"/>
              </a:rPr>
              <a:t>’</a:t>
            </a:r>
            <a:r>
              <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activit</a:t>
            </a:r>
            <a:r>
              <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coagulante du l</a:t>
            </a:r>
            <a:r>
              <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Calibri"/>
                <a:ea typeface="Times New Roman" pitchFamily="18" charset="0"/>
                <a:cs typeface="Times New Roman" pitchFamily="18" charset="0"/>
              </a:rPr>
              <a:t>’</a:t>
            </a:r>
            <a:r>
              <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extrait enzymatique de feuilles et de latex .</a:t>
            </a:r>
            <a:endPar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Picture 21" descr="C:\Documents and Settings\Client\Bureau\DJAZIRI\صور متحركة\Fléches\flec085.gif"/>
          <p:cNvPicPr>
            <a:picLocks noChangeAspect="1" noChangeArrowheads="1" noCrop="1"/>
          </p:cNvPicPr>
          <p:nvPr/>
        </p:nvPicPr>
        <p:blipFill>
          <a:blip r:embed="rId2" cstate="print"/>
          <a:srcRect/>
          <a:stretch>
            <a:fillRect/>
          </a:stretch>
        </p:blipFill>
        <p:spPr bwMode="auto">
          <a:xfrm>
            <a:off x="31277" y="-27384"/>
            <a:ext cx="724299" cy="575965"/>
          </a:xfrm>
          <a:prstGeom prst="rect">
            <a:avLst/>
          </a:prstGeom>
          <a:noFill/>
          <a:ln w="9525">
            <a:noFill/>
            <a:miter lim="800000"/>
            <a:headEnd/>
            <a:tailEnd/>
          </a:ln>
        </p:spPr>
      </p:pic>
      <p:sp>
        <p:nvSpPr>
          <p:cNvPr id="9" name="Rectangle 8"/>
          <p:cNvSpPr/>
          <p:nvPr/>
        </p:nvSpPr>
        <p:spPr>
          <a:xfrm flipH="1">
            <a:off x="1691680" y="1628800"/>
            <a:ext cx="894080" cy="432048"/>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oAutofit/>
          </a:bodyPr>
          <a:lstStyle/>
          <a:p>
            <a:pPr>
              <a:spcAft>
                <a:spcPts val="0"/>
              </a:spcAft>
            </a:pPr>
            <a:r>
              <a:rPr lang="fr-FR" sz="1400" dirty="0">
                <a:solidFill>
                  <a:srgbClr val="000000"/>
                </a:solidFill>
                <a:effectLst/>
                <a:latin typeface="Times New Roman" pitchFamily="18" charset="0"/>
                <a:ea typeface="Times New Roman"/>
                <a:cs typeface="Times New Roman" pitchFamily="18" charset="0"/>
              </a:rPr>
              <a:t>U.A.C/ml</a:t>
            </a:r>
            <a:endParaRPr lang="fr-FR" sz="1400" dirty="0">
              <a:effectLst/>
              <a:latin typeface="Times New Roman" pitchFamily="18" charset="0"/>
              <a:ea typeface="Times New Roman"/>
              <a:cs typeface="Times New Roman" pitchFamily="18" charset="0"/>
            </a:endParaRPr>
          </a:p>
        </p:txBody>
      </p:sp>
      <p:graphicFrame>
        <p:nvGraphicFramePr>
          <p:cNvPr id="11" name="Graphique 10"/>
          <p:cNvGraphicFramePr/>
          <p:nvPr>
            <p:extLst>
              <p:ext uri="{D42A27DB-BD31-4B8C-83A1-F6EECF244321}">
                <p14:modId xmlns:p14="http://schemas.microsoft.com/office/powerpoint/2010/main" val="2774969299"/>
              </p:ext>
            </p:extLst>
          </p:nvPr>
        </p:nvGraphicFramePr>
        <p:xfrm>
          <a:off x="1691640" y="2046287"/>
          <a:ext cx="5760720" cy="2765425"/>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angle 3"/>
          <p:cNvSpPr/>
          <p:nvPr/>
        </p:nvSpPr>
        <p:spPr>
          <a:xfrm>
            <a:off x="5940152" y="4293096"/>
            <a:ext cx="1611062" cy="43204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400" dirty="0" smtClean="0">
                <a:latin typeface="Times New Roman" pitchFamily="18" charset="0"/>
                <a:cs typeface="Times New Roman" pitchFamily="18" charset="0"/>
              </a:rPr>
              <a:t>Température de lait </a:t>
            </a:r>
            <a:endParaRPr lang="fr-FR" sz="1400" dirty="0">
              <a:latin typeface="Times New Roman" pitchFamily="18" charset="0"/>
              <a:cs typeface="Times New Roman" pitchFamily="18" charset="0"/>
            </a:endParaRPr>
          </a:p>
        </p:txBody>
      </p:sp>
    </p:spTree>
  </p:cSld>
  <p:clrMapOvr>
    <a:masterClrMapping/>
  </p:clrMapOvr>
  <p:transition spd="med">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with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288032" y="836712"/>
            <a:ext cx="8748464" cy="504056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fr-FR">
              <a:latin typeface="Times New Roman" pitchFamily="18" charset="0"/>
              <a:cs typeface="Times New Roman" pitchFamily="18" charset="0"/>
            </a:endParaRPr>
          </a:p>
        </p:txBody>
      </p:sp>
      <p:sp>
        <p:nvSpPr>
          <p:cNvPr id="2" name="Rectangle 1"/>
          <p:cNvSpPr>
            <a:spLocks noChangeArrowheads="1"/>
          </p:cNvSpPr>
          <p:nvPr/>
        </p:nvSpPr>
        <p:spPr bwMode="auto">
          <a:xfrm>
            <a:off x="326861" y="87015"/>
            <a:ext cx="6325001"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III.2. Influence de pH sur l’activité coagulante </a:t>
            </a:r>
            <a:endParaRPr kumimoji="0" lang="fr-FR"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Rectangle 2"/>
          <p:cNvSpPr>
            <a:spLocks noChangeArrowheads="1"/>
          </p:cNvSpPr>
          <p:nvPr/>
        </p:nvSpPr>
        <p:spPr bwMode="auto">
          <a:xfrm>
            <a:off x="343186" y="6125234"/>
            <a:ext cx="8610755"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Figure :</a:t>
            </a:r>
            <a:r>
              <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Effet </a:t>
            </a:r>
            <a:r>
              <a:rPr lang="fr-FR" sz="2000" dirty="0" smtClean="0">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de </a:t>
            </a:r>
            <a:r>
              <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pH du lait sur l’activité coagulante de l’extrait enzymatique.</a:t>
            </a:r>
            <a:endPar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7" name="Graphique 6"/>
          <p:cNvGraphicFramePr/>
          <p:nvPr>
            <p:extLst>
              <p:ext uri="{D42A27DB-BD31-4B8C-83A1-F6EECF244321}">
                <p14:modId xmlns:p14="http://schemas.microsoft.com/office/powerpoint/2010/main" val="3475489734"/>
              </p:ext>
            </p:extLst>
          </p:nvPr>
        </p:nvGraphicFramePr>
        <p:xfrm>
          <a:off x="1287774" y="1700808"/>
          <a:ext cx="5364088" cy="3312368"/>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1331640" y="1326335"/>
            <a:ext cx="1033265" cy="31689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lnSpc>
                <a:spcPct val="115000"/>
              </a:lnSpc>
              <a:spcAft>
                <a:spcPts val="1000"/>
              </a:spcAft>
            </a:pPr>
            <a:r>
              <a:rPr lang="fr-FR" sz="1400" dirty="0">
                <a:latin typeface="Times New Roman" pitchFamily="18" charset="0"/>
                <a:ea typeface="Calibri"/>
                <a:cs typeface="Times New Roman" pitchFamily="18" charset="0"/>
              </a:rPr>
              <a:t>U.A.C/ml</a:t>
            </a:r>
            <a:endParaRPr lang="fr-FR" sz="1400" dirty="0">
              <a:effectLst/>
              <a:latin typeface="Times New Roman" pitchFamily="18" charset="0"/>
              <a:ea typeface="Calibri"/>
              <a:cs typeface="Times New Roman" pitchFamily="18" charset="0"/>
            </a:endParaRPr>
          </a:p>
        </p:txBody>
      </p:sp>
      <p:sp>
        <p:nvSpPr>
          <p:cNvPr id="9" name="Rectangle 8"/>
          <p:cNvSpPr/>
          <p:nvPr/>
        </p:nvSpPr>
        <p:spPr>
          <a:xfrm>
            <a:off x="6084168" y="4145366"/>
            <a:ext cx="1418456" cy="43576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lnSpc>
                <a:spcPct val="115000"/>
              </a:lnSpc>
              <a:spcAft>
                <a:spcPts val="1000"/>
              </a:spcAft>
            </a:pPr>
            <a:r>
              <a:rPr lang="fr-FR" sz="1400" dirty="0">
                <a:latin typeface="Times New Roman" pitchFamily="18" charset="0"/>
                <a:ea typeface="Calibri"/>
                <a:cs typeface="Times New Roman" pitchFamily="18" charset="0"/>
              </a:rPr>
              <a:t>PH de lait</a:t>
            </a:r>
            <a:endParaRPr lang="fr-FR" sz="1400" dirty="0">
              <a:effectLst/>
              <a:latin typeface="Times New Roman" pitchFamily="18" charset="0"/>
              <a:ea typeface="Calibri"/>
              <a:cs typeface="Times New Roman" pitchFamily="18" charset="0"/>
            </a:endParaRPr>
          </a:p>
        </p:txBody>
      </p:sp>
    </p:spTree>
  </p:cSld>
  <p:clrMapOvr>
    <a:masterClrMapping/>
  </p:clrMapOvr>
  <p:transition spd="med">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with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323528" y="980728"/>
            <a:ext cx="8496944" cy="475252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fr-FR">
              <a:latin typeface="Times New Roman" pitchFamily="18" charset="0"/>
              <a:cs typeface="Times New Roman" pitchFamily="18" charset="0"/>
            </a:endParaRPr>
          </a:p>
        </p:txBody>
      </p:sp>
      <p:sp>
        <p:nvSpPr>
          <p:cNvPr id="2" name="Rectangle 1"/>
          <p:cNvSpPr>
            <a:spLocks noChangeArrowheads="1"/>
          </p:cNvSpPr>
          <p:nvPr/>
        </p:nvSpPr>
        <p:spPr bwMode="auto">
          <a:xfrm>
            <a:off x="1222730" y="188640"/>
            <a:ext cx="622959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III.3. Influence de la concentration en CaCl</a:t>
            </a:r>
            <a:r>
              <a:rPr kumimoji="0" lang="fr-FR" sz="2400" b="1" i="0"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2</a:t>
            </a:r>
            <a:endParaRPr kumimoji="0" lang="fr-FR"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Rectangle 2"/>
          <p:cNvSpPr>
            <a:spLocks noChangeArrowheads="1"/>
          </p:cNvSpPr>
          <p:nvPr/>
        </p:nvSpPr>
        <p:spPr bwMode="auto">
          <a:xfrm>
            <a:off x="95903" y="6096689"/>
            <a:ext cx="895219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Figure  :</a:t>
            </a:r>
            <a:r>
              <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Effet </a:t>
            </a:r>
            <a:r>
              <a:rPr lang="fr-FR" sz="2000" dirty="0" smtClean="0">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de </a:t>
            </a:r>
            <a:r>
              <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CaCl</a:t>
            </a:r>
            <a:r>
              <a:rPr kumimoji="0" lang="fr-FR" sz="2000" b="0" i="0" u="none" strike="noStrike" cap="none" normalizeH="0" baseline="-3000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2 </a:t>
            </a:r>
            <a:r>
              <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du lait sur l’activité coagulante de l’extrait enzymatique.</a:t>
            </a:r>
            <a:endParaRPr kumimoji="0" lang="fr-FR"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7" name="Graphique 6"/>
          <p:cNvGraphicFramePr/>
          <p:nvPr>
            <p:extLst>
              <p:ext uri="{D42A27DB-BD31-4B8C-83A1-F6EECF244321}">
                <p14:modId xmlns:p14="http://schemas.microsoft.com/office/powerpoint/2010/main" val="249758125"/>
              </p:ext>
            </p:extLst>
          </p:nvPr>
        </p:nvGraphicFramePr>
        <p:xfrm>
          <a:off x="1222730" y="1412776"/>
          <a:ext cx="5635270" cy="3387824"/>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1619672" y="1131781"/>
            <a:ext cx="1368152" cy="484567"/>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nSpc>
                <a:spcPct val="115000"/>
              </a:lnSpc>
              <a:spcAft>
                <a:spcPts val="1000"/>
              </a:spcAft>
            </a:pPr>
            <a:r>
              <a:rPr lang="fr-FR" dirty="0">
                <a:latin typeface="Times New Roman" pitchFamily="18" charset="0"/>
                <a:ea typeface="Calibri"/>
                <a:cs typeface="Times New Roman" pitchFamily="18" charset="0"/>
              </a:rPr>
              <a:t>U.A.C/ml</a:t>
            </a:r>
            <a:endParaRPr lang="fr-FR" dirty="0">
              <a:effectLst/>
              <a:latin typeface="Times New Roman" pitchFamily="18" charset="0"/>
              <a:ea typeface="Calibri"/>
              <a:cs typeface="Times New Roman" pitchFamily="18" charset="0"/>
            </a:endParaRPr>
          </a:p>
        </p:txBody>
      </p:sp>
      <p:sp>
        <p:nvSpPr>
          <p:cNvPr id="8" name="Rectangle 7"/>
          <p:cNvSpPr/>
          <p:nvPr/>
        </p:nvSpPr>
        <p:spPr>
          <a:xfrm>
            <a:off x="6300192" y="4077072"/>
            <a:ext cx="1872208" cy="576064"/>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nSpc>
                <a:spcPct val="115000"/>
              </a:lnSpc>
              <a:spcAft>
                <a:spcPts val="1000"/>
              </a:spcAft>
            </a:pPr>
            <a:r>
              <a:rPr lang="fr-FR" dirty="0">
                <a:latin typeface="Times New Roman" pitchFamily="18" charset="0"/>
                <a:ea typeface="Calibri"/>
                <a:cs typeface="Times New Roman" pitchFamily="18" charset="0"/>
              </a:rPr>
              <a:t>Concentration de CaCl2</a:t>
            </a:r>
            <a:endParaRPr lang="fr-FR" dirty="0">
              <a:effectLst/>
              <a:latin typeface="Times New Roman" pitchFamily="18" charset="0"/>
              <a:ea typeface="Calibri"/>
              <a:cs typeface="Times New Roman" pitchFamily="18" charset="0"/>
            </a:endParaRPr>
          </a:p>
        </p:txBody>
      </p:sp>
    </p:spTree>
  </p:cSld>
  <p:clrMapOvr>
    <a:masterClrMapping/>
  </p:clrMapOvr>
  <p:transition spd="med">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with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881299" y="48096"/>
            <a:ext cx="7920880" cy="461665"/>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IV. M</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thode de purification</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 </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a:spLocks noChangeArrowheads="1"/>
          </p:cNvSpPr>
          <p:nvPr/>
        </p:nvSpPr>
        <p:spPr bwMode="auto">
          <a:xfrm>
            <a:off x="179512" y="976010"/>
            <a:ext cx="8499956"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Tableau</a:t>
            </a:r>
            <a:r>
              <a:rPr kumimoji="0" lang="fr-FR" sz="2000" b="1" i="0" u="none" strike="noStrike" cap="none" normalizeH="0" baseline="0" dirty="0" smtClean="0">
                <a:ln>
                  <a:noFill/>
                </a:ln>
                <a:solidFill>
                  <a:schemeClr val="tx1"/>
                </a:solidFill>
                <a:effectLst/>
                <a:latin typeface="Calibri"/>
                <a:ea typeface="Times New Roman" pitchFamily="18" charset="0"/>
                <a:cs typeface="Times New Roman" pitchFamily="18" charset="0"/>
              </a:rPr>
              <a:t> </a:t>
            </a: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pr</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cipitation de l</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extrait enzymatique brut au sulfate d</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ammonium. </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Tableau 3"/>
          <p:cNvGraphicFramePr>
            <a:graphicFrameLocks noGrp="1"/>
          </p:cNvGraphicFramePr>
          <p:nvPr>
            <p:extLst>
              <p:ext uri="{D42A27DB-BD31-4B8C-83A1-F6EECF244321}">
                <p14:modId xmlns:p14="http://schemas.microsoft.com/office/powerpoint/2010/main" val="4107881466"/>
              </p:ext>
            </p:extLst>
          </p:nvPr>
        </p:nvGraphicFramePr>
        <p:xfrm>
          <a:off x="28451" y="1484784"/>
          <a:ext cx="9077227" cy="5429642"/>
        </p:xfrm>
        <a:graphic>
          <a:graphicData uri="http://schemas.openxmlformats.org/drawingml/2006/table">
            <a:tbl>
              <a:tblPr/>
              <a:tblGrid>
                <a:gridCol w="4052885"/>
                <a:gridCol w="1127915"/>
                <a:gridCol w="1271446"/>
                <a:gridCol w="1107496"/>
                <a:gridCol w="1517485"/>
              </a:tblGrid>
              <a:tr h="548640">
                <a:tc gridSpan="2">
                  <a:txBody>
                    <a:bodyPr/>
                    <a:lstStyle/>
                    <a:p>
                      <a:pPr algn="ctr">
                        <a:lnSpc>
                          <a:spcPct val="200000"/>
                        </a:lnSpc>
                        <a:spcAft>
                          <a:spcPts val="0"/>
                        </a:spcAft>
                      </a:pPr>
                      <a:r>
                        <a:rPr lang="fr-FR" sz="1800" b="0" dirty="0">
                          <a:effectLst>
                            <a:outerShdw blurRad="38100" dist="38100" dir="2700000" algn="tl">
                              <a:srgbClr val="000000">
                                <a:alpha val="43137"/>
                              </a:srgbClr>
                            </a:outerShdw>
                          </a:effectLst>
                          <a:latin typeface="Times New Roman"/>
                          <a:ea typeface="Times New Roman"/>
                          <a:cs typeface="Arial"/>
                        </a:rPr>
                        <a:t>Pourcentage de saturation de sulfate d’ammonium</a:t>
                      </a:r>
                      <a:endParaRPr lang="fr-FR" sz="1800" b="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algn="ctr">
                        <a:lnSpc>
                          <a:spcPct val="200000"/>
                        </a:lnSpc>
                        <a:spcAft>
                          <a:spcPts val="0"/>
                        </a:spcAft>
                      </a:pPr>
                      <a:r>
                        <a:rPr lang="fr-FR" sz="1800" dirty="0">
                          <a:effectLst>
                            <a:outerShdw blurRad="38100" dist="38100" dir="2700000" algn="tl">
                              <a:srgbClr val="000000">
                                <a:alpha val="43137"/>
                              </a:srgbClr>
                            </a:outerShdw>
                          </a:effectLst>
                          <a:latin typeface="Times New Roman"/>
                          <a:ea typeface="Times New Roman"/>
                          <a:cs typeface="Arial"/>
                        </a:rPr>
                        <a:t>25%</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fr-FR" sz="1800" dirty="0">
                          <a:effectLst>
                            <a:outerShdw blurRad="38100" dist="38100" dir="2700000" algn="tl">
                              <a:srgbClr val="000000">
                                <a:alpha val="43137"/>
                              </a:srgbClr>
                            </a:outerShdw>
                          </a:effectLst>
                          <a:latin typeface="Times New Roman"/>
                          <a:ea typeface="Times New Roman"/>
                          <a:cs typeface="Arial"/>
                        </a:rPr>
                        <a:t>50%</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fr-FR" sz="1800" dirty="0">
                          <a:effectLst>
                            <a:outerShdw blurRad="38100" dist="38100" dir="2700000" algn="tl">
                              <a:srgbClr val="000000">
                                <a:alpha val="43137"/>
                              </a:srgbClr>
                            </a:outerShdw>
                          </a:effectLst>
                          <a:latin typeface="Times New Roman"/>
                          <a:ea typeface="Times New Roman"/>
                          <a:cs typeface="Arial"/>
                        </a:rPr>
                        <a:t>75 %</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5738">
                <a:tc rowSpan="2">
                  <a:txBody>
                    <a:bodyPr/>
                    <a:lstStyle/>
                    <a:p>
                      <a:pPr algn="ctr">
                        <a:lnSpc>
                          <a:spcPct val="200000"/>
                        </a:lnSpc>
                        <a:spcAft>
                          <a:spcPts val="0"/>
                        </a:spcAft>
                      </a:pPr>
                      <a:r>
                        <a:rPr lang="fr-FR" sz="1800" dirty="0">
                          <a:effectLst>
                            <a:outerShdw blurRad="38100" dist="38100" dir="2700000" algn="tl">
                              <a:srgbClr val="000000">
                                <a:alpha val="43137"/>
                              </a:srgbClr>
                            </a:outerShdw>
                          </a:effectLst>
                          <a:latin typeface="Times New Roman"/>
                          <a:ea typeface="Times New Roman"/>
                          <a:cs typeface="Arial"/>
                        </a:rPr>
                        <a:t>Temps coagulation de surnagent </a:t>
                      </a:r>
                      <a:r>
                        <a:rPr lang="fr-FR" sz="1800" dirty="0" smtClean="0">
                          <a:effectLst>
                            <a:outerShdw blurRad="38100" dist="38100" dir="2700000" algn="tl">
                              <a:srgbClr val="000000">
                                <a:alpha val="43137"/>
                              </a:srgbClr>
                            </a:outerShdw>
                          </a:effectLst>
                          <a:latin typeface="Times New Roman"/>
                          <a:ea typeface="Times New Roman"/>
                          <a:cs typeface="Arial"/>
                        </a:rPr>
                        <a:t>(s)</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200000"/>
                        </a:lnSpc>
                        <a:spcAft>
                          <a:spcPts val="0"/>
                        </a:spcAft>
                      </a:pPr>
                      <a:r>
                        <a:rPr lang="fr-FR" sz="1800" dirty="0" smtClean="0">
                          <a:effectLst>
                            <a:outerShdw blurRad="38100" dist="38100" dir="2700000" algn="tl">
                              <a:srgbClr val="000000">
                                <a:alpha val="43137"/>
                              </a:srgbClr>
                            </a:outerShdw>
                          </a:effectLst>
                          <a:latin typeface="Times New Roman" pitchFamily="18" charset="0"/>
                          <a:ea typeface="Times New Roman"/>
                          <a:cs typeface="Times New Roman" pitchFamily="18" charset="0"/>
                        </a:rPr>
                        <a:t>Latex </a:t>
                      </a:r>
                      <a:endParaRPr lang="fr-FR" sz="1800" dirty="0">
                        <a:effectLst>
                          <a:outerShdw blurRad="38100" dist="38100" dir="2700000" algn="tl">
                            <a:srgbClr val="000000">
                              <a:alpha val="43137"/>
                            </a:srgbClr>
                          </a:outerShdw>
                        </a:effectLst>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Calibri"/>
                          <a:ea typeface="Times New Roman"/>
                          <a:cs typeface="Arial"/>
                        </a:rPr>
                        <a:t>29</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Calibri"/>
                          <a:ea typeface="Times New Roman"/>
                          <a:cs typeface="Arial"/>
                        </a:rPr>
                        <a:t>46,5</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Calibri"/>
                          <a:ea typeface="Times New Roman"/>
                          <a:cs typeface="Arial"/>
                        </a:rPr>
                        <a:t>56,5</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9472">
                <a:tc vMerge="1">
                  <a:txBody>
                    <a:bodyPr/>
                    <a:lstStyle/>
                    <a:p>
                      <a:endParaRPr lang="fr-FR"/>
                    </a:p>
                  </a:txBody>
                  <a:tcPr/>
                </a:tc>
                <a:tc>
                  <a:txBody>
                    <a:bodyPr/>
                    <a:lstStyle/>
                    <a:p>
                      <a:pPr algn="l">
                        <a:lnSpc>
                          <a:spcPct val="200000"/>
                        </a:lnSpc>
                        <a:spcAft>
                          <a:spcPts val="0"/>
                        </a:spcAft>
                      </a:pPr>
                      <a:r>
                        <a:rPr lang="fr-FR" sz="1800" dirty="0" smtClean="0">
                          <a:effectLst>
                            <a:outerShdw blurRad="38100" dist="38100" dir="2700000" algn="tl">
                              <a:srgbClr val="000000">
                                <a:alpha val="43137"/>
                              </a:srgbClr>
                            </a:outerShdw>
                          </a:effectLst>
                          <a:latin typeface="Times New Roman" pitchFamily="18" charset="0"/>
                          <a:ea typeface="Times New Roman"/>
                          <a:cs typeface="Times New Roman" pitchFamily="18" charset="0"/>
                        </a:rPr>
                        <a:t>Feuilles</a:t>
                      </a:r>
                    </a:p>
                  </a:txBody>
                  <a:tcPr marL="68580" marR="68580"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fr-FR" sz="1800" dirty="0" smtClean="0">
                          <a:effectLst>
                            <a:outerShdw blurRad="38100" dist="38100" dir="2700000" algn="tl">
                              <a:srgbClr val="000000">
                                <a:alpha val="43137"/>
                              </a:srgbClr>
                            </a:outerShdw>
                          </a:effectLst>
                          <a:latin typeface="Times New Roman"/>
                          <a:ea typeface="Times New Roman"/>
                          <a:cs typeface="Arial"/>
                        </a:rPr>
                        <a:t>69,5</a:t>
                      </a:r>
                      <a:endParaRPr lang="fr-FR" sz="1800" dirty="0" smtClean="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fr-FR" sz="1800" dirty="0" smtClean="0">
                          <a:effectLst>
                            <a:outerShdw blurRad="38100" dist="38100" dir="2700000" algn="tl">
                              <a:srgbClr val="000000">
                                <a:alpha val="43137"/>
                              </a:srgbClr>
                            </a:outerShdw>
                          </a:effectLst>
                          <a:latin typeface="Times New Roman"/>
                          <a:ea typeface="Times New Roman"/>
                          <a:cs typeface="Arial"/>
                        </a:rPr>
                        <a:t>80,5</a:t>
                      </a:r>
                      <a:endParaRPr lang="fr-FR" sz="1800" dirty="0" smtClean="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fr-FR" sz="1800" dirty="0" smtClean="0">
                          <a:effectLst>
                            <a:outerShdw blurRad="38100" dist="38100" dir="2700000" algn="tl">
                              <a:srgbClr val="000000">
                                <a:alpha val="43137"/>
                              </a:srgbClr>
                            </a:outerShdw>
                          </a:effectLst>
                          <a:latin typeface="Times New Roman"/>
                          <a:ea typeface="Times New Roman"/>
                          <a:cs typeface="Arial"/>
                        </a:rPr>
                        <a:t>89,5</a:t>
                      </a:r>
                      <a:endParaRPr lang="fr-FR" sz="1800" dirty="0" smtClean="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9142">
                <a:tc rowSpan="2">
                  <a:txBody>
                    <a:bodyPr/>
                    <a:lstStyle/>
                    <a:p>
                      <a:pPr algn="ctr">
                        <a:lnSpc>
                          <a:spcPct val="200000"/>
                        </a:lnSpc>
                        <a:spcAft>
                          <a:spcPts val="0"/>
                        </a:spcAft>
                      </a:pPr>
                      <a:r>
                        <a:rPr lang="fr-FR" sz="1800" dirty="0">
                          <a:effectLst>
                            <a:outerShdw blurRad="38100" dist="38100" dir="2700000" algn="tl">
                              <a:srgbClr val="000000">
                                <a:alpha val="43137"/>
                              </a:srgbClr>
                            </a:outerShdw>
                          </a:effectLst>
                          <a:latin typeface="Times New Roman"/>
                          <a:ea typeface="Times New Roman"/>
                          <a:cs typeface="Arial"/>
                        </a:rPr>
                        <a:t>Temps coagulation de culot  (sec)</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200000"/>
                        </a:lnSpc>
                        <a:spcBef>
                          <a:spcPts val="0"/>
                        </a:spcBef>
                        <a:spcAft>
                          <a:spcPts val="0"/>
                        </a:spcAft>
                        <a:buClrTx/>
                        <a:buSzTx/>
                        <a:buFontTx/>
                        <a:buNone/>
                        <a:tabLst/>
                        <a:defRPr/>
                      </a:pPr>
                      <a:r>
                        <a:rPr lang="fr-FR" sz="1800" dirty="0" smtClean="0">
                          <a:effectLst>
                            <a:outerShdw blurRad="38100" dist="38100" dir="2700000" algn="tl">
                              <a:srgbClr val="000000">
                                <a:alpha val="43137"/>
                              </a:srgbClr>
                            </a:outerShdw>
                          </a:effectLst>
                          <a:latin typeface="Times New Roman" pitchFamily="18" charset="0"/>
                          <a:ea typeface="Times New Roman"/>
                          <a:cs typeface="Times New Roman" pitchFamily="18" charset="0"/>
                        </a:rPr>
                        <a:t>Latex </a:t>
                      </a:r>
                    </a:p>
                  </a:txBody>
                  <a:tcPr marL="68580" marR="68580"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Times New Roman"/>
                          <a:ea typeface="Times New Roman"/>
                          <a:cs typeface="Arial"/>
                        </a:rPr>
                        <a:t>12,5</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Times New Roman"/>
                          <a:ea typeface="Times New Roman"/>
                          <a:cs typeface="Arial"/>
                        </a:rPr>
                        <a:t>10,5</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Times New Roman"/>
                          <a:ea typeface="Times New Roman"/>
                          <a:cs typeface="Arial"/>
                        </a:rPr>
                        <a:t>7,5</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8706">
                <a:tc vMerge="1">
                  <a:txBody>
                    <a:bodyPr/>
                    <a:lstStyle/>
                    <a:p>
                      <a:endParaRPr lang="fr-FR"/>
                    </a:p>
                  </a:txBody>
                  <a:tcPr/>
                </a:tc>
                <a:tc>
                  <a:txBody>
                    <a:bodyPr/>
                    <a:lstStyle/>
                    <a:p>
                      <a:pPr algn="l">
                        <a:lnSpc>
                          <a:spcPct val="200000"/>
                        </a:lnSpc>
                        <a:spcAft>
                          <a:spcPts val="0"/>
                        </a:spcAft>
                      </a:pPr>
                      <a:r>
                        <a:rPr lang="fr-FR" sz="1800" dirty="0" smtClean="0">
                          <a:effectLst>
                            <a:outerShdw blurRad="38100" dist="38100" dir="2700000" algn="tl">
                              <a:srgbClr val="000000">
                                <a:alpha val="43137"/>
                              </a:srgbClr>
                            </a:outerShdw>
                          </a:effectLst>
                          <a:latin typeface="Times New Roman" pitchFamily="18" charset="0"/>
                          <a:ea typeface="Times New Roman"/>
                          <a:cs typeface="Times New Roman" pitchFamily="18" charset="0"/>
                        </a:rPr>
                        <a:t>feuilles</a:t>
                      </a:r>
                      <a:endParaRPr lang="fr-FR" sz="1800" dirty="0">
                        <a:effectLst>
                          <a:outerShdw blurRad="38100" dist="38100" dir="2700000" algn="tl">
                            <a:srgbClr val="000000">
                              <a:alpha val="43137"/>
                            </a:srgbClr>
                          </a:outerShdw>
                        </a:effectLst>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Calibri"/>
                          <a:ea typeface="Times New Roman"/>
                          <a:cs typeface="Arial"/>
                        </a:rPr>
                        <a:t>14</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Calibri"/>
                          <a:ea typeface="Times New Roman"/>
                          <a:cs typeface="Arial"/>
                        </a:rPr>
                        <a:t>9</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Calibri"/>
                          <a:ea typeface="Times New Roman"/>
                          <a:cs typeface="Arial"/>
                        </a:rPr>
                        <a:t>16</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775">
                <a:tc rowSpan="2">
                  <a:txBody>
                    <a:bodyPr/>
                    <a:lstStyle/>
                    <a:p>
                      <a:pPr algn="ctr">
                        <a:lnSpc>
                          <a:spcPct val="200000"/>
                        </a:lnSpc>
                        <a:spcAft>
                          <a:spcPts val="0"/>
                        </a:spcAft>
                      </a:pPr>
                      <a:r>
                        <a:rPr lang="fr-FR" sz="1800" dirty="0">
                          <a:effectLst>
                            <a:outerShdw blurRad="38100" dist="38100" dir="2700000" algn="tl">
                              <a:srgbClr val="000000">
                                <a:alpha val="43137"/>
                              </a:srgbClr>
                            </a:outerShdw>
                          </a:effectLst>
                          <a:latin typeface="Times New Roman"/>
                          <a:ea typeface="Times New Roman"/>
                          <a:cs typeface="Arial"/>
                        </a:rPr>
                        <a:t>Activité coagulante (surnagent)</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Times New Roman" pitchFamily="18" charset="0"/>
                          <a:ea typeface="Times New Roman"/>
                          <a:cs typeface="Times New Roman" pitchFamily="18" charset="0"/>
                        </a:rPr>
                        <a:t>Latex </a:t>
                      </a:r>
                      <a:endParaRPr lang="fr-FR" sz="1800" dirty="0">
                        <a:effectLst>
                          <a:outerShdw blurRad="38100" dist="38100" dir="2700000" algn="tl">
                            <a:srgbClr val="000000">
                              <a:alpha val="43137"/>
                            </a:srgbClr>
                          </a:outerShdw>
                        </a:effectLst>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Times New Roman"/>
                          <a:ea typeface="Times New Roman"/>
                          <a:cs typeface="Arial"/>
                        </a:rPr>
                        <a:t>3,44</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Times New Roman"/>
                          <a:ea typeface="Times New Roman"/>
                          <a:cs typeface="Arial"/>
                        </a:rPr>
                        <a:t>2.15</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Times New Roman"/>
                          <a:ea typeface="Times New Roman"/>
                          <a:cs typeface="Arial"/>
                        </a:rPr>
                        <a:t>1.77</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4775">
                <a:tc vMerge="1">
                  <a:txBody>
                    <a:bodyPr/>
                    <a:lstStyle/>
                    <a:p>
                      <a:endParaRPr lang="fr-FR"/>
                    </a:p>
                  </a:txBody>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Times New Roman" pitchFamily="18" charset="0"/>
                          <a:ea typeface="Times New Roman"/>
                          <a:cs typeface="Times New Roman" pitchFamily="18" charset="0"/>
                        </a:rPr>
                        <a:t>Feuilles </a:t>
                      </a:r>
                      <a:endParaRPr lang="fr-FR" sz="1800" dirty="0">
                        <a:effectLst>
                          <a:outerShdw blurRad="38100" dist="38100" dir="2700000" algn="tl">
                            <a:srgbClr val="000000">
                              <a:alpha val="43137"/>
                            </a:srgbClr>
                          </a:outerShdw>
                        </a:effectLst>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Calibri"/>
                          <a:ea typeface="Times New Roman"/>
                          <a:cs typeface="Arial"/>
                        </a:rPr>
                        <a:t>1,44</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Calibri"/>
                          <a:ea typeface="Times New Roman"/>
                          <a:cs typeface="Arial"/>
                        </a:rPr>
                        <a:t>1,24</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Calibri"/>
                          <a:ea typeface="Times New Roman"/>
                          <a:cs typeface="Arial"/>
                        </a:rPr>
                        <a:t>1,12</a:t>
                      </a:r>
                      <a:endParaRPr lang="fr-FR" sz="18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1311">
                <a:tc rowSpan="2">
                  <a:txBody>
                    <a:bodyPr/>
                    <a:lstStyle/>
                    <a:p>
                      <a:pPr algn="ctr">
                        <a:lnSpc>
                          <a:spcPct val="200000"/>
                        </a:lnSpc>
                        <a:spcAft>
                          <a:spcPts val="0"/>
                        </a:spcAft>
                      </a:pPr>
                      <a:r>
                        <a:rPr lang="fr-FR" sz="2000" dirty="0" smtClean="0">
                          <a:effectLst>
                            <a:outerShdw blurRad="38100" dist="38100" dir="2700000" algn="tl">
                              <a:srgbClr val="000000">
                                <a:alpha val="43137"/>
                              </a:srgbClr>
                            </a:outerShdw>
                          </a:effectLst>
                          <a:latin typeface="Times New Roman"/>
                          <a:ea typeface="Times New Roman"/>
                          <a:cs typeface="Arial"/>
                        </a:rPr>
                        <a:t>Activité coagulante (culot)</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Times New Roman" pitchFamily="18" charset="0"/>
                          <a:ea typeface="Times New Roman"/>
                          <a:cs typeface="Times New Roman" pitchFamily="18" charset="0"/>
                        </a:rPr>
                        <a:t>Latex </a:t>
                      </a:r>
                      <a:endParaRPr lang="fr-FR" sz="1800" dirty="0">
                        <a:effectLst>
                          <a:outerShdw blurRad="38100" dist="38100" dir="2700000" algn="tl">
                            <a:srgbClr val="000000">
                              <a:alpha val="43137"/>
                            </a:srgbClr>
                          </a:outerShdw>
                        </a:effectLst>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Aft>
                          <a:spcPts val="0"/>
                        </a:spcAft>
                      </a:pPr>
                      <a:r>
                        <a:rPr lang="fr-FR" sz="1600" dirty="0" smtClean="0">
                          <a:effectLst>
                            <a:outerShdw blurRad="38100" dist="38100" dir="2700000" algn="tl">
                              <a:srgbClr val="000000">
                                <a:alpha val="43137"/>
                              </a:srgbClr>
                            </a:outerShdw>
                          </a:effectLst>
                          <a:latin typeface="Times New Roman"/>
                          <a:ea typeface="Times New Roman"/>
                          <a:cs typeface="Arial"/>
                        </a:rPr>
                        <a:t>8,00</a:t>
                      </a:r>
                      <a:endParaRPr lang="fr-FR" sz="1600" dirty="0" smtClean="0">
                        <a:effectLst>
                          <a:outerShdw blurRad="38100" dist="38100" dir="2700000" algn="tl">
                            <a:srgbClr val="000000">
                              <a:alpha val="43137"/>
                            </a:srgbClr>
                          </a:outerShdw>
                        </a:effectLst>
                        <a:latin typeface="Times New Roman"/>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Aft>
                          <a:spcPts val="0"/>
                        </a:spcAft>
                      </a:pPr>
                      <a:r>
                        <a:rPr lang="fr-FR" sz="1600" dirty="0" smtClean="0">
                          <a:effectLst>
                            <a:outerShdw blurRad="38100" dist="38100" dir="2700000" algn="tl">
                              <a:srgbClr val="000000">
                                <a:alpha val="43137"/>
                              </a:srgbClr>
                            </a:outerShdw>
                          </a:effectLst>
                          <a:latin typeface="Times New Roman"/>
                          <a:ea typeface="Times New Roman"/>
                          <a:cs typeface="Arial"/>
                        </a:rPr>
                        <a:t>9,52</a:t>
                      </a:r>
                      <a:endParaRPr lang="fr-FR" sz="1600" dirty="0" smtClean="0">
                        <a:effectLst>
                          <a:outerShdw blurRad="38100" dist="38100" dir="2700000" algn="tl">
                            <a:srgbClr val="000000">
                              <a:alpha val="43137"/>
                            </a:srgbClr>
                          </a:outerShdw>
                        </a:effectLst>
                        <a:latin typeface="Times New Roman"/>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Aft>
                          <a:spcPts val="0"/>
                        </a:spcAft>
                      </a:pPr>
                      <a:r>
                        <a:rPr lang="fr-FR" sz="1600" dirty="0" smtClean="0">
                          <a:effectLst>
                            <a:outerShdw blurRad="38100" dist="38100" dir="2700000" algn="tl">
                              <a:srgbClr val="000000">
                                <a:alpha val="43137"/>
                              </a:srgbClr>
                            </a:outerShdw>
                          </a:effectLst>
                          <a:latin typeface="Times New Roman"/>
                          <a:ea typeface="Times New Roman"/>
                          <a:cs typeface="Arial"/>
                        </a:rPr>
                        <a:t>13,33</a:t>
                      </a:r>
                      <a:endParaRPr lang="fr-FR" sz="1600" dirty="0" smtClean="0">
                        <a:effectLst>
                          <a:outerShdw blurRad="38100" dist="38100" dir="2700000" algn="tl">
                            <a:srgbClr val="000000">
                              <a:alpha val="43137"/>
                            </a:srgbClr>
                          </a:outerShdw>
                        </a:effectLst>
                        <a:latin typeface="Times New Roman"/>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1311">
                <a:tc vMerge="1">
                  <a:txBody>
                    <a:bodyPr/>
                    <a:lstStyle/>
                    <a:p>
                      <a:endParaRPr lang="fr-FR"/>
                    </a:p>
                  </a:txBody>
                  <a:tcPr/>
                </a:tc>
                <a:tc>
                  <a:txBody>
                    <a:bodyPr/>
                    <a:lstStyle/>
                    <a:p>
                      <a:pPr algn="ctr">
                        <a:lnSpc>
                          <a:spcPct val="200000"/>
                        </a:lnSpc>
                        <a:spcAft>
                          <a:spcPts val="0"/>
                        </a:spcAft>
                      </a:pPr>
                      <a:r>
                        <a:rPr lang="fr-FR" sz="1800" dirty="0" smtClean="0">
                          <a:effectLst>
                            <a:outerShdw blurRad="38100" dist="38100" dir="2700000" algn="tl">
                              <a:srgbClr val="000000">
                                <a:alpha val="43137"/>
                              </a:srgbClr>
                            </a:outerShdw>
                          </a:effectLst>
                          <a:latin typeface="Times New Roman" pitchFamily="18" charset="0"/>
                          <a:ea typeface="Times New Roman"/>
                          <a:cs typeface="Times New Roman" pitchFamily="18" charset="0"/>
                        </a:rPr>
                        <a:t>Feuilles </a:t>
                      </a:r>
                      <a:endParaRPr lang="fr-FR" sz="1800" dirty="0" smtClean="0">
                        <a:effectLst>
                          <a:outerShdw blurRad="38100" dist="38100" dir="2700000" algn="tl">
                            <a:srgbClr val="000000">
                              <a:alpha val="43137"/>
                            </a:srgbClr>
                          </a:outerShdw>
                        </a:effectLst>
                        <a:latin typeface="Times New Roman"/>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Aft>
                          <a:spcPts val="0"/>
                        </a:spcAft>
                      </a:pPr>
                      <a:r>
                        <a:rPr lang="fr-FR" sz="1600" dirty="0" smtClean="0">
                          <a:effectLst>
                            <a:outerShdw blurRad="38100" dist="38100" dir="2700000" algn="tl">
                              <a:srgbClr val="000000">
                                <a:alpha val="43137"/>
                              </a:srgbClr>
                            </a:outerShdw>
                          </a:effectLst>
                          <a:latin typeface="Times New Roman"/>
                          <a:ea typeface="Times New Roman"/>
                          <a:cs typeface="Arial"/>
                        </a:rPr>
                        <a:t>7,14</a:t>
                      </a:r>
                      <a:endParaRPr lang="fr-FR" sz="1600" dirty="0" smtClean="0">
                        <a:effectLst>
                          <a:outerShdw blurRad="38100" dist="38100" dir="2700000" algn="tl">
                            <a:srgbClr val="000000">
                              <a:alpha val="43137"/>
                            </a:srgbClr>
                          </a:outerShdw>
                        </a:effectLst>
                        <a:latin typeface="Times New Roman"/>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Aft>
                          <a:spcPts val="0"/>
                        </a:spcAft>
                      </a:pPr>
                      <a:r>
                        <a:rPr lang="fr-FR" sz="1600" dirty="0" smtClean="0">
                          <a:effectLst>
                            <a:outerShdw blurRad="38100" dist="38100" dir="2700000" algn="tl">
                              <a:srgbClr val="000000">
                                <a:alpha val="43137"/>
                              </a:srgbClr>
                            </a:outerShdw>
                          </a:effectLst>
                          <a:latin typeface="Times New Roman"/>
                          <a:ea typeface="Times New Roman"/>
                          <a:cs typeface="Arial"/>
                        </a:rPr>
                        <a:t>11,11</a:t>
                      </a:r>
                      <a:endParaRPr lang="fr-FR" sz="1600" dirty="0" smtClean="0">
                        <a:effectLst>
                          <a:outerShdw blurRad="38100" dist="38100" dir="2700000" algn="tl">
                            <a:srgbClr val="000000">
                              <a:alpha val="43137"/>
                            </a:srgbClr>
                          </a:outerShdw>
                        </a:effectLst>
                        <a:latin typeface="Times New Roman"/>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Aft>
                          <a:spcPts val="0"/>
                        </a:spcAft>
                      </a:pPr>
                      <a:r>
                        <a:rPr lang="fr-FR" sz="1600" dirty="0" smtClean="0">
                          <a:effectLst>
                            <a:outerShdw blurRad="38100" dist="38100" dir="2700000" algn="tl">
                              <a:srgbClr val="000000">
                                <a:alpha val="43137"/>
                              </a:srgbClr>
                            </a:outerShdw>
                          </a:effectLst>
                          <a:latin typeface="Times New Roman"/>
                          <a:ea typeface="Times New Roman"/>
                          <a:cs typeface="Arial"/>
                        </a:rPr>
                        <a:t>16,66</a:t>
                      </a:r>
                      <a:endParaRPr lang="fr-FR" sz="1600" dirty="0" smtClean="0">
                        <a:effectLst>
                          <a:outerShdw blurRad="38100" dist="38100" dir="2700000" algn="tl">
                            <a:srgbClr val="000000">
                              <a:alpha val="43137"/>
                            </a:srgbClr>
                          </a:outerShdw>
                        </a:effectLst>
                        <a:latin typeface="Times New Roman"/>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2738">
                <a:tc gridSpan="5">
                  <a:txBody>
                    <a:bodyPr/>
                    <a:lstStyle/>
                    <a:p>
                      <a:pPr algn="ctr">
                        <a:lnSpc>
                          <a:spcPct val="200000"/>
                        </a:lnSpc>
                        <a:spcAft>
                          <a:spcPts val="0"/>
                        </a:spcAft>
                      </a:pPr>
                      <a:endParaRPr lang="fr-FR" sz="1600" dirty="0" smtClean="0">
                        <a:effectLst>
                          <a:outerShdw blurRad="38100" dist="38100" dir="2700000" algn="tl">
                            <a:srgbClr val="000000">
                              <a:alpha val="43137"/>
                            </a:srgbClr>
                          </a:outerShdw>
                        </a:effectLst>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bl>
          </a:graphicData>
        </a:graphic>
      </p:graphicFrame>
      <p:pic>
        <p:nvPicPr>
          <p:cNvPr id="5" name="Picture 21" descr="C:\Documents and Settings\Client\Bureau\DJAZIRI\صور متحركة\Fléches\flec085.gif"/>
          <p:cNvPicPr>
            <a:picLocks noChangeAspect="1" noChangeArrowheads="1" noCrop="1"/>
          </p:cNvPicPr>
          <p:nvPr/>
        </p:nvPicPr>
        <p:blipFill>
          <a:blip r:embed="rId2" cstate="print"/>
          <a:srcRect/>
          <a:stretch>
            <a:fillRect/>
          </a:stretch>
        </p:blipFill>
        <p:spPr bwMode="auto">
          <a:xfrm>
            <a:off x="22049" y="5052"/>
            <a:ext cx="724299" cy="575965"/>
          </a:xfrm>
          <a:prstGeom prst="rect">
            <a:avLst/>
          </a:prstGeom>
          <a:noFill/>
          <a:ln w="9525">
            <a:noFill/>
            <a:miter lim="800000"/>
            <a:headEnd/>
            <a:tailEnd/>
          </a:ln>
        </p:spPr>
      </p:pic>
      <p:sp>
        <p:nvSpPr>
          <p:cNvPr id="6" name="Rectangle 5"/>
          <p:cNvSpPr/>
          <p:nvPr/>
        </p:nvSpPr>
        <p:spPr>
          <a:xfrm>
            <a:off x="746348" y="545123"/>
            <a:ext cx="8064896" cy="430887"/>
          </a:xfrm>
          <a:prstGeom prst="rect">
            <a:avLst/>
          </a:prstGeom>
        </p:spPr>
        <p:txBody>
          <a:bodyPr wrap="square">
            <a:spAutoFit/>
          </a:bodyPr>
          <a:lstStyle/>
          <a:p>
            <a:pPr lvl="0" algn="justLow" eaLnBrk="0" fontAlgn="base" hangingPunct="0">
              <a:spcBef>
                <a:spcPct val="0"/>
              </a:spcBef>
              <a:spcAft>
                <a:spcPct val="0"/>
              </a:spcAft>
            </a:pPr>
            <a:r>
              <a:rPr lang="fr-FR" sz="2200" b="1" dirty="0" smtClean="0">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IV.1. R</a:t>
            </a:r>
            <a:r>
              <a:rPr lang="fr-FR" sz="2200" b="1" dirty="0" smtClean="0">
                <a:effectLst>
                  <a:outerShdw blurRad="38100" dist="38100" dir="2700000" algn="tl">
                    <a:srgbClr val="000000">
                      <a:alpha val="43137"/>
                    </a:srgbClr>
                  </a:outerShdw>
                </a:effectLst>
                <a:latin typeface="Calibri"/>
                <a:ea typeface="Times New Roman" pitchFamily="18" charset="0"/>
                <a:cs typeface="Times New Roman" pitchFamily="18" charset="0"/>
              </a:rPr>
              <a:t>é</a:t>
            </a:r>
            <a:r>
              <a:rPr lang="fr-FR" sz="2200" b="1" dirty="0" smtClean="0">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sultat de la pr</a:t>
            </a:r>
            <a:r>
              <a:rPr lang="fr-FR" sz="2200" b="1" dirty="0" smtClean="0">
                <a:effectLst>
                  <a:outerShdw blurRad="38100" dist="38100" dir="2700000" algn="tl">
                    <a:srgbClr val="000000">
                      <a:alpha val="43137"/>
                    </a:srgbClr>
                  </a:outerShdw>
                </a:effectLst>
                <a:latin typeface="Calibri"/>
                <a:ea typeface="Times New Roman" pitchFamily="18" charset="0"/>
                <a:cs typeface="Times New Roman" pitchFamily="18" charset="0"/>
              </a:rPr>
              <a:t>é</a:t>
            </a:r>
            <a:r>
              <a:rPr lang="fr-FR" sz="2200" b="1" dirty="0" smtClean="0">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cipitation au sulfate d</a:t>
            </a:r>
            <a:r>
              <a:rPr lang="fr-FR" sz="2200" b="1" dirty="0" smtClean="0">
                <a:effectLst>
                  <a:outerShdw blurRad="38100" dist="38100" dir="2700000" algn="tl">
                    <a:srgbClr val="000000">
                      <a:alpha val="43137"/>
                    </a:srgbClr>
                  </a:outerShdw>
                </a:effectLst>
                <a:latin typeface="Calibri"/>
                <a:ea typeface="Times New Roman" pitchFamily="18" charset="0"/>
                <a:cs typeface="Times New Roman" pitchFamily="18" charset="0"/>
              </a:rPr>
              <a:t>’</a:t>
            </a:r>
            <a:r>
              <a:rPr lang="fr-FR" sz="2200" b="1" dirty="0" smtClean="0">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ammonium</a:t>
            </a:r>
            <a:endParaRPr lang="fr-FR" sz="2200" dirty="0" smtClean="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246857" y="332656"/>
            <a:ext cx="6647974" cy="46166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5759450" algn="r"/>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V. le rendement en prot</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ines </a:t>
            </a:r>
            <a:r>
              <a:rPr lang="fr-FR" sz="2400" b="1" dirty="0" smtClean="0">
                <a:solidFill>
                  <a:schemeClr val="tx1"/>
                </a:solidFill>
                <a:latin typeface="Times New Roman" pitchFamily="18" charset="0"/>
                <a:ea typeface="Times New Roman" pitchFamily="18" charset="0"/>
                <a:cs typeface="Times New Roman" pitchFamily="18" charset="0"/>
              </a:rPr>
              <a:t>de </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pr</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-purification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a:spLocks noChangeArrowheads="1"/>
          </p:cNvSpPr>
          <p:nvPr/>
        </p:nvSpPr>
        <p:spPr bwMode="auto">
          <a:xfrm>
            <a:off x="241917" y="1052736"/>
            <a:ext cx="4379725"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endPar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Char char="•"/>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Rendement de pr</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-purification</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a:spLocks noChangeArrowheads="1"/>
          </p:cNvSpPr>
          <p:nvPr/>
        </p:nvSpPr>
        <p:spPr bwMode="auto">
          <a:xfrm>
            <a:off x="457200" y="1352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11" name="Rectangle 10"/>
              <p:cNvSpPr/>
              <p:nvPr/>
            </p:nvSpPr>
            <p:spPr>
              <a:xfrm>
                <a:off x="462981" y="2160732"/>
                <a:ext cx="3937595" cy="4522648"/>
              </a:xfrm>
              <a:prstGeom prst="rect">
                <a:avLst/>
              </a:prstGeom>
            </p:spPr>
            <p:txBody>
              <a:bodyPr wrap="square">
                <a:spAutoFit/>
              </a:bodyPr>
              <a:lstStyle/>
              <a:p>
                <a:pPr marL="228600">
                  <a:lnSpc>
                    <a:spcPct val="115000"/>
                  </a:lnSpc>
                  <a:spcAft>
                    <a:spcPts val="1000"/>
                  </a:spcAft>
                  <a:tabLst>
                    <a:tab pos="1466850" algn="l"/>
                  </a:tabLst>
                </a:pPr>
                <a:r>
                  <a:rPr lang="fr-FR" sz="2400" b="1" dirty="0" smtClean="0">
                    <a:latin typeface="Times New Roman" pitchFamily="18" charset="0"/>
                    <a:ea typeface="Calibri"/>
                    <a:cs typeface="Times New Roman" pitchFamily="18" charset="0"/>
                  </a:rPr>
                  <a:t>pour  latex:</a:t>
                </a:r>
              </a:p>
              <a:p>
                <a:pPr marL="228600" algn="ctr">
                  <a:lnSpc>
                    <a:spcPct val="115000"/>
                  </a:lnSpc>
                  <a:spcAft>
                    <a:spcPts val="1000"/>
                  </a:spcAft>
                  <a:tabLst>
                    <a:tab pos="1466850" algn="l"/>
                  </a:tabLst>
                </a:pPr>
                <a:r>
                  <a:rPr lang="fr-FR" sz="2400" dirty="0" smtClean="0">
                    <a:latin typeface="Times New Roman"/>
                    <a:ea typeface="Calibri"/>
                    <a:cs typeface="Arial"/>
                  </a:rPr>
                  <a:t>Re </a:t>
                </a:r>
                <a:r>
                  <a:rPr lang="fr-FR" sz="2400" dirty="0">
                    <a:latin typeface="Times New Roman"/>
                    <a:ea typeface="Calibri"/>
                    <a:cs typeface="Arial"/>
                  </a:rPr>
                  <a:t>=</a:t>
                </a:r>
                <a14:m>
                  <m:oMath xmlns:m="http://schemas.openxmlformats.org/officeDocument/2006/math">
                    <m:r>
                      <a:rPr lang="fr-FR" sz="2400" i="1">
                        <a:effectLst/>
                        <a:latin typeface="Cambria Math"/>
                        <a:ea typeface="Calibri"/>
                        <a:cs typeface="Times New Roman"/>
                      </a:rPr>
                      <m:t>  </m:t>
                    </m:r>
                    <m:f>
                      <m:fPr>
                        <m:ctrlPr>
                          <a:rPr lang="fr-FR" sz="2400" i="1">
                            <a:effectLst/>
                            <a:latin typeface="Cambria Math" panose="02040503050406030204" pitchFamily="18" charset="0"/>
                            <a:ea typeface="Calibri"/>
                            <a:cs typeface="Times New Roman"/>
                          </a:rPr>
                        </m:ctrlPr>
                      </m:fPr>
                      <m:num>
                        <m:r>
                          <m:rPr>
                            <m:sty m:val="p"/>
                          </m:rPr>
                          <a:rPr lang="fr-FR" sz="2400">
                            <a:effectLst/>
                            <a:latin typeface="Cambria Math"/>
                            <a:ea typeface="Calibri"/>
                            <a:cs typeface="Times New Roman"/>
                          </a:rPr>
                          <m:t>Fp</m:t>
                        </m:r>
                      </m:num>
                      <m:den>
                        <m:r>
                          <a:rPr lang="fr-FR" sz="2400">
                            <a:effectLst/>
                            <a:latin typeface="Cambria Math"/>
                            <a:ea typeface="Calibri"/>
                            <a:cs typeface="Times New Roman"/>
                          </a:rPr>
                          <m:t> </m:t>
                        </m:r>
                        <m:r>
                          <m:rPr>
                            <m:sty m:val="p"/>
                          </m:rPr>
                          <a:rPr lang="fr-FR" sz="2400">
                            <a:effectLst/>
                            <a:latin typeface="Cambria Math"/>
                            <a:ea typeface="Calibri"/>
                            <a:cs typeface="Times New Roman"/>
                          </a:rPr>
                          <m:t>Fb</m:t>
                        </m:r>
                      </m:den>
                    </m:f>
                  </m:oMath>
                </a14:m>
                <a:r>
                  <a:rPr lang="fr-FR" sz="2400" dirty="0">
                    <a:effectLst/>
                    <a:latin typeface="Times New Roman"/>
                    <a:ea typeface="Times New Roman"/>
                    <a:cs typeface="Arial"/>
                  </a:rPr>
                  <a:t>×100 = 50 % </a:t>
                </a:r>
                <a:endParaRPr lang="fr-FR" sz="2400" dirty="0" smtClean="0">
                  <a:effectLst/>
                  <a:latin typeface="Times New Roman"/>
                  <a:ea typeface="Times New Roman"/>
                  <a:cs typeface="Arial"/>
                </a:endParaRPr>
              </a:p>
              <a:p>
                <a:pPr marL="228600">
                  <a:lnSpc>
                    <a:spcPct val="115000"/>
                  </a:lnSpc>
                  <a:spcAft>
                    <a:spcPts val="1000"/>
                  </a:spcAft>
                  <a:tabLst>
                    <a:tab pos="1466850" algn="l"/>
                  </a:tabLst>
                </a:pPr>
                <a:endParaRPr lang="fr-FR" sz="2400" dirty="0" smtClean="0">
                  <a:effectLst/>
                  <a:latin typeface="Calibri"/>
                  <a:ea typeface="Calibri"/>
                  <a:cs typeface="Arial"/>
                </a:endParaRPr>
              </a:p>
              <a:p>
                <a:pPr marL="228600">
                  <a:lnSpc>
                    <a:spcPct val="115000"/>
                  </a:lnSpc>
                  <a:spcAft>
                    <a:spcPts val="1000"/>
                  </a:spcAft>
                  <a:tabLst>
                    <a:tab pos="1466850" algn="l"/>
                  </a:tabLst>
                </a:pPr>
                <a:r>
                  <a:rPr lang="fr-FR" sz="2400" b="1" dirty="0" smtClean="0">
                    <a:effectLst/>
                    <a:latin typeface="Times New Roman"/>
                    <a:ea typeface="Calibri"/>
                    <a:cs typeface="Arial"/>
                  </a:rPr>
                  <a:t>Pour les feuilles :</a:t>
                </a:r>
              </a:p>
              <a:p>
                <a:pPr marL="228600" algn="ctr">
                  <a:lnSpc>
                    <a:spcPct val="115000"/>
                  </a:lnSpc>
                  <a:spcAft>
                    <a:spcPts val="1000"/>
                  </a:spcAft>
                  <a:tabLst>
                    <a:tab pos="1466850" algn="l"/>
                  </a:tabLst>
                </a:pPr>
                <a:r>
                  <a:rPr lang="fr-FR" sz="2400" dirty="0" smtClean="0">
                    <a:effectLst/>
                    <a:latin typeface="Times New Roman"/>
                    <a:ea typeface="Calibri"/>
                    <a:cs typeface="Arial"/>
                  </a:rPr>
                  <a:t>Re </a:t>
                </a:r>
                <a:r>
                  <a:rPr lang="fr-FR" sz="2400" dirty="0">
                    <a:effectLst/>
                    <a:latin typeface="Times New Roman"/>
                    <a:ea typeface="Calibri"/>
                    <a:cs typeface="Arial"/>
                  </a:rPr>
                  <a:t>=</a:t>
                </a:r>
                <a14:m>
                  <m:oMath xmlns:m="http://schemas.openxmlformats.org/officeDocument/2006/math">
                    <m:r>
                      <a:rPr lang="fr-FR" sz="2400" i="1">
                        <a:effectLst/>
                        <a:latin typeface="Cambria Math"/>
                        <a:ea typeface="Calibri"/>
                        <a:cs typeface="Times New Roman"/>
                      </a:rPr>
                      <m:t>  </m:t>
                    </m:r>
                    <m:f>
                      <m:fPr>
                        <m:ctrlPr>
                          <a:rPr lang="fr-FR" sz="2400" i="1">
                            <a:effectLst/>
                            <a:latin typeface="Cambria Math" panose="02040503050406030204" pitchFamily="18" charset="0"/>
                            <a:ea typeface="Calibri"/>
                            <a:cs typeface="Times New Roman"/>
                          </a:rPr>
                        </m:ctrlPr>
                      </m:fPr>
                      <m:num>
                        <m:r>
                          <m:rPr>
                            <m:sty m:val="p"/>
                          </m:rPr>
                          <a:rPr lang="fr-FR" sz="2400">
                            <a:effectLst/>
                            <a:latin typeface="Cambria Math"/>
                            <a:ea typeface="Calibri"/>
                            <a:cs typeface="Times New Roman"/>
                          </a:rPr>
                          <m:t>Fp</m:t>
                        </m:r>
                      </m:num>
                      <m:den>
                        <m:r>
                          <a:rPr lang="fr-FR" sz="2400">
                            <a:effectLst/>
                            <a:latin typeface="Cambria Math"/>
                            <a:ea typeface="Calibri"/>
                            <a:cs typeface="Times New Roman"/>
                          </a:rPr>
                          <m:t> </m:t>
                        </m:r>
                        <m:r>
                          <m:rPr>
                            <m:sty m:val="p"/>
                          </m:rPr>
                          <a:rPr lang="fr-FR" sz="2400">
                            <a:effectLst/>
                            <a:latin typeface="Cambria Math"/>
                            <a:ea typeface="Calibri"/>
                            <a:cs typeface="Times New Roman"/>
                          </a:rPr>
                          <m:t>Fb</m:t>
                        </m:r>
                      </m:den>
                    </m:f>
                  </m:oMath>
                </a14:m>
                <a:r>
                  <a:rPr lang="fr-FR" sz="2400" dirty="0">
                    <a:effectLst/>
                    <a:latin typeface="Times New Roman"/>
                    <a:ea typeface="Times New Roman"/>
                    <a:cs typeface="Arial"/>
                  </a:rPr>
                  <a:t>×100 = 9,84 % </a:t>
                </a:r>
                <a:endParaRPr lang="fr-FR" sz="2400" dirty="0">
                  <a:effectLst/>
                  <a:latin typeface="Calibri"/>
                  <a:ea typeface="Calibri"/>
                  <a:cs typeface="Arial"/>
                </a:endParaRPr>
              </a:p>
              <a:p>
                <a:pPr>
                  <a:lnSpc>
                    <a:spcPct val="115000"/>
                  </a:lnSpc>
                  <a:spcAft>
                    <a:spcPts val="1000"/>
                  </a:spcAft>
                  <a:tabLst>
                    <a:tab pos="1466850" algn="l"/>
                  </a:tabLst>
                </a:pPr>
                <a:r>
                  <a:rPr lang="fr-FR" sz="2400" dirty="0">
                    <a:effectLst/>
                    <a:latin typeface="Times New Roman"/>
                    <a:ea typeface="Times New Roman"/>
                    <a:cs typeface="Arial"/>
                  </a:rPr>
                  <a:t> </a:t>
                </a:r>
                <a:endParaRPr lang="fr-FR" sz="2400" dirty="0">
                  <a:effectLst/>
                  <a:latin typeface="Calibri"/>
                  <a:ea typeface="Calibri"/>
                  <a:cs typeface="Arial"/>
                </a:endParaRPr>
              </a:p>
              <a:p>
                <a:pPr lvl="2" fontAlgn="base">
                  <a:spcBef>
                    <a:spcPct val="0"/>
                  </a:spcBef>
                  <a:spcAft>
                    <a:spcPct val="0"/>
                  </a:spcAft>
                </a:pPr>
                <a:endParaRPr lang="fr-FR" sz="2400" dirty="0" smtClean="0">
                  <a:solidFill>
                    <a:prstClr val="black"/>
                  </a:solidFill>
                  <a:latin typeface="Times New Roman" pitchFamily="18" charset="0"/>
                  <a:cs typeface="Times New Roman" pitchFamily="18" charset="0"/>
                </a:endParaRPr>
              </a:p>
              <a:p>
                <a:pPr lvl="2" fontAlgn="base">
                  <a:spcBef>
                    <a:spcPct val="0"/>
                  </a:spcBef>
                  <a:spcAft>
                    <a:spcPct val="0"/>
                  </a:spcAft>
                </a:pPr>
                <a:endParaRPr lang="fr-FR" sz="2400" dirty="0" smtClean="0">
                  <a:solidFill>
                    <a:prstClr val="black"/>
                  </a:solidFill>
                  <a:latin typeface="Arial" pitchFamily="34" charset="0"/>
                  <a:cs typeface="Arial"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462981" y="2160732"/>
                <a:ext cx="3937595" cy="4522648"/>
              </a:xfrm>
              <a:prstGeom prst="rect">
                <a:avLst/>
              </a:prstGeom>
              <a:blipFill rotWithShape="1">
                <a:blip r:embed="rId2"/>
                <a:stretch>
                  <a:fillRect t="-539"/>
                </a:stretch>
              </a:blipFill>
            </p:spPr>
            <p:txBody>
              <a:bodyPr/>
              <a:lstStyle/>
              <a:p>
                <a:r>
                  <a:rPr lang="fr-FR">
                    <a:noFill/>
                  </a:rPr>
                  <a:t> </a:t>
                </a:r>
              </a:p>
            </p:txBody>
          </p:sp>
        </mc:Fallback>
      </mc:AlternateContent>
    </p:spTree>
  </p:cSld>
  <p:clrMapOvr>
    <a:masterClrMapping/>
  </p:clrMapOvr>
  <p:transition spd="med">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903015" y="159023"/>
            <a:ext cx="7557417" cy="461665"/>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VI. Essai de fabrication de fromage </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à</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pâte fra</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î</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che</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Tableau 2"/>
          <p:cNvGraphicFramePr>
            <a:graphicFrameLocks noGrp="1"/>
          </p:cNvGraphicFramePr>
          <p:nvPr>
            <p:extLst>
              <p:ext uri="{D42A27DB-BD31-4B8C-83A1-F6EECF244321}">
                <p14:modId xmlns:p14="http://schemas.microsoft.com/office/powerpoint/2010/main" val="3818391057"/>
              </p:ext>
            </p:extLst>
          </p:nvPr>
        </p:nvGraphicFramePr>
        <p:xfrm>
          <a:off x="395536" y="2636910"/>
          <a:ext cx="8208912" cy="3672410"/>
        </p:xfrm>
        <a:graphic>
          <a:graphicData uri="http://schemas.openxmlformats.org/drawingml/2006/table">
            <a:tbl>
              <a:tblPr/>
              <a:tblGrid>
                <a:gridCol w="2722517"/>
                <a:gridCol w="2822703"/>
                <a:gridCol w="2663692"/>
              </a:tblGrid>
              <a:tr h="734482">
                <a:tc>
                  <a:txBody>
                    <a:bodyPr/>
                    <a:lstStyle/>
                    <a:p>
                      <a:pPr algn="ctr">
                        <a:lnSpc>
                          <a:spcPct val="150000"/>
                        </a:lnSpc>
                        <a:spcBef>
                          <a:spcPts val="1200"/>
                        </a:spcBef>
                        <a:spcAft>
                          <a:spcPts val="0"/>
                        </a:spcAft>
                      </a:pPr>
                      <a:r>
                        <a:rPr lang="fr-FR" sz="2000" dirty="0">
                          <a:effectLst>
                            <a:outerShdw blurRad="38100" dist="38100" dir="2700000" algn="tl">
                              <a:srgbClr val="000000">
                                <a:alpha val="43137"/>
                              </a:srgbClr>
                            </a:outerShdw>
                          </a:effectLst>
                          <a:latin typeface="Times New Roman"/>
                          <a:ea typeface="Times New Roman"/>
                          <a:cs typeface="Arial"/>
                        </a:rPr>
                        <a:t>Paramètre</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a:effectLst>
                            <a:outerShdw blurRad="38100" dist="38100" dir="2700000" algn="tl">
                              <a:srgbClr val="000000">
                                <a:alpha val="43137"/>
                              </a:srgbClr>
                            </a:outerShdw>
                          </a:effectLst>
                          <a:latin typeface="Times New Roman"/>
                          <a:ea typeface="Times New Roman"/>
                          <a:cs typeface="Arial"/>
                        </a:rPr>
                        <a:t>lait</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a:effectLst>
                            <a:outerShdw blurRad="38100" dist="38100" dir="2700000" algn="tl">
                              <a:srgbClr val="000000">
                                <a:alpha val="43137"/>
                              </a:srgbClr>
                            </a:outerShdw>
                          </a:effectLst>
                          <a:latin typeface="Times New Roman"/>
                          <a:ea typeface="Times New Roman"/>
                          <a:cs typeface="Arial"/>
                        </a:rPr>
                        <a:t>Norme</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4482">
                <a:tc>
                  <a:txBody>
                    <a:bodyPr/>
                    <a:lstStyle/>
                    <a:p>
                      <a:pPr algn="ctr">
                        <a:lnSpc>
                          <a:spcPct val="150000"/>
                        </a:lnSpc>
                        <a:spcBef>
                          <a:spcPts val="1200"/>
                        </a:spcBef>
                        <a:spcAft>
                          <a:spcPts val="0"/>
                        </a:spcAft>
                      </a:pPr>
                      <a:r>
                        <a:rPr lang="fr-FR" sz="2000" dirty="0">
                          <a:effectLst>
                            <a:outerShdw blurRad="38100" dist="38100" dir="2700000" algn="tl">
                              <a:srgbClr val="000000">
                                <a:alpha val="43137"/>
                              </a:srgbClr>
                            </a:outerShdw>
                          </a:effectLst>
                          <a:latin typeface="Times New Roman"/>
                          <a:ea typeface="Times New Roman"/>
                          <a:cs typeface="Arial"/>
                        </a:rPr>
                        <a:t>L’acidité (°D)</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a:effectLst>
                            <a:outerShdw blurRad="38100" dist="38100" dir="2700000" algn="tl">
                              <a:srgbClr val="000000">
                                <a:alpha val="43137"/>
                              </a:srgbClr>
                            </a:outerShdw>
                          </a:effectLst>
                          <a:latin typeface="Times New Roman"/>
                          <a:ea typeface="Times New Roman"/>
                          <a:cs typeface="Arial"/>
                        </a:rPr>
                        <a:t>17</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a:effectLst>
                            <a:outerShdw blurRad="38100" dist="38100" dir="2700000" algn="tl">
                              <a:srgbClr val="000000">
                                <a:alpha val="43137"/>
                              </a:srgbClr>
                            </a:outerShdw>
                          </a:effectLst>
                          <a:latin typeface="Times New Roman"/>
                          <a:ea typeface="Times New Roman"/>
                          <a:cs typeface="Arial"/>
                        </a:rPr>
                        <a:t>14-18</a:t>
                      </a:r>
                      <a:endParaRPr lang="fr-FR" sz="200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4482">
                <a:tc>
                  <a:txBody>
                    <a:bodyPr/>
                    <a:lstStyle/>
                    <a:p>
                      <a:pPr algn="ctr">
                        <a:lnSpc>
                          <a:spcPct val="150000"/>
                        </a:lnSpc>
                        <a:spcBef>
                          <a:spcPts val="1200"/>
                        </a:spcBef>
                        <a:spcAft>
                          <a:spcPts val="0"/>
                        </a:spcAft>
                      </a:pPr>
                      <a:r>
                        <a:rPr lang="fr-FR" sz="2000" dirty="0">
                          <a:effectLst>
                            <a:outerShdw blurRad="38100" dist="38100" dir="2700000" algn="tl">
                              <a:srgbClr val="000000">
                                <a:alpha val="43137"/>
                              </a:srgbClr>
                            </a:outerShdw>
                          </a:effectLst>
                          <a:latin typeface="Times New Roman"/>
                          <a:ea typeface="Times New Roman"/>
                          <a:cs typeface="Arial"/>
                        </a:rPr>
                        <a:t>Matière sèche (EST) g/l</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smtClean="0">
                          <a:effectLst>
                            <a:outerShdw blurRad="38100" dist="38100" dir="2700000" algn="tl">
                              <a:srgbClr val="000000">
                                <a:alpha val="43137"/>
                              </a:srgbClr>
                            </a:outerShdw>
                          </a:effectLst>
                          <a:latin typeface="Times New Roman"/>
                          <a:ea typeface="Times New Roman"/>
                          <a:cs typeface="Arial"/>
                        </a:rPr>
                        <a:t>86,34</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a:effectLst>
                            <a:outerShdw blurRad="38100" dist="38100" dir="2700000" algn="tl">
                              <a:srgbClr val="000000">
                                <a:alpha val="43137"/>
                              </a:srgbClr>
                            </a:outerShdw>
                          </a:effectLst>
                          <a:latin typeface="Times New Roman"/>
                          <a:ea typeface="Times New Roman"/>
                          <a:cs typeface="Arial"/>
                        </a:rPr>
                        <a:t>90</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4482">
                <a:tc>
                  <a:txBody>
                    <a:bodyPr/>
                    <a:lstStyle/>
                    <a:p>
                      <a:pPr algn="ctr">
                        <a:lnSpc>
                          <a:spcPct val="150000"/>
                        </a:lnSpc>
                        <a:spcBef>
                          <a:spcPts val="1200"/>
                        </a:spcBef>
                        <a:spcAft>
                          <a:spcPts val="0"/>
                        </a:spcAft>
                      </a:pPr>
                      <a:r>
                        <a:rPr lang="fr-FR" sz="2000">
                          <a:effectLst>
                            <a:outerShdw blurRad="38100" dist="38100" dir="2700000" algn="tl">
                              <a:srgbClr val="000000">
                                <a:alpha val="43137"/>
                              </a:srgbClr>
                            </a:outerShdw>
                          </a:effectLst>
                          <a:latin typeface="Times New Roman"/>
                          <a:ea typeface="Times New Roman"/>
                          <a:cs typeface="Arial"/>
                        </a:rPr>
                        <a:t>Matière grasse (g/l)</a:t>
                      </a:r>
                      <a:endParaRPr lang="fr-FR" sz="200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a:effectLst>
                            <a:outerShdw blurRad="38100" dist="38100" dir="2700000" algn="tl">
                              <a:srgbClr val="000000">
                                <a:alpha val="43137"/>
                              </a:srgbClr>
                            </a:outerShdw>
                          </a:effectLst>
                          <a:latin typeface="Times New Roman"/>
                          <a:ea typeface="Times New Roman"/>
                          <a:cs typeface="Arial"/>
                        </a:rPr>
                        <a:t>28</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a:effectLst>
                            <a:outerShdw blurRad="38100" dist="38100" dir="2700000" algn="tl">
                              <a:srgbClr val="000000">
                                <a:alpha val="43137"/>
                              </a:srgbClr>
                            </a:outerShdw>
                          </a:effectLst>
                          <a:latin typeface="Times New Roman"/>
                          <a:ea typeface="Times New Roman"/>
                          <a:cs typeface="Arial"/>
                        </a:rPr>
                        <a:t>28</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4482">
                <a:tc>
                  <a:txBody>
                    <a:bodyPr/>
                    <a:lstStyle/>
                    <a:p>
                      <a:pPr algn="ctr">
                        <a:lnSpc>
                          <a:spcPct val="150000"/>
                        </a:lnSpc>
                        <a:spcBef>
                          <a:spcPts val="1200"/>
                        </a:spcBef>
                        <a:spcAft>
                          <a:spcPts val="0"/>
                        </a:spcAft>
                      </a:pPr>
                      <a:r>
                        <a:rPr lang="fr-FR" sz="2000">
                          <a:effectLst>
                            <a:outerShdw blurRad="38100" dist="38100" dir="2700000" algn="tl">
                              <a:srgbClr val="000000">
                                <a:alpha val="43137"/>
                              </a:srgbClr>
                            </a:outerShdw>
                          </a:effectLst>
                          <a:latin typeface="Times New Roman"/>
                          <a:ea typeface="Times New Roman"/>
                          <a:cs typeface="Arial"/>
                        </a:rPr>
                        <a:t>ESD (g/l)</a:t>
                      </a:r>
                      <a:endParaRPr lang="fr-FR" sz="200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smtClean="0">
                          <a:effectLst>
                            <a:outerShdw blurRad="38100" dist="38100" dir="2700000" algn="tl">
                              <a:srgbClr val="000000">
                                <a:alpha val="43137"/>
                              </a:srgbClr>
                            </a:outerShdw>
                          </a:effectLst>
                          <a:latin typeface="Times New Roman"/>
                          <a:ea typeface="Times New Roman"/>
                          <a:cs typeface="Arial"/>
                        </a:rPr>
                        <a:t>61.82</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smtClean="0">
                          <a:effectLst>
                            <a:outerShdw blurRad="38100" dist="38100" dir="2700000" algn="tl">
                              <a:srgbClr val="000000">
                                <a:alpha val="43137"/>
                              </a:srgbClr>
                            </a:outerShdw>
                          </a:effectLst>
                          <a:latin typeface="Times New Roman"/>
                          <a:ea typeface="Times New Roman"/>
                          <a:cs typeface="Arial"/>
                        </a:rPr>
                        <a:t>62</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2"/>
          <p:cNvSpPr>
            <a:spLocks noChangeArrowheads="1"/>
          </p:cNvSpPr>
          <p:nvPr/>
        </p:nvSpPr>
        <p:spPr bwMode="auto">
          <a:xfrm>
            <a:off x="107504" y="1857018"/>
            <a:ext cx="8820472"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Tableau</a:t>
            </a:r>
            <a:r>
              <a:rPr kumimoji="0" lang="fr-FR" sz="20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les r</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sultats des analyses physico-chimiques du lait utilis</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pour la fabrication du fromage </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à</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pâte fra</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î</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che.</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107504" y="766444"/>
            <a:ext cx="7128792" cy="400110"/>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lvl="0" algn="justLow" eaLnBrk="0" fontAlgn="base" hangingPunct="0">
              <a:spcBef>
                <a:spcPct val="0"/>
              </a:spcBef>
              <a:spcAft>
                <a:spcPct val="0"/>
              </a:spcAft>
            </a:pPr>
            <a:r>
              <a:rPr lang="fr-FR" sz="2000" b="1" dirty="0" smtClean="0">
                <a:latin typeface="Times New Roman" pitchFamily="18" charset="0"/>
                <a:ea typeface="Times New Roman" pitchFamily="18" charset="0"/>
                <a:cs typeface="Times New Roman" pitchFamily="18" charset="0"/>
              </a:rPr>
              <a:t>VI.1. Résultats des analyses physico-chimiques</a:t>
            </a:r>
            <a:endParaRPr lang="fr-FR" sz="2000" dirty="0" smtClean="0">
              <a:latin typeface="Times New Roman" pitchFamily="18" charset="0"/>
              <a:cs typeface="Times New Roman" pitchFamily="18" charset="0"/>
            </a:endParaRPr>
          </a:p>
        </p:txBody>
      </p:sp>
      <p:sp>
        <p:nvSpPr>
          <p:cNvPr id="7" name="Ellipse 6"/>
          <p:cNvSpPr/>
          <p:nvPr/>
        </p:nvSpPr>
        <p:spPr>
          <a:xfrm>
            <a:off x="251520" y="1340768"/>
            <a:ext cx="2880320" cy="432048"/>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b="1"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Times New Roman" pitchFamily="18" charset="0"/>
                <a:cs typeface="Times New Roman" pitchFamily="18" charset="0"/>
              </a:rPr>
              <a:t>VI.1.1. Le lait </a:t>
            </a:r>
            <a:endParaRPr lang="fr-FR" sz="2000" b="1" dirty="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Times New Roman" pitchFamily="18" charset="0"/>
              <a:cs typeface="Times New Roman" pitchFamily="18" charset="0"/>
            </a:endParaRPr>
          </a:p>
        </p:txBody>
      </p:sp>
      <p:pic>
        <p:nvPicPr>
          <p:cNvPr id="8" name="Picture 21" descr="C:\Documents and Settings\Client\Bureau\DJAZIRI\صور متحركة\Fléches\flec085.gif"/>
          <p:cNvPicPr>
            <a:picLocks noChangeAspect="1" noChangeArrowheads="1" noCrop="1"/>
          </p:cNvPicPr>
          <p:nvPr/>
        </p:nvPicPr>
        <p:blipFill>
          <a:blip r:embed="rId2" cstate="print"/>
          <a:srcRect/>
          <a:stretch>
            <a:fillRect/>
          </a:stretch>
        </p:blipFill>
        <p:spPr bwMode="auto">
          <a:xfrm>
            <a:off x="103285" y="116632"/>
            <a:ext cx="724299" cy="575965"/>
          </a:xfrm>
          <a:prstGeom prst="rect">
            <a:avLst/>
          </a:prstGeom>
          <a:noFill/>
          <a:ln w="9525">
            <a:noFill/>
            <a:miter lim="800000"/>
            <a:headEnd/>
            <a:tailEnd/>
          </a:ln>
        </p:spPr>
      </p:pic>
    </p:spTree>
  </p:cSld>
  <p:clrMapOvr>
    <a:masterClrMapping/>
  </p:clrMapOvr>
  <p:transition spd="med">
    <p:cover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1153288"/>
            <a:ext cx="776257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Tableau</a:t>
            </a:r>
            <a:r>
              <a:rPr kumimoji="0" lang="fr-FR" sz="2000" b="1" i="0" u="none" strike="noStrike" cap="none" normalizeH="0" baseline="0" dirty="0" smtClean="0">
                <a:ln>
                  <a:noFill/>
                </a:ln>
                <a:solidFill>
                  <a:schemeClr val="tx1"/>
                </a:solidFill>
                <a:effectLst/>
                <a:latin typeface="Calibri"/>
                <a:ea typeface="Times New Roman" pitchFamily="18" charset="0"/>
                <a:cs typeface="Times New Roman" pitchFamily="18" charset="0"/>
              </a:rPr>
              <a:t> </a:t>
            </a: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Les r</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sultats des analyses physico-chimiques du produit fini.</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Tableau 2"/>
          <p:cNvGraphicFramePr>
            <a:graphicFrameLocks noGrp="1"/>
          </p:cNvGraphicFramePr>
          <p:nvPr>
            <p:extLst>
              <p:ext uri="{D42A27DB-BD31-4B8C-83A1-F6EECF244321}">
                <p14:modId xmlns:p14="http://schemas.microsoft.com/office/powerpoint/2010/main" val="2156172263"/>
              </p:ext>
            </p:extLst>
          </p:nvPr>
        </p:nvGraphicFramePr>
        <p:xfrm>
          <a:off x="755576" y="1951111"/>
          <a:ext cx="7776863" cy="3422105"/>
        </p:xfrm>
        <a:graphic>
          <a:graphicData uri="http://schemas.openxmlformats.org/drawingml/2006/table">
            <a:tbl>
              <a:tblPr/>
              <a:tblGrid>
                <a:gridCol w="1935976"/>
                <a:gridCol w="1997559"/>
                <a:gridCol w="1997559"/>
                <a:gridCol w="1845769"/>
              </a:tblGrid>
              <a:tr h="1368842">
                <a:tc>
                  <a:txBody>
                    <a:bodyPr/>
                    <a:lstStyle/>
                    <a:p>
                      <a:pPr algn="ctr">
                        <a:lnSpc>
                          <a:spcPct val="150000"/>
                        </a:lnSpc>
                        <a:spcBef>
                          <a:spcPts val="1200"/>
                        </a:spcBef>
                        <a:spcAft>
                          <a:spcPts val="0"/>
                        </a:spcAft>
                        <a:tabLst>
                          <a:tab pos="1325245" algn="r"/>
                        </a:tabLst>
                      </a:pPr>
                      <a:r>
                        <a:rPr lang="fr-FR" sz="2000" dirty="0">
                          <a:effectLst>
                            <a:outerShdw blurRad="38100" dist="38100" dir="2700000" algn="tl">
                              <a:srgbClr val="000000">
                                <a:alpha val="43137"/>
                              </a:srgbClr>
                            </a:outerShdw>
                          </a:effectLst>
                          <a:latin typeface="Times New Roman"/>
                          <a:ea typeface="Times New Roman"/>
                          <a:cs typeface="Arial"/>
                        </a:rPr>
                        <a:t>paramètre</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a:effectLst>
                            <a:outerShdw blurRad="38100" dist="38100" dir="2700000" algn="tl">
                              <a:srgbClr val="000000">
                                <a:alpha val="43137"/>
                              </a:srgbClr>
                            </a:outerShdw>
                          </a:effectLst>
                          <a:latin typeface="Times New Roman"/>
                          <a:ea typeface="Times New Roman"/>
                          <a:cs typeface="Arial"/>
                        </a:rPr>
                        <a:t>Fromage fait avec présure</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a:effectLst>
                            <a:outerShdw blurRad="38100" dist="38100" dir="2700000" algn="tl">
                              <a:srgbClr val="000000">
                                <a:alpha val="43137"/>
                              </a:srgbClr>
                            </a:outerShdw>
                          </a:effectLst>
                          <a:latin typeface="Times New Roman"/>
                          <a:ea typeface="Times New Roman"/>
                          <a:cs typeface="Arial"/>
                        </a:rPr>
                        <a:t>Fromage fait avec l’EEB</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a:effectLst>
                            <a:outerShdw blurRad="38100" dist="38100" dir="2700000" algn="tl">
                              <a:srgbClr val="000000">
                                <a:alpha val="43137"/>
                              </a:srgbClr>
                            </a:outerShdw>
                          </a:effectLst>
                          <a:latin typeface="Times New Roman"/>
                          <a:ea typeface="Times New Roman"/>
                          <a:cs typeface="Arial"/>
                        </a:rPr>
                        <a:t>Norme</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4421">
                <a:tc>
                  <a:txBody>
                    <a:bodyPr/>
                    <a:lstStyle/>
                    <a:p>
                      <a:pPr algn="ctr">
                        <a:lnSpc>
                          <a:spcPct val="150000"/>
                        </a:lnSpc>
                        <a:spcBef>
                          <a:spcPts val="1200"/>
                        </a:spcBef>
                        <a:spcAft>
                          <a:spcPts val="0"/>
                        </a:spcAft>
                      </a:pPr>
                      <a:r>
                        <a:rPr lang="fr-FR" sz="2000">
                          <a:effectLst>
                            <a:outerShdw blurRad="38100" dist="38100" dir="2700000" algn="tl">
                              <a:srgbClr val="000000">
                                <a:alpha val="43137"/>
                              </a:srgbClr>
                            </a:outerShdw>
                          </a:effectLst>
                          <a:latin typeface="Times New Roman"/>
                          <a:ea typeface="Times New Roman"/>
                          <a:cs typeface="Arial"/>
                        </a:rPr>
                        <a:t>EST (g/l)</a:t>
                      </a:r>
                      <a:endParaRPr lang="fr-FR" sz="200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smtClean="0">
                          <a:effectLst>
                            <a:outerShdw blurRad="38100" dist="38100" dir="2700000" algn="tl">
                              <a:srgbClr val="000000">
                                <a:alpha val="43137"/>
                              </a:srgbClr>
                            </a:outerShdw>
                          </a:effectLst>
                          <a:latin typeface="Calibri"/>
                          <a:ea typeface="Times New Roman"/>
                          <a:cs typeface="Arial"/>
                        </a:rPr>
                        <a:t>205</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smtClean="0">
                          <a:effectLst>
                            <a:outerShdw blurRad="38100" dist="38100" dir="2700000" algn="tl">
                              <a:srgbClr val="000000">
                                <a:alpha val="43137"/>
                              </a:srgbClr>
                            </a:outerShdw>
                          </a:effectLst>
                          <a:latin typeface="Times New Roman"/>
                          <a:ea typeface="Times New Roman"/>
                          <a:cs typeface="Arial"/>
                        </a:rPr>
                        <a:t>203</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a:effectLst>
                            <a:outerShdw blurRad="38100" dist="38100" dir="2700000" algn="tl">
                              <a:srgbClr val="000000">
                                <a:alpha val="43137"/>
                              </a:srgbClr>
                            </a:outerShdw>
                          </a:effectLst>
                          <a:latin typeface="Times New Roman"/>
                          <a:ea typeface="Times New Roman"/>
                          <a:cs typeface="Arial"/>
                        </a:rPr>
                        <a:t>200</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4421">
                <a:tc>
                  <a:txBody>
                    <a:bodyPr/>
                    <a:lstStyle/>
                    <a:p>
                      <a:pPr algn="ctr">
                        <a:lnSpc>
                          <a:spcPct val="150000"/>
                        </a:lnSpc>
                        <a:spcBef>
                          <a:spcPts val="1200"/>
                        </a:spcBef>
                        <a:spcAft>
                          <a:spcPts val="0"/>
                        </a:spcAft>
                      </a:pPr>
                      <a:r>
                        <a:rPr lang="fr-FR" sz="2000">
                          <a:effectLst>
                            <a:outerShdw blurRad="38100" dist="38100" dir="2700000" algn="tl">
                              <a:srgbClr val="000000">
                                <a:alpha val="43137"/>
                              </a:srgbClr>
                            </a:outerShdw>
                          </a:effectLst>
                          <a:latin typeface="Times New Roman"/>
                          <a:ea typeface="Times New Roman"/>
                          <a:cs typeface="Arial"/>
                        </a:rPr>
                        <a:t>ESD (g/l)</a:t>
                      </a:r>
                      <a:endParaRPr lang="fr-FR" sz="200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smtClean="0">
                          <a:effectLst>
                            <a:outerShdw blurRad="38100" dist="38100" dir="2700000" algn="tl">
                              <a:srgbClr val="000000">
                                <a:alpha val="43137"/>
                              </a:srgbClr>
                            </a:outerShdw>
                          </a:effectLst>
                          <a:latin typeface="Times New Roman"/>
                          <a:ea typeface="Times New Roman"/>
                          <a:cs typeface="Arial"/>
                        </a:rPr>
                        <a:t>144,7</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smtClean="0">
                          <a:effectLst>
                            <a:outerShdw blurRad="38100" dist="38100" dir="2700000" algn="tl">
                              <a:srgbClr val="000000">
                                <a:alpha val="43137"/>
                              </a:srgbClr>
                            </a:outerShdw>
                          </a:effectLst>
                          <a:latin typeface="Times New Roman"/>
                          <a:ea typeface="Times New Roman"/>
                          <a:cs typeface="Arial"/>
                        </a:rPr>
                        <a:t>150</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a:effectLst>
                            <a:outerShdw blurRad="38100" dist="38100" dir="2700000" algn="tl">
                              <a:srgbClr val="000000">
                                <a:alpha val="43137"/>
                              </a:srgbClr>
                            </a:outerShdw>
                          </a:effectLst>
                          <a:latin typeface="Times New Roman"/>
                          <a:ea typeface="Times New Roman"/>
                          <a:cs typeface="Arial"/>
                        </a:rPr>
                        <a:t>160</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4421">
                <a:tc>
                  <a:txBody>
                    <a:bodyPr/>
                    <a:lstStyle/>
                    <a:p>
                      <a:pPr algn="ctr">
                        <a:lnSpc>
                          <a:spcPct val="150000"/>
                        </a:lnSpc>
                        <a:spcBef>
                          <a:spcPts val="1200"/>
                        </a:spcBef>
                        <a:spcAft>
                          <a:spcPts val="0"/>
                        </a:spcAft>
                      </a:pPr>
                      <a:r>
                        <a:rPr lang="fr-FR" sz="2000">
                          <a:effectLst>
                            <a:outerShdw blurRad="38100" dist="38100" dir="2700000" algn="tl">
                              <a:srgbClr val="000000">
                                <a:alpha val="43137"/>
                              </a:srgbClr>
                            </a:outerShdw>
                          </a:effectLst>
                          <a:latin typeface="Times New Roman"/>
                          <a:ea typeface="Times New Roman"/>
                          <a:cs typeface="Arial"/>
                        </a:rPr>
                        <a:t>PH</a:t>
                      </a:r>
                      <a:endParaRPr lang="fr-FR" sz="200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smtClean="0">
                          <a:effectLst>
                            <a:outerShdw blurRad="38100" dist="38100" dir="2700000" algn="tl">
                              <a:srgbClr val="000000">
                                <a:alpha val="43137"/>
                              </a:srgbClr>
                            </a:outerShdw>
                          </a:effectLst>
                          <a:latin typeface="Times New Roman"/>
                          <a:ea typeface="Times New Roman"/>
                          <a:cs typeface="Arial"/>
                        </a:rPr>
                        <a:t>4.65</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smtClean="0">
                          <a:effectLst>
                            <a:outerShdw blurRad="38100" dist="38100" dir="2700000" algn="tl">
                              <a:srgbClr val="000000">
                                <a:alpha val="43137"/>
                              </a:srgbClr>
                            </a:outerShdw>
                          </a:effectLst>
                          <a:latin typeface="Times New Roman"/>
                          <a:ea typeface="Times New Roman"/>
                          <a:cs typeface="Arial"/>
                        </a:rPr>
                        <a:t>4.8</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fr-FR" sz="2000" dirty="0">
                          <a:effectLst>
                            <a:outerShdw blurRad="38100" dist="38100" dir="2700000" algn="tl">
                              <a:srgbClr val="000000">
                                <a:alpha val="43137"/>
                              </a:srgbClr>
                            </a:outerShdw>
                          </a:effectLst>
                          <a:latin typeface="Times New Roman"/>
                          <a:ea typeface="Times New Roman"/>
                          <a:cs typeface="Arial"/>
                        </a:rPr>
                        <a:t>4.5 - 4.6</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Ellipse 4"/>
          <p:cNvSpPr/>
          <p:nvPr/>
        </p:nvSpPr>
        <p:spPr>
          <a:xfrm>
            <a:off x="467544" y="332656"/>
            <a:ext cx="4896544" cy="72008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fr-FR" sz="2000" b="1"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Times New Roman" pitchFamily="18" charset="0"/>
                <a:cs typeface="Times New Roman" pitchFamily="18" charset="0"/>
              </a:rPr>
              <a:t>VI.1.2. le fromage a pâte fraîche  </a:t>
            </a:r>
            <a:endParaRPr lang="fr-FR" sz="2000" b="1" dirty="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Times New Roman" pitchFamily="18" charset="0"/>
              <a:cs typeface="Times New Roman" pitchFamily="18" charset="0"/>
            </a:endParaRPr>
          </a:p>
        </p:txBody>
      </p:sp>
    </p:spTree>
  </p:cSld>
  <p:clrMapOvr>
    <a:masterClrMapping/>
  </p:clrMapOvr>
  <p:transition spd="med">
    <p:cover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827584" y="260648"/>
            <a:ext cx="6227218" cy="46166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VI.2. R</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sultats des analyses microbiologiques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a:spLocks noChangeArrowheads="1"/>
          </p:cNvSpPr>
          <p:nvPr/>
        </p:nvSpPr>
        <p:spPr bwMode="auto">
          <a:xfrm>
            <a:off x="251520" y="2276872"/>
            <a:ext cx="8507970"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Tableau</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 </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sultats des analyses microbiologiques de  fromage </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à</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pâte fra</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î</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che.</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Ellipse 4"/>
          <p:cNvSpPr/>
          <p:nvPr/>
        </p:nvSpPr>
        <p:spPr>
          <a:xfrm>
            <a:off x="179512" y="1124744"/>
            <a:ext cx="4896544" cy="72008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fr-FR" sz="2000" b="1"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Times New Roman" pitchFamily="18" charset="0"/>
                <a:cs typeface="Times New Roman" pitchFamily="18" charset="0"/>
              </a:rPr>
              <a:t>VI.2.1. le fromage a pâte fraîche  </a:t>
            </a:r>
            <a:endParaRPr lang="fr-FR" sz="2000" b="1" dirty="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Times New Roman" pitchFamily="18" charset="0"/>
              <a:cs typeface="Times New Roman" pitchFamily="18" charset="0"/>
            </a:endParaRPr>
          </a:p>
        </p:txBody>
      </p:sp>
    </p:spTree>
  </p:cSld>
  <p:clrMapOvr>
    <a:masterClrMapping/>
  </p:clrMapOvr>
  <p:transition spd="med">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AutoShape 8"/>
          <p:cNvSpPr>
            <a:spLocks noChangeArrowheads="1"/>
          </p:cNvSpPr>
          <p:nvPr/>
        </p:nvSpPr>
        <p:spPr bwMode="auto">
          <a:xfrm>
            <a:off x="285720" y="1793906"/>
            <a:ext cx="936625" cy="3579310"/>
          </a:xfrm>
          <a:prstGeom prst="upArrow">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fontAlgn="auto">
              <a:spcBef>
                <a:spcPts val="0"/>
              </a:spcBef>
              <a:spcAft>
                <a:spcPts val="0"/>
              </a:spcAft>
              <a:defRPr/>
            </a:pPr>
            <a:r>
              <a:rPr lang="fr-FR" dirty="0"/>
              <a:t> </a:t>
            </a:r>
          </a:p>
        </p:txBody>
      </p:sp>
      <p:sp>
        <p:nvSpPr>
          <p:cNvPr id="21" name="AutoShape 12"/>
          <p:cNvSpPr txBox="1">
            <a:spLocks noChangeArrowheads="1"/>
          </p:cNvSpPr>
          <p:nvPr/>
        </p:nvSpPr>
        <p:spPr>
          <a:xfrm>
            <a:off x="971600" y="2293971"/>
            <a:ext cx="7429500" cy="857256"/>
          </a:xfrm>
          <a:prstGeom prst="roundRect">
            <a:avLst/>
          </a:prstGeom>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1"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Times New Roman" pitchFamily="18" charset="0"/>
                <a:ea typeface="+mn-ea"/>
                <a:cs typeface="Times New Roman" pitchFamily="18" charset="0"/>
              </a:rPr>
              <a:t>INTRODUCTION </a:t>
            </a:r>
            <a:endParaRPr kumimoji="0" lang="fr-FR" sz="2400" b="1" i="0" u="none" strike="noStrike" kern="1200" cap="none" spc="0" normalizeH="0" baseline="0" noProof="0" dirty="0" smtClean="0">
              <a:ln>
                <a:noFill/>
              </a:ln>
              <a:solidFill>
                <a:schemeClr val="tx2"/>
              </a:solidFill>
              <a:effectLst/>
              <a:uLnTx/>
              <a:uFillTx/>
              <a:latin typeface="Times New Roman" pitchFamily="18" charset="0"/>
              <a:ea typeface="+mn-ea"/>
              <a:cs typeface="Times New Roman" pitchFamily="18" charset="0"/>
            </a:endParaRPr>
          </a:p>
        </p:txBody>
      </p:sp>
      <p:sp>
        <p:nvSpPr>
          <p:cNvPr id="22" name="AutoShape 10"/>
          <p:cNvSpPr>
            <a:spLocks noChangeArrowheads="1"/>
          </p:cNvSpPr>
          <p:nvPr/>
        </p:nvSpPr>
        <p:spPr bwMode="auto">
          <a:xfrm>
            <a:off x="1000100" y="3151227"/>
            <a:ext cx="7429500" cy="785818"/>
          </a:xfrm>
          <a:prstGeom prst="round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fontAlgn="auto">
              <a:spcBef>
                <a:spcPts val="0"/>
              </a:spcBef>
              <a:spcAft>
                <a:spcPts val="0"/>
              </a:spcAft>
              <a:defRPr/>
            </a:pPr>
            <a:r>
              <a:rPr lang="fr-FR" sz="2400" b="1" i="1" dirty="0" smtClean="0">
                <a:solidFill>
                  <a:schemeClr val="tx1"/>
                </a:solidFill>
                <a:effectLst>
                  <a:outerShdw blurRad="38100" dist="38100" dir="2700000" algn="tl">
                    <a:srgbClr val="C0C0C0"/>
                  </a:outerShdw>
                </a:effectLst>
                <a:latin typeface="Times New Roman" pitchFamily="18" charset="0"/>
                <a:cs typeface="Times New Roman" pitchFamily="18" charset="0"/>
              </a:rPr>
              <a:t>MATERIELS ET METHODES </a:t>
            </a:r>
            <a:endParaRPr lang="fr-FR" sz="2400" b="1" i="1" dirty="0">
              <a:solidFill>
                <a:schemeClr val="tx1"/>
              </a:solidFill>
              <a:effectLst>
                <a:outerShdw blurRad="38100" dist="38100" dir="2700000" algn="tl">
                  <a:srgbClr val="C0C0C0"/>
                </a:outerShdw>
              </a:effectLst>
              <a:latin typeface="Times New Roman" pitchFamily="18" charset="0"/>
              <a:cs typeface="Times New Roman" pitchFamily="18" charset="0"/>
            </a:endParaRPr>
          </a:p>
        </p:txBody>
      </p:sp>
      <p:sp>
        <p:nvSpPr>
          <p:cNvPr id="24" name="AutoShape 11"/>
          <p:cNvSpPr>
            <a:spLocks noChangeArrowheads="1"/>
          </p:cNvSpPr>
          <p:nvPr/>
        </p:nvSpPr>
        <p:spPr bwMode="auto">
          <a:xfrm>
            <a:off x="971600" y="3937045"/>
            <a:ext cx="7429500" cy="788098"/>
          </a:xfrm>
          <a:prstGeom prst="round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fontAlgn="auto">
              <a:spcBef>
                <a:spcPts val="0"/>
              </a:spcBef>
              <a:spcAft>
                <a:spcPts val="0"/>
              </a:spcAft>
              <a:defRPr/>
            </a:pPr>
            <a:r>
              <a:rPr lang="fr-FR" sz="2400" b="1" i="1" dirty="0" smtClean="0">
                <a:solidFill>
                  <a:schemeClr val="tx1"/>
                </a:solidFill>
                <a:effectLst>
                  <a:outerShdw blurRad="38100" dist="38100" dir="2700000" algn="tl">
                    <a:srgbClr val="C0C0C0"/>
                  </a:outerShdw>
                </a:effectLst>
                <a:latin typeface="Times New Roman" pitchFamily="18" charset="0"/>
                <a:cs typeface="Times New Roman" pitchFamily="18" charset="0"/>
              </a:rPr>
              <a:t>RESULTATS ET DISCUSSIONS </a:t>
            </a:r>
            <a:endParaRPr lang="fr-FR" sz="2400" b="1" i="1" dirty="0">
              <a:solidFill>
                <a:schemeClr val="tx1"/>
              </a:solidFill>
              <a:effectLst>
                <a:outerShdw blurRad="38100" dist="38100" dir="2700000" algn="tl">
                  <a:srgbClr val="C0C0C0"/>
                </a:outerShdw>
              </a:effectLst>
              <a:latin typeface="Times New Roman" pitchFamily="18" charset="0"/>
              <a:cs typeface="Times New Roman" pitchFamily="18" charset="0"/>
            </a:endParaRPr>
          </a:p>
        </p:txBody>
      </p:sp>
      <p:sp>
        <p:nvSpPr>
          <p:cNvPr id="26" name="AutoShape 15"/>
          <p:cNvSpPr>
            <a:spLocks noChangeArrowheads="1"/>
          </p:cNvSpPr>
          <p:nvPr/>
        </p:nvSpPr>
        <p:spPr bwMode="auto">
          <a:xfrm>
            <a:off x="971600" y="4725143"/>
            <a:ext cx="7429500" cy="648072"/>
          </a:xfrm>
          <a:prstGeom prst="round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lvl="0" algn="ctr" fontAlgn="base">
              <a:spcBef>
                <a:spcPct val="0"/>
              </a:spcBef>
              <a:spcAft>
                <a:spcPct val="0"/>
              </a:spcAft>
            </a:pPr>
            <a:r>
              <a:rPr lang="fr-FR" sz="2400" b="1" i="1" dirty="0" smtClean="0">
                <a:solidFill>
                  <a:schemeClr val="tx1"/>
                </a:solidFill>
                <a:latin typeface="Times New Roman" pitchFamily="18" charset="0"/>
                <a:ea typeface="Times New Roman" pitchFamily="18" charset="0"/>
                <a:cs typeface="Times New Roman" pitchFamily="18" charset="0"/>
              </a:rPr>
              <a:t>CONCLUSION GENERALE </a:t>
            </a:r>
          </a:p>
        </p:txBody>
      </p:sp>
      <p:sp>
        <p:nvSpPr>
          <p:cNvPr id="28" name="Ellipse 27"/>
          <p:cNvSpPr/>
          <p:nvPr/>
        </p:nvSpPr>
        <p:spPr>
          <a:xfrm>
            <a:off x="1214414" y="554380"/>
            <a:ext cx="6715172" cy="714380"/>
          </a:xfrm>
          <a:prstGeom prst="ellipse">
            <a:avLst/>
          </a:prstGeom>
          <a:ln/>
        </p:spPr>
        <p:style>
          <a:lnRef idx="3">
            <a:schemeClr val="lt1"/>
          </a:lnRef>
          <a:fillRef idx="1">
            <a:schemeClr val="accent2"/>
          </a:fillRef>
          <a:effectRef idx="1">
            <a:schemeClr val="accent2"/>
          </a:effectRef>
          <a:fontRef idx="minor">
            <a:schemeClr val="lt1"/>
          </a:fontRef>
        </p:style>
        <p:txBody>
          <a:bodyPr rtlCol="0" anchor="ctr"/>
          <a:lstStyle/>
          <a:p>
            <a:pPr algn="ctr"/>
            <a:r>
              <a:rPr lang="fr-FR" sz="2800" b="1" i="1" dirty="0" smtClean="0">
                <a:solidFill>
                  <a:schemeClr val="tx1">
                    <a:lumMod val="85000"/>
                    <a:lumOff val="15000"/>
                  </a:schemeClr>
                </a:solidFill>
                <a:latin typeface="Times New Roman" pitchFamily="18" charset="0"/>
                <a:cs typeface="Times New Roman" pitchFamily="18" charset="0"/>
              </a:rPr>
              <a:t>PLAN DE TRAVAIL</a:t>
            </a:r>
            <a:endParaRPr lang="fr-FR" sz="2800" b="1" i="1" dirty="0">
              <a:solidFill>
                <a:schemeClr val="tx1">
                  <a:lumMod val="85000"/>
                  <a:lumOff val="15000"/>
                </a:schemeClr>
              </a:solidFill>
              <a:latin typeface="Times New Roman" pitchFamily="18" charset="0"/>
              <a:cs typeface="Times New Roman" pitchFamily="18" charset="0"/>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1">
                                            <p:bg/>
                                          </p:spTgt>
                                        </p:tgtEl>
                                        <p:attrNameLst>
                                          <p:attrName>style.visibility</p:attrName>
                                        </p:attrNameLst>
                                      </p:cBhvr>
                                      <p:to>
                                        <p:strVal val="visible"/>
                                      </p:to>
                                    </p:set>
                                    <p:anim calcmode="lin" valueType="num">
                                      <p:cBhvr additive="base">
                                        <p:cTn id="7" dur="1000" fill="hold"/>
                                        <p:tgtEl>
                                          <p:spTgt spid="21">
                                            <p:bg/>
                                          </p:spTgt>
                                        </p:tgtEl>
                                        <p:attrNameLst>
                                          <p:attrName>ppt_x</p:attrName>
                                        </p:attrNameLst>
                                      </p:cBhvr>
                                      <p:tavLst>
                                        <p:tav tm="0">
                                          <p:val>
                                            <p:strVal val="1+#ppt_w/2"/>
                                          </p:val>
                                        </p:tav>
                                        <p:tav tm="100000">
                                          <p:val>
                                            <p:strVal val="#ppt_x"/>
                                          </p:val>
                                        </p:tav>
                                      </p:tavLst>
                                    </p:anim>
                                    <p:anim calcmode="lin" valueType="num">
                                      <p:cBhvr additive="base">
                                        <p:cTn id="8" dur="1000" fill="hold"/>
                                        <p:tgtEl>
                                          <p:spTgt spid="21">
                                            <p:bg/>
                                          </p:spTgt>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21">
                                            <p:txEl>
                                              <p:pRg st="0" end="0"/>
                                            </p:txEl>
                                          </p:spTgt>
                                        </p:tgtEl>
                                        <p:attrNameLst>
                                          <p:attrName>style.visibility</p:attrName>
                                        </p:attrNameLst>
                                      </p:cBhvr>
                                      <p:to>
                                        <p:strVal val="visible"/>
                                      </p:to>
                                    </p:set>
                                    <p:anim calcmode="lin" valueType="num">
                                      <p:cBhvr additive="base">
                                        <p:cTn id="12" dur="1000" fill="hold"/>
                                        <p:tgtEl>
                                          <p:spTgt spid="21">
                                            <p:txEl>
                                              <p:pRg st="0" end="0"/>
                                            </p:txEl>
                                          </p:spTgt>
                                        </p:tgtEl>
                                        <p:attrNameLst>
                                          <p:attrName>ppt_x</p:attrName>
                                        </p:attrNameLst>
                                      </p:cBhvr>
                                      <p:tavLst>
                                        <p:tav tm="0">
                                          <p:val>
                                            <p:strVal val="1+#ppt_w/2"/>
                                          </p:val>
                                        </p:tav>
                                        <p:tav tm="100000">
                                          <p:val>
                                            <p:strVal val="#ppt_x"/>
                                          </p:val>
                                        </p:tav>
                                      </p:tavLst>
                                    </p:anim>
                                    <p:anim calcmode="lin" valueType="num">
                                      <p:cBhvr additive="base">
                                        <p:cTn id="13" dur="10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2"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1000" fill="hold"/>
                                        <p:tgtEl>
                                          <p:spTgt spid="22"/>
                                        </p:tgtEl>
                                        <p:attrNameLst>
                                          <p:attrName>ppt_x</p:attrName>
                                        </p:attrNameLst>
                                      </p:cBhvr>
                                      <p:tavLst>
                                        <p:tav tm="0">
                                          <p:val>
                                            <p:strVal val="1+#ppt_w/2"/>
                                          </p:val>
                                        </p:tav>
                                        <p:tav tm="100000">
                                          <p:val>
                                            <p:strVal val="#ppt_x"/>
                                          </p:val>
                                        </p:tav>
                                      </p:tavLst>
                                    </p:anim>
                                    <p:anim calcmode="lin" valueType="num">
                                      <p:cBhvr additive="base">
                                        <p:cTn id="18" dur="10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2"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1000" fill="hold"/>
                                        <p:tgtEl>
                                          <p:spTgt spid="24"/>
                                        </p:tgtEl>
                                        <p:attrNameLst>
                                          <p:attrName>ppt_x</p:attrName>
                                        </p:attrNameLst>
                                      </p:cBhvr>
                                      <p:tavLst>
                                        <p:tav tm="0">
                                          <p:val>
                                            <p:strVal val="1+#ppt_w/2"/>
                                          </p:val>
                                        </p:tav>
                                        <p:tav tm="100000">
                                          <p:val>
                                            <p:strVal val="#ppt_x"/>
                                          </p:val>
                                        </p:tav>
                                      </p:tavLst>
                                    </p:anim>
                                    <p:anim calcmode="lin" valueType="num">
                                      <p:cBhvr additive="base">
                                        <p:cTn id="23" dur="1000" fill="hold"/>
                                        <p:tgtEl>
                                          <p:spTgt spid="24"/>
                                        </p:tgtEl>
                                        <p:attrNameLst>
                                          <p:attrName>ppt_y</p:attrName>
                                        </p:attrNameLst>
                                      </p:cBhvr>
                                      <p:tavLst>
                                        <p:tav tm="0">
                                          <p:val>
                                            <p:strVal val="#ppt_y"/>
                                          </p:val>
                                        </p:tav>
                                        <p:tav tm="100000">
                                          <p:val>
                                            <p:strVal val="#ppt_y"/>
                                          </p:val>
                                        </p:tav>
                                      </p:tavLst>
                                    </p:anim>
                                  </p:childTnLst>
                                </p:cTn>
                              </p:par>
                            </p:childTnLst>
                          </p:cTn>
                        </p:par>
                        <p:par>
                          <p:cTn id="24" fill="hold">
                            <p:stCondLst>
                              <p:cond delay="4000"/>
                            </p:stCondLst>
                            <p:childTnLst>
                              <p:par>
                                <p:cTn id="25" presetID="2" presetClass="entr" presetSubtype="2"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1000" fill="hold"/>
                                        <p:tgtEl>
                                          <p:spTgt spid="26"/>
                                        </p:tgtEl>
                                        <p:attrNameLst>
                                          <p:attrName>ppt_x</p:attrName>
                                        </p:attrNameLst>
                                      </p:cBhvr>
                                      <p:tavLst>
                                        <p:tav tm="0">
                                          <p:val>
                                            <p:strVal val="1+#ppt_w/2"/>
                                          </p:val>
                                        </p:tav>
                                        <p:tav tm="100000">
                                          <p:val>
                                            <p:strVal val="#ppt_x"/>
                                          </p:val>
                                        </p:tav>
                                      </p:tavLst>
                                    </p:anim>
                                    <p:anim calcmode="lin" valueType="num">
                                      <p:cBhvr additive="base">
                                        <p:cTn id="28"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animBg="1"/>
      <p:bldP spid="22" grpId="0" animBg="1"/>
      <p:bldP spid="24" grpId="0" animBg="1"/>
      <p:bldP spid="2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148" y="27500"/>
            <a:ext cx="9144000" cy="68305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graphicFrame>
        <p:nvGraphicFramePr>
          <p:cNvPr id="4" name="Tableau 3"/>
          <p:cNvGraphicFramePr>
            <a:graphicFrameLocks noGrp="1"/>
          </p:cNvGraphicFramePr>
          <p:nvPr>
            <p:extLst>
              <p:ext uri="{D42A27DB-BD31-4B8C-83A1-F6EECF244321}">
                <p14:modId xmlns:p14="http://schemas.microsoft.com/office/powerpoint/2010/main" val="1329938624"/>
              </p:ext>
            </p:extLst>
          </p:nvPr>
        </p:nvGraphicFramePr>
        <p:xfrm>
          <a:off x="25040" y="116630"/>
          <a:ext cx="9118960" cy="6122043"/>
        </p:xfrm>
        <a:graphic>
          <a:graphicData uri="http://schemas.openxmlformats.org/drawingml/2006/table">
            <a:tbl>
              <a:tblPr firstRow="1" firstCol="1" bandRow="1"/>
              <a:tblGrid>
                <a:gridCol w="2279740"/>
                <a:gridCol w="2279740"/>
                <a:gridCol w="2279740"/>
                <a:gridCol w="2279740"/>
              </a:tblGrid>
              <a:tr h="864098">
                <a:tc>
                  <a:txBody>
                    <a:bodyPr/>
                    <a:lstStyle/>
                    <a:p>
                      <a:pPr algn="ctr">
                        <a:lnSpc>
                          <a:spcPct val="115000"/>
                        </a:lnSpc>
                        <a:spcAft>
                          <a:spcPts val="0"/>
                        </a:spcAft>
                        <a:tabLst>
                          <a:tab pos="1466850" algn="l"/>
                        </a:tabLst>
                      </a:pPr>
                      <a:r>
                        <a:rPr lang="fr-FR" sz="2000" dirty="0">
                          <a:effectLst/>
                          <a:latin typeface="Times New Roman"/>
                          <a:ea typeface="Calibri"/>
                          <a:cs typeface="Arial"/>
                        </a:rPr>
                        <a:t>Paramètre</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a:effectLst/>
                          <a:latin typeface="Times New Roman"/>
                          <a:ea typeface="Calibri"/>
                          <a:cs typeface="Arial"/>
                        </a:rPr>
                        <a:t>Fromage fait avec présure</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a:effectLst/>
                          <a:latin typeface="Times New Roman"/>
                          <a:ea typeface="Calibri"/>
                          <a:cs typeface="Arial"/>
                        </a:rPr>
                        <a:t>Fromage avec L’EEB</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a:effectLst/>
                          <a:latin typeface="Times New Roman"/>
                          <a:ea typeface="Calibri"/>
                          <a:cs typeface="Arial"/>
                        </a:rPr>
                        <a:t>Norme</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8323">
                <a:tc>
                  <a:txBody>
                    <a:bodyPr/>
                    <a:lstStyle/>
                    <a:p>
                      <a:pPr algn="ctr">
                        <a:lnSpc>
                          <a:spcPct val="115000"/>
                        </a:lnSpc>
                        <a:spcAft>
                          <a:spcPts val="0"/>
                        </a:spcAft>
                        <a:tabLst>
                          <a:tab pos="1466850" algn="l"/>
                        </a:tabLst>
                      </a:pPr>
                      <a:r>
                        <a:rPr lang="fr-FR" sz="2000" dirty="0">
                          <a:effectLst/>
                          <a:latin typeface="Times New Roman"/>
                          <a:ea typeface="Calibri"/>
                          <a:cs typeface="Arial"/>
                        </a:rPr>
                        <a:t>Coliformes totaux</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dirty="0">
                          <a:effectLst/>
                          <a:latin typeface="Times New Roman"/>
                          <a:ea typeface="Calibri"/>
                          <a:cs typeface="Arial"/>
                        </a:rPr>
                        <a:t>10</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a:effectLst/>
                          <a:latin typeface="Times New Roman"/>
                          <a:ea typeface="Calibri"/>
                          <a:cs typeface="Arial"/>
                        </a:rPr>
                        <a:t>0</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a:effectLst/>
                          <a:latin typeface="Times New Roman"/>
                          <a:ea typeface="Calibri"/>
                          <a:cs typeface="Arial"/>
                        </a:rPr>
                        <a:t>100</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8323">
                <a:tc>
                  <a:txBody>
                    <a:bodyPr/>
                    <a:lstStyle/>
                    <a:p>
                      <a:pPr algn="ctr">
                        <a:lnSpc>
                          <a:spcPct val="115000"/>
                        </a:lnSpc>
                        <a:spcAft>
                          <a:spcPts val="0"/>
                        </a:spcAft>
                        <a:tabLst>
                          <a:tab pos="1466850" algn="l"/>
                        </a:tabLst>
                      </a:pPr>
                      <a:r>
                        <a:rPr lang="fr-FR" sz="2000">
                          <a:effectLst/>
                          <a:latin typeface="Times New Roman"/>
                          <a:ea typeface="Calibri"/>
                          <a:cs typeface="Arial"/>
                        </a:rPr>
                        <a:t>Coliformes fécaux</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dirty="0">
                          <a:effectLst/>
                          <a:latin typeface="Times New Roman"/>
                          <a:ea typeface="Calibri"/>
                          <a:cs typeface="Arial"/>
                        </a:rPr>
                        <a:t>0</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a:effectLst/>
                          <a:latin typeface="Times New Roman"/>
                          <a:ea typeface="Calibri"/>
                          <a:cs typeface="Arial"/>
                        </a:rPr>
                        <a:t>0</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a:effectLst/>
                          <a:latin typeface="Times New Roman"/>
                          <a:ea typeface="Calibri"/>
                          <a:cs typeface="Arial"/>
                        </a:rPr>
                        <a:t>10</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8323">
                <a:tc>
                  <a:txBody>
                    <a:bodyPr/>
                    <a:lstStyle/>
                    <a:p>
                      <a:pPr algn="ctr">
                        <a:lnSpc>
                          <a:spcPct val="115000"/>
                        </a:lnSpc>
                        <a:spcAft>
                          <a:spcPts val="0"/>
                        </a:spcAft>
                        <a:tabLst>
                          <a:tab pos="1466850" algn="l"/>
                        </a:tabLst>
                      </a:pPr>
                      <a:r>
                        <a:rPr lang="fr-FR" sz="2000">
                          <a:effectLst/>
                          <a:latin typeface="Times New Roman"/>
                          <a:ea typeface="Calibri"/>
                          <a:cs typeface="Arial"/>
                        </a:rPr>
                        <a:t>Streptocoque Fécaux</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dirty="0">
                          <a:effectLst/>
                          <a:latin typeface="Times New Roman"/>
                          <a:ea typeface="Calibri"/>
                          <a:cs typeface="Arial"/>
                        </a:rPr>
                        <a:t>Abs</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a:effectLst/>
                          <a:latin typeface="Times New Roman"/>
                          <a:ea typeface="Calibri"/>
                          <a:cs typeface="Arial"/>
                        </a:rPr>
                        <a:t>Abs</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a:effectLst/>
                          <a:latin typeface="Times New Roman"/>
                          <a:ea typeface="Calibri"/>
                          <a:cs typeface="Arial"/>
                        </a:rPr>
                        <a:t>Abs</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8323">
                <a:tc>
                  <a:txBody>
                    <a:bodyPr/>
                    <a:lstStyle/>
                    <a:p>
                      <a:pPr algn="ctr">
                        <a:lnSpc>
                          <a:spcPct val="115000"/>
                        </a:lnSpc>
                        <a:spcAft>
                          <a:spcPts val="0"/>
                        </a:spcAft>
                        <a:tabLst>
                          <a:tab pos="1466850" algn="l"/>
                        </a:tabLst>
                      </a:pPr>
                      <a:r>
                        <a:rPr lang="fr-FR" sz="2000">
                          <a:effectLst/>
                          <a:latin typeface="Times New Roman"/>
                          <a:ea typeface="Calibri"/>
                          <a:cs typeface="Arial"/>
                        </a:rPr>
                        <a:t>Clostridium S/R</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dirty="0">
                          <a:effectLst/>
                          <a:latin typeface="Times New Roman"/>
                          <a:ea typeface="Calibri"/>
                          <a:cs typeface="Arial"/>
                        </a:rPr>
                        <a:t>0</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a:effectLst/>
                          <a:latin typeface="Times New Roman"/>
                          <a:ea typeface="Calibri"/>
                          <a:cs typeface="Arial"/>
                        </a:rPr>
                        <a:t>0</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dirty="0">
                          <a:effectLst/>
                          <a:latin typeface="Times New Roman"/>
                          <a:ea typeface="Calibri"/>
                          <a:cs typeface="Arial"/>
                        </a:rPr>
                        <a:t>/</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0665">
                <a:tc>
                  <a:txBody>
                    <a:bodyPr/>
                    <a:lstStyle/>
                    <a:p>
                      <a:pPr algn="ctr">
                        <a:lnSpc>
                          <a:spcPct val="115000"/>
                        </a:lnSpc>
                        <a:spcAft>
                          <a:spcPts val="0"/>
                        </a:spcAft>
                        <a:tabLst>
                          <a:tab pos="1466850" algn="l"/>
                        </a:tabLst>
                      </a:pPr>
                      <a:r>
                        <a:rPr lang="fr-FR" sz="2000">
                          <a:effectLst/>
                          <a:latin typeface="Times New Roman"/>
                          <a:ea typeface="Calibri"/>
                          <a:cs typeface="Arial"/>
                        </a:rPr>
                        <a:t>Salmonelles</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dirty="0">
                          <a:effectLst/>
                          <a:latin typeface="Times New Roman"/>
                          <a:ea typeface="Calibri"/>
                          <a:cs typeface="Arial"/>
                        </a:rPr>
                        <a:t>Abs</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a:effectLst/>
                          <a:latin typeface="Times New Roman"/>
                          <a:ea typeface="Calibri"/>
                          <a:cs typeface="Arial"/>
                        </a:rPr>
                        <a:t>Abs</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a:effectLst/>
                          <a:latin typeface="Times New Roman"/>
                          <a:ea typeface="Calibri"/>
                          <a:cs typeface="Arial"/>
                        </a:rPr>
                        <a:t>Abs</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8323">
                <a:tc>
                  <a:txBody>
                    <a:bodyPr/>
                    <a:lstStyle/>
                    <a:p>
                      <a:pPr algn="ctr">
                        <a:lnSpc>
                          <a:spcPct val="115000"/>
                        </a:lnSpc>
                        <a:spcAft>
                          <a:spcPts val="0"/>
                        </a:spcAft>
                        <a:tabLst>
                          <a:tab pos="1466850" algn="l"/>
                        </a:tabLst>
                      </a:pPr>
                      <a:r>
                        <a:rPr lang="fr-FR" sz="2000">
                          <a:effectLst/>
                          <a:latin typeface="Times New Roman"/>
                          <a:ea typeface="Calibri"/>
                          <a:cs typeface="Arial"/>
                        </a:rPr>
                        <a:t>Staphylococcus Aureus</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dirty="0">
                          <a:effectLst/>
                          <a:latin typeface="Times New Roman"/>
                          <a:ea typeface="Calibri"/>
                          <a:cs typeface="Arial"/>
                        </a:rPr>
                        <a:t>0</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a:effectLst/>
                          <a:latin typeface="Times New Roman"/>
                          <a:ea typeface="Calibri"/>
                          <a:cs typeface="Arial"/>
                        </a:rPr>
                        <a:t>0</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a:effectLst/>
                          <a:latin typeface="Times New Roman"/>
                          <a:ea typeface="Calibri"/>
                          <a:cs typeface="Arial"/>
                        </a:rPr>
                        <a:t>/</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0665">
                <a:tc>
                  <a:txBody>
                    <a:bodyPr/>
                    <a:lstStyle/>
                    <a:p>
                      <a:pPr algn="ctr">
                        <a:lnSpc>
                          <a:spcPct val="115000"/>
                        </a:lnSpc>
                        <a:spcAft>
                          <a:spcPts val="0"/>
                        </a:spcAft>
                        <a:tabLst>
                          <a:tab pos="1466850" algn="l"/>
                        </a:tabLst>
                      </a:pPr>
                      <a:r>
                        <a:rPr lang="fr-FR" sz="2000">
                          <a:effectLst/>
                          <a:latin typeface="Times New Roman"/>
                          <a:ea typeface="Calibri"/>
                          <a:cs typeface="Arial"/>
                        </a:rPr>
                        <a:t>Leveurs</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dirty="0">
                          <a:effectLst/>
                          <a:latin typeface="Times New Roman"/>
                          <a:ea typeface="Calibri"/>
                          <a:cs typeface="Arial"/>
                        </a:rPr>
                        <a:t>0</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dirty="0">
                          <a:effectLst/>
                          <a:latin typeface="Times New Roman"/>
                          <a:ea typeface="Calibri"/>
                          <a:cs typeface="Arial"/>
                        </a:rPr>
                        <a:t>0</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dirty="0">
                          <a:effectLst/>
                          <a:latin typeface="Times New Roman"/>
                          <a:ea typeface="Calibri"/>
                          <a:cs typeface="Arial"/>
                        </a:rPr>
                        <a:t>/</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5000">
                <a:tc>
                  <a:txBody>
                    <a:bodyPr/>
                    <a:lstStyle/>
                    <a:p>
                      <a:pPr algn="ctr">
                        <a:lnSpc>
                          <a:spcPct val="115000"/>
                        </a:lnSpc>
                        <a:spcAft>
                          <a:spcPts val="0"/>
                        </a:spcAft>
                        <a:tabLst>
                          <a:tab pos="1466850" algn="l"/>
                        </a:tabLst>
                      </a:pPr>
                      <a:r>
                        <a:rPr lang="fr-FR" sz="2000">
                          <a:effectLst/>
                          <a:latin typeface="Times New Roman"/>
                          <a:ea typeface="Calibri"/>
                          <a:cs typeface="Arial"/>
                        </a:rPr>
                        <a:t>Moisissures</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dirty="0">
                          <a:effectLst/>
                          <a:latin typeface="Times New Roman"/>
                          <a:ea typeface="Calibri"/>
                          <a:cs typeface="Arial"/>
                        </a:rPr>
                        <a:t>0</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a:effectLst/>
                          <a:latin typeface="Times New Roman"/>
                          <a:ea typeface="Calibri"/>
                          <a:cs typeface="Arial"/>
                        </a:rPr>
                        <a:t>0</a:t>
                      </a:r>
                      <a:endParaRPr lang="fr-FR" sz="20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466850" algn="l"/>
                        </a:tabLst>
                      </a:pPr>
                      <a:r>
                        <a:rPr lang="fr-FR" sz="2000" dirty="0">
                          <a:effectLst/>
                          <a:latin typeface="Times New Roman"/>
                          <a:ea typeface="Calibri"/>
                          <a:cs typeface="Arial"/>
                        </a:rPr>
                        <a:t>/</a:t>
                      </a:r>
                      <a:endParaRPr lang="fr-FR" sz="20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611560" y="2708920"/>
            <a:ext cx="8280920" cy="646331"/>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Conclusion générale</a:t>
            </a:r>
            <a:r>
              <a:rPr kumimoji="0" lang="fr-FR" sz="36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fr-FR"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5780"/>
            <a:ext cx="7560840" cy="69321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2400" b="1" dirty="0" smtClean="0">
                <a:solidFill>
                  <a:schemeClr val="tx1"/>
                </a:solidFill>
                <a:latin typeface="Times New Roman" panose="02020603050405020304" pitchFamily="18" charset="0"/>
                <a:cs typeface="Times New Roman" panose="02020603050405020304" pitchFamily="18" charset="0"/>
              </a:rPr>
              <a:t>Conclusion générale </a:t>
            </a:r>
            <a:endParaRPr lang="fr-FR" sz="2400" b="1" dirty="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34508" y="889402"/>
            <a:ext cx="9109492" cy="138679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lgn="just" eaLnBrk="0" fontAlgn="base" hangingPunct="0">
              <a:lnSpc>
                <a:spcPct val="150000"/>
              </a:lnSpc>
              <a:spcBef>
                <a:spcPct val="0"/>
              </a:spcBef>
              <a:spcAft>
                <a:spcPct val="0"/>
              </a:spcAft>
            </a:pPr>
            <a:r>
              <a:rPr lang="fr-FR" sz="2000" dirty="0">
                <a:solidFill>
                  <a:schemeClr val="tx1"/>
                </a:solidFill>
                <a:latin typeface="Times New Roman" pitchFamily="18" charset="0"/>
                <a:ea typeface="Times New Roman" pitchFamily="18" charset="0"/>
                <a:cs typeface="Times New Roman" pitchFamily="18" charset="0"/>
              </a:rPr>
              <a:t>D</a:t>
            </a:r>
            <a:r>
              <a:rPr lang="fr-FR" sz="2000" dirty="0">
                <a:solidFill>
                  <a:schemeClr val="tx1"/>
                </a:solidFill>
                <a:latin typeface="Calibri"/>
                <a:ea typeface="Times New Roman" pitchFamily="18" charset="0"/>
                <a:cs typeface="Times New Roman" pitchFamily="18" charset="0"/>
              </a:rPr>
              <a:t>’</a:t>
            </a:r>
            <a:r>
              <a:rPr lang="fr-FR" sz="2000" dirty="0">
                <a:solidFill>
                  <a:schemeClr val="tx1"/>
                </a:solidFill>
                <a:latin typeface="Times New Roman" pitchFamily="18" charset="0"/>
                <a:ea typeface="Times New Roman" pitchFamily="18" charset="0"/>
                <a:cs typeface="Times New Roman" pitchFamily="18" charset="0"/>
              </a:rPr>
              <a:t>apr</a:t>
            </a:r>
            <a:r>
              <a:rPr lang="fr-FR" sz="2000" dirty="0">
                <a:solidFill>
                  <a:schemeClr val="tx1"/>
                </a:solidFill>
                <a:latin typeface="Calibri"/>
                <a:ea typeface="Times New Roman" pitchFamily="18" charset="0"/>
                <a:cs typeface="Times New Roman" pitchFamily="18" charset="0"/>
              </a:rPr>
              <a:t>è</a:t>
            </a:r>
            <a:r>
              <a:rPr lang="fr-FR" sz="2000" dirty="0">
                <a:solidFill>
                  <a:schemeClr val="tx1"/>
                </a:solidFill>
                <a:latin typeface="Times New Roman" pitchFamily="18" charset="0"/>
                <a:ea typeface="Times New Roman" pitchFamily="18" charset="0"/>
                <a:cs typeface="Times New Roman" pitchFamily="18" charset="0"/>
              </a:rPr>
              <a:t>s notre </a:t>
            </a:r>
            <a:r>
              <a:rPr lang="fr-FR" sz="2000" dirty="0">
                <a:solidFill>
                  <a:schemeClr val="tx1"/>
                </a:solidFill>
                <a:latin typeface="Calibri"/>
                <a:ea typeface="Times New Roman" pitchFamily="18" charset="0"/>
                <a:cs typeface="Times New Roman" pitchFamily="18" charset="0"/>
              </a:rPr>
              <a:t>é</a:t>
            </a:r>
            <a:r>
              <a:rPr lang="fr-FR" sz="2000" dirty="0">
                <a:solidFill>
                  <a:schemeClr val="tx1"/>
                </a:solidFill>
                <a:latin typeface="Times New Roman" pitchFamily="18" charset="0"/>
                <a:ea typeface="Times New Roman" pitchFamily="18" charset="0"/>
                <a:cs typeface="Times New Roman" pitchFamily="18" charset="0"/>
              </a:rPr>
              <a:t>tude nous avons constat</a:t>
            </a:r>
            <a:r>
              <a:rPr lang="fr-FR" sz="2000" dirty="0">
                <a:solidFill>
                  <a:schemeClr val="tx1"/>
                </a:solidFill>
                <a:latin typeface="Calibri"/>
                <a:ea typeface="Times New Roman" pitchFamily="18" charset="0"/>
                <a:cs typeface="Times New Roman" pitchFamily="18" charset="0"/>
              </a:rPr>
              <a:t>é</a:t>
            </a:r>
            <a:r>
              <a:rPr lang="fr-FR" sz="2000" dirty="0">
                <a:solidFill>
                  <a:schemeClr val="tx1"/>
                </a:solidFill>
                <a:latin typeface="Times New Roman" pitchFamily="18" charset="0"/>
                <a:ea typeface="Times New Roman" pitchFamily="18" charset="0"/>
                <a:cs typeface="Times New Roman" pitchFamily="18" charset="0"/>
              </a:rPr>
              <a:t> que l</a:t>
            </a:r>
            <a:r>
              <a:rPr lang="fr-FR" sz="2000" dirty="0">
                <a:solidFill>
                  <a:schemeClr val="tx1"/>
                </a:solidFill>
                <a:latin typeface="Calibri"/>
                <a:ea typeface="Times New Roman" pitchFamily="18" charset="0"/>
                <a:cs typeface="Times New Roman" pitchFamily="18" charset="0"/>
              </a:rPr>
              <a:t>’</a:t>
            </a:r>
            <a:r>
              <a:rPr lang="fr-FR" sz="2000" dirty="0">
                <a:solidFill>
                  <a:schemeClr val="tx1"/>
                </a:solidFill>
                <a:latin typeface="Times New Roman" pitchFamily="18" charset="0"/>
                <a:ea typeface="Times New Roman" pitchFamily="18" charset="0"/>
                <a:cs typeface="Times New Roman" pitchFamily="18" charset="0"/>
              </a:rPr>
              <a:t>extrait coagulant de </a:t>
            </a:r>
            <a:r>
              <a:rPr lang="fr-FR" sz="2000" i="1" dirty="0">
                <a:solidFill>
                  <a:schemeClr val="tx1"/>
                </a:solidFill>
                <a:latin typeface="Times New Roman" pitchFamily="18" charset="0"/>
                <a:ea typeface="Times New Roman" pitchFamily="18" charset="0"/>
                <a:cs typeface="Times New Roman" pitchFamily="18" charset="0"/>
              </a:rPr>
              <a:t>Ficus carica </a:t>
            </a:r>
            <a:r>
              <a:rPr lang="fr-FR" sz="2000" dirty="0">
                <a:solidFill>
                  <a:schemeClr val="tx1"/>
                </a:solidFill>
                <a:latin typeface="Calibri"/>
                <a:ea typeface="Times New Roman" pitchFamily="18" charset="0"/>
                <a:cs typeface="Times New Roman" pitchFamily="18" charset="0"/>
              </a:rPr>
              <a:t>à</a:t>
            </a:r>
            <a:r>
              <a:rPr lang="fr-FR" sz="2000" dirty="0">
                <a:solidFill>
                  <a:schemeClr val="tx1"/>
                </a:solidFill>
                <a:latin typeface="Times New Roman" pitchFamily="18" charset="0"/>
                <a:ea typeface="Times New Roman" pitchFamily="18" charset="0"/>
                <a:cs typeface="Times New Roman" pitchFamily="18" charset="0"/>
              </a:rPr>
              <a:t> la possibilit</a:t>
            </a:r>
            <a:r>
              <a:rPr lang="fr-FR" sz="2000" dirty="0">
                <a:solidFill>
                  <a:schemeClr val="tx1"/>
                </a:solidFill>
                <a:latin typeface="Calibri"/>
                <a:ea typeface="Times New Roman" pitchFamily="18" charset="0"/>
                <a:cs typeface="Times New Roman" pitchFamily="18" charset="0"/>
              </a:rPr>
              <a:t>é</a:t>
            </a:r>
            <a:r>
              <a:rPr lang="fr-FR" sz="2000" dirty="0">
                <a:solidFill>
                  <a:schemeClr val="tx1"/>
                </a:solidFill>
                <a:latin typeface="Times New Roman" pitchFamily="18" charset="0"/>
                <a:ea typeface="Times New Roman" pitchFamily="18" charset="0"/>
                <a:cs typeface="Times New Roman" pitchFamily="18" charset="0"/>
              </a:rPr>
              <a:t> d</a:t>
            </a:r>
            <a:r>
              <a:rPr lang="fr-FR" sz="2000" dirty="0">
                <a:solidFill>
                  <a:schemeClr val="tx1"/>
                </a:solidFill>
                <a:latin typeface="Calibri"/>
                <a:ea typeface="Times New Roman" pitchFamily="18" charset="0"/>
                <a:cs typeface="Times New Roman" pitchFamily="18" charset="0"/>
              </a:rPr>
              <a:t>’</a:t>
            </a:r>
            <a:r>
              <a:rPr lang="fr-FR" sz="2000" dirty="0">
                <a:solidFill>
                  <a:schemeClr val="tx1"/>
                </a:solidFill>
                <a:latin typeface="Times New Roman" pitchFamily="18" charset="0"/>
                <a:ea typeface="Times New Roman" pitchFamily="18" charset="0"/>
                <a:cs typeface="Times New Roman" pitchFamily="18" charset="0"/>
              </a:rPr>
              <a:t>être utilis</a:t>
            </a:r>
            <a:r>
              <a:rPr lang="fr-FR" sz="2000" dirty="0">
                <a:solidFill>
                  <a:schemeClr val="tx1"/>
                </a:solidFill>
                <a:latin typeface="Calibri"/>
                <a:ea typeface="Times New Roman" pitchFamily="18" charset="0"/>
                <a:cs typeface="Times New Roman" pitchFamily="18" charset="0"/>
              </a:rPr>
              <a:t>é</a:t>
            </a:r>
            <a:r>
              <a:rPr lang="fr-FR" sz="2000" dirty="0">
                <a:solidFill>
                  <a:schemeClr val="tx1"/>
                </a:solidFill>
                <a:latin typeface="Times New Roman" pitchFamily="18" charset="0"/>
                <a:ea typeface="Times New Roman" pitchFamily="18" charset="0"/>
                <a:cs typeface="Times New Roman" pitchFamily="18" charset="0"/>
              </a:rPr>
              <a:t>  dans l</a:t>
            </a:r>
            <a:r>
              <a:rPr lang="fr-FR" sz="2000" dirty="0">
                <a:solidFill>
                  <a:schemeClr val="tx1"/>
                </a:solidFill>
                <a:latin typeface="Calibri"/>
                <a:ea typeface="Times New Roman" pitchFamily="18" charset="0"/>
                <a:cs typeface="Times New Roman" pitchFamily="18" charset="0"/>
              </a:rPr>
              <a:t>’</a:t>
            </a:r>
            <a:r>
              <a:rPr lang="fr-FR" sz="2000" dirty="0">
                <a:solidFill>
                  <a:schemeClr val="tx1"/>
                </a:solidFill>
                <a:latin typeface="Times New Roman" pitchFamily="18" charset="0"/>
                <a:ea typeface="Times New Roman" pitchFamily="18" charset="0"/>
                <a:cs typeface="Times New Roman" pitchFamily="18" charset="0"/>
              </a:rPr>
              <a:t>industrie fromag</a:t>
            </a:r>
            <a:r>
              <a:rPr lang="fr-FR" sz="2000" dirty="0">
                <a:solidFill>
                  <a:schemeClr val="tx1"/>
                </a:solidFill>
                <a:latin typeface="Calibri"/>
                <a:ea typeface="Times New Roman" pitchFamily="18" charset="0"/>
                <a:cs typeface="Times New Roman" pitchFamily="18" charset="0"/>
              </a:rPr>
              <a:t>è</a:t>
            </a:r>
            <a:r>
              <a:rPr lang="fr-FR" sz="2000" dirty="0">
                <a:solidFill>
                  <a:schemeClr val="tx1"/>
                </a:solidFill>
                <a:latin typeface="Times New Roman" pitchFamily="18" charset="0"/>
                <a:ea typeface="Times New Roman" pitchFamily="18" charset="0"/>
                <a:cs typeface="Times New Roman" pitchFamily="18" charset="0"/>
              </a:rPr>
              <a:t>re, et de renforcer l</a:t>
            </a:r>
            <a:r>
              <a:rPr lang="fr-FR" sz="2000" dirty="0">
                <a:solidFill>
                  <a:schemeClr val="tx1"/>
                </a:solidFill>
                <a:latin typeface="Calibri"/>
                <a:ea typeface="Times New Roman" pitchFamily="18" charset="0"/>
                <a:cs typeface="Times New Roman" pitchFamily="18" charset="0"/>
              </a:rPr>
              <a:t>’</a:t>
            </a:r>
            <a:r>
              <a:rPr lang="fr-FR" sz="2000" dirty="0">
                <a:solidFill>
                  <a:schemeClr val="tx1"/>
                </a:solidFill>
                <a:latin typeface="Times New Roman" pitchFamily="18" charset="0"/>
                <a:ea typeface="Times New Roman" pitchFamily="18" charset="0"/>
                <a:cs typeface="Times New Roman" pitchFamily="18" charset="0"/>
              </a:rPr>
              <a:t>id</a:t>
            </a:r>
            <a:r>
              <a:rPr lang="fr-FR" sz="2000" dirty="0">
                <a:solidFill>
                  <a:schemeClr val="tx1"/>
                </a:solidFill>
                <a:latin typeface="Calibri"/>
                <a:ea typeface="Times New Roman" pitchFamily="18" charset="0"/>
                <a:cs typeface="Times New Roman" pitchFamily="18" charset="0"/>
              </a:rPr>
              <a:t>é</a:t>
            </a:r>
            <a:r>
              <a:rPr lang="fr-FR" sz="2000" dirty="0">
                <a:solidFill>
                  <a:schemeClr val="tx1"/>
                </a:solidFill>
                <a:latin typeface="Times New Roman" pitchFamily="18" charset="0"/>
                <a:ea typeface="Times New Roman" pitchFamily="18" charset="0"/>
                <a:cs typeface="Times New Roman" pitchFamily="18" charset="0"/>
              </a:rPr>
              <a:t>e de pouvoir trouver de nouvelles sources potentielles de succ</a:t>
            </a:r>
            <a:r>
              <a:rPr lang="fr-FR" sz="2000" dirty="0">
                <a:solidFill>
                  <a:schemeClr val="tx1"/>
                </a:solidFill>
                <a:latin typeface="Calibri"/>
                <a:ea typeface="Times New Roman" pitchFamily="18" charset="0"/>
                <a:cs typeface="Times New Roman" pitchFamily="18" charset="0"/>
              </a:rPr>
              <a:t>é</a:t>
            </a:r>
            <a:r>
              <a:rPr lang="fr-FR" sz="2000" dirty="0">
                <a:solidFill>
                  <a:schemeClr val="tx1"/>
                </a:solidFill>
                <a:latin typeface="Times New Roman" pitchFamily="18" charset="0"/>
                <a:ea typeface="Times New Roman" pitchFamily="18" charset="0"/>
                <a:cs typeface="Times New Roman" pitchFamily="18" charset="0"/>
              </a:rPr>
              <a:t>dan</a:t>
            </a:r>
            <a:r>
              <a:rPr lang="fr-FR" sz="2000" dirty="0">
                <a:solidFill>
                  <a:schemeClr val="tx1"/>
                </a:solidFill>
                <a:latin typeface="Calibri"/>
                <a:ea typeface="Times New Roman" pitchFamily="18" charset="0"/>
                <a:cs typeface="Times New Roman" pitchFamily="18" charset="0"/>
              </a:rPr>
              <a:t>é</a:t>
            </a:r>
            <a:r>
              <a:rPr lang="fr-FR" sz="2000" dirty="0">
                <a:solidFill>
                  <a:schemeClr val="tx1"/>
                </a:solidFill>
                <a:latin typeface="Times New Roman" pitchFamily="18" charset="0"/>
                <a:ea typeface="Times New Roman" pitchFamily="18" charset="0"/>
                <a:cs typeface="Times New Roman" pitchFamily="18" charset="0"/>
              </a:rPr>
              <a:t>s de pr</a:t>
            </a:r>
            <a:r>
              <a:rPr lang="fr-FR" sz="2000" dirty="0">
                <a:solidFill>
                  <a:schemeClr val="tx1"/>
                </a:solidFill>
                <a:latin typeface="Calibri"/>
                <a:ea typeface="Times New Roman" pitchFamily="18" charset="0"/>
                <a:cs typeface="Times New Roman" pitchFamily="18" charset="0"/>
              </a:rPr>
              <a:t>é</a:t>
            </a:r>
            <a:r>
              <a:rPr lang="fr-FR" sz="2000" dirty="0">
                <a:solidFill>
                  <a:schemeClr val="tx1"/>
                </a:solidFill>
                <a:latin typeface="Times New Roman" pitchFamily="18" charset="0"/>
                <a:ea typeface="Times New Roman" pitchFamily="18" charset="0"/>
                <a:cs typeface="Times New Roman" pitchFamily="18" charset="0"/>
              </a:rPr>
              <a:t>sure.</a:t>
            </a:r>
            <a:endParaRPr lang="fr-FR" sz="2000" dirty="0">
              <a:solidFill>
                <a:schemeClr val="tx1"/>
              </a:solidFill>
              <a:latin typeface="Arial" pitchFamily="34" charset="0"/>
              <a:cs typeface="Arial" pitchFamily="34" charset="0"/>
            </a:endParaRPr>
          </a:p>
        </p:txBody>
      </p:sp>
      <p:sp>
        <p:nvSpPr>
          <p:cNvPr id="6" name="Rectangle 5"/>
          <p:cNvSpPr/>
          <p:nvPr/>
        </p:nvSpPr>
        <p:spPr>
          <a:xfrm>
            <a:off x="-4091" y="4499037"/>
            <a:ext cx="9124300" cy="221790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lnSpc>
                <a:spcPct val="150000"/>
              </a:lnSpc>
            </a:pPr>
            <a:r>
              <a:rPr lang="fr-FR" sz="2000" dirty="0">
                <a:solidFill>
                  <a:schemeClr val="tx1"/>
                </a:solidFill>
                <a:latin typeface="Times New Roman" pitchFamily="18" charset="0"/>
                <a:ea typeface="Times New Roman" pitchFamily="18" charset="0"/>
                <a:cs typeface="Times New Roman" pitchFamily="18" charset="0"/>
              </a:rPr>
              <a:t>L</a:t>
            </a:r>
            <a:r>
              <a:rPr lang="fr-FR" sz="2000" dirty="0">
                <a:solidFill>
                  <a:schemeClr val="tx1"/>
                </a:solidFill>
                <a:latin typeface="Calibri"/>
                <a:ea typeface="TimesNewRoman"/>
                <a:cs typeface="Times New Roman" pitchFamily="18" charset="0"/>
              </a:rPr>
              <a:t>’</a:t>
            </a:r>
            <a:r>
              <a:rPr lang="fr-FR" sz="2000" dirty="0">
                <a:solidFill>
                  <a:schemeClr val="tx1"/>
                </a:solidFill>
                <a:latin typeface="Times New Roman" pitchFamily="18" charset="0"/>
                <a:ea typeface="Times New Roman" pitchFamily="18" charset="0"/>
                <a:cs typeface="Times New Roman" pitchFamily="18" charset="0"/>
              </a:rPr>
              <a:t>extraction de la ficine a permis de donner </a:t>
            </a:r>
            <a:r>
              <a:rPr lang="fr-FR" sz="2000" dirty="0">
                <a:solidFill>
                  <a:schemeClr val="tx1"/>
                </a:solidFill>
                <a:latin typeface="Calibri"/>
                <a:ea typeface="Times New Roman" pitchFamily="18" charset="0"/>
                <a:cs typeface="Times New Roman" pitchFamily="18" charset="0"/>
              </a:rPr>
              <a:t>à</a:t>
            </a:r>
            <a:r>
              <a:rPr lang="fr-FR" sz="2000" dirty="0">
                <a:solidFill>
                  <a:schemeClr val="tx1"/>
                </a:solidFill>
                <a:latin typeface="Times New Roman" pitchFamily="18" charset="0"/>
                <a:ea typeface="Times New Roman" pitchFamily="18" charset="0"/>
                <a:cs typeface="Times New Roman" pitchFamily="18" charset="0"/>
              </a:rPr>
              <a:t> partir de 10g des </a:t>
            </a:r>
            <a:r>
              <a:rPr lang="fr-FR" sz="2000" dirty="0" smtClean="0">
                <a:solidFill>
                  <a:schemeClr val="tx1"/>
                </a:solidFill>
                <a:latin typeface="Times New Roman" pitchFamily="18" charset="0"/>
                <a:ea typeface="Times New Roman" pitchFamily="18" charset="0"/>
                <a:cs typeface="Times New Roman" pitchFamily="18" charset="0"/>
              </a:rPr>
              <a:t>feuilles 40ml </a:t>
            </a:r>
            <a:r>
              <a:rPr lang="fr-FR" sz="2000" dirty="0">
                <a:solidFill>
                  <a:schemeClr val="tx1"/>
                </a:solidFill>
                <a:latin typeface="Times New Roman" pitchFamily="18" charset="0"/>
                <a:ea typeface="Times New Roman" pitchFamily="18" charset="0"/>
                <a:cs typeface="Times New Roman" pitchFamily="18" charset="0"/>
              </a:rPr>
              <a:t>d</a:t>
            </a:r>
            <a:r>
              <a:rPr lang="fr-FR" sz="2000" dirty="0">
                <a:solidFill>
                  <a:schemeClr val="tx1"/>
                </a:solidFill>
                <a:latin typeface="Calibri"/>
                <a:ea typeface="TimesNewRoman"/>
                <a:cs typeface="Times New Roman" pitchFamily="18" charset="0"/>
              </a:rPr>
              <a:t>’</a:t>
            </a:r>
            <a:r>
              <a:rPr lang="fr-FR" sz="2000" dirty="0">
                <a:solidFill>
                  <a:schemeClr val="tx1"/>
                </a:solidFill>
                <a:latin typeface="Times New Roman" pitchFamily="18" charset="0"/>
                <a:ea typeface="Times New Roman" pitchFamily="18" charset="0"/>
                <a:cs typeface="Times New Roman" pitchFamily="18" charset="0"/>
              </a:rPr>
              <a:t>extrait enzymatique brut</a:t>
            </a:r>
            <a:r>
              <a:rPr lang="fr-FR" sz="2000" dirty="0" smtClean="0">
                <a:solidFill>
                  <a:schemeClr val="tx1"/>
                </a:solidFill>
                <a:latin typeface="Times New Roman" pitchFamily="18" charset="0"/>
                <a:ea typeface="Times New Roman" pitchFamily="18" charset="0"/>
                <a:cs typeface="Times New Roman" pitchFamily="18" charset="0"/>
              </a:rPr>
              <a:t>, donnant un temps de floculation de76sec ,une activit</a:t>
            </a:r>
            <a:r>
              <a:rPr lang="fr-FR" sz="2000" dirty="0" smtClean="0">
                <a:solidFill>
                  <a:schemeClr val="tx1"/>
                </a:solidFill>
                <a:latin typeface="Calibri"/>
                <a:ea typeface="Times New Roman" pitchFamily="18" charset="0"/>
                <a:cs typeface="Times New Roman" pitchFamily="18" charset="0"/>
              </a:rPr>
              <a:t>é</a:t>
            </a:r>
            <a:r>
              <a:rPr lang="fr-FR" sz="2000" dirty="0" smtClean="0">
                <a:solidFill>
                  <a:schemeClr val="tx1"/>
                </a:solidFill>
                <a:latin typeface="Times New Roman" pitchFamily="18" charset="0"/>
                <a:ea typeface="Times New Roman" pitchFamily="18" charset="0"/>
                <a:cs typeface="Times New Roman" pitchFamily="18" charset="0"/>
              </a:rPr>
              <a:t> coagulante de 2.32U.A.C/ml avec un taux de prot</a:t>
            </a:r>
            <a:r>
              <a:rPr lang="fr-FR" sz="2000" dirty="0" smtClean="0">
                <a:solidFill>
                  <a:schemeClr val="tx1"/>
                </a:solidFill>
                <a:latin typeface="Calibri"/>
                <a:ea typeface="Times New Roman" pitchFamily="18" charset="0"/>
                <a:cs typeface="Times New Roman" pitchFamily="18" charset="0"/>
              </a:rPr>
              <a:t>é</a:t>
            </a:r>
            <a:r>
              <a:rPr lang="fr-FR" sz="2000" dirty="0" smtClean="0">
                <a:solidFill>
                  <a:schemeClr val="tx1"/>
                </a:solidFill>
                <a:latin typeface="Times New Roman" pitchFamily="18" charset="0"/>
                <a:ea typeface="Times New Roman" pitchFamily="18" charset="0"/>
                <a:cs typeface="Times New Roman" pitchFamily="18" charset="0"/>
              </a:rPr>
              <a:t>ines 774,4mg/ml </a:t>
            </a:r>
            <a:r>
              <a:rPr lang="fr-FR"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et une force coagulante (1/393.44) </a:t>
            </a:r>
            <a:r>
              <a:rPr lang="fr-FR"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endParaRPr lang="fr-FR"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0" algn="just" eaLnBrk="0" fontAlgn="base" hangingPunct="0">
              <a:lnSpc>
                <a:spcPct val="150000"/>
              </a:lnSpc>
              <a:spcBef>
                <a:spcPct val="0"/>
              </a:spcBef>
              <a:spcAft>
                <a:spcPct val="0"/>
              </a:spcAft>
            </a:pPr>
            <a:r>
              <a:rPr lang="fr-FR" sz="2000" dirty="0" smtClean="0">
                <a:solidFill>
                  <a:schemeClr val="tx1"/>
                </a:solidFill>
                <a:latin typeface="Times New Roman" pitchFamily="18" charset="0"/>
                <a:ea typeface="Times New Roman" pitchFamily="18" charset="0"/>
                <a:cs typeface="Times New Roman" pitchFamily="18" charset="0"/>
              </a:rPr>
              <a:t>. </a:t>
            </a:r>
            <a:endParaRPr lang="fr-FR" sz="2000" dirty="0">
              <a:solidFill>
                <a:schemeClr val="tx1"/>
              </a:solidFill>
              <a:latin typeface="Arial" pitchFamily="34" charset="0"/>
              <a:cs typeface="Arial" pitchFamily="34" charset="0"/>
            </a:endParaRPr>
          </a:p>
        </p:txBody>
      </p:sp>
      <p:sp>
        <p:nvSpPr>
          <p:cNvPr id="3" name="Rectangle à coins arrondis 2"/>
          <p:cNvSpPr/>
          <p:nvPr/>
        </p:nvSpPr>
        <p:spPr>
          <a:xfrm>
            <a:off x="0" y="2390564"/>
            <a:ext cx="9116118" cy="199410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nSpc>
                <a:spcPct val="150000"/>
              </a:lnSpc>
            </a:pPr>
            <a:r>
              <a:rPr lang="fr-FR" sz="2000" dirty="0">
                <a:solidFill>
                  <a:prstClr val="black"/>
                </a:solidFill>
                <a:latin typeface="Times New Roman" pitchFamily="18" charset="0"/>
                <a:ea typeface="Times New Roman" pitchFamily="18" charset="0"/>
                <a:cs typeface="Times New Roman" pitchFamily="18" charset="0"/>
              </a:rPr>
              <a:t>Pour atteindre cet objectif, nous avons </a:t>
            </a:r>
            <a:r>
              <a:rPr lang="fr-FR" sz="2000" dirty="0">
                <a:solidFill>
                  <a:prstClr val="black"/>
                </a:solidFill>
                <a:latin typeface="Calibri"/>
                <a:ea typeface="Times New Roman" pitchFamily="18" charset="0"/>
                <a:cs typeface="Times New Roman" pitchFamily="18" charset="0"/>
              </a:rPr>
              <a:t>é</a:t>
            </a:r>
            <a:r>
              <a:rPr lang="fr-FR" sz="2000" dirty="0">
                <a:solidFill>
                  <a:prstClr val="black"/>
                </a:solidFill>
                <a:latin typeface="Times New Roman" pitchFamily="18" charset="0"/>
                <a:ea typeface="Times New Roman" pitchFamily="18" charset="0"/>
                <a:cs typeface="Times New Roman" pitchFamily="18" charset="0"/>
              </a:rPr>
              <a:t>t</a:t>
            </a:r>
            <a:r>
              <a:rPr lang="fr-FR" sz="2000" dirty="0">
                <a:solidFill>
                  <a:prstClr val="black"/>
                </a:solidFill>
                <a:latin typeface="Calibri"/>
                <a:ea typeface="Times New Roman" pitchFamily="18" charset="0"/>
                <a:cs typeface="Times New Roman" pitchFamily="18" charset="0"/>
              </a:rPr>
              <a:t>é</a:t>
            </a:r>
            <a:r>
              <a:rPr lang="fr-FR" sz="2000" dirty="0">
                <a:solidFill>
                  <a:prstClr val="black"/>
                </a:solidFill>
                <a:latin typeface="Times New Roman" pitchFamily="18" charset="0"/>
                <a:ea typeface="Times New Roman" pitchFamily="18" charset="0"/>
                <a:cs typeface="Times New Roman" pitchFamily="18" charset="0"/>
              </a:rPr>
              <a:t> emmen</a:t>
            </a:r>
            <a:r>
              <a:rPr lang="fr-FR" sz="2000" dirty="0">
                <a:solidFill>
                  <a:prstClr val="black"/>
                </a:solidFill>
                <a:latin typeface="Calibri"/>
                <a:ea typeface="Times New Roman" pitchFamily="18" charset="0"/>
                <a:cs typeface="Times New Roman" pitchFamily="18" charset="0"/>
              </a:rPr>
              <a:t>é</a:t>
            </a:r>
            <a:r>
              <a:rPr lang="fr-FR" sz="2000" dirty="0">
                <a:solidFill>
                  <a:prstClr val="black"/>
                </a:solidFill>
                <a:latin typeface="Times New Roman" pitchFamily="18" charset="0"/>
                <a:ea typeface="Times New Roman" pitchFamily="18" charset="0"/>
                <a:cs typeface="Times New Roman" pitchFamily="18" charset="0"/>
              </a:rPr>
              <a:t> </a:t>
            </a:r>
            <a:r>
              <a:rPr lang="fr-FR" sz="2000" dirty="0">
                <a:solidFill>
                  <a:prstClr val="black"/>
                </a:solidFill>
                <a:latin typeface="Calibri"/>
                <a:ea typeface="Times New Roman" pitchFamily="18" charset="0"/>
                <a:cs typeface="Times New Roman" pitchFamily="18" charset="0"/>
              </a:rPr>
              <a:t>à</a:t>
            </a:r>
            <a:r>
              <a:rPr lang="fr-FR" sz="2000" dirty="0">
                <a:solidFill>
                  <a:prstClr val="black"/>
                </a:solidFill>
                <a:latin typeface="Times New Roman" pitchFamily="18" charset="0"/>
                <a:ea typeface="Times New Roman" pitchFamily="18" charset="0"/>
                <a:cs typeface="Times New Roman" pitchFamily="18" charset="0"/>
              </a:rPr>
              <a:t> r</a:t>
            </a:r>
            <a:r>
              <a:rPr lang="fr-FR" sz="2000" dirty="0">
                <a:solidFill>
                  <a:prstClr val="black"/>
                </a:solidFill>
                <a:latin typeface="Calibri"/>
                <a:ea typeface="Times New Roman" pitchFamily="18" charset="0"/>
                <a:cs typeface="Times New Roman" pitchFamily="18" charset="0"/>
              </a:rPr>
              <a:t>é</a:t>
            </a:r>
            <a:r>
              <a:rPr lang="fr-FR" sz="2000" dirty="0">
                <a:solidFill>
                  <a:prstClr val="black"/>
                </a:solidFill>
                <a:latin typeface="Times New Roman" pitchFamily="18" charset="0"/>
                <a:ea typeface="Times New Roman" pitchFamily="18" charset="0"/>
                <a:cs typeface="Times New Roman" pitchFamily="18" charset="0"/>
              </a:rPr>
              <a:t>aliser l</a:t>
            </a:r>
            <a:r>
              <a:rPr lang="fr-FR" sz="2000" dirty="0">
                <a:solidFill>
                  <a:prstClr val="black"/>
                </a:solidFill>
                <a:latin typeface="Calibri"/>
                <a:ea typeface="TimesNewRoman"/>
                <a:cs typeface="Times New Roman" pitchFamily="18" charset="0"/>
              </a:rPr>
              <a:t>’</a:t>
            </a:r>
            <a:r>
              <a:rPr lang="fr-FR" sz="2000" dirty="0">
                <a:solidFill>
                  <a:prstClr val="black"/>
                </a:solidFill>
                <a:latin typeface="Times New Roman" pitchFamily="18" charset="0"/>
                <a:ea typeface="Times New Roman" pitchFamily="18" charset="0"/>
                <a:cs typeface="Times New Roman" pitchFamily="18" charset="0"/>
              </a:rPr>
              <a:t>extraction de l</a:t>
            </a:r>
            <a:r>
              <a:rPr lang="fr-FR" sz="2000" dirty="0">
                <a:solidFill>
                  <a:prstClr val="black"/>
                </a:solidFill>
                <a:latin typeface="Calibri"/>
                <a:ea typeface="Times New Roman" pitchFamily="18" charset="0"/>
                <a:cs typeface="Times New Roman" pitchFamily="18" charset="0"/>
              </a:rPr>
              <a:t>’</a:t>
            </a:r>
            <a:r>
              <a:rPr lang="fr-FR" sz="2000" dirty="0">
                <a:solidFill>
                  <a:prstClr val="black"/>
                </a:solidFill>
                <a:latin typeface="Times New Roman" pitchFamily="18" charset="0"/>
                <a:ea typeface="Times New Roman" pitchFamily="18" charset="0"/>
                <a:cs typeface="Times New Roman" pitchFamily="18" charset="0"/>
              </a:rPr>
              <a:t>agent coagulant (ficine ) </a:t>
            </a:r>
            <a:r>
              <a:rPr lang="fr-FR" sz="2000" dirty="0">
                <a:solidFill>
                  <a:prstClr val="black"/>
                </a:solidFill>
                <a:latin typeface="Calibri"/>
                <a:ea typeface="Times New Roman" pitchFamily="18" charset="0"/>
                <a:cs typeface="Times New Roman" pitchFamily="18" charset="0"/>
              </a:rPr>
              <a:t>à</a:t>
            </a:r>
            <a:r>
              <a:rPr lang="fr-FR" sz="2000" dirty="0">
                <a:solidFill>
                  <a:prstClr val="black"/>
                </a:solidFill>
                <a:latin typeface="Times New Roman" pitchFamily="18" charset="0"/>
                <a:ea typeface="Times New Roman" pitchFamily="18" charset="0"/>
                <a:cs typeface="Times New Roman" pitchFamily="18" charset="0"/>
              </a:rPr>
              <a:t> partir du feuille et de latex   de Figuier  </a:t>
            </a:r>
            <a:r>
              <a:rPr lang="fr-FR" sz="2000" b="1" dirty="0">
                <a:solidFill>
                  <a:prstClr val="black"/>
                </a:solidFill>
                <a:latin typeface="Calibri"/>
                <a:ea typeface="Times New Roman" pitchFamily="18" charset="0"/>
                <a:cs typeface="Times New Roman" pitchFamily="18" charset="0"/>
              </a:rPr>
              <a:t>«</a:t>
            </a:r>
            <a:r>
              <a:rPr lang="fr-FR" sz="2000" dirty="0">
                <a:solidFill>
                  <a:prstClr val="black"/>
                </a:solidFill>
                <a:latin typeface="Calibri"/>
                <a:ea typeface="Times New Roman" pitchFamily="18" charset="0"/>
                <a:cs typeface="Times New Roman" pitchFamily="18" charset="0"/>
              </a:rPr>
              <a:t> </a:t>
            </a:r>
            <a:r>
              <a:rPr lang="fr-FR" sz="2000" b="1"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ficus carica </a:t>
            </a:r>
            <a:r>
              <a:rPr lang="fr-FR" sz="2000" b="1" i="1" dirty="0">
                <a:solidFill>
                  <a:prstClr val="black"/>
                </a:solidFill>
                <a:latin typeface="Calibri"/>
                <a:ea typeface="Times New Roman" pitchFamily="18" charset="0"/>
                <a:cs typeface="Times New Roman" pitchFamily="18" charset="0"/>
              </a:rPr>
              <a:t>»</a:t>
            </a:r>
            <a:r>
              <a:rPr lang="fr-FR" sz="2000" b="1" i="1" dirty="0">
                <a:solidFill>
                  <a:prstClr val="black"/>
                </a:solidFill>
                <a:latin typeface="Times New Roman" pitchFamily="18" charset="0"/>
                <a:ea typeface="Times New Roman" pitchFamily="18" charset="0"/>
                <a:cs typeface="Times New Roman" pitchFamily="18" charset="0"/>
              </a:rPr>
              <a:t> </a:t>
            </a:r>
            <a:r>
              <a:rPr lang="fr-FR" sz="2000" dirty="0">
                <a:solidFill>
                  <a:prstClr val="black"/>
                </a:solidFill>
                <a:latin typeface="Times New Roman" pitchFamily="18" charset="0"/>
                <a:ea typeface="Times New Roman" pitchFamily="18" charset="0"/>
                <a:cs typeface="Times New Roman" pitchFamily="18" charset="0"/>
              </a:rPr>
              <a:t>et de caract</a:t>
            </a:r>
            <a:r>
              <a:rPr lang="fr-FR" sz="2000" dirty="0">
                <a:solidFill>
                  <a:prstClr val="black"/>
                </a:solidFill>
                <a:latin typeface="Calibri"/>
                <a:ea typeface="Times New Roman" pitchFamily="18" charset="0"/>
                <a:cs typeface="Times New Roman" pitchFamily="18" charset="0"/>
              </a:rPr>
              <a:t>é</a:t>
            </a:r>
            <a:r>
              <a:rPr lang="fr-FR" sz="2000" dirty="0">
                <a:solidFill>
                  <a:prstClr val="black"/>
                </a:solidFill>
                <a:latin typeface="Times New Roman" pitchFamily="18" charset="0"/>
                <a:ea typeface="Times New Roman" pitchFamily="18" charset="0"/>
                <a:cs typeface="Times New Roman" pitchFamily="18" charset="0"/>
              </a:rPr>
              <a:t>riser l</a:t>
            </a:r>
            <a:r>
              <a:rPr lang="fr-FR" sz="2000" dirty="0">
                <a:solidFill>
                  <a:prstClr val="black"/>
                </a:solidFill>
                <a:latin typeface="Calibri"/>
                <a:ea typeface="TimesNewRoman"/>
                <a:cs typeface="Times New Roman" pitchFamily="18" charset="0"/>
              </a:rPr>
              <a:t>’</a:t>
            </a:r>
            <a:r>
              <a:rPr lang="fr-FR" sz="2000" dirty="0">
                <a:solidFill>
                  <a:prstClr val="black"/>
                </a:solidFill>
                <a:latin typeface="Times New Roman" pitchFamily="18" charset="0"/>
                <a:ea typeface="Times New Roman" pitchFamily="18" charset="0"/>
                <a:cs typeface="Times New Roman" pitchFamily="18" charset="0"/>
              </a:rPr>
              <a:t>extrait enzymatique obtenu, et l</a:t>
            </a:r>
            <a:r>
              <a:rPr lang="fr-FR" sz="2000" dirty="0">
                <a:solidFill>
                  <a:prstClr val="black"/>
                </a:solidFill>
                <a:latin typeface="Calibri"/>
                <a:ea typeface="Times New Roman" pitchFamily="18" charset="0"/>
                <a:cs typeface="Times New Roman" pitchFamily="18" charset="0"/>
              </a:rPr>
              <a:t>’é</a:t>
            </a:r>
            <a:r>
              <a:rPr lang="fr-FR" sz="2000" dirty="0">
                <a:solidFill>
                  <a:prstClr val="black"/>
                </a:solidFill>
                <a:latin typeface="Times New Roman" pitchFamily="18" charset="0"/>
                <a:ea typeface="Times New Roman" pitchFamily="18" charset="0"/>
                <a:cs typeface="Times New Roman" pitchFamily="18" charset="0"/>
              </a:rPr>
              <a:t>valuation de </a:t>
            </a:r>
            <a:r>
              <a:rPr lang="fr-FR" sz="2000" dirty="0" smtClean="0">
                <a:solidFill>
                  <a:prstClr val="black"/>
                </a:solidFill>
                <a:latin typeface="Times New Roman" pitchFamily="18" charset="0"/>
                <a:ea typeface="Times New Roman" pitchFamily="18" charset="0"/>
                <a:cs typeface="Times New Roman" pitchFamily="18" charset="0"/>
              </a:rPr>
              <a:t> </a:t>
            </a:r>
            <a:r>
              <a:rPr lang="fr-FR" sz="2000" dirty="0">
                <a:solidFill>
                  <a:prstClr val="black"/>
                </a:solidFill>
                <a:latin typeface="Times New Roman" pitchFamily="18" charset="0"/>
                <a:ea typeface="Times New Roman" pitchFamily="18" charset="0"/>
                <a:cs typeface="Times New Roman" pitchFamily="18" charset="0"/>
              </a:rPr>
              <a:t>son activit</a:t>
            </a:r>
            <a:r>
              <a:rPr lang="fr-FR" sz="2000" dirty="0">
                <a:solidFill>
                  <a:prstClr val="black"/>
                </a:solidFill>
                <a:latin typeface="Calibri"/>
                <a:ea typeface="Times New Roman" pitchFamily="18" charset="0"/>
                <a:cs typeface="Times New Roman" pitchFamily="18" charset="0"/>
              </a:rPr>
              <a:t>é</a:t>
            </a:r>
            <a:r>
              <a:rPr lang="fr-FR" sz="2000" dirty="0">
                <a:solidFill>
                  <a:prstClr val="black"/>
                </a:solidFill>
                <a:latin typeface="Times New Roman" pitchFamily="18" charset="0"/>
                <a:ea typeface="Times New Roman" pitchFamily="18" charset="0"/>
                <a:cs typeface="Times New Roman" pitchFamily="18" charset="0"/>
              </a:rPr>
              <a:t> coagulante par comparaison </a:t>
            </a:r>
            <a:r>
              <a:rPr lang="fr-FR" sz="2000" dirty="0">
                <a:solidFill>
                  <a:prstClr val="black"/>
                </a:solidFill>
                <a:latin typeface="Calibri"/>
                <a:ea typeface="Times New Roman" pitchFamily="18" charset="0"/>
                <a:cs typeface="Times New Roman" pitchFamily="18" charset="0"/>
              </a:rPr>
              <a:t>à</a:t>
            </a:r>
            <a:r>
              <a:rPr lang="fr-FR" sz="2000" dirty="0">
                <a:solidFill>
                  <a:prstClr val="black"/>
                </a:solidFill>
                <a:latin typeface="Times New Roman" pitchFamily="18" charset="0"/>
                <a:ea typeface="Times New Roman" pitchFamily="18" charset="0"/>
                <a:cs typeface="Times New Roman" pitchFamily="18" charset="0"/>
              </a:rPr>
              <a:t> la pr</a:t>
            </a:r>
            <a:r>
              <a:rPr lang="fr-FR" sz="2000" dirty="0">
                <a:solidFill>
                  <a:prstClr val="black"/>
                </a:solidFill>
                <a:latin typeface="Calibri"/>
                <a:ea typeface="Times New Roman" pitchFamily="18" charset="0"/>
                <a:cs typeface="Times New Roman" pitchFamily="18" charset="0"/>
              </a:rPr>
              <a:t>é</a:t>
            </a:r>
            <a:r>
              <a:rPr lang="fr-FR" sz="2000" dirty="0">
                <a:solidFill>
                  <a:prstClr val="black"/>
                </a:solidFill>
                <a:latin typeface="Times New Roman" pitchFamily="18" charset="0"/>
                <a:ea typeface="Times New Roman" pitchFamily="18" charset="0"/>
                <a:cs typeface="Times New Roman" pitchFamily="18" charset="0"/>
              </a:rPr>
              <a:t>sure</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3568" y="0"/>
            <a:ext cx="7560840" cy="66745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2400" b="1" dirty="0" smtClean="0">
                <a:solidFill>
                  <a:schemeClr val="tx1"/>
                </a:solidFill>
                <a:latin typeface="Times New Roman" panose="02020603050405020304" pitchFamily="18" charset="0"/>
                <a:cs typeface="Times New Roman" panose="02020603050405020304" pitchFamily="18" charset="0"/>
              </a:rPr>
              <a:t>Conclusion générale </a:t>
            </a:r>
            <a:endParaRPr lang="fr-FR" sz="2400" b="1" dirty="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28031" y="2311539"/>
            <a:ext cx="9092485" cy="167052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lvl="0">
              <a:lnSpc>
                <a:spcPct val="150000"/>
              </a:lnSpc>
            </a:pPr>
            <a:r>
              <a:rPr lang="fr-FR"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fr-FR"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lvl="0">
              <a:lnSpc>
                <a:spcPct val="150000"/>
              </a:lnSpc>
            </a:pPr>
            <a:r>
              <a:rPr lang="fr-FR"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En </a:t>
            </a:r>
            <a:r>
              <a:rPr lang="fr-FR"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outre, nos résultats montrent que les conditions optimales d’activité de l’enzyme sont déterminées (pH de 6.6, à une température de 50°C et à une concentration de CaCl</a:t>
            </a:r>
            <a:r>
              <a:rPr lang="fr-FR" sz="2000" baseline="-25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r>
              <a:rPr lang="fr-FR"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de </a:t>
            </a:r>
            <a:r>
              <a:rPr lang="fr-FR"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0.04M) pour </a:t>
            </a:r>
            <a:r>
              <a:rPr lang="fr-FR"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le </a:t>
            </a:r>
            <a:r>
              <a:rPr lang="fr-FR"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latex. </a:t>
            </a:r>
            <a:r>
              <a:rPr lang="fr-FR"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et (pH de 6.8, à une température de 50°C et à une concentration de CaCl2 </a:t>
            </a:r>
            <a:r>
              <a:rPr lang="fr-FR" sz="2000">
                <a:solidFill>
                  <a:srgbClr val="000000"/>
                </a:solidFill>
                <a:latin typeface="Times New Roman" panose="02020603050405020304" pitchFamily="18" charset="0"/>
                <a:ea typeface="Calibri" panose="020F0502020204030204" pitchFamily="34" charset="0"/>
                <a:cs typeface="Arial" panose="020B0604020202020204" pitchFamily="34" charset="0"/>
              </a:rPr>
              <a:t>de </a:t>
            </a:r>
            <a:r>
              <a:rPr lang="fr-FR" sz="2000" smtClean="0">
                <a:solidFill>
                  <a:srgbClr val="000000"/>
                </a:solidFill>
                <a:latin typeface="Times New Roman" panose="02020603050405020304" pitchFamily="18" charset="0"/>
                <a:ea typeface="Calibri" panose="020F0502020204030204" pitchFamily="34" charset="0"/>
                <a:cs typeface="Arial" panose="020B0604020202020204" pitchFamily="34" charset="0"/>
              </a:rPr>
              <a:t>0.07 M ) </a:t>
            </a:r>
            <a:r>
              <a:rPr lang="fr-FR"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pour les </a:t>
            </a:r>
            <a:r>
              <a:rPr lang="fr-FR"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feuilles.</a:t>
            </a:r>
            <a:endParaRPr lang="fr-FR" sz="20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0"/>
              </a:spcAft>
            </a:pPr>
            <a:r>
              <a:rPr lang="fr-FR" sz="24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fr-FR"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à coins arrondis 6"/>
          <p:cNvSpPr/>
          <p:nvPr/>
        </p:nvSpPr>
        <p:spPr>
          <a:xfrm>
            <a:off x="-23484" y="776093"/>
            <a:ext cx="9144000" cy="139289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just" eaLnBrk="0" fontAlgn="base" hangingPunct="0">
              <a:lnSpc>
                <a:spcPct val="150000"/>
              </a:lnSpc>
              <a:spcBef>
                <a:spcPct val="0"/>
              </a:spcBef>
              <a:spcAft>
                <a:spcPct val="0"/>
              </a:spcAft>
            </a:pPr>
            <a:endParaRPr lang="fr-FR" sz="2000" dirty="0" smtClean="0">
              <a:solidFill>
                <a:schemeClr val="tx1"/>
              </a:solidFill>
              <a:latin typeface="Times New Roman" pitchFamily="18" charset="0"/>
              <a:ea typeface="Times New Roman" pitchFamily="18" charset="0"/>
              <a:cs typeface="Times New Roman" pitchFamily="18" charset="0"/>
            </a:endParaRPr>
          </a:p>
          <a:p>
            <a:pPr algn="just" eaLnBrk="0" fontAlgn="base" hangingPunct="0">
              <a:lnSpc>
                <a:spcPct val="150000"/>
              </a:lnSpc>
              <a:spcBef>
                <a:spcPct val="0"/>
              </a:spcBef>
              <a:spcAft>
                <a:spcPct val="0"/>
              </a:spcAft>
            </a:pPr>
            <a:r>
              <a:rPr lang="fr-FR" sz="2000" dirty="0" smtClean="0">
                <a:solidFill>
                  <a:schemeClr val="tx1"/>
                </a:solidFill>
                <a:latin typeface="Times New Roman" pitchFamily="18" charset="0"/>
                <a:ea typeface="Times New Roman" pitchFamily="18" charset="0"/>
                <a:cs typeface="Times New Roman" pitchFamily="18" charset="0"/>
              </a:rPr>
              <a:t>à </a:t>
            </a:r>
            <a:r>
              <a:rPr lang="fr-FR" sz="2000" dirty="0">
                <a:solidFill>
                  <a:schemeClr val="tx1"/>
                </a:solidFill>
                <a:latin typeface="Times New Roman" pitchFamily="18" charset="0"/>
                <a:ea typeface="Times New Roman" pitchFamily="18" charset="0"/>
                <a:cs typeface="Times New Roman" pitchFamily="18" charset="0"/>
              </a:rPr>
              <a:t>partir de 40ml de latex on obtient 30ml de l’extrait brut </a:t>
            </a:r>
            <a:r>
              <a:rPr lang="fr-FR" sz="2000" dirty="0" smtClean="0">
                <a:solidFill>
                  <a:schemeClr val="tx1"/>
                </a:solidFill>
                <a:latin typeface="Times New Roman" pitchFamily="18" charset="0"/>
                <a:ea typeface="Times New Roman" pitchFamily="18" charset="0"/>
                <a:cs typeface="Times New Roman" pitchFamily="18" charset="0"/>
              </a:rPr>
              <a:t>,donnant </a:t>
            </a:r>
            <a:r>
              <a:rPr lang="fr-FR" sz="2000" dirty="0">
                <a:solidFill>
                  <a:schemeClr val="tx1"/>
                </a:solidFill>
                <a:latin typeface="Times New Roman" pitchFamily="18" charset="0"/>
                <a:ea typeface="Times New Roman" pitchFamily="18" charset="0"/>
                <a:cs typeface="Times New Roman" pitchFamily="18" charset="0"/>
              </a:rPr>
              <a:t>un temps de floculation de15sec et une activité coagulante de 6.66 U.A.C/ml avec un taux de protéines 6425mg/ml </a:t>
            </a:r>
            <a:r>
              <a:rPr lang="fr-FR" sz="2000" dirty="0" smtClean="0">
                <a:solidFill>
                  <a:schemeClr val="tx1"/>
                </a:solidFill>
                <a:latin typeface="Times New Roman" pitchFamily="18" charset="0"/>
                <a:ea typeface="Times New Roman" pitchFamily="18" charset="0"/>
                <a:cs typeface="Times New Roman" pitchFamily="18" charset="0"/>
              </a:rPr>
              <a:t>, </a:t>
            </a:r>
            <a:r>
              <a:rPr lang="fr-FR"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et </a:t>
            </a:r>
            <a:r>
              <a:rPr lang="fr-FR"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une force coagulante (1/1600) </a:t>
            </a:r>
            <a:r>
              <a:rPr lang="fr-FR"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endParaRPr lang="fr-FR" sz="2000" dirty="0"/>
          </a:p>
          <a:p>
            <a:pPr lvl="0" algn="just" eaLnBrk="0" fontAlgn="base" hangingPunct="0">
              <a:lnSpc>
                <a:spcPct val="150000"/>
              </a:lnSpc>
              <a:spcBef>
                <a:spcPct val="0"/>
              </a:spcBef>
              <a:spcAft>
                <a:spcPct val="0"/>
              </a:spcAft>
            </a:pPr>
            <a:endParaRPr lang="fr-FR" sz="2000" dirty="0">
              <a:solidFill>
                <a:schemeClr val="tx1"/>
              </a:solidFill>
              <a:latin typeface="Arial" pitchFamily="34" charset="0"/>
              <a:cs typeface="Arial" pitchFamily="34" charset="0"/>
            </a:endParaRPr>
          </a:p>
        </p:txBody>
      </p:sp>
      <p:sp>
        <p:nvSpPr>
          <p:cNvPr id="9" name="Rectangle 8"/>
          <p:cNvSpPr/>
          <p:nvPr/>
        </p:nvSpPr>
        <p:spPr>
          <a:xfrm>
            <a:off x="29093" y="5444321"/>
            <a:ext cx="9091423" cy="136766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nSpc>
                <a:spcPct val="150000"/>
              </a:lnSpc>
            </a:pPr>
            <a:r>
              <a:rPr lang="fr-FR" dirty="0">
                <a:latin typeface="Times New Roman" panose="02020603050405020304" pitchFamily="18" charset="0"/>
                <a:ea typeface="Times New Roman" panose="02020603050405020304" pitchFamily="18" charset="0"/>
                <a:cs typeface="Arial" panose="020B0604020202020204" pitchFamily="34" charset="0"/>
              </a:rPr>
              <a:t> </a:t>
            </a:r>
            <a:r>
              <a:rPr lang="fr-FR" sz="2000" dirty="0">
                <a:latin typeface="Times New Roman" panose="02020603050405020304" pitchFamily="18" charset="0"/>
                <a:ea typeface="Times New Roman" panose="02020603050405020304" pitchFamily="18" charset="0"/>
                <a:cs typeface="Arial" panose="020B0604020202020204" pitchFamily="34" charset="0"/>
              </a:rPr>
              <a:t>Les résultats obtenus montrent que l’extrait coagulant obtenu des feuilles et de latex de figuier peut constituer une alternative à la présure commerciale pour la fabrication de fromage.</a:t>
            </a:r>
            <a:endParaRPr lang="fr-FR" sz="2000" dirty="0"/>
          </a:p>
        </p:txBody>
      </p:sp>
      <p:sp>
        <p:nvSpPr>
          <p:cNvPr id="2" name="Rectangle à coins arrondis 1"/>
          <p:cNvSpPr/>
          <p:nvPr/>
        </p:nvSpPr>
        <p:spPr>
          <a:xfrm>
            <a:off x="0" y="4108361"/>
            <a:ext cx="9120516" cy="11928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nSpc>
                <a:spcPct val="150000"/>
              </a:lnSpc>
            </a:pPr>
            <a:r>
              <a:rPr lang="fr-FR" sz="2000" dirty="0">
                <a:solidFill>
                  <a:srgbClr val="000000"/>
                </a:solidFill>
                <a:latin typeface="Times New Roman" panose="02020603050405020304" pitchFamily="18" charset="0"/>
                <a:ea typeface="Calibri" panose="020F0502020204030204" pitchFamily="34" charset="0"/>
              </a:rPr>
              <a:t>La pré-purification de notre extrait enzymatique par le sulfate d’ammonium a montré que l’enzyme est purifié à un taux de saturation en sulfate d’ammonium à 75 % soit pour les feuilles ou latex.</a:t>
            </a:r>
            <a:endParaRPr lang="fr-FR" sz="20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C:\Users\AHMED 26\Desktop\modeles ppt\0fce3af1.gif"/>
          <p:cNvPicPr>
            <a:picLocks noChangeAspect="1" noChangeArrowheads="1" noCrop="1"/>
          </p:cNvPicPr>
          <p:nvPr/>
        </p:nvPicPr>
        <p:blipFill>
          <a:blip r:embed="rId2" cstate="print"/>
          <a:srcRect/>
          <a:stretch>
            <a:fillRect/>
          </a:stretch>
        </p:blipFill>
        <p:spPr bwMode="auto">
          <a:xfrm>
            <a:off x="0" y="0"/>
            <a:ext cx="9144000" cy="6858000"/>
          </a:xfrm>
          <a:prstGeom prst="rect">
            <a:avLst/>
          </a:prstGeom>
          <a:noFill/>
        </p:spPr>
      </p:pic>
      <p:sp>
        <p:nvSpPr>
          <p:cNvPr id="2" name="WordArt 7"/>
          <p:cNvSpPr>
            <a:spLocks noChangeArrowheads="1" noChangeShapeType="1" noTextEdit="1"/>
          </p:cNvSpPr>
          <p:nvPr/>
        </p:nvSpPr>
        <p:spPr bwMode="auto">
          <a:xfrm rot="1023001">
            <a:off x="1128167" y="2205768"/>
            <a:ext cx="6626807" cy="1570124"/>
          </a:xfrm>
          <a:prstGeom prst="rect">
            <a:avLst/>
          </a:prstGeom>
        </p:spPr>
        <p:txBody>
          <a:bodyPr wrap="none" fromWordArt="1">
            <a:prstTxWarp prst="textWave1">
              <a:avLst>
                <a:gd name="adj1" fmla="val 13005"/>
                <a:gd name="adj2" fmla="val 0"/>
              </a:avLst>
            </a:prstTxWarp>
          </a:bodyPr>
          <a:lstStyle/>
          <a:p>
            <a:pPr algn="ctr" rtl="0"/>
            <a:r>
              <a:rPr lang="fr-FR" sz="3600" b="1" kern="10" dirty="0">
                <a:ln w="18000">
                  <a:solidFill>
                    <a:schemeClr val="accent2">
                      <a:satMod val="140000"/>
                    </a:schemeClr>
                  </a:solidFill>
                  <a:prstDash val="solid"/>
                  <a:miter lim="800000"/>
                </a:ln>
                <a:solidFill>
                  <a:schemeClr val="accent6">
                    <a:lumMod val="75000"/>
                  </a:schemeClr>
                </a:solidFill>
                <a:effectLst>
                  <a:outerShdw blurRad="25500" dist="23000" dir="7020000" algn="tl">
                    <a:srgbClr val="000000">
                      <a:alpha val="50000"/>
                    </a:srgbClr>
                  </a:outerShdw>
                </a:effectLst>
                <a:latin typeface="Arial Black"/>
              </a:rPr>
              <a:t>Merci de votre Attention</a:t>
            </a: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116632"/>
            <a:ext cx="2079625" cy="162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155" decel="100000"/>
                                        <p:tgtEl>
                                          <p:spTgt spid="2"/>
                                        </p:tgtEl>
                                      </p:cBhvr>
                                    </p:animEffect>
                                    <p:animScale>
                                      <p:cBhvr>
                                        <p:cTn id="8" dur="1155" decel="100000"/>
                                        <p:tgtEl>
                                          <p:spTgt spid="2"/>
                                        </p:tgtEl>
                                      </p:cBhvr>
                                      <p:from x="10000" y="10000"/>
                                      <p:to x="200000" y="450000"/>
                                    </p:animScale>
                                    <p:animScale>
                                      <p:cBhvr>
                                        <p:cTn id="9" dur="1845" accel="100000" fill="hold">
                                          <p:stCondLst>
                                            <p:cond delay="1155"/>
                                          </p:stCondLst>
                                        </p:cTn>
                                        <p:tgtEl>
                                          <p:spTgt spid="2"/>
                                        </p:tgtEl>
                                      </p:cBhvr>
                                      <p:from x="200000" y="450000"/>
                                      <p:to x="100000" y="100000"/>
                                    </p:animScale>
                                    <p:set>
                                      <p:cBhvr>
                                        <p:cTn id="10" dur="1155" fill="hold"/>
                                        <p:tgtEl>
                                          <p:spTgt spid="2"/>
                                        </p:tgtEl>
                                        <p:attrNameLst>
                                          <p:attrName>ppt_x</p:attrName>
                                        </p:attrNameLst>
                                      </p:cBhvr>
                                      <p:to>
                                        <p:strVal val="(0.5)"/>
                                      </p:to>
                                    </p:set>
                                    <p:anim from="(0.5)" to="(#ppt_x)" calcmode="lin" valueType="num">
                                      <p:cBhvr>
                                        <p:cTn id="11" dur="1845" accel="100000" fill="hold">
                                          <p:stCondLst>
                                            <p:cond delay="1155"/>
                                          </p:stCondLst>
                                        </p:cTn>
                                        <p:tgtEl>
                                          <p:spTgt spid="2"/>
                                        </p:tgtEl>
                                        <p:attrNameLst>
                                          <p:attrName>ppt_x</p:attrName>
                                        </p:attrNameLst>
                                      </p:cBhvr>
                                    </p:anim>
                                    <p:set>
                                      <p:cBhvr>
                                        <p:cTn id="12" dur="1155" fill="hold"/>
                                        <p:tgtEl>
                                          <p:spTgt spid="2"/>
                                        </p:tgtEl>
                                        <p:attrNameLst>
                                          <p:attrName>ppt_y</p:attrName>
                                        </p:attrNameLst>
                                      </p:cBhvr>
                                      <p:to>
                                        <p:strVal val="(#ppt_y+0.4)"/>
                                      </p:to>
                                    </p:set>
                                    <p:anim from="(#ppt_y+0.4)" to="(#ppt_y)" calcmode="lin" valueType="num">
                                      <p:cBhvr>
                                        <p:cTn id="13" dur="1845" accel="100000" fill="hold">
                                          <p:stCondLst>
                                            <p:cond delay="1155"/>
                                          </p:stCondLst>
                                        </p:cTn>
                                        <p:tgtEl>
                                          <p:spTgt spid="2"/>
                                        </p:tgtEl>
                                        <p:attrNameLst>
                                          <p:attrName>ppt_y</p:attrName>
                                        </p:attrNameLst>
                                      </p:cBhvr>
                                    </p:anim>
                                  </p:childTnLst>
                                </p:cTn>
                              </p:par>
                            </p:childTnLst>
                          </p:cTn>
                        </p:par>
                        <p:par>
                          <p:cTn id="14" fill="hold">
                            <p:stCondLst>
                              <p:cond delay="3000"/>
                            </p:stCondLst>
                            <p:childTnLst>
                              <p:par>
                                <p:cTn id="15" presetID="40" presetClass="path" presetSubtype="0" accel="50000" decel="50000" fill="hold" nodeType="afterEffect">
                                  <p:stCondLst>
                                    <p:cond delay="0"/>
                                  </p:stCondLst>
                                  <p:childTnLst>
                                    <p:animMotion origin="layout" path="M 0.0441 -0.2948 C 0.06112 -0.30567 0.08247 -0.31422 0.11372 -0.29734 C 0.14896 -0.27792 0.15521 -0.25503 0.16164 -0.23075 C 0.17119 -0.20301 0.17726 -0.17734 0.21685 -0.15584 C 0.25209 -0.13665 0.26928 -0.14983 0.29115 -0.16047 C 0.304 -0.17434 0.32483 -0.1822 0.36042 -0.16301 C 0.39185 -0.1459 0.40209 -0.12116 0.40903 -0.09665 C 0.41494 -0.07099 0.42483 -0.04278 0.46025 -0.02336 C 0.49566 -0.00417 0.53473 -0.02844 0.53473 -0.02798 C 0.55174 -0.03977 0.56875 -0.04971 0.60348 -0.03099 C 0.63924 -0.01156 0.64653 0.01156 0.65261 0.0356 C 0.66216 0.06335 0.66771 0.08925 0.70764 0.11075 C 0.74271 0.12994 0.76042 0.11676 0.77813 0.10381 C 0.79931 0.09456 0.81598 0.08439 0.85105 0.10312 C 0.88282 0.12046 0.89323 0.14589 0.9 0.17017 C 0.90573 0.19583 0.91528 0.22381 0.95053 0.243 C 0.98612 0.26196 1.00382 0.24878 1.02587 0.23815 " pathEditMode="relative" rAng="1334099" ptsTypes="fffffffffffffffff">
                                      <p:cBhvr>
                                        <p:cTn id="16" dur="6000" fill="hold"/>
                                        <p:tgtEl>
                                          <p:spTgt spid="4"/>
                                        </p:tgtEl>
                                        <p:attrNameLst>
                                          <p:attrName>ppt_x</p:attrName>
                                          <p:attrName>ppt_y</p:attrName>
                                        </p:attrNameLst>
                                      </p:cBhvr>
                                      <p:rCtr x="49010" y="268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395536" y="2780928"/>
            <a:ext cx="8280920" cy="646331"/>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Introduction  </a:t>
            </a:r>
            <a:endParaRPr kumimoji="0" lang="fr-FR"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1580" y="260648"/>
            <a:ext cx="7560840" cy="52343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3600" b="1" dirty="0" smtClean="0">
                <a:solidFill>
                  <a:schemeClr val="tx1"/>
                </a:solidFill>
                <a:latin typeface="Times New Roman" panose="02020603050405020304" pitchFamily="18" charset="0"/>
                <a:cs typeface="Times New Roman" panose="02020603050405020304" pitchFamily="18" charset="0"/>
              </a:rPr>
              <a:t>Introduction</a:t>
            </a:r>
            <a:endParaRPr lang="fr-FR" sz="3600" b="1" dirty="0">
              <a:solidFill>
                <a:schemeClr val="tx1"/>
              </a:solidFill>
              <a:latin typeface="Times New Roman" panose="02020603050405020304" pitchFamily="18" charset="0"/>
              <a:cs typeface="Times New Roman" panose="02020603050405020304" pitchFamily="18" charset="0"/>
            </a:endParaRPr>
          </a:p>
        </p:txBody>
      </p:sp>
      <p:sp>
        <p:nvSpPr>
          <p:cNvPr id="9" name="Rectangle à coins arrondis 8"/>
          <p:cNvSpPr/>
          <p:nvPr/>
        </p:nvSpPr>
        <p:spPr>
          <a:xfrm>
            <a:off x="323528" y="1196752"/>
            <a:ext cx="8496944" cy="5328592"/>
          </a:xfrm>
          <a:prstGeom prst="roundRect">
            <a:avLst/>
          </a:prstGeom>
        </p:spPr>
        <p:style>
          <a:lnRef idx="0">
            <a:schemeClr val="accent2"/>
          </a:lnRef>
          <a:fillRef idx="1001">
            <a:schemeClr val="lt2"/>
          </a:fillRef>
          <a:effectRef idx="3">
            <a:schemeClr val="accent2"/>
          </a:effectRef>
          <a:fontRef idx="minor">
            <a:schemeClr val="lt1"/>
          </a:fontRef>
        </p:style>
        <p:txBody>
          <a:bodyPr rtlCol="0" anchor="ctr"/>
          <a:lstStyle/>
          <a:p>
            <a:pPr lvl="0" indent="449263" fontAlgn="base">
              <a:lnSpc>
                <a:spcPct val="150000"/>
              </a:lnSpc>
              <a:spcBef>
                <a:spcPct val="0"/>
              </a:spcBef>
              <a:spcAft>
                <a:spcPct val="0"/>
              </a:spcAft>
            </a:pPr>
            <a:r>
              <a:rPr lang="fr-FR" sz="2000" dirty="0" smtClean="0">
                <a:solidFill>
                  <a:schemeClr val="tx1"/>
                </a:solidFill>
                <a:latin typeface="Times New Roman" panose="02020603050405020304" pitchFamily="18" charset="0"/>
                <a:cs typeface="Times New Roman" panose="02020603050405020304" pitchFamily="18" charset="0"/>
              </a:rPr>
              <a:t>La présure est L’agent </a:t>
            </a:r>
            <a:r>
              <a:rPr lang="fr-FR" sz="2000" dirty="0">
                <a:solidFill>
                  <a:schemeClr val="tx1"/>
                </a:solidFill>
                <a:latin typeface="Times New Roman" panose="02020603050405020304" pitchFamily="18" charset="0"/>
                <a:cs typeface="Times New Roman" panose="02020603050405020304" pitchFamily="18" charset="0"/>
              </a:rPr>
              <a:t>coagulant le plus anciennement utilisé en </a:t>
            </a:r>
            <a:r>
              <a:rPr lang="fr-FR" sz="2000" dirty="0" smtClean="0">
                <a:solidFill>
                  <a:schemeClr val="tx1"/>
                </a:solidFill>
                <a:latin typeface="Times New Roman" panose="02020603050405020304" pitchFamily="18" charset="0"/>
                <a:cs typeface="Times New Roman" panose="02020603050405020304" pitchFamily="18" charset="0"/>
              </a:rPr>
              <a:t>fromagerie. Cette </a:t>
            </a:r>
            <a:r>
              <a:rPr lang="fr-FR" sz="2000" dirty="0">
                <a:solidFill>
                  <a:schemeClr val="tx1"/>
                </a:solidFill>
                <a:latin typeface="Times New Roman" panose="02020603050405020304" pitchFamily="18" charset="0"/>
                <a:cs typeface="Times New Roman" panose="02020603050405020304" pitchFamily="18" charset="0"/>
              </a:rPr>
              <a:t>enzyme est extraite à partir de la caillette de veau non sevré. Elle est constituée de 80 % chymosine et de 20% </a:t>
            </a:r>
            <a:r>
              <a:rPr lang="fr-FR" sz="2000" dirty="0" smtClean="0">
                <a:solidFill>
                  <a:schemeClr val="tx1"/>
                </a:solidFill>
                <a:latin typeface="Times New Roman" panose="02020603050405020304" pitchFamily="18" charset="0"/>
                <a:cs typeface="Times New Roman" panose="02020603050405020304" pitchFamily="18" charset="0"/>
              </a:rPr>
              <a:t>pepsine. Bien </a:t>
            </a:r>
            <a:r>
              <a:rPr lang="fr-FR" sz="2000" dirty="0">
                <a:solidFill>
                  <a:schemeClr val="tx1"/>
                </a:solidFill>
                <a:latin typeface="Times New Roman" panose="02020603050405020304" pitchFamily="18" charset="0"/>
                <a:cs typeface="Times New Roman" panose="02020603050405020304" pitchFamily="18" charset="0"/>
              </a:rPr>
              <a:t>qu’elle soit encore l’enzyme la plus utilisée en fromagerie, sa production connaît une pénurie mondiale. Elle est due essentiellement à une augmentation croissante de la production et de la consommation des fromages et à l’impossibilité d’augmenter en parallèle la production de présure .parmi les enzymes de remplacement d’origine végétale</a:t>
            </a:r>
            <a:r>
              <a:rPr lang="fr-FR" sz="2000" dirty="0" smtClean="0">
                <a:solidFill>
                  <a:schemeClr val="tx1"/>
                </a:solidFill>
                <a:latin typeface="Times New Roman" panose="02020603050405020304" pitchFamily="18" charset="0"/>
                <a:cs typeface="Times New Roman" panose="02020603050405020304" pitchFamily="18" charset="0"/>
              </a:rPr>
              <a:t>,</a:t>
            </a:r>
            <a:r>
              <a:rPr lang="fr-FR" sz="2000" dirty="0">
                <a:solidFill>
                  <a:schemeClr val="tx1"/>
                </a:solidFill>
                <a:latin typeface="Times New Roman" panose="02020603050405020304" pitchFamily="18" charset="0"/>
                <a:cs typeface="Times New Roman" panose="02020603050405020304" pitchFamily="18" charset="0"/>
              </a:rPr>
              <a:t> la papaïne,</a:t>
            </a:r>
            <a:r>
              <a:rPr lang="fr-FR" sz="2000" dirty="0" smtClean="0">
                <a:solidFill>
                  <a:schemeClr val="tx1"/>
                </a:solidFill>
                <a:latin typeface="Times New Roman" panose="02020603050405020304" pitchFamily="18" charset="0"/>
                <a:cs typeface="Times New Roman" panose="02020603050405020304" pitchFamily="18" charset="0"/>
              </a:rPr>
              <a:t> extraite du feuilles </a:t>
            </a:r>
            <a:r>
              <a:rPr lang="fr-FR" sz="2000" dirty="0">
                <a:solidFill>
                  <a:schemeClr val="tx1"/>
                </a:solidFill>
                <a:latin typeface="Times New Roman" panose="02020603050405020304" pitchFamily="18" charset="0"/>
                <a:cs typeface="Times New Roman" panose="02020603050405020304" pitchFamily="18" charset="0"/>
              </a:rPr>
              <a:t>du papayer (</a:t>
            </a:r>
            <a:r>
              <a:rPr lang="fr-FR" sz="2000" i="1" dirty="0">
                <a:solidFill>
                  <a:schemeClr val="tx1"/>
                </a:solidFill>
                <a:latin typeface="Times New Roman" panose="02020603050405020304" pitchFamily="18" charset="0"/>
                <a:cs typeface="Times New Roman" panose="02020603050405020304" pitchFamily="18" charset="0"/>
              </a:rPr>
              <a:t>caricapapaya</a:t>
            </a:r>
            <a:r>
              <a:rPr lang="fr-FR" sz="2000" dirty="0">
                <a:solidFill>
                  <a:schemeClr val="tx1"/>
                </a:solidFill>
                <a:latin typeface="Times New Roman" panose="02020603050405020304" pitchFamily="18" charset="0"/>
                <a:cs typeface="Times New Roman" panose="02020603050405020304" pitchFamily="18" charset="0"/>
              </a:rPr>
              <a:t>), </a:t>
            </a:r>
            <a:r>
              <a:rPr lang="fr-FR" sz="2000" dirty="0" smtClean="0">
                <a:solidFill>
                  <a:schemeClr val="tx1"/>
                </a:solidFill>
                <a:latin typeface="Times New Roman" panose="02020603050405020304" pitchFamily="18" charset="0"/>
                <a:cs typeface="Times New Roman" panose="02020603050405020304" pitchFamily="18" charset="0"/>
              </a:rPr>
              <a:t>la </a:t>
            </a:r>
            <a:r>
              <a:rPr lang="fr-FR" sz="2000" dirty="0" err="1" smtClean="0">
                <a:solidFill>
                  <a:schemeClr val="tx1"/>
                </a:solidFill>
                <a:latin typeface="Times New Roman" panose="02020603050405020304" pitchFamily="18" charset="0"/>
                <a:cs typeface="Times New Roman" panose="02020603050405020304" pitchFamily="18" charset="0"/>
              </a:rPr>
              <a:t>broméline</a:t>
            </a:r>
            <a:r>
              <a:rPr lang="fr-FR" sz="2000" dirty="0">
                <a:solidFill>
                  <a:schemeClr val="tx1"/>
                </a:solidFill>
                <a:latin typeface="Times New Roman" panose="02020603050405020304" pitchFamily="18" charset="0"/>
                <a:cs typeface="Times New Roman" panose="02020603050405020304" pitchFamily="18" charset="0"/>
              </a:rPr>
              <a:t>, des tiges d’ananas (</a:t>
            </a:r>
            <a:r>
              <a:rPr lang="fr-FR" sz="2000" i="1" dirty="0">
                <a:solidFill>
                  <a:schemeClr val="tx1"/>
                </a:solidFill>
                <a:latin typeface="Times New Roman" panose="02020603050405020304" pitchFamily="18" charset="0"/>
                <a:cs typeface="Times New Roman" panose="02020603050405020304" pitchFamily="18" charset="0"/>
              </a:rPr>
              <a:t>Ananas comasus</a:t>
            </a:r>
            <a:r>
              <a:rPr lang="fr-FR" sz="2000" dirty="0" smtClean="0">
                <a:solidFill>
                  <a:schemeClr val="tx1"/>
                </a:solidFill>
                <a:latin typeface="Times New Roman" panose="02020603050405020304" pitchFamily="18" charset="0"/>
                <a:cs typeface="Times New Roman" panose="02020603050405020304" pitchFamily="18" charset="0"/>
              </a:rPr>
              <a:t>) , et la Ficine de figuier </a:t>
            </a:r>
            <a:r>
              <a:rPr lang="fr-FR" sz="2000" dirty="0">
                <a:solidFill>
                  <a:schemeClr val="tx1"/>
                </a:solidFill>
                <a:latin typeface="Times New Roman" panose="02020603050405020304" pitchFamily="18" charset="0"/>
                <a:cs typeface="Times New Roman" panose="02020603050405020304" pitchFamily="18" charset="0"/>
              </a:rPr>
              <a:t>(</a:t>
            </a:r>
            <a:r>
              <a:rPr lang="fr-FR" sz="2000" i="1" dirty="0">
                <a:solidFill>
                  <a:schemeClr val="tx1"/>
                </a:solidFill>
                <a:latin typeface="Times New Roman" panose="02020603050405020304" pitchFamily="18" charset="0"/>
                <a:cs typeface="Times New Roman" panose="02020603050405020304" pitchFamily="18" charset="0"/>
              </a:rPr>
              <a:t>ficus carica</a:t>
            </a:r>
            <a:r>
              <a:rPr lang="fr-FR" sz="2000" dirty="0" smtClean="0">
                <a:solidFill>
                  <a:schemeClr val="tx1"/>
                </a:solidFill>
                <a:latin typeface="Times New Roman" panose="02020603050405020304" pitchFamily="18" charset="0"/>
                <a:cs typeface="Times New Roman" panose="02020603050405020304" pitchFamily="18" charset="0"/>
              </a:rPr>
              <a:t>),cette dernière qui nous </a:t>
            </a:r>
            <a:r>
              <a:rPr lang="fr-FR" sz="2000" dirty="0" err="1" smtClean="0">
                <a:solidFill>
                  <a:schemeClr val="tx1"/>
                </a:solidFill>
                <a:latin typeface="Times New Roman" panose="02020603050405020304" pitchFamily="18" charset="0"/>
                <a:cs typeface="Times New Roman" panose="02020603050405020304" pitchFamily="18" charset="0"/>
              </a:rPr>
              <a:t>intérèsse</a:t>
            </a:r>
            <a:r>
              <a:rPr lang="fr-FR" sz="2000" dirty="0" smtClean="0">
                <a:solidFill>
                  <a:schemeClr val="tx1"/>
                </a:solidFill>
                <a:latin typeface="Times New Roman" panose="02020603050405020304" pitchFamily="18" charset="0"/>
                <a:cs typeface="Times New Roman" panose="02020603050405020304" pitchFamily="18" charset="0"/>
              </a:rPr>
              <a:t>	.</a:t>
            </a:r>
            <a:endParaRPr lang="fr-FR" dirty="0" smtClean="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1"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par>
                                <p:cTn id="10" presetID="7" presetClass="entr" presetSubtype="4"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1000" fill="hold"/>
                                        <p:tgtEl>
                                          <p:spTgt spid="9"/>
                                        </p:tgtEl>
                                        <p:attrNameLst>
                                          <p:attrName>ppt_x</p:attrName>
                                        </p:attrNameLst>
                                      </p:cBhvr>
                                      <p:tavLst>
                                        <p:tav tm="0">
                                          <p:val>
                                            <p:strVal val="#ppt_x"/>
                                          </p:val>
                                        </p:tav>
                                        <p:tav tm="100000">
                                          <p:val>
                                            <p:strVal val="#ppt_x"/>
                                          </p:val>
                                        </p:tav>
                                      </p:tavLst>
                                    </p:anim>
                                    <p:anim calcmode="lin" valueType="num">
                                      <p:cBhvr additive="base">
                                        <p:cTn id="13"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323528" y="1268760"/>
            <a:ext cx="8568952" cy="47525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lvl="0" indent="449263" algn="just" fontAlgn="base">
              <a:spcBef>
                <a:spcPct val="0"/>
              </a:spcBef>
              <a:spcAft>
                <a:spcPct val="0"/>
              </a:spcAft>
            </a:pPr>
            <a:r>
              <a:rPr lang="fr-FR" sz="2000" dirty="0" smtClean="0">
                <a:solidFill>
                  <a:schemeClr val="tx1"/>
                </a:solidFill>
                <a:latin typeface="Times New Roman" pitchFamily="18" charset="0"/>
                <a:ea typeface="Times New Roman" pitchFamily="18" charset="0"/>
                <a:cs typeface="Times New Roman" pitchFamily="18" charset="0"/>
              </a:rPr>
              <a:t>La dépendance de l’Algérie vis-à-vis des fournisseurs étrangers en présure traditionnelle et/ou ses succédanés, a attiré notre attention sur la recherche de sources locales productrices d’agents coagulant le lait.</a:t>
            </a:r>
            <a:endParaRPr lang="fr-FR" sz="2000" dirty="0" smtClean="0">
              <a:solidFill>
                <a:schemeClr val="tx1"/>
              </a:solidFill>
              <a:latin typeface="Times New Roman" pitchFamily="18" charset="0"/>
              <a:cs typeface="Times New Roman" pitchFamily="18" charset="0"/>
            </a:endParaRPr>
          </a:p>
          <a:p>
            <a:pPr lvl="0" indent="449263" algn="just" eaLnBrk="0" fontAlgn="base" hangingPunct="0">
              <a:spcBef>
                <a:spcPct val="0"/>
              </a:spcBef>
              <a:spcAft>
                <a:spcPct val="0"/>
              </a:spcAft>
            </a:pPr>
            <a:r>
              <a:rPr lang="fr-FR" sz="2000" dirty="0" smtClean="0">
                <a:solidFill>
                  <a:schemeClr val="tx1"/>
                </a:solidFill>
                <a:latin typeface="Times New Roman" pitchFamily="18" charset="0"/>
                <a:ea typeface="Times New Roman" pitchFamily="18" charset="0"/>
                <a:cs typeface="Times New Roman" pitchFamily="18" charset="0"/>
              </a:rPr>
              <a:t>Dans  cette optique, nous avons étudié la possibilité d’obtention de protéases coagulants le lait, produites à partir de plante de figuier </a:t>
            </a:r>
            <a:r>
              <a:rPr lang="fr-FR" sz="2000" b="1" dirty="0" smtClean="0">
                <a:solidFill>
                  <a:schemeClr val="tx1"/>
                </a:solidFill>
                <a:latin typeface="Times New Roman" pitchFamily="18" charset="0"/>
                <a:ea typeface="Times New Roman" pitchFamily="18" charset="0"/>
                <a:cs typeface="Times New Roman" pitchFamily="18" charset="0"/>
              </a:rPr>
              <a:t>«</a:t>
            </a:r>
            <a:r>
              <a:rPr lang="fr-FR" sz="2000" b="1" i="1" dirty="0" smtClean="0">
                <a:solidFill>
                  <a:schemeClr val="tx1"/>
                </a:solidFill>
                <a:latin typeface="Times New Roman" pitchFamily="18" charset="0"/>
                <a:ea typeface="Times New Roman" pitchFamily="18" charset="0"/>
                <a:cs typeface="Times New Roman" pitchFamily="18" charset="0"/>
              </a:rPr>
              <a:t>Ficus carica </a:t>
            </a:r>
            <a:r>
              <a:rPr lang="fr-FR" sz="2000" b="1" dirty="0" smtClean="0">
                <a:solidFill>
                  <a:schemeClr val="tx1"/>
                </a:solidFill>
                <a:latin typeface="Times New Roman" pitchFamily="18" charset="0"/>
                <a:ea typeface="Times New Roman" pitchFamily="18" charset="0"/>
                <a:cs typeface="Times New Roman" pitchFamily="18" charset="0"/>
              </a:rPr>
              <a:t>».</a:t>
            </a:r>
            <a:endParaRPr lang="fr-FR" sz="2000" dirty="0" smtClean="0">
              <a:solidFill>
                <a:schemeClr val="tx1"/>
              </a:solidFill>
              <a:latin typeface="Times New Roman" pitchFamily="18" charset="0"/>
              <a:cs typeface="Times New Roman" pitchFamily="18" charset="0"/>
            </a:endParaRPr>
          </a:p>
          <a:p>
            <a:pPr marL="360363" lvl="0" indent="-360363" algn="just" eaLnBrk="0" fontAlgn="base" hangingPunct="0">
              <a:spcBef>
                <a:spcPct val="0"/>
              </a:spcBef>
              <a:spcAft>
                <a:spcPct val="0"/>
              </a:spcAft>
            </a:pPr>
            <a:r>
              <a:rPr lang="fr-FR" sz="2000" dirty="0" smtClean="0">
                <a:solidFill>
                  <a:schemeClr val="tx1"/>
                </a:solidFill>
                <a:latin typeface="Times New Roman" pitchFamily="18" charset="0"/>
                <a:ea typeface="Times New Roman" pitchFamily="18" charset="0"/>
                <a:cs typeface="Times New Roman" pitchFamily="18" charset="0"/>
              </a:rPr>
              <a:t>   </a:t>
            </a:r>
          </a:p>
          <a:p>
            <a:pPr marL="360363" lvl="0" indent="-360363" algn="just" eaLnBrk="0" fontAlgn="base" hangingPunct="0">
              <a:spcBef>
                <a:spcPct val="0"/>
              </a:spcBef>
              <a:spcAft>
                <a:spcPct val="0"/>
              </a:spcAft>
            </a:pPr>
            <a:r>
              <a:rPr lang="fr-FR" sz="2000" dirty="0" smtClean="0">
                <a:solidFill>
                  <a:schemeClr val="tx1"/>
                </a:solidFill>
                <a:latin typeface="Times New Roman" pitchFamily="18" charset="0"/>
                <a:ea typeface="Times New Roman" pitchFamily="18" charset="0"/>
                <a:cs typeface="Times New Roman" pitchFamily="18" charset="0"/>
              </a:rPr>
              <a:t>Notre travail a pour objectif :</a:t>
            </a:r>
          </a:p>
          <a:p>
            <a:pPr marL="900113" indent="-450850" algn="just" eaLnBrk="0" fontAlgn="base" hangingPunct="0">
              <a:spcBef>
                <a:spcPct val="0"/>
              </a:spcBef>
              <a:spcAft>
                <a:spcPct val="0"/>
              </a:spcAft>
              <a:buBlip>
                <a:blip r:embed="rId2"/>
              </a:buBlip>
              <a:tabLst>
                <a:tab pos="1528763" algn="l"/>
              </a:tabLst>
            </a:pPr>
            <a:r>
              <a:rPr lang="fr-FR" sz="2000" dirty="0" smtClean="0">
                <a:latin typeface="Times New Roman" pitchFamily="18" charset="0"/>
                <a:ea typeface="Times New Roman" pitchFamily="18" charset="0"/>
                <a:cs typeface="Times New Roman" pitchFamily="18" charset="0"/>
              </a:rPr>
              <a:t>Extraction de l’enzyme coagulante à partir des feuilles et de latex   de figuier ( </a:t>
            </a:r>
            <a:r>
              <a:rPr lang="fr-FR" sz="2000" b="1" i="1" dirty="0" smtClean="0">
                <a:latin typeface="Times New Roman" pitchFamily="18" charset="0"/>
                <a:ea typeface="Times New Roman" pitchFamily="18" charset="0"/>
                <a:cs typeface="Times New Roman" pitchFamily="18" charset="0"/>
              </a:rPr>
              <a:t>Ficus carica </a:t>
            </a:r>
            <a:r>
              <a:rPr lang="fr-FR" sz="2000" i="1" dirty="0" smtClean="0">
                <a:latin typeface="Times New Roman" pitchFamily="18" charset="0"/>
                <a:ea typeface="Times New Roman" pitchFamily="18" charset="0"/>
                <a:cs typeface="Times New Roman" pitchFamily="18" charset="0"/>
              </a:rPr>
              <a:t>)</a:t>
            </a:r>
            <a:r>
              <a:rPr lang="fr-FR" sz="2000" dirty="0" smtClean="0">
                <a:latin typeface="Times New Roman" pitchFamily="18" charset="0"/>
                <a:ea typeface="Times New Roman" pitchFamily="18" charset="0"/>
                <a:cs typeface="Times New Roman" pitchFamily="18" charset="0"/>
              </a:rPr>
              <a:t>.</a:t>
            </a:r>
            <a:endParaRPr lang="fr-FR" sz="2000" dirty="0" smtClean="0">
              <a:latin typeface="Times New Roman" pitchFamily="18" charset="0"/>
              <a:cs typeface="Times New Roman" pitchFamily="18" charset="0"/>
            </a:endParaRPr>
          </a:p>
          <a:p>
            <a:pPr marL="900113" indent="-450850" algn="just" eaLnBrk="0" fontAlgn="base" hangingPunct="0">
              <a:spcBef>
                <a:spcPct val="0"/>
              </a:spcBef>
              <a:spcAft>
                <a:spcPct val="0"/>
              </a:spcAft>
              <a:buBlip>
                <a:blip r:embed="rId2"/>
              </a:buBlip>
              <a:tabLst>
                <a:tab pos="1528763" algn="l"/>
              </a:tabLst>
            </a:pPr>
            <a:r>
              <a:rPr lang="fr-FR" sz="2000" dirty="0" smtClean="0">
                <a:solidFill>
                  <a:schemeClr val="tx1"/>
                </a:solidFill>
                <a:latin typeface="Times New Roman" pitchFamily="18" charset="0"/>
                <a:ea typeface="Times New Roman" pitchFamily="18" charset="0"/>
                <a:cs typeface="Times New Roman" pitchFamily="18" charset="0"/>
              </a:rPr>
              <a:t>Pré-purification de l’enzyme coagulant brut du figuer .</a:t>
            </a:r>
            <a:endParaRPr lang="fr-FR" sz="2000" dirty="0" smtClean="0">
              <a:latin typeface="Times New Roman" pitchFamily="18" charset="0"/>
              <a:cs typeface="Times New Roman" pitchFamily="18" charset="0"/>
            </a:endParaRPr>
          </a:p>
          <a:p>
            <a:pPr marL="900113" indent="-450850" algn="just" eaLnBrk="0" fontAlgn="base" hangingPunct="0">
              <a:spcBef>
                <a:spcPct val="0"/>
              </a:spcBef>
              <a:spcAft>
                <a:spcPct val="0"/>
              </a:spcAft>
              <a:buBlip>
                <a:blip r:embed="rId2"/>
              </a:buBlip>
              <a:tabLst>
                <a:tab pos="1528763" algn="l"/>
              </a:tabLst>
            </a:pPr>
            <a:r>
              <a:rPr lang="fr-FR" sz="2000" dirty="0" smtClean="0">
                <a:solidFill>
                  <a:schemeClr val="tx1"/>
                </a:solidFill>
                <a:latin typeface="Times New Roman" pitchFamily="18" charset="0"/>
                <a:ea typeface="Times New Roman" pitchFamily="18" charset="0"/>
                <a:cs typeface="Times New Roman" pitchFamily="18" charset="0"/>
              </a:rPr>
              <a:t>Caractérisation de l’extrait des feuilles et de latex de figuier en comparaison avec la présure.</a:t>
            </a:r>
            <a:endParaRPr lang="fr-FR" sz="2000" dirty="0" smtClean="0">
              <a:latin typeface="Times New Roman" pitchFamily="18" charset="0"/>
              <a:cs typeface="Times New Roman" pitchFamily="18" charset="0"/>
            </a:endParaRPr>
          </a:p>
          <a:p>
            <a:pPr marL="900113" indent="-450850" algn="just" eaLnBrk="0" fontAlgn="base" hangingPunct="0">
              <a:spcBef>
                <a:spcPct val="0"/>
              </a:spcBef>
              <a:spcAft>
                <a:spcPct val="0"/>
              </a:spcAft>
              <a:buBlip>
                <a:blip r:embed="rId2"/>
              </a:buBlip>
              <a:tabLst>
                <a:tab pos="1528763" algn="l"/>
              </a:tabLst>
            </a:pPr>
            <a:r>
              <a:rPr lang="fr-FR" sz="2000" dirty="0" smtClean="0">
                <a:solidFill>
                  <a:schemeClr val="tx1"/>
                </a:solidFill>
                <a:latin typeface="Times New Roman" pitchFamily="18" charset="0"/>
                <a:ea typeface="Times New Roman" pitchFamily="18" charset="0"/>
                <a:cs typeface="Times New Roman" pitchFamily="18" charset="0"/>
              </a:rPr>
              <a:t>Essai de fabrication d’un fromage à pâte fraîche et comparaison avec l’enzyme commercial (la présure).</a:t>
            </a:r>
            <a:endParaRPr lang="fr-FR" sz="2000" b="1" dirty="0">
              <a:solidFill>
                <a:schemeClr val="tx1"/>
              </a:solidFill>
            </a:endParaRPr>
          </a:p>
        </p:txBody>
      </p:sp>
      <p:sp>
        <p:nvSpPr>
          <p:cNvPr id="3" name="Rectangle 2"/>
          <p:cNvSpPr/>
          <p:nvPr/>
        </p:nvSpPr>
        <p:spPr>
          <a:xfrm>
            <a:off x="755576" y="260648"/>
            <a:ext cx="7560840" cy="52343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3600" b="1" dirty="0" smtClean="0">
                <a:solidFill>
                  <a:schemeClr val="tx1"/>
                </a:solidFill>
                <a:latin typeface="Times New Roman" panose="02020603050405020304" pitchFamily="18" charset="0"/>
                <a:cs typeface="Times New Roman" panose="02020603050405020304" pitchFamily="18" charset="0"/>
              </a:rPr>
              <a:t>Introduction</a:t>
            </a:r>
            <a:endParaRPr lang="fr-FR" sz="36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395536" y="2780928"/>
            <a:ext cx="8352928" cy="646331"/>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Matériels et Méthodes</a:t>
            </a:r>
            <a:endParaRPr kumimoji="0" lang="fr-FR"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0" dur="1000" fill="hold"/>
                                        <p:tgtEl>
                                          <p:spTgt spid="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Virage 8"/>
          <p:cNvSpPr/>
          <p:nvPr/>
        </p:nvSpPr>
        <p:spPr>
          <a:xfrm>
            <a:off x="2555776" y="1559642"/>
            <a:ext cx="3449673" cy="357190"/>
          </a:xfrm>
          <a:prstGeom prst="bentArrow">
            <a:avLst>
              <a:gd name="adj1" fmla="val 34070"/>
              <a:gd name="adj2" fmla="val 23791"/>
              <a:gd name="adj3" fmla="val 48272"/>
              <a:gd name="adj4" fmla="val 43750"/>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fr-FR">
              <a:solidFill>
                <a:schemeClr val="tx1"/>
              </a:solidFill>
            </a:endParaRPr>
          </a:p>
        </p:txBody>
      </p:sp>
      <p:sp>
        <p:nvSpPr>
          <p:cNvPr id="15" name="Flèche droite à entaille 14"/>
          <p:cNvSpPr/>
          <p:nvPr/>
        </p:nvSpPr>
        <p:spPr>
          <a:xfrm rot="5400000">
            <a:off x="1954203" y="2374389"/>
            <a:ext cx="1071571" cy="444489"/>
          </a:xfrm>
          <a:prstGeom prst="notchedRigh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fr-FR"/>
          </a:p>
        </p:txBody>
      </p:sp>
      <p:sp>
        <p:nvSpPr>
          <p:cNvPr id="18" name="Rectangle 1"/>
          <p:cNvSpPr>
            <a:spLocks noChangeArrowheads="1"/>
          </p:cNvSpPr>
          <p:nvPr/>
        </p:nvSpPr>
        <p:spPr bwMode="auto">
          <a:xfrm>
            <a:off x="467544" y="116632"/>
            <a:ext cx="8208912" cy="646331"/>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Matériels et Méthodes</a:t>
            </a:r>
            <a:endParaRPr kumimoji="0" lang="fr-FR"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 name="Ellipse 18"/>
          <p:cNvSpPr/>
          <p:nvPr/>
        </p:nvSpPr>
        <p:spPr>
          <a:xfrm>
            <a:off x="323528" y="1196752"/>
            <a:ext cx="3960440" cy="792088"/>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400" b="1" dirty="0" smtClean="0">
                <a:effectLst>
                  <a:outerShdw blurRad="38100" dist="38100" dir="2700000" algn="tl">
                    <a:srgbClr val="000000">
                      <a:alpha val="43137"/>
                    </a:srgbClr>
                  </a:outerShdw>
                </a:effectLst>
                <a:latin typeface="Times New Roman" pitchFamily="18" charset="0"/>
                <a:cs typeface="Times New Roman" pitchFamily="18" charset="0"/>
              </a:rPr>
              <a:t> Matière biologique   </a:t>
            </a:r>
            <a:endParaRPr lang="fr-FR" sz="24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5" name="Rectangle 3"/>
          <p:cNvSpPr>
            <a:spLocks noChangeArrowheads="1"/>
          </p:cNvSpPr>
          <p:nvPr/>
        </p:nvSpPr>
        <p:spPr bwMode="auto">
          <a:xfrm>
            <a:off x="44067" y="3140968"/>
            <a:ext cx="5013733" cy="553998"/>
          </a:xfrm>
          <a:prstGeom prst="rect">
            <a:avLst/>
          </a:prstGeom>
          <a:ln>
            <a:headEnd/>
            <a:tailEnd/>
          </a:ln>
        </p:spPr>
        <p:style>
          <a:lnRef idx="1">
            <a:schemeClr val="accent4"/>
          </a:lnRef>
          <a:fillRef idx="1003">
            <a:schemeClr val="lt1"/>
          </a:fillRef>
          <a:effectRef idx="1">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sz="3000" b="1" dirty="0" smtClean="0">
                <a:latin typeface="Times New Roman" pitchFamily="18" charset="0"/>
                <a:ea typeface="Times New Roman" pitchFamily="18" charset="0"/>
                <a:cs typeface="Times New Roman" pitchFamily="18" charset="0"/>
              </a:rPr>
              <a:t>I.</a:t>
            </a:r>
            <a:r>
              <a:rPr kumimoji="0" lang="fr-FR" sz="3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Les</a:t>
            </a:r>
            <a:r>
              <a:rPr kumimoji="0" lang="fr-FR" sz="30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feuilles de figuier </a:t>
            </a:r>
            <a:r>
              <a:rPr kumimoji="0" lang="fr-FR" sz="3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fr-FR" sz="3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0" name="Rectangle 29"/>
          <p:cNvSpPr/>
          <p:nvPr/>
        </p:nvSpPr>
        <p:spPr>
          <a:xfrm>
            <a:off x="5652121" y="3140968"/>
            <a:ext cx="3491880" cy="369332"/>
          </a:xfrm>
          <a:prstGeom prst="rect">
            <a:avLst/>
          </a:prstGeom>
        </p:spPr>
        <p:txBody>
          <a:bodyPr wrap="square">
            <a:spAutoFit/>
          </a:bodyPr>
          <a:lstStyle/>
          <a:p>
            <a:r>
              <a:rPr lang="fr-FR" b="1" dirty="0" smtClean="0">
                <a:latin typeface="Times New Roman" panose="02020603050405020304" pitchFamily="18" charset="0"/>
                <a:cs typeface="Times New Roman" panose="02020603050405020304" pitchFamily="18" charset="0"/>
              </a:rPr>
              <a:t>Figure :</a:t>
            </a:r>
            <a:r>
              <a:rPr lang="fr-FR" dirty="0" smtClean="0">
                <a:latin typeface="Times New Roman" panose="02020603050405020304" pitchFamily="18" charset="0"/>
                <a:cs typeface="Times New Roman" panose="02020603050405020304" pitchFamily="18" charset="0"/>
              </a:rPr>
              <a:t> les Feuilles de figuier. </a:t>
            </a:r>
            <a:endParaRPr lang="fr-FR" dirty="0">
              <a:latin typeface="Times New Roman" panose="02020603050405020304" pitchFamily="18" charset="0"/>
              <a:cs typeface="Times New Roman" panose="02020603050405020304" pitchFamily="18" charset="0"/>
            </a:endParaRPr>
          </a:p>
        </p:txBody>
      </p:sp>
      <p:sp>
        <p:nvSpPr>
          <p:cNvPr id="34" name="Rectangle 2"/>
          <p:cNvSpPr>
            <a:spLocks noChangeArrowheads="1"/>
          </p:cNvSpPr>
          <p:nvPr/>
        </p:nvSpPr>
        <p:spPr bwMode="auto">
          <a:xfrm>
            <a:off x="353190" y="4103494"/>
            <a:ext cx="8604448" cy="1631216"/>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342900" lvl="0" indent="-342900" algn="just" fontAlgn="base">
              <a:spcBef>
                <a:spcPct val="0"/>
              </a:spcBef>
              <a:spcAft>
                <a:spcPct val="0"/>
              </a:spcAft>
              <a:buFont typeface="Wingdings" panose="05000000000000000000" pitchFamily="2" charset="2"/>
              <a:buChar char="v"/>
            </a:pPr>
            <a:r>
              <a:rPr lang="fr-FR" sz="2000" dirty="0" smtClean="0">
                <a:solidFill>
                  <a:schemeClr val="tx1"/>
                </a:solidFill>
                <a:latin typeface="Times New Roman" panose="02020603050405020304" pitchFamily="18" charset="0"/>
                <a:cs typeface="Times New Roman" panose="02020603050405020304" pitchFamily="18" charset="0"/>
              </a:rPr>
              <a:t>Les feuilles sont </a:t>
            </a:r>
            <a:r>
              <a:rPr lang="fr-FR" sz="2000" dirty="0">
                <a:solidFill>
                  <a:schemeClr val="tx1"/>
                </a:solidFill>
                <a:latin typeface="Times New Roman" panose="02020603050405020304" pitchFamily="18" charset="0"/>
                <a:cs typeface="Times New Roman" panose="02020603050405020304" pitchFamily="18" charset="0"/>
              </a:rPr>
              <a:t>caduques, rugueuses, finement velues, assez grandes (jusqu'à 25 cm de long</a:t>
            </a:r>
            <a:r>
              <a:rPr lang="fr-FR" sz="2000" dirty="0" smtClean="0">
                <a:solidFill>
                  <a:schemeClr val="tx1"/>
                </a:solidFill>
                <a:latin typeface="Times New Roman" panose="02020603050405020304" pitchFamily="18" charset="0"/>
                <a:cs typeface="Times New Roman" panose="02020603050405020304" pitchFamily="18" charset="0"/>
              </a:rPr>
              <a:t>)</a:t>
            </a:r>
            <a:r>
              <a:rPr lang="fr-FR" sz="2000" b="1" dirty="0" smtClean="0">
                <a:solidFill>
                  <a:schemeClr val="tx1"/>
                </a:solidFill>
                <a:latin typeface="Times New Roman" panose="02020603050405020304" pitchFamily="18" charset="0"/>
                <a:cs typeface="Times New Roman" panose="02020603050405020304" pitchFamily="18" charset="0"/>
              </a:rPr>
              <a:t>. </a:t>
            </a:r>
            <a:r>
              <a:rPr lang="fr-FR" sz="2000" dirty="0">
                <a:solidFill>
                  <a:schemeClr val="tx1"/>
                </a:solidFill>
                <a:latin typeface="Times New Roman" panose="02020603050405020304" pitchFamily="18" charset="0"/>
                <a:cs typeface="Times New Roman" panose="02020603050405020304" pitchFamily="18" charset="0"/>
              </a:rPr>
              <a:t>Elles sont munies d'un long pétiole et d'un limbe </a:t>
            </a:r>
            <a:r>
              <a:rPr lang="fr-FR" sz="2000" dirty="0" smtClean="0">
                <a:solidFill>
                  <a:schemeClr val="tx1"/>
                </a:solidFill>
                <a:latin typeface="Times New Roman" panose="02020603050405020304" pitchFamily="18" charset="0"/>
                <a:cs typeface="Times New Roman" panose="02020603050405020304" pitchFamily="18" charset="0"/>
              </a:rPr>
              <a:t> palmatilobé</a:t>
            </a:r>
            <a:r>
              <a:rPr lang="fr-FR" sz="2000" dirty="0">
                <a:solidFill>
                  <a:schemeClr val="tx1"/>
                </a:solidFill>
                <a:latin typeface="Times New Roman" panose="02020603050405020304" pitchFamily="18" charset="0"/>
                <a:cs typeface="Times New Roman" panose="02020603050405020304" pitchFamily="18" charset="0"/>
              </a:rPr>
              <a:t>, profondément divisé en trois à sept lobes crénelés (le plus souvent cinq) de </a:t>
            </a:r>
            <a:r>
              <a:rPr lang="fr-FR" sz="2000" dirty="0" smtClean="0">
                <a:solidFill>
                  <a:schemeClr val="tx1"/>
                </a:solidFill>
                <a:latin typeface="Times New Roman" panose="02020603050405020304" pitchFamily="18" charset="0"/>
                <a:cs typeface="Times New Roman" panose="02020603050405020304" pitchFamily="18" charset="0"/>
              </a:rPr>
              <a:t>forme variable, séparés par de sinus arrondis</a:t>
            </a:r>
            <a:r>
              <a:rPr lang="fr-FR" sz="2000" dirty="0">
                <a:solidFill>
                  <a:schemeClr val="tx1"/>
                </a:solidFill>
                <a:latin typeface="Times New Roman" panose="02020603050405020304" pitchFamily="18" charset="0"/>
                <a:cs typeface="Times New Roman" panose="02020603050405020304" pitchFamily="18" charset="0"/>
              </a:rPr>
              <a:t>.                                                                                                                             Les feuilles du figuier ont de nombreuses </a:t>
            </a:r>
            <a:r>
              <a:rPr lang="fr-FR" sz="2000" dirty="0" smtClean="0">
                <a:solidFill>
                  <a:schemeClr val="tx1"/>
                </a:solidFill>
                <a:latin typeface="Times New Roman" panose="02020603050405020304" pitchFamily="18" charset="0"/>
                <a:cs typeface="Times New Roman" panose="02020603050405020304" pitchFamily="18" charset="0"/>
              </a:rPr>
              <a:t>formes .</a:t>
            </a:r>
          </a:p>
        </p:txBody>
      </p:sp>
      <p:pic>
        <p:nvPicPr>
          <p:cNvPr id="10" name="Picture 21" descr="C:\Documents and Settings\Client\Bureau\DJAZIRI\صور متحركة\Fléches\flec085.gif"/>
          <p:cNvPicPr>
            <a:picLocks noChangeAspect="1" noChangeArrowheads="1" noCrop="1"/>
          </p:cNvPicPr>
          <p:nvPr/>
        </p:nvPicPr>
        <p:blipFill>
          <a:blip r:embed="rId3" cstate="print"/>
          <a:srcRect/>
          <a:stretch>
            <a:fillRect/>
          </a:stretch>
        </p:blipFill>
        <p:spPr bwMode="auto">
          <a:xfrm>
            <a:off x="-77243" y="1340867"/>
            <a:ext cx="904827" cy="575965"/>
          </a:xfrm>
          <a:prstGeom prst="rect">
            <a:avLst/>
          </a:prstGeom>
          <a:noFill/>
          <a:ln w="9525">
            <a:noFill/>
            <a:miter lim="800000"/>
            <a:headEnd/>
            <a:tailEnd/>
          </a:ln>
        </p:spPr>
      </p:pic>
      <p:pic>
        <p:nvPicPr>
          <p:cNvPr id="11" name="Image 10" descr="C:\Users\User\Desktop\photo\IMG_20170510_170524.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01361" y="928099"/>
            <a:ext cx="2171039" cy="185283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ox(in)">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bwMode="auto">
          <a:xfrm>
            <a:off x="1412649" y="116632"/>
            <a:ext cx="6434070" cy="646331"/>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Matériels et Méthodes</a:t>
            </a:r>
            <a:endParaRPr kumimoji="0" lang="fr-FR"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Virage 6"/>
          <p:cNvSpPr/>
          <p:nvPr/>
        </p:nvSpPr>
        <p:spPr>
          <a:xfrm>
            <a:off x="3923928" y="1393306"/>
            <a:ext cx="1937505" cy="357190"/>
          </a:xfrm>
          <a:prstGeom prst="bentArrow">
            <a:avLst>
              <a:gd name="adj1" fmla="val 34070"/>
              <a:gd name="adj2" fmla="val 23791"/>
              <a:gd name="adj3" fmla="val 48272"/>
              <a:gd name="adj4" fmla="val 43750"/>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fr-FR">
              <a:solidFill>
                <a:schemeClr val="tx1"/>
              </a:solidFill>
            </a:endParaRPr>
          </a:p>
        </p:txBody>
      </p:sp>
      <p:sp>
        <p:nvSpPr>
          <p:cNvPr id="8" name="Ellipse 7"/>
          <p:cNvSpPr/>
          <p:nvPr/>
        </p:nvSpPr>
        <p:spPr>
          <a:xfrm>
            <a:off x="434158" y="1130054"/>
            <a:ext cx="3960440" cy="792088"/>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400" b="1" dirty="0" smtClean="0">
                <a:effectLst>
                  <a:outerShdw blurRad="38100" dist="38100" dir="2700000" algn="tl">
                    <a:srgbClr val="000000">
                      <a:alpha val="43137"/>
                    </a:srgbClr>
                  </a:outerShdw>
                </a:effectLst>
                <a:latin typeface="Times New Roman" pitchFamily="18" charset="0"/>
                <a:cs typeface="Times New Roman" pitchFamily="18" charset="0"/>
              </a:rPr>
              <a:t> Matière biologique   </a:t>
            </a:r>
            <a:endParaRPr lang="fr-FR" sz="240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9" name="Picture 21" descr="C:\Documents and Settings\Client\Bureau\DJAZIRI\صور متحركة\Fléches\flec085.gif"/>
          <p:cNvPicPr>
            <a:picLocks noChangeAspect="1" noChangeArrowheads="1" noCrop="1"/>
          </p:cNvPicPr>
          <p:nvPr/>
        </p:nvPicPr>
        <p:blipFill>
          <a:blip r:embed="rId2" cstate="print"/>
          <a:srcRect/>
          <a:stretch>
            <a:fillRect/>
          </a:stretch>
        </p:blipFill>
        <p:spPr bwMode="auto">
          <a:xfrm>
            <a:off x="0" y="1217925"/>
            <a:ext cx="904827" cy="575965"/>
          </a:xfrm>
          <a:prstGeom prst="rect">
            <a:avLst/>
          </a:prstGeom>
          <a:noFill/>
          <a:ln w="9525">
            <a:noFill/>
            <a:miter lim="800000"/>
            <a:headEnd/>
            <a:tailEnd/>
          </a:ln>
        </p:spPr>
      </p:pic>
      <p:sp>
        <p:nvSpPr>
          <p:cNvPr id="10" name="Rectangle 9"/>
          <p:cNvSpPr/>
          <p:nvPr/>
        </p:nvSpPr>
        <p:spPr>
          <a:xfrm>
            <a:off x="32913" y="3861048"/>
            <a:ext cx="9144000" cy="244827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marL="342900" lvl="0" indent="-342900">
              <a:lnSpc>
                <a:spcPct val="150000"/>
              </a:lnSpc>
              <a:buFont typeface="Wingdings" panose="05000000000000000000" pitchFamily="2" charset="2"/>
              <a:buChar char="v"/>
            </a:pPr>
            <a:r>
              <a:rPr lang="fr-FR" sz="2000" dirty="0">
                <a:latin typeface="Times New Roman" panose="02020603050405020304" pitchFamily="18" charset="0"/>
                <a:cs typeface="Times New Roman" panose="02020603050405020304" pitchFamily="18" charset="0"/>
              </a:rPr>
              <a:t>Le latex est un liquide visqueux de couleur blanche, il est largement </a:t>
            </a:r>
            <a:r>
              <a:rPr lang="fr-FR" sz="2000" dirty="0" smtClean="0">
                <a:latin typeface="Times New Roman" panose="02020603050405020304" pitchFamily="18" charset="0"/>
                <a:cs typeface="Times New Roman" panose="02020603050405020304" pitchFamily="18" charset="0"/>
              </a:rPr>
              <a:t>distribue dans la plante</a:t>
            </a:r>
            <a:r>
              <a:rPr lang="fr-FR" sz="2000" dirty="0">
                <a:latin typeface="Times New Roman" panose="02020603050405020304" pitchFamily="18" charset="0"/>
                <a:cs typeface="Times New Roman" panose="02020603050405020304" pitchFamily="18" charset="0"/>
              </a:rPr>
              <a:t>.  Ce matériel contient divers métabolites secondaires comme </a:t>
            </a:r>
            <a:r>
              <a:rPr lang="fr-FR" sz="2000" dirty="0" smtClean="0">
                <a:latin typeface="Times New Roman" panose="02020603050405020304" pitchFamily="18" charset="0"/>
                <a:cs typeface="Times New Roman" panose="02020603050405020304" pitchFamily="18" charset="0"/>
              </a:rPr>
              <a:t>les composés </a:t>
            </a:r>
            <a:r>
              <a:rPr lang="fr-FR" sz="2000" dirty="0">
                <a:latin typeface="Times New Roman" panose="02020603050405020304" pitchFamily="18" charset="0"/>
                <a:cs typeface="Times New Roman" panose="02020603050405020304" pitchFamily="18" charset="0"/>
              </a:rPr>
              <a:t>phénoliques et des protéines à savoir les protéases à </a:t>
            </a:r>
            <a:r>
              <a:rPr lang="fr-FR" sz="2000" dirty="0" smtClean="0">
                <a:latin typeface="Times New Roman" panose="02020603050405020304" pitchFamily="18" charset="0"/>
                <a:cs typeface="Times New Roman" panose="02020603050405020304" pitchFamily="18" charset="0"/>
              </a:rPr>
              <a:t>cystéine .il est </a:t>
            </a:r>
            <a:r>
              <a:rPr lang="fr-FR" sz="2000" dirty="0">
                <a:latin typeface="Times New Roman" panose="02020603050405020304" pitchFamily="18" charset="0"/>
                <a:cs typeface="Times New Roman" panose="02020603050405020304" pitchFamily="18" charset="0"/>
              </a:rPr>
              <a:t>constitué de caoutchouc, résine, albumine, sucre et </a:t>
            </a:r>
            <a:r>
              <a:rPr lang="fr-FR" sz="2000" dirty="0" smtClean="0">
                <a:latin typeface="Times New Roman" panose="02020603050405020304" pitchFamily="18" charset="0"/>
                <a:cs typeface="Times New Roman" panose="02020603050405020304" pitchFamily="18" charset="0"/>
              </a:rPr>
              <a:t>acide malique</a:t>
            </a:r>
            <a:r>
              <a:rPr lang="fr-FR" sz="2000" dirty="0">
                <a:latin typeface="Times New Roman" panose="02020603050405020304" pitchFamily="18" charset="0"/>
                <a:cs typeface="Times New Roman" panose="02020603050405020304" pitchFamily="18" charset="0"/>
              </a:rPr>
              <a:t>, enzymes protéolytiques, diastase, estérase, lipase, catalase et </a:t>
            </a:r>
            <a:r>
              <a:rPr lang="fr-FR" sz="2000" dirty="0" smtClean="0">
                <a:latin typeface="Times New Roman" panose="02020603050405020304" pitchFamily="18" charset="0"/>
                <a:cs typeface="Times New Roman" panose="02020603050405020304" pitchFamily="18" charset="0"/>
              </a:rPr>
              <a:t>peroxydase. </a:t>
            </a:r>
            <a:r>
              <a:rPr lang="fr-FR" sz="2000" dirty="0">
                <a:latin typeface="Times New Roman" panose="02020603050405020304" pitchFamily="18" charset="0"/>
                <a:cs typeface="Times New Roman" panose="02020603050405020304" pitchFamily="18" charset="0"/>
              </a:rPr>
              <a:t/>
            </a:r>
            <a:br>
              <a:rPr lang="fr-FR" sz="2000" dirty="0">
                <a:latin typeface="Times New Roman" panose="02020603050405020304" pitchFamily="18" charset="0"/>
                <a:cs typeface="Times New Roman" panose="02020603050405020304" pitchFamily="18" charset="0"/>
              </a:rPr>
            </a:br>
            <a:endParaRPr lang="fr-FR" sz="2000" dirty="0">
              <a:latin typeface="Times New Roman" panose="02020603050405020304" pitchFamily="18" charset="0"/>
              <a:cs typeface="Times New Roman" panose="02020603050405020304" pitchFamily="18" charset="0"/>
            </a:endParaRPr>
          </a:p>
        </p:txBody>
      </p:sp>
      <p:sp>
        <p:nvSpPr>
          <p:cNvPr id="12" name="Flèche droite à entaille 11"/>
          <p:cNvSpPr/>
          <p:nvPr/>
        </p:nvSpPr>
        <p:spPr>
          <a:xfrm rot="5400000">
            <a:off x="1954203" y="2374389"/>
            <a:ext cx="1071571" cy="444489"/>
          </a:xfrm>
          <a:prstGeom prst="notchedRigh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fr-FR"/>
          </a:p>
        </p:txBody>
      </p:sp>
      <p:sp>
        <p:nvSpPr>
          <p:cNvPr id="13" name="Rectangle 3"/>
          <p:cNvSpPr>
            <a:spLocks noChangeArrowheads="1"/>
          </p:cNvSpPr>
          <p:nvPr/>
        </p:nvSpPr>
        <p:spPr bwMode="auto">
          <a:xfrm>
            <a:off x="32913" y="3140968"/>
            <a:ext cx="4611094" cy="553998"/>
          </a:xfrm>
          <a:prstGeom prst="rect">
            <a:avLst/>
          </a:prstGeom>
          <a:ln>
            <a:headEnd/>
            <a:tailEnd/>
          </a:ln>
        </p:spPr>
        <p:style>
          <a:lnRef idx="1">
            <a:schemeClr val="accent4"/>
          </a:lnRef>
          <a:fillRef idx="1003">
            <a:schemeClr val="lt1"/>
          </a:fillRef>
          <a:effectRef idx="1">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sz="3000" b="1" dirty="0" smtClean="0">
                <a:latin typeface="Times New Roman" pitchFamily="18" charset="0"/>
                <a:ea typeface="Times New Roman" pitchFamily="18" charset="0"/>
                <a:cs typeface="Times New Roman" pitchFamily="18" charset="0"/>
              </a:rPr>
              <a:t>I.</a:t>
            </a:r>
            <a:r>
              <a:rPr kumimoji="0" lang="fr-FR" sz="3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Latex</a:t>
            </a:r>
            <a:r>
              <a:rPr kumimoji="0" lang="fr-FR" sz="30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de figuier </a:t>
            </a:r>
            <a:r>
              <a:rPr kumimoji="0" lang="fr-FR" sz="3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fr-FR" sz="3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4" name="Image 13" descr="C:\Users\User\Desktop\photo\IMG_20170528_10464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6228499" y="561978"/>
            <a:ext cx="1720850" cy="2454983"/>
          </a:xfrm>
          <a:prstGeom prst="rect">
            <a:avLst/>
          </a:prstGeom>
          <a:noFill/>
          <a:ln>
            <a:noFill/>
          </a:ln>
        </p:spPr>
      </p:pic>
      <p:sp>
        <p:nvSpPr>
          <p:cNvPr id="15" name="Rectangle 14"/>
          <p:cNvSpPr/>
          <p:nvPr/>
        </p:nvSpPr>
        <p:spPr>
          <a:xfrm>
            <a:off x="5508104" y="2776983"/>
            <a:ext cx="3491880" cy="369332"/>
          </a:xfrm>
          <a:prstGeom prst="rect">
            <a:avLst/>
          </a:prstGeom>
        </p:spPr>
        <p:txBody>
          <a:bodyPr wrap="square">
            <a:spAutoFit/>
          </a:bodyPr>
          <a:lstStyle/>
          <a:p>
            <a:pPr algn="ctr"/>
            <a:r>
              <a:rPr lang="fr-FR" b="1" dirty="0" smtClean="0">
                <a:latin typeface="Times New Roman" panose="02020603050405020304" pitchFamily="18" charset="0"/>
                <a:cs typeface="Times New Roman" panose="02020603050405020304" pitchFamily="18" charset="0"/>
              </a:rPr>
              <a:t>Figure :</a:t>
            </a:r>
            <a:r>
              <a:rPr lang="fr-FR" dirty="0" smtClean="0">
                <a:latin typeface="Times New Roman" panose="02020603050405020304" pitchFamily="18" charset="0"/>
                <a:cs typeface="Times New Roman" panose="02020603050405020304" pitchFamily="18" charset="0"/>
              </a:rPr>
              <a:t> latex de figuier. </a:t>
            </a:r>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8240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Bubbles">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Bubbles">
      <a:majorFont>
        <a:latin typeface="Impact"/>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mic Sans M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é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a:gsLst>
            <a:gs pos="0">
              <a:schemeClr val="phClr">
                <a:shade val="80000"/>
                <a:satMod val="125000"/>
              </a:schemeClr>
            </a:gs>
            <a:gs pos="100000">
              <a:schemeClr val="phClr">
                <a:tint val="100000"/>
                <a:satMod val="125000"/>
                <a:lumOff val="40000"/>
                <a:lumMod val="100000"/>
              </a:schemeClr>
            </a:gs>
          </a:gsLst>
          <a:lin ang="7800000" scaled="1"/>
        </a:gradFill>
        <a:gradFill rotWithShape="1">
          <a:gsLst>
            <a:gs pos="0">
              <a:schemeClr val="phClr">
                <a:shade val="95000"/>
                <a:lumMod val="95000"/>
              </a:schemeClr>
            </a:gs>
            <a:gs pos="60000">
              <a:schemeClr val="phClr">
                <a:satMod val="125000"/>
                <a:lumOff val="10000"/>
                <a:lumMod val="100000"/>
              </a:schemeClr>
            </a:gs>
            <a:gs pos="100000">
              <a:schemeClr val="phClr">
                <a:shade val="95000"/>
                <a:satMod val="135000"/>
                <a:lumOff val="50000"/>
                <a:lumMod val="100000"/>
              </a:schemeClr>
            </a:gs>
          </a:gsLst>
          <a:lin ang="0" scaled="1"/>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Apex</Template>
  <TotalTime>9161</TotalTime>
  <Words>2063</Words>
  <Application>Microsoft Office PowerPoint</Application>
  <PresentationFormat>Affichage à l'écran (4:3)</PresentationFormat>
  <Paragraphs>327</Paragraphs>
  <Slides>34</Slides>
  <Notes>11</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34</vt:i4>
      </vt:variant>
    </vt:vector>
  </HeadingPairs>
  <TitlesOfParts>
    <vt:vector size="45" baseType="lpstr">
      <vt:lpstr>Arial</vt:lpstr>
      <vt:lpstr>Arial Black</vt:lpstr>
      <vt:lpstr>Calibri</vt:lpstr>
      <vt:lpstr>Cambria Math</vt:lpstr>
      <vt:lpstr>Comic Sans MS</vt:lpstr>
      <vt:lpstr>Impact</vt:lpstr>
      <vt:lpstr>Lucida Calligraphy</vt:lpstr>
      <vt:lpstr>Times New Roman</vt:lpstr>
      <vt:lpstr>TimesNewRoman</vt:lpstr>
      <vt:lpstr>Wingdings</vt:lpstr>
      <vt:lpstr>Bubbles</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Matériels et Méthodes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biba</dc:creator>
  <cp:lastModifiedBy>User</cp:lastModifiedBy>
  <cp:revision>1053</cp:revision>
  <dcterms:created xsi:type="dcterms:W3CDTF">2010-06-15T09:49:22Z</dcterms:created>
  <dcterms:modified xsi:type="dcterms:W3CDTF">2017-06-14T10:19:09Z</dcterms:modified>
</cp:coreProperties>
</file>