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88" r:id="rId3"/>
    <p:sldId id="257" r:id="rId4"/>
    <p:sldId id="259" r:id="rId5"/>
    <p:sldId id="260" r:id="rId6"/>
    <p:sldId id="262" r:id="rId7"/>
    <p:sldId id="263" r:id="rId8"/>
    <p:sldId id="264" r:id="rId9"/>
    <p:sldId id="278" r:id="rId10"/>
    <p:sldId id="287" r:id="rId11"/>
    <p:sldId id="265" r:id="rId12"/>
    <p:sldId id="268" r:id="rId13"/>
    <p:sldId id="269" r:id="rId14"/>
    <p:sldId id="270" r:id="rId15"/>
    <p:sldId id="289" r:id="rId16"/>
    <p:sldId id="284" r:id="rId17"/>
    <p:sldId id="285" r:id="rId18"/>
    <p:sldId id="290" r:id="rId19"/>
    <p:sldId id="291" r:id="rId20"/>
    <p:sldId id="286" r:id="rId21"/>
    <p:sldId id="275"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p:cViewPr>
        <p:scale>
          <a:sx n="100" d="100"/>
          <a:sy n="100" d="100"/>
        </p:scale>
        <p:origin x="-11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28EDD-924D-4315-BAD4-A2549BBDAE99}" type="datetimeFigureOut">
              <a:rPr lang="fr-FR" smtClean="0"/>
              <a:pPr/>
              <a:t>21/05/2016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3CAA12-0BFB-4772-85D8-DCC685074318}" type="slidenum">
              <a:rPr lang="fr-FR" smtClean="0"/>
              <a:pPr/>
              <a:t>‹N°›</a:t>
            </a:fld>
            <a:endParaRPr lang="fr-FR"/>
          </a:p>
        </p:txBody>
      </p:sp>
    </p:spTree>
    <p:extLst>
      <p:ext uri="{BB962C8B-B14F-4D97-AF65-F5344CB8AC3E}">
        <p14:creationId xmlns:p14="http://schemas.microsoft.com/office/powerpoint/2010/main" val="1726153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9062297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31729957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917993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34123314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34176142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9769365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42266015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21759880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6754867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804184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21/05/2016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25137761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21/05/2016</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extLst>
      <p:ext uri="{BB962C8B-B14F-4D97-AF65-F5344CB8AC3E}">
        <p14:creationId xmlns:p14="http://schemas.microsoft.com/office/powerpoint/2010/main" val="403200455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33" y="116632"/>
            <a:ext cx="8906955" cy="64807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lstStyle/>
          <a:p>
            <a:r>
              <a:rPr lang="ar-DZ" b="1" dirty="0" smtClean="0">
                <a:solidFill>
                  <a:schemeClr val="tx1"/>
                </a:solidFill>
                <a:latin typeface="Andalus" pitchFamily="18" charset="-78"/>
                <a:cs typeface="Andalus" pitchFamily="18" charset="-78"/>
              </a:rPr>
              <a:t>اهمية الدراسة</a:t>
            </a:r>
            <a:endParaRPr lang="fr-FR" b="1" dirty="0">
              <a:solidFill>
                <a:schemeClr val="tx1"/>
              </a:solidFill>
              <a:latin typeface="Andalus" pitchFamily="18" charset="-78"/>
              <a:cs typeface="Andalus" pitchFamily="18" charset="-78"/>
            </a:endParaRPr>
          </a:p>
        </p:txBody>
      </p:sp>
      <p:sp>
        <p:nvSpPr>
          <p:cNvPr id="3" name="Espace réservé du contenu 2"/>
          <p:cNvSpPr>
            <a:spLocks noGrp="1"/>
          </p:cNvSpPr>
          <p:nvPr>
            <p:ph idx="1"/>
          </p:nvPr>
        </p:nvSpPr>
        <p:spPr>
          <a:xfrm>
            <a:off x="457200" y="1340768"/>
            <a:ext cx="8229600" cy="4785395"/>
          </a:xfrm>
          <a:ln/>
        </p:spPr>
        <p:style>
          <a:lnRef idx="2">
            <a:schemeClr val="accent3">
              <a:shade val="50000"/>
            </a:schemeClr>
          </a:lnRef>
          <a:fillRef idx="1">
            <a:schemeClr val="accent3"/>
          </a:fillRef>
          <a:effectRef idx="0">
            <a:schemeClr val="accent3"/>
          </a:effectRef>
          <a:fontRef idx="minor">
            <a:schemeClr val="lt1"/>
          </a:fontRef>
        </p:style>
        <p:txBody>
          <a:bodyPr>
            <a:normAutofit fontScale="85000" lnSpcReduction="20000"/>
          </a:bodyPr>
          <a:lstStyle/>
          <a:p>
            <a:pPr marL="0" lvl="0" indent="0" algn="r" rtl="1">
              <a:buClr>
                <a:srgbClr val="94C600"/>
              </a:buClr>
              <a:buSzPct val="76000"/>
              <a:buNone/>
            </a:pPr>
            <a:endParaRPr lang="ar-DZ" sz="3600" dirty="0">
              <a:solidFill>
                <a:prstClr val="black"/>
              </a:solidFill>
              <a:latin typeface="Andalus" pitchFamily="18" charset="-78"/>
              <a:cs typeface="Andalus" pitchFamily="18" charset="-78"/>
            </a:endParaRPr>
          </a:p>
          <a:p>
            <a:pPr algn="ctr" rtl="1"/>
            <a:r>
              <a:rPr lang="ar-DZ" sz="3600" dirty="0">
                <a:solidFill>
                  <a:schemeClr val="tx1">
                    <a:lumMod val="95000"/>
                    <a:lumOff val="5000"/>
                  </a:schemeClr>
                </a:solidFill>
                <a:latin typeface="Simplified Arabic" pitchFamily="18" charset="-78"/>
                <a:cs typeface="Simplified Arabic" pitchFamily="18" charset="-78"/>
              </a:rPr>
              <a:t> يعتبر موضوع الأجور ذو أهمية كبيرة بالغة بالنسبة للعاملين و المؤسسات ، فالأجر بالنسبة للمؤسسة عبارة عن استثمار يجب الاستفادة منه قدر الإمكان.</a:t>
            </a:r>
            <a:endParaRPr lang="fr-FR" sz="3600" dirty="0">
              <a:solidFill>
                <a:schemeClr val="tx1">
                  <a:lumMod val="95000"/>
                  <a:lumOff val="5000"/>
                </a:schemeClr>
              </a:solidFill>
              <a:latin typeface="Simplified Arabic" pitchFamily="18" charset="-78"/>
              <a:cs typeface="Simplified Arabic" pitchFamily="18" charset="-78"/>
            </a:endParaRPr>
          </a:p>
          <a:p>
            <a:pPr algn="ctr" rtl="1"/>
            <a:r>
              <a:rPr lang="ar-DZ" sz="3600" dirty="0">
                <a:solidFill>
                  <a:schemeClr val="tx1">
                    <a:lumMod val="95000"/>
                    <a:lumOff val="5000"/>
                  </a:schemeClr>
                </a:solidFill>
                <a:latin typeface="Simplified Arabic" pitchFamily="18" charset="-78"/>
                <a:cs typeface="Simplified Arabic" pitchFamily="18" charset="-78"/>
              </a:rPr>
              <a:t>   من خلال سياسة الأجور يمكن للمؤسسة تعزيز مكانها التنافسية في السوق، فهي تمكنه من استقطاب الكفاءات الخارجية و الاحتفاظ بالكفاءات الداخلية.</a:t>
            </a:r>
            <a:endParaRPr lang="fr-FR" sz="3600" dirty="0">
              <a:solidFill>
                <a:schemeClr val="tx1">
                  <a:lumMod val="95000"/>
                  <a:lumOff val="5000"/>
                </a:schemeClr>
              </a:solidFill>
              <a:latin typeface="Simplified Arabic" pitchFamily="18" charset="-78"/>
              <a:cs typeface="Simplified Arabic" pitchFamily="18" charset="-78"/>
            </a:endParaRPr>
          </a:p>
          <a:p>
            <a:pPr algn="ctr" rtl="1"/>
            <a:r>
              <a:rPr lang="ar-DZ" sz="3600" dirty="0">
                <a:solidFill>
                  <a:schemeClr val="tx1">
                    <a:lumMod val="95000"/>
                    <a:lumOff val="5000"/>
                  </a:schemeClr>
                </a:solidFill>
                <a:latin typeface="Simplified Arabic" pitchFamily="18" charset="-78"/>
                <a:cs typeface="Simplified Arabic" pitchFamily="18" charset="-78"/>
              </a:rPr>
              <a:t>  ويتضح لنا أنه من الضروري على المؤسسة أن تقوم باختيار نظام تقييمي فعال و مناسب من اجل معرفة مناطق القوة و الضعف للعمال، و القيام بتحفيزهم للرفع الدائم من أدائهم لتحقيق الرضا الدائم للمؤسسة أو العاملين بها</a:t>
            </a:r>
            <a:r>
              <a:rPr lang="ar-DZ" sz="3600" dirty="0"/>
              <a:t>.</a:t>
            </a:r>
            <a:endParaRPr lang="fr-FR" dirty="0"/>
          </a:p>
        </p:txBody>
      </p:sp>
    </p:spTree>
    <p:extLst>
      <p:ext uri="{BB962C8B-B14F-4D97-AF65-F5344CB8AC3E}">
        <p14:creationId xmlns:p14="http://schemas.microsoft.com/office/powerpoint/2010/main" val="15067018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628800"/>
            <a:ext cx="8534182" cy="4451325"/>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rtl="1">
              <a:buNone/>
            </a:pPr>
            <a:endParaRPr lang="ar-DZ" sz="3900" b="1" dirty="0" smtClean="0">
              <a:latin typeface="Andalus" pitchFamily="18" charset="-78"/>
              <a:cs typeface="Andalus" pitchFamily="18" charset="-78"/>
            </a:endParaRPr>
          </a:p>
          <a:p>
            <a:pPr algn="ctr" rtl="1">
              <a:buNone/>
            </a:pPr>
            <a:r>
              <a:rPr lang="ar-DZ" sz="3000" dirty="0" smtClean="0">
                <a:solidFill>
                  <a:schemeClr val="tx1">
                    <a:lumMod val="95000"/>
                    <a:lumOff val="5000"/>
                  </a:schemeClr>
                </a:solidFill>
                <a:latin typeface="Simplified Arabic" pitchFamily="18" charset="-78"/>
                <a:cs typeface="Simplified Arabic" pitchFamily="18" charset="-78"/>
              </a:rPr>
              <a:t>اعتمدنا في بحثنا هذا للإجابة على مختلف الأسئلة المطروحة والإلمام بالموضوع في كل جوانبه</a:t>
            </a:r>
            <a:r>
              <a:rPr lang="fr-FR" sz="3000" dirty="0" smtClean="0">
                <a:solidFill>
                  <a:schemeClr val="tx1">
                    <a:lumMod val="95000"/>
                    <a:lumOff val="5000"/>
                  </a:schemeClr>
                </a:solidFill>
                <a:latin typeface="Simplified Arabic" pitchFamily="18" charset="-78"/>
                <a:cs typeface="Simplified Arabic" pitchFamily="18" charset="-78"/>
              </a:rPr>
              <a:t> </a:t>
            </a:r>
            <a:r>
              <a:rPr lang="ar-DZ" sz="3000" dirty="0" smtClean="0">
                <a:solidFill>
                  <a:schemeClr val="tx1">
                    <a:lumMod val="95000"/>
                    <a:lumOff val="5000"/>
                  </a:schemeClr>
                </a:solidFill>
                <a:latin typeface="Simplified Arabic" pitchFamily="18" charset="-78"/>
                <a:cs typeface="Simplified Arabic" pitchFamily="18" charset="-78"/>
              </a:rPr>
              <a:t>على:</a:t>
            </a:r>
          </a:p>
          <a:p>
            <a:pPr algn="ctr" rtl="1">
              <a:buNone/>
            </a:pPr>
            <a:r>
              <a:rPr lang="ar-DZ" sz="3000" dirty="0" smtClean="0">
                <a:solidFill>
                  <a:schemeClr val="tx1">
                    <a:lumMod val="95000"/>
                    <a:lumOff val="5000"/>
                  </a:schemeClr>
                </a:solidFill>
                <a:latin typeface="Simplified Arabic" pitchFamily="18" charset="-78"/>
                <a:cs typeface="Simplified Arabic" pitchFamily="18" charset="-78"/>
              </a:rPr>
              <a:t>المنهج الوصفي </a:t>
            </a:r>
            <a:r>
              <a:rPr lang="ar-DZ" sz="3000" dirty="0">
                <a:solidFill>
                  <a:schemeClr val="tx1">
                    <a:lumMod val="95000"/>
                    <a:lumOff val="5000"/>
                  </a:schemeClr>
                </a:solidFill>
                <a:latin typeface="Simplified Arabic" pitchFamily="18" charset="-78"/>
                <a:cs typeface="Simplified Arabic" pitchFamily="18" charset="-78"/>
              </a:rPr>
              <a:t>التحليلي من خلال تجميع المادة العلمية الخام الخاصة </a:t>
            </a:r>
            <a:r>
              <a:rPr lang="ar-DZ" sz="3000" dirty="0" smtClean="0">
                <a:solidFill>
                  <a:schemeClr val="tx1">
                    <a:lumMod val="95000"/>
                    <a:lumOff val="5000"/>
                  </a:schemeClr>
                </a:solidFill>
                <a:latin typeface="Simplified Arabic" pitchFamily="18" charset="-78"/>
                <a:cs typeface="Simplified Arabic" pitchFamily="18" charset="-78"/>
              </a:rPr>
              <a:t>بالدراسة.</a:t>
            </a:r>
          </a:p>
          <a:p>
            <a:pPr algn="ctr" rtl="1">
              <a:buNone/>
            </a:pPr>
            <a:r>
              <a:rPr lang="ar-DZ" sz="3000" dirty="0" smtClean="0">
                <a:solidFill>
                  <a:schemeClr val="tx1">
                    <a:lumMod val="95000"/>
                    <a:lumOff val="5000"/>
                  </a:schemeClr>
                </a:solidFill>
                <a:latin typeface="Simplified Arabic" pitchFamily="18" charset="-78"/>
                <a:cs typeface="Simplified Arabic" pitchFamily="18" charset="-78"/>
              </a:rPr>
              <a:t> </a:t>
            </a:r>
            <a:r>
              <a:rPr lang="ar-DZ" sz="3000" dirty="0">
                <a:solidFill>
                  <a:schemeClr val="tx1">
                    <a:lumMod val="95000"/>
                    <a:lumOff val="5000"/>
                  </a:schemeClr>
                </a:solidFill>
                <a:latin typeface="Simplified Arabic" pitchFamily="18" charset="-78"/>
                <a:cs typeface="Simplified Arabic" pitchFamily="18" charset="-78"/>
              </a:rPr>
              <a:t>كما اتبعنا المنهج الاستقرائي في ناحية التطبيقية لدراستنا التي ترتكز على مؤسسة اقتصادية</a:t>
            </a:r>
            <a:r>
              <a:rPr lang="ar-DZ" sz="4000" b="1" dirty="0" smtClean="0">
                <a:solidFill>
                  <a:prstClr val="black"/>
                </a:solidFill>
                <a:latin typeface="Andalus" pitchFamily="18" charset="-78"/>
                <a:cs typeface="Andalus" pitchFamily="18" charset="-78"/>
              </a:rPr>
              <a:t/>
            </a:r>
            <a:br>
              <a:rPr lang="ar-DZ" sz="4000" b="1" dirty="0" smtClean="0">
                <a:solidFill>
                  <a:prstClr val="black"/>
                </a:solidFill>
                <a:latin typeface="Andalus" pitchFamily="18" charset="-78"/>
                <a:cs typeface="Andalus" pitchFamily="18" charset="-78"/>
              </a:rPr>
            </a:br>
            <a:r>
              <a:rPr lang="ar-DZ" sz="4000" b="1" dirty="0" smtClean="0">
                <a:solidFill>
                  <a:prstClr val="black"/>
                </a:solidFill>
                <a:latin typeface="Andalus" pitchFamily="18" charset="-78"/>
                <a:cs typeface="Andalus" pitchFamily="18" charset="-78"/>
              </a:rPr>
              <a:t> </a:t>
            </a:r>
            <a:endParaRPr lang="fr-FR" sz="3900" b="1" dirty="0" smtClean="0">
              <a:solidFill>
                <a:schemeClr val="tx1"/>
              </a:solidFill>
              <a:latin typeface="Andalus" pitchFamily="18" charset="-78"/>
              <a:cs typeface="Andalus" pitchFamily="18" charset="-78"/>
            </a:endParaRPr>
          </a:p>
          <a:p>
            <a:pPr algn="ctr" rtl="1"/>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69727"/>
            <a:ext cx="8568952" cy="1533525"/>
          </a:xfrm>
          <a:prstGeom prst="rect">
            <a:avLst/>
          </a:prstGeom>
        </p:spPr>
      </p:pic>
      <p:sp>
        <p:nvSpPr>
          <p:cNvPr id="7" name="ZoneTexte 6"/>
          <p:cNvSpPr txBox="1"/>
          <p:nvPr/>
        </p:nvSpPr>
        <p:spPr>
          <a:xfrm>
            <a:off x="2123728" y="675849"/>
            <a:ext cx="4896544" cy="830997"/>
          </a:xfrm>
          <a:prstGeom prst="rect">
            <a:avLst/>
          </a:prstGeom>
          <a:noFill/>
        </p:spPr>
        <p:txBody>
          <a:bodyPr wrap="square" rtlCol="0">
            <a:spAutoFit/>
          </a:bodyPr>
          <a:lstStyle/>
          <a:p>
            <a:pPr algn="ctr"/>
            <a:r>
              <a:rPr lang="ar-DZ" sz="4800" b="1" dirty="0" smtClean="0">
                <a:solidFill>
                  <a:srgbClr val="FF0000"/>
                </a:solidFill>
                <a:latin typeface="Andalus" pitchFamily="18" charset="-78"/>
                <a:cs typeface="Andalus" pitchFamily="18" charset="-78"/>
              </a:rPr>
              <a:t>منهجيـــــــــــــــة البحــــــــــــــــث </a:t>
            </a:r>
            <a:endParaRPr lang="fr-FR" sz="4800" b="1" dirty="0">
              <a:solidFill>
                <a:srgbClr val="FF0000"/>
              </a:solidFill>
              <a:latin typeface="Andalus" pitchFamily="18" charset="-78"/>
              <a:cs typeface="Andalus"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rtl="1"/>
            <a:r>
              <a:rPr lang="ar-DZ" sz="5000" b="1" dirty="0" smtClean="0">
                <a:solidFill>
                  <a:schemeClr val="tx1"/>
                </a:solidFill>
                <a:latin typeface="Andalus" pitchFamily="18" charset="-78"/>
                <a:cs typeface="Andalus" pitchFamily="18" charset="-78"/>
              </a:rPr>
              <a:t>حدود </a:t>
            </a:r>
            <a:r>
              <a:rPr lang="ar-DZ" sz="5000" b="1" dirty="0" smtClean="0">
                <a:solidFill>
                  <a:schemeClr val="tx1"/>
                </a:solidFill>
                <a:latin typeface="Andalus" pitchFamily="18" charset="-78"/>
                <a:cs typeface="Andalus" pitchFamily="18" charset="-78"/>
              </a:rPr>
              <a:t>الدراســــــــــــــــــــــــــــــــة</a:t>
            </a:r>
            <a:endParaRPr lang="fr-FR" sz="5000" dirty="0">
              <a:solidFill>
                <a:schemeClr val="tx1"/>
              </a:solidFill>
              <a:latin typeface="Andalus" pitchFamily="18" charset="-78"/>
              <a:cs typeface="Andalus" pitchFamily="18" charset="-78"/>
            </a:endParaRPr>
          </a:p>
        </p:txBody>
      </p:sp>
      <p:sp>
        <p:nvSpPr>
          <p:cNvPr id="5" name="Espace réservé du contenu 4"/>
          <p:cNvSpPr>
            <a:spLocks noGrp="1"/>
          </p:cNvSpPr>
          <p:nvPr>
            <p:ph idx="1"/>
          </p:nvPr>
        </p:nvSpPr>
        <p:spPr>
          <a:xfrm>
            <a:off x="6660232" y="1696249"/>
            <a:ext cx="2048792" cy="1559818"/>
          </a:xfrm>
          <a:prstGeom prst="flowChartConnector">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tlCol="0" anchor="ct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smtClean="0">
                <a:ln w="18415" cmpd="sng">
                  <a:solidFill>
                    <a:srgbClr val="FFFFFF"/>
                  </a:solidFill>
                  <a:prstDash val="solid"/>
                </a:ln>
                <a:uLnTx/>
                <a:uFillTx/>
                <a:latin typeface="Andalus" pitchFamily="18" charset="-78"/>
                <a:cs typeface="Andalus" pitchFamily="18" charset="-78"/>
              </a:rPr>
              <a:t>المكانية</a:t>
            </a:r>
            <a:endParaRPr kumimoji="0" lang="fr-FR" sz="3600" b="1" i="0" u="none" strike="noStrike" kern="0" cap="none" spc="0" normalizeH="0" baseline="0" noProof="0" dirty="0">
              <a:ln>
                <a:noFill/>
              </a:ln>
              <a:uLnTx/>
              <a:uFillTx/>
              <a:latin typeface="Andalus" pitchFamily="18" charset="-78"/>
              <a:cs typeface="Andalus" pitchFamily="18" charset="-78"/>
            </a:endParaRPr>
          </a:p>
        </p:txBody>
      </p:sp>
      <p:sp>
        <p:nvSpPr>
          <p:cNvPr id="6" name="Chevron 5"/>
          <p:cNvSpPr/>
          <p:nvPr/>
        </p:nvSpPr>
        <p:spPr>
          <a:xfrm rot="10800000">
            <a:off x="6038420" y="2089165"/>
            <a:ext cx="500066" cy="714380"/>
          </a:xfrm>
          <a:prstGeom prst="chevron">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 name="Organigramme : Connecteur 6"/>
          <p:cNvSpPr/>
          <p:nvPr/>
        </p:nvSpPr>
        <p:spPr>
          <a:xfrm>
            <a:off x="6565096" y="4221088"/>
            <a:ext cx="1959890" cy="1512168"/>
          </a:xfrm>
          <a:prstGeom prst="flowChartConnector">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smtClean="0">
                <a:ln w="18415" cmpd="sng">
                  <a:solidFill>
                    <a:srgbClr val="FFFFFF"/>
                  </a:solidFill>
                  <a:prstDash val="solid"/>
                </a:ln>
                <a:effectLst>
                  <a:outerShdw blurRad="63500" dir="3600000" algn="tl" rotWithShape="0">
                    <a:srgbClr val="000000">
                      <a:alpha val="70000"/>
                    </a:srgbClr>
                  </a:outerShdw>
                </a:effectLst>
                <a:uLnTx/>
                <a:uFillTx/>
                <a:latin typeface="Andalus" pitchFamily="18" charset="-78"/>
                <a:cs typeface="Andalus" pitchFamily="18" charset="-78"/>
              </a:rPr>
              <a:t>الزمانية</a:t>
            </a:r>
            <a:endParaRPr kumimoji="0" lang="fr-FR" sz="3600" b="1" i="0" u="none" strike="noStrike" kern="0" cap="none" spc="0" normalizeH="0" baseline="0" noProof="0" dirty="0">
              <a:ln>
                <a:noFill/>
              </a:ln>
              <a:effectLst/>
              <a:uLnTx/>
              <a:uFillTx/>
              <a:latin typeface="Andalus" pitchFamily="18" charset="-78"/>
              <a:cs typeface="Andalus" pitchFamily="18" charset="-78"/>
            </a:endParaRPr>
          </a:p>
        </p:txBody>
      </p:sp>
      <p:sp>
        <p:nvSpPr>
          <p:cNvPr id="8" name="Chevron 7"/>
          <p:cNvSpPr/>
          <p:nvPr/>
        </p:nvSpPr>
        <p:spPr>
          <a:xfrm rot="10536595">
            <a:off x="5894753" y="4547976"/>
            <a:ext cx="500066" cy="714380"/>
          </a:xfrm>
          <a:prstGeom prst="chevron">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ZoneTexte 8"/>
          <p:cNvSpPr txBox="1"/>
          <p:nvPr/>
        </p:nvSpPr>
        <p:spPr>
          <a:xfrm>
            <a:off x="539552" y="1916832"/>
            <a:ext cx="5040560" cy="369332"/>
          </a:xfrm>
          <a:prstGeom prst="rect">
            <a:avLst/>
          </a:prstGeom>
          <a:noFill/>
        </p:spPr>
        <p:txBody>
          <a:bodyPr wrap="square" rtlCol="0">
            <a:spAutoFit/>
          </a:bodyPr>
          <a:lstStyle/>
          <a:p>
            <a:endParaRPr lang="fr-FR" dirty="0"/>
          </a:p>
        </p:txBody>
      </p:sp>
      <p:sp>
        <p:nvSpPr>
          <p:cNvPr id="10" name="ZoneTexte 9"/>
          <p:cNvSpPr txBox="1"/>
          <p:nvPr/>
        </p:nvSpPr>
        <p:spPr>
          <a:xfrm>
            <a:off x="395536" y="2071073"/>
            <a:ext cx="5040560" cy="10156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rtl="1"/>
            <a:r>
              <a:rPr lang="ar-DZ" sz="3000" dirty="0" smtClean="0">
                <a:solidFill>
                  <a:schemeClr val="tx1"/>
                </a:solidFill>
                <a:latin typeface="Simplified Arabic" pitchFamily="18" charset="-78"/>
                <a:cs typeface="Simplified Arabic" pitchFamily="18" charset="-78"/>
              </a:rPr>
              <a:t>تم إجراء الدراسة </a:t>
            </a:r>
            <a:r>
              <a:rPr lang="ar-DZ" sz="3000" dirty="0" smtClean="0">
                <a:solidFill>
                  <a:schemeClr val="tx1"/>
                </a:solidFill>
                <a:latin typeface="Simplified Arabic" pitchFamily="18" charset="-78"/>
                <a:cs typeface="Simplified Arabic" pitchFamily="18" charset="-78"/>
              </a:rPr>
              <a:t>الميدانية</a:t>
            </a:r>
          </a:p>
          <a:p>
            <a:pPr algn="ctr" rtl="1"/>
            <a:r>
              <a:rPr lang="ar-DZ" sz="3000" dirty="0" smtClean="0">
                <a:solidFill>
                  <a:schemeClr val="tx1"/>
                </a:solidFill>
                <a:latin typeface="Simplified Arabic" pitchFamily="18" charset="-78"/>
                <a:cs typeface="Simplified Arabic" pitchFamily="18" charset="-78"/>
              </a:rPr>
              <a:t> </a:t>
            </a:r>
            <a:r>
              <a:rPr lang="ar-DZ" sz="3000" dirty="0" smtClean="0">
                <a:solidFill>
                  <a:schemeClr val="tx1"/>
                </a:solidFill>
                <a:latin typeface="Simplified Arabic" pitchFamily="18" charset="-78"/>
                <a:cs typeface="Simplified Arabic" pitchFamily="18" charset="-78"/>
              </a:rPr>
              <a:t>في </a:t>
            </a:r>
            <a:r>
              <a:rPr lang="ar-DZ" sz="3000" dirty="0" smtClean="0">
                <a:solidFill>
                  <a:schemeClr val="tx1"/>
                </a:solidFill>
                <a:latin typeface="Simplified Arabic" pitchFamily="18" charset="-78"/>
                <a:cs typeface="Simplified Arabic" pitchFamily="18" charset="-78"/>
              </a:rPr>
              <a:t>مؤسسة باتيميتال عين الدفلى</a:t>
            </a:r>
          </a:p>
        </p:txBody>
      </p:sp>
      <p:sp>
        <p:nvSpPr>
          <p:cNvPr id="11" name="ZoneTexte 10"/>
          <p:cNvSpPr txBox="1"/>
          <p:nvPr/>
        </p:nvSpPr>
        <p:spPr>
          <a:xfrm>
            <a:off x="323528" y="4318329"/>
            <a:ext cx="5112568" cy="10156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lvl="0" algn="ctr" rtl="1"/>
            <a:r>
              <a:rPr lang="ar-DZ" sz="3000" dirty="0">
                <a:solidFill>
                  <a:prstClr val="black"/>
                </a:solidFill>
                <a:latin typeface="Simplified Arabic" pitchFamily="18" charset="-78"/>
                <a:cs typeface="Simplified Arabic" pitchFamily="18" charset="-78"/>
              </a:rPr>
              <a:t>أما فترة التربص كانت من </a:t>
            </a:r>
            <a:r>
              <a:rPr lang="ar-DZ" sz="3000" dirty="0" smtClean="0">
                <a:solidFill>
                  <a:prstClr val="black"/>
                </a:solidFill>
                <a:latin typeface="Simplified Arabic" pitchFamily="18" charset="-78"/>
                <a:cs typeface="Simplified Arabic" pitchFamily="18" charset="-78"/>
              </a:rPr>
              <a:t>15/01/2016إلى </a:t>
            </a:r>
            <a:r>
              <a:rPr lang="ar-DZ" sz="3000" dirty="0">
                <a:solidFill>
                  <a:prstClr val="black"/>
                </a:solidFill>
                <a:latin typeface="Simplified Arabic" pitchFamily="18" charset="-78"/>
                <a:cs typeface="Simplified Arabic" pitchFamily="18" charset="-78"/>
              </a:rPr>
              <a:t>غاية </a:t>
            </a:r>
            <a:r>
              <a:rPr lang="ar-DZ" sz="3000" dirty="0" smtClean="0">
                <a:solidFill>
                  <a:prstClr val="black"/>
                </a:solidFill>
                <a:latin typeface="Simplified Arabic" pitchFamily="18" charset="-78"/>
                <a:cs typeface="Simplified Arabic" pitchFamily="18" charset="-78"/>
              </a:rPr>
              <a:t>09/04/2016</a:t>
            </a:r>
            <a:endParaRPr lang="fr-FR" sz="3000" dirty="0">
              <a:solidFill>
                <a:prstClr val="black"/>
              </a:solidFill>
              <a:latin typeface="Simplified Arabic" pitchFamily="18" charset="-78"/>
              <a:cs typeface="Simplified Arabic"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274638"/>
            <a:ext cx="8329642" cy="706090"/>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r>
              <a:rPr lang="ar-DZ" sz="5000" b="1" dirty="0" smtClean="0">
                <a:solidFill>
                  <a:schemeClr val="tx1"/>
                </a:solidFill>
                <a:latin typeface="Andalus" pitchFamily="18" charset="-78"/>
                <a:cs typeface="Andalus" pitchFamily="18" charset="-78"/>
              </a:rPr>
              <a:t>تقسيمات البحث</a:t>
            </a:r>
            <a:endParaRPr lang="fr-FR" sz="5000" b="1" dirty="0">
              <a:solidFill>
                <a:schemeClr val="tx1"/>
              </a:solidFill>
              <a:latin typeface="Andalus" pitchFamily="18" charset="-78"/>
              <a:cs typeface="Andalus" pitchFamily="18" charset="-78"/>
            </a:endParaRPr>
          </a:p>
        </p:txBody>
      </p:sp>
      <p:sp>
        <p:nvSpPr>
          <p:cNvPr id="8" name="Espace réservé du contenu 7"/>
          <p:cNvSpPr>
            <a:spLocks noGrp="1"/>
          </p:cNvSpPr>
          <p:nvPr>
            <p:ph idx="1"/>
          </p:nvPr>
        </p:nvSpPr>
        <p:spPr>
          <a:xfrm>
            <a:off x="251520" y="1860754"/>
            <a:ext cx="8678198" cy="4880614"/>
          </a:xfrm>
        </p:spPr>
        <p:txBody>
          <a:bodyPr/>
          <a:lstStyle/>
          <a:p>
            <a:endParaRPr lang="fr-FR" dirty="0"/>
          </a:p>
        </p:txBody>
      </p:sp>
      <p:sp>
        <p:nvSpPr>
          <p:cNvPr id="7" name="Rectangle 6"/>
          <p:cNvSpPr/>
          <p:nvPr/>
        </p:nvSpPr>
        <p:spPr>
          <a:xfrm>
            <a:off x="357158" y="1214422"/>
            <a:ext cx="8358246" cy="646331"/>
          </a:xfrm>
          <a:prstGeom prst="rect">
            <a:avLst/>
          </a:prstGeo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rtl="1" hangingPunct="0"/>
            <a:r>
              <a:rPr lang="ar-DZ" sz="3600" b="1" dirty="0">
                <a:solidFill>
                  <a:schemeClr val="tx1">
                    <a:lumMod val="95000"/>
                    <a:lumOff val="5000"/>
                  </a:schemeClr>
                </a:solidFill>
                <a:latin typeface="Simplified Arabic" pitchFamily="18" charset="-78"/>
                <a:cs typeface="Simplified Arabic" pitchFamily="18" charset="-78"/>
              </a:rPr>
              <a:t>الفصل الأول</a:t>
            </a:r>
            <a:r>
              <a:rPr lang="ar-DZ" sz="3600" dirty="0">
                <a:solidFill>
                  <a:schemeClr val="tx1">
                    <a:lumMod val="95000"/>
                    <a:lumOff val="5000"/>
                  </a:schemeClr>
                </a:solidFill>
                <a:latin typeface="Simplified Arabic" pitchFamily="18" charset="-78"/>
                <a:cs typeface="Simplified Arabic" pitchFamily="18" charset="-78"/>
              </a:rPr>
              <a:t>: </a:t>
            </a:r>
            <a:r>
              <a:rPr lang="ar-DZ" sz="3600" b="1" dirty="0">
                <a:solidFill>
                  <a:schemeClr val="tx1">
                    <a:lumMod val="95000"/>
                    <a:lumOff val="5000"/>
                  </a:schemeClr>
                </a:solidFill>
                <a:latin typeface="Simplified Arabic" pitchFamily="18" charset="-78"/>
                <a:cs typeface="Simplified Arabic" pitchFamily="18" charset="-78"/>
              </a:rPr>
              <a:t>عموميات الأجور والحوافز في تقييم الأداء</a:t>
            </a:r>
            <a:endParaRPr lang="fr-FR" sz="3600" b="1" dirty="0">
              <a:solidFill>
                <a:schemeClr val="tx1">
                  <a:lumMod val="95000"/>
                  <a:lumOff val="5000"/>
                </a:schemeClr>
              </a:solidFill>
              <a:latin typeface="Simplified Arabic" pitchFamily="18" charset="-78"/>
              <a:cs typeface="Simplified Arabic" pitchFamily="18" charset="-78"/>
            </a:endParaRPr>
          </a:p>
        </p:txBody>
      </p:sp>
      <p:sp>
        <p:nvSpPr>
          <p:cNvPr id="9" name="Rectangle 8"/>
          <p:cNvSpPr/>
          <p:nvPr/>
        </p:nvSpPr>
        <p:spPr>
          <a:xfrm>
            <a:off x="6215074" y="2071678"/>
            <a:ext cx="2714644" cy="8532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b="1" dirty="0" smtClean="0">
                <a:solidFill>
                  <a:schemeClr val="tx1">
                    <a:lumMod val="95000"/>
                    <a:lumOff val="5000"/>
                  </a:schemeClr>
                </a:solidFill>
                <a:latin typeface="Simplified Arabic" pitchFamily="18" charset="-78"/>
                <a:cs typeface="Simplified Arabic" pitchFamily="18" charset="-78"/>
              </a:rPr>
              <a:t>المبحث </a:t>
            </a:r>
            <a:r>
              <a:rPr lang="ar-DZ" sz="2400" b="1" dirty="0">
                <a:solidFill>
                  <a:schemeClr val="tx1">
                    <a:lumMod val="95000"/>
                    <a:lumOff val="5000"/>
                  </a:schemeClr>
                </a:solidFill>
                <a:latin typeface="Simplified Arabic" pitchFamily="18" charset="-78"/>
                <a:cs typeface="Simplified Arabic" pitchFamily="18" charset="-78"/>
              </a:rPr>
              <a:t>الأول: </a:t>
            </a:r>
            <a:endParaRPr lang="ar-DZ" sz="2400" b="1" dirty="0" smtClean="0">
              <a:solidFill>
                <a:schemeClr val="tx1">
                  <a:lumMod val="95000"/>
                  <a:lumOff val="5000"/>
                </a:schemeClr>
              </a:solidFill>
              <a:latin typeface="Simplified Arabic" pitchFamily="18" charset="-78"/>
              <a:cs typeface="Simplified Arabic" pitchFamily="18" charset="-78"/>
            </a:endParaRPr>
          </a:p>
          <a:p>
            <a:pPr algn="ctr" rtl="1"/>
            <a:r>
              <a:rPr lang="ar-DZ" sz="2400" b="1" dirty="0" smtClean="0">
                <a:solidFill>
                  <a:schemeClr val="tx1">
                    <a:lumMod val="95000"/>
                    <a:lumOff val="5000"/>
                  </a:schemeClr>
                </a:solidFill>
                <a:latin typeface="Simplified Arabic" pitchFamily="18" charset="-78"/>
                <a:cs typeface="Simplified Arabic" pitchFamily="18" charset="-78"/>
              </a:rPr>
              <a:t>مفاهيم </a:t>
            </a:r>
            <a:r>
              <a:rPr lang="ar-DZ" sz="2400" b="1" dirty="0">
                <a:solidFill>
                  <a:schemeClr val="tx1">
                    <a:lumMod val="95000"/>
                    <a:lumOff val="5000"/>
                  </a:schemeClr>
                </a:solidFill>
                <a:latin typeface="Simplified Arabic" pitchFamily="18" charset="-78"/>
                <a:cs typeface="Simplified Arabic" pitchFamily="18" charset="-78"/>
              </a:rPr>
              <a:t>عامة حول الأجور</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11" name="Rectangle 10"/>
          <p:cNvSpPr/>
          <p:nvPr/>
        </p:nvSpPr>
        <p:spPr>
          <a:xfrm>
            <a:off x="3347864" y="2071678"/>
            <a:ext cx="2724334" cy="8532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b="1" dirty="0">
                <a:solidFill>
                  <a:schemeClr val="tx1">
                    <a:lumMod val="95000"/>
                    <a:lumOff val="5000"/>
                  </a:schemeClr>
                </a:solidFill>
                <a:latin typeface="Simplified Arabic" pitchFamily="18" charset="-78"/>
                <a:cs typeface="Simplified Arabic" pitchFamily="18" charset="-78"/>
              </a:rPr>
              <a:t>المبحث الثاني: </a:t>
            </a:r>
            <a:endParaRPr lang="ar-DZ" sz="2400" b="1" dirty="0" smtClean="0">
              <a:solidFill>
                <a:schemeClr val="tx1">
                  <a:lumMod val="95000"/>
                  <a:lumOff val="5000"/>
                </a:schemeClr>
              </a:solidFill>
              <a:latin typeface="Simplified Arabic" pitchFamily="18" charset="-78"/>
              <a:cs typeface="Simplified Arabic" pitchFamily="18" charset="-78"/>
            </a:endParaRPr>
          </a:p>
          <a:p>
            <a:pPr algn="ctr" rtl="1"/>
            <a:r>
              <a:rPr lang="ar-DZ" sz="2400" b="1" dirty="0" smtClean="0">
                <a:solidFill>
                  <a:schemeClr val="tx1">
                    <a:lumMod val="95000"/>
                    <a:lumOff val="5000"/>
                  </a:schemeClr>
                </a:solidFill>
                <a:latin typeface="Simplified Arabic" pitchFamily="18" charset="-78"/>
                <a:cs typeface="Simplified Arabic" pitchFamily="18" charset="-78"/>
              </a:rPr>
              <a:t>سياسة </a:t>
            </a:r>
            <a:r>
              <a:rPr lang="ar-DZ" sz="2400" b="1" dirty="0">
                <a:solidFill>
                  <a:schemeClr val="tx1">
                    <a:lumMod val="95000"/>
                    <a:lumOff val="5000"/>
                  </a:schemeClr>
                </a:solidFill>
                <a:latin typeface="Simplified Arabic" pitchFamily="18" charset="-78"/>
                <a:cs typeface="Simplified Arabic" pitchFamily="18" charset="-78"/>
              </a:rPr>
              <a:t>الحوافز</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12" name="Rectangle 11"/>
          <p:cNvSpPr/>
          <p:nvPr/>
        </p:nvSpPr>
        <p:spPr>
          <a:xfrm>
            <a:off x="357157" y="2071678"/>
            <a:ext cx="2820149" cy="8532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SA" sz="2400" b="1" dirty="0">
                <a:solidFill>
                  <a:schemeClr val="tx1">
                    <a:lumMod val="95000"/>
                    <a:lumOff val="5000"/>
                  </a:schemeClr>
                </a:solidFill>
                <a:latin typeface="Simplified Arabic" pitchFamily="18" charset="-78"/>
                <a:cs typeface="Simplified Arabic" pitchFamily="18" charset="-78"/>
              </a:rPr>
              <a:t>المبحث الثالث: لمحة عن تقييم الأداء لدى المؤسسة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13" name="Rectangle 12"/>
          <p:cNvSpPr/>
          <p:nvPr/>
        </p:nvSpPr>
        <p:spPr>
          <a:xfrm>
            <a:off x="6229368" y="2999525"/>
            <a:ext cx="2700350" cy="792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dirty="0">
                <a:solidFill>
                  <a:schemeClr val="tx1">
                    <a:lumMod val="95000"/>
                    <a:lumOff val="5000"/>
                  </a:schemeClr>
                </a:solidFill>
                <a:latin typeface="Simplified Arabic" pitchFamily="18" charset="-78"/>
                <a:cs typeface="Simplified Arabic" pitchFamily="18" charset="-78"/>
              </a:rPr>
              <a:t>المطلب الأول: مفهوم الأجور وأهميتها</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14" name="Rectangle 13"/>
          <p:cNvSpPr/>
          <p:nvPr/>
        </p:nvSpPr>
        <p:spPr>
          <a:xfrm>
            <a:off x="6233290" y="3954026"/>
            <a:ext cx="2700350" cy="77296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الثاني</a:t>
            </a:r>
            <a:r>
              <a:rPr lang="ar-DZ" sz="2400" dirty="0" smtClean="0">
                <a:solidFill>
                  <a:schemeClr val="tx1">
                    <a:lumMod val="95000"/>
                    <a:lumOff val="5000"/>
                  </a:schemeClr>
                </a:solidFill>
                <a:latin typeface="Simplified Arabic" pitchFamily="18" charset="-78"/>
                <a:cs typeface="Simplified Arabic" pitchFamily="18" charset="-78"/>
              </a:rPr>
              <a:t>:</a:t>
            </a:r>
          </a:p>
          <a:p>
            <a:pPr algn="ctr"/>
            <a:r>
              <a:rPr lang="ar-DZ" sz="2400" dirty="0" smtClean="0">
                <a:solidFill>
                  <a:schemeClr val="tx1">
                    <a:lumMod val="95000"/>
                    <a:lumOff val="5000"/>
                  </a:schemeClr>
                </a:solidFill>
                <a:latin typeface="Simplified Arabic" pitchFamily="18" charset="-78"/>
                <a:cs typeface="Simplified Arabic" pitchFamily="18" charset="-78"/>
              </a:rPr>
              <a:t> </a:t>
            </a:r>
            <a:r>
              <a:rPr lang="ar-DZ" sz="2400" dirty="0">
                <a:solidFill>
                  <a:schemeClr val="tx1">
                    <a:lumMod val="95000"/>
                    <a:lumOff val="5000"/>
                  </a:schemeClr>
                </a:solidFill>
                <a:latin typeface="Simplified Arabic" pitchFamily="18" charset="-78"/>
                <a:cs typeface="Simplified Arabic" pitchFamily="18" charset="-78"/>
              </a:rPr>
              <a:t>مكونات الأجور</a:t>
            </a:r>
            <a:endParaRPr lang="fr-FR" sz="2400" dirty="0">
              <a:solidFill>
                <a:schemeClr val="tx1">
                  <a:lumMod val="95000"/>
                  <a:lumOff val="5000"/>
                </a:schemeClr>
              </a:solidFill>
              <a:latin typeface="Simplified Arabic" pitchFamily="18" charset="-78"/>
              <a:cs typeface="Simplified Arabic" pitchFamily="18" charset="-78"/>
            </a:endParaRPr>
          </a:p>
        </p:txBody>
      </p:sp>
      <p:sp>
        <p:nvSpPr>
          <p:cNvPr id="21" name="Rectangle 20"/>
          <p:cNvSpPr/>
          <p:nvPr/>
        </p:nvSpPr>
        <p:spPr>
          <a:xfrm>
            <a:off x="3352935" y="2995476"/>
            <a:ext cx="2743698" cy="792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الأول: </a:t>
            </a:r>
            <a:r>
              <a:rPr lang="ar-DZ" sz="2400" dirty="0" smtClean="0">
                <a:solidFill>
                  <a:schemeClr val="tx1">
                    <a:lumMod val="95000"/>
                    <a:lumOff val="5000"/>
                  </a:schemeClr>
                </a:solidFill>
                <a:latin typeface="Simplified Arabic" pitchFamily="18" charset="-78"/>
                <a:cs typeface="Simplified Arabic" pitchFamily="18" charset="-78"/>
              </a:rPr>
              <a:t>مفهوم </a:t>
            </a:r>
            <a:r>
              <a:rPr lang="ar-DZ" sz="2400" dirty="0">
                <a:solidFill>
                  <a:schemeClr val="tx1">
                    <a:lumMod val="95000"/>
                    <a:lumOff val="5000"/>
                  </a:schemeClr>
                </a:solidFill>
                <a:latin typeface="Simplified Arabic" pitchFamily="18" charset="-78"/>
                <a:cs typeface="Simplified Arabic" pitchFamily="18" charset="-78"/>
              </a:rPr>
              <a:t>الحوافز و عناصرها</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2" name="Rectangle 21"/>
          <p:cNvSpPr/>
          <p:nvPr/>
        </p:nvSpPr>
        <p:spPr>
          <a:xfrm>
            <a:off x="3347864" y="3954027"/>
            <a:ext cx="2724334" cy="7369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SA" sz="2400" dirty="0">
                <a:solidFill>
                  <a:schemeClr val="tx1">
                    <a:lumMod val="95000"/>
                    <a:lumOff val="5000"/>
                  </a:schemeClr>
                </a:solidFill>
                <a:latin typeface="Simplified Arabic" pitchFamily="18" charset="-78"/>
                <a:cs typeface="Simplified Arabic" pitchFamily="18" charset="-78"/>
              </a:rPr>
              <a:t>المطلب الثاني: أهمية وأهداف الحوافز</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7" name="Rectangle 26"/>
          <p:cNvSpPr/>
          <p:nvPr/>
        </p:nvSpPr>
        <p:spPr>
          <a:xfrm>
            <a:off x="357158" y="3012905"/>
            <a:ext cx="2791819" cy="7752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dirty="0">
                <a:solidFill>
                  <a:schemeClr val="tx1">
                    <a:lumMod val="95000"/>
                    <a:lumOff val="5000"/>
                  </a:schemeClr>
                </a:solidFill>
                <a:latin typeface="Simplified Arabic" pitchFamily="18" charset="-78"/>
                <a:cs typeface="Simplified Arabic" pitchFamily="18" charset="-78"/>
              </a:rPr>
              <a:t>المطلب</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الأول:</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تعريف</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تقييم</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الأداء</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8" name="Rectangle 27"/>
          <p:cNvSpPr/>
          <p:nvPr/>
        </p:nvSpPr>
        <p:spPr>
          <a:xfrm>
            <a:off x="357158" y="3954026"/>
            <a:ext cx="2796146" cy="7369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dirty="0">
                <a:solidFill>
                  <a:schemeClr val="tx1">
                    <a:lumMod val="95000"/>
                    <a:lumOff val="5000"/>
                  </a:schemeClr>
                </a:solidFill>
                <a:latin typeface="Simplified Arabic" pitchFamily="18" charset="-78"/>
                <a:cs typeface="Simplified Arabic" pitchFamily="18" charset="-78"/>
              </a:rPr>
              <a:t>المطلب</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الثاني:</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أهمية</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وأهداف</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تقييم</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الأداء</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0" name="Rectangle 19"/>
          <p:cNvSpPr/>
          <p:nvPr/>
        </p:nvSpPr>
        <p:spPr>
          <a:xfrm>
            <a:off x="6225690" y="4802323"/>
            <a:ext cx="2700350" cy="71490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dirty="0">
                <a:solidFill>
                  <a:schemeClr val="tx1">
                    <a:lumMod val="95000"/>
                    <a:lumOff val="5000"/>
                  </a:schemeClr>
                </a:solidFill>
                <a:latin typeface="Simplified Arabic" pitchFamily="18" charset="-78"/>
                <a:cs typeface="Simplified Arabic" pitchFamily="18" charset="-78"/>
              </a:rPr>
              <a:t>المطلب الثالث: أنواع الأجور</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3" name="Rectangle 22"/>
          <p:cNvSpPr/>
          <p:nvPr/>
        </p:nvSpPr>
        <p:spPr>
          <a:xfrm>
            <a:off x="3347864" y="4830139"/>
            <a:ext cx="2723455" cy="6870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SA" sz="2400" dirty="0">
                <a:solidFill>
                  <a:schemeClr val="tx1">
                    <a:lumMod val="95000"/>
                    <a:lumOff val="5000"/>
                  </a:schemeClr>
                </a:solidFill>
                <a:latin typeface="Simplified Arabic" pitchFamily="18" charset="-78"/>
                <a:cs typeface="Simplified Arabic" pitchFamily="18" charset="-78"/>
              </a:rPr>
              <a:t>المطلب الثالث</a:t>
            </a:r>
            <a:r>
              <a:rPr lang="ar-SA" sz="2400" dirty="0" smtClean="0">
                <a:solidFill>
                  <a:schemeClr val="tx1">
                    <a:lumMod val="95000"/>
                    <a:lumOff val="5000"/>
                  </a:schemeClr>
                </a:solidFill>
                <a:latin typeface="Simplified Arabic" pitchFamily="18" charset="-78"/>
                <a:cs typeface="Simplified Arabic" pitchFamily="18" charset="-78"/>
              </a:rPr>
              <a:t>:</a:t>
            </a:r>
            <a:endParaRPr lang="ar-DZ" sz="2400" dirty="0" smtClean="0">
              <a:solidFill>
                <a:schemeClr val="tx1">
                  <a:lumMod val="95000"/>
                  <a:lumOff val="5000"/>
                </a:schemeClr>
              </a:solidFill>
              <a:latin typeface="Simplified Arabic" pitchFamily="18" charset="-78"/>
              <a:cs typeface="Simplified Arabic" pitchFamily="18" charset="-78"/>
            </a:endParaRPr>
          </a:p>
          <a:p>
            <a:pPr algn="ctr" rtl="1"/>
            <a:r>
              <a:rPr lang="ar-SA" sz="2400" dirty="0" smtClean="0">
                <a:solidFill>
                  <a:schemeClr val="tx1">
                    <a:lumMod val="95000"/>
                    <a:lumOff val="5000"/>
                  </a:schemeClr>
                </a:solidFill>
                <a:latin typeface="Simplified Arabic" pitchFamily="18" charset="-78"/>
                <a:cs typeface="Simplified Arabic" pitchFamily="18" charset="-78"/>
              </a:rPr>
              <a:t> </a:t>
            </a:r>
            <a:r>
              <a:rPr lang="ar-SA" sz="2400" dirty="0">
                <a:solidFill>
                  <a:schemeClr val="tx1">
                    <a:lumMod val="95000"/>
                    <a:lumOff val="5000"/>
                  </a:schemeClr>
                </a:solidFill>
                <a:latin typeface="Simplified Arabic" pitchFamily="18" charset="-78"/>
                <a:cs typeface="Simplified Arabic" pitchFamily="18" charset="-78"/>
              </a:rPr>
              <a:t>أنواع </a:t>
            </a:r>
            <a:r>
              <a:rPr lang="ar-SA" sz="2400" dirty="0" smtClean="0">
                <a:solidFill>
                  <a:schemeClr val="tx1">
                    <a:lumMod val="95000"/>
                    <a:lumOff val="5000"/>
                  </a:schemeClr>
                </a:solidFill>
                <a:latin typeface="Simplified Arabic" pitchFamily="18" charset="-78"/>
                <a:cs typeface="Simplified Arabic" pitchFamily="18" charset="-78"/>
              </a:rPr>
              <a:t>من </a:t>
            </a:r>
            <a:r>
              <a:rPr lang="ar-SA" sz="2400" dirty="0">
                <a:solidFill>
                  <a:schemeClr val="tx1">
                    <a:lumMod val="95000"/>
                    <a:lumOff val="5000"/>
                  </a:schemeClr>
                </a:solidFill>
                <a:latin typeface="Simplified Arabic" pitchFamily="18" charset="-78"/>
                <a:cs typeface="Simplified Arabic" pitchFamily="18" charset="-78"/>
              </a:rPr>
              <a:t>الحوافز</a:t>
            </a:r>
            <a:endParaRPr lang="fr-FR" sz="2200" b="1" dirty="0">
              <a:solidFill>
                <a:schemeClr val="tx1">
                  <a:lumMod val="95000"/>
                  <a:lumOff val="5000"/>
                </a:schemeClr>
              </a:solidFill>
              <a:latin typeface="Simplified Arabic" pitchFamily="18" charset="-78"/>
              <a:cs typeface="Simplified Arabic" pitchFamily="18" charset="-78"/>
            </a:endParaRPr>
          </a:p>
        </p:txBody>
      </p:sp>
      <p:sp>
        <p:nvSpPr>
          <p:cNvPr id="25" name="Rectangle 24"/>
          <p:cNvSpPr/>
          <p:nvPr/>
        </p:nvSpPr>
        <p:spPr>
          <a:xfrm>
            <a:off x="357158" y="4830139"/>
            <a:ext cx="2820149" cy="6870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dirty="0">
                <a:solidFill>
                  <a:schemeClr val="tx1">
                    <a:lumMod val="95000"/>
                    <a:lumOff val="5000"/>
                  </a:schemeClr>
                </a:solidFill>
                <a:latin typeface="Simplified Arabic" pitchFamily="18" charset="-78"/>
                <a:cs typeface="Simplified Arabic" pitchFamily="18" charset="-78"/>
              </a:rPr>
              <a:t>المطلب</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الثالث:</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خطوات</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وطرق</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تقييم</a:t>
            </a:r>
            <a:r>
              <a:rPr lang="ar-SA" sz="2400"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الأداء</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3" name="Rectangle 2"/>
          <p:cNvSpPr/>
          <p:nvPr/>
        </p:nvSpPr>
        <p:spPr>
          <a:xfrm>
            <a:off x="6233290" y="5661248"/>
            <a:ext cx="2700350" cy="93610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الرابع: دور الأجور وأهدافها</a:t>
            </a:r>
            <a:endParaRPr lang="fr-FR" sz="2400" dirty="0">
              <a:solidFill>
                <a:schemeClr val="tx1">
                  <a:lumMod val="95000"/>
                  <a:lumOff val="5000"/>
                </a:schemeClr>
              </a:solidFill>
              <a:latin typeface="Simplified Arabic" pitchFamily="18" charset="-78"/>
              <a:cs typeface="Simplified Arabic" pitchFamily="18" charset="-78"/>
            </a:endParaRPr>
          </a:p>
        </p:txBody>
      </p:sp>
      <p:sp>
        <p:nvSpPr>
          <p:cNvPr id="4" name="Rectangle 3"/>
          <p:cNvSpPr/>
          <p:nvPr/>
        </p:nvSpPr>
        <p:spPr>
          <a:xfrm>
            <a:off x="3347864" y="5661248"/>
            <a:ext cx="2723455" cy="7224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المطلب الرابع:  </a:t>
            </a:r>
            <a:endParaRPr lang="ar-DZ" dirty="0" smtClean="0"/>
          </a:p>
          <a:p>
            <a:pPr algn="ctr"/>
            <a:r>
              <a:rPr lang="ar-SA" dirty="0" smtClean="0"/>
              <a:t>نظريات </a:t>
            </a:r>
            <a:r>
              <a:rPr lang="ar-SA" dirty="0"/>
              <a:t>الحوافز</a:t>
            </a:r>
            <a:endParaRPr lang="fr-FR" dirty="0"/>
          </a:p>
        </p:txBody>
      </p:sp>
      <p:sp>
        <p:nvSpPr>
          <p:cNvPr id="19" name="Rectangle 18"/>
          <p:cNvSpPr/>
          <p:nvPr/>
        </p:nvSpPr>
        <p:spPr>
          <a:xfrm>
            <a:off x="3316830" y="5661248"/>
            <a:ext cx="2723455" cy="93610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dirty="0">
                <a:solidFill>
                  <a:schemeClr val="tx1">
                    <a:lumMod val="95000"/>
                    <a:lumOff val="5000"/>
                  </a:schemeClr>
                </a:solidFill>
                <a:latin typeface="Simplified Arabic" pitchFamily="18" charset="-78"/>
                <a:cs typeface="Simplified Arabic" pitchFamily="18" charset="-78"/>
              </a:rPr>
              <a:t>المطلب الرابع:  </a:t>
            </a:r>
            <a:endParaRPr lang="ar-DZ" sz="2400" dirty="0" smtClean="0">
              <a:solidFill>
                <a:schemeClr val="tx1">
                  <a:lumMod val="95000"/>
                  <a:lumOff val="5000"/>
                </a:schemeClr>
              </a:solidFill>
              <a:latin typeface="Simplified Arabic" pitchFamily="18" charset="-78"/>
              <a:cs typeface="Simplified Arabic" pitchFamily="18" charset="-78"/>
            </a:endParaRPr>
          </a:p>
          <a:p>
            <a:pPr algn="ctr"/>
            <a:r>
              <a:rPr lang="ar-SA" sz="2400" dirty="0" smtClean="0">
                <a:solidFill>
                  <a:schemeClr val="tx1">
                    <a:lumMod val="95000"/>
                    <a:lumOff val="5000"/>
                  </a:schemeClr>
                </a:solidFill>
                <a:latin typeface="Simplified Arabic" pitchFamily="18" charset="-78"/>
                <a:cs typeface="Simplified Arabic" pitchFamily="18" charset="-78"/>
              </a:rPr>
              <a:t>نظريات </a:t>
            </a:r>
            <a:r>
              <a:rPr lang="ar-SA" sz="2400" dirty="0">
                <a:solidFill>
                  <a:schemeClr val="tx1">
                    <a:lumMod val="95000"/>
                    <a:lumOff val="5000"/>
                  </a:schemeClr>
                </a:solidFill>
                <a:latin typeface="Simplified Arabic" pitchFamily="18" charset="-78"/>
                <a:cs typeface="Simplified Arabic" pitchFamily="18" charset="-78"/>
              </a:rPr>
              <a:t>الحوافز</a:t>
            </a:r>
            <a:endParaRPr lang="fr-FR" sz="2400" dirty="0">
              <a:solidFill>
                <a:schemeClr val="tx1">
                  <a:lumMod val="95000"/>
                  <a:lumOff val="5000"/>
                </a:schemeClr>
              </a:solidFill>
              <a:latin typeface="Simplified Arabic" pitchFamily="18" charset="-78"/>
              <a:cs typeface="Simplified Arabic" pitchFamily="18" charset="-78"/>
            </a:endParaRPr>
          </a:p>
        </p:txBody>
      </p:sp>
      <p:sp>
        <p:nvSpPr>
          <p:cNvPr id="5" name="Rectangle 4"/>
          <p:cNvSpPr/>
          <p:nvPr/>
        </p:nvSpPr>
        <p:spPr>
          <a:xfrm>
            <a:off x="357157" y="5661248"/>
            <a:ext cx="2796147" cy="93610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dirty="0">
                <a:solidFill>
                  <a:schemeClr val="tx1">
                    <a:lumMod val="95000"/>
                    <a:lumOff val="5000"/>
                  </a:schemeClr>
                </a:solidFill>
                <a:latin typeface="Simplified Arabic" pitchFamily="18" charset="-78"/>
                <a:cs typeface="Simplified Arabic" pitchFamily="18" charset="-78"/>
              </a:rPr>
              <a:t>المطلب الرابع: مقاييس تقييم الأداء</a:t>
            </a:r>
            <a:r>
              <a:rPr lang="ar-SA"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و</a:t>
            </a:r>
            <a:r>
              <a:rPr lang="ar-SA"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الصعوبات</a:t>
            </a:r>
            <a:r>
              <a:rPr lang="ar-SA" dirty="0">
                <a:solidFill>
                  <a:schemeClr val="tx1">
                    <a:lumMod val="95000"/>
                    <a:lumOff val="5000"/>
                  </a:schemeClr>
                </a:solidFill>
              </a:rPr>
              <a:t> </a:t>
            </a:r>
            <a:r>
              <a:rPr lang="ar-SA" sz="2400" dirty="0">
                <a:solidFill>
                  <a:schemeClr val="tx1">
                    <a:lumMod val="95000"/>
                    <a:lumOff val="5000"/>
                  </a:schemeClr>
                </a:solidFill>
                <a:latin typeface="Simplified Arabic" pitchFamily="18" charset="-78"/>
                <a:cs typeface="Simplified Arabic" pitchFamily="18" charset="-78"/>
              </a:rPr>
              <a:t>المحتملة</a:t>
            </a:r>
            <a:endParaRPr lang="fr-FR" sz="2400" dirty="0">
              <a:solidFill>
                <a:schemeClr val="tx1">
                  <a:lumMod val="95000"/>
                  <a:lumOff val="5000"/>
                </a:schemeClr>
              </a:solidFill>
              <a:latin typeface="Simplified Arabic" pitchFamily="18" charset="-78"/>
              <a:cs typeface="Simplified Arabic"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401080" cy="711434"/>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rtl="1" hangingPunct="0"/>
            <a:r>
              <a:rPr lang="ar-DZ" sz="3600" b="1" dirty="0" smtClean="0">
                <a:solidFill>
                  <a:schemeClr val="tx1">
                    <a:lumMod val="95000"/>
                    <a:lumOff val="5000"/>
                  </a:schemeClr>
                </a:solidFill>
                <a:latin typeface="Simplified Arabic" pitchFamily="18" charset="-78"/>
                <a:cs typeface="Simplified Arabic" pitchFamily="18" charset="-78"/>
              </a:rPr>
              <a:t>الفصل الثاني: الدراسة التطبيقية.</a:t>
            </a:r>
            <a:endParaRPr lang="fr-FR" sz="3600" b="1" dirty="0">
              <a:solidFill>
                <a:schemeClr val="tx1">
                  <a:lumMod val="95000"/>
                  <a:lumOff val="5000"/>
                </a:schemeClr>
              </a:solidFill>
              <a:latin typeface="Simplified Arabic" pitchFamily="18" charset="-78"/>
              <a:cs typeface="Simplified Arabic" pitchFamily="18" charset="-78"/>
            </a:endParaRPr>
          </a:p>
        </p:txBody>
      </p:sp>
      <p:sp>
        <p:nvSpPr>
          <p:cNvPr id="4" name="Rectangle 3"/>
          <p:cNvSpPr/>
          <p:nvPr/>
        </p:nvSpPr>
        <p:spPr>
          <a:xfrm>
            <a:off x="5487888" y="1265035"/>
            <a:ext cx="3493052" cy="10630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b="1" dirty="0" smtClean="0">
                <a:solidFill>
                  <a:schemeClr val="tx1">
                    <a:lumMod val="95000"/>
                    <a:lumOff val="5000"/>
                  </a:schemeClr>
                </a:solidFill>
                <a:latin typeface="Simplified Arabic" pitchFamily="18" charset="-78"/>
                <a:cs typeface="Simplified Arabic" pitchFamily="18" charset="-78"/>
              </a:rPr>
              <a:t>المبحث </a:t>
            </a:r>
            <a:r>
              <a:rPr lang="ar-DZ" sz="2400" b="1" dirty="0">
                <a:solidFill>
                  <a:schemeClr val="tx1">
                    <a:lumMod val="95000"/>
                    <a:lumOff val="5000"/>
                  </a:schemeClr>
                </a:solidFill>
                <a:latin typeface="Simplified Arabic" pitchFamily="18" charset="-78"/>
                <a:cs typeface="Simplified Arabic" pitchFamily="18" charset="-78"/>
              </a:rPr>
              <a:t>الأول: عرض </a:t>
            </a:r>
            <a:r>
              <a:rPr lang="ar-DZ" sz="2400" b="1" dirty="0" smtClean="0">
                <a:solidFill>
                  <a:schemeClr val="tx1">
                    <a:lumMod val="95000"/>
                    <a:lumOff val="5000"/>
                  </a:schemeClr>
                </a:solidFill>
                <a:latin typeface="Simplified Arabic" pitchFamily="18" charset="-78"/>
                <a:cs typeface="Simplified Arabic" pitchFamily="18" charset="-78"/>
              </a:rPr>
              <a:t>عام لمؤسسة  </a:t>
            </a:r>
            <a:r>
              <a:rPr lang="fr-FR" sz="2400" b="1" dirty="0" smtClean="0">
                <a:solidFill>
                  <a:schemeClr val="tx1">
                    <a:lumMod val="95000"/>
                    <a:lumOff val="5000"/>
                  </a:schemeClr>
                </a:solidFill>
                <a:latin typeface="Simplified Arabic" pitchFamily="18" charset="-78"/>
                <a:cs typeface="Simplified Arabic" pitchFamily="18" charset="-78"/>
              </a:rPr>
              <a:t>BATICIC UCC</a:t>
            </a:r>
            <a:r>
              <a:rPr lang="ar-DZ" sz="2400" b="1" dirty="0" smtClean="0">
                <a:solidFill>
                  <a:schemeClr val="tx1">
                    <a:lumMod val="95000"/>
                    <a:lumOff val="5000"/>
                  </a:schemeClr>
                </a:solidFill>
                <a:latin typeface="Simplified Arabic" pitchFamily="18" charset="-78"/>
                <a:cs typeface="Simplified Arabic" pitchFamily="18" charset="-78"/>
              </a:rPr>
              <a:t> عين الدفلى</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5" name="Rectangle 4"/>
          <p:cNvSpPr/>
          <p:nvPr/>
        </p:nvSpPr>
        <p:spPr>
          <a:xfrm>
            <a:off x="539552" y="1288830"/>
            <a:ext cx="3816424" cy="10600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SA" sz="2400" b="1" dirty="0">
                <a:solidFill>
                  <a:schemeClr val="tx1">
                    <a:lumMod val="95000"/>
                    <a:lumOff val="5000"/>
                  </a:schemeClr>
                </a:solidFill>
                <a:latin typeface="Simplified Arabic" pitchFamily="18" charset="-78"/>
                <a:cs typeface="Simplified Arabic" pitchFamily="18" charset="-78"/>
              </a:rPr>
              <a:t>المبحث الثاني: تأثير الحوافز على الأداء في المؤسسة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7" name="Rectangle 6"/>
          <p:cNvSpPr/>
          <p:nvPr/>
        </p:nvSpPr>
        <p:spPr>
          <a:xfrm>
            <a:off x="5508104" y="2571744"/>
            <a:ext cx="3493052" cy="914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الأول : نبذة تاريخية عن نشأة المؤسسة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8" name="Rectangle 7"/>
          <p:cNvSpPr/>
          <p:nvPr/>
        </p:nvSpPr>
        <p:spPr>
          <a:xfrm>
            <a:off x="5487888" y="3675948"/>
            <a:ext cx="3493052" cy="914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SA" sz="2400" dirty="0">
                <a:solidFill>
                  <a:schemeClr val="tx1">
                    <a:lumMod val="95000"/>
                    <a:lumOff val="5000"/>
                  </a:schemeClr>
                </a:solidFill>
                <a:latin typeface="Simplified Arabic" pitchFamily="18" charset="-78"/>
                <a:cs typeface="Simplified Arabic" pitchFamily="18" charset="-78"/>
              </a:rPr>
              <a:t>المطلب الثاني:  مؤسسة </a:t>
            </a:r>
            <a:r>
              <a:rPr lang="fr-FR" sz="2400" dirty="0">
                <a:solidFill>
                  <a:schemeClr val="tx1">
                    <a:lumMod val="95000"/>
                    <a:lumOff val="5000"/>
                  </a:schemeClr>
                </a:solidFill>
                <a:latin typeface="Simplified Arabic" pitchFamily="18" charset="-78"/>
                <a:cs typeface="Simplified Arabic" pitchFamily="18" charset="-78"/>
              </a:rPr>
              <a:t>BATICIC</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9" name="Rectangle 8"/>
          <p:cNvSpPr/>
          <p:nvPr/>
        </p:nvSpPr>
        <p:spPr>
          <a:xfrm>
            <a:off x="5508104" y="4797152"/>
            <a:ext cx="3493051" cy="914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الثالث: </a:t>
            </a:r>
            <a:r>
              <a:rPr lang="ar-SA" sz="2400" dirty="0">
                <a:solidFill>
                  <a:schemeClr val="tx1">
                    <a:lumMod val="95000"/>
                    <a:lumOff val="5000"/>
                  </a:schemeClr>
                </a:solidFill>
                <a:latin typeface="Simplified Arabic" pitchFamily="18" charset="-78"/>
                <a:cs typeface="Simplified Arabic" pitchFamily="18" charset="-78"/>
              </a:rPr>
              <a:t>الهيكل التنظيمي </a:t>
            </a:r>
            <a:r>
              <a:rPr lang="ar-SA" sz="2400" dirty="0" smtClean="0">
                <a:solidFill>
                  <a:schemeClr val="tx1">
                    <a:lumMod val="95000"/>
                    <a:lumOff val="5000"/>
                  </a:schemeClr>
                </a:solidFill>
                <a:latin typeface="Simplified Arabic" pitchFamily="18" charset="-78"/>
                <a:cs typeface="Simplified Arabic" pitchFamily="18" charset="-78"/>
              </a:rPr>
              <a:t>للإدارة </a:t>
            </a:r>
            <a:r>
              <a:rPr lang="ar-SA" sz="2400" dirty="0">
                <a:solidFill>
                  <a:schemeClr val="tx1">
                    <a:lumMod val="95000"/>
                    <a:lumOff val="5000"/>
                  </a:schemeClr>
                </a:solidFill>
                <a:latin typeface="Simplified Arabic" pitchFamily="18" charset="-78"/>
                <a:cs typeface="Simplified Arabic" pitchFamily="18" charset="-78"/>
              </a:rPr>
              <a:t>العامة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1" name="Rectangle 20"/>
          <p:cNvSpPr/>
          <p:nvPr/>
        </p:nvSpPr>
        <p:spPr>
          <a:xfrm>
            <a:off x="539552" y="2528877"/>
            <a:ext cx="3816424" cy="9572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dirty="0">
                <a:solidFill>
                  <a:schemeClr val="tx1">
                    <a:lumMod val="95000"/>
                    <a:lumOff val="5000"/>
                  </a:schemeClr>
                </a:solidFill>
                <a:latin typeface="Simplified Arabic" pitchFamily="18" charset="-78"/>
                <a:cs typeface="Simplified Arabic" pitchFamily="18" charset="-78"/>
              </a:rPr>
              <a:t>المطلب الأول: أنواع الحوافز بالمؤسسة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22" name="Rectangle 21"/>
          <p:cNvSpPr/>
          <p:nvPr/>
        </p:nvSpPr>
        <p:spPr>
          <a:xfrm>
            <a:off x="539552" y="3675949"/>
            <a:ext cx="3816424" cy="914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ar-DZ" sz="2400" dirty="0">
                <a:solidFill>
                  <a:schemeClr val="tx1">
                    <a:lumMod val="95000"/>
                    <a:lumOff val="5000"/>
                  </a:schemeClr>
                </a:solidFill>
                <a:latin typeface="Simplified Arabic" pitchFamily="18" charset="-78"/>
                <a:cs typeface="Simplified Arabic" pitchFamily="18" charset="-78"/>
              </a:rPr>
              <a:t>المطلب الثاني: معايير منح الحوافز بالمؤسسة</a:t>
            </a:r>
            <a:endParaRPr lang="fr-FR" sz="2400" b="1" dirty="0">
              <a:solidFill>
                <a:schemeClr val="tx1">
                  <a:lumMod val="95000"/>
                  <a:lumOff val="5000"/>
                </a:schemeClr>
              </a:solidFill>
              <a:latin typeface="Simplified Arabic" pitchFamily="18" charset="-78"/>
              <a:cs typeface="Simplified Arabic" pitchFamily="18" charset="-78"/>
            </a:endParaRPr>
          </a:p>
        </p:txBody>
      </p:sp>
      <p:sp>
        <p:nvSpPr>
          <p:cNvPr id="3" name="Rectangle 2"/>
          <p:cNvSpPr/>
          <p:nvPr/>
        </p:nvSpPr>
        <p:spPr>
          <a:xfrm>
            <a:off x="539552" y="4809703"/>
            <a:ext cx="3816424" cy="914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DZ" sz="2400" dirty="0">
                <a:solidFill>
                  <a:schemeClr val="tx1">
                    <a:lumMod val="95000"/>
                    <a:lumOff val="5000"/>
                  </a:schemeClr>
                </a:solidFill>
                <a:latin typeface="Simplified Arabic" pitchFamily="18" charset="-78"/>
                <a:cs typeface="Simplified Arabic" pitchFamily="18" charset="-78"/>
              </a:rPr>
              <a:t>المطلب الثالث</a:t>
            </a:r>
            <a:r>
              <a:rPr lang="ar-DZ" sz="2400" b="1" dirty="0">
                <a:solidFill>
                  <a:schemeClr val="tx1">
                    <a:lumMod val="95000"/>
                    <a:lumOff val="5000"/>
                  </a:schemeClr>
                </a:solidFill>
                <a:latin typeface="Simplified Arabic" pitchFamily="18" charset="-78"/>
                <a:cs typeface="Simplified Arabic" pitchFamily="18" charset="-78"/>
              </a:rPr>
              <a:t>: </a:t>
            </a:r>
            <a:r>
              <a:rPr lang="ar-DZ" sz="2400" dirty="0">
                <a:solidFill>
                  <a:schemeClr val="tx1">
                    <a:lumMod val="95000"/>
                    <a:lumOff val="5000"/>
                  </a:schemeClr>
                </a:solidFill>
                <a:latin typeface="Simplified Arabic" pitchFamily="18" charset="-78"/>
                <a:cs typeface="Simplified Arabic" pitchFamily="18" charset="-78"/>
              </a:rPr>
              <a:t>معايير تقيم الأداء في المؤسسة و سياسة المتبعة</a:t>
            </a:r>
            <a:endParaRPr lang="fr-FR" sz="2400" dirty="0">
              <a:solidFill>
                <a:schemeClr val="tx1">
                  <a:lumMod val="95000"/>
                  <a:lumOff val="5000"/>
                </a:schemeClr>
              </a:solidFill>
              <a:latin typeface="Simplified Arabic" pitchFamily="18" charset="-78"/>
              <a:cs typeface="Simplified Arabic"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gner un rectangle avec un coin du même côté 3"/>
          <p:cNvSpPr/>
          <p:nvPr/>
        </p:nvSpPr>
        <p:spPr>
          <a:xfrm>
            <a:off x="1258466" y="1170682"/>
            <a:ext cx="6840537" cy="4319588"/>
          </a:xfrm>
          <a:prstGeom prst="snip2Same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spcBef>
                <a:spcPts val="0"/>
              </a:spcBef>
              <a:spcAft>
                <a:spcPts val="0"/>
              </a:spcAft>
              <a:defRPr/>
            </a:pPr>
            <a:r>
              <a:rPr lang="ar-DZ" sz="6000" dirty="0" smtClean="0">
                <a:solidFill>
                  <a:schemeClr val="tx1"/>
                </a:solidFill>
                <a:latin typeface="Simplified Arabic" pitchFamily="18" charset="-78"/>
                <a:cs typeface="Simplified Arabic" pitchFamily="18" charset="-78"/>
              </a:rPr>
              <a:t>خاتمــــــــــــــــــــــة</a:t>
            </a:r>
            <a:endParaRPr lang="fr-FR" sz="6000"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361393536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250825" y="260350"/>
            <a:ext cx="8713788" cy="6264275"/>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lgn="ctr" rtl="1">
              <a:buNone/>
            </a:pPr>
            <a:r>
              <a:rPr lang="ar-DZ" sz="3000" dirty="0" smtClean="0">
                <a:solidFill>
                  <a:schemeClr val="tx1"/>
                </a:solidFill>
                <a:latin typeface="Simplified Arabic" pitchFamily="18" charset="-78"/>
              </a:rPr>
              <a:t>من خلال هذا العمل الذي جاء تحت </a:t>
            </a:r>
            <a:r>
              <a:rPr lang="ar-DZ" sz="3000" dirty="0" smtClean="0">
                <a:solidFill>
                  <a:schemeClr val="tx1"/>
                </a:solidFill>
                <a:latin typeface="Simplified Arabic" pitchFamily="18" charset="-78"/>
              </a:rPr>
              <a:t>عنوان </a:t>
            </a:r>
          </a:p>
          <a:p>
            <a:pPr algn="ctr" rtl="1">
              <a:buNone/>
            </a:pPr>
            <a:r>
              <a:rPr lang="ar-DZ" sz="3000" b="1" dirty="0" smtClean="0">
                <a:solidFill>
                  <a:schemeClr val="tx1"/>
                </a:solidFill>
                <a:latin typeface="Simplified Arabic" pitchFamily="18" charset="-78"/>
              </a:rPr>
              <a:t>نظام </a:t>
            </a:r>
            <a:r>
              <a:rPr lang="ar-DZ" sz="3000" b="1" dirty="0">
                <a:solidFill>
                  <a:schemeClr val="tx1"/>
                </a:solidFill>
                <a:latin typeface="Simplified Arabic" pitchFamily="18" charset="-78"/>
              </a:rPr>
              <a:t>الأجور وأثره في تنمية أداء </a:t>
            </a:r>
            <a:r>
              <a:rPr lang="ar-DZ" sz="3000" b="1" dirty="0" smtClean="0">
                <a:solidFill>
                  <a:schemeClr val="tx1"/>
                </a:solidFill>
                <a:latin typeface="Simplified Arabic" pitchFamily="18" charset="-78"/>
              </a:rPr>
              <a:t>العاملين</a:t>
            </a:r>
            <a:r>
              <a:rPr lang="ar-DZ" sz="3000" dirty="0" smtClean="0">
                <a:solidFill>
                  <a:schemeClr val="tx1"/>
                </a:solidFill>
                <a:latin typeface="Simplified Arabic" pitchFamily="18" charset="-78"/>
              </a:rPr>
              <a:t>، </a:t>
            </a:r>
            <a:r>
              <a:rPr lang="ar-DZ" sz="3000" dirty="0" smtClean="0">
                <a:solidFill>
                  <a:schemeClr val="tx1"/>
                </a:solidFill>
                <a:latin typeface="Simplified Arabic" pitchFamily="18" charset="-78"/>
              </a:rPr>
              <a:t>وانطلاقا من التساؤلات المطروحة لهذه </a:t>
            </a:r>
            <a:r>
              <a:rPr lang="ar-DZ" sz="3000" dirty="0" smtClean="0">
                <a:solidFill>
                  <a:schemeClr val="tx1"/>
                </a:solidFill>
                <a:latin typeface="Simplified Arabic" pitchFamily="18" charset="-78"/>
              </a:rPr>
              <a:t>الدراسة. </a:t>
            </a:r>
          </a:p>
          <a:p>
            <a:pPr algn="ctr" rtl="1">
              <a:buNone/>
            </a:pPr>
            <a:r>
              <a:rPr lang="ar-DZ" sz="3000" dirty="0" smtClean="0">
                <a:solidFill>
                  <a:schemeClr val="tx1"/>
                </a:solidFill>
                <a:latin typeface="Simplified Arabic" pitchFamily="18" charset="-78"/>
              </a:rPr>
              <a:t>وبعد </a:t>
            </a:r>
            <a:r>
              <a:rPr lang="ar-DZ" sz="3000" dirty="0" smtClean="0">
                <a:solidFill>
                  <a:schemeClr val="tx1"/>
                </a:solidFill>
                <a:latin typeface="Simplified Arabic" pitchFamily="18" charset="-78"/>
              </a:rPr>
              <a:t>تحليلنا لموضوع الدراسة ومناقشته في </a:t>
            </a:r>
            <a:r>
              <a:rPr lang="ar-DZ" sz="3000" dirty="0" smtClean="0">
                <a:solidFill>
                  <a:schemeClr val="tx1"/>
                </a:solidFill>
                <a:latin typeface="Simplified Arabic" pitchFamily="18" charset="-78"/>
              </a:rPr>
              <a:t>فصلين أمكننا </a:t>
            </a:r>
            <a:r>
              <a:rPr lang="ar-DZ" sz="3000" dirty="0" smtClean="0">
                <a:solidFill>
                  <a:schemeClr val="tx1"/>
                </a:solidFill>
                <a:latin typeface="Simplified Arabic" pitchFamily="18" charset="-78"/>
              </a:rPr>
              <a:t>التوصل إلى اختبار الفرضية الرئيسية ونتائج الدراسة وتوصيات الدراسة وفي الأخير آفاق البحث.</a:t>
            </a:r>
            <a:endParaRPr lang="fr-FR" sz="3000" dirty="0" smtClean="0">
              <a:solidFill>
                <a:schemeClr val="tx1"/>
              </a:solidFill>
              <a:latin typeface="Simplified Arabic" pitchFamily="18" charset="-78"/>
            </a:endParaRPr>
          </a:p>
          <a:p>
            <a:pPr algn="just" rtl="1" eaLnBrk="1" hangingPunct="1"/>
            <a:endParaRPr lang="fr-FR" dirty="0" smtClean="0">
              <a:latin typeface="Traditional Arabic" pitchFamily="18" charset="-78"/>
              <a:cs typeface="Traditional Arabic" pitchFamily="18" charset="-78"/>
            </a:endParaRPr>
          </a:p>
        </p:txBody>
      </p:sp>
    </p:spTree>
    <p:extLst>
      <p:ext uri="{BB962C8B-B14F-4D97-AF65-F5344CB8AC3E}">
        <p14:creationId xmlns:p14="http://schemas.microsoft.com/office/powerpoint/2010/main" val="14536780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484784"/>
            <a:ext cx="8784976" cy="5184576"/>
          </a:xfrm>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marL="0" indent="0" algn="ctr" rtl="1">
              <a:buNone/>
            </a:pPr>
            <a:r>
              <a:rPr lang="ar-DZ" sz="3000" b="1" dirty="0">
                <a:solidFill>
                  <a:schemeClr val="tx1">
                    <a:lumMod val="95000"/>
                    <a:lumOff val="5000"/>
                  </a:schemeClr>
                </a:solidFill>
                <a:latin typeface="Simplified Arabic" pitchFamily="18" charset="-78"/>
                <a:cs typeface="Simplified Arabic" pitchFamily="18" charset="-78"/>
              </a:rPr>
              <a:t>الفرضية الأولى:</a:t>
            </a:r>
            <a:endParaRPr lang="fr-FR" sz="3000"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sz="3000" dirty="0">
                <a:solidFill>
                  <a:schemeClr val="tx1">
                    <a:lumMod val="95000"/>
                    <a:lumOff val="5000"/>
                  </a:schemeClr>
                </a:solidFill>
                <a:latin typeface="Simplified Arabic" pitchFamily="18" charset="-78"/>
                <a:cs typeface="Simplified Arabic" pitchFamily="18" charset="-78"/>
              </a:rPr>
              <a:t>    أثبتت الدراسة الميدانية ان معايير منع الحوافر بالمؤسسة يعتمد على معيارين أساسين هما معيار الأقدمية ومعيار الأداء والمهارة و هذا ما يحدث صحة الفرضية الأولى </a:t>
            </a:r>
            <a:r>
              <a:rPr lang="ar-DZ" sz="3000" dirty="0" smtClean="0">
                <a:solidFill>
                  <a:schemeClr val="tx1">
                    <a:lumMod val="95000"/>
                    <a:lumOff val="5000"/>
                  </a:schemeClr>
                </a:solidFill>
                <a:latin typeface="Simplified Arabic" pitchFamily="18" charset="-78"/>
                <a:cs typeface="Simplified Arabic" pitchFamily="18" charset="-78"/>
              </a:rPr>
              <a:t>.</a:t>
            </a:r>
          </a:p>
          <a:p>
            <a:pPr marL="0" indent="0" algn="ctr" rtl="1">
              <a:buNone/>
            </a:pPr>
            <a:endParaRPr lang="fr-FR" sz="3000"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sz="3000" b="1" dirty="0">
                <a:solidFill>
                  <a:schemeClr val="tx1">
                    <a:lumMod val="95000"/>
                    <a:lumOff val="5000"/>
                  </a:schemeClr>
                </a:solidFill>
                <a:latin typeface="Simplified Arabic" pitchFamily="18" charset="-78"/>
                <a:cs typeface="Simplified Arabic" pitchFamily="18" charset="-78"/>
              </a:rPr>
              <a:t>الفرضية الثانية: </a:t>
            </a:r>
            <a:endParaRPr lang="fr-FR" sz="3000"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sz="3000" dirty="0">
                <a:solidFill>
                  <a:schemeClr val="tx1">
                    <a:lumMod val="95000"/>
                    <a:lumOff val="5000"/>
                  </a:schemeClr>
                </a:solidFill>
                <a:latin typeface="Simplified Arabic" pitchFamily="18" charset="-78"/>
                <a:cs typeface="Simplified Arabic" pitchFamily="18" charset="-78"/>
              </a:rPr>
              <a:t>   كشفت الدراسة انه لا توجد علاقة واضحة بين نتائج التقييم والقرارات المتعلقة بمراجعة سياسة شؤون العمال المختلفة في المؤسسة محل الدراسة سواء تعلق الأمر بالحوافز وعليه فإن الفرضية الثانية لم تتحقق في ميدان الدراسة. </a:t>
            </a:r>
            <a:endParaRPr lang="fr-FR" sz="3000" dirty="0">
              <a:solidFill>
                <a:schemeClr val="tx1">
                  <a:lumMod val="95000"/>
                  <a:lumOff val="5000"/>
                </a:schemeClr>
              </a:solidFill>
              <a:latin typeface="Simplified Arabic" pitchFamily="18" charset="-78"/>
              <a:cs typeface="Simplified Arabic" pitchFamily="18" charset="-78"/>
            </a:endParaRPr>
          </a:p>
          <a:p>
            <a:pPr marL="0" lvl="0" indent="0" algn="justLow" rtl="1">
              <a:lnSpc>
                <a:spcPct val="115000"/>
              </a:lnSpc>
              <a:buNone/>
            </a:pPr>
            <a:endParaRPr lang="fr-FR" sz="2800" dirty="0" smtClean="0">
              <a:latin typeface="Andalus" pitchFamily="18" charset="-78"/>
              <a:ea typeface="Calibri"/>
              <a:cs typeface="Andalus" pitchFamily="18" charset="-78"/>
            </a:endParaRPr>
          </a:p>
          <a:p>
            <a:pPr algn="r" rtl="1"/>
            <a:endParaRPr lang="fr-FR" sz="2800" dirty="0">
              <a:latin typeface="Andalus" pitchFamily="18" charset="-78"/>
              <a:cs typeface="Andalus" pitchFamily="18" charset="-78"/>
            </a:endParaRPr>
          </a:p>
        </p:txBody>
      </p:sp>
      <p:sp>
        <p:nvSpPr>
          <p:cNvPr id="4" name="Ellipse 3"/>
          <p:cNvSpPr/>
          <p:nvPr/>
        </p:nvSpPr>
        <p:spPr>
          <a:xfrm>
            <a:off x="755576" y="188913"/>
            <a:ext cx="7345437" cy="1008062"/>
          </a:xfrm>
          <a:prstGeom prst="ellipse">
            <a:avLst/>
          </a:prstGeom>
          <a:blipFill>
            <a:blip r:embed="rId2"/>
            <a:tile tx="0" ty="0" sx="100000" sy="100000" flip="none" algn="tl"/>
          </a:blip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spcBef>
                <a:spcPts val="0"/>
              </a:spcBef>
              <a:spcAft>
                <a:spcPts val="0"/>
              </a:spcAft>
              <a:defRPr/>
            </a:pPr>
            <a:r>
              <a:rPr lang="ar-DZ" sz="3600" b="1" dirty="0">
                <a:solidFill>
                  <a:schemeClr val="tx1"/>
                </a:solidFill>
                <a:latin typeface="Simplified Arabic" pitchFamily="18" charset="-78"/>
                <a:cs typeface="Simplified Arabic" pitchFamily="18" charset="-78"/>
              </a:rPr>
              <a:t>اختبار فرضيات الدراسة</a:t>
            </a:r>
            <a:endParaRPr lang="fr-FR" sz="3600"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5622492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76672"/>
            <a:ext cx="8229600" cy="5649491"/>
          </a:xfrm>
        </p:spPr>
        <p:style>
          <a:lnRef idx="2">
            <a:schemeClr val="accent3">
              <a:shade val="50000"/>
            </a:schemeClr>
          </a:lnRef>
          <a:fillRef idx="1">
            <a:schemeClr val="accent3"/>
          </a:fillRef>
          <a:effectRef idx="0">
            <a:schemeClr val="accent3"/>
          </a:effectRef>
          <a:fontRef idx="minor">
            <a:schemeClr val="lt1"/>
          </a:fontRef>
        </p:style>
        <p:txBody>
          <a:bodyPr>
            <a:normAutofit fontScale="92500" lnSpcReduction="20000"/>
          </a:bodyPr>
          <a:lstStyle/>
          <a:p>
            <a:pPr marL="0" indent="0" algn="ctr" rtl="1">
              <a:buNone/>
            </a:pPr>
            <a:r>
              <a:rPr lang="ar-DZ" b="1" dirty="0">
                <a:solidFill>
                  <a:schemeClr val="tx1">
                    <a:lumMod val="95000"/>
                    <a:lumOff val="5000"/>
                  </a:schemeClr>
                </a:solidFill>
                <a:latin typeface="Simplified Arabic" pitchFamily="18" charset="-78"/>
                <a:cs typeface="Simplified Arabic" pitchFamily="18" charset="-78"/>
              </a:rPr>
              <a:t>الفرضية الثالثة:</a:t>
            </a:r>
            <a:endParaRPr lang="fr-FR"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b="1" dirty="0">
                <a:solidFill>
                  <a:schemeClr val="tx1">
                    <a:lumMod val="95000"/>
                    <a:lumOff val="5000"/>
                  </a:schemeClr>
                </a:solidFill>
                <a:latin typeface="Simplified Arabic" pitchFamily="18" charset="-78"/>
                <a:cs typeface="Simplified Arabic" pitchFamily="18" charset="-78"/>
              </a:rPr>
              <a:t> </a:t>
            </a:r>
            <a:r>
              <a:rPr lang="ar-DZ" dirty="0">
                <a:solidFill>
                  <a:schemeClr val="tx1">
                    <a:lumMod val="95000"/>
                    <a:lumOff val="5000"/>
                  </a:schemeClr>
                </a:solidFill>
                <a:latin typeface="Simplified Arabic" pitchFamily="18" charset="-78"/>
                <a:cs typeface="Simplified Arabic" pitchFamily="18" charset="-78"/>
              </a:rPr>
              <a:t> أكدت نتائج الدراسة عن جملة من المشاكل و الأخطار وهي أخطار متعلقة أساسا بالقائمين على عملية التقييم والمشاكل المتعلقة بالتنظيم السائد في المؤسسة، كل هذه الأخطار كانت وراء عدم وصول إلى تقدير عادل و موضوعي لمستوى أداء العامل و هذا ما حال دون فعالية، و بناءاُ عليه يمكن تأكيد صحة الفرضية.</a:t>
            </a:r>
            <a:endParaRPr lang="fr-FR"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b="1" dirty="0">
                <a:solidFill>
                  <a:schemeClr val="tx1">
                    <a:lumMod val="95000"/>
                    <a:lumOff val="5000"/>
                  </a:schemeClr>
                </a:solidFill>
                <a:latin typeface="Simplified Arabic" pitchFamily="18" charset="-78"/>
                <a:cs typeface="Simplified Arabic" pitchFamily="18" charset="-78"/>
              </a:rPr>
              <a:t>الفرضية الرئيسية:</a:t>
            </a:r>
            <a:endParaRPr lang="fr-FR" dirty="0">
              <a:solidFill>
                <a:schemeClr val="tx1">
                  <a:lumMod val="95000"/>
                  <a:lumOff val="5000"/>
                </a:schemeClr>
              </a:solidFill>
              <a:latin typeface="Simplified Arabic" pitchFamily="18" charset="-78"/>
              <a:cs typeface="Simplified Arabic" pitchFamily="18" charset="-78"/>
            </a:endParaRPr>
          </a:p>
          <a:p>
            <a:pPr marL="0" indent="0" algn="ctr" rtl="1">
              <a:buNone/>
            </a:pPr>
            <a:r>
              <a:rPr lang="ar-DZ" dirty="0">
                <a:solidFill>
                  <a:schemeClr val="tx1">
                    <a:lumMod val="95000"/>
                    <a:lumOff val="5000"/>
                  </a:schemeClr>
                </a:solidFill>
                <a:latin typeface="Simplified Arabic" pitchFamily="18" charset="-78"/>
                <a:cs typeface="Simplified Arabic" pitchFamily="18" charset="-78"/>
              </a:rPr>
              <a:t>   انطلاقا من نتائج الفرضيات الثلاثة السابقة يمكن الحكم على نظام الأجور الجاري العمل به خاصة في مؤسسة باتيسيك </a:t>
            </a:r>
            <a:r>
              <a:rPr lang="fr-FR" dirty="0">
                <a:solidFill>
                  <a:schemeClr val="tx1">
                    <a:lumMod val="95000"/>
                    <a:lumOff val="5000"/>
                  </a:schemeClr>
                </a:solidFill>
                <a:latin typeface="Simplified Arabic" pitchFamily="18" charset="-78"/>
                <a:cs typeface="Simplified Arabic" pitchFamily="18" charset="-78"/>
              </a:rPr>
              <a:t> BATICIC UCC </a:t>
            </a:r>
            <a:r>
              <a:rPr lang="ar-DZ" dirty="0">
                <a:solidFill>
                  <a:schemeClr val="tx1">
                    <a:lumMod val="95000"/>
                    <a:lumOff val="5000"/>
                  </a:schemeClr>
                </a:solidFill>
                <a:latin typeface="Simplified Arabic" pitchFamily="18" charset="-78"/>
                <a:cs typeface="Simplified Arabic" pitchFamily="18" charset="-78"/>
              </a:rPr>
              <a:t>على انه يؤثر على أداء العاملين من خلال اعتباره يتكون من الأجر الأساسي و الأجر القاعدي، حيث انه يتغير بتغير الكفاءات الموجهة للعامل، وهذا ما يؤدي إلى تحسين أداءه و هو ما يثبت صحة الفرضية الرئيسية.</a:t>
            </a:r>
            <a:endParaRPr lang="fr-FR" dirty="0">
              <a:solidFill>
                <a:schemeClr val="tx1">
                  <a:lumMod val="95000"/>
                  <a:lumOff val="5000"/>
                </a:schemeClr>
              </a:solidFill>
              <a:latin typeface="Simplified Arabic" pitchFamily="18" charset="-78"/>
              <a:cs typeface="Simplified Arabic" pitchFamily="18" charset="-78"/>
            </a:endParaRPr>
          </a:p>
          <a:p>
            <a:endParaRPr lang="fr-FR" dirty="0"/>
          </a:p>
        </p:txBody>
      </p:sp>
    </p:spTree>
    <p:extLst>
      <p:ext uri="{BB962C8B-B14F-4D97-AF65-F5344CB8AC3E}">
        <p14:creationId xmlns:p14="http://schemas.microsoft.com/office/powerpoint/2010/main" val="22210619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a:blipFill>
            <a:blip r:embed="rId2"/>
            <a:tile tx="0" ty="0" sx="100000" sy="100000" flip="none" algn="tl"/>
          </a:blipFill>
        </p:spPr>
        <p:txBody>
          <a:bodyPr>
            <a:normAutofit/>
          </a:bodyPr>
          <a:lstStyle/>
          <a:p>
            <a:r>
              <a:rPr lang="ar-DZ" sz="3600" b="1" dirty="0">
                <a:latin typeface="Simplified Arabic" pitchFamily="18" charset="-78"/>
                <a:cs typeface="Simplified Arabic" pitchFamily="18" charset="-78"/>
              </a:rPr>
              <a:t>النتائج الموصل </a:t>
            </a:r>
            <a:r>
              <a:rPr lang="ar-DZ" sz="3600" b="1" dirty="0" smtClean="0">
                <a:latin typeface="Simplified Arabic" pitchFamily="18" charset="-78"/>
                <a:cs typeface="Simplified Arabic" pitchFamily="18" charset="-78"/>
              </a:rPr>
              <a:t>إليها</a:t>
            </a:r>
            <a:endParaRPr lang="fr-FR" sz="3600" dirty="0">
              <a:latin typeface="Simplified Arabic" pitchFamily="18" charset="-78"/>
              <a:cs typeface="Simplified Arabic" pitchFamily="18" charset="-78"/>
            </a:endParaRPr>
          </a:p>
        </p:txBody>
      </p:sp>
      <p:sp>
        <p:nvSpPr>
          <p:cNvPr id="3" name="Espace réservé du contenu 2"/>
          <p:cNvSpPr>
            <a:spLocks noGrp="1"/>
          </p:cNvSpPr>
          <p:nvPr>
            <p:ph idx="1"/>
          </p:nvPr>
        </p:nvSpPr>
        <p:spPr>
          <a:xfrm>
            <a:off x="457200" y="1340768"/>
            <a:ext cx="8229600" cy="4785395"/>
          </a:xfrm>
        </p:spPr>
        <p:style>
          <a:lnRef idx="2">
            <a:schemeClr val="accent3">
              <a:shade val="50000"/>
            </a:schemeClr>
          </a:lnRef>
          <a:fillRef idx="1">
            <a:schemeClr val="accent3"/>
          </a:fillRef>
          <a:effectRef idx="0">
            <a:schemeClr val="accent3"/>
          </a:effectRef>
          <a:fontRef idx="minor">
            <a:schemeClr val="lt1"/>
          </a:fontRef>
        </p:style>
        <p:txBody>
          <a:bodyPr>
            <a:normAutofit fontScale="40000" lnSpcReduction="20000"/>
          </a:bodyPr>
          <a:lstStyle/>
          <a:p>
            <a:pPr marL="0" lvl="0" indent="0" algn="ctr" rtl="1">
              <a:buNone/>
            </a:pPr>
            <a:endParaRPr lang="ar-DZ" sz="6300" dirty="0" smtClean="0">
              <a:solidFill>
                <a:schemeClr val="tx1">
                  <a:lumMod val="95000"/>
                  <a:lumOff val="5000"/>
                </a:schemeClr>
              </a:solidFill>
              <a:latin typeface="Simplified Arabic" pitchFamily="18" charset="-78"/>
              <a:cs typeface="Simplified Arabic" pitchFamily="18" charset="-78"/>
            </a:endParaRPr>
          </a:p>
          <a:p>
            <a:pPr lvl="0" algn="ctr" rtl="1"/>
            <a:r>
              <a:rPr lang="ar-DZ" sz="6300" dirty="0" smtClean="0">
                <a:solidFill>
                  <a:schemeClr val="tx1">
                    <a:lumMod val="95000"/>
                    <a:lumOff val="5000"/>
                  </a:schemeClr>
                </a:solidFill>
                <a:latin typeface="Simplified Arabic" pitchFamily="18" charset="-78"/>
                <a:cs typeface="Simplified Arabic" pitchFamily="18" charset="-78"/>
              </a:rPr>
              <a:t>تسمح </a:t>
            </a:r>
            <a:r>
              <a:rPr lang="ar-DZ" sz="6300" dirty="0">
                <a:solidFill>
                  <a:schemeClr val="tx1">
                    <a:lumMod val="95000"/>
                    <a:lumOff val="5000"/>
                  </a:schemeClr>
                </a:solidFill>
                <a:latin typeface="Simplified Arabic" pitchFamily="18" charset="-78"/>
                <a:cs typeface="Simplified Arabic" pitchFamily="18" charset="-78"/>
              </a:rPr>
              <a:t>ظروف العمل المادية و المعنوية الوقاية و الأمن داخل المؤسسة بحماية العامل و المحافظة عليه باعتباره أهم مورد في المؤسسة.</a:t>
            </a:r>
            <a:endParaRPr lang="fr-FR" sz="6300" dirty="0">
              <a:solidFill>
                <a:schemeClr val="tx1">
                  <a:lumMod val="95000"/>
                  <a:lumOff val="5000"/>
                </a:schemeClr>
              </a:solidFill>
              <a:latin typeface="Simplified Arabic" pitchFamily="18" charset="-78"/>
              <a:cs typeface="Simplified Arabic" pitchFamily="18" charset="-78"/>
            </a:endParaRPr>
          </a:p>
          <a:p>
            <a:pPr lvl="0" algn="ctr" rtl="1"/>
            <a:r>
              <a:rPr lang="ar-DZ" sz="6300" dirty="0">
                <a:solidFill>
                  <a:schemeClr val="tx1">
                    <a:lumMod val="95000"/>
                    <a:lumOff val="5000"/>
                  </a:schemeClr>
                </a:solidFill>
                <a:latin typeface="Simplified Arabic" pitchFamily="18" charset="-78"/>
                <a:cs typeface="Simplified Arabic" pitchFamily="18" charset="-78"/>
              </a:rPr>
              <a:t>إن الحوافز تأثر على درجة الأداء وفعاليته من خلال تعزيز نقاط القوة و تحسين نقاط الضعف لدى العمال.</a:t>
            </a:r>
            <a:endParaRPr lang="fr-FR" sz="6300" dirty="0">
              <a:solidFill>
                <a:schemeClr val="tx1">
                  <a:lumMod val="95000"/>
                  <a:lumOff val="5000"/>
                </a:schemeClr>
              </a:solidFill>
              <a:latin typeface="Simplified Arabic" pitchFamily="18" charset="-78"/>
              <a:cs typeface="Simplified Arabic" pitchFamily="18" charset="-78"/>
            </a:endParaRPr>
          </a:p>
          <a:p>
            <a:pPr lvl="0" algn="ctr" rtl="1"/>
            <a:r>
              <a:rPr lang="ar-DZ" sz="6300" dirty="0">
                <a:solidFill>
                  <a:schemeClr val="tx1">
                    <a:lumMod val="95000"/>
                    <a:lumOff val="5000"/>
                  </a:schemeClr>
                </a:solidFill>
                <a:latin typeface="Simplified Arabic" pitchFamily="18" charset="-78"/>
                <a:cs typeface="Simplified Arabic" pitchFamily="18" charset="-78"/>
              </a:rPr>
              <a:t>تبني سياسة الحوافز تؤدي إلى تشجيع وزيادة رفع العمل الجماعي لدى العمال، ويفسح لهم المجال لتبادل المعارف و الخبرات فيما بينهم.</a:t>
            </a:r>
            <a:endParaRPr lang="fr-FR" sz="6300" dirty="0">
              <a:solidFill>
                <a:schemeClr val="tx1">
                  <a:lumMod val="95000"/>
                  <a:lumOff val="5000"/>
                </a:schemeClr>
              </a:solidFill>
              <a:latin typeface="Simplified Arabic" pitchFamily="18" charset="-78"/>
              <a:cs typeface="Simplified Arabic" pitchFamily="18" charset="-78"/>
            </a:endParaRPr>
          </a:p>
          <a:p>
            <a:pPr lvl="0" algn="ctr" rtl="1"/>
            <a:r>
              <a:rPr lang="ar-DZ" sz="6300" dirty="0">
                <a:solidFill>
                  <a:schemeClr val="tx1">
                    <a:lumMod val="95000"/>
                    <a:lumOff val="5000"/>
                  </a:schemeClr>
                </a:solidFill>
                <a:latin typeface="Simplified Arabic" pitchFamily="18" charset="-78"/>
                <a:cs typeface="Simplified Arabic" pitchFamily="18" charset="-78"/>
              </a:rPr>
              <a:t>يمكن للمؤسسة الإعتماد على أداء العامل في نفس الوقت لتحديد الأجر، فهذا يؤدي إلى الاستفادة من مزايا الأجر التحفيزي التي ينعكس مباشرة على نتائج المؤسسة.</a:t>
            </a:r>
            <a:endParaRPr lang="fr-FR" sz="6300" dirty="0">
              <a:solidFill>
                <a:schemeClr val="tx1">
                  <a:lumMod val="95000"/>
                  <a:lumOff val="5000"/>
                </a:schemeClr>
              </a:solidFill>
              <a:latin typeface="Simplified Arabic" pitchFamily="18" charset="-78"/>
              <a:cs typeface="Simplified Arabic" pitchFamily="18" charset="-78"/>
            </a:endParaRPr>
          </a:p>
          <a:p>
            <a:pPr lvl="0" algn="ctr" rtl="1"/>
            <a:r>
              <a:rPr lang="ar-DZ" sz="6300" dirty="0">
                <a:solidFill>
                  <a:schemeClr val="tx1">
                    <a:lumMod val="95000"/>
                    <a:lumOff val="5000"/>
                  </a:schemeClr>
                </a:solidFill>
                <a:latin typeface="Simplified Arabic" pitchFamily="18" charset="-78"/>
                <a:cs typeface="Simplified Arabic" pitchFamily="18" charset="-78"/>
              </a:rPr>
              <a:t>يعتبر الأجر كحافز لتحسين أداء العمال، وبالتالي يجب أن تكون أسس تحديده موضوعية و عادلة ومرضية لجميع العاملين داخل المؤسسة.</a:t>
            </a:r>
            <a:endParaRPr lang="fr-FR" sz="6300" dirty="0">
              <a:solidFill>
                <a:schemeClr val="tx1">
                  <a:lumMod val="95000"/>
                  <a:lumOff val="5000"/>
                </a:schemeClr>
              </a:solidFill>
              <a:latin typeface="Simplified Arabic" pitchFamily="18" charset="-78"/>
              <a:cs typeface="Simplified Arabic" pitchFamily="18" charset="-78"/>
            </a:endParaRPr>
          </a:p>
          <a:p>
            <a:endParaRPr lang="fr-FR" dirty="0"/>
          </a:p>
        </p:txBody>
      </p:sp>
    </p:spTree>
    <p:extLst>
      <p:ext uri="{BB962C8B-B14F-4D97-AF65-F5344CB8AC3E}">
        <p14:creationId xmlns:p14="http://schemas.microsoft.com/office/powerpoint/2010/main" val="22727681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116632"/>
            <a:ext cx="8686800" cy="1152128"/>
          </a:xfrm>
        </p:spPr>
        <p:style>
          <a:lnRef idx="1">
            <a:schemeClr val="accent6"/>
          </a:lnRef>
          <a:fillRef idx="2">
            <a:schemeClr val="accent6"/>
          </a:fillRef>
          <a:effectRef idx="1">
            <a:schemeClr val="accent6"/>
          </a:effectRef>
          <a:fontRef idx="minor">
            <a:schemeClr val="dk1"/>
          </a:fontRef>
        </p:style>
        <p:txBody>
          <a:bodyPr>
            <a:noAutofit/>
          </a:bodyPr>
          <a:lstStyle/>
          <a:p>
            <a:pPr algn="ctr" rtl="1"/>
            <a:r>
              <a:rPr lang="ar-DZ" sz="3000" b="1" dirty="0" smtClean="0">
                <a:latin typeface="Andalus" pitchFamily="18" charset="-78"/>
                <a:cs typeface="Andalus" pitchFamily="18" charset="-78"/>
              </a:rPr>
              <a:t>جامعة </a:t>
            </a:r>
            <a:r>
              <a:rPr lang="ar-DZ" sz="3000" b="1" dirty="0" smtClean="0">
                <a:latin typeface="Andalus" pitchFamily="18" charset="-78"/>
                <a:cs typeface="Andalus" pitchFamily="18" charset="-78"/>
              </a:rPr>
              <a:t>الجيلالي بو نعامة – خميس مليانة - </a:t>
            </a:r>
            <a:r>
              <a:rPr lang="fr-FR" sz="3000" b="1" dirty="0" smtClean="0">
                <a:latin typeface="Andalus" pitchFamily="18" charset="-78"/>
                <a:cs typeface="Andalus" pitchFamily="18" charset="-78"/>
              </a:rPr>
              <a:t/>
            </a:r>
            <a:br>
              <a:rPr lang="fr-FR" sz="3000" b="1" dirty="0" smtClean="0">
                <a:latin typeface="Andalus" pitchFamily="18" charset="-78"/>
                <a:cs typeface="Andalus" pitchFamily="18" charset="-78"/>
              </a:rPr>
            </a:br>
            <a:r>
              <a:rPr lang="ar-DZ" sz="3000" b="1" dirty="0" smtClean="0">
                <a:latin typeface="Andalus" pitchFamily="18" charset="-78"/>
                <a:cs typeface="Andalus" pitchFamily="18" charset="-78"/>
              </a:rPr>
              <a:t>كلية العلوم الاقتصادية والتجارية وعلوم التسيير</a:t>
            </a:r>
            <a:r>
              <a:rPr lang="fr-FR" sz="3000" b="1" dirty="0" smtClean="0">
                <a:latin typeface="Andalus" pitchFamily="18" charset="-78"/>
                <a:cs typeface="Andalus" pitchFamily="18" charset="-78"/>
              </a:rPr>
              <a:t/>
            </a:r>
            <a:br>
              <a:rPr lang="fr-FR" sz="3000" b="1" dirty="0" smtClean="0">
                <a:latin typeface="Andalus" pitchFamily="18" charset="-78"/>
                <a:cs typeface="Andalus" pitchFamily="18" charset="-78"/>
              </a:rPr>
            </a:br>
            <a:r>
              <a:rPr lang="ar-DZ" sz="3000" b="1" dirty="0" smtClean="0">
                <a:latin typeface="Andalus" pitchFamily="18" charset="-78"/>
                <a:cs typeface="Andalus" pitchFamily="18" charset="-78"/>
              </a:rPr>
              <a:t>قسم العلوم </a:t>
            </a:r>
            <a:r>
              <a:rPr lang="ar-DZ" sz="3000" b="1" dirty="0" smtClean="0">
                <a:latin typeface="Andalus" pitchFamily="18" charset="-78"/>
                <a:cs typeface="Andalus" pitchFamily="18" charset="-78"/>
              </a:rPr>
              <a:t>التسيير</a:t>
            </a:r>
            <a:endParaRPr lang="fr-FR" sz="3000" b="1" dirty="0">
              <a:latin typeface="Andalus" pitchFamily="18" charset="-78"/>
              <a:cs typeface="Andalus" pitchFamily="18" charset="-78"/>
            </a:endParaRPr>
          </a:p>
        </p:txBody>
      </p:sp>
      <p:sp>
        <p:nvSpPr>
          <p:cNvPr id="3" name="Espace réservé du contenu 2"/>
          <p:cNvSpPr>
            <a:spLocks noGrp="1"/>
          </p:cNvSpPr>
          <p:nvPr>
            <p:ph idx="1"/>
          </p:nvPr>
        </p:nvSpPr>
        <p:spPr>
          <a:xfrm>
            <a:off x="357158" y="1340768"/>
            <a:ext cx="8634442" cy="5302942"/>
          </a:xfrm>
        </p:spPr>
        <p:style>
          <a:lnRef idx="1">
            <a:schemeClr val="accent6"/>
          </a:lnRef>
          <a:fillRef idx="2">
            <a:schemeClr val="accent6"/>
          </a:fillRef>
          <a:effectRef idx="1">
            <a:schemeClr val="accent6"/>
          </a:effectRef>
          <a:fontRef idx="minor">
            <a:schemeClr val="dk1"/>
          </a:fontRef>
        </p:style>
        <p:txBody>
          <a:bodyPr/>
          <a:lstStyle/>
          <a:p>
            <a:pPr algn="ctr" rtl="1">
              <a:buNone/>
            </a:pPr>
            <a:r>
              <a:rPr lang="ar-DZ" sz="2200" b="1" dirty="0" smtClean="0">
                <a:latin typeface="Andalus" pitchFamily="18" charset="-78"/>
                <a:cs typeface="Andalus" pitchFamily="18" charset="-78"/>
              </a:rPr>
              <a:t>مذكرة تخرج لنيل شهادة الماستر في العلوم </a:t>
            </a:r>
            <a:r>
              <a:rPr lang="ar-DZ" sz="2200" b="1" dirty="0" smtClean="0">
                <a:latin typeface="Andalus" pitchFamily="18" charset="-78"/>
                <a:cs typeface="Andalus" pitchFamily="18" charset="-78"/>
              </a:rPr>
              <a:t>التسيير</a:t>
            </a:r>
            <a:endParaRPr lang="fr-FR" sz="2200" b="1" dirty="0" smtClean="0">
              <a:latin typeface="Andalus" pitchFamily="18" charset="-78"/>
              <a:cs typeface="Andalus" pitchFamily="18" charset="-78"/>
            </a:endParaRPr>
          </a:p>
          <a:p>
            <a:pPr algn="ctr" rtl="1">
              <a:buNone/>
            </a:pPr>
            <a:r>
              <a:rPr lang="ar-DZ" sz="2200" b="1" dirty="0" smtClean="0">
                <a:latin typeface="Andalus" pitchFamily="18" charset="-78"/>
                <a:cs typeface="Andalus" pitchFamily="18" charset="-78"/>
              </a:rPr>
              <a:t>تخصص: </a:t>
            </a:r>
            <a:r>
              <a:rPr lang="ar-DZ" sz="2200" b="1" dirty="0" smtClean="0">
                <a:latin typeface="Andalus" pitchFamily="18" charset="-78"/>
                <a:cs typeface="Andalus" pitchFamily="18" charset="-78"/>
              </a:rPr>
              <a:t>إدارة أعمال</a:t>
            </a:r>
            <a:endParaRPr lang="fr-FR" sz="2200" b="1" dirty="0" smtClean="0">
              <a:latin typeface="Andalus" pitchFamily="18" charset="-78"/>
              <a:cs typeface="Andalus" pitchFamily="18" charset="-78"/>
            </a:endParaRPr>
          </a:p>
          <a:p>
            <a:pPr algn="r">
              <a:buNone/>
            </a:pPr>
            <a:r>
              <a:rPr lang="ar-DZ" sz="2200" b="1" dirty="0" smtClean="0">
                <a:latin typeface="Andalus" pitchFamily="18" charset="-78"/>
                <a:cs typeface="Andalus" pitchFamily="18" charset="-78"/>
              </a:rPr>
              <a:t>حول </a:t>
            </a:r>
            <a:r>
              <a:rPr lang="ar-DZ" sz="2200" b="1" dirty="0" smtClean="0">
                <a:latin typeface="Andalus" pitchFamily="18" charset="-78"/>
                <a:cs typeface="Andalus" pitchFamily="18" charset="-78"/>
              </a:rPr>
              <a:t>موضوع</a:t>
            </a:r>
            <a:r>
              <a:rPr lang="ar-DZ" b="1" dirty="0" smtClean="0"/>
              <a:t>:</a:t>
            </a:r>
            <a:r>
              <a:rPr lang="fr-FR" dirty="0" smtClean="0"/>
              <a:t> </a:t>
            </a:r>
            <a:endParaRPr lang="fr-FR" dirty="0"/>
          </a:p>
        </p:txBody>
      </p:sp>
      <p:sp>
        <p:nvSpPr>
          <p:cNvPr id="4" name="Rectangle à coins arrondis 3"/>
          <p:cNvSpPr/>
          <p:nvPr/>
        </p:nvSpPr>
        <p:spPr>
          <a:xfrm>
            <a:off x="840321" y="2348880"/>
            <a:ext cx="6786610" cy="936104"/>
          </a:xfrm>
          <a:prstGeom prst="roundRect">
            <a:avLst/>
          </a:prstGeom>
          <a:gradFill flip="none" rotWithShape="1">
            <a:gsLst>
              <a:gs pos="77927">
                <a:srgbClr val="D3DEF1"/>
              </a:gs>
              <a:gs pos="69596">
                <a:srgbClr val="CEDAF0"/>
              </a:gs>
              <a:gs pos="58350">
                <a:srgbClr val="C7D5EE"/>
              </a:gs>
              <a:gs pos="35821">
                <a:srgbClr val="B7C9EB"/>
              </a:gs>
              <a:gs pos="26250">
                <a:srgbClr val="AFC4E9"/>
              </a:gs>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400" b="1" dirty="0">
                <a:solidFill>
                  <a:srgbClr val="002060"/>
                </a:solidFill>
                <a:cs typeface="+mj-cs"/>
              </a:rPr>
              <a:t>نظام الأجور وأثره في تنمية أداء العاملين </a:t>
            </a:r>
            <a:endParaRPr lang="ar-DZ" sz="2400" b="1" dirty="0" smtClean="0">
              <a:solidFill>
                <a:srgbClr val="002060"/>
              </a:solidFill>
              <a:cs typeface="+mj-cs"/>
            </a:endParaRPr>
          </a:p>
          <a:p>
            <a:pPr algn="ctr" rtl="1"/>
            <a:r>
              <a:rPr lang="ar-DZ" sz="2400" b="1" dirty="0" smtClean="0">
                <a:solidFill>
                  <a:srgbClr val="002060"/>
                </a:solidFill>
                <a:cs typeface="+mj-cs"/>
              </a:rPr>
              <a:t>دراسة حالة بمؤسسة </a:t>
            </a:r>
            <a:r>
              <a:rPr lang="fr-FR" sz="2400" dirty="0">
                <a:solidFill>
                  <a:schemeClr val="tx1">
                    <a:lumMod val="95000"/>
                    <a:lumOff val="5000"/>
                  </a:schemeClr>
                </a:solidFill>
              </a:rPr>
              <a:t>BATICIC UCC</a:t>
            </a:r>
            <a:r>
              <a:rPr lang="ar-DZ" sz="2400" b="1" dirty="0" smtClean="0">
                <a:solidFill>
                  <a:schemeClr val="tx1">
                    <a:lumMod val="95000"/>
                    <a:lumOff val="5000"/>
                  </a:schemeClr>
                </a:solidFill>
                <a:cs typeface="+mj-cs"/>
              </a:rPr>
              <a:t> </a:t>
            </a:r>
            <a:r>
              <a:rPr lang="ar-DZ" sz="2400" b="1" dirty="0" smtClean="0">
                <a:solidFill>
                  <a:srgbClr val="002060"/>
                </a:solidFill>
                <a:cs typeface="+mj-cs"/>
              </a:rPr>
              <a:t>عين الدفلى</a:t>
            </a:r>
            <a:endParaRPr lang="fr-FR" sz="2400" dirty="0">
              <a:solidFill>
                <a:srgbClr val="002060"/>
              </a:solidFill>
              <a:cs typeface="+mj-cs"/>
            </a:endParaRPr>
          </a:p>
        </p:txBody>
      </p:sp>
      <p:graphicFrame>
        <p:nvGraphicFramePr>
          <p:cNvPr id="7" name="Tableau 6"/>
          <p:cNvGraphicFramePr>
            <a:graphicFrameLocks noGrp="1"/>
          </p:cNvGraphicFramePr>
          <p:nvPr>
            <p:extLst>
              <p:ext uri="{D42A27DB-BD31-4B8C-83A1-F6EECF244321}">
                <p14:modId xmlns:p14="http://schemas.microsoft.com/office/powerpoint/2010/main" val="634544740"/>
              </p:ext>
            </p:extLst>
          </p:nvPr>
        </p:nvGraphicFramePr>
        <p:xfrm>
          <a:off x="323528" y="3432349"/>
          <a:ext cx="8501122" cy="1389692"/>
        </p:xfrm>
        <a:graphic>
          <a:graphicData uri="http://schemas.openxmlformats.org/drawingml/2006/table">
            <a:tbl>
              <a:tblPr rtl="1"/>
              <a:tblGrid>
                <a:gridCol w="4250561"/>
                <a:gridCol w="4250561"/>
              </a:tblGrid>
              <a:tr h="432048">
                <a:tc>
                  <a:txBody>
                    <a:bodyPr/>
                    <a:lstStyle/>
                    <a:p>
                      <a:pPr algn="r" rtl="1">
                        <a:lnSpc>
                          <a:spcPct val="115000"/>
                        </a:lnSpc>
                        <a:spcAft>
                          <a:spcPts val="0"/>
                        </a:spcAft>
                      </a:pPr>
                      <a:r>
                        <a:rPr lang="ar-DZ" sz="2200" b="1" dirty="0">
                          <a:latin typeface="Andalus" pitchFamily="18" charset="-78"/>
                          <a:ea typeface="Times New Roman"/>
                          <a:cs typeface="Andalus" pitchFamily="18" charset="-78"/>
                        </a:rPr>
                        <a:t>من إعداد </a:t>
                      </a:r>
                      <a:r>
                        <a:rPr lang="ar-DZ" sz="2200" b="1" dirty="0" smtClean="0">
                          <a:latin typeface="Andalus" pitchFamily="18" charset="-78"/>
                          <a:ea typeface="Times New Roman"/>
                          <a:cs typeface="Andalus" pitchFamily="18" charset="-78"/>
                        </a:rPr>
                        <a:t>الطالبتين:</a:t>
                      </a:r>
                      <a:endParaRPr lang="fr-FR" sz="1100" b="1"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a:latin typeface="Andalus" pitchFamily="18" charset="-78"/>
                          <a:ea typeface="Times New Roman"/>
                          <a:cs typeface="Andalus" pitchFamily="18" charset="-78"/>
                        </a:rPr>
                        <a:t>           إشراف     </a:t>
                      </a:r>
                      <a:endParaRPr lang="fr-FR" sz="1100" b="1" dirty="0">
                        <a:latin typeface="Andalus" pitchFamily="18" charset="-78"/>
                        <a:ea typeface="Times New Roman"/>
                        <a:cs typeface="Andalus" pitchFamily="18" charset="-78"/>
                      </a:endParaRPr>
                    </a:p>
                  </a:txBody>
                  <a:tcPr marL="68580" marR="68580" marT="0" marB="0">
                    <a:lnL>
                      <a:noFill/>
                    </a:lnL>
                    <a:lnR>
                      <a:noFill/>
                    </a:lnR>
                    <a:lnT>
                      <a:noFill/>
                    </a:lnT>
                    <a:lnB>
                      <a:noFill/>
                    </a:lnB>
                  </a:tcPr>
                </a:tc>
              </a:tr>
              <a:tr h="321471">
                <a:tc>
                  <a:txBody>
                    <a:bodyPr/>
                    <a:lstStyle/>
                    <a:p>
                      <a:pPr algn="r" rtl="1">
                        <a:lnSpc>
                          <a:spcPct val="115000"/>
                        </a:lnSpc>
                        <a:spcAft>
                          <a:spcPts val="0"/>
                        </a:spcAft>
                      </a:pPr>
                      <a:r>
                        <a:rPr lang="ar-DZ" sz="2200" b="1" dirty="0" smtClean="0">
                          <a:latin typeface="Andalus" pitchFamily="18" charset="-78"/>
                          <a:ea typeface="Times New Roman"/>
                          <a:cs typeface="Andalus" pitchFamily="18" charset="-78"/>
                        </a:rPr>
                        <a:t>حريري فاطمة الزهراء</a:t>
                      </a:r>
                    </a:p>
                    <a:p>
                      <a:pPr algn="r" rtl="1">
                        <a:lnSpc>
                          <a:spcPct val="115000"/>
                        </a:lnSpc>
                        <a:spcAft>
                          <a:spcPts val="0"/>
                        </a:spcAft>
                      </a:pPr>
                      <a:r>
                        <a:rPr lang="ar-DZ" sz="2200" b="1" dirty="0" smtClean="0">
                          <a:latin typeface="Andalus" pitchFamily="18" charset="-78"/>
                          <a:ea typeface="Times New Roman"/>
                          <a:cs typeface="Andalus" pitchFamily="18" charset="-78"/>
                        </a:rPr>
                        <a:t>بلعربي كنزة</a:t>
                      </a:r>
                    </a:p>
                    <a:p>
                      <a:pPr algn="r" rtl="1">
                        <a:lnSpc>
                          <a:spcPct val="115000"/>
                        </a:lnSpc>
                        <a:spcAft>
                          <a:spcPts val="0"/>
                        </a:spcAft>
                      </a:pPr>
                      <a:endParaRPr lang="fr-FR" sz="1100" b="1"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smtClean="0">
                          <a:latin typeface="Andalus" pitchFamily="18" charset="-78"/>
                          <a:ea typeface="Times New Roman"/>
                          <a:cs typeface="Andalus" pitchFamily="18" charset="-78"/>
                        </a:rPr>
                        <a:t>               </a:t>
                      </a:r>
                      <a:r>
                        <a:rPr lang="ar-DZ" sz="2200" b="1" dirty="0" err="1" smtClean="0">
                          <a:latin typeface="Andalus" pitchFamily="18" charset="-78"/>
                          <a:ea typeface="Times New Roman"/>
                          <a:cs typeface="Andalus" pitchFamily="18" charset="-78"/>
                        </a:rPr>
                        <a:t>أ.سعيد</a:t>
                      </a:r>
                      <a:r>
                        <a:rPr lang="ar-DZ" sz="2200" b="1" dirty="0" smtClean="0">
                          <a:latin typeface="Andalus" pitchFamily="18" charset="-78"/>
                          <a:ea typeface="Times New Roman"/>
                          <a:cs typeface="Andalus" pitchFamily="18" charset="-78"/>
                        </a:rPr>
                        <a:t> منصور فؤاد</a:t>
                      </a:r>
                      <a:endParaRPr lang="fr-FR" sz="1100" b="1" dirty="0">
                        <a:latin typeface="Andalus" pitchFamily="18" charset="-78"/>
                        <a:ea typeface="Times New Roman"/>
                        <a:cs typeface="Andalus" pitchFamily="18" charset="-78"/>
                      </a:endParaRPr>
                    </a:p>
                  </a:txBody>
                  <a:tcPr marL="68580" marR="68580" marT="0" marB="0">
                    <a:lnL>
                      <a:noFill/>
                    </a:lnL>
                    <a:lnR>
                      <a:noFill/>
                    </a:lnR>
                    <a:lnT>
                      <a:noFill/>
                    </a:lnT>
                    <a:lnB>
                      <a:noFill/>
                    </a:lnB>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208230850"/>
              </p:ext>
            </p:extLst>
          </p:nvPr>
        </p:nvGraphicFramePr>
        <p:xfrm>
          <a:off x="1535885" y="4855450"/>
          <a:ext cx="6715172" cy="1491996"/>
        </p:xfrm>
        <a:graphic>
          <a:graphicData uri="http://schemas.openxmlformats.org/drawingml/2006/table">
            <a:tbl>
              <a:tblPr rtl="1"/>
              <a:tblGrid>
                <a:gridCol w="3357586"/>
                <a:gridCol w="3357586"/>
              </a:tblGrid>
              <a:tr h="331994">
                <a:tc>
                  <a:txBody>
                    <a:bodyPr/>
                    <a:lstStyle/>
                    <a:p>
                      <a:pPr algn="r" rtl="1">
                        <a:lnSpc>
                          <a:spcPct val="115000"/>
                        </a:lnSpc>
                        <a:spcAft>
                          <a:spcPts val="0"/>
                        </a:spcAft>
                      </a:pPr>
                      <a:r>
                        <a:rPr lang="ar-DZ" sz="2200" b="1" u="sng" dirty="0">
                          <a:latin typeface="Andalus" pitchFamily="18" charset="-78"/>
                          <a:ea typeface="Times New Roman"/>
                          <a:cs typeface="Andalus" pitchFamily="18" charset="-78"/>
                        </a:rPr>
                        <a:t>اسم </a:t>
                      </a:r>
                      <a:r>
                        <a:rPr lang="ar-DZ" sz="2200" b="1" u="sng" dirty="0" err="1">
                          <a:latin typeface="Andalus" pitchFamily="18" charset="-78"/>
                          <a:ea typeface="Times New Roman"/>
                          <a:cs typeface="Andalus" pitchFamily="18" charset="-78"/>
                        </a:rPr>
                        <a:t>و</a:t>
                      </a:r>
                      <a:r>
                        <a:rPr lang="ar-DZ" sz="2200" b="1" u="sng" dirty="0">
                          <a:latin typeface="Andalus" pitchFamily="18" charset="-78"/>
                          <a:ea typeface="Times New Roman"/>
                          <a:cs typeface="Andalus" pitchFamily="18" charset="-78"/>
                        </a:rPr>
                        <a:t> لقب الأستاذ:</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a:latin typeface="Andalus" pitchFamily="18" charset="-78"/>
                          <a:ea typeface="Times New Roman"/>
                          <a:cs typeface="Andalus" pitchFamily="18" charset="-78"/>
                        </a:rPr>
                        <a:t>        </a:t>
                      </a:r>
                      <a:r>
                        <a:rPr lang="ar-DZ" sz="2200" b="1" dirty="0" smtClean="0">
                          <a:latin typeface="Andalus" pitchFamily="18" charset="-78"/>
                          <a:ea typeface="Times New Roman"/>
                          <a:cs typeface="Andalus" pitchFamily="18" charset="-78"/>
                        </a:rPr>
                        <a:t>        </a:t>
                      </a:r>
                      <a:r>
                        <a:rPr lang="ar-DZ" sz="2200" b="1" u="sng" dirty="0" smtClean="0">
                          <a:latin typeface="Andalus" pitchFamily="18" charset="-78"/>
                          <a:ea typeface="Times New Roman"/>
                          <a:cs typeface="Andalus" pitchFamily="18" charset="-78"/>
                        </a:rPr>
                        <a:t> </a:t>
                      </a:r>
                      <a:r>
                        <a:rPr lang="ar-DZ" sz="2200" b="1" u="sng" dirty="0">
                          <a:latin typeface="Andalus" pitchFamily="18" charset="-78"/>
                          <a:ea typeface="Times New Roman"/>
                          <a:cs typeface="Andalus" pitchFamily="18" charset="-78"/>
                        </a:rPr>
                        <a:t>الصفة </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r>
              <a:tr h="357911">
                <a:tc>
                  <a:txBody>
                    <a:bodyPr/>
                    <a:lstStyle/>
                    <a:p>
                      <a:pPr algn="r" rtl="1">
                        <a:lnSpc>
                          <a:spcPct val="115000"/>
                        </a:lnSpc>
                        <a:spcAft>
                          <a:spcPts val="0"/>
                        </a:spcAft>
                      </a:pPr>
                      <a:r>
                        <a:rPr lang="ar-DZ" sz="2200" b="1" dirty="0" smtClean="0">
                          <a:latin typeface="Andalus" pitchFamily="18" charset="-78"/>
                          <a:ea typeface="Times New Roman"/>
                          <a:cs typeface="Andalus" pitchFamily="18" charset="-78"/>
                        </a:rPr>
                        <a:t> </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a:latin typeface="Andalus" pitchFamily="18" charset="-78"/>
                          <a:ea typeface="Times New Roman"/>
                          <a:cs typeface="Andalus" pitchFamily="18" charset="-78"/>
                        </a:rPr>
                        <a:t>  </a:t>
                      </a:r>
                      <a:r>
                        <a:rPr lang="ar-DZ" sz="2200" b="1" dirty="0" smtClean="0">
                          <a:latin typeface="Andalus" pitchFamily="18" charset="-78"/>
                          <a:ea typeface="Times New Roman"/>
                          <a:cs typeface="Andalus" pitchFamily="18" charset="-78"/>
                        </a:rPr>
                        <a:t>              </a:t>
                      </a:r>
                      <a:r>
                        <a:rPr lang="ar-DZ" sz="2200" b="1" dirty="0">
                          <a:latin typeface="Andalus" pitchFamily="18" charset="-78"/>
                          <a:ea typeface="Times New Roman"/>
                          <a:cs typeface="Andalus" pitchFamily="18" charset="-78"/>
                        </a:rPr>
                        <a:t>رئيسا</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r>
              <a:tr h="331994">
                <a:tc>
                  <a:txBody>
                    <a:bodyPr/>
                    <a:lstStyle/>
                    <a:p>
                      <a:pPr algn="r" rtl="1">
                        <a:lnSpc>
                          <a:spcPct val="115000"/>
                        </a:lnSpc>
                        <a:spcAft>
                          <a:spcPts val="0"/>
                        </a:spcAft>
                      </a:pPr>
                      <a:r>
                        <a:rPr lang="ar-DZ" sz="2200" b="1" dirty="0" err="1" smtClean="0">
                          <a:latin typeface="Andalus" pitchFamily="18" charset="-78"/>
                          <a:ea typeface="Times New Roman"/>
                          <a:cs typeface="Andalus" pitchFamily="18" charset="-78"/>
                        </a:rPr>
                        <a:t>أ.سعيد</a:t>
                      </a:r>
                      <a:r>
                        <a:rPr lang="ar-DZ" sz="2200" b="1" dirty="0" smtClean="0">
                          <a:latin typeface="Andalus" pitchFamily="18" charset="-78"/>
                          <a:ea typeface="Times New Roman"/>
                          <a:cs typeface="Andalus" pitchFamily="18" charset="-78"/>
                        </a:rPr>
                        <a:t> منصور فؤاد</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a:latin typeface="Andalus" pitchFamily="18" charset="-78"/>
                          <a:ea typeface="Times New Roman"/>
                          <a:cs typeface="Andalus" pitchFamily="18" charset="-78"/>
                        </a:rPr>
                        <a:t>         </a:t>
                      </a:r>
                      <a:r>
                        <a:rPr lang="ar-DZ" sz="2200" b="1" dirty="0" smtClean="0">
                          <a:latin typeface="Andalus" pitchFamily="18" charset="-78"/>
                          <a:ea typeface="Times New Roman"/>
                          <a:cs typeface="Andalus" pitchFamily="18" charset="-78"/>
                        </a:rPr>
                        <a:t>      </a:t>
                      </a:r>
                      <a:r>
                        <a:rPr lang="ar-DZ" sz="2200" b="1" dirty="0">
                          <a:latin typeface="Andalus" pitchFamily="18" charset="-78"/>
                          <a:ea typeface="Times New Roman"/>
                          <a:cs typeface="Andalus" pitchFamily="18" charset="-78"/>
                        </a:rPr>
                        <a:t>مشرفا</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r>
              <a:tr h="331994">
                <a:tc>
                  <a:txBody>
                    <a:bodyPr/>
                    <a:lstStyle/>
                    <a:p>
                      <a:pPr algn="r" rtl="1">
                        <a:lnSpc>
                          <a:spcPct val="115000"/>
                        </a:lnSpc>
                        <a:spcAft>
                          <a:spcPts val="0"/>
                        </a:spcAft>
                      </a:pPr>
                      <a:r>
                        <a:rPr lang="ar-DZ" sz="2200" b="1" dirty="0" smtClean="0">
                          <a:latin typeface="Andalus" pitchFamily="18" charset="-78"/>
                          <a:ea typeface="Times New Roman"/>
                          <a:cs typeface="Andalus" pitchFamily="18" charset="-78"/>
                        </a:rPr>
                        <a:t> </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c>
                  <a:txBody>
                    <a:bodyPr/>
                    <a:lstStyle/>
                    <a:p>
                      <a:pPr algn="ctr" rtl="1">
                        <a:lnSpc>
                          <a:spcPct val="115000"/>
                        </a:lnSpc>
                        <a:spcAft>
                          <a:spcPts val="0"/>
                        </a:spcAft>
                      </a:pPr>
                      <a:r>
                        <a:rPr lang="ar-DZ" sz="2200" b="1" dirty="0">
                          <a:latin typeface="Andalus" pitchFamily="18" charset="-78"/>
                          <a:ea typeface="Times New Roman"/>
                          <a:cs typeface="Andalus" pitchFamily="18" charset="-78"/>
                        </a:rPr>
                        <a:t>         </a:t>
                      </a:r>
                      <a:r>
                        <a:rPr lang="ar-DZ" sz="2200" b="1" dirty="0" smtClean="0">
                          <a:latin typeface="Andalus" pitchFamily="18" charset="-78"/>
                          <a:ea typeface="Times New Roman"/>
                          <a:cs typeface="Andalus" pitchFamily="18" charset="-78"/>
                        </a:rPr>
                        <a:t>      </a:t>
                      </a:r>
                      <a:r>
                        <a:rPr lang="ar-DZ" sz="2200" b="1" dirty="0">
                          <a:latin typeface="Andalus" pitchFamily="18" charset="-78"/>
                          <a:ea typeface="Times New Roman"/>
                          <a:cs typeface="Andalus" pitchFamily="18" charset="-78"/>
                        </a:rPr>
                        <a:t>ممتحنا</a:t>
                      </a:r>
                      <a:endParaRPr lang="fr-FR" sz="1100" dirty="0">
                        <a:latin typeface="Andalus" pitchFamily="18" charset="-78"/>
                        <a:ea typeface="Times New Roman"/>
                        <a:cs typeface="Andalus" pitchFamily="18" charset="-78"/>
                      </a:endParaRPr>
                    </a:p>
                  </a:txBody>
                  <a:tcPr marL="68580" marR="68580" marT="0" marB="0">
                    <a:lnL>
                      <a:noFill/>
                    </a:lnL>
                    <a:lnR>
                      <a:noFill/>
                    </a:lnR>
                    <a:lnT>
                      <a:noFill/>
                    </a:lnT>
                    <a:lnB>
                      <a:noFill/>
                    </a:lnB>
                  </a:tcPr>
                </a:tc>
              </a:tr>
            </a:tbl>
          </a:graphicData>
        </a:graphic>
      </p:graphicFrame>
      <p:sp>
        <p:nvSpPr>
          <p:cNvPr id="10" name="Rectangle 9"/>
          <p:cNvSpPr/>
          <p:nvPr/>
        </p:nvSpPr>
        <p:spPr>
          <a:xfrm>
            <a:off x="4071934" y="4604673"/>
            <a:ext cx="164307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rtl="1" fontAlgn="base">
              <a:spcBef>
                <a:spcPct val="0"/>
              </a:spcBef>
              <a:spcAft>
                <a:spcPct val="0"/>
              </a:spcAft>
            </a:pPr>
            <a:r>
              <a:rPr lang="ar-DZ" sz="2000" b="1" u="sng" dirty="0" smtClean="0">
                <a:solidFill>
                  <a:schemeClr val="tx1"/>
                </a:solidFill>
                <a:latin typeface="Andalus" pitchFamily="18" charset="-78"/>
                <a:ea typeface="Times New Roman" pitchFamily="18" charset="0"/>
                <a:cs typeface="Andalus" pitchFamily="18" charset="-78"/>
              </a:rPr>
              <a:t>لجنة المناقشة</a:t>
            </a:r>
            <a:r>
              <a:rPr lang="ar-DZ" b="1" u="sng" dirty="0" smtClean="0">
                <a:solidFill>
                  <a:schemeClr val="tx1"/>
                </a:solidFill>
                <a:latin typeface="Traditional Arabic" pitchFamily="18" charset="-78"/>
                <a:ea typeface="Times New Roman" pitchFamily="18" charset="0"/>
                <a:cs typeface="Traditional Arabic" pitchFamily="18" charset="-78"/>
              </a:rPr>
              <a:t>:</a:t>
            </a:r>
            <a:endParaRPr lang="fr-FR" sz="600" dirty="0" smtClean="0">
              <a:solidFill>
                <a:schemeClr val="tx1"/>
              </a:solidFill>
              <a:latin typeface="Arial" pitchFamily="34" charset="0"/>
              <a:cs typeface="Arial" pitchFamily="34" charset="0"/>
            </a:endParaRPr>
          </a:p>
        </p:txBody>
      </p:sp>
      <p:sp>
        <p:nvSpPr>
          <p:cNvPr id="11" name="Rectangle 10"/>
          <p:cNvSpPr/>
          <p:nvPr/>
        </p:nvSpPr>
        <p:spPr>
          <a:xfrm>
            <a:off x="3571868" y="6286520"/>
            <a:ext cx="2786082" cy="414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b="1" u="sng" dirty="0" smtClean="0">
                <a:solidFill>
                  <a:schemeClr val="tx1"/>
                </a:solidFill>
                <a:latin typeface="Andalus" pitchFamily="18" charset="-78"/>
                <a:ea typeface="Times New Roman" pitchFamily="18" charset="0"/>
                <a:cs typeface="Andalus" pitchFamily="18" charset="-78"/>
              </a:rPr>
              <a:t>السنة </a:t>
            </a:r>
            <a:r>
              <a:rPr lang="ar-DZ" b="1" u="sng" dirty="0" smtClean="0">
                <a:solidFill>
                  <a:schemeClr val="tx1"/>
                </a:solidFill>
                <a:latin typeface="Andalus" pitchFamily="18" charset="-78"/>
                <a:ea typeface="Times New Roman" pitchFamily="18" charset="0"/>
                <a:cs typeface="Andalus" pitchFamily="18" charset="-78"/>
              </a:rPr>
              <a:t>الجامعية: 2015/2016</a:t>
            </a:r>
            <a:endParaRPr lang="fr-FR" dirty="0">
              <a:latin typeface="Andalus" pitchFamily="18" charset="-78"/>
              <a:cs typeface="Andalus" pitchFamily="18" charset="-78"/>
            </a:endParaRPr>
          </a:p>
        </p:txBody>
      </p:sp>
    </p:spTree>
    <p:extLst>
      <p:ext uri="{BB962C8B-B14F-4D97-AF65-F5344CB8AC3E}">
        <p14:creationId xmlns:p14="http://schemas.microsoft.com/office/powerpoint/2010/main" val="3167527711"/>
      </p:ext>
    </p:extLst>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60648"/>
            <a:ext cx="8229600" cy="850106"/>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ar-DZ" sz="3600" b="1" dirty="0" smtClean="0">
                <a:solidFill>
                  <a:schemeClr val="tx1">
                    <a:lumMod val="95000"/>
                    <a:lumOff val="5000"/>
                  </a:schemeClr>
                </a:solidFill>
                <a:latin typeface="Simplified Arabic" pitchFamily="18" charset="-78"/>
                <a:cs typeface="Simplified Arabic" pitchFamily="18" charset="-78"/>
              </a:rPr>
              <a:t>الاقتراحـــــــــــــــــــات</a:t>
            </a:r>
            <a:endParaRPr lang="fr-FR" sz="3600" dirty="0">
              <a:solidFill>
                <a:schemeClr val="tx1">
                  <a:lumMod val="95000"/>
                  <a:lumOff val="5000"/>
                </a:schemeClr>
              </a:solidFill>
              <a:latin typeface="Simplified Arabic" pitchFamily="18" charset="-78"/>
              <a:cs typeface="Simplified Arabic" pitchFamily="18" charset="-78"/>
            </a:endParaRPr>
          </a:p>
        </p:txBody>
      </p:sp>
      <p:sp>
        <p:nvSpPr>
          <p:cNvPr id="3" name="Espace réservé du contenu 2"/>
          <p:cNvSpPr>
            <a:spLocks noGrp="1"/>
          </p:cNvSpPr>
          <p:nvPr>
            <p:ph idx="1"/>
          </p:nvPr>
        </p:nvSpPr>
        <p:spPr>
          <a:xfrm>
            <a:off x="457200" y="1268760"/>
            <a:ext cx="8229600" cy="5184576"/>
          </a:xfrm>
          <a:ln/>
        </p:spPr>
        <p:style>
          <a:lnRef idx="2">
            <a:schemeClr val="accent3">
              <a:shade val="50000"/>
            </a:schemeClr>
          </a:lnRef>
          <a:fillRef idx="1">
            <a:schemeClr val="accent3"/>
          </a:fillRef>
          <a:effectRef idx="0">
            <a:schemeClr val="accent3"/>
          </a:effectRef>
          <a:fontRef idx="minor">
            <a:schemeClr val="lt1"/>
          </a:fontRef>
        </p:style>
        <p:txBody>
          <a:bodyPr>
            <a:normAutofit fontScale="25000" lnSpcReduction="20000"/>
          </a:bodyPr>
          <a:lstStyle/>
          <a:p>
            <a:pPr lvl="0" algn="ctr" rtl="1"/>
            <a:r>
              <a:rPr lang="ar-DZ" sz="12000" dirty="0">
                <a:solidFill>
                  <a:schemeClr val="tx1">
                    <a:lumMod val="95000"/>
                    <a:lumOff val="5000"/>
                  </a:schemeClr>
                </a:solidFill>
                <a:latin typeface="Simplified Arabic" pitchFamily="18" charset="-78"/>
                <a:cs typeface="Simplified Arabic" pitchFamily="18" charset="-78"/>
              </a:rPr>
              <a:t>الاستفادة من الخبرة الكبيرة التي يتمتع بها عمال المؤسسة عند إعداد برامج التكوين لصلح العمال أقل خبرة في الميدان.</a:t>
            </a:r>
            <a:endParaRPr lang="fr-FR" sz="12000" dirty="0">
              <a:solidFill>
                <a:schemeClr val="tx1">
                  <a:lumMod val="95000"/>
                  <a:lumOff val="5000"/>
                </a:schemeClr>
              </a:solidFill>
              <a:latin typeface="Simplified Arabic" pitchFamily="18" charset="-78"/>
              <a:cs typeface="Simplified Arabic" pitchFamily="18" charset="-78"/>
            </a:endParaRPr>
          </a:p>
          <a:p>
            <a:pPr lvl="0" algn="ctr" rtl="1"/>
            <a:r>
              <a:rPr lang="ar-DZ" sz="12000" dirty="0">
                <a:solidFill>
                  <a:schemeClr val="tx1">
                    <a:lumMod val="95000"/>
                    <a:lumOff val="5000"/>
                  </a:schemeClr>
                </a:solidFill>
                <a:latin typeface="Simplified Arabic" pitchFamily="18" charset="-78"/>
                <a:cs typeface="Simplified Arabic" pitchFamily="18" charset="-78"/>
              </a:rPr>
              <a:t>توفير الفرص للعمال للاحتكاك بغيرهم من العمال الأجانب وذلك بالاعتماد على إرسال البعثات و برمجة التربصات التي تسمح باكتساب معارف ميدانية تساعدهم على تحسين أداءهم.</a:t>
            </a:r>
            <a:endParaRPr lang="fr-FR" sz="12000" dirty="0">
              <a:solidFill>
                <a:schemeClr val="tx1">
                  <a:lumMod val="95000"/>
                  <a:lumOff val="5000"/>
                </a:schemeClr>
              </a:solidFill>
              <a:latin typeface="Simplified Arabic" pitchFamily="18" charset="-78"/>
              <a:cs typeface="Simplified Arabic" pitchFamily="18" charset="-78"/>
            </a:endParaRPr>
          </a:p>
          <a:p>
            <a:pPr lvl="0" algn="ctr" rtl="1"/>
            <a:r>
              <a:rPr lang="ar-DZ" sz="12000" dirty="0">
                <a:solidFill>
                  <a:schemeClr val="tx1">
                    <a:lumMod val="95000"/>
                    <a:lumOff val="5000"/>
                  </a:schemeClr>
                </a:solidFill>
                <a:latin typeface="Simplified Arabic" pitchFamily="18" charset="-78"/>
                <a:cs typeface="Simplified Arabic" pitchFamily="18" charset="-78"/>
              </a:rPr>
              <a:t>الاعتماد على سياسة للأجور تأخذ في الاعتبار مستوى الأداء لدى العمال مهما كانت مستوياتهم الوظيفية، وذلك بواسطة التقييم المستمر للأداء.</a:t>
            </a:r>
            <a:endParaRPr lang="fr-FR" sz="12000" dirty="0">
              <a:solidFill>
                <a:schemeClr val="tx1">
                  <a:lumMod val="95000"/>
                  <a:lumOff val="5000"/>
                </a:schemeClr>
              </a:solidFill>
              <a:latin typeface="Simplified Arabic" pitchFamily="18" charset="-78"/>
              <a:cs typeface="Simplified Arabic" pitchFamily="18" charset="-78"/>
            </a:endParaRPr>
          </a:p>
          <a:p>
            <a:pPr lvl="0" algn="ctr" rtl="1"/>
            <a:r>
              <a:rPr lang="ar-DZ" sz="12000" dirty="0">
                <a:solidFill>
                  <a:schemeClr val="tx1">
                    <a:lumMod val="95000"/>
                    <a:lumOff val="5000"/>
                  </a:schemeClr>
                </a:solidFill>
                <a:latin typeface="Simplified Arabic" pitchFamily="18" charset="-78"/>
                <a:cs typeface="Simplified Arabic" pitchFamily="18" charset="-78"/>
              </a:rPr>
              <a:t> إقناع العمال بعدالة توزيع </a:t>
            </a:r>
            <a:r>
              <a:rPr lang="ar-DZ" sz="12000" dirty="0" smtClean="0">
                <a:solidFill>
                  <a:schemeClr val="tx1">
                    <a:lumMod val="95000"/>
                    <a:lumOff val="5000"/>
                  </a:schemeClr>
                </a:solidFill>
                <a:latin typeface="Simplified Arabic" pitchFamily="18" charset="-78"/>
                <a:cs typeface="Simplified Arabic" pitchFamily="18" charset="-78"/>
              </a:rPr>
              <a:t>العلاوات، </a:t>
            </a:r>
            <a:r>
              <a:rPr lang="ar-DZ" sz="12000" dirty="0">
                <a:solidFill>
                  <a:schemeClr val="tx1">
                    <a:lumMod val="95000"/>
                    <a:lumOff val="5000"/>
                  </a:schemeClr>
                </a:solidFill>
                <a:latin typeface="Simplified Arabic" pitchFamily="18" charset="-78"/>
                <a:cs typeface="Simplified Arabic" pitchFamily="18" charset="-78"/>
              </a:rPr>
              <a:t>أي الجانب المتغير من الأجر و توضيح طرق توزيعها لهم.</a:t>
            </a:r>
            <a:endParaRPr lang="fr-FR" sz="12000" dirty="0">
              <a:solidFill>
                <a:schemeClr val="tx1">
                  <a:lumMod val="95000"/>
                  <a:lumOff val="5000"/>
                </a:schemeClr>
              </a:solidFill>
              <a:latin typeface="Simplified Arabic" pitchFamily="18" charset="-78"/>
              <a:cs typeface="Simplified Arabic" pitchFamily="18" charset="-78"/>
            </a:endParaRPr>
          </a:p>
          <a:p>
            <a:pPr lvl="0" algn="ctr" rtl="1"/>
            <a:r>
              <a:rPr lang="ar-DZ" sz="12000" dirty="0">
                <a:solidFill>
                  <a:schemeClr val="tx1">
                    <a:lumMod val="95000"/>
                    <a:lumOff val="5000"/>
                  </a:schemeClr>
                </a:solidFill>
                <a:latin typeface="Simplified Arabic" pitchFamily="18" charset="-78"/>
                <a:cs typeface="Simplified Arabic" pitchFamily="18" charset="-78"/>
              </a:rPr>
              <a:t>إقامة حوار بناء بين المدراء و </a:t>
            </a:r>
            <a:r>
              <a:rPr lang="ar-DZ" sz="12000" dirty="0" smtClean="0">
                <a:solidFill>
                  <a:schemeClr val="tx1">
                    <a:lumMod val="95000"/>
                    <a:lumOff val="5000"/>
                  </a:schemeClr>
                </a:solidFill>
                <a:latin typeface="Simplified Arabic" pitchFamily="18" charset="-78"/>
                <a:cs typeface="Simplified Arabic" pitchFamily="18" charset="-78"/>
              </a:rPr>
              <a:t>العمال على </a:t>
            </a:r>
            <a:r>
              <a:rPr lang="ar-DZ" sz="12000" dirty="0">
                <a:solidFill>
                  <a:schemeClr val="tx1">
                    <a:lumMod val="95000"/>
                    <a:lumOff val="5000"/>
                  </a:schemeClr>
                </a:solidFill>
                <a:latin typeface="Simplified Arabic" pitchFamily="18" charset="-78"/>
                <a:cs typeface="Simplified Arabic" pitchFamily="18" charset="-78"/>
              </a:rPr>
              <a:t>مستوى جميع الفئات المهنية داخ المؤسسة، ومعرفة انشغالاتهم و الاستماع إلى اقتراحاتهم و أخذها بعين الاعتبار و العمل بها مستقبلا. </a:t>
            </a:r>
            <a:endParaRPr lang="fr-FR" sz="12000" dirty="0">
              <a:solidFill>
                <a:schemeClr val="tx1">
                  <a:lumMod val="95000"/>
                  <a:lumOff val="5000"/>
                </a:schemeClr>
              </a:solidFill>
              <a:latin typeface="Simplified Arabic" pitchFamily="18" charset="-78"/>
              <a:cs typeface="Simplified Arabic" pitchFamily="18" charset="-78"/>
            </a:endParaRPr>
          </a:p>
          <a:p>
            <a:pPr marL="68580" lvl="0" indent="0" algn="r" rtl="1">
              <a:buClr>
                <a:srgbClr val="94C600"/>
              </a:buClr>
              <a:buSzPct val="76000"/>
              <a:buNone/>
            </a:pPr>
            <a:endParaRPr lang="fr-FR" dirty="0">
              <a:solidFill>
                <a:prstClr val="black"/>
              </a:solidFill>
              <a:latin typeface="Andalus" pitchFamily="18" charset="-78"/>
              <a:cs typeface="Andalus" pitchFamily="18" charset="-78"/>
            </a:endParaRPr>
          </a:p>
          <a:p>
            <a:pPr algn="r" rtl="1"/>
            <a:endParaRPr lang="fr-FR" dirty="0" smtClean="0"/>
          </a:p>
          <a:p>
            <a:pPr marL="0" indent="0" algn="r" rtl="1">
              <a:buNone/>
            </a:pPr>
            <a:endParaRPr lang="fr-FR" dirty="0"/>
          </a:p>
        </p:txBody>
      </p:sp>
    </p:spTree>
    <p:extLst>
      <p:ext uri="{BB962C8B-B14F-4D97-AF65-F5344CB8AC3E}">
        <p14:creationId xmlns:p14="http://schemas.microsoft.com/office/powerpoint/2010/main" val="31347323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2" name="Rectangle 1"/>
          <p:cNvSpPr/>
          <p:nvPr/>
        </p:nvSpPr>
        <p:spPr>
          <a:xfrm>
            <a:off x="179512" y="836712"/>
            <a:ext cx="1656184" cy="720080"/>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rgbClr val="FF0000"/>
                </a:solidFill>
                <a:latin typeface="Simplified Arabic" pitchFamily="18" charset="-78"/>
                <a:cs typeface="Simplified Arabic" pitchFamily="18" charset="-78"/>
              </a:rPr>
              <a:t>كنــــــــــــزة</a:t>
            </a:r>
            <a:endParaRPr lang="fr-FR" dirty="0">
              <a:solidFill>
                <a:srgbClr val="FF0000"/>
              </a:solidFill>
              <a:latin typeface="Simplified Arabic" pitchFamily="18" charset="-78"/>
              <a:cs typeface="Simplified Arabic" pitchFamily="18" charset="-78"/>
            </a:endParaRPr>
          </a:p>
        </p:txBody>
      </p:sp>
      <p:sp>
        <p:nvSpPr>
          <p:cNvPr id="3" name="Rectangle 2"/>
          <p:cNvSpPr/>
          <p:nvPr/>
        </p:nvSpPr>
        <p:spPr>
          <a:xfrm>
            <a:off x="7339111" y="836712"/>
            <a:ext cx="1656184" cy="720080"/>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rgbClr val="FF0000"/>
                </a:solidFill>
                <a:latin typeface="Simplified Arabic" pitchFamily="18" charset="-78"/>
                <a:cs typeface="Simplified Arabic" pitchFamily="18" charset="-78"/>
              </a:rPr>
              <a:t>فاطمة</a:t>
            </a:r>
            <a:r>
              <a:rPr lang="ar-DZ" sz="2400" dirty="0" smtClean="0">
                <a:latin typeface="Simplified Arabic" pitchFamily="18" charset="-78"/>
                <a:cs typeface="Simplified Arabic" pitchFamily="18" charset="-78"/>
              </a:rPr>
              <a:t> </a:t>
            </a:r>
            <a:r>
              <a:rPr lang="ar-DZ" sz="2400" dirty="0" smtClean="0">
                <a:solidFill>
                  <a:srgbClr val="FF0000"/>
                </a:solidFill>
                <a:latin typeface="Simplified Arabic" pitchFamily="18" charset="-78"/>
                <a:cs typeface="Simplified Arabic" pitchFamily="18" charset="-78"/>
              </a:rPr>
              <a:t>الزهراء</a:t>
            </a:r>
            <a:endParaRPr lang="fr-FR" dirty="0">
              <a:solidFill>
                <a:srgbClr val="FF0000"/>
              </a:solidFill>
              <a:latin typeface="Simplified Arabic" pitchFamily="18" charset="-78"/>
              <a:cs typeface="Simplified Arabic"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1196752"/>
            <a:ext cx="8856984" cy="5472608"/>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marL="0" indent="0" algn="ctr" rtl="1">
              <a:buNone/>
            </a:pPr>
            <a:r>
              <a:rPr lang="ar-DZ" sz="3000" dirty="0" smtClean="0">
                <a:solidFill>
                  <a:schemeClr val="tx1">
                    <a:lumMod val="95000"/>
                    <a:lumOff val="5000"/>
                  </a:schemeClr>
                </a:solidFill>
                <a:latin typeface="Simplified Arabic" pitchFamily="18" charset="-78"/>
                <a:cs typeface="Simplified Arabic" pitchFamily="18" charset="-78"/>
              </a:rPr>
              <a:t>    تمارس </a:t>
            </a:r>
            <a:r>
              <a:rPr lang="ar-DZ" sz="3000" dirty="0">
                <a:solidFill>
                  <a:schemeClr val="tx1">
                    <a:lumMod val="95000"/>
                    <a:lumOff val="5000"/>
                  </a:schemeClr>
                </a:solidFill>
                <a:latin typeface="Simplified Arabic" pitchFamily="18" charset="-78"/>
                <a:cs typeface="Simplified Arabic" pitchFamily="18" charset="-78"/>
              </a:rPr>
              <a:t>المؤسسات العامة و الخاصة أعمالها بواسطة كادرها البشري و ذلك لتنفيذ أهدافها على المدى القريب و البعيد، و لكي تصل هذه المؤسسات إلى الهدف المراد الوصول إليه كان لا بد لها من إيجاد الكادر الوظيفي القادر على إيصال </a:t>
            </a:r>
            <a:r>
              <a:rPr lang="ar-DZ" sz="3000" dirty="0" smtClean="0">
                <a:solidFill>
                  <a:schemeClr val="tx1">
                    <a:lumMod val="95000"/>
                    <a:lumOff val="5000"/>
                  </a:schemeClr>
                </a:solidFill>
                <a:latin typeface="Simplified Arabic" pitchFamily="18" charset="-78"/>
                <a:cs typeface="Simplified Arabic" pitchFamily="18" charset="-78"/>
              </a:rPr>
              <a:t>المؤسسة </a:t>
            </a:r>
            <a:r>
              <a:rPr lang="ar-DZ" sz="3000" dirty="0">
                <a:solidFill>
                  <a:schemeClr val="tx1">
                    <a:lumMod val="95000"/>
                    <a:lumOff val="5000"/>
                  </a:schemeClr>
                </a:solidFill>
                <a:latin typeface="Simplified Arabic" pitchFamily="18" charset="-78"/>
                <a:cs typeface="Simplified Arabic" pitchFamily="18" charset="-78"/>
              </a:rPr>
              <a:t>إلى ذلك الهدف، حيث يعتبر موضوع الأجور التي يتقاضاها الأفراد من المواضيع الهامة التي لاقت و ما تزال تلاقي اهتمام الكثير من الباحثين </a:t>
            </a:r>
            <a:r>
              <a:rPr lang="ar-DZ" sz="3000" dirty="0" smtClean="0">
                <a:solidFill>
                  <a:schemeClr val="tx1">
                    <a:lumMod val="95000"/>
                    <a:lumOff val="5000"/>
                  </a:schemeClr>
                </a:solidFill>
                <a:latin typeface="Simplified Arabic" pitchFamily="18" charset="-78"/>
                <a:cs typeface="Simplified Arabic" pitchFamily="18" charset="-78"/>
              </a:rPr>
              <a:t>في </a:t>
            </a:r>
            <a:r>
              <a:rPr lang="ar-DZ" sz="3000" dirty="0">
                <a:solidFill>
                  <a:schemeClr val="tx1">
                    <a:lumMod val="95000"/>
                    <a:lumOff val="5000"/>
                  </a:schemeClr>
                </a:solidFill>
                <a:latin typeface="Simplified Arabic" pitchFamily="18" charset="-78"/>
                <a:cs typeface="Simplified Arabic" pitchFamily="18" charset="-78"/>
              </a:rPr>
              <a:t>مجال الإدارة و خاصة إدارة الأفراد</a:t>
            </a:r>
            <a:r>
              <a:rPr lang="ar-DZ" sz="3000" dirty="0" smtClean="0">
                <a:solidFill>
                  <a:schemeClr val="tx1">
                    <a:lumMod val="95000"/>
                    <a:lumOff val="5000"/>
                  </a:schemeClr>
                </a:solidFill>
                <a:latin typeface="Simplified Arabic" pitchFamily="18" charset="-78"/>
                <a:cs typeface="Simplified Arabic" pitchFamily="18" charset="-78"/>
              </a:rPr>
              <a:t>.</a:t>
            </a:r>
          </a:p>
          <a:p>
            <a:pPr marL="0" indent="0" algn="ctr" rtl="1">
              <a:buNone/>
            </a:pPr>
            <a:r>
              <a:rPr lang="ar-DZ" sz="3000" dirty="0">
                <a:solidFill>
                  <a:schemeClr val="tx1">
                    <a:lumMod val="95000"/>
                    <a:lumOff val="5000"/>
                  </a:schemeClr>
                </a:solidFill>
                <a:latin typeface="Simplified Arabic" pitchFamily="18" charset="-78"/>
                <a:cs typeface="Simplified Arabic" pitchFamily="18" charset="-78"/>
              </a:rPr>
              <a:t>و تلعب الأجور دورا بارزا في الحياة الأفراد و المنظمات و تساهم في تحسين أداء الأفراد و رفع إنتاجيتهم و تحفيز الموظف على استمرارية في الأداء الجيد و الفعال و عليه يجب ان يتناسب هذا الأجر مع العمل المنجز و ذلك لتحقيق العدالة بين العمال. </a:t>
            </a:r>
            <a:r>
              <a:rPr lang="ar-DZ" sz="3000" dirty="0">
                <a:solidFill>
                  <a:prstClr val="black"/>
                </a:solidFill>
                <a:latin typeface="Andalus" pitchFamily="18" charset="-78"/>
                <a:cs typeface="Andalus" pitchFamily="18" charset="-78"/>
              </a:rPr>
              <a:t/>
            </a:r>
            <a:br>
              <a:rPr lang="ar-DZ" sz="3000" dirty="0">
                <a:solidFill>
                  <a:prstClr val="black"/>
                </a:solidFill>
                <a:latin typeface="Andalus" pitchFamily="18" charset="-78"/>
                <a:cs typeface="Andalus" pitchFamily="18" charset="-78"/>
              </a:rPr>
            </a:br>
            <a:endParaRPr lang="fr-FR" sz="3000" dirty="0">
              <a:solidFill>
                <a:schemeClr val="tx1"/>
              </a:solidFill>
              <a:latin typeface="Andalus" pitchFamily="18" charset="-78"/>
              <a:cs typeface="Andalus" pitchFamily="18" charset="-78"/>
            </a:endParaRPr>
          </a:p>
        </p:txBody>
      </p:sp>
      <p:pic>
        <p:nvPicPr>
          <p:cNvPr id="2" name="Image 1"/>
          <p:cNvPicPr>
            <a:picLocks noChangeAspect="1"/>
          </p:cNvPicPr>
          <p:nvPr/>
        </p:nvPicPr>
        <p:blipFill rotWithShape="1">
          <a:blip r:embed="rId2">
            <a:extLst>
              <a:ext uri="{28A0092B-C50C-407E-A947-70E740481C1C}">
                <a14:useLocalDpi xmlns:a14="http://schemas.microsoft.com/office/drawing/2010/main" val="0"/>
              </a:ext>
            </a:extLst>
          </a:blip>
          <a:srcRect l="-21" r="26439"/>
          <a:stretch/>
        </p:blipFill>
        <p:spPr>
          <a:xfrm>
            <a:off x="0" y="0"/>
            <a:ext cx="9144000" cy="119675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35696" y="274638"/>
            <a:ext cx="7056784" cy="1143000"/>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rtl="1"/>
            <a:r>
              <a:rPr lang="ar-DZ" sz="5400" b="1" dirty="0" smtClean="0">
                <a:solidFill>
                  <a:schemeClr val="tx1"/>
                </a:solidFill>
                <a:latin typeface="AngsanaUPC" pitchFamily="18" charset="-34"/>
                <a:cs typeface="Andalus" pitchFamily="18" charset="-78"/>
              </a:rPr>
              <a:t>إشكالية البحث.</a:t>
            </a:r>
            <a:endParaRPr lang="fr-FR" sz="5400" dirty="0">
              <a:solidFill>
                <a:schemeClr val="tx1"/>
              </a:solidFill>
              <a:latin typeface="AngsanaUPC" pitchFamily="18" charset="-34"/>
              <a:cs typeface="AngsanaUPC" pitchFamily="18" charset="-34"/>
            </a:endParaRPr>
          </a:p>
        </p:txBody>
      </p:sp>
      <p:sp>
        <p:nvSpPr>
          <p:cNvPr id="3" name="Espace réservé du contenu 2"/>
          <p:cNvSpPr>
            <a:spLocks noGrp="1"/>
          </p:cNvSpPr>
          <p:nvPr>
            <p:ph idx="1"/>
          </p:nvPr>
        </p:nvSpPr>
        <p:spPr>
          <a:xfrm>
            <a:off x="1835696" y="2492896"/>
            <a:ext cx="7155904" cy="2738934"/>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r" rtl="1">
              <a:buNone/>
            </a:pPr>
            <a:endParaRPr lang="ar-DZ" sz="4000" b="1" dirty="0" smtClean="0">
              <a:latin typeface="Andalus" pitchFamily="18" charset="-78"/>
              <a:cs typeface="Andalus" pitchFamily="18" charset="-78"/>
            </a:endParaRPr>
          </a:p>
          <a:p>
            <a:pPr algn="ctr" rtl="1">
              <a:buNone/>
            </a:pPr>
            <a:r>
              <a:rPr lang="ar-DZ" sz="4000" b="1" dirty="0">
                <a:solidFill>
                  <a:srgbClr val="FF0000"/>
                </a:solidFill>
              </a:rPr>
              <a:t>ما مدى تأثير نظام الأجور على أداء العاملين داخل المؤسسة</a:t>
            </a:r>
            <a:r>
              <a:rPr lang="ar-DZ" sz="4000" b="1" dirty="0" smtClean="0">
                <a:solidFill>
                  <a:srgbClr val="FF0000"/>
                </a:solidFill>
              </a:rPr>
              <a:t>؟.</a:t>
            </a:r>
            <a:endParaRPr lang="ar-DZ" sz="4000" b="1" dirty="0" smtClean="0">
              <a:solidFill>
                <a:srgbClr val="FF0000"/>
              </a:solidFill>
              <a:latin typeface="Andalus" pitchFamily="18" charset="-78"/>
              <a:cs typeface="Andalus" pitchFamily="18" charset="-78"/>
            </a:endParaRPr>
          </a:p>
        </p:txBody>
      </p:sp>
      <p:pic>
        <p:nvPicPr>
          <p:cNvPr id="4100" name="Picture 4" descr="C:\Users\DELL\Downloads\Compressed\images (4).jpg"/>
          <p:cNvPicPr>
            <a:picLocks noChangeAspect="1" noChangeArrowheads="1"/>
          </p:cNvPicPr>
          <p:nvPr/>
        </p:nvPicPr>
        <p:blipFill>
          <a:blip r:embed="rId3"/>
          <a:srcRect/>
          <a:stretch>
            <a:fillRect/>
          </a:stretch>
        </p:blipFill>
        <p:spPr bwMode="auto">
          <a:xfrm>
            <a:off x="214282" y="1928802"/>
            <a:ext cx="1621414" cy="2928958"/>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71748" y="274638"/>
            <a:ext cx="5915051" cy="1143000"/>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rtl="1"/>
            <a:r>
              <a:rPr lang="ar-DZ" sz="6600" dirty="0" smtClean="0">
                <a:solidFill>
                  <a:schemeClr val="tx1"/>
                </a:solidFill>
                <a:latin typeface="Andalus" pitchFamily="18" charset="-78"/>
                <a:cs typeface="Andalus" pitchFamily="18" charset="-78"/>
              </a:rPr>
              <a:t>الأسئلة الفرعية </a:t>
            </a:r>
            <a:endParaRPr lang="fr-FR" sz="6600" dirty="0">
              <a:solidFill>
                <a:schemeClr val="tx1"/>
              </a:solidFill>
              <a:latin typeface="Andalus" pitchFamily="18" charset="-78"/>
              <a:cs typeface="Andalus" pitchFamily="18" charset="-78"/>
            </a:endParaRPr>
          </a:p>
        </p:txBody>
      </p:sp>
      <p:sp>
        <p:nvSpPr>
          <p:cNvPr id="3" name="Espace réservé du contenu 2"/>
          <p:cNvSpPr>
            <a:spLocks noGrp="1"/>
          </p:cNvSpPr>
          <p:nvPr>
            <p:ph idx="1"/>
          </p:nvPr>
        </p:nvSpPr>
        <p:spPr>
          <a:xfrm>
            <a:off x="2571736" y="1554162"/>
            <a:ext cx="6419864" cy="4525963"/>
          </a:xfrm>
          <a:ln>
            <a:noFill/>
          </a:ln>
        </p:spPr>
        <p:txBody>
          <a:bodyPr/>
          <a:lstStyle/>
          <a:p>
            <a:pPr marL="0" lvl="0" indent="0" algn="r" rtl="1">
              <a:buNone/>
            </a:pPr>
            <a:r>
              <a:rPr lang="ar-DZ" dirty="0" smtClean="0"/>
              <a:t> </a:t>
            </a:r>
            <a:endParaRPr lang="fr-FR" sz="4000" dirty="0">
              <a:latin typeface="Andalus" pitchFamily="18" charset="-78"/>
              <a:cs typeface="Andalus" pitchFamily="18" charset="-78"/>
            </a:endParaRPr>
          </a:p>
        </p:txBody>
      </p:sp>
      <p:sp>
        <p:nvSpPr>
          <p:cNvPr id="4" name="Rectangle 3"/>
          <p:cNvSpPr/>
          <p:nvPr/>
        </p:nvSpPr>
        <p:spPr>
          <a:xfrm>
            <a:off x="2771748" y="2204864"/>
            <a:ext cx="5940203" cy="34163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marL="457200" lvl="0" indent="-457200" algn="ctr" rtl="1">
              <a:buFont typeface="Arial" pitchFamily="34" charset="0"/>
              <a:buChar char="•"/>
            </a:pPr>
            <a:r>
              <a:rPr lang="ar-DZ" sz="3600" dirty="0">
                <a:solidFill>
                  <a:schemeClr val="tx1">
                    <a:lumMod val="95000"/>
                    <a:lumOff val="5000"/>
                  </a:schemeClr>
                </a:solidFill>
                <a:latin typeface="Simplified Arabic" pitchFamily="18" charset="-78"/>
                <a:cs typeface="Simplified Arabic" pitchFamily="18" charset="-78"/>
              </a:rPr>
              <a:t>ماهي المعايير منح الحوافز في المؤسسة؟.</a:t>
            </a:r>
            <a:endParaRPr lang="fr-FR" sz="3600" dirty="0">
              <a:solidFill>
                <a:schemeClr val="tx1">
                  <a:lumMod val="95000"/>
                  <a:lumOff val="5000"/>
                </a:schemeClr>
              </a:solidFill>
              <a:latin typeface="Simplified Arabic" pitchFamily="18" charset="-78"/>
              <a:cs typeface="Simplified Arabic" pitchFamily="18" charset="-78"/>
            </a:endParaRPr>
          </a:p>
          <a:p>
            <a:pPr marL="457200" lvl="0" indent="-457200" algn="ctr" rtl="1">
              <a:buFont typeface="Arial" pitchFamily="34" charset="0"/>
              <a:buChar char="•"/>
            </a:pPr>
            <a:r>
              <a:rPr lang="ar-DZ" sz="3600" dirty="0">
                <a:solidFill>
                  <a:schemeClr val="tx1">
                    <a:lumMod val="95000"/>
                    <a:lumOff val="5000"/>
                  </a:schemeClr>
                </a:solidFill>
                <a:latin typeface="Simplified Arabic" pitchFamily="18" charset="-78"/>
                <a:cs typeface="Simplified Arabic" pitchFamily="18" charset="-78"/>
              </a:rPr>
              <a:t>ماهي الطرق المتبعة في عملية تقييم أداء العاملين؟.</a:t>
            </a:r>
            <a:endParaRPr lang="fr-FR" sz="3600" dirty="0">
              <a:solidFill>
                <a:schemeClr val="tx1">
                  <a:lumMod val="95000"/>
                  <a:lumOff val="5000"/>
                </a:schemeClr>
              </a:solidFill>
              <a:latin typeface="Simplified Arabic" pitchFamily="18" charset="-78"/>
              <a:cs typeface="Simplified Arabic" pitchFamily="18" charset="-78"/>
            </a:endParaRPr>
          </a:p>
          <a:p>
            <a:pPr marL="457200" lvl="0" indent="-457200" algn="ctr" rtl="1">
              <a:buFont typeface="Arial" pitchFamily="34" charset="0"/>
              <a:buChar char="•"/>
            </a:pPr>
            <a:r>
              <a:rPr lang="ar-DZ" sz="3600" dirty="0">
                <a:solidFill>
                  <a:schemeClr val="tx1">
                    <a:lumMod val="95000"/>
                    <a:lumOff val="5000"/>
                  </a:schemeClr>
                </a:solidFill>
                <a:latin typeface="Simplified Arabic" pitchFamily="18" charset="-78"/>
                <a:cs typeface="Simplified Arabic" pitchFamily="18" charset="-78"/>
              </a:rPr>
              <a:t>ماهي الصعوبات و المشاكل التي تعرقل تقييم الأداء؟.</a:t>
            </a:r>
            <a:endParaRPr lang="fr-FR" sz="3600" dirty="0">
              <a:solidFill>
                <a:schemeClr val="tx1">
                  <a:lumMod val="95000"/>
                  <a:lumOff val="5000"/>
                </a:schemeClr>
              </a:solidFill>
              <a:latin typeface="Simplified Arabic" pitchFamily="18" charset="-78"/>
              <a:cs typeface="Simplified Arabic" pitchFamily="18" charset="-78"/>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38826"/>
            <a:ext cx="2376264" cy="34463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60648"/>
            <a:ext cx="8136904" cy="1143000"/>
          </a:xfr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rtl="1"/>
            <a:r>
              <a:rPr lang="ar-DZ" sz="5000" b="1" dirty="0" smtClean="0">
                <a:solidFill>
                  <a:schemeClr val="tx1"/>
                </a:solidFill>
                <a:latin typeface="Andalus" pitchFamily="18" charset="-78"/>
                <a:cs typeface="Andalus" pitchFamily="18" charset="-78"/>
              </a:rPr>
              <a:t>فرضيات البحث.</a:t>
            </a:r>
            <a:endParaRPr lang="fr-FR" sz="5000" b="1" dirty="0">
              <a:solidFill>
                <a:schemeClr val="tx1"/>
              </a:solidFill>
              <a:latin typeface="Andalus" pitchFamily="18" charset="-78"/>
              <a:cs typeface="Andalus" pitchFamily="18" charset="-78"/>
            </a:endParaRPr>
          </a:p>
        </p:txBody>
      </p:sp>
      <p:pic>
        <p:nvPicPr>
          <p:cNvPr id="4" name="Espace réservé du contenu 3" descr="ID-100234962.jpg"/>
          <p:cNvPicPr>
            <a:picLocks noGrp="1" noChangeAspect="1"/>
          </p:cNvPicPr>
          <p:nvPr>
            <p:ph idx="1"/>
          </p:nvPr>
        </p:nvPicPr>
        <p:blipFill>
          <a:blip r:embed="rId3"/>
          <a:stretch>
            <a:fillRect/>
          </a:stretch>
        </p:blipFill>
        <p:spPr>
          <a:xfrm>
            <a:off x="467544" y="1500174"/>
            <a:ext cx="7890670" cy="4429156"/>
          </a:xfr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300120"/>
            <a:ext cx="6480720" cy="60812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lvl="0" algn="ctr" rtl="1"/>
            <a:r>
              <a:rPr lang="ar-DZ" sz="3600" dirty="0">
                <a:solidFill>
                  <a:schemeClr val="tx1">
                    <a:lumMod val="95000"/>
                    <a:lumOff val="5000"/>
                  </a:schemeClr>
                </a:solidFill>
                <a:latin typeface="Simplified Arabic" pitchFamily="18" charset="-78"/>
                <a:cs typeface="Simplified Arabic" pitchFamily="18" charset="-78"/>
              </a:rPr>
              <a:t>تمثلت معايير منح الحوافز بالمؤسسة في معاير أداء الجيد للعمال و معيار الأقدمية.</a:t>
            </a:r>
            <a:endParaRPr lang="fr-FR" sz="3600" dirty="0">
              <a:solidFill>
                <a:schemeClr val="tx1">
                  <a:lumMod val="95000"/>
                  <a:lumOff val="5000"/>
                </a:schemeClr>
              </a:solidFill>
              <a:latin typeface="Simplified Arabic" pitchFamily="18" charset="-78"/>
              <a:cs typeface="Simplified Arabic" pitchFamily="18" charset="-78"/>
            </a:endParaRPr>
          </a:p>
          <a:p>
            <a:pPr lvl="0" algn="ctr" rtl="1"/>
            <a:r>
              <a:rPr lang="ar-DZ" sz="3600" dirty="0">
                <a:solidFill>
                  <a:schemeClr val="tx1">
                    <a:lumMod val="95000"/>
                    <a:lumOff val="5000"/>
                  </a:schemeClr>
                </a:solidFill>
                <a:latin typeface="Simplified Arabic" pitchFamily="18" charset="-78"/>
                <a:cs typeface="Simplified Arabic" pitchFamily="18" charset="-78"/>
              </a:rPr>
              <a:t>يساهم نظام تقييم الأداء بفعالية إلى تحسين النتائج الفردية و </a:t>
            </a:r>
            <a:r>
              <a:rPr lang="ar-DZ" sz="3600" dirty="0" smtClean="0">
                <a:solidFill>
                  <a:schemeClr val="tx1">
                    <a:lumMod val="95000"/>
                    <a:lumOff val="5000"/>
                  </a:schemeClr>
                </a:solidFill>
                <a:latin typeface="Simplified Arabic" pitchFamily="18" charset="-78"/>
                <a:cs typeface="Simplified Arabic" pitchFamily="18" charset="-78"/>
              </a:rPr>
              <a:t>الجماعية، </a:t>
            </a:r>
            <a:r>
              <a:rPr lang="ar-DZ" sz="3600" dirty="0">
                <a:solidFill>
                  <a:schemeClr val="tx1">
                    <a:lumMod val="95000"/>
                    <a:lumOff val="5000"/>
                  </a:schemeClr>
                </a:solidFill>
                <a:latin typeface="Simplified Arabic" pitchFamily="18" charset="-78"/>
                <a:cs typeface="Simplified Arabic" pitchFamily="18" charset="-78"/>
              </a:rPr>
              <a:t>بالإضافة إلى طرق تقليدية و طرق حديثة.</a:t>
            </a:r>
            <a:endParaRPr lang="fr-FR" sz="3600" dirty="0">
              <a:solidFill>
                <a:schemeClr val="tx1">
                  <a:lumMod val="95000"/>
                  <a:lumOff val="5000"/>
                </a:schemeClr>
              </a:solidFill>
              <a:latin typeface="Simplified Arabic" pitchFamily="18" charset="-78"/>
              <a:cs typeface="Simplified Arabic" pitchFamily="18" charset="-78"/>
            </a:endParaRPr>
          </a:p>
          <a:p>
            <a:pPr lvl="0" algn="ctr" rtl="1"/>
            <a:r>
              <a:rPr lang="ar-DZ" sz="3600" dirty="0">
                <a:solidFill>
                  <a:schemeClr val="tx1">
                    <a:lumMod val="95000"/>
                    <a:lumOff val="5000"/>
                  </a:schemeClr>
                </a:solidFill>
                <a:latin typeface="Simplified Arabic" pitchFamily="18" charset="-78"/>
                <a:cs typeface="Simplified Arabic" pitchFamily="18" charset="-78"/>
              </a:rPr>
              <a:t>هناك العديد من الصعوبات والمشاكل التي تحوُل دون الوصول تقييم الأداء إلى الأهداف مرجوة و المسطرة من طرف المؤسسة و التي تؤدي إلى عدم فعاليته.</a:t>
            </a:r>
            <a:endParaRPr lang="fr-FR" sz="3600" dirty="0">
              <a:solidFill>
                <a:schemeClr val="tx1">
                  <a:lumMod val="95000"/>
                  <a:lumOff val="5000"/>
                </a:schemeClr>
              </a:solidFill>
              <a:latin typeface="Simplified Arabic" pitchFamily="18" charset="-78"/>
              <a:cs typeface="Simplified Arabic" pitchFamily="18" charset="-78"/>
            </a:endParaRPr>
          </a:p>
          <a:p>
            <a:pPr marL="0" lvl="0" indent="0" algn="r" rtl="1">
              <a:spcBef>
                <a:spcPct val="20000"/>
              </a:spcBef>
              <a:buClr>
                <a:srgbClr val="94C600"/>
              </a:buClr>
              <a:buSzPct val="76000"/>
              <a:buNone/>
            </a:pPr>
            <a:endParaRPr lang="fr-FR" sz="3200" dirty="0">
              <a:solidFill>
                <a:schemeClr val="tx1"/>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7384" y="19122"/>
            <a:ext cx="2281392" cy="1698280"/>
          </a:xfrm>
          <a:prstGeom prst="rect">
            <a:avLst/>
          </a:prstGeom>
        </p:spPr>
      </p:pic>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1127" y="1916832"/>
            <a:ext cx="2281392" cy="1698280"/>
          </a:xfrm>
          <a:prstGeom prst="rect">
            <a:avLst/>
          </a:prstGeom>
        </p:spPr>
      </p:pic>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2608" y="4077072"/>
            <a:ext cx="2281392" cy="16982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0993" y="1124744"/>
            <a:ext cx="8496944" cy="5616624"/>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lvl="0" algn="ctr" rtl="1"/>
            <a:r>
              <a:rPr lang="ar-DZ" sz="3000" dirty="0">
                <a:solidFill>
                  <a:schemeClr val="tx1">
                    <a:lumMod val="95000"/>
                    <a:lumOff val="5000"/>
                  </a:schemeClr>
                </a:solidFill>
                <a:latin typeface="Simplified Arabic" pitchFamily="18" charset="-78"/>
                <a:cs typeface="Simplified Arabic" pitchFamily="18" charset="-78"/>
              </a:rPr>
              <a:t>تعزيز المعرف في مجال إدارة الأعمال نظراً لقلتها و نقص الاهتمام بها.</a:t>
            </a:r>
            <a:endParaRPr lang="fr-FR" sz="3000" dirty="0">
              <a:solidFill>
                <a:schemeClr val="tx1">
                  <a:lumMod val="95000"/>
                  <a:lumOff val="5000"/>
                </a:schemeClr>
              </a:solidFill>
              <a:latin typeface="Simplified Arabic" pitchFamily="18" charset="-78"/>
              <a:cs typeface="Simplified Arabic" pitchFamily="18" charset="-78"/>
            </a:endParaRPr>
          </a:p>
          <a:p>
            <a:pPr lvl="0" algn="ctr" rtl="1"/>
            <a:r>
              <a:rPr lang="ar-DZ" sz="3000" dirty="0">
                <a:solidFill>
                  <a:schemeClr val="tx1">
                    <a:lumMod val="95000"/>
                    <a:lumOff val="5000"/>
                  </a:schemeClr>
                </a:solidFill>
                <a:latin typeface="Simplified Arabic" pitchFamily="18" charset="-78"/>
                <a:cs typeface="Simplified Arabic" pitchFamily="18" charset="-78"/>
              </a:rPr>
              <a:t>إبراز مدى تطبيق نظام الأجور من طرف المؤسسة ومدى دورها على نفسية العاملين.</a:t>
            </a:r>
            <a:endParaRPr lang="fr-FR" sz="3000" dirty="0">
              <a:solidFill>
                <a:schemeClr val="tx1">
                  <a:lumMod val="95000"/>
                  <a:lumOff val="5000"/>
                </a:schemeClr>
              </a:solidFill>
              <a:latin typeface="Simplified Arabic" pitchFamily="18" charset="-78"/>
              <a:cs typeface="Simplified Arabic" pitchFamily="18" charset="-78"/>
            </a:endParaRPr>
          </a:p>
          <a:p>
            <a:pPr lvl="0" algn="ctr" rtl="1"/>
            <a:r>
              <a:rPr lang="ar-DZ" sz="3000" dirty="0">
                <a:solidFill>
                  <a:schemeClr val="tx1">
                    <a:lumMod val="95000"/>
                    <a:lumOff val="5000"/>
                  </a:schemeClr>
                </a:solidFill>
                <a:latin typeface="Simplified Arabic" pitchFamily="18" charset="-78"/>
                <a:cs typeface="Simplified Arabic" pitchFamily="18" charset="-78"/>
              </a:rPr>
              <a:t>التعرف على أحدث طرق المتبعة في تقييم الأداء ومحاولة إسقاطها على المؤسسات الجزائرية.</a:t>
            </a:r>
            <a:endParaRPr lang="fr-FR" sz="3000" dirty="0">
              <a:solidFill>
                <a:schemeClr val="tx1">
                  <a:lumMod val="95000"/>
                  <a:lumOff val="5000"/>
                </a:schemeClr>
              </a:solidFill>
              <a:latin typeface="Simplified Arabic" pitchFamily="18" charset="-78"/>
              <a:cs typeface="Simplified Arabic" pitchFamily="18" charset="-78"/>
            </a:endParaRPr>
          </a:p>
          <a:p>
            <a:pPr lvl="0" algn="ctr" rtl="1"/>
            <a:r>
              <a:rPr lang="ar-DZ" sz="3000" dirty="0">
                <a:solidFill>
                  <a:schemeClr val="tx1">
                    <a:lumMod val="95000"/>
                    <a:lumOff val="5000"/>
                  </a:schemeClr>
                </a:solidFill>
                <a:latin typeface="Simplified Arabic" pitchFamily="18" charset="-78"/>
                <a:cs typeface="Simplified Arabic" pitchFamily="18" charset="-78"/>
              </a:rPr>
              <a:t>إبراز أهمية وضع نظام تحفيزي فعال يساهم في دفع العمال خاصة الإطارات منهم على الإبداع و الابتكار من أجل تحقيق أهداف المؤسسة.</a:t>
            </a:r>
            <a:endParaRPr lang="fr-FR" sz="3000" dirty="0">
              <a:solidFill>
                <a:schemeClr val="tx1">
                  <a:lumMod val="95000"/>
                  <a:lumOff val="5000"/>
                </a:schemeClr>
              </a:solidFill>
              <a:latin typeface="Simplified Arabic" pitchFamily="18" charset="-78"/>
              <a:cs typeface="Simplified Arabic" pitchFamily="18" charset="-78"/>
            </a:endParaRPr>
          </a:p>
          <a:p>
            <a:pPr lvl="0" algn="ctr" rtl="1"/>
            <a:r>
              <a:rPr lang="ar-DZ" sz="3000" dirty="0">
                <a:solidFill>
                  <a:schemeClr val="tx1">
                    <a:lumMod val="95000"/>
                    <a:lumOff val="5000"/>
                  </a:schemeClr>
                </a:solidFill>
                <a:latin typeface="Simplified Arabic" pitchFamily="18" charset="-78"/>
                <a:cs typeface="Simplified Arabic" pitchFamily="18" charset="-78"/>
              </a:rPr>
              <a:t>الخروج بنتائج واقتراحات حول نظام الأجور وتقييم العملين و كيفية الاستفادة من تطبيقه من أجل تعظيم مكاسبه و تحسين نقائصه.</a:t>
            </a:r>
            <a:endParaRPr lang="fr-FR" sz="3000" dirty="0">
              <a:solidFill>
                <a:schemeClr val="tx1">
                  <a:lumMod val="95000"/>
                  <a:lumOff val="5000"/>
                </a:schemeClr>
              </a:solidFill>
              <a:latin typeface="Simplified Arabic" pitchFamily="18" charset="-78"/>
              <a:cs typeface="Simplified Arabic" pitchFamily="18" charset="-78"/>
            </a:endParaRPr>
          </a:p>
          <a:p>
            <a:pPr marL="0" indent="0" algn="r" rtl="1">
              <a:spcBef>
                <a:spcPts val="0"/>
              </a:spcBef>
              <a:buClrTx/>
              <a:buSzTx/>
              <a:buNone/>
            </a:pPr>
            <a:endParaRPr lang="fr-FR" sz="2400" dirty="0">
              <a:latin typeface="Simplified Arabic" pitchFamily="18" charset="-78"/>
              <a:cs typeface="Simplified Arabic" pitchFamily="18" charset="-78"/>
            </a:endParaRPr>
          </a:p>
        </p:txBody>
      </p:sp>
      <p:sp>
        <p:nvSpPr>
          <p:cNvPr id="2" name="ZoneTexte 1"/>
          <p:cNvSpPr txBox="1"/>
          <p:nvPr/>
        </p:nvSpPr>
        <p:spPr>
          <a:xfrm>
            <a:off x="429005" y="260648"/>
            <a:ext cx="8280920" cy="707886"/>
          </a:xfrm>
          <a:prstGeom prst="rect">
            <a:avLst/>
          </a:prstGeom>
          <a:blipFill>
            <a:blip r:embed="rId2"/>
            <a:tile tx="0" ty="0" sx="100000" sy="100000" flip="none" algn="tl"/>
          </a:blipFill>
          <a:ln>
            <a:solidFill>
              <a:srgbClr val="92D050"/>
            </a:solidFill>
          </a:ln>
        </p:spPr>
        <p:style>
          <a:lnRef idx="3">
            <a:schemeClr val="lt1"/>
          </a:lnRef>
          <a:fillRef idx="1">
            <a:schemeClr val="accent3"/>
          </a:fillRef>
          <a:effectRef idx="1">
            <a:schemeClr val="accent3"/>
          </a:effectRef>
          <a:fontRef idx="minor">
            <a:schemeClr val="lt1"/>
          </a:fontRef>
        </p:style>
        <p:txBody>
          <a:bodyPr wrap="square" rtlCol="0">
            <a:spAutoFit/>
          </a:bodyPr>
          <a:lstStyle/>
          <a:p>
            <a:pPr lvl="0" algn="ctr"/>
            <a:r>
              <a:rPr lang="ar-DZ" sz="4000" b="1" dirty="0" smtClean="0">
                <a:solidFill>
                  <a:prstClr val="black"/>
                </a:solidFill>
                <a:latin typeface="Andalus" pitchFamily="18" charset="-78"/>
                <a:cs typeface="Andalus" pitchFamily="18" charset="-78"/>
              </a:rPr>
              <a:t>أهداف </a:t>
            </a:r>
            <a:r>
              <a:rPr lang="ar-DZ" sz="4000" b="1" dirty="0">
                <a:solidFill>
                  <a:prstClr val="black"/>
                </a:solidFill>
                <a:latin typeface="Andalus" pitchFamily="18" charset="-78"/>
                <a:cs typeface="Andalus" pitchFamily="18" charset="-78"/>
              </a:rPr>
              <a:t>الدراسة</a:t>
            </a:r>
            <a:endParaRPr lang="fr-FR" sz="4000" dirty="0">
              <a:solidFill>
                <a:prstClr val="black"/>
              </a:solidFill>
              <a:latin typeface="Andalus" pitchFamily="18" charset="-78"/>
              <a:cs typeface="Andalus"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268760"/>
            <a:ext cx="8363272" cy="5112568"/>
          </a:xfrm>
        </p:spPr>
        <p:style>
          <a:lnRef idx="2">
            <a:schemeClr val="accent3">
              <a:shade val="50000"/>
            </a:schemeClr>
          </a:lnRef>
          <a:fillRef idx="1">
            <a:schemeClr val="accent3"/>
          </a:fillRef>
          <a:effectRef idx="0">
            <a:schemeClr val="accent3"/>
          </a:effectRef>
          <a:fontRef idx="minor">
            <a:schemeClr val="lt1"/>
          </a:fontRef>
        </p:style>
        <p:txBody>
          <a:bodyPr>
            <a:normAutofit fontScale="92500" lnSpcReduction="20000"/>
          </a:bodyPr>
          <a:lstStyle/>
          <a:p>
            <a:pPr algn="r" rtl="1"/>
            <a:endParaRPr lang="fr-FR" sz="3000" b="1" dirty="0" smtClean="0">
              <a:solidFill>
                <a:schemeClr val="tx1">
                  <a:lumMod val="95000"/>
                  <a:lumOff val="5000"/>
                </a:schemeClr>
              </a:solidFill>
              <a:latin typeface="Simplified Arabic" pitchFamily="18" charset="-78"/>
              <a:cs typeface="Simplified Arabic" pitchFamily="18" charset="-78"/>
            </a:endParaRPr>
          </a:p>
          <a:p>
            <a:pPr lvl="0" algn="r" rtl="1"/>
            <a:r>
              <a:rPr lang="ar-DZ" dirty="0">
                <a:solidFill>
                  <a:schemeClr val="tx1">
                    <a:lumMod val="95000"/>
                    <a:lumOff val="5000"/>
                  </a:schemeClr>
                </a:solidFill>
                <a:latin typeface="Simplified Arabic" pitchFamily="18" charset="-78"/>
                <a:cs typeface="Simplified Arabic" pitchFamily="18" charset="-78"/>
              </a:rPr>
              <a:t>وضع اختيارنا على هذا الموضوع نضراً لأهميتها للاقتصاد الوطني بصفة عامة و المؤسسات الجزائرية بصفة خاصة.</a:t>
            </a:r>
            <a:endParaRPr lang="fr-FR" dirty="0">
              <a:solidFill>
                <a:schemeClr val="tx1">
                  <a:lumMod val="95000"/>
                  <a:lumOff val="5000"/>
                </a:schemeClr>
              </a:solidFill>
              <a:latin typeface="Simplified Arabic" pitchFamily="18" charset="-78"/>
              <a:cs typeface="Simplified Arabic" pitchFamily="18" charset="-78"/>
            </a:endParaRPr>
          </a:p>
          <a:p>
            <a:pPr lvl="0" algn="r" rtl="1"/>
            <a:r>
              <a:rPr lang="ar-DZ" dirty="0">
                <a:solidFill>
                  <a:schemeClr val="tx1">
                    <a:lumMod val="95000"/>
                    <a:lumOff val="5000"/>
                  </a:schemeClr>
                </a:solidFill>
                <a:latin typeface="Simplified Arabic" pitchFamily="18" charset="-78"/>
                <a:cs typeface="Simplified Arabic" pitchFamily="18" charset="-78"/>
              </a:rPr>
              <a:t>معرفة مدى اهتمام المؤسسة بتحفيز </a:t>
            </a:r>
            <a:r>
              <a:rPr lang="ar-DZ" dirty="0" smtClean="0">
                <a:solidFill>
                  <a:schemeClr val="tx1">
                    <a:lumMod val="95000"/>
                    <a:lumOff val="5000"/>
                  </a:schemeClr>
                </a:solidFill>
                <a:latin typeface="Simplified Arabic" pitchFamily="18" charset="-78"/>
                <a:cs typeface="Simplified Arabic" pitchFamily="18" charset="-78"/>
              </a:rPr>
              <a:t>عمالها.</a:t>
            </a:r>
            <a:endParaRPr lang="fr-FR" dirty="0">
              <a:solidFill>
                <a:schemeClr val="tx1">
                  <a:lumMod val="95000"/>
                  <a:lumOff val="5000"/>
                </a:schemeClr>
              </a:solidFill>
              <a:latin typeface="Simplified Arabic" pitchFamily="18" charset="-78"/>
              <a:cs typeface="Simplified Arabic" pitchFamily="18" charset="-78"/>
            </a:endParaRPr>
          </a:p>
          <a:p>
            <a:pPr lvl="0" algn="r" rtl="1"/>
            <a:r>
              <a:rPr lang="ar-DZ" dirty="0">
                <a:solidFill>
                  <a:schemeClr val="tx1">
                    <a:lumMod val="95000"/>
                    <a:lumOff val="5000"/>
                  </a:schemeClr>
                </a:solidFill>
                <a:latin typeface="Simplified Arabic" pitchFamily="18" charset="-78"/>
                <a:cs typeface="Simplified Arabic" pitchFamily="18" charset="-78"/>
              </a:rPr>
              <a:t>تعميق مكتسباتنا العلمية في مجال نظام الأجور في المؤسسات و مدى فعالية تقييم أداء بها</a:t>
            </a:r>
            <a:r>
              <a:rPr lang="ar-DZ" dirty="0" smtClean="0">
                <a:solidFill>
                  <a:schemeClr val="tx1">
                    <a:lumMod val="95000"/>
                    <a:lumOff val="5000"/>
                  </a:schemeClr>
                </a:solidFill>
                <a:latin typeface="Simplified Arabic" pitchFamily="18" charset="-78"/>
                <a:cs typeface="Simplified Arabic" pitchFamily="18" charset="-78"/>
              </a:rPr>
              <a:t>.</a:t>
            </a:r>
          </a:p>
          <a:p>
            <a:pPr algn="r" rtl="1"/>
            <a:r>
              <a:rPr lang="ar-DZ" dirty="0">
                <a:solidFill>
                  <a:schemeClr val="tx1">
                    <a:lumMod val="95000"/>
                    <a:lumOff val="5000"/>
                  </a:schemeClr>
                </a:solidFill>
                <a:latin typeface="Simplified Arabic" pitchFamily="18" charset="-78"/>
                <a:cs typeface="Simplified Arabic" pitchFamily="18" charset="-78"/>
              </a:rPr>
              <a:t> مساهمة منا في إثراء المكتبة الجامعية، بمعالجة المواضيع المتعلقة بالعنصر البشري في المؤسسة من خلال الحوافز الممنوحة وأهميتها في تطير المؤسسة.</a:t>
            </a:r>
            <a:endParaRPr lang="fr-FR" dirty="0">
              <a:solidFill>
                <a:schemeClr val="tx1">
                  <a:lumMod val="95000"/>
                  <a:lumOff val="5000"/>
                </a:schemeClr>
              </a:solidFill>
              <a:latin typeface="Simplified Arabic" pitchFamily="18" charset="-78"/>
              <a:cs typeface="Simplified Arabic" pitchFamily="18" charset="-78"/>
            </a:endParaRPr>
          </a:p>
          <a:p>
            <a:pPr marL="0" lvl="0" indent="0" algn="r" rtl="1">
              <a:buNone/>
            </a:pPr>
            <a:endParaRPr lang="fr-FR" sz="3000" dirty="0">
              <a:solidFill>
                <a:schemeClr val="tx1">
                  <a:lumMod val="95000"/>
                  <a:lumOff val="5000"/>
                </a:schemeClr>
              </a:solidFill>
              <a:latin typeface="Simplified Arabic" pitchFamily="18" charset="-78"/>
              <a:cs typeface="Simplified Arabic" pitchFamily="18" charset="-78"/>
            </a:endParaRPr>
          </a:p>
          <a:p>
            <a:pPr marL="0" indent="0" algn="r" rtl="1">
              <a:buNone/>
            </a:pPr>
            <a:r>
              <a:rPr lang="ar-DZ" sz="4000" b="1" dirty="0">
                <a:solidFill>
                  <a:prstClr val="black"/>
                </a:solidFill>
                <a:latin typeface="Andalus" pitchFamily="18" charset="-78"/>
                <a:cs typeface="Andalus" pitchFamily="18" charset="-78"/>
              </a:rPr>
              <a:t/>
            </a:r>
            <a:br>
              <a:rPr lang="ar-DZ" sz="4000" b="1" dirty="0">
                <a:solidFill>
                  <a:prstClr val="black"/>
                </a:solidFill>
                <a:latin typeface="Andalus" pitchFamily="18" charset="-78"/>
                <a:cs typeface="Andalus" pitchFamily="18" charset="-78"/>
              </a:rPr>
            </a:br>
            <a:endParaRPr lang="fr-FR" sz="2800" dirty="0">
              <a:latin typeface="Andalus" pitchFamily="18" charset="-78"/>
              <a:cs typeface="Andalus" pitchFamily="18" charset="-78"/>
            </a:endParaRPr>
          </a:p>
        </p:txBody>
      </p:sp>
      <p:sp>
        <p:nvSpPr>
          <p:cNvPr id="5" name="ZoneTexte 4"/>
          <p:cNvSpPr txBox="1"/>
          <p:nvPr/>
        </p:nvSpPr>
        <p:spPr>
          <a:xfrm>
            <a:off x="395536" y="266745"/>
            <a:ext cx="8352928" cy="707886"/>
          </a:xfrm>
          <a:prstGeom prst="rect">
            <a:avLst/>
          </a:prstGeom>
          <a:blipFill>
            <a:blip r:embed="rId2"/>
            <a:tile tx="0" ty="0" sx="100000" sy="100000" flip="none" algn="tl"/>
          </a:blip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rtl="1"/>
            <a:r>
              <a:rPr lang="ar-DZ" sz="4000" b="1" dirty="0" smtClean="0">
                <a:solidFill>
                  <a:schemeClr val="tx1"/>
                </a:solidFill>
                <a:latin typeface="Andalus" pitchFamily="18" charset="-78"/>
                <a:cs typeface="Andalus" pitchFamily="18" charset="-78"/>
              </a:rPr>
              <a:t>مبررات </a:t>
            </a:r>
            <a:r>
              <a:rPr lang="ar-DZ" sz="4000" b="1" dirty="0" smtClean="0">
                <a:solidFill>
                  <a:schemeClr val="tx1"/>
                </a:solidFill>
                <a:latin typeface="Andalus" pitchFamily="18" charset="-78"/>
                <a:cs typeface="Andalus" pitchFamily="18" charset="-78"/>
              </a:rPr>
              <a:t>الدراسة </a:t>
            </a:r>
            <a:endParaRPr lang="fr-FR" sz="4000" b="1" dirty="0">
              <a:solidFill>
                <a:schemeClr val="tx1"/>
              </a:solidFill>
              <a:latin typeface="Andalus" pitchFamily="18" charset="-78"/>
              <a:cs typeface="Andalus" pitchFamily="18" charset="-78"/>
            </a:endParaRPr>
          </a:p>
        </p:txBody>
      </p:sp>
    </p:spTree>
    <p:extLst>
      <p:ext uri="{BB962C8B-B14F-4D97-AF65-F5344CB8AC3E}">
        <p14:creationId xmlns:p14="http://schemas.microsoft.com/office/powerpoint/2010/main" val="29750897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1043</TotalTime>
  <Words>1270</Words>
  <Application>Microsoft Office PowerPoint</Application>
  <PresentationFormat>Affichage à l'écran (4:3)</PresentationFormat>
  <Paragraphs>128</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Thème Office</vt:lpstr>
      <vt:lpstr>Présentation PowerPoint</vt:lpstr>
      <vt:lpstr>جامعة الجيلالي بو نعامة – خميس مليانة -  كلية العلوم الاقتصادية والتجارية وعلوم التسيير قسم العلوم التسيير</vt:lpstr>
      <vt:lpstr>Présentation PowerPoint</vt:lpstr>
      <vt:lpstr>إشكالية البحث.</vt:lpstr>
      <vt:lpstr>الأسئلة الفرعية </vt:lpstr>
      <vt:lpstr>فرضيات البحث.</vt:lpstr>
      <vt:lpstr>Présentation PowerPoint</vt:lpstr>
      <vt:lpstr>Présentation PowerPoint</vt:lpstr>
      <vt:lpstr>Présentation PowerPoint</vt:lpstr>
      <vt:lpstr>اهمية الدراسة</vt:lpstr>
      <vt:lpstr>Présentation PowerPoint</vt:lpstr>
      <vt:lpstr>حدود الدراســــــــــــــــــــــــــــــــة</vt:lpstr>
      <vt:lpstr>تقسيمات البحث</vt:lpstr>
      <vt:lpstr>الفصل الثاني: الدراسة التطبيقية.</vt:lpstr>
      <vt:lpstr>Présentation PowerPoint</vt:lpstr>
      <vt:lpstr>Présentation PowerPoint</vt:lpstr>
      <vt:lpstr>Présentation PowerPoint</vt:lpstr>
      <vt:lpstr>Présentation PowerPoint</vt:lpstr>
      <vt:lpstr>النتائج الموصل إليها</vt:lpstr>
      <vt:lpstr>الاقتراحـــــــــــــــــــات</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DELL</dc:creator>
  <cp:lastModifiedBy>001</cp:lastModifiedBy>
  <cp:revision>97</cp:revision>
  <dcterms:created xsi:type="dcterms:W3CDTF">2016-05-06T21:03:24Z</dcterms:created>
  <dcterms:modified xsi:type="dcterms:W3CDTF">2016-05-21T16:00:10Z</dcterms:modified>
</cp:coreProperties>
</file>